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1" roundtripDataSignature="AMtx7mi5dJ1TmU0/dgAVDK1L5OBHBt0W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75728C-76B9-4602-B3C0-B4BAAF4E3B64}">
  <a:tblStyle styleId="{CE75728C-76B9-4602-B3C0-B4BAAF4E3B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nvSpPr>
        <p:spPr>
          <a:xfrm>
            <a:off x="0" y="0"/>
            <a:ext cx="32797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txBox="1"/>
          <p:nvPr/>
        </p:nvSpPr>
        <p:spPr>
          <a:xfrm>
            <a:off x="4278312" y="0"/>
            <a:ext cx="32797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txBox="1"/>
          <p:nvPr/>
        </p:nvSpPr>
        <p:spPr>
          <a:xfrm>
            <a:off x="0" y="10156825"/>
            <a:ext cx="32797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5" name="Google Shape;65;p1: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6" name="Google Shape;66;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7" name="Google Shape;67;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0" name="Google Shape;170;p12: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1" name="Google Shape;171;p1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2" name="Google Shape;172;p12: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81" name="Google Shape;181;p13: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82" name="Google Shape;182;p1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3" name="Google Shape;183;p13: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38653aaea_1_0: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2" name="Google Shape;192;gd38653aaea_1_0:notes"/>
          <p:cNvSpPr txBox="1"/>
          <p:nvPr/>
        </p:nvSpPr>
        <p:spPr>
          <a:xfrm>
            <a:off x="4278312" y="10156825"/>
            <a:ext cx="3279900"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3" name="Google Shape;193;gd38653aaea_1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4" name="Google Shape;194;gd38653aaea_1_0:notes"/>
          <p:cNvSpPr txBox="1"/>
          <p:nvPr>
            <p:ph idx="1" type="body"/>
          </p:nvPr>
        </p:nvSpPr>
        <p:spPr>
          <a:xfrm>
            <a:off x="755650" y="5078412"/>
            <a:ext cx="6048300" cy="4721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3" name="Google Shape;203;p14: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4" name="Google Shape;204;p1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5" name="Google Shape;205;p14: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38653aaea_3_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38653aaea_3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5" name="Google Shape;215;gd38653aaea_3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8" name="Google Shape;78;p2: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9" name="Google Shape;79;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0" name="Google Shape;80;p2: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9" name="Google Shape;89;p3: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0" name="Google Shape;90;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p3: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0" name="Google Shape;100;p4: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1" name="Google Shape;101;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2" name="Google Shape;102;p4: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2" name="Google Shape;112;p5: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3" name="Google Shape;113;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4" name="Google Shape;114;p5: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3" name="Google Shape;123;p8: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4" name="Google Shape;124;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5" name="Google Shape;125;p8: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5" name="Google Shape;135;p9: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6" name="Google Shape;136;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7" name="Google Shape;137;p9: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8" name="Google Shape;148;p10: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9" name="Google Shape;149;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0" name="Google Shape;150;p10: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9" name="Google Shape;159;p11: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60" name="Google Shape;160;p1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1" name="Google Shape;161;p11: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16" name="Shape 16"/>
        <p:cNvGrpSpPr/>
        <p:nvPr/>
      </p:nvGrpSpPr>
      <p:grpSpPr>
        <a:xfrm>
          <a:off x="0" y="0"/>
          <a:ext cx="0" cy="0"/>
          <a:chOff x="0" y="0"/>
          <a:chExt cx="0" cy="0"/>
        </a:xfrm>
      </p:grpSpPr>
      <p:sp>
        <p:nvSpPr>
          <p:cNvPr id="17" name="Google Shape;17;p16"/>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5" name="Shape 55"/>
        <p:cNvGrpSpPr/>
        <p:nvPr/>
      </p:nvGrpSpPr>
      <p:grpSpPr>
        <a:xfrm>
          <a:off x="0" y="0"/>
          <a:ext cx="0" cy="0"/>
          <a:chOff x="0" y="0"/>
          <a:chExt cx="0" cy="0"/>
        </a:xfrm>
      </p:grpSpPr>
      <p:sp>
        <p:nvSpPr>
          <p:cNvPr id="56" name="Google Shape;56;p25"/>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7" name="Google Shape;57;p25"/>
          <p:cNvSpPr txBox="1"/>
          <p:nvPr>
            <p:ph idx="1" type="body"/>
          </p:nvPr>
        </p:nvSpPr>
        <p:spPr>
          <a:xfrm>
            <a:off x="503237" y="1768475"/>
            <a:ext cx="9067800" cy="498633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58" name="Google Shape;58;p25"/>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59" name="Shape 59"/>
        <p:cNvGrpSpPr/>
        <p:nvPr/>
      </p:nvGrpSpPr>
      <p:grpSpPr>
        <a:xfrm>
          <a:off x="0" y="0"/>
          <a:ext cx="0" cy="0"/>
          <a:chOff x="0" y="0"/>
          <a:chExt cx="0" cy="0"/>
        </a:xfrm>
      </p:grpSpPr>
      <p:sp>
        <p:nvSpPr>
          <p:cNvPr id="60" name="Google Shape;60;p26"/>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1" name="Google Shape;61;p26"/>
          <p:cNvSpPr txBox="1"/>
          <p:nvPr>
            <p:ph idx="1" type="subTitle"/>
          </p:nvPr>
        </p:nvSpPr>
        <p:spPr>
          <a:xfrm>
            <a:off x="1512888" y="4283075"/>
            <a:ext cx="7056437" cy="1931988"/>
          </a:xfrm>
          <a:prstGeom prst="rect">
            <a:avLst/>
          </a:prstGeom>
          <a:noFill/>
          <a:ln>
            <a:noFill/>
          </a:ln>
        </p:spPr>
        <p:txBody>
          <a:bodyPr anchorCtr="0" anchor="t" bIns="0" lIns="0" spcFirstLastPara="1" rIns="0" wrap="square" tIns="28075">
            <a:noAutofit/>
          </a:bodyPr>
          <a:lstStyle>
            <a:lvl1pPr lvl="0" algn="ctr">
              <a:lnSpc>
                <a:spcPct val="93000"/>
              </a:lnSpc>
              <a:spcBef>
                <a:spcPts val="0"/>
              </a:spcBef>
              <a:spcAft>
                <a:spcPts val="0"/>
              </a:spcAft>
              <a:buSzPts val="3200"/>
              <a:buNone/>
              <a:defRPr/>
            </a:lvl1pPr>
            <a:lvl2pPr lvl="1" algn="ctr">
              <a:lnSpc>
                <a:spcPct val="93000"/>
              </a:lnSpc>
              <a:spcBef>
                <a:spcPts val="1425"/>
              </a:spcBef>
              <a:spcAft>
                <a:spcPts val="0"/>
              </a:spcAft>
              <a:buSzPts val="2800"/>
              <a:buNone/>
              <a:defRPr/>
            </a:lvl2pPr>
            <a:lvl3pPr lvl="2" algn="ctr">
              <a:lnSpc>
                <a:spcPct val="93000"/>
              </a:lnSpc>
              <a:spcBef>
                <a:spcPts val="1138"/>
              </a:spcBef>
              <a:spcAft>
                <a:spcPts val="0"/>
              </a:spcAft>
              <a:buSzPts val="2400"/>
              <a:buNone/>
              <a:defRPr/>
            </a:lvl3pPr>
            <a:lvl4pPr lvl="3" algn="ctr">
              <a:lnSpc>
                <a:spcPct val="93000"/>
              </a:lnSpc>
              <a:spcBef>
                <a:spcPts val="850"/>
              </a:spcBef>
              <a:spcAft>
                <a:spcPts val="0"/>
              </a:spcAft>
              <a:buSzPts val="2000"/>
              <a:buNone/>
              <a:defRPr/>
            </a:lvl4pPr>
            <a:lvl5pPr lvl="4" algn="ctr">
              <a:lnSpc>
                <a:spcPct val="93000"/>
              </a:lnSpc>
              <a:spcBef>
                <a:spcPts val="575"/>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288"/>
              </a:spcAft>
              <a:buSzPts val="2000"/>
              <a:buNone/>
              <a:defRPr/>
            </a:lvl9pPr>
          </a:lstStyle>
          <a:p/>
        </p:txBody>
      </p:sp>
      <p:sp>
        <p:nvSpPr>
          <p:cNvPr id="62" name="Google Shape;62;p26"/>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縦書きテキスト" type="vertTitleAndTx">
  <p:cSld name="VERTICAL_TITLE_AND_VERTICAL_TEXT">
    <p:spTree>
      <p:nvGrpSpPr>
        <p:cNvPr id="18" name="Shape 18"/>
        <p:cNvGrpSpPr/>
        <p:nvPr/>
      </p:nvGrpSpPr>
      <p:grpSpPr>
        <a:xfrm>
          <a:off x="0" y="0"/>
          <a:ext cx="0" cy="0"/>
          <a:chOff x="0" y="0"/>
          <a:chExt cx="0" cy="0"/>
        </a:xfrm>
      </p:grpSpPr>
      <p:sp>
        <p:nvSpPr>
          <p:cNvPr id="19" name="Google Shape;19;p17"/>
          <p:cNvSpPr txBox="1"/>
          <p:nvPr>
            <p:ph type="title"/>
          </p:nvPr>
        </p:nvSpPr>
        <p:spPr>
          <a:xfrm rot="5400000">
            <a:off x="5210969" y="2394744"/>
            <a:ext cx="6453188" cy="226695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17"/>
          <p:cNvSpPr txBox="1"/>
          <p:nvPr>
            <p:ph idx="1" type="body"/>
          </p:nvPr>
        </p:nvSpPr>
        <p:spPr>
          <a:xfrm rot="5400000">
            <a:off x="600869" y="203994"/>
            <a:ext cx="6453188" cy="66484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21" name="Google Shape;21;p17"/>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22" name="Shape 22"/>
        <p:cNvGrpSpPr/>
        <p:nvPr/>
      </p:nvGrpSpPr>
      <p:grpSpPr>
        <a:xfrm>
          <a:off x="0" y="0"/>
          <a:ext cx="0" cy="0"/>
          <a:chOff x="0" y="0"/>
          <a:chExt cx="0" cy="0"/>
        </a:xfrm>
      </p:grpSpPr>
      <p:sp>
        <p:nvSpPr>
          <p:cNvPr id="23" name="Google Shape;23;p18"/>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4" name="Google Shape;24;p18"/>
          <p:cNvSpPr txBox="1"/>
          <p:nvPr>
            <p:ph idx="1" type="body"/>
          </p:nvPr>
        </p:nvSpPr>
        <p:spPr>
          <a:xfrm rot="5400000">
            <a:off x="2543968" y="-272256"/>
            <a:ext cx="4986337" cy="90678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25" name="Google Shape;25;p18"/>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26" name="Shape 26"/>
        <p:cNvGrpSpPr/>
        <p:nvPr/>
      </p:nvGrpSpPr>
      <p:grpSpPr>
        <a:xfrm>
          <a:off x="0" y="0"/>
          <a:ext cx="0" cy="0"/>
          <a:chOff x="0" y="0"/>
          <a:chExt cx="0" cy="0"/>
        </a:xfrm>
      </p:grpSpPr>
      <p:sp>
        <p:nvSpPr>
          <p:cNvPr id="27" name="Google Shape;27;p19"/>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8" name="Google Shape;28;p19"/>
          <p:cNvSpPr/>
          <p:nvPr>
            <p:ph idx="2" type="pic"/>
          </p:nvPr>
        </p:nvSpPr>
        <p:spPr>
          <a:xfrm>
            <a:off x="1976438" y="674688"/>
            <a:ext cx="6048375" cy="4537075"/>
          </a:xfrm>
          <a:prstGeom prst="rect">
            <a:avLst/>
          </a:prstGeom>
          <a:noFill/>
          <a:ln>
            <a:noFill/>
          </a:ln>
        </p:spPr>
        <p:txBody>
          <a:bodyPr anchorCtr="0" anchor="t" bIns="0" lIns="0" spcFirstLastPara="1" rIns="0" wrap="square" tIns="28075">
            <a:noAutofit/>
          </a:bodyPr>
          <a:lstStyle>
            <a:lvl1pPr lvl="0" marR="0" rtl="0" algn="l">
              <a:lnSpc>
                <a:spcPct val="93000"/>
              </a:lnSpc>
              <a:spcBef>
                <a:spcPts val="0"/>
              </a:spcBef>
              <a:spcAft>
                <a:spcPts val="0"/>
              </a:spcAft>
              <a:buClr>
                <a:srgbClr val="000000"/>
              </a:buClr>
              <a:buSzPts val="3200"/>
              <a:buFont typeface="Times New Roman"/>
              <a:buNone/>
              <a:defRPr b="0" i="0" sz="3200" u="none" cap="none" strike="noStrike">
                <a:solidFill>
                  <a:srgbClr val="000000"/>
                </a:solidFill>
                <a:latin typeface="Arial"/>
                <a:ea typeface="Arial"/>
                <a:cs typeface="Arial"/>
                <a:sym typeface="Arial"/>
              </a:defRPr>
            </a:lvl1pPr>
            <a:lvl2pPr lvl="1" marR="0" rtl="0" algn="l">
              <a:lnSpc>
                <a:spcPct val="93000"/>
              </a:lnSpc>
              <a:spcBef>
                <a:spcPts val="1425"/>
              </a:spcBef>
              <a:spcAft>
                <a:spcPts val="0"/>
              </a:spcAft>
              <a:buClr>
                <a:srgbClr val="000000"/>
              </a:buClr>
              <a:buSzPts val="2800"/>
              <a:buFont typeface="Times New Roman"/>
              <a:buNone/>
              <a:defRPr b="0" i="0" sz="2800" u="none" cap="none" strike="noStrike">
                <a:solidFill>
                  <a:srgbClr val="000000"/>
                </a:solidFill>
                <a:latin typeface="Arial"/>
                <a:ea typeface="Arial"/>
                <a:cs typeface="Arial"/>
                <a:sym typeface="Arial"/>
              </a:defRPr>
            </a:lvl2pPr>
            <a:lvl3pPr lvl="2" marR="0" rtl="0" algn="l">
              <a:lnSpc>
                <a:spcPct val="93000"/>
              </a:lnSpc>
              <a:spcBef>
                <a:spcPts val="1138"/>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lnSpc>
                <a:spcPct val="93000"/>
              </a:lnSpc>
              <a:spcBef>
                <a:spcPts val="85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4pPr>
            <a:lvl5pPr lvl="4" marR="0" rtl="0" algn="l">
              <a:lnSpc>
                <a:spcPct val="93000"/>
              </a:lnSpc>
              <a:spcBef>
                <a:spcPts val="575"/>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5pPr>
            <a:lvl6pPr lvl="5"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6pPr>
            <a:lvl7pPr lvl="6"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7pPr>
            <a:lvl8pPr lvl="7"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8pPr>
            <a:lvl9pPr lvl="8" marR="0" rtl="0" algn="l">
              <a:lnSpc>
                <a:spcPct val="93000"/>
              </a:lnSpc>
              <a:spcBef>
                <a:spcPts val="288"/>
              </a:spcBef>
              <a:spcAft>
                <a:spcPts val="288"/>
              </a:spcAft>
              <a:buClr>
                <a:srgbClr val="000000"/>
              </a:buClr>
              <a:buSzPts val="2000"/>
              <a:buFont typeface="Times New Roman"/>
              <a:buNone/>
              <a:defRPr b="0" i="0" sz="2000" u="none" cap="none" strike="noStrike">
                <a:solidFill>
                  <a:srgbClr val="000000"/>
                </a:solidFill>
                <a:latin typeface="Arial"/>
                <a:ea typeface="Arial"/>
                <a:cs typeface="Arial"/>
                <a:sym typeface="Arial"/>
              </a:defRPr>
            </a:lvl9pPr>
          </a:lstStyle>
          <a:p/>
        </p:txBody>
      </p:sp>
      <p:sp>
        <p:nvSpPr>
          <p:cNvPr id="29" name="Google Shape;29;p19"/>
          <p:cNvSpPr txBox="1"/>
          <p:nvPr>
            <p:ph idx="1" type="body"/>
          </p:nvPr>
        </p:nvSpPr>
        <p:spPr>
          <a:xfrm>
            <a:off x="1976438" y="5916613"/>
            <a:ext cx="6048375" cy="8874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30" name="Google Shape;30;p19"/>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31" name="Shape 31"/>
        <p:cNvGrpSpPr/>
        <p:nvPr/>
      </p:nvGrpSpPr>
      <p:grpSpPr>
        <a:xfrm>
          <a:off x="0" y="0"/>
          <a:ext cx="0" cy="0"/>
          <a:chOff x="0" y="0"/>
          <a:chExt cx="0" cy="0"/>
        </a:xfrm>
      </p:grpSpPr>
      <p:sp>
        <p:nvSpPr>
          <p:cNvPr id="32" name="Google Shape;32;p20"/>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3" name="Google Shape;33;p20"/>
          <p:cNvSpPr txBox="1"/>
          <p:nvPr>
            <p:ph idx="1" type="body"/>
          </p:nvPr>
        </p:nvSpPr>
        <p:spPr>
          <a:xfrm>
            <a:off x="3941763" y="301625"/>
            <a:ext cx="5635625" cy="64516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3200"/>
            </a:lvl1pPr>
            <a:lvl2pPr indent="-228600" lvl="1" marL="914400" algn="l">
              <a:lnSpc>
                <a:spcPct val="93000"/>
              </a:lnSpc>
              <a:spcBef>
                <a:spcPts val="1425"/>
              </a:spcBef>
              <a:spcAft>
                <a:spcPts val="0"/>
              </a:spcAft>
              <a:buSzPts val="1400"/>
              <a:buNone/>
              <a:defRPr sz="2800"/>
            </a:lvl2pPr>
            <a:lvl3pPr indent="-228600" lvl="2" marL="1371600" algn="l">
              <a:lnSpc>
                <a:spcPct val="93000"/>
              </a:lnSpc>
              <a:spcBef>
                <a:spcPts val="1138"/>
              </a:spcBef>
              <a:spcAft>
                <a:spcPts val="0"/>
              </a:spcAft>
              <a:buSzPts val="1400"/>
              <a:buNone/>
              <a:defRPr sz="2400"/>
            </a:lvl3pPr>
            <a:lvl4pPr indent="-228600" lvl="3" marL="1828800" algn="l">
              <a:lnSpc>
                <a:spcPct val="93000"/>
              </a:lnSpc>
              <a:spcBef>
                <a:spcPts val="850"/>
              </a:spcBef>
              <a:spcAft>
                <a:spcPts val="0"/>
              </a:spcAft>
              <a:buSzPts val="1400"/>
              <a:buNone/>
              <a:defRPr sz="2000"/>
            </a:lvl4pPr>
            <a:lvl5pPr indent="-228600" lvl="4" marL="2286000" algn="l">
              <a:lnSpc>
                <a:spcPct val="93000"/>
              </a:lnSpc>
              <a:spcBef>
                <a:spcPts val="575"/>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288"/>
              </a:spcAft>
              <a:buSzPts val="1400"/>
              <a:buNone/>
              <a:defRPr sz="2000"/>
            </a:lvl9pPr>
          </a:lstStyle>
          <a:p/>
        </p:txBody>
      </p:sp>
      <p:sp>
        <p:nvSpPr>
          <p:cNvPr id="34" name="Google Shape;34;p20"/>
          <p:cNvSpPr txBox="1"/>
          <p:nvPr>
            <p:ph idx="2" type="body"/>
          </p:nvPr>
        </p:nvSpPr>
        <p:spPr>
          <a:xfrm>
            <a:off x="504825" y="1581150"/>
            <a:ext cx="3316288" cy="5172075"/>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35" name="Google Shape;35;p20"/>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36" name="Shape 36"/>
        <p:cNvGrpSpPr/>
        <p:nvPr/>
      </p:nvGrpSpPr>
      <p:grpSpPr>
        <a:xfrm>
          <a:off x="0" y="0"/>
          <a:ext cx="0" cy="0"/>
          <a:chOff x="0" y="0"/>
          <a:chExt cx="0" cy="0"/>
        </a:xfrm>
      </p:grpSpPr>
      <p:sp>
        <p:nvSpPr>
          <p:cNvPr id="37" name="Google Shape;37;p21"/>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8" name="Google Shape;38;p21"/>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9" name="Shape 39"/>
        <p:cNvGrpSpPr/>
        <p:nvPr/>
      </p:nvGrpSpPr>
      <p:grpSpPr>
        <a:xfrm>
          <a:off x="0" y="0"/>
          <a:ext cx="0" cy="0"/>
          <a:chOff x="0" y="0"/>
          <a:chExt cx="0" cy="0"/>
        </a:xfrm>
      </p:grpSpPr>
      <p:sp>
        <p:nvSpPr>
          <p:cNvPr id="40" name="Google Shape;40;p22"/>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1" name="Google Shape;41;p22"/>
          <p:cNvSpPr txBox="1"/>
          <p:nvPr>
            <p:ph idx="1" type="body"/>
          </p:nvPr>
        </p:nvSpPr>
        <p:spPr>
          <a:xfrm>
            <a:off x="504825" y="1692275"/>
            <a:ext cx="4452938"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42" name="Google Shape;42;p22"/>
          <p:cNvSpPr txBox="1"/>
          <p:nvPr>
            <p:ph idx="2" type="body"/>
          </p:nvPr>
        </p:nvSpPr>
        <p:spPr>
          <a:xfrm>
            <a:off x="504825" y="2397125"/>
            <a:ext cx="4452938"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400"/>
            </a:lvl1pPr>
            <a:lvl2pPr indent="-228600" lvl="1" marL="914400" algn="l">
              <a:lnSpc>
                <a:spcPct val="93000"/>
              </a:lnSpc>
              <a:spcBef>
                <a:spcPts val="1425"/>
              </a:spcBef>
              <a:spcAft>
                <a:spcPts val="0"/>
              </a:spcAft>
              <a:buSzPts val="1400"/>
              <a:buNone/>
              <a:defRPr sz="2000"/>
            </a:lvl2pPr>
            <a:lvl3pPr indent="-228600" lvl="2" marL="1371600" algn="l">
              <a:lnSpc>
                <a:spcPct val="93000"/>
              </a:lnSpc>
              <a:spcBef>
                <a:spcPts val="1138"/>
              </a:spcBef>
              <a:spcAft>
                <a:spcPts val="0"/>
              </a:spcAft>
              <a:buSzPts val="1400"/>
              <a:buNone/>
              <a:defRPr sz="1800"/>
            </a:lvl3pPr>
            <a:lvl4pPr indent="-228600" lvl="3" marL="1828800" algn="l">
              <a:lnSpc>
                <a:spcPct val="93000"/>
              </a:lnSpc>
              <a:spcBef>
                <a:spcPts val="850"/>
              </a:spcBef>
              <a:spcAft>
                <a:spcPts val="0"/>
              </a:spcAft>
              <a:buSzPts val="1400"/>
              <a:buNone/>
              <a:defRPr sz="1600"/>
            </a:lvl4pPr>
            <a:lvl5pPr indent="-228600" lvl="4" marL="2286000" algn="l">
              <a:lnSpc>
                <a:spcPct val="93000"/>
              </a:lnSpc>
              <a:spcBef>
                <a:spcPts val="575"/>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43" name="Google Shape;43;p22"/>
          <p:cNvSpPr txBox="1"/>
          <p:nvPr>
            <p:ph idx="3" type="body"/>
          </p:nvPr>
        </p:nvSpPr>
        <p:spPr>
          <a:xfrm>
            <a:off x="5121275" y="1692275"/>
            <a:ext cx="4456113"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44" name="Google Shape;44;p22"/>
          <p:cNvSpPr txBox="1"/>
          <p:nvPr>
            <p:ph idx="4" type="body"/>
          </p:nvPr>
        </p:nvSpPr>
        <p:spPr>
          <a:xfrm>
            <a:off x="5121275" y="2397125"/>
            <a:ext cx="4456113"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400"/>
            </a:lvl1pPr>
            <a:lvl2pPr indent="-228600" lvl="1" marL="914400" algn="l">
              <a:lnSpc>
                <a:spcPct val="93000"/>
              </a:lnSpc>
              <a:spcBef>
                <a:spcPts val="1425"/>
              </a:spcBef>
              <a:spcAft>
                <a:spcPts val="0"/>
              </a:spcAft>
              <a:buSzPts val="1400"/>
              <a:buNone/>
              <a:defRPr sz="2000"/>
            </a:lvl2pPr>
            <a:lvl3pPr indent="-228600" lvl="2" marL="1371600" algn="l">
              <a:lnSpc>
                <a:spcPct val="93000"/>
              </a:lnSpc>
              <a:spcBef>
                <a:spcPts val="1138"/>
              </a:spcBef>
              <a:spcAft>
                <a:spcPts val="0"/>
              </a:spcAft>
              <a:buSzPts val="1400"/>
              <a:buNone/>
              <a:defRPr sz="1800"/>
            </a:lvl3pPr>
            <a:lvl4pPr indent="-228600" lvl="3" marL="1828800" algn="l">
              <a:lnSpc>
                <a:spcPct val="93000"/>
              </a:lnSpc>
              <a:spcBef>
                <a:spcPts val="850"/>
              </a:spcBef>
              <a:spcAft>
                <a:spcPts val="0"/>
              </a:spcAft>
              <a:buSzPts val="1400"/>
              <a:buNone/>
              <a:defRPr sz="1600"/>
            </a:lvl4pPr>
            <a:lvl5pPr indent="-228600" lvl="4" marL="2286000" algn="l">
              <a:lnSpc>
                <a:spcPct val="93000"/>
              </a:lnSpc>
              <a:spcBef>
                <a:spcPts val="575"/>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45" name="Google Shape;45;p22"/>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46" name="Shape 46"/>
        <p:cNvGrpSpPr/>
        <p:nvPr/>
      </p:nvGrpSpPr>
      <p:grpSpPr>
        <a:xfrm>
          <a:off x="0" y="0"/>
          <a:ext cx="0" cy="0"/>
          <a:chOff x="0" y="0"/>
          <a:chExt cx="0" cy="0"/>
        </a:xfrm>
      </p:grpSpPr>
      <p:sp>
        <p:nvSpPr>
          <p:cNvPr id="47" name="Google Shape;47;p23"/>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8" name="Google Shape;48;p23"/>
          <p:cNvSpPr txBox="1"/>
          <p:nvPr>
            <p:ph idx="1" type="body"/>
          </p:nvPr>
        </p:nvSpPr>
        <p:spPr>
          <a:xfrm>
            <a:off x="503238" y="1768475"/>
            <a:ext cx="4457700" cy="4986338"/>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800"/>
            </a:lvl1pPr>
            <a:lvl2pPr indent="-228600" lvl="1" marL="914400" algn="l">
              <a:lnSpc>
                <a:spcPct val="93000"/>
              </a:lnSpc>
              <a:spcBef>
                <a:spcPts val="1425"/>
              </a:spcBef>
              <a:spcAft>
                <a:spcPts val="0"/>
              </a:spcAft>
              <a:buSzPts val="1400"/>
              <a:buNone/>
              <a:defRPr sz="2400"/>
            </a:lvl2pPr>
            <a:lvl3pPr indent="-228600" lvl="2" marL="1371600" algn="l">
              <a:lnSpc>
                <a:spcPct val="93000"/>
              </a:lnSpc>
              <a:spcBef>
                <a:spcPts val="1138"/>
              </a:spcBef>
              <a:spcAft>
                <a:spcPts val="0"/>
              </a:spcAft>
              <a:buSzPts val="1400"/>
              <a:buNone/>
              <a:defRPr sz="2000"/>
            </a:lvl3pPr>
            <a:lvl4pPr indent="-228600" lvl="3" marL="1828800" algn="l">
              <a:lnSpc>
                <a:spcPct val="93000"/>
              </a:lnSpc>
              <a:spcBef>
                <a:spcPts val="850"/>
              </a:spcBef>
              <a:spcAft>
                <a:spcPts val="0"/>
              </a:spcAft>
              <a:buSzPts val="1400"/>
              <a:buNone/>
              <a:defRPr sz="1800"/>
            </a:lvl4pPr>
            <a:lvl5pPr indent="-228600" lvl="4" marL="2286000" algn="l">
              <a:lnSpc>
                <a:spcPct val="93000"/>
              </a:lnSpc>
              <a:spcBef>
                <a:spcPts val="575"/>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49" name="Google Shape;49;p23"/>
          <p:cNvSpPr txBox="1"/>
          <p:nvPr>
            <p:ph idx="2" type="body"/>
          </p:nvPr>
        </p:nvSpPr>
        <p:spPr>
          <a:xfrm>
            <a:off x="5113338" y="1768475"/>
            <a:ext cx="4457700" cy="4986338"/>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800"/>
            </a:lvl1pPr>
            <a:lvl2pPr indent="-228600" lvl="1" marL="914400" algn="l">
              <a:lnSpc>
                <a:spcPct val="93000"/>
              </a:lnSpc>
              <a:spcBef>
                <a:spcPts val="1425"/>
              </a:spcBef>
              <a:spcAft>
                <a:spcPts val="0"/>
              </a:spcAft>
              <a:buSzPts val="1400"/>
              <a:buNone/>
              <a:defRPr sz="2400"/>
            </a:lvl2pPr>
            <a:lvl3pPr indent="-228600" lvl="2" marL="1371600" algn="l">
              <a:lnSpc>
                <a:spcPct val="93000"/>
              </a:lnSpc>
              <a:spcBef>
                <a:spcPts val="1138"/>
              </a:spcBef>
              <a:spcAft>
                <a:spcPts val="0"/>
              </a:spcAft>
              <a:buSzPts val="1400"/>
              <a:buNone/>
              <a:defRPr sz="2000"/>
            </a:lvl3pPr>
            <a:lvl4pPr indent="-228600" lvl="3" marL="1828800" algn="l">
              <a:lnSpc>
                <a:spcPct val="93000"/>
              </a:lnSpc>
              <a:spcBef>
                <a:spcPts val="850"/>
              </a:spcBef>
              <a:spcAft>
                <a:spcPts val="0"/>
              </a:spcAft>
              <a:buSzPts val="1400"/>
              <a:buNone/>
              <a:defRPr sz="1800"/>
            </a:lvl4pPr>
            <a:lvl5pPr indent="-228600" lvl="4" marL="2286000" algn="l">
              <a:lnSpc>
                <a:spcPct val="93000"/>
              </a:lnSpc>
              <a:spcBef>
                <a:spcPts val="575"/>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50" name="Google Shape;50;p23"/>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51" name="Shape 51"/>
        <p:cNvGrpSpPr/>
        <p:nvPr/>
      </p:nvGrpSpPr>
      <p:grpSpPr>
        <a:xfrm>
          <a:off x="0" y="0"/>
          <a:ext cx="0" cy="0"/>
          <a:chOff x="0" y="0"/>
          <a:chExt cx="0" cy="0"/>
        </a:xfrm>
      </p:grpSpPr>
      <p:sp>
        <p:nvSpPr>
          <p:cNvPr id="52" name="Google Shape;52;p24"/>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3" name="Google Shape;53;p24"/>
          <p:cNvSpPr txBox="1"/>
          <p:nvPr>
            <p:ph idx="1" type="body"/>
          </p:nvPr>
        </p:nvSpPr>
        <p:spPr>
          <a:xfrm>
            <a:off x="796925" y="3203575"/>
            <a:ext cx="8567738" cy="1654175"/>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000"/>
              <a:buNone/>
              <a:defRPr sz="2000"/>
            </a:lvl1pPr>
            <a:lvl2pPr indent="-228600" lvl="1" marL="914400" algn="l">
              <a:lnSpc>
                <a:spcPct val="93000"/>
              </a:lnSpc>
              <a:spcBef>
                <a:spcPts val="1425"/>
              </a:spcBef>
              <a:spcAft>
                <a:spcPts val="0"/>
              </a:spcAft>
              <a:buSzPts val="1800"/>
              <a:buNone/>
              <a:defRPr sz="1800"/>
            </a:lvl2pPr>
            <a:lvl3pPr indent="-228600" lvl="2" marL="1371600" algn="l">
              <a:lnSpc>
                <a:spcPct val="93000"/>
              </a:lnSpc>
              <a:spcBef>
                <a:spcPts val="1138"/>
              </a:spcBef>
              <a:spcAft>
                <a:spcPts val="0"/>
              </a:spcAft>
              <a:buSzPts val="1600"/>
              <a:buNone/>
              <a:defRPr sz="1600"/>
            </a:lvl3pPr>
            <a:lvl4pPr indent="-228600" lvl="3" marL="1828800" algn="l">
              <a:lnSpc>
                <a:spcPct val="93000"/>
              </a:lnSpc>
              <a:spcBef>
                <a:spcPts val="850"/>
              </a:spcBef>
              <a:spcAft>
                <a:spcPts val="0"/>
              </a:spcAft>
              <a:buSzPts val="1400"/>
              <a:buNone/>
              <a:defRPr sz="1400"/>
            </a:lvl4pPr>
            <a:lvl5pPr indent="-228600" lvl="4" marL="2286000" algn="l">
              <a:lnSpc>
                <a:spcPct val="93000"/>
              </a:lnSpc>
              <a:spcBef>
                <a:spcPts val="575"/>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288"/>
              </a:spcAft>
              <a:buSzPts val="1400"/>
              <a:buNone/>
              <a:defRPr sz="1400"/>
            </a:lvl9pPr>
          </a:lstStyle>
          <a:p/>
        </p:txBody>
      </p:sp>
      <p:sp>
        <p:nvSpPr>
          <p:cNvPr id="54" name="Google Shape;54;p24"/>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5"/>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2" name="Google Shape;12;p15"/>
          <p:cNvSpPr txBox="1"/>
          <p:nvPr>
            <p:ph idx="1" type="body"/>
          </p:nvPr>
        </p:nvSpPr>
        <p:spPr>
          <a:xfrm>
            <a:off x="503237" y="1768475"/>
            <a:ext cx="9067800" cy="4986337"/>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2000" u="none" cap="none" strike="noStrike">
                <a:solidFill>
                  <a:srgbClr val="000000"/>
                </a:solidFill>
                <a:latin typeface="Arial"/>
                <a:ea typeface="Arial"/>
                <a:cs typeface="Arial"/>
                <a:sym typeface="Arial"/>
              </a:defRPr>
            </a:lvl9pPr>
          </a:lstStyle>
          <a:p/>
        </p:txBody>
      </p:sp>
      <p:sp>
        <p:nvSpPr>
          <p:cNvPr id="13" name="Google Shape;13;p15"/>
          <p:cNvSpPr txBox="1"/>
          <p:nvPr/>
        </p:nvSpPr>
        <p:spPr>
          <a:xfrm>
            <a:off x="503237" y="6886575"/>
            <a:ext cx="2346325" cy="5191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 name="Google Shape;14;p15"/>
          <p:cNvSpPr txBox="1"/>
          <p:nvPr/>
        </p:nvSpPr>
        <p:spPr>
          <a:xfrm>
            <a:off x="3448050" y="6886575"/>
            <a:ext cx="319405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5"/>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70" name="Google Shape;70;p1"/>
          <p:cNvSpPr txBox="1"/>
          <p:nvPr/>
        </p:nvSpPr>
        <p:spPr>
          <a:xfrm>
            <a:off x="504837" y="434975"/>
            <a:ext cx="9071100" cy="1262100"/>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lang="en-US" sz="2800">
                <a:latin typeface="Meiryo"/>
                <a:ea typeface="Meiryo"/>
                <a:cs typeface="Meiryo"/>
                <a:sym typeface="Meiryo"/>
              </a:rPr>
              <a:t>チーム開発演習 成果報告</a:t>
            </a:r>
            <a:endParaRPr/>
          </a:p>
        </p:txBody>
      </p:sp>
      <p:pic>
        <p:nvPicPr>
          <p:cNvPr id="71" name="Google Shape;71;p1"/>
          <p:cNvPicPr preferRelativeResize="0"/>
          <p:nvPr/>
        </p:nvPicPr>
        <p:blipFill rotWithShape="1">
          <a:blip r:embed="rId3">
            <a:alphaModFix/>
          </a:blip>
          <a:srcRect b="0" l="0" r="0" t="0"/>
          <a:stretch/>
        </p:blipFill>
        <p:spPr>
          <a:xfrm>
            <a:off x="-8626475" y="8181975"/>
            <a:ext cx="1619250" cy="1076325"/>
          </a:xfrm>
          <a:prstGeom prst="rect">
            <a:avLst/>
          </a:prstGeom>
          <a:noFill/>
          <a:ln>
            <a:noFill/>
          </a:ln>
        </p:spPr>
      </p:pic>
      <p:pic>
        <p:nvPicPr>
          <p:cNvPr id="72" name="Google Shape;72;p1"/>
          <p:cNvPicPr preferRelativeResize="0"/>
          <p:nvPr/>
        </p:nvPicPr>
        <p:blipFill rotWithShape="1">
          <a:blip r:embed="rId4">
            <a:alphaModFix/>
          </a:blip>
          <a:srcRect b="0" l="0" r="0" t="0"/>
          <a:stretch/>
        </p:blipFill>
        <p:spPr>
          <a:xfrm>
            <a:off x="-10080625" y="-2344737"/>
            <a:ext cx="952500" cy="638175"/>
          </a:xfrm>
          <a:prstGeom prst="rect">
            <a:avLst/>
          </a:prstGeom>
          <a:noFill/>
          <a:ln>
            <a:noFill/>
          </a:ln>
          <a:effectLst>
            <a:outerShdw blurRad="63500" dir="2700000" dist="152735">
              <a:srgbClr val="808080"/>
            </a:outerShdw>
          </a:effectLst>
        </p:spPr>
      </p:pic>
      <p:sp>
        <p:nvSpPr>
          <p:cNvPr id="73" name="Google Shape;73;p1"/>
          <p:cNvSpPr txBox="1"/>
          <p:nvPr/>
        </p:nvSpPr>
        <p:spPr>
          <a:xfrm>
            <a:off x="503237" y="1697037"/>
            <a:ext cx="8950325" cy="485457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000000"/>
              </a:buClr>
              <a:buSzPts val="6000"/>
              <a:buFont typeface="Meiryo"/>
              <a:buNone/>
            </a:pPr>
            <a:r>
              <a:rPr b="1" lang="en-US" sz="4400">
                <a:solidFill>
                  <a:schemeClr val="dk1"/>
                </a:solidFill>
                <a:latin typeface="Meiryo"/>
                <a:ea typeface="Meiryo"/>
                <a:cs typeface="Meiryo"/>
                <a:sym typeface="Meiryo"/>
              </a:rPr>
              <a:t>社員情報管理システム</a:t>
            </a:r>
            <a:endParaRPr sz="3000"/>
          </a:p>
          <a:p>
            <a:pPr indent="0" lvl="0" marL="0" marR="0" rtl="0" algn="l">
              <a:lnSpc>
                <a:spcPct val="125000"/>
              </a:lnSpc>
              <a:spcBef>
                <a:spcPts val="1400"/>
              </a:spcBef>
              <a:spcAft>
                <a:spcPts val="0"/>
              </a:spcAft>
              <a:buClr>
                <a:srgbClr val="000000"/>
              </a:buClr>
              <a:buSzPts val="1800"/>
              <a:buFont typeface="Meiryo"/>
              <a:buNone/>
            </a:pPr>
            <a:r>
              <a:t/>
            </a:r>
            <a:endParaRPr/>
          </a:p>
          <a:p>
            <a:pPr indent="457200" lvl="0" marL="5029200" marR="0" rtl="0" algn="l">
              <a:lnSpc>
                <a:spcPct val="125000"/>
              </a:lnSpc>
              <a:spcBef>
                <a:spcPts val="1400"/>
              </a:spcBef>
              <a:spcAft>
                <a:spcPts val="0"/>
              </a:spcAft>
              <a:buClr>
                <a:srgbClr val="000000"/>
              </a:buClr>
              <a:buSzPts val="2800"/>
              <a:buFont typeface="Meiryo"/>
              <a:buNone/>
            </a:pPr>
            <a:r>
              <a:rPr b="1" lang="en-US" sz="2300"/>
              <a:t>リーダー: 安川拓見</a:t>
            </a:r>
            <a:endParaRPr b="1" sz="2300"/>
          </a:p>
          <a:p>
            <a:pPr indent="457200" lvl="0" marL="4114800" marR="0" rtl="0" algn="l">
              <a:lnSpc>
                <a:spcPct val="125000"/>
              </a:lnSpc>
              <a:spcBef>
                <a:spcPts val="1400"/>
              </a:spcBef>
              <a:spcAft>
                <a:spcPts val="0"/>
              </a:spcAft>
              <a:buClr>
                <a:srgbClr val="000000"/>
              </a:buClr>
              <a:buSzPts val="2800"/>
              <a:buFont typeface="Meiryo"/>
              <a:buNone/>
            </a:pPr>
            <a:r>
              <a:rPr b="1" lang="en-US" sz="2300"/>
              <a:t>ライブラリアン:</a:t>
            </a:r>
            <a:r>
              <a:rPr b="1" lang="en-US" sz="2300">
                <a:solidFill>
                  <a:schemeClr val="dk1"/>
                </a:solidFill>
              </a:rPr>
              <a:t>手島佑之介</a:t>
            </a:r>
            <a:endParaRPr b="1" sz="2300"/>
          </a:p>
          <a:p>
            <a:pPr indent="457200" lvl="0" marL="5029200" marR="0" rtl="0" algn="l">
              <a:lnSpc>
                <a:spcPct val="125000"/>
              </a:lnSpc>
              <a:spcBef>
                <a:spcPts val="1400"/>
              </a:spcBef>
              <a:spcAft>
                <a:spcPts val="0"/>
              </a:spcAft>
              <a:buClr>
                <a:srgbClr val="000000"/>
              </a:buClr>
              <a:buSzPts val="2800"/>
              <a:buFont typeface="Meiryo"/>
              <a:buNone/>
            </a:pPr>
            <a:r>
              <a:rPr b="1" lang="en-US" sz="2300"/>
              <a:t>メンバー: 桑原夏花</a:t>
            </a:r>
            <a:endParaRPr b="1" sz="2300"/>
          </a:p>
          <a:p>
            <a:pPr indent="457200" lvl="0" marL="6400800" marR="0" rtl="0" algn="l">
              <a:lnSpc>
                <a:spcPct val="125000"/>
              </a:lnSpc>
              <a:spcBef>
                <a:spcPts val="1400"/>
              </a:spcBef>
              <a:spcAft>
                <a:spcPts val="0"/>
              </a:spcAft>
              <a:buClr>
                <a:srgbClr val="000000"/>
              </a:buClr>
              <a:buSzPts val="2800"/>
              <a:buFont typeface="Meiryo"/>
              <a:buNone/>
            </a:pPr>
            <a:r>
              <a:rPr b="1" lang="en-US" sz="2300"/>
              <a:t>戸田冴希</a:t>
            </a:r>
            <a:endParaRPr b="1" sz="2300"/>
          </a:p>
          <a:p>
            <a:pPr indent="457200" lvl="0" marL="6400800" marR="0" rtl="0" algn="l">
              <a:lnSpc>
                <a:spcPct val="125000"/>
              </a:lnSpc>
              <a:spcBef>
                <a:spcPts val="1400"/>
              </a:spcBef>
              <a:spcAft>
                <a:spcPts val="0"/>
              </a:spcAft>
              <a:buClr>
                <a:srgbClr val="000000"/>
              </a:buClr>
              <a:buSzPts val="2800"/>
              <a:buFont typeface="Meiryo"/>
              <a:buNone/>
            </a:pPr>
            <a:r>
              <a:rPr b="1" lang="en-US" sz="2300"/>
              <a:t>米澤歩佳</a:t>
            </a:r>
            <a:endParaRPr b="1" sz="2300"/>
          </a:p>
          <a:p>
            <a:pPr indent="0" lvl="0" marL="0" marR="0" rtl="0" algn="r">
              <a:lnSpc>
                <a:spcPct val="125000"/>
              </a:lnSpc>
              <a:spcBef>
                <a:spcPts val="1400"/>
              </a:spcBef>
              <a:spcAft>
                <a:spcPts val="0"/>
              </a:spcAft>
              <a:buClr>
                <a:srgbClr val="000000"/>
              </a:buClr>
              <a:buSzPts val="2800"/>
              <a:buFont typeface="Meiryo"/>
              <a:buNone/>
            </a:pPr>
            <a:r>
              <a:t/>
            </a:r>
            <a:endParaRPr/>
          </a:p>
        </p:txBody>
      </p:sp>
      <p:cxnSp>
        <p:nvCxnSpPr>
          <p:cNvPr id="74" name="Google Shape;74;p1"/>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75" name="Google Shape;75;p1"/>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75" name="Google Shape;175;p12"/>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手島</a:t>
            </a:r>
            <a:r>
              <a:rPr b="1" i="0" lang="en-US" sz="2800" u="none">
                <a:solidFill>
                  <a:srgbClr val="000000"/>
                </a:solidFill>
                <a:latin typeface="Meiryo"/>
                <a:ea typeface="Meiryo"/>
                <a:cs typeface="Meiryo"/>
                <a:sym typeface="Meiryo"/>
              </a:rPr>
              <a:t>)</a:t>
            </a:r>
            <a:endParaRPr/>
          </a:p>
        </p:txBody>
      </p:sp>
      <p:cxnSp>
        <p:nvCxnSpPr>
          <p:cNvPr id="176" name="Google Shape;176;p12"/>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77" name="Google Shape;177;p12"/>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78" name="Google Shape;178;p12"/>
          <p:cNvSpPr txBox="1"/>
          <p:nvPr/>
        </p:nvSpPr>
        <p:spPr>
          <a:xfrm>
            <a:off x="431800" y="1476375"/>
            <a:ext cx="9217025" cy="52371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a:p>
          <a:p>
            <a:pPr indent="0" lvl="0" marL="0" rtl="0" algn="l">
              <a:lnSpc>
                <a:spcPct val="125000"/>
              </a:lnSpc>
              <a:spcBef>
                <a:spcPts val="0"/>
              </a:spcBef>
              <a:spcAft>
                <a:spcPts val="0"/>
              </a:spcAft>
              <a:buNone/>
            </a:pPr>
            <a:r>
              <a:rPr lang="en-US" sz="1800">
                <a:solidFill>
                  <a:schemeClr val="dk1"/>
                </a:solidFill>
                <a:latin typeface="Meiryo"/>
                <a:ea typeface="Meiryo"/>
                <a:cs typeface="Meiryo"/>
                <a:sym typeface="Meiryo"/>
              </a:rPr>
              <a:t>・チーム内でデータの形式を保つこと、日付をYYYY/MM/DDで管理するかYYYY年MM月DD日で管理するか。</a:t>
            </a:r>
            <a:endParaRPr sz="1800">
              <a:solidFill>
                <a:schemeClr val="dk1"/>
              </a:solidFill>
              <a:latin typeface="Meiryo"/>
              <a:ea typeface="Meiryo"/>
              <a:cs typeface="Meiryo"/>
              <a:sym typeface="Meiryo"/>
            </a:endParaRPr>
          </a:p>
          <a:p>
            <a:pPr indent="0" lvl="0" marL="0" marR="0" rtl="0" algn="l">
              <a:lnSpc>
                <a:spcPct val="125000"/>
              </a:lnSpc>
              <a:spcBef>
                <a:spcPts val="0"/>
              </a:spcBef>
              <a:spcAft>
                <a:spcPts val="0"/>
              </a:spcAft>
              <a:buNone/>
            </a:pPr>
            <a:r>
              <a:t/>
            </a:r>
            <a:endParaRPr sz="1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b="0" i="0" sz="1800" u="none">
              <a:solidFill>
                <a:srgbClr val="000000"/>
              </a:solidFill>
              <a:latin typeface="Meiryo"/>
              <a:ea typeface="Meiryo"/>
              <a:cs typeface="Meiryo"/>
              <a:sym typeface="Meiryo"/>
            </a:endParaRPr>
          </a:p>
          <a:p>
            <a:pPr indent="0" lvl="0" marL="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solidFill>
                  <a:schemeClr val="dk1"/>
                </a:solidFill>
                <a:latin typeface="Meiryo"/>
                <a:ea typeface="Meiryo"/>
                <a:cs typeface="Meiryo"/>
                <a:sym typeface="Meiryo"/>
              </a:rPr>
              <a:t>不正な入力を可能な限りはじくようにするため、テスト工程念入りにしてもらった。</a:t>
            </a:r>
            <a:endParaRPr sz="1800">
              <a:solidFill>
                <a:schemeClr val="dk1"/>
              </a:solidFill>
              <a:latin typeface="Meiryo"/>
              <a:ea typeface="Meiryo"/>
              <a:cs typeface="Meiryo"/>
              <a:sym typeface="Meiryo"/>
            </a:endParaRPr>
          </a:p>
          <a:p>
            <a:pPr indent="0" lvl="0" marL="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solidFill>
                  <a:schemeClr val="dk1"/>
                </a:solidFill>
                <a:latin typeface="Meiryo"/>
                <a:ea typeface="Meiryo"/>
                <a:cs typeface="Meiryo"/>
                <a:sym typeface="Meiryo"/>
              </a:rPr>
              <a:t>GITの管理について。リモートリポジトリに変更を加えるとき、逐一報告を入れてもらった。</a:t>
            </a:r>
            <a:endParaRPr>
              <a:solidFill>
                <a:schemeClr val="dk1"/>
              </a:solidFill>
            </a:endParaRPr>
          </a:p>
          <a:p>
            <a:pPr indent="0" lvl="0" marL="0" marR="0" rtl="0" algn="l">
              <a:lnSpc>
                <a:spcPct val="125000"/>
              </a:lnSpc>
              <a:spcBef>
                <a:spcPts val="0"/>
              </a:spcBef>
              <a:spcAft>
                <a:spcPts val="0"/>
              </a:spcAft>
              <a:buNone/>
            </a:pPr>
            <a:r>
              <a:t/>
            </a:r>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latin typeface="Meiryo"/>
                <a:ea typeface="Meiryo"/>
                <a:cs typeface="Meiryo"/>
                <a:sym typeface="Meiryo"/>
              </a:rPr>
              <a:t>最初期に開発の方向性を厳格に決めておくべきだった。</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86" name="Google Shape;186;p13"/>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戸田</a:t>
            </a:r>
            <a:r>
              <a:rPr b="1" i="0" lang="en-US" sz="2800" u="none">
                <a:solidFill>
                  <a:srgbClr val="000000"/>
                </a:solidFill>
                <a:latin typeface="Meiryo"/>
                <a:ea typeface="Meiryo"/>
                <a:cs typeface="Meiryo"/>
                <a:sym typeface="Meiryo"/>
              </a:rPr>
              <a:t>)</a:t>
            </a:r>
            <a:endParaRPr/>
          </a:p>
        </p:txBody>
      </p:sp>
      <p:cxnSp>
        <p:nvCxnSpPr>
          <p:cNvPr id="187" name="Google Shape;187;p13"/>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88" name="Google Shape;188;p13"/>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89" name="Google Shape;189;p13"/>
          <p:cNvSpPr txBox="1"/>
          <p:nvPr/>
        </p:nvSpPr>
        <p:spPr>
          <a:xfrm>
            <a:off x="431800" y="1476375"/>
            <a:ext cx="9288462" cy="48942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a:p>
          <a:p>
            <a:pPr indent="0" lvl="0" marL="0" marR="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latin typeface="Meiryo"/>
                <a:ea typeface="Meiryo"/>
                <a:cs typeface="Meiryo"/>
                <a:sym typeface="Meiryo"/>
              </a:rPr>
              <a:t>String型からDate型へ型変換を行い、DBへ登録する実装に時間がかかった。</a:t>
            </a:r>
            <a:endParaRPr/>
          </a:p>
          <a:p>
            <a:pPr indent="0" lvl="0" marL="0" marR="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latin typeface="Meiryo"/>
                <a:ea typeface="Meiryo"/>
                <a:cs typeface="Meiryo"/>
                <a:sym typeface="Meiryo"/>
              </a:rPr>
              <a:t>Git関連のエラーへの対処法がなかなか分からず、メンバーの時間を奪ってしまった。</a:t>
            </a:r>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a:p>
          <a:p>
            <a:pPr indent="0" lvl="0" marL="0" marR="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latin typeface="Meiryo"/>
                <a:ea typeface="Meiryo"/>
                <a:cs typeface="Meiryo"/>
                <a:sym typeface="Meiryo"/>
              </a:rPr>
              <a:t>実装の中で分かりずらいと感じた点についてはコメントを記入した。</a:t>
            </a:r>
            <a:endParaRPr/>
          </a:p>
          <a:p>
            <a:pPr indent="0" lvl="0" marL="0" marR="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latin typeface="Meiryo"/>
                <a:ea typeface="Meiryo"/>
                <a:cs typeface="Meiryo"/>
                <a:sym typeface="Meiryo"/>
              </a:rPr>
              <a:t>円滑なコミュニケーションのために画面共有を積極的に使ったり促したりした。</a:t>
            </a:r>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latin typeface="Meiryo"/>
                <a:ea typeface="Meiryo"/>
                <a:cs typeface="Meiryo"/>
                <a:sym typeface="Meiryo"/>
              </a:rPr>
              <a:t>自分が焦っている際に、メンバーからの質問に対する回答が雑だったり早口になってしまった。</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d38653aaea_1_0"/>
          <p:cNvSpPr txBox="1"/>
          <p:nvPr/>
        </p:nvSpPr>
        <p:spPr>
          <a:xfrm>
            <a:off x="7227887" y="6886575"/>
            <a:ext cx="2346300" cy="519000"/>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97" name="Google Shape;197;gd38653aaea_1_0"/>
          <p:cNvSpPr txBox="1"/>
          <p:nvPr/>
        </p:nvSpPr>
        <p:spPr>
          <a:xfrm>
            <a:off x="503237" y="301625"/>
            <a:ext cx="9071100" cy="1262100"/>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米澤</a:t>
            </a:r>
            <a:r>
              <a:rPr b="1" i="0" lang="en-US" sz="2800" u="none">
                <a:solidFill>
                  <a:srgbClr val="000000"/>
                </a:solidFill>
                <a:latin typeface="Meiryo"/>
                <a:ea typeface="Meiryo"/>
                <a:cs typeface="Meiryo"/>
                <a:sym typeface="Meiryo"/>
              </a:rPr>
              <a:t>)</a:t>
            </a:r>
            <a:endParaRPr/>
          </a:p>
        </p:txBody>
      </p:sp>
      <p:cxnSp>
        <p:nvCxnSpPr>
          <p:cNvPr id="198" name="Google Shape;198;gd38653aaea_1_0"/>
          <p:cNvCxnSpPr/>
          <p:nvPr/>
        </p:nvCxnSpPr>
        <p:spPr>
          <a:xfrm>
            <a:off x="504825" y="1373187"/>
            <a:ext cx="5183100" cy="1500"/>
          </a:xfrm>
          <a:prstGeom prst="straightConnector1">
            <a:avLst/>
          </a:prstGeom>
          <a:noFill/>
          <a:ln cap="sq" cmpd="sng" w="9525">
            <a:solidFill>
              <a:srgbClr val="000000"/>
            </a:solidFill>
            <a:prstDash val="solid"/>
            <a:miter lim="800000"/>
            <a:headEnd len="med" w="med" type="none"/>
            <a:tailEnd len="med" w="med" type="none"/>
          </a:ln>
        </p:spPr>
      </p:cxnSp>
      <p:cxnSp>
        <p:nvCxnSpPr>
          <p:cNvPr id="199" name="Google Shape;199;gd38653aaea_1_0"/>
          <p:cNvCxnSpPr/>
          <p:nvPr/>
        </p:nvCxnSpPr>
        <p:spPr>
          <a:xfrm>
            <a:off x="4356100" y="6808787"/>
            <a:ext cx="5183100" cy="1500"/>
          </a:xfrm>
          <a:prstGeom prst="straightConnector1">
            <a:avLst/>
          </a:prstGeom>
          <a:noFill/>
          <a:ln cap="sq" cmpd="sng" w="9525">
            <a:solidFill>
              <a:srgbClr val="000000"/>
            </a:solidFill>
            <a:prstDash val="solid"/>
            <a:miter lim="800000"/>
            <a:headEnd len="med" w="med" type="none"/>
            <a:tailEnd len="med" w="med" type="none"/>
          </a:ln>
        </p:spPr>
      </p:cxnSp>
      <p:sp>
        <p:nvSpPr>
          <p:cNvPr id="200" name="Google Shape;200;gd38653aaea_1_0"/>
          <p:cNvSpPr txBox="1"/>
          <p:nvPr/>
        </p:nvSpPr>
        <p:spPr>
          <a:xfrm>
            <a:off x="431800" y="1476375"/>
            <a:ext cx="9288600" cy="4894200"/>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a:p>
          <a:p>
            <a:pPr indent="0" lvl="0" marL="0" marR="0" rtl="0" algn="l">
              <a:lnSpc>
                <a:spcPct val="125000"/>
              </a:lnSpc>
              <a:spcBef>
                <a:spcPts val="0"/>
              </a:spcBef>
              <a:spcAft>
                <a:spcPts val="0"/>
              </a:spcAft>
              <a:buNone/>
            </a:pPr>
            <a:r>
              <a:rPr lang="en-US" sz="1800"/>
              <a:t>・エラーの原因をなかなか見つけ出せず、思うようにシステムを動かすことができなかった。</a:t>
            </a:r>
            <a:endParaRPr sz="1800"/>
          </a:p>
          <a:p>
            <a:pPr indent="0" lvl="0" marL="0" marR="0" rtl="0" algn="l">
              <a:lnSpc>
                <a:spcPct val="125000"/>
              </a:lnSpc>
              <a:spcBef>
                <a:spcPts val="0"/>
              </a:spcBef>
              <a:spcAft>
                <a:spcPts val="0"/>
              </a:spcAft>
              <a:buNone/>
            </a:pPr>
            <a:r>
              <a:rPr lang="en-US" sz="1800"/>
              <a:t>・</a:t>
            </a:r>
            <a:r>
              <a:rPr lang="en-US" sz="1800"/>
              <a:t>メンバーの力を借りながら、自分の作るべきシステムの工程を少しずつ明白にしていった。</a:t>
            </a:r>
            <a:endParaRPr sz="1800"/>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a:p>
          <a:p>
            <a:pPr indent="0" lvl="0" marL="0" marR="0" rtl="0" algn="l">
              <a:lnSpc>
                <a:spcPct val="125000"/>
              </a:lnSpc>
              <a:spcBef>
                <a:spcPts val="0"/>
              </a:spcBef>
              <a:spcAft>
                <a:spcPts val="0"/>
              </a:spcAft>
              <a:buClr>
                <a:srgbClr val="000000"/>
              </a:buClr>
              <a:buSzPts val="1800"/>
              <a:buFont typeface="Meiryo"/>
              <a:buNone/>
            </a:pPr>
            <a:r>
              <a:rPr lang="en-US" sz="1800">
                <a:latin typeface="Meiryo"/>
                <a:ea typeface="Meiryo"/>
                <a:cs typeface="Meiryo"/>
                <a:sym typeface="Meiryo"/>
              </a:rPr>
              <a:t>・既存機能をもとに、一般社員用の検索機能の実装を行った。</a:t>
            </a:r>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1800">
                <a:latin typeface="Meiryo"/>
                <a:ea typeface="Meiryo"/>
                <a:cs typeface="Meiryo"/>
                <a:sym typeface="Meiryo"/>
              </a:rPr>
              <a:t>・自分の実力不足から、メンバーの負担を増やしてしまった。</a:t>
            </a:r>
            <a:endParaRPr sz="1800">
              <a:latin typeface="Meiryo"/>
              <a:ea typeface="Meiryo"/>
              <a:cs typeface="Meiryo"/>
              <a:sym typeface="Meiryo"/>
            </a:endParaRPr>
          </a:p>
          <a:p>
            <a:pPr indent="0" lvl="0" marL="457200" marR="0" rtl="0" algn="l">
              <a:lnSpc>
                <a:spcPct val="125000"/>
              </a:lnSpc>
              <a:spcBef>
                <a:spcPts val="0"/>
              </a:spcBef>
              <a:spcAft>
                <a:spcPts val="0"/>
              </a:spcAft>
              <a:buNone/>
            </a:pPr>
            <a:r>
              <a:rPr lang="en-US" sz="1800">
                <a:latin typeface="Meiryo"/>
                <a:ea typeface="Meiryo"/>
                <a:cs typeface="Meiryo"/>
                <a:sym typeface="Meiryo"/>
              </a:rPr>
              <a:t>　　　　　　　　　　　→この経験を忘れず、誰かを助けることができるSEに</a:t>
            </a:r>
            <a:endParaRPr sz="1800">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208" name="Google Shape;208;p14"/>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7. 最後に</a:t>
            </a:r>
            <a:endParaRPr/>
          </a:p>
        </p:txBody>
      </p:sp>
      <p:sp>
        <p:nvSpPr>
          <p:cNvPr id="209" name="Google Shape;209;p14"/>
          <p:cNvSpPr txBox="1"/>
          <p:nvPr/>
        </p:nvSpPr>
        <p:spPr>
          <a:xfrm>
            <a:off x="647700" y="1476375"/>
            <a:ext cx="9009062" cy="2149475"/>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lang="en-US" sz="2800">
                <a:latin typeface="Meiryo"/>
                <a:ea typeface="Meiryo"/>
                <a:cs typeface="Meiryo"/>
                <a:sym typeface="Meiryo"/>
              </a:rPr>
              <a:t>　開発研修での学び</a:t>
            </a:r>
            <a:endParaRPr sz="2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800">
                <a:latin typeface="Meiryo"/>
                <a:ea typeface="Meiryo"/>
                <a:cs typeface="Meiryo"/>
                <a:sym typeface="Meiryo"/>
              </a:rPr>
              <a:t>→</a:t>
            </a:r>
            <a:r>
              <a:rPr lang="en-US" sz="2800">
                <a:latin typeface="Meiryo"/>
                <a:ea typeface="Meiryo"/>
                <a:cs typeface="Meiryo"/>
                <a:sym typeface="Meiryo"/>
              </a:rPr>
              <a:t>社会人としての重要事項</a:t>
            </a:r>
            <a:endParaRPr sz="2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800">
                <a:latin typeface="Meiryo"/>
                <a:ea typeface="Meiryo"/>
                <a:cs typeface="Meiryo"/>
                <a:sym typeface="Meiryo"/>
              </a:rPr>
              <a:t>　・課題</a:t>
            </a:r>
            <a:endParaRPr sz="2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800">
                <a:latin typeface="Meiryo"/>
                <a:ea typeface="Meiryo"/>
                <a:cs typeface="Meiryo"/>
                <a:sym typeface="Meiryo"/>
              </a:rPr>
              <a:t>　・知見を生かす</a:t>
            </a:r>
            <a:endParaRPr sz="2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800">
                <a:latin typeface="Meiryo"/>
                <a:ea typeface="Meiryo"/>
                <a:cs typeface="Meiryo"/>
                <a:sym typeface="Meiryo"/>
              </a:rPr>
              <a:t>　　　</a:t>
            </a:r>
            <a:endParaRPr sz="2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800">
                <a:latin typeface="Meiryo"/>
                <a:ea typeface="Meiryo"/>
                <a:cs typeface="Meiryo"/>
                <a:sym typeface="Meiryo"/>
              </a:rPr>
              <a:t>　　　</a:t>
            </a:r>
            <a:r>
              <a:rPr lang="en-US" sz="5400">
                <a:latin typeface="Meiryo"/>
                <a:ea typeface="Meiryo"/>
                <a:cs typeface="Meiryo"/>
                <a:sym typeface="Meiryo"/>
              </a:rPr>
              <a:t>信頼される社会人へ！</a:t>
            </a:r>
            <a:endParaRPr sz="54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t/>
            </a:r>
            <a:endParaRPr sz="2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t/>
            </a:r>
            <a:endParaRPr sz="1800">
              <a:latin typeface="Meiryo"/>
              <a:ea typeface="Meiryo"/>
              <a:cs typeface="Meiryo"/>
              <a:sym typeface="Meiryo"/>
            </a:endParaRPr>
          </a:p>
        </p:txBody>
      </p:sp>
      <p:cxnSp>
        <p:nvCxnSpPr>
          <p:cNvPr id="210" name="Google Shape;210;p14"/>
          <p:cNvCxnSpPr/>
          <p:nvPr/>
        </p:nvCxnSpPr>
        <p:spPr>
          <a:xfrm>
            <a:off x="503237"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211" name="Google Shape;211;p14"/>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38653aaea_3_0"/>
          <p:cNvSpPr txBox="1"/>
          <p:nvPr/>
        </p:nvSpPr>
        <p:spPr>
          <a:xfrm>
            <a:off x="322363" y="3023875"/>
            <a:ext cx="9435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200"/>
              <a:t>ご清聴ありがとうございました</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83" name="Google Shape;83;p2"/>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目次</a:t>
            </a:r>
            <a:endParaRPr/>
          </a:p>
        </p:txBody>
      </p:sp>
      <p:sp>
        <p:nvSpPr>
          <p:cNvPr id="84" name="Google Shape;84;p2"/>
          <p:cNvSpPr txBox="1"/>
          <p:nvPr/>
        </p:nvSpPr>
        <p:spPr>
          <a:xfrm>
            <a:off x="266700" y="1893887"/>
            <a:ext cx="9048750" cy="4281487"/>
          </a:xfrm>
          <a:prstGeom prst="rect">
            <a:avLst/>
          </a:prstGeom>
          <a:noFill/>
          <a:ln>
            <a:noFill/>
          </a:ln>
        </p:spPr>
        <p:txBody>
          <a:bodyPr anchorCtr="0" anchor="t" bIns="0" lIns="0" spcFirstLastPara="1" rIns="0" wrap="square" tIns="0">
            <a:noAutofit/>
          </a:bodyPr>
          <a:lstStyle/>
          <a:p>
            <a:pPr indent="-322262" lvl="0" marL="43180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1. はじめに　～システムコンセプト～</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2. チーム紹介　～メンバーと各担当～</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3. システム規模と品質</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4. 開発工程</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5. デモンストレーション</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6. 苦労した点、工夫した点、反省点</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7. 最後に</a:t>
            </a:r>
            <a:endParaRPr/>
          </a:p>
        </p:txBody>
      </p:sp>
      <p:cxnSp>
        <p:nvCxnSpPr>
          <p:cNvPr id="85" name="Google Shape;85;p2"/>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86" name="Google Shape;86;p2"/>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94" name="Google Shape;94;p3"/>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1. はじめに　～システムコンセプト～</a:t>
            </a:r>
            <a:endParaRPr/>
          </a:p>
        </p:txBody>
      </p:sp>
      <p:cxnSp>
        <p:nvCxnSpPr>
          <p:cNvPr id="95" name="Google Shape;95;p3"/>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96" name="Google Shape;96;p3"/>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97" name="Google Shape;97;p3"/>
          <p:cNvSpPr txBox="1"/>
          <p:nvPr/>
        </p:nvSpPr>
        <p:spPr>
          <a:xfrm>
            <a:off x="504825" y="1560512"/>
            <a:ext cx="9070975" cy="4954587"/>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「社員情報システム」</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社員間のコミュニケーション向上のため、全社員の使用を</a:t>
            </a:r>
            <a:r>
              <a:rPr lang="en-US" sz="2600">
                <a:latin typeface="Meiryo"/>
                <a:ea typeface="Meiryo"/>
                <a:cs typeface="Meiryo"/>
                <a:sym typeface="Meiryo"/>
              </a:rPr>
              <a:t>前提とした改修</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実装した機能</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・画面遷移時の権限チェック</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・一般社員用社員検索機能の追加</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・管理者、一般用の登録情報変更機能の追加</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t/>
            </a:r>
            <a:endParaRPr sz="2600">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05" name="Google Shape;105;p4"/>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2. チーム紹介　～メンバーと各担当～　</a:t>
            </a:r>
            <a:endParaRPr/>
          </a:p>
        </p:txBody>
      </p:sp>
      <p:cxnSp>
        <p:nvCxnSpPr>
          <p:cNvPr id="106" name="Google Shape;106;p4"/>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07" name="Google Shape;107;p4"/>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08" name="Google Shape;108;p4"/>
          <p:cNvSpPr txBox="1"/>
          <p:nvPr/>
        </p:nvSpPr>
        <p:spPr>
          <a:xfrm>
            <a:off x="1066800" y="2800350"/>
            <a:ext cx="5600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09" name="Google Shape;109;p4"/>
          <p:cNvGraphicFramePr/>
          <p:nvPr/>
        </p:nvGraphicFramePr>
        <p:xfrm>
          <a:off x="504813" y="1935563"/>
          <a:ext cx="3000000" cy="3000000"/>
        </p:xfrm>
        <a:graphic>
          <a:graphicData uri="http://schemas.openxmlformats.org/drawingml/2006/table">
            <a:tbl>
              <a:tblPr>
                <a:noFill/>
                <a:tableStyleId>{CE75728C-76B9-4602-B3C0-B4BAAF4E3B64}</a:tableStyleId>
              </a:tblPr>
              <a:tblGrid>
                <a:gridCol w="2496325"/>
                <a:gridCol w="6538125"/>
              </a:tblGrid>
              <a:tr h="675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sz="2200"/>
                        <a:t>                           担当機能</a:t>
                      </a:r>
                      <a:endParaRPr b="1" sz="2200"/>
                    </a:p>
                  </a:txBody>
                  <a:tcPr marT="91425" marB="91425" marR="91425" marL="91425"/>
                </a:tc>
              </a:tr>
              <a:tr h="675325">
                <a:tc>
                  <a:txBody>
                    <a:bodyPr/>
                    <a:lstStyle/>
                    <a:p>
                      <a:pPr indent="0" lvl="0" marL="0" rtl="0" algn="l">
                        <a:spcBef>
                          <a:spcPts val="0"/>
                        </a:spcBef>
                        <a:spcAft>
                          <a:spcPts val="0"/>
                        </a:spcAft>
                        <a:buNone/>
                      </a:pPr>
                      <a:r>
                        <a:rPr b="1" lang="en-US" sz="2000"/>
                        <a:t>安川拓見</a:t>
                      </a:r>
                      <a:endParaRPr b="1" sz="2000"/>
                    </a:p>
                  </a:txBody>
                  <a:tcPr marT="91425" marB="91425" marR="91425" marL="91425"/>
                </a:tc>
                <a:tc>
                  <a:txBody>
                    <a:bodyPr/>
                    <a:lstStyle/>
                    <a:p>
                      <a:pPr indent="0" lvl="0" marL="0" rtl="0" algn="l">
                        <a:spcBef>
                          <a:spcPts val="0"/>
                        </a:spcBef>
                        <a:spcAft>
                          <a:spcPts val="0"/>
                        </a:spcAft>
                        <a:buNone/>
                      </a:pPr>
                      <a:r>
                        <a:rPr lang="en-US" sz="1700"/>
                        <a:t>パスワード変更機能</a:t>
                      </a:r>
                      <a:endParaRPr sz="1700"/>
                    </a:p>
                  </a:txBody>
                  <a:tcPr marT="91425" marB="91425" marR="91425" marL="91425"/>
                </a:tc>
              </a:tr>
              <a:tr h="744200">
                <a:tc>
                  <a:txBody>
                    <a:bodyPr/>
                    <a:lstStyle/>
                    <a:p>
                      <a:pPr indent="0" lvl="0" marL="0" rtl="0" algn="l">
                        <a:spcBef>
                          <a:spcPts val="0"/>
                        </a:spcBef>
                        <a:spcAft>
                          <a:spcPts val="0"/>
                        </a:spcAft>
                        <a:buNone/>
                      </a:pPr>
                      <a:r>
                        <a:rPr b="1" lang="en-US" sz="2000"/>
                        <a:t>手島佑之介</a:t>
                      </a:r>
                      <a:endParaRPr b="1" sz="2200"/>
                    </a:p>
                  </a:txBody>
                  <a:tcPr marT="91425" marB="91425" marR="91425" marL="91425"/>
                </a:tc>
                <a:tc>
                  <a:txBody>
                    <a:bodyPr/>
                    <a:lstStyle/>
                    <a:p>
                      <a:pPr indent="0" lvl="0" marL="0" rtl="0" algn="l">
                        <a:spcBef>
                          <a:spcPts val="0"/>
                        </a:spcBef>
                        <a:spcAft>
                          <a:spcPts val="0"/>
                        </a:spcAft>
                        <a:buNone/>
                      </a:pPr>
                      <a:r>
                        <a:rPr lang="en-US" sz="1700"/>
                        <a:t>社員情報登録・削除機能</a:t>
                      </a:r>
                      <a:endParaRPr sz="1700"/>
                    </a:p>
                  </a:txBody>
                  <a:tcPr marT="91425" marB="91425" marR="91425" marL="91425"/>
                </a:tc>
              </a:tr>
              <a:tr h="675325">
                <a:tc>
                  <a:txBody>
                    <a:bodyPr/>
                    <a:lstStyle/>
                    <a:p>
                      <a:pPr indent="0" lvl="0" marL="0" rtl="0" algn="l">
                        <a:spcBef>
                          <a:spcPts val="0"/>
                        </a:spcBef>
                        <a:spcAft>
                          <a:spcPts val="0"/>
                        </a:spcAft>
                        <a:buNone/>
                      </a:pPr>
                      <a:r>
                        <a:rPr b="1" lang="en-US" sz="2000"/>
                        <a:t>桑原夏花</a:t>
                      </a:r>
                      <a:endParaRPr b="1" sz="2000"/>
                    </a:p>
                  </a:txBody>
                  <a:tcPr marT="91425" marB="91425" marR="91425" marL="91425"/>
                </a:tc>
                <a:tc>
                  <a:txBody>
                    <a:bodyPr/>
                    <a:lstStyle/>
                    <a:p>
                      <a:pPr indent="0" lvl="0" marL="0" rtl="0" algn="l">
                        <a:spcBef>
                          <a:spcPts val="0"/>
                        </a:spcBef>
                        <a:spcAft>
                          <a:spcPts val="0"/>
                        </a:spcAft>
                        <a:buNone/>
                      </a:pPr>
                      <a:r>
                        <a:rPr lang="en-US" sz="1700"/>
                        <a:t>社員情報更新機能</a:t>
                      </a:r>
                      <a:endParaRPr sz="1700"/>
                    </a:p>
                  </a:txBody>
                  <a:tcPr marT="91425" marB="91425" marR="91425" marL="91425"/>
                </a:tc>
              </a:tr>
              <a:tr h="675325">
                <a:tc>
                  <a:txBody>
                    <a:bodyPr/>
                    <a:lstStyle/>
                    <a:p>
                      <a:pPr indent="0" lvl="0" marL="0" rtl="0" algn="l">
                        <a:spcBef>
                          <a:spcPts val="0"/>
                        </a:spcBef>
                        <a:spcAft>
                          <a:spcPts val="0"/>
                        </a:spcAft>
                        <a:buNone/>
                      </a:pPr>
                      <a:r>
                        <a:rPr b="1" lang="en-US" sz="2000"/>
                        <a:t>戸田冴希</a:t>
                      </a:r>
                      <a:endParaRPr b="1" sz="2000"/>
                    </a:p>
                  </a:txBody>
                  <a:tcPr marT="91425" marB="91425" marR="91425" marL="91425"/>
                </a:tc>
                <a:tc>
                  <a:txBody>
                    <a:bodyPr/>
                    <a:lstStyle/>
                    <a:p>
                      <a:pPr indent="0" lvl="0" marL="0" rtl="0" algn="l">
                        <a:spcBef>
                          <a:spcPts val="0"/>
                        </a:spcBef>
                        <a:spcAft>
                          <a:spcPts val="0"/>
                        </a:spcAft>
                        <a:buNone/>
                      </a:pPr>
                      <a:r>
                        <a:rPr lang="en-US" sz="1700"/>
                        <a:t>社員情報更新機能・セッション管理</a:t>
                      </a:r>
                      <a:endParaRPr sz="1700"/>
                    </a:p>
                  </a:txBody>
                  <a:tcPr marT="91425" marB="91425" marR="91425" marL="91425"/>
                </a:tc>
              </a:tr>
              <a:tr h="675325">
                <a:tc>
                  <a:txBody>
                    <a:bodyPr/>
                    <a:lstStyle/>
                    <a:p>
                      <a:pPr indent="0" lvl="0" marL="0" rtl="0" algn="l">
                        <a:spcBef>
                          <a:spcPts val="0"/>
                        </a:spcBef>
                        <a:spcAft>
                          <a:spcPts val="0"/>
                        </a:spcAft>
                        <a:buNone/>
                      </a:pPr>
                      <a:r>
                        <a:rPr b="1" lang="en-US" sz="2000"/>
                        <a:t>米澤歩佳</a:t>
                      </a:r>
                      <a:endParaRPr b="1" sz="2000"/>
                    </a:p>
                  </a:txBody>
                  <a:tcPr marT="91425" marB="91425" marR="91425" marL="91425"/>
                </a:tc>
                <a:tc>
                  <a:txBody>
                    <a:bodyPr/>
                    <a:lstStyle/>
                    <a:p>
                      <a:pPr indent="0" lvl="0" marL="0" rtl="0" algn="l">
                        <a:spcBef>
                          <a:spcPts val="0"/>
                        </a:spcBef>
                        <a:spcAft>
                          <a:spcPts val="0"/>
                        </a:spcAft>
                        <a:buNone/>
                      </a:pPr>
                      <a:r>
                        <a:rPr lang="en-US" sz="1700"/>
                        <a:t>パスワード変更機能</a:t>
                      </a:r>
                      <a:endParaRPr sz="17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17" name="Google Shape;117;p5"/>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3. システム規模と品質</a:t>
            </a:r>
            <a:endParaRPr/>
          </a:p>
        </p:txBody>
      </p:sp>
      <p:cxnSp>
        <p:nvCxnSpPr>
          <p:cNvPr id="118" name="Google Shape;118;p5"/>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19" name="Google Shape;119;p5"/>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20" name="Google Shape;120;p5"/>
          <p:cNvSpPr txBox="1"/>
          <p:nvPr/>
        </p:nvSpPr>
        <p:spPr>
          <a:xfrm>
            <a:off x="431800" y="1728787"/>
            <a:ext cx="9212262" cy="48942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【システム規模】</a:t>
            </a:r>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画面数	：</a:t>
            </a:r>
            <a:r>
              <a:rPr lang="en-US" sz="2400">
                <a:latin typeface="Meiryo"/>
                <a:ea typeface="Meiryo"/>
                <a:cs typeface="Meiryo"/>
                <a:sym typeface="Meiryo"/>
              </a:rPr>
              <a:t>23</a:t>
            </a:r>
            <a:endParaRPr/>
          </a:p>
          <a:p>
            <a:pPr indent="0" lvl="0" marL="0" marR="0" rtl="0" algn="l">
              <a:lnSpc>
                <a:spcPct val="125000"/>
              </a:lnSpc>
              <a:spcBef>
                <a:spcPts val="0"/>
              </a:spcBef>
              <a:spcAft>
                <a:spcPts val="0"/>
              </a:spcAft>
              <a:buClr>
                <a:srgbClr val="000000"/>
              </a:buClr>
              <a:buSzPts val="2400"/>
              <a:buFont typeface="Meiryo"/>
              <a:buNone/>
            </a:pPr>
            <a:r>
              <a:rPr lang="en-US" sz="2400">
                <a:latin typeface="Meiryo"/>
                <a:ea typeface="Meiryo"/>
                <a:cs typeface="Meiryo"/>
                <a:sym typeface="Meiryo"/>
              </a:rPr>
              <a:t>総計</a:t>
            </a:r>
            <a:r>
              <a:rPr b="0" i="0" lang="en-US" sz="2400" u="none">
                <a:solidFill>
                  <a:srgbClr val="000000"/>
                </a:solidFill>
                <a:latin typeface="Meiryo"/>
                <a:ea typeface="Meiryo"/>
                <a:cs typeface="Meiryo"/>
                <a:sym typeface="Meiryo"/>
              </a:rPr>
              <a:t>Step数	：</a:t>
            </a:r>
            <a:r>
              <a:rPr lang="en-US" sz="2400">
                <a:latin typeface="Meiryo"/>
                <a:ea typeface="Meiryo"/>
                <a:cs typeface="Meiryo"/>
                <a:sym typeface="Meiryo"/>
              </a:rPr>
              <a:t>6340</a:t>
            </a:r>
            <a:r>
              <a:rPr b="0" i="0" lang="en-US" sz="2400" u="none">
                <a:solidFill>
                  <a:srgbClr val="000000"/>
                </a:solidFill>
                <a:latin typeface="Meiryo"/>
                <a:ea typeface="Meiryo"/>
                <a:cs typeface="Meiryo"/>
                <a:sym typeface="Meiryo"/>
              </a:rPr>
              <a:t>step</a:t>
            </a:r>
            <a:r>
              <a:rPr lang="en-US" sz="2400">
                <a:latin typeface="Meiryo"/>
                <a:ea typeface="Meiryo"/>
                <a:cs typeface="Meiryo"/>
                <a:sym typeface="Meiryo"/>
              </a:rPr>
              <a:t>　実行Step数　:3946step</a:t>
            </a:r>
            <a:endParaRPr/>
          </a:p>
          <a:p>
            <a:pPr indent="0" lvl="0" marL="0" marR="0" rtl="0" algn="l">
              <a:lnSpc>
                <a:spcPct val="125000"/>
              </a:lnSpc>
              <a:spcBef>
                <a:spcPts val="0"/>
              </a:spcBef>
              <a:spcAft>
                <a:spcPts val="0"/>
              </a:spcAft>
              <a:buClr>
                <a:schemeClr val="lt1"/>
              </a:buClr>
              <a:buSzPts val="2400"/>
              <a:buFont typeface="Arial"/>
              <a:buNone/>
            </a:pPr>
            <a:r>
              <a:t/>
            </a:r>
            <a:endParaRPr b="0" i="0" sz="24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【品質】</a:t>
            </a:r>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テスト数		：4</a:t>
            </a:r>
            <a:r>
              <a:rPr lang="en-US" sz="2400">
                <a:latin typeface="Meiryo"/>
                <a:ea typeface="Meiryo"/>
                <a:cs typeface="Meiryo"/>
                <a:sym typeface="Meiryo"/>
              </a:rPr>
              <a:t>5</a:t>
            </a:r>
            <a:r>
              <a:rPr b="0" i="0" lang="en-US" sz="2400" u="none">
                <a:solidFill>
                  <a:srgbClr val="000000"/>
                </a:solidFill>
                <a:latin typeface="Meiryo"/>
                <a:ea typeface="Meiryo"/>
                <a:cs typeface="Meiryo"/>
                <a:sym typeface="Meiryo"/>
              </a:rPr>
              <a:t>件</a:t>
            </a:r>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総バグ数		：3件</a:t>
            </a:r>
            <a:endParaRPr/>
          </a:p>
          <a:p>
            <a:pPr indent="0" lvl="0" marL="0" marR="0" rtl="0" algn="l">
              <a:lnSpc>
                <a:spcPct val="125000"/>
              </a:lnSpc>
              <a:spcBef>
                <a:spcPts val="0"/>
              </a:spcBef>
              <a:spcAft>
                <a:spcPts val="0"/>
              </a:spcAft>
              <a:buClr>
                <a:schemeClr val="lt1"/>
              </a:buClr>
              <a:buSzPts val="2400"/>
              <a:buFont typeface="Arial"/>
              <a:buNone/>
            </a:pPr>
            <a:r>
              <a:t/>
            </a:r>
            <a:endParaRPr b="0" i="0" sz="24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発見したバグは全て修正済みである。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28" name="Google Shape;128;p8"/>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4. 開発工程説明</a:t>
            </a:r>
            <a:endParaRPr/>
          </a:p>
        </p:txBody>
      </p:sp>
      <p:sp>
        <p:nvSpPr>
          <p:cNvPr id="129" name="Google Shape;129;p8"/>
          <p:cNvSpPr txBox="1"/>
          <p:nvPr/>
        </p:nvSpPr>
        <p:spPr>
          <a:xfrm>
            <a:off x="628650" y="1435100"/>
            <a:ext cx="8761412" cy="4654550"/>
          </a:xfrm>
          <a:prstGeom prst="rect">
            <a:avLst/>
          </a:prstGeom>
          <a:noFill/>
          <a:ln>
            <a:noFill/>
          </a:ln>
        </p:spPr>
        <p:txBody>
          <a:bodyPr anchorCtr="0" anchor="ctr" bIns="0" lIns="0" spcFirstLastPara="1" rIns="0" wrap="square" tIns="23025">
            <a:noAutofit/>
          </a:bodyPr>
          <a:lstStyle/>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1" i="0" sz="2600" u="none">
              <a:solidFill>
                <a:srgbClr val="000000"/>
              </a:solidFill>
              <a:latin typeface="Arial"/>
              <a:ea typeface="Arial"/>
              <a:cs typeface="Arial"/>
              <a:sym typeface="Arial"/>
            </a:endParaRPr>
          </a:p>
        </p:txBody>
      </p:sp>
      <p:cxnSp>
        <p:nvCxnSpPr>
          <p:cNvPr id="130" name="Google Shape;130;p8"/>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31" name="Google Shape;131;p8"/>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32" name="Google Shape;132;p8"/>
          <p:cNvSpPr txBox="1"/>
          <p:nvPr/>
        </p:nvSpPr>
        <p:spPr>
          <a:xfrm>
            <a:off x="504825" y="1981200"/>
            <a:ext cx="9070975" cy="4953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000000"/>
              </a:buClr>
              <a:buSzPts val="2600"/>
              <a:buFont typeface="Meiryo"/>
              <a:buNone/>
            </a:pPr>
            <a:r>
              <a:rPr b="0" i="0" lang="en-US" sz="2600" u="none">
                <a:solidFill>
                  <a:srgbClr val="000000"/>
                </a:solidFill>
                <a:latin typeface="Meiryo"/>
                <a:ea typeface="Meiryo"/>
                <a:cs typeface="Meiryo"/>
                <a:sym typeface="Meiryo"/>
              </a:rPr>
              <a:t>「作業工程表」にてご説明致します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40" name="Google Shape;140;p9"/>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5. デモンストレーション</a:t>
            </a:r>
            <a:endParaRPr/>
          </a:p>
        </p:txBody>
      </p:sp>
      <p:sp>
        <p:nvSpPr>
          <p:cNvPr id="141" name="Google Shape;141;p9"/>
          <p:cNvSpPr txBox="1"/>
          <p:nvPr/>
        </p:nvSpPr>
        <p:spPr>
          <a:xfrm>
            <a:off x="319087" y="1530350"/>
            <a:ext cx="9070975" cy="4899025"/>
          </a:xfrm>
          <a:prstGeom prst="rect">
            <a:avLst/>
          </a:prstGeom>
          <a:noFill/>
          <a:ln>
            <a:noFill/>
          </a:ln>
        </p:spPr>
        <p:txBody>
          <a:bodyPr anchorCtr="0" anchor="ctr" bIns="0" lIns="0" spcFirstLastPara="1" rIns="0" wrap="square" tIns="23025">
            <a:noAutofit/>
          </a:bodyPr>
          <a:lstStyle/>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a:solidFill>
                <a:srgbClr val="000000"/>
              </a:solidFill>
              <a:latin typeface="Arial"/>
              <a:ea typeface="Arial"/>
              <a:cs typeface="Arial"/>
              <a:sym typeface="Arial"/>
            </a:endParaRPr>
          </a:p>
        </p:txBody>
      </p:sp>
      <p:sp>
        <p:nvSpPr>
          <p:cNvPr id="142" name="Google Shape;142;p9"/>
          <p:cNvSpPr txBox="1"/>
          <p:nvPr/>
        </p:nvSpPr>
        <p:spPr>
          <a:xfrm>
            <a:off x="628650" y="1435100"/>
            <a:ext cx="8761412" cy="4654550"/>
          </a:xfrm>
          <a:prstGeom prst="rect">
            <a:avLst/>
          </a:prstGeom>
          <a:noFill/>
          <a:ln>
            <a:noFill/>
          </a:ln>
        </p:spPr>
        <p:txBody>
          <a:bodyPr anchorCtr="0" anchor="ctr" bIns="0" lIns="0" spcFirstLastPara="1" rIns="0" wrap="square" tIns="23025">
            <a:noAutofit/>
          </a:bodyPr>
          <a:lstStyle/>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1" i="0" sz="2600" u="none">
              <a:solidFill>
                <a:srgbClr val="000000"/>
              </a:solidFill>
              <a:latin typeface="Arial"/>
              <a:ea typeface="Arial"/>
              <a:cs typeface="Arial"/>
              <a:sym typeface="Arial"/>
            </a:endParaRPr>
          </a:p>
        </p:txBody>
      </p:sp>
      <p:sp>
        <p:nvSpPr>
          <p:cNvPr id="143" name="Google Shape;143;p9"/>
          <p:cNvSpPr txBox="1"/>
          <p:nvPr/>
        </p:nvSpPr>
        <p:spPr>
          <a:xfrm>
            <a:off x="504825" y="1981200"/>
            <a:ext cx="9070975" cy="4953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000000"/>
              </a:buClr>
              <a:buSzPts val="2600"/>
              <a:buFont typeface="Meiryo"/>
              <a:buNone/>
            </a:pPr>
            <a:r>
              <a:rPr b="0" i="0" lang="en-US" sz="2600" u="none">
                <a:solidFill>
                  <a:srgbClr val="000000"/>
                </a:solidFill>
                <a:latin typeface="Meiryo"/>
                <a:ea typeface="Meiryo"/>
                <a:cs typeface="Meiryo"/>
                <a:sym typeface="Meiryo"/>
              </a:rPr>
              <a:t>システムをデモンストレーションにてご説明致します</a:t>
            </a:r>
            <a:endParaRPr/>
          </a:p>
        </p:txBody>
      </p:sp>
      <p:cxnSp>
        <p:nvCxnSpPr>
          <p:cNvPr id="144" name="Google Shape;144;p9"/>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45" name="Google Shape;145;p9"/>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53" name="Google Shape;153;p10"/>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安川</a:t>
            </a:r>
            <a:r>
              <a:rPr b="1" i="0" lang="en-US" sz="2800" u="none">
                <a:solidFill>
                  <a:srgbClr val="000000"/>
                </a:solidFill>
                <a:latin typeface="Meiryo"/>
                <a:ea typeface="Meiryo"/>
                <a:cs typeface="Meiryo"/>
                <a:sym typeface="Meiryo"/>
              </a:rPr>
              <a:t>)</a:t>
            </a:r>
            <a:endParaRPr/>
          </a:p>
        </p:txBody>
      </p:sp>
      <p:sp>
        <p:nvSpPr>
          <p:cNvPr id="154" name="Google Shape;154;p10"/>
          <p:cNvSpPr txBox="1"/>
          <p:nvPr/>
        </p:nvSpPr>
        <p:spPr>
          <a:xfrm>
            <a:off x="431800" y="1476375"/>
            <a:ext cx="9217025" cy="52371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sz="1800">
              <a:latin typeface="Meiryo"/>
              <a:ea typeface="Meiryo"/>
              <a:cs typeface="Meiryo"/>
              <a:sym typeface="Meiryo"/>
            </a:endParaRPr>
          </a:p>
          <a:p>
            <a:pPr indent="0" lvl="0" marL="0" rtl="0" algn="l">
              <a:lnSpc>
                <a:spcPct val="125000"/>
              </a:lnSpc>
              <a:spcBef>
                <a:spcPts val="0"/>
              </a:spcBef>
              <a:spcAft>
                <a:spcPts val="0"/>
              </a:spcAft>
              <a:buNone/>
            </a:pPr>
            <a:r>
              <a:rPr lang="en-US" sz="1800">
                <a:solidFill>
                  <a:schemeClr val="dk1"/>
                </a:solidFill>
                <a:latin typeface="Meiryo"/>
                <a:ea typeface="Meiryo"/>
                <a:cs typeface="Meiryo"/>
                <a:sym typeface="Meiryo"/>
              </a:rPr>
              <a:t>・</a:t>
            </a:r>
            <a:r>
              <a:rPr lang="en-US" sz="1800">
                <a:solidFill>
                  <a:schemeClr val="dk1"/>
                </a:solidFill>
                <a:latin typeface="Meiryo"/>
                <a:ea typeface="Meiryo"/>
                <a:cs typeface="Meiryo"/>
                <a:sym typeface="Meiryo"/>
              </a:rPr>
              <a:t>全体の作業工程の調整</a:t>
            </a:r>
            <a:endParaRPr sz="1800">
              <a:solidFill>
                <a:schemeClr val="dk1"/>
              </a:solidFill>
              <a:latin typeface="Meiryo"/>
              <a:ea typeface="Meiryo"/>
              <a:cs typeface="Meiryo"/>
              <a:sym typeface="Meiryo"/>
            </a:endParaRPr>
          </a:p>
          <a:p>
            <a:pPr indent="0" lvl="0" marL="0" rtl="0" algn="l">
              <a:lnSpc>
                <a:spcPct val="125000"/>
              </a:lnSpc>
              <a:spcBef>
                <a:spcPts val="0"/>
              </a:spcBef>
              <a:spcAft>
                <a:spcPts val="0"/>
              </a:spcAft>
              <a:buNone/>
            </a:pPr>
            <a:r>
              <a:rPr lang="en-US" sz="1800">
                <a:latin typeface="Meiryo"/>
                <a:ea typeface="Meiryo"/>
                <a:cs typeface="Meiryo"/>
                <a:sym typeface="Meiryo"/>
              </a:rPr>
              <a:t>・</a:t>
            </a:r>
            <a:r>
              <a:rPr lang="en-US" sz="1800">
                <a:latin typeface="Meiryo"/>
                <a:ea typeface="Meiryo"/>
                <a:cs typeface="Meiryo"/>
                <a:sym typeface="Meiryo"/>
              </a:rPr>
              <a:t>パスワード変更機能のエラーメッセージ処理</a:t>
            </a:r>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a:p>
          <a:p>
            <a:pPr indent="0" lvl="0" marL="0" marR="0" rtl="0" algn="l">
              <a:lnSpc>
                <a:spcPct val="125000"/>
              </a:lnSpc>
              <a:spcBef>
                <a:spcPts val="0"/>
              </a:spcBef>
              <a:spcAft>
                <a:spcPts val="0"/>
              </a:spcAft>
              <a:buNone/>
            </a:pPr>
            <a:r>
              <a:rPr lang="en-US" sz="1800">
                <a:latin typeface="Meiryo"/>
                <a:ea typeface="Meiryo"/>
                <a:cs typeface="Meiryo"/>
                <a:sym typeface="Meiryo"/>
              </a:rPr>
              <a:t>・メンバー間のコミュニケーション</a:t>
            </a:r>
            <a:endParaRPr sz="1800">
              <a:latin typeface="Meiryo"/>
              <a:ea typeface="Meiryo"/>
              <a:cs typeface="Meiryo"/>
              <a:sym typeface="Meiryo"/>
            </a:endParaRPr>
          </a:p>
          <a:p>
            <a:pPr indent="0" lvl="0" marL="0" marR="0" rtl="0" algn="l">
              <a:lnSpc>
                <a:spcPct val="125000"/>
              </a:lnSpc>
              <a:spcBef>
                <a:spcPts val="0"/>
              </a:spcBef>
              <a:spcAft>
                <a:spcPts val="0"/>
              </a:spcAft>
              <a:buNone/>
            </a:pPr>
            <a:r>
              <a:rPr lang="en-US" sz="1800">
                <a:latin typeface="Meiryo"/>
                <a:ea typeface="Meiryo"/>
                <a:cs typeface="Meiryo"/>
                <a:sym typeface="Meiryo"/>
              </a:rPr>
              <a:t>・こまめに情報共有</a:t>
            </a:r>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1800">
                <a:latin typeface="Meiryo"/>
                <a:ea typeface="Meiryo"/>
                <a:cs typeface="Meiryo"/>
                <a:sym typeface="Meiryo"/>
              </a:rPr>
              <a:t>・技術的な部分をメンバーに頼ってしまった。</a:t>
            </a:r>
            <a:endParaRPr sz="1800">
              <a:latin typeface="Meiryo"/>
              <a:ea typeface="Meiryo"/>
              <a:cs typeface="Meiryo"/>
              <a:sym typeface="Meiryo"/>
            </a:endParaRPr>
          </a:p>
          <a:p>
            <a:pPr indent="0" lvl="0" marL="457200" marR="0" rtl="0" algn="l">
              <a:lnSpc>
                <a:spcPct val="125000"/>
              </a:lnSpc>
              <a:spcBef>
                <a:spcPts val="0"/>
              </a:spcBef>
              <a:spcAft>
                <a:spcPts val="0"/>
              </a:spcAft>
              <a:buNone/>
            </a:pPr>
            <a:r>
              <a:t/>
            </a:r>
            <a:endParaRPr sz="1800">
              <a:latin typeface="Meiryo"/>
              <a:ea typeface="Meiryo"/>
              <a:cs typeface="Meiryo"/>
              <a:sym typeface="Meiryo"/>
            </a:endParaRPr>
          </a:p>
          <a:p>
            <a:pPr indent="0" lvl="0" marL="0" marR="0" rtl="0" algn="l">
              <a:lnSpc>
                <a:spcPct val="125000"/>
              </a:lnSpc>
              <a:spcBef>
                <a:spcPts val="0"/>
              </a:spcBef>
              <a:spcAft>
                <a:spcPts val="0"/>
              </a:spcAft>
              <a:buNone/>
            </a:pPr>
            <a:r>
              <a:rPr lang="en-US" sz="1800">
                <a:latin typeface="Meiryo"/>
                <a:ea typeface="Meiryo"/>
                <a:cs typeface="Meiryo"/>
                <a:sym typeface="Meiryo"/>
              </a:rPr>
              <a:t>・タスクの遅れに対する対応が遅くなった。</a:t>
            </a:r>
            <a:endParaRPr sz="1800">
              <a:latin typeface="Meiryo"/>
              <a:ea typeface="Meiryo"/>
              <a:cs typeface="Meiryo"/>
              <a:sym typeface="Meiryo"/>
            </a:endParaRPr>
          </a:p>
          <a:p>
            <a:pPr indent="0" lvl="0" marL="457200" marR="0" rtl="0" algn="l">
              <a:lnSpc>
                <a:spcPct val="125000"/>
              </a:lnSpc>
              <a:spcBef>
                <a:spcPts val="0"/>
              </a:spcBef>
              <a:spcAft>
                <a:spcPts val="0"/>
              </a:spcAft>
              <a:buNone/>
            </a:pPr>
            <a:r>
              <a:t/>
            </a:r>
            <a:endParaRPr sz="1800">
              <a:latin typeface="Meiryo"/>
              <a:ea typeface="Meiryo"/>
              <a:cs typeface="Meiryo"/>
              <a:sym typeface="Meiryo"/>
            </a:endParaRPr>
          </a:p>
        </p:txBody>
      </p:sp>
      <p:cxnSp>
        <p:nvCxnSpPr>
          <p:cNvPr id="155" name="Google Shape;155;p10"/>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56" name="Google Shape;156;p10"/>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64" name="Google Shape;164;p11"/>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桑原</a:t>
            </a:r>
            <a:r>
              <a:rPr b="1" i="0" lang="en-US" sz="2800" u="none">
                <a:solidFill>
                  <a:srgbClr val="000000"/>
                </a:solidFill>
                <a:latin typeface="Meiryo"/>
                <a:ea typeface="Meiryo"/>
                <a:cs typeface="Meiryo"/>
                <a:sym typeface="Meiryo"/>
              </a:rPr>
              <a:t>)</a:t>
            </a:r>
            <a:endParaRPr/>
          </a:p>
        </p:txBody>
      </p:sp>
      <p:cxnSp>
        <p:nvCxnSpPr>
          <p:cNvPr id="165" name="Google Shape;165;p11"/>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66" name="Google Shape;166;p11"/>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67" name="Google Shape;167;p11"/>
          <p:cNvSpPr txBox="1"/>
          <p:nvPr/>
        </p:nvSpPr>
        <p:spPr>
          <a:xfrm>
            <a:off x="431800" y="1476375"/>
            <a:ext cx="9324975" cy="52371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lang="en-US" sz="1800">
                <a:latin typeface="Meiryo"/>
                <a:ea typeface="Meiryo"/>
                <a:cs typeface="Meiryo"/>
                <a:sym typeface="Meiryo"/>
              </a:rPr>
              <a:t>【</a:t>
            </a:r>
            <a:r>
              <a:rPr b="0" i="0" lang="en-US" sz="1800" u="none">
                <a:solidFill>
                  <a:srgbClr val="000000"/>
                </a:solidFill>
                <a:latin typeface="Meiryo"/>
                <a:ea typeface="Meiryo"/>
                <a:cs typeface="Meiryo"/>
                <a:sym typeface="Meiryo"/>
              </a:rPr>
              <a:t>苦労した点】</a:t>
            </a:r>
            <a:endParaRPr/>
          </a:p>
          <a:p>
            <a:pPr indent="0" lvl="0" marL="0" marR="0" rtl="0" algn="l">
              <a:lnSpc>
                <a:spcPct val="125000"/>
              </a:lnSpc>
              <a:spcBef>
                <a:spcPts val="0"/>
              </a:spcBef>
              <a:spcAft>
                <a:spcPts val="0"/>
              </a:spcAft>
              <a:buClr>
                <a:schemeClr val="lt1"/>
              </a:buClr>
              <a:buSzPts val="1800"/>
              <a:buFont typeface="Arial"/>
              <a:buNone/>
            </a:pPr>
            <a:r>
              <a:rPr lang="en-US" sz="1800">
                <a:latin typeface="Meiryo"/>
                <a:ea typeface="Meiryo"/>
                <a:cs typeface="Meiryo"/>
                <a:sym typeface="Meiryo"/>
              </a:rPr>
              <a:t>・ファイルの数が多く、ある画面で入力した値を他の画面で使うときの処理の書き方がなかなか理解できなかった。</a:t>
            </a:r>
            <a:endParaRPr sz="1800">
              <a:latin typeface="Meiryo"/>
              <a:ea typeface="Meiryo"/>
              <a:cs typeface="Meiryo"/>
              <a:sym typeface="Meiryo"/>
            </a:endParaRPr>
          </a:p>
          <a:p>
            <a:pPr indent="0" lvl="0" marL="0" marR="0" rtl="0" algn="l">
              <a:lnSpc>
                <a:spcPct val="125000"/>
              </a:lnSpc>
              <a:spcBef>
                <a:spcPts val="0"/>
              </a:spcBef>
              <a:spcAft>
                <a:spcPts val="0"/>
              </a:spcAft>
              <a:buClr>
                <a:schemeClr val="lt1"/>
              </a:buClr>
              <a:buSzPts val="1800"/>
              <a:buFont typeface="Arial"/>
              <a:buNone/>
            </a:pPr>
            <a:r>
              <a:t/>
            </a:r>
            <a:endParaRPr sz="1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a:p>
          <a:p>
            <a:pPr indent="0" lvl="0" marL="0" marR="0" rtl="0" algn="l">
              <a:lnSpc>
                <a:spcPct val="125000"/>
              </a:lnSpc>
              <a:spcBef>
                <a:spcPts val="0"/>
              </a:spcBef>
              <a:spcAft>
                <a:spcPts val="0"/>
              </a:spcAft>
              <a:buClr>
                <a:schemeClr val="lt1"/>
              </a:buClr>
              <a:buSzPts val="1800"/>
              <a:buFont typeface="Arial"/>
              <a:buNone/>
            </a:pPr>
            <a:r>
              <a:rPr lang="en-US" sz="1800">
                <a:latin typeface="Meiryo"/>
                <a:ea typeface="Meiryo"/>
                <a:cs typeface="Meiryo"/>
                <a:sym typeface="Meiryo"/>
              </a:rPr>
              <a:t>・わかりそうなところは自分でソースコードを見て</a:t>
            </a:r>
            <a:endParaRPr sz="1800">
              <a:latin typeface="Meiryo"/>
              <a:ea typeface="Meiryo"/>
              <a:cs typeface="Meiryo"/>
              <a:sym typeface="Meiryo"/>
            </a:endParaRPr>
          </a:p>
          <a:p>
            <a:pPr indent="0" lvl="0" marL="0" marR="0" rtl="0" algn="l">
              <a:lnSpc>
                <a:spcPct val="125000"/>
              </a:lnSpc>
              <a:spcBef>
                <a:spcPts val="0"/>
              </a:spcBef>
              <a:spcAft>
                <a:spcPts val="0"/>
              </a:spcAft>
              <a:buClr>
                <a:schemeClr val="lt1"/>
              </a:buClr>
              <a:buSzPts val="1800"/>
              <a:buFont typeface="Arial"/>
              <a:buNone/>
            </a:pPr>
            <a:r>
              <a:rPr lang="en-US" sz="1800">
                <a:latin typeface="Meiryo"/>
                <a:ea typeface="Meiryo"/>
                <a:cs typeface="Meiryo"/>
                <a:sym typeface="Meiryo"/>
              </a:rPr>
              <a:t>どのような役割をもつファイルかを理解して扱った。</a:t>
            </a:r>
            <a:endParaRPr sz="1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t/>
            </a:r>
            <a:endParaRPr sz="1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1800">
                <a:latin typeface="Meiryo"/>
                <a:ea typeface="Meiryo"/>
                <a:cs typeface="Meiryo"/>
                <a:sym typeface="Meiryo"/>
              </a:rPr>
              <a:t>・理解できていなかった部分があり、サーブレットの実装を他のメンバーに任せることになってしまった。</a:t>
            </a:r>
            <a:endParaRPr sz="1800">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2010-07-27T04:35:02Z</dcterms:created>
</cp:coreProperties>
</file>