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gOcXo5SokzLYtwGQkLkU6OCnEF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0351b1038_1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0351b1038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d0351b1038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d0351b1038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0351b1038_1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0351b103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0351b1038_0_3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0351b1038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0351b1038_0_3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0351b1038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0351b1038_0_3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0351b1038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0351b1038_0_3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0351b1038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0351b1038_2_10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0351b1038_2_10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0351b1038_0_3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0351b1038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0351b1038_0_3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0351b1038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0351b1038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0351b103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0351b1038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0351b103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d0351b1038_2_1043"/>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gd0351b1038_2_1043"/>
          <p:cNvSpPr txBox="1"/>
          <p:nvPr>
            <p:ph type="ctr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 name="Google Shape;12;gd0351b1038_2_1043"/>
          <p:cNvSpPr txBox="1"/>
          <p:nvPr>
            <p:ph idx="1" type="subTitle"/>
          </p:nvPr>
        </p:nvSpPr>
        <p:spPr>
          <a:xfrm>
            <a:off x="415600" y="2504747"/>
            <a:ext cx="5656800" cy="984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3" name="Google Shape;13;gd0351b1038_2_10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gd0351b1038_2_1088"/>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gd0351b1038_2_1088"/>
          <p:cNvSpPr txBox="1"/>
          <p:nvPr>
            <p:ph idx="1" type="body"/>
          </p:nvPr>
        </p:nvSpPr>
        <p:spPr>
          <a:xfrm>
            <a:off x="415600" y="2828567"/>
            <a:ext cx="7113300" cy="1256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57" name="Google Shape;57;gd0351b1038_2_108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gd0351b1038_2_109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gd0351b1038_2_1048"/>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gd0351b1038_2_1048"/>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gd0351b1038_2_1048"/>
          <p:cNvSpPr txBox="1"/>
          <p:nvPr>
            <p:ph type="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 name="Google Shape;18;gd0351b1038_2_104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gd0351b1038_2_1053"/>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d0351b1038_2_1053"/>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gd0351b1038_2_1053"/>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gd0351b1038_2_1053"/>
          <p:cNvSpPr txBox="1"/>
          <p:nvPr>
            <p:ph type="title"/>
          </p:nvPr>
        </p:nvSpPr>
        <p:spPr>
          <a:xfrm>
            <a:off x="415633" y="667900"/>
            <a:ext cx="4941900" cy="33453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4" name="Google Shape;24;gd0351b1038_2_1053"/>
          <p:cNvSpPr txBox="1"/>
          <p:nvPr>
            <p:ph idx="1" type="body"/>
          </p:nvPr>
        </p:nvSpPr>
        <p:spPr>
          <a:xfrm>
            <a:off x="6192900" y="667900"/>
            <a:ext cx="5555100" cy="5464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25" name="Google Shape;25;gd0351b1038_2_105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gd0351b1038_2_1060"/>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d0351b1038_2_1060"/>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9" name="Google Shape;29;gd0351b1038_2_1060"/>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d0351b1038_2_1060"/>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1" name="Google Shape;31;gd0351b1038_2_106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d0351b1038_2_1066"/>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d0351b1038_2_1066"/>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5" name="Google Shape;35;gd0351b1038_2_106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d0351b1038_2_1070"/>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d0351b1038_2_1070"/>
          <p:cNvSpPr txBox="1"/>
          <p:nvPr>
            <p:ph type="title"/>
          </p:nvPr>
        </p:nvSpPr>
        <p:spPr>
          <a:xfrm>
            <a:off x="415633" y="667900"/>
            <a:ext cx="4170000" cy="2438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gd0351b1038_2_1070"/>
          <p:cNvSpPr txBox="1"/>
          <p:nvPr>
            <p:ph idx="1" type="body"/>
          </p:nvPr>
        </p:nvSpPr>
        <p:spPr>
          <a:xfrm>
            <a:off x="415600" y="3187533"/>
            <a:ext cx="4170000" cy="306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40" name="Google Shape;40;gd0351b1038_2_107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gd0351b1038_2_1075"/>
          <p:cNvSpPr txBox="1"/>
          <p:nvPr>
            <p:ph type="title"/>
          </p:nvPr>
        </p:nvSpPr>
        <p:spPr>
          <a:xfrm>
            <a:off x="415567" y="1064800"/>
            <a:ext cx="8330400" cy="4728300"/>
          </a:xfrm>
          <a:prstGeom prst="rect">
            <a:avLst/>
          </a:prstGeom>
        </p:spPr>
        <p:txBody>
          <a:bodyPr anchorCtr="0" anchor="ctr"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gd0351b1038_2_107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gd0351b1038_2_1078"/>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d0351b1038_2_1078"/>
          <p:cNvSpPr txBox="1"/>
          <p:nvPr>
            <p:ph type="title"/>
          </p:nvPr>
        </p:nvSpPr>
        <p:spPr>
          <a:xfrm>
            <a:off x="415067" y="667900"/>
            <a:ext cx="4939200" cy="2732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7" name="Google Shape;47;gd0351b1038_2_1078"/>
          <p:cNvSpPr txBox="1"/>
          <p:nvPr>
            <p:ph idx="1" type="subTitle"/>
          </p:nvPr>
        </p:nvSpPr>
        <p:spPr>
          <a:xfrm>
            <a:off x="406400" y="3502300"/>
            <a:ext cx="4939200" cy="1235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48" name="Google Shape;48;gd0351b1038_2_1078"/>
          <p:cNvSpPr txBox="1"/>
          <p:nvPr>
            <p:ph idx="2" type="body"/>
          </p:nvPr>
        </p:nvSpPr>
        <p:spPr>
          <a:xfrm>
            <a:off x="6505367" y="667900"/>
            <a:ext cx="5271900" cy="5481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9" name="Google Shape;49;gd0351b1038_2_107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gd0351b1038_2_1084"/>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gd0351b1038_2_1084"/>
          <p:cNvSpPr txBox="1"/>
          <p:nvPr>
            <p:ph idx="1" type="body"/>
          </p:nvPr>
        </p:nvSpPr>
        <p:spPr>
          <a:xfrm>
            <a:off x="415600" y="6028533"/>
            <a:ext cx="106392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3" name="Google Shape;53;gd0351b1038_2_108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gd0351b1038_2_103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7" name="Google Shape;7;gd0351b1038_2_103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8" name="Google Shape;8;gd0351b1038_2_103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drive.google.com/file/d/1u3LlXGaUnMq-ShakGJF8s6uf4ZEitGAB/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localhost:55000/web_crud_acelor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99175" y="1341075"/>
            <a:ext cx="10385700" cy="1074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ja-JP" sz="5000">
                <a:solidFill>
                  <a:srgbClr val="000000"/>
                </a:solidFill>
              </a:rPr>
              <a:t>Acerolaチーム開発演習 成果報告</a:t>
            </a:r>
            <a:endParaRPr sz="5000">
              <a:solidFill>
                <a:srgbClr val="000000"/>
              </a:solidFill>
            </a:endParaRPr>
          </a:p>
        </p:txBody>
      </p:sp>
      <p:sp>
        <p:nvSpPr>
          <p:cNvPr id="65" name="Google Shape;65;p1"/>
          <p:cNvSpPr txBox="1"/>
          <p:nvPr/>
        </p:nvSpPr>
        <p:spPr>
          <a:xfrm>
            <a:off x="941925" y="802275"/>
            <a:ext cx="2974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2500">
                <a:latin typeface="Roboto"/>
                <a:ea typeface="Roboto"/>
                <a:cs typeface="Roboto"/>
                <a:sym typeface="Roboto"/>
              </a:rPr>
              <a:t>2021年度新人研修</a:t>
            </a:r>
            <a:endParaRPr sz="2500">
              <a:latin typeface="Roboto"/>
              <a:ea typeface="Roboto"/>
              <a:cs typeface="Roboto"/>
              <a:sym typeface="Roboto"/>
            </a:endParaRPr>
          </a:p>
        </p:txBody>
      </p:sp>
      <p:sp>
        <p:nvSpPr>
          <p:cNvPr id="66" name="Google Shape;66;p1"/>
          <p:cNvSpPr txBox="1"/>
          <p:nvPr/>
        </p:nvSpPr>
        <p:spPr>
          <a:xfrm>
            <a:off x="6742325" y="4775825"/>
            <a:ext cx="5155800" cy="1385400"/>
          </a:xfrm>
          <a:prstGeom prst="rect">
            <a:avLst/>
          </a:prstGeom>
          <a:noFill/>
          <a:ln>
            <a:noFill/>
          </a:ln>
        </p:spPr>
        <p:txBody>
          <a:bodyPr anchorCtr="0" anchor="b" bIns="91425" lIns="91425" spcFirstLastPara="1" rIns="91425" wrap="square" tIns="91425">
            <a:spAutoFit/>
          </a:bodyPr>
          <a:lstStyle/>
          <a:p>
            <a:pPr indent="0" lvl="0" marL="0" rtl="0" algn="l">
              <a:spcBef>
                <a:spcPts val="0"/>
              </a:spcBef>
              <a:spcAft>
                <a:spcPts val="0"/>
              </a:spcAft>
              <a:buNone/>
            </a:pPr>
            <a:r>
              <a:rPr lang="ja-JP" sz="2600">
                <a:solidFill>
                  <a:schemeClr val="accent3"/>
                </a:solidFill>
                <a:latin typeface="Roboto"/>
                <a:ea typeface="Roboto"/>
                <a:cs typeface="Roboto"/>
                <a:sym typeface="Roboto"/>
              </a:rPr>
              <a:t>リーダー：大林 郁登</a:t>
            </a:r>
            <a:endParaRPr sz="2600">
              <a:solidFill>
                <a:schemeClr val="accent3"/>
              </a:solidFill>
              <a:latin typeface="Roboto"/>
              <a:ea typeface="Roboto"/>
              <a:cs typeface="Roboto"/>
              <a:sym typeface="Roboto"/>
            </a:endParaRPr>
          </a:p>
          <a:p>
            <a:pPr indent="0" lvl="0" marL="0" rtl="0" algn="l">
              <a:spcBef>
                <a:spcPts val="0"/>
              </a:spcBef>
              <a:spcAft>
                <a:spcPts val="0"/>
              </a:spcAft>
              <a:buNone/>
            </a:pPr>
            <a:r>
              <a:rPr lang="ja-JP" sz="2600">
                <a:solidFill>
                  <a:schemeClr val="accent3"/>
                </a:solidFill>
                <a:latin typeface="Roboto"/>
                <a:ea typeface="Roboto"/>
                <a:cs typeface="Roboto"/>
                <a:sym typeface="Roboto"/>
              </a:rPr>
              <a:t>ライブラリアン：森田 松風</a:t>
            </a:r>
            <a:endParaRPr sz="2600">
              <a:solidFill>
                <a:schemeClr val="accent3"/>
              </a:solidFill>
              <a:latin typeface="Roboto"/>
              <a:ea typeface="Roboto"/>
              <a:cs typeface="Roboto"/>
              <a:sym typeface="Roboto"/>
            </a:endParaRPr>
          </a:p>
          <a:p>
            <a:pPr indent="0" lvl="0" marL="0" rtl="0" algn="l">
              <a:spcBef>
                <a:spcPts val="0"/>
              </a:spcBef>
              <a:spcAft>
                <a:spcPts val="0"/>
              </a:spcAft>
              <a:buNone/>
            </a:pPr>
            <a:r>
              <a:rPr lang="ja-JP" sz="2600">
                <a:solidFill>
                  <a:schemeClr val="accent3"/>
                </a:solidFill>
                <a:latin typeface="Roboto"/>
                <a:ea typeface="Roboto"/>
                <a:cs typeface="Roboto"/>
                <a:sym typeface="Roboto"/>
              </a:rPr>
              <a:t>メンバー：川村 美夢、井上 幹也</a:t>
            </a:r>
            <a:endParaRPr sz="2800">
              <a:solidFill>
                <a:schemeClr val="accent3"/>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d0351b1038_1_49"/>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ja-JP"/>
              <a:t>６．苦労した点、工夫した点、反省点（川村）</a:t>
            </a:r>
            <a:endParaRPr/>
          </a:p>
        </p:txBody>
      </p:sp>
      <p:sp>
        <p:nvSpPr>
          <p:cNvPr id="122" name="Google Shape;122;gd0351b1038_1_49"/>
          <p:cNvSpPr txBox="1"/>
          <p:nvPr>
            <p:ph idx="1" type="body"/>
          </p:nvPr>
        </p:nvSpPr>
        <p:spPr>
          <a:xfrm>
            <a:off x="333000" y="1958025"/>
            <a:ext cx="11939100" cy="4470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1018"/>
              <a:buNone/>
            </a:pPr>
            <a:r>
              <a:rPr lang="ja-JP" sz="2242">
                <a:solidFill>
                  <a:srgbClr val="000000"/>
                </a:solidFill>
              </a:rPr>
              <a:t>【</a:t>
            </a:r>
            <a:r>
              <a:rPr lang="ja-JP" sz="2415">
                <a:solidFill>
                  <a:srgbClr val="000000"/>
                </a:solidFill>
              </a:rPr>
              <a:t>苦労した点】</a:t>
            </a:r>
            <a:endParaRPr sz="2415">
              <a:solidFill>
                <a:srgbClr val="000000"/>
              </a:solidFill>
            </a:endParaRPr>
          </a:p>
          <a:p>
            <a:pPr indent="-362943" lvl="0" marL="457200" rtl="0" algn="l">
              <a:spcBef>
                <a:spcPts val="1600"/>
              </a:spcBef>
              <a:spcAft>
                <a:spcPts val="0"/>
              </a:spcAft>
              <a:buClr>
                <a:srgbClr val="000000"/>
              </a:buClr>
              <a:buSzPts val="2116"/>
              <a:buChar char="❖"/>
            </a:pPr>
            <a:r>
              <a:rPr lang="ja-JP" sz="2115">
                <a:solidFill>
                  <a:srgbClr val="000000"/>
                </a:solidFill>
              </a:rPr>
              <a:t>最初に自分がするべき作業の理解</a:t>
            </a:r>
            <a:endParaRPr sz="2115">
              <a:solidFill>
                <a:srgbClr val="000000"/>
              </a:solidFill>
            </a:endParaRPr>
          </a:p>
          <a:p>
            <a:pPr indent="0" lvl="0" marL="0" rtl="0" algn="l">
              <a:spcBef>
                <a:spcPts val="1600"/>
              </a:spcBef>
              <a:spcAft>
                <a:spcPts val="0"/>
              </a:spcAft>
              <a:buSzPts val="1018"/>
              <a:buNone/>
            </a:pPr>
            <a:r>
              <a:rPr lang="ja-JP" sz="2315">
                <a:solidFill>
                  <a:srgbClr val="000000"/>
                </a:solidFill>
              </a:rPr>
              <a:t>【工夫した点】</a:t>
            </a:r>
            <a:endParaRPr sz="2315">
              <a:solidFill>
                <a:srgbClr val="000000"/>
              </a:solidFill>
            </a:endParaRPr>
          </a:p>
          <a:p>
            <a:pPr indent="-362943" lvl="0" marL="457200" rtl="0" algn="l">
              <a:spcBef>
                <a:spcPts val="1600"/>
              </a:spcBef>
              <a:spcAft>
                <a:spcPts val="0"/>
              </a:spcAft>
              <a:buClr>
                <a:srgbClr val="000000"/>
              </a:buClr>
              <a:buSzPts val="2116"/>
              <a:buChar char="❖"/>
            </a:pPr>
            <a:r>
              <a:rPr lang="ja-JP" sz="2115">
                <a:solidFill>
                  <a:srgbClr val="000000"/>
                </a:solidFill>
              </a:rPr>
              <a:t>分からないところはまず教科書などで調べて、理解することにに努めたこと</a:t>
            </a:r>
            <a:endParaRPr sz="2115">
              <a:solidFill>
                <a:srgbClr val="000000"/>
              </a:solidFill>
            </a:endParaRPr>
          </a:p>
          <a:p>
            <a:pPr indent="0" lvl="0" marL="0" rtl="0" algn="l">
              <a:spcBef>
                <a:spcPts val="1600"/>
              </a:spcBef>
              <a:spcAft>
                <a:spcPts val="0"/>
              </a:spcAft>
              <a:buSzPts val="1018"/>
              <a:buNone/>
            </a:pPr>
            <a:r>
              <a:rPr lang="ja-JP" sz="2315">
                <a:solidFill>
                  <a:srgbClr val="000000"/>
                </a:solidFill>
              </a:rPr>
              <a:t>【反省点】</a:t>
            </a:r>
            <a:endParaRPr sz="2315">
              <a:solidFill>
                <a:srgbClr val="000000"/>
              </a:solidFill>
            </a:endParaRPr>
          </a:p>
          <a:p>
            <a:pPr indent="-362943" lvl="0" marL="457200" rtl="0" algn="l">
              <a:spcBef>
                <a:spcPts val="1600"/>
              </a:spcBef>
              <a:spcAft>
                <a:spcPts val="0"/>
              </a:spcAft>
              <a:buClr>
                <a:srgbClr val="000000"/>
              </a:buClr>
              <a:buSzPts val="2116"/>
              <a:buChar char="❖"/>
            </a:pPr>
            <a:r>
              <a:rPr lang="ja-JP" sz="2115">
                <a:solidFill>
                  <a:srgbClr val="000000"/>
                </a:solidFill>
              </a:rPr>
              <a:t>質問をすることによるメンバーの作業時間の減少</a:t>
            </a:r>
            <a:endParaRPr sz="2115">
              <a:solidFill>
                <a:srgbClr val="000000"/>
              </a:solidFill>
            </a:endParaRPr>
          </a:p>
          <a:p>
            <a:pPr indent="-362943" lvl="0" marL="457200" rtl="0" algn="l">
              <a:spcBef>
                <a:spcPts val="0"/>
              </a:spcBef>
              <a:spcAft>
                <a:spcPts val="0"/>
              </a:spcAft>
              <a:buClr>
                <a:srgbClr val="000000"/>
              </a:buClr>
              <a:buSzPts val="2116"/>
              <a:buChar char="❖"/>
            </a:pPr>
            <a:r>
              <a:rPr lang="ja-JP" sz="2115">
                <a:solidFill>
                  <a:srgbClr val="000000"/>
                </a:solidFill>
              </a:rPr>
              <a:t>作業についての話し合いについていけなかったこと</a:t>
            </a:r>
            <a:endParaRPr sz="2115">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d0351b1038_1_36"/>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ja-JP"/>
              <a:t>６．</a:t>
            </a:r>
            <a:r>
              <a:rPr lang="ja-JP"/>
              <a:t>苦労した点、工夫した点、反省点（井上）</a:t>
            </a:r>
            <a:endParaRPr/>
          </a:p>
        </p:txBody>
      </p:sp>
      <p:sp>
        <p:nvSpPr>
          <p:cNvPr id="128" name="Google Shape;128;gd0351b1038_1_36"/>
          <p:cNvSpPr txBox="1"/>
          <p:nvPr>
            <p:ph idx="1" type="body"/>
          </p:nvPr>
        </p:nvSpPr>
        <p:spPr>
          <a:xfrm>
            <a:off x="415600" y="2007600"/>
            <a:ext cx="11231400" cy="4448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ja-JP" sz="2200">
                <a:solidFill>
                  <a:srgbClr val="000000"/>
                </a:solidFill>
              </a:rPr>
              <a:t>【苦労した点】</a:t>
            </a:r>
            <a:endParaRPr sz="2200">
              <a:solidFill>
                <a:srgbClr val="000000"/>
              </a:solidFill>
            </a:endParaRPr>
          </a:p>
          <a:p>
            <a:pPr indent="-368300" lvl="0" marL="457200" rtl="0" algn="l">
              <a:spcBef>
                <a:spcPts val="1600"/>
              </a:spcBef>
              <a:spcAft>
                <a:spcPts val="0"/>
              </a:spcAft>
              <a:buClr>
                <a:srgbClr val="000000"/>
              </a:buClr>
              <a:buSzPts val="2200"/>
              <a:buChar char="❖"/>
            </a:pPr>
            <a:r>
              <a:rPr lang="ja-JP" sz="2200">
                <a:solidFill>
                  <a:srgbClr val="000000"/>
                </a:solidFill>
              </a:rPr>
              <a:t>チーム間のコミュニケーション</a:t>
            </a:r>
            <a:endParaRPr sz="2200">
              <a:solidFill>
                <a:srgbClr val="000000"/>
              </a:solidFill>
            </a:endParaRPr>
          </a:p>
          <a:p>
            <a:pPr indent="0" lvl="0" marL="0" rtl="0" algn="l">
              <a:spcBef>
                <a:spcPts val="1600"/>
              </a:spcBef>
              <a:spcAft>
                <a:spcPts val="0"/>
              </a:spcAft>
              <a:buNone/>
            </a:pPr>
            <a:r>
              <a:rPr lang="ja-JP" sz="2200">
                <a:solidFill>
                  <a:srgbClr val="000000"/>
                </a:solidFill>
              </a:rPr>
              <a:t>【工夫した点】</a:t>
            </a:r>
            <a:endParaRPr sz="2200">
              <a:solidFill>
                <a:srgbClr val="000000"/>
              </a:solidFill>
            </a:endParaRPr>
          </a:p>
          <a:p>
            <a:pPr indent="-368300" lvl="0" marL="457200" rtl="0" algn="l">
              <a:spcBef>
                <a:spcPts val="1600"/>
              </a:spcBef>
              <a:spcAft>
                <a:spcPts val="0"/>
              </a:spcAft>
              <a:buClr>
                <a:srgbClr val="000000"/>
              </a:buClr>
              <a:buSzPts val="2200"/>
              <a:buChar char="❖"/>
            </a:pPr>
            <a:r>
              <a:rPr lang="ja-JP" sz="2200">
                <a:solidFill>
                  <a:srgbClr val="000000"/>
                </a:solidFill>
              </a:rPr>
              <a:t>機能がかぶっている箇所は、ひな形を用意したこと</a:t>
            </a:r>
            <a:endParaRPr sz="2200">
              <a:solidFill>
                <a:srgbClr val="000000"/>
              </a:solidFill>
            </a:endParaRPr>
          </a:p>
          <a:p>
            <a:pPr indent="0" lvl="0" marL="0" rtl="0" algn="l">
              <a:spcBef>
                <a:spcPts val="1600"/>
              </a:spcBef>
              <a:spcAft>
                <a:spcPts val="0"/>
              </a:spcAft>
              <a:buNone/>
            </a:pPr>
            <a:r>
              <a:rPr lang="ja-JP" sz="2200">
                <a:solidFill>
                  <a:srgbClr val="000000"/>
                </a:solidFill>
              </a:rPr>
              <a:t>【反省点】</a:t>
            </a:r>
            <a:endParaRPr sz="2200">
              <a:solidFill>
                <a:srgbClr val="000000"/>
              </a:solidFill>
            </a:endParaRPr>
          </a:p>
          <a:p>
            <a:pPr indent="-368300" lvl="0" marL="457200" rtl="0" algn="l">
              <a:spcBef>
                <a:spcPts val="1600"/>
              </a:spcBef>
              <a:spcAft>
                <a:spcPts val="0"/>
              </a:spcAft>
              <a:buClr>
                <a:srgbClr val="000000"/>
              </a:buClr>
              <a:buSzPts val="2200"/>
              <a:buChar char="❖"/>
            </a:pPr>
            <a:r>
              <a:rPr lang="ja-JP" sz="2200">
                <a:solidFill>
                  <a:srgbClr val="000000"/>
                </a:solidFill>
              </a:rPr>
              <a:t>質問は、簡潔にまとめてからする</a:t>
            </a:r>
            <a:endParaRPr sz="2200">
              <a:solidFill>
                <a:srgbClr val="000000"/>
              </a:solidFill>
            </a:endParaRPr>
          </a:p>
          <a:p>
            <a:pPr indent="-368300" lvl="0" marL="457200" rtl="0" algn="l">
              <a:spcBef>
                <a:spcPts val="0"/>
              </a:spcBef>
              <a:spcAft>
                <a:spcPts val="0"/>
              </a:spcAft>
              <a:buClr>
                <a:srgbClr val="000000"/>
              </a:buClr>
              <a:buSzPts val="2200"/>
              <a:buChar char="❖"/>
            </a:pPr>
            <a:r>
              <a:rPr lang="ja-JP" sz="2200">
                <a:solidFill>
                  <a:srgbClr val="000000"/>
                </a:solidFill>
              </a:rPr>
              <a:t>教科書をよく読む</a:t>
            </a:r>
            <a:endParaRPr sz="2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d0351b1038_1_42"/>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ja-JP"/>
              <a:t>７．最後に</a:t>
            </a:r>
            <a:endParaRPr/>
          </a:p>
        </p:txBody>
      </p:sp>
      <p:sp>
        <p:nvSpPr>
          <p:cNvPr id="134" name="Google Shape;134;gd0351b1038_1_42"/>
          <p:cNvSpPr txBox="1"/>
          <p:nvPr>
            <p:ph idx="1" type="body"/>
          </p:nvPr>
        </p:nvSpPr>
        <p:spPr>
          <a:xfrm>
            <a:off x="415600" y="2007600"/>
            <a:ext cx="11360700" cy="4255500"/>
          </a:xfrm>
          <a:prstGeom prst="rect">
            <a:avLst/>
          </a:prstGeom>
        </p:spPr>
        <p:txBody>
          <a:bodyPr anchorCtr="0" anchor="t" bIns="121900" lIns="121900" spcFirstLastPara="1" rIns="121900" wrap="square" tIns="121900">
            <a:normAutofit lnSpcReduction="20000"/>
          </a:bodyPr>
          <a:lstStyle/>
          <a:p>
            <a:pPr indent="0" lvl="0" marL="0" rtl="0" algn="l">
              <a:spcBef>
                <a:spcPts val="0"/>
              </a:spcBef>
              <a:spcAft>
                <a:spcPts val="0"/>
              </a:spcAft>
              <a:buNone/>
            </a:pPr>
            <a:r>
              <a:rPr lang="ja-JP" sz="3000">
                <a:solidFill>
                  <a:srgbClr val="000000"/>
                </a:solidFill>
              </a:rPr>
              <a:t>【</a:t>
            </a:r>
            <a:r>
              <a:rPr lang="ja-JP" sz="3000">
                <a:solidFill>
                  <a:srgbClr val="000000"/>
                </a:solidFill>
              </a:rPr>
              <a:t>学んだこと】</a:t>
            </a:r>
            <a:endParaRPr sz="3000">
              <a:solidFill>
                <a:srgbClr val="000000"/>
              </a:solidFill>
            </a:endParaRPr>
          </a:p>
          <a:p>
            <a:pPr indent="-400050" lvl="0" marL="457200" rtl="0" algn="l">
              <a:spcBef>
                <a:spcPts val="1600"/>
              </a:spcBef>
              <a:spcAft>
                <a:spcPts val="0"/>
              </a:spcAft>
              <a:buClr>
                <a:srgbClr val="000000"/>
              </a:buClr>
              <a:buSzPts val="2700"/>
              <a:buChar char="❖"/>
            </a:pPr>
            <a:r>
              <a:rPr lang="ja-JP" sz="2700">
                <a:solidFill>
                  <a:srgbClr val="000000"/>
                </a:solidFill>
              </a:rPr>
              <a:t>設計書、計画を立てる事の重要性</a:t>
            </a:r>
            <a:endParaRPr sz="2700">
              <a:solidFill>
                <a:srgbClr val="000000"/>
              </a:solidFill>
            </a:endParaRPr>
          </a:p>
          <a:p>
            <a:pPr indent="0" lvl="0" marL="0" rtl="0" algn="l">
              <a:spcBef>
                <a:spcPts val="1600"/>
              </a:spcBef>
              <a:spcAft>
                <a:spcPts val="0"/>
              </a:spcAft>
              <a:buNone/>
            </a:pPr>
            <a:r>
              <a:t/>
            </a:r>
            <a:endParaRPr sz="2700">
              <a:solidFill>
                <a:srgbClr val="000000"/>
              </a:solidFill>
            </a:endParaRPr>
          </a:p>
          <a:p>
            <a:pPr indent="-400050" lvl="0" marL="457200" rtl="0" algn="l">
              <a:spcBef>
                <a:spcPts val="1600"/>
              </a:spcBef>
              <a:spcAft>
                <a:spcPts val="0"/>
              </a:spcAft>
              <a:buClr>
                <a:srgbClr val="000000"/>
              </a:buClr>
              <a:buSzPts val="2700"/>
              <a:buChar char="❖"/>
            </a:pPr>
            <a:r>
              <a:rPr lang="ja-JP" sz="2700">
                <a:solidFill>
                  <a:srgbClr val="000000"/>
                </a:solidFill>
              </a:rPr>
              <a:t>コミュニケーションの重要性</a:t>
            </a:r>
            <a:endParaRPr sz="2700">
              <a:solidFill>
                <a:srgbClr val="000000"/>
              </a:solidFill>
            </a:endParaRPr>
          </a:p>
          <a:p>
            <a:pPr indent="0" lvl="0" marL="0" rtl="0" algn="l">
              <a:spcBef>
                <a:spcPts val="1600"/>
              </a:spcBef>
              <a:spcAft>
                <a:spcPts val="0"/>
              </a:spcAft>
              <a:buNone/>
            </a:pPr>
            <a:r>
              <a:t/>
            </a:r>
            <a:endParaRPr sz="2700"/>
          </a:p>
          <a:p>
            <a:pPr indent="0" lvl="0" marL="0" rtl="0" algn="l">
              <a:spcBef>
                <a:spcPts val="1600"/>
              </a:spcBef>
              <a:spcAft>
                <a:spcPts val="0"/>
              </a:spcAft>
              <a:buNone/>
            </a:pPr>
            <a:r>
              <a:t/>
            </a:r>
            <a:endParaRPr sz="2700"/>
          </a:p>
          <a:p>
            <a:pPr indent="0" lvl="0" marL="0" rtl="0" algn="l">
              <a:spcBef>
                <a:spcPts val="1600"/>
              </a:spcBef>
              <a:spcAft>
                <a:spcPts val="1600"/>
              </a:spcAft>
              <a:buNone/>
            </a:pPr>
            <a:r>
              <a:t/>
            </a:r>
            <a:endParaRPr sz="27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d0351b1038_0_370"/>
          <p:cNvSpPr txBox="1"/>
          <p:nvPr>
            <p:ph type="ctrTitle"/>
          </p:nvPr>
        </p:nvSpPr>
        <p:spPr>
          <a:xfrm>
            <a:off x="415600" y="719633"/>
            <a:ext cx="11360700" cy="17100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ja-JP">
                <a:solidFill>
                  <a:srgbClr val="000000"/>
                </a:solidFill>
              </a:rPr>
              <a:t>ご</a:t>
            </a:r>
            <a:r>
              <a:rPr lang="ja-JP" sz="5022">
                <a:solidFill>
                  <a:srgbClr val="000000"/>
                </a:solidFill>
              </a:rPr>
              <a:t>清聴ありがとうございました！</a:t>
            </a:r>
            <a:endParaRPr sz="5022">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d0351b1038_0_338"/>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ja-JP"/>
              <a:t>目次</a:t>
            </a:r>
            <a:endParaRPr/>
          </a:p>
        </p:txBody>
      </p:sp>
      <p:sp>
        <p:nvSpPr>
          <p:cNvPr id="72" name="Google Shape;72;gd0351b1038_0_338"/>
          <p:cNvSpPr txBox="1"/>
          <p:nvPr>
            <p:ph idx="1" type="body"/>
          </p:nvPr>
        </p:nvSpPr>
        <p:spPr>
          <a:xfrm>
            <a:off x="415625" y="2043275"/>
            <a:ext cx="7998300" cy="4101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ja-JP" sz="2400">
                <a:solidFill>
                  <a:srgbClr val="000000"/>
                </a:solidFill>
              </a:rPr>
              <a:t>1．はじめに～システムコンセプト～</a:t>
            </a:r>
            <a:endParaRPr sz="2400">
              <a:solidFill>
                <a:srgbClr val="000000"/>
              </a:solidFill>
            </a:endParaRPr>
          </a:p>
          <a:p>
            <a:pPr indent="0" lvl="0" marL="0" rtl="0" algn="l">
              <a:spcBef>
                <a:spcPts val="1600"/>
              </a:spcBef>
              <a:spcAft>
                <a:spcPts val="0"/>
              </a:spcAft>
              <a:buNone/>
            </a:pPr>
            <a:r>
              <a:rPr lang="ja-JP" sz="2400">
                <a:solidFill>
                  <a:srgbClr val="000000"/>
                </a:solidFill>
              </a:rPr>
              <a:t>2．チーム紹介～メンバーと各担当～</a:t>
            </a:r>
            <a:endParaRPr sz="2700">
              <a:solidFill>
                <a:srgbClr val="000000"/>
              </a:solidFill>
            </a:endParaRPr>
          </a:p>
          <a:p>
            <a:pPr indent="0" lvl="0" marL="0" rtl="0" algn="l">
              <a:spcBef>
                <a:spcPts val="1600"/>
              </a:spcBef>
              <a:spcAft>
                <a:spcPts val="0"/>
              </a:spcAft>
              <a:buNone/>
            </a:pPr>
            <a:r>
              <a:rPr lang="ja-JP" sz="2400">
                <a:solidFill>
                  <a:srgbClr val="000000"/>
                </a:solidFill>
              </a:rPr>
              <a:t>3．システム規模と品質</a:t>
            </a:r>
            <a:endParaRPr sz="2400">
              <a:solidFill>
                <a:srgbClr val="000000"/>
              </a:solidFill>
            </a:endParaRPr>
          </a:p>
          <a:p>
            <a:pPr indent="0" lvl="0" marL="0" rtl="0" algn="l">
              <a:spcBef>
                <a:spcPts val="1600"/>
              </a:spcBef>
              <a:spcAft>
                <a:spcPts val="0"/>
              </a:spcAft>
              <a:buNone/>
            </a:pPr>
            <a:r>
              <a:rPr lang="ja-JP" sz="2400">
                <a:solidFill>
                  <a:srgbClr val="000000"/>
                </a:solidFill>
              </a:rPr>
              <a:t>4．開発工程</a:t>
            </a:r>
            <a:endParaRPr sz="2400">
              <a:solidFill>
                <a:srgbClr val="000000"/>
              </a:solidFill>
            </a:endParaRPr>
          </a:p>
          <a:p>
            <a:pPr indent="0" lvl="0" marL="0" rtl="0" algn="l">
              <a:spcBef>
                <a:spcPts val="1600"/>
              </a:spcBef>
              <a:spcAft>
                <a:spcPts val="0"/>
              </a:spcAft>
              <a:buNone/>
            </a:pPr>
            <a:r>
              <a:rPr lang="ja-JP" sz="2400">
                <a:solidFill>
                  <a:srgbClr val="000000"/>
                </a:solidFill>
              </a:rPr>
              <a:t>5．デモンストレーション</a:t>
            </a:r>
            <a:endParaRPr sz="2400">
              <a:solidFill>
                <a:srgbClr val="000000"/>
              </a:solidFill>
            </a:endParaRPr>
          </a:p>
          <a:p>
            <a:pPr indent="0" lvl="0" marL="0" rtl="0" algn="l">
              <a:spcBef>
                <a:spcPts val="1600"/>
              </a:spcBef>
              <a:spcAft>
                <a:spcPts val="0"/>
              </a:spcAft>
              <a:buNone/>
            </a:pPr>
            <a:r>
              <a:rPr lang="ja-JP" sz="2400">
                <a:solidFill>
                  <a:srgbClr val="000000"/>
                </a:solidFill>
              </a:rPr>
              <a:t>6．苦労した点、工夫した点、反省点</a:t>
            </a:r>
            <a:endParaRPr sz="2400">
              <a:solidFill>
                <a:srgbClr val="000000"/>
              </a:solidFill>
            </a:endParaRPr>
          </a:p>
          <a:p>
            <a:pPr indent="0" lvl="0" marL="0" rtl="0" algn="l">
              <a:spcBef>
                <a:spcPts val="1600"/>
              </a:spcBef>
              <a:spcAft>
                <a:spcPts val="0"/>
              </a:spcAft>
              <a:buNone/>
            </a:pPr>
            <a:r>
              <a:rPr lang="ja-JP" sz="2400">
                <a:solidFill>
                  <a:srgbClr val="000000"/>
                </a:solidFill>
              </a:rPr>
              <a:t>7．最後に</a:t>
            </a:r>
            <a:endParaRPr sz="2400">
              <a:solidFill>
                <a:srgbClr val="000000"/>
              </a:solidFill>
            </a:endParaRPr>
          </a:p>
          <a:p>
            <a:pPr indent="0" lvl="0" marL="0" rtl="0" algn="l">
              <a:spcBef>
                <a:spcPts val="1600"/>
              </a:spcBef>
              <a:spcAft>
                <a:spcPts val="160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d0351b1038_0_344"/>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ja-JP"/>
              <a:t>１.</a:t>
            </a:r>
            <a:r>
              <a:rPr lang="ja-JP"/>
              <a:t>はじめに</a:t>
            </a:r>
            <a:endParaRPr/>
          </a:p>
        </p:txBody>
      </p:sp>
      <p:sp>
        <p:nvSpPr>
          <p:cNvPr id="78" name="Google Shape;78;gd0351b1038_0_344"/>
          <p:cNvSpPr txBox="1"/>
          <p:nvPr/>
        </p:nvSpPr>
        <p:spPr>
          <a:xfrm>
            <a:off x="138275" y="2298775"/>
            <a:ext cx="119154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JP" sz="2900">
                <a:latin typeface="Roboto"/>
                <a:ea typeface="Roboto"/>
                <a:cs typeface="Roboto"/>
                <a:sym typeface="Roboto"/>
              </a:rPr>
              <a:t>　</a:t>
            </a:r>
            <a:r>
              <a:rPr lang="ja-JP" sz="3200">
                <a:latin typeface="Roboto"/>
                <a:ea typeface="Roboto"/>
                <a:cs typeface="Roboto"/>
                <a:sym typeface="Roboto"/>
              </a:rPr>
              <a:t>社員情報を管理するwebアプリケーションシステムを開発しました。社員情報を一覧表示・検索・登録・更新・削除することが可能で、社員の情報をより簡単に管理できるよう機能を実装しました。</a:t>
            </a:r>
            <a:endParaRPr sz="3200">
              <a:latin typeface="Roboto"/>
              <a:ea typeface="Roboto"/>
              <a:cs typeface="Roboto"/>
              <a:sym typeface="Roboto"/>
            </a:endParaRPr>
          </a:p>
          <a:p>
            <a:pPr indent="0" lvl="0" marL="0" rtl="0" algn="l">
              <a:spcBef>
                <a:spcPts val="0"/>
              </a:spcBef>
              <a:spcAft>
                <a:spcPts val="0"/>
              </a:spcAft>
              <a:buNone/>
            </a:pPr>
            <a:r>
              <a:t/>
            </a:r>
            <a:endParaRPr sz="3200">
              <a:latin typeface="Roboto"/>
              <a:ea typeface="Roboto"/>
              <a:cs typeface="Roboto"/>
              <a:sym typeface="Roboto"/>
            </a:endParaRPr>
          </a:p>
          <a:p>
            <a:pPr indent="0" lvl="0" marL="0" rtl="0" algn="l">
              <a:spcBef>
                <a:spcPts val="0"/>
              </a:spcBef>
              <a:spcAft>
                <a:spcPts val="0"/>
              </a:spcAft>
              <a:buNone/>
            </a:pPr>
            <a:r>
              <a:rPr lang="ja-JP" sz="3200">
                <a:latin typeface="Roboto"/>
                <a:ea typeface="Roboto"/>
                <a:cs typeface="Roboto"/>
                <a:sym typeface="Roboto"/>
              </a:rPr>
              <a:t>　登録された社員は登録時点で与えられた権限によって利用できるシステムが変わります。</a:t>
            </a:r>
            <a:endParaRPr sz="3200">
              <a:latin typeface="Roboto"/>
              <a:ea typeface="Roboto"/>
              <a:cs typeface="Roboto"/>
              <a:sym typeface="Roboto"/>
            </a:endParaRPr>
          </a:p>
          <a:p>
            <a:pPr indent="0" lvl="0" marL="0" rtl="0" algn="l">
              <a:spcBef>
                <a:spcPts val="0"/>
              </a:spcBef>
              <a:spcAft>
                <a:spcPts val="0"/>
              </a:spcAft>
              <a:buNone/>
            </a:pPr>
            <a:r>
              <a:t/>
            </a:r>
            <a:endParaRPr sz="2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d0351b1038_0_348"/>
          <p:cNvSpPr txBox="1"/>
          <p:nvPr>
            <p:ph type="title"/>
          </p:nvPr>
        </p:nvSpPr>
        <p:spPr>
          <a:xfrm>
            <a:off x="300058" y="529125"/>
            <a:ext cx="11360700" cy="83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ja-JP"/>
              <a:t>２．</a:t>
            </a:r>
            <a:r>
              <a:rPr lang="ja-JP"/>
              <a:t>メンバー紹介</a:t>
            </a:r>
            <a:endParaRPr/>
          </a:p>
        </p:txBody>
      </p:sp>
      <p:sp>
        <p:nvSpPr>
          <p:cNvPr id="84" name="Google Shape;84;gd0351b1038_0_348"/>
          <p:cNvSpPr txBox="1"/>
          <p:nvPr/>
        </p:nvSpPr>
        <p:spPr>
          <a:xfrm>
            <a:off x="711875" y="2029975"/>
            <a:ext cx="10768200" cy="4827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ja-JP" sz="2200">
                <a:latin typeface="Roboto"/>
                <a:ea typeface="Roboto"/>
                <a:cs typeface="Roboto"/>
                <a:sym typeface="Roboto"/>
              </a:rPr>
              <a:t>チームリーダー:　</a:t>
            </a:r>
            <a:endParaRPr sz="2200">
              <a:latin typeface="Roboto"/>
              <a:ea typeface="Roboto"/>
              <a:cs typeface="Roboto"/>
              <a:sym typeface="Roboto"/>
            </a:endParaRPr>
          </a:p>
          <a:p>
            <a:pPr indent="457200" lvl="0" marL="0" rtl="0" algn="l">
              <a:lnSpc>
                <a:spcPct val="115000"/>
              </a:lnSpc>
              <a:spcBef>
                <a:spcPts val="0"/>
              </a:spcBef>
              <a:spcAft>
                <a:spcPts val="0"/>
              </a:spcAft>
              <a:buNone/>
            </a:pPr>
            <a:r>
              <a:rPr lang="ja-JP" sz="2200">
                <a:latin typeface="Roboto"/>
                <a:ea typeface="Roboto"/>
                <a:cs typeface="Roboto"/>
                <a:sym typeface="Roboto"/>
              </a:rPr>
              <a:t>大林　郁登　担当　パスワード変更レイアウト　セッション管理</a:t>
            </a:r>
            <a:endParaRPr sz="2200">
              <a:latin typeface="Roboto"/>
              <a:ea typeface="Roboto"/>
              <a:cs typeface="Roboto"/>
              <a:sym typeface="Roboto"/>
            </a:endParaRPr>
          </a:p>
          <a:p>
            <a:pPr indent="457200" lvl="0" marL="0" rtl="0" algn="l">
              <a:lnSpc>
                <a:spcPct val="115000"/>
              </a:lnSpc>
              <a:spcBef>
                <a:spcPts val="0"/>
              </a:spcBef>
              <a:spcAft>
                <a:spcPts val="0"/>
              </a:spcAft>
              <a:buNone/>
            </a:pPr>
            <a:r>
              <a:t/>
            </a:r>
            <a:endParaRPr sz="2200">
              <a:latin typeface="Roboto"/>
              <a:ea typeface="Roboto"/>
              <a:cs typeface="Roboto"/>
              <a:sym typeface="Roboto"/>
            </a:endParaRPr>
          </a:p>
          <a:p>
            <a:pPr indent="0" lvl="0" marL="0" rtl="0" algn="l">
              <a:lnSpc>
                <a:spcPct val="115000"/>
              </a:lnSpc>
              <a:spcBef>
                <a:spcPts val="0"/>
              </a:spcBef>
              <a:spcAft>
                <a:spcPts val="0"/>
              </a:spcAft>
              <a:buNone/>
            </a:pPr>
            <a:r>
              <a:rPr lang="ja-JP" sz="2200">
                <a:latin typeface="Roboto"/>
                <a:ea typeface="Roboto"/>
                <a:cs typeface="Roboto"/>
                <a:sym typeface="Roboto"/>
              </a:rPr>
              <a:t>ライブラリアン：</a:t>
            </a:r>
            <a:endParaRPr sz="2200">
              <a:latin typeface="Roboto"/>
              <a:ea typeface="Roboto"/>
              <a:cs typeface="Roboto"/>
              <a:sym typeface="Roboto"/>
            </a:endParaRPr>
          </a:p>
          <a:p>
            <a:pPr indent="457200" lvl="0" marL="0" rtl="0" algn="l">
              <a:lnSpc>
                <a:spcPct val="150000"/>
              </a:lnSpc>
              <a:spcBef>
                <a:spcPts val="0"/>
              </a:spcBef>
              <a:spcAft>
                <a:spcPts val="0"/>
              </a:spcAft>
              <a:buNone/>
            </a:pPr>
            <a:r>
              <a:rPr lang="ja-JP" sz="2200">
                <a:latin typeface="Roboto"/>
                <a:ea typeface="Roboto"/>
                <a:cs typeface="Roboto"/>
                <a:sym typeface="Roboto"/>
              </a:rPr>
              <a:t>森田　松風　担当　社員情報更新機能　パスワード変更機能　入力チェック機能</a:t>
            </a:r>
            <a:endParaRPr sz="2200">
              <a:latin typeface="Roboto"/>
              <a:ea typeface="Roboto"/>
              <a:cs typeface="Roboto"/>
              <a:sym typeface="Roboto"/>
            </a:endParaRPr>
          </a:p>
          <a:p>
            <a:pPr indent="0" lvl="0" marL="0" rtl="0" algn="l">
              <a:lnSpc>
                <a:spcPct val="150000"/>
              </a:lnSpc>
              <a:spcBef>
                <a:spcPts val="0"/>
              </a:spcBef>
              <a:spcAft>
                <a:spcPts val="0"/>
              </a:spcAft>
              <a:buNone/>
            </a:pPr>
            <a:r>
              <a:t/>
            </a:r>
            <a:endParaRPr sz="2200">
              <a:latin typeface="Roboto"/>
              <a:ea typeface="Roboto"/>
              <a:cs typeface="Roboto"/>
              <a:sym typeface="Roboto"/>
            </a:endParaRPr>
          </a:p>
          <a:p>
            <a:pPr indent="0" lvl="0" marL="0" rtl="0" algn="l">
              <a:lnSpc>
                <a:spcPct val="150000"/>
              </a:lnSpc>
              <a:spcBef>
                <a:spcPts val="0"/>
              </a:spcBef>
              <a:spcAft>
                <a:spcPts val="0"/>
              </a:spcAft>
              <a:buNone/>
            </a:pPr>
            <a:r>
              <a:rPr lang="ja-JP" sz="2200">
                <a:latin typeface="Roboto"/>
                <a:ea typeface="Roboto"/>
                <a:cs typeface="Roboto"/>
                <a:sym typeface="Roboto"/>
              </a:rPr>
              <a:t>メンバー:</a:t>
            </a:r>
            <a:endParaRPr sz="2200">
              <a:latin typeface="Roboto"/>
              <a:ea typeface="Roboto"/>
              <a:cs typeface="Roboto"/>
              <a:sym typeface="Roboto"/>
            </a:endParaRPr>
          </a:p>
          <a:p>
            <a:pPr indent="457200" lvl="0" marL="0" rtl="0" algn="l">
              <a:lnSpc>
                <a:spcPct val="150000"/>
              </a:lnSpc>
              <a:spcBef>
                <a:spcPts val="0"/>
              </a:spcBef>
              <a:spcAft>
                <a:spcPts val="0"/>
              </a:spcAft>
              <a:buNone/>
            </a:pPr>
            <a:r>
              <a:rPr lang="ja-JP" sz="2200">
                <a:latin typeface="Roboto"/>
                <a:ea typeface="Roboto"/>
                <a:cs typeface="Roboto"/>
                <a:sym typeface="Roboto"/>
              </a:rPr>
              <a:t>川村　美夢　担当　社員情報削除機能</a:t>
            </a:r>
            <a:endParaRPr sz="2200">
              <a:latin typeface="Roboto"/>
              <a:ea typeface="Roboto"/>
              <a:cs typeface="Roboto"/>
              <a:sym typeface="Roboto"/>
            </a:endParaRPr>
          </a:p>
          <a:p>
            <a:pPr indent="457200" lvl="0" marL="0" rtl="0" algn="l">
              <a:lnSpc>
                <a:spcPct val="150000"/>
              </a:lnSpc>
              <a:spcBef>
                <a:spcPts val="0"/>
              </a:spcBef>
              <a:spcAft>
                <a:spcPts val="0"/>
              </a:spcAft>
              <a:buNone/>
            </a:pPr>
            <a:r>
              <a:rPr lang="ja-JP" sz="2200">
                <a:latin typeface="Roboto"/>
                <a:ea typeface="Roboto"/>
                <a:cs typeface="Roboto"/>
                <a:sym typeface="Roboto"/>
              </a:rPr>
              <a:t>井上　幹也　担当　社員情報登録機能　社員情報検索機能</a:t>
            </a:r>
            <a:endParaRPr sz="2200">
              <a:latin typeface="Roboto"/>
              <a:ea typeface="Roboto"/>
              <a:cs typeface="Roboto"/>
              <a:sym typeface="Roboto"/>
            </a:endParaRPr>
          </a:p>
          <a:p>
            <a:pPr indent="0" lvl="0" marL="0" rtl="0" algn="l">
              <a:spcBef>
                <a:spcPts val="0"/>
              </a:spcBef>
              <a:spcAft>
                <a:spcPts val="0"/>
              </a:spcAft>
              <a:buNone/>
            </a:pPr>
            <a:r>
              <a:rPr lang="ja-JP" sz="2200">
                <a:latin typeface="Roboto"/>
                <a:ea typeface="Roboto"/>
                <a:cs typeface="Roboto"/>
                <a:sym typeface="Roboto"/>
              </a:rPr>
              <a:t>　</a:t>
            </a:r>
            <a:endParaRPr sz="22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pic>
        <p:nvPicPr>
          <p:cNvPr id="85" name="Google Shape;85;gd0351b1038_0_348"/>
          <p:cNvPicPr preferRelativeResize="0"/>
          <p:nvPr/>
        </p:nvPicPr>
        <p:blipFill>
          <a:blip r:embed="rId3">
            <a:alphaModFix/>
          </a:blip>
          <a:stretch>
            <a:fillRect/>
          </a:stretch>
        </p:blipFill>
        <p:spPr>
          <a:xfrm>
            <a:off x="9107250" y="148725"/>
            <a:ext cx="3084750" cy="2313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d0351b1038_2_1098"/>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ja-JP"/>
              <a:t>３．システム規模と品質</a:t>
            </a:r>
            <a:endParaRPr/>
          </a:p>
        </p:txBody>
      </p:sp>
      <p:sp>
        <p:nvSpPr>
          <p:cNvPr id="91" name="Google Shape;91;gd0351b1038_2_1098"/>
          <p:cNvSpPr txBox="1"/>
          <p:nvPr>
            <p:ph idx="1" type="body"/>
          </p:nvPr>
        </p:nvSpPr>
        <p:spPr>
          <a:xfrm>
            <a:off x="415625" y="2007600"/>
            <a:ext cx="5333100" cy="4776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ja-JP" sz="2600">
                <a:solidFill>
                  <a:srgbClr val="000000"/>
                </a:solidFill>
              </a:rPr>
              <a:t>【</a:t>
            </a:r>
            <a:r>
              <a:rPr lang="ja-JP" sz="2600">
                <a:solidFill>
                  <a:srgbClr val="000000"/>
                </a:solidFill>
              </a:rPr>
              <a:t>システム規模</a:t>
            </a:r>
            <a:r>
              <a:rPr lang="ja-JP" sz="2600">
                <a:solidFill>
                  <a:srgbClr val="000000"/>
                </a:solidFill>
              </a:rPr>
              <a:t>】</a:t>
            </a:r>
            <a:endParaRPr sz="2600">
              <a:solidFill>
                <a:srgbClr val="000000"/>
              </a:solidFill>
            </a:endParaRPr>
          </a:p>
          <a:p>
            <a:pPr indent="0" lvl="0" marL="0" rtl="0" algn="l">
              <a:spcBef>
                <a:spcPts val="1600"/>
              </a:spcBef>
              <a:spcAft>
                <a:spcPts val="0"/>
              </a:spcAft>
              <a:buNone/>
            </a:pPr>
            <a:r>
              <a:rPr lang="ja-JP" sz="2600">
                <a:solidFill>
                  <a:srgbClr val="000000"/>
                </a:solidFill>
              </a:rPr>
              <a:t>画面数　：24</a:t>
            </a:r>
            <a:endParaRPr sz="2600">
              <a:solidFill>
                <a:srgbClr val="000000"/>
              </a:solidFill>
            </a:endParaRPr>
          </a:p>
          <a:p>
            <a:pPr indent="0" lvl="0" marL="0" rtl="0" algn="l">
              <a:spcBef>
                <a:spcPts val="1600"/>
              </a:spcBef>
              <a:spcAft>
                <a:spcPts val="0"/>
              </a:spcAft>
              <a:buNone/>
            </a:pPr>
            <a:r>
              <a:rPr lang="ja-JP" sz="2600">
                <a:solidFill>
                  <a:srgbClr val="000000"/>
                </a:solidFill>
              </a:rPr>
              <a:t>Step数　：3483</a:t>
            </a:r>
            <a:endParaRPr sz="2600">
              <a:solidFill>
                <a:srgbClr val="000000"/>
              </a:solidFill>
            </a:endParaRPr>
          </a:p>
          <a:p>
            <a:pPr indent="0" lvl="0" marL="0" rtl="0" algn="l">
              <a:spcBef>
                <a:spcPts val="1600"/>
              </a:spcBef>
              <a:spcAft>
                <a:spcPts val="0"/>
              </a:spcAft>
              <a:buNone/>
            </a:pPr>
            <a:r>
              <a:t/>
            </a:r>
            <a:endParaRPr sz="2600">
              <a:solidFill>
                <a:srgbClr val="000000"/>
              </a:solidFill>
            </a:endParaRPr>
          </a:p>
          <a:p>
            <a:pPr indent="0" lvl="0" marL="0" rtl="0" algn="l">
              <a:spcBef>
                <a:spcPts val="1600"/>
              </a:spcBef>
              <a:spcAft>
                <a:spcPts val="0"/>
              </a:spcAft>
              <a:buNone/>
            </a:pPr>
            <a:r>
              <a:rPr lang="ja-JP" sz="2600">
                <a:solidFill>
                  <a:srgbClr val="000000"/>
                </a:solidFill>
              </a:rPr>
              <a:t>【品質】</a:t>
            </a:r>
            <a:endParaRPr sz="2600">
              <a:solidFill>
                <a:srgbClr val="000000"/>
              </a:solidFill>
            </a:endParaRPr>
          </a:p>
          <a:p>
            <a:pPr indent="0" lvl="0" marL="0" rtl="0" algn="l">
              <a:spcBef>
                <a:spcPts val="1600"/>
              </a:spcBef>
              <a:spcAft>
                <a:spcPts val="0"/>
              </a:spcAft>
              <a:buNone/>
            </a:pPr>
            <a:r>
              <a:rPr lang="ja-JP" sz="2600">
                <a:solidFill>
                  <a:srgbClr val="000000"/>
                </a:solidFill>
              </a:rPr>
              <a:t>テスト数　：21</a:t>
            </a:r>
            <a:endParaRPr sz="2600">
              <a:solidFill>
                <a:srgbClr val="000000"/>
              </a:solidFill>
            </a:endParaRPr>
          </a:p>
          <a:p>
            <a:pPr indent="0" lvl="0" marL="0" rtl="0" algn="l">
              <a:spcBef>
                <a:spcPts val="1600"/>
              </a:spcBef>
              <a:spcAft>
                <a:spcPts val="1600"/>
              </a:spcAft>
              <a:buNone/>
            </a:pPr>
            <a:r>
              <a:rPr lang="ja-JP" sz="2600">
                <a:solidFill>
                  <a:srgbClr val="000000"/>
                </a:solidFill>
              </a:rPr>
              <a:t>総バグ数　：12</a:t>
            </a:r>
            <a:endParaRPr sz="2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d0351b1038_0_353"/>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ja-JP"/>
              <a:t>４．開発工程説明</a:t>
            </a:r>
            <a:endParaRPr/>
          </a:p>
        </p:txBody>
      </p:sp>
      <p:sp>
        <p:nvSpPr>
          <p:cNvPr id="97" name="Google Shape;97;gd0351b1038_0_353"/>
          <p:cNvSpPr txBox="1"/>
          <p:nvPr/>
        </p:nvSpPr>
        <p:spPr>
          <a:xfrm>
            <a:off x="415625" y="1916925"/>
            <a:ext cx="11360700" cy="42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ja-JP" sz="4000"/>
              <a:t>作業工程表：</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lang="ja-JP" sz="2000" u="sng">
                <a:solidFill>
                  <a:schemeClr val="hlink"/>
                </a:solidFill>
                <a:latin typeface="Roboto"/>
                <a:ea typeface="Roboto"/>
                <a:cs typeface="Roboto"/>
                <a:sym typeface="Roboto"/>
                <a:hlinkClick r:id="rId3"/>
              </a:rPr>
              <a:t>https://drive.google.com/file/d/1u3LlXGaUnMq-ShakGJF8s6uf4ZEitGAB/view?usp=sharing</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d0351b1038_0_357"/>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ja-JP"/>
              <a:t>５．デモンストレーション</a:t>
            </a:r>
            <a:endParaRPr/>
          </a:p>
        </p:txBody>
      </p:sp>
      <p:sp>
        <p:nvSpPr>
          <p:cNvPr id="103" name="Google Shape;103;gd0351b1038_0_357"/>
          <p:cNvSpPr txBox="1"/>
          <p:nvPr>
            <p:ph idx="1" type="body"/>
          </p:nvPr>
        </p:nvSpPr>
        <p:spPr>
          <a:xfrm>
            <a:off x="415600" y="2824025"/>
            <a:ext cx="11205300" cy="3285300"/>
          </a:xfrm>
          <a:prstGeom prst="rect">
            <a:avLst/>
          </a:prstGeom>
        </p:spPr>
        <p:txBody>
          <a:bodyPr anchorCtr="0" anchor="t" bIns="121900" lIns="121900" spcFirstLastPara="1" rIns="121900" wrap="square" tIns="121900">
            <a:normAutofit/>
          </a:bodyPr>
          <a:lstStyle/>
          <a:p>
            <a:pPr indent="0" lvl="0" marL="0" rtl="0" algn="ctr">
              <a:lnSpc>
                <a:spcPct val="125000"/>
              </a:lnSpc>
              <a:spcBef>
                <a:spcPts val="0"/>
              </a:spcBef>
              <a:spcAft>
                <a:spcPts val="0"/>
              </a:spcAft>
              <a:buNone/>
            </a:pPr>
            <a:r>
              <a:rPr lang="ja-JP" sz="2600">
                <a:solidFill>
                  <a:srgbClr val="000000"/>
                </a:solidFill>
                <a:latin typeface="Arial"/>
                <a:ea typeface="Arial"/>
                <a:cs typeface="Arial"/>
                <a:sym typeface="Arial"/>
              </a:rPr>
              <a:t>システムをデモンストレーションにてご説明致します</a:t>
            </a:r>
            <a:endParaRPr sz="2600">
              <a:solidFill>
                <a:srgbClr val="000000"/>
              </a:solidFill>
              <a:latin typeface="Arial"/>
              <a:ea typeface="Arial"/>
              <a:cs typeface="Arial"/>
              <a:sym typeface="Arial"/>
            </a:endParaRPr>
          </a:p>
          <a:p>
            <a:pPr indent="0" lvl="0" marL="0" rtl="0" algn="ctr">
              <a:lnSpc>
                <a:spcPct val="125000"/>
              </a:lnSpc>
              <a:spcBef>
                <a:spcPts val="0"/>
              </a:spcBef>
              <a:spcAft>
                <a:spcPts val="0"/>
              </a:spcAft>
              <a:buNone/>
            </a:pPr>
            <a:r>
              <a:t/>
            </a:r>
            <a:endParaRPr sz="2600">
              <a:solidFill>
                <a:srgbClr val="000000"/>
              </a:solidFill>
              <a:latin typeface="Arial"/>
              <a:ea typeface="Arial"/>
              <a:cs typeface="Arial"/>
              <a:sym typeface="Arial"/>
            </a:endParaRPr>
          </a:p>
          <a:p>
            <a:pPr indent="0" lvl="0" marL="0" rtl="0" algn="ctr">
              <a:lnSpc>
                <a:spcPct val="125000"/>
              </a:lnSpc>
              <a:spcBef>
                <a:spcPts val="0"/>
              </a:spcBef>
              <a:spcAft>
                <a:spcPts val="0"/>
              </a:spcAft>
              <a:buNone/>
            </a:pPr>
            <a:r>
              <a:rPr lang="ja-JP" sz="2600" u="sng">
                <a:solidFill>
                  <a:schemeClr val="hlink"/>
                </a:solidFill>
                <a:latin typeface="Arial"/>
                <a:ea typeface="Arial"/>
                <a:cs typeface="Arial"/>
                <a:sym typeface="Arial"/>
                <a:hlinkClick r:id="rId3"/>
              </a:rPr>
              <a:t>http://localhost:55000/web_crud_acelora/</a:t>
            </a:r>
            <a:endParaRPr sz="2600">
              <a:solidFill>
                <a:srgbClr val="000000"/>
              </a:solidFill>
              <a:latin typeface="Arial"/>
              <a:ea typeface="Arial"/>
              <a:cs typeface="Arial"/>
              <a:sym typeface="Arial"/>
            </a:endParaRPr>
          </a:p>
          <a:p>
            <a:pPr indent="0" lvl="0" marL="0" rtl="0" algn="ctr">
              <a:lnSpc>
                <a:spcPct val="125000"/>
              </a:lnSpc>
              <a:spcBef>
                <a:spcPts val="0"/>
              </a:spcBef>
              <a:spcAft>
                <a:spcPts val="0"/>
              </a:spcAft>
              <a:buNone/>
            </a:pPr>
            <a:r>
              <a:t/>
            </a:r>
            <a:endParaRPr sz="26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d0351b1038_1_15"/>
          <p:cNvSpPr txBox="1"/>
          <p:nvPr>
            <p:ph idx="1" type="body"/>
          </p:nvPr>
        </p:nvSpPr>
        <p:spPr>
          <a:xfrm>
            <a:off x="415600" y="2007600"/>
            <a:ext cx="10701900" cy="4569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ja-JP" sz="2600">
                <a:solidFill>
                  <a:srgbClr val="000000"/>
                </a:solidFill>
              </a:rPr>
              <a:t>【苦労した点】</a:t>
            </a:r>
            <a:endParaRPr sz="2600">
              <a:solidFill>
                <a:srgbClr val="000000"/>
              </a:solidFill>
            </a:endParaRPr>
          </a:p>
          <a:p>
            <a:pPr indent="-368300" lvl="0" marL="457200" rtl="0" algn="l">
              <a:spcBef>
                <a:spcPts val="1600"/>
              </a:spcBef>
              <a:spcAft>
                <a:spcPts val="0"/>
              </a:spcAft>
              <a:buClr>
                <a:srgbClr val="000000"/>
              </a:buClr>
              <a:buSzPts val="2200"/>
              <a:buChar char="❖"/>
            </a:pPr>
            <a:r>
              <a:rPr lang="ja-JP" sz="2200">
                <a:solidFill>
                  <a:srgbClr val="000000"/>
                </a:solidFill>
              </a:rPr>
              <a:t>チームの作業進捗を簡潔に報告すること</a:t>
            </a:r>
            <a:endParaRPr sz="2200">
              <a:solidFill>
                <a:srgbClr val="000000"/>
              </a:solidFill>
            </a:endParaRPr>
          </a:p>
          <a:p>
            <a:pPr indent="0" lvl="0" marL="0" rtl="0" algn="l">
              <a:spcBef>
                <a:spcPts val="1600"/>
              </a:spcBef>
              <a:spcAft>
                <a:spcPts val="0"/>
              </a:spcAft>
              <a:buNone/>
            </a:pPr>
            <a:r>
              <a:rPr lang="ja-JP" sz="2600">
                <a:solidFill>
                  <a:srgbClr val="000000"/>
                </a:solidFill>
              </a:rPr>
              <a:t>【工夫した点】</a:t>
            </a:r>
            <a:endParaRPr sz="2600">
              <a:solidFill>
                <a:srgbClr val="000000"/>
              </a:solidFill>
            </a:endParaRPr>
          </a:p>
          <a:p>
            <a:pPr indent="-368300" lvl="0" marL="457200" rtl="0" algn="l">
              <a:spcBef>
                <a:spcPts val="1600"/>
              </a:spcBef>
              <a:spcAft>
                <a:spcPts val="0"/>
              </a:spcAft>
              <a:buClr>
                <a:srgbClr val="000000"/>
              </a:buClr>
              <a:buSzPts val="2200"/>
              <a:buChar char="❖"/>
            </a:pPr>
            <a:r>
              <a:rPr lang="ja-JP" sz="2200">
                <a:solidFill>
                  <a:srgbClr val="000000"/>
                </a:solidFill>
              </a:rPr>
              <a:t>進捗状況確認を</a:t>
            </a:r>
            <a:r>
              <a:rPr lang="ja-JP" sz="2200">
                <a:solidFill>
                  <a:srgbClr val="000000"/>
                </a:solidFill>
              </a:rPr>
              <a:t>早めに行った</a:t>
            </a:r>
            <a:endParaRPr sz="2600">
              <a:solidFill>
                <a:srgbClr val="000000"/>
              </a:solidFill>
            </a:endParaRPr>
          </a:p>
          <a:p>
            <a:pPr indent="0" lvl="0" marL="0" rtl="0" algn="l">
              <a:spcBef>
                <a:spcPts val="1600"/>
              </a:spcBef>
              <a:spcAft>
                <a:spcPts val="0"/>
              </a:spcAft>
              <a:buNone/>
            </a:pPr>
            <a:r>
              <a:rPr lang="ja-JP" sz="2600">
                <a:solidFill>
                  <a:srgbClr val="000000"/>
                </a:solidFill>
              </a:rPr>
              <a:t>【反省点】</a:t>
            </a:r>
            <a:endParaRPr sz="2600">
              <a:solidFill>
                <a:srgbClr val="000000"/>
              </a:solidFill>
            </a:endParaRPr>
          </a:p>
          <a:p>
            <a:pPr indent="-368300" lvl="0" marL="457200" rtl="0" algn="l">
              <a:spcBef>
                <a:spcPts val="1600"/>
              </a:spcBef>
              <a:spcAft>
                <a:spcPts val="0"/>
              </a:spcAft>
              <a:buClr>
                <a:srgbClr val="000000"/>
              </a:buClr>
              <a:buSzPts val="2200"/>
              <a:buChar char="❖"/>
            </a:pPr>
            <a:r>
              <a:rPr lang="ja-JP" sz="2200">
                <a:solidFill>
                  <a:srgbClr val="000000"/>
                </a:solidFill>
              </a:rPr>
              <a:t>スケジュール管理</a:t>
            </a:r>
            <a:endParaRPr sz="2200">
              <a:solidFill>
                <a:srgbClr val="000000"/>
              </a:solidFill>
            </a:endParaRPr>
          </a:p>
          <a:p>
            <a:pPr indent="-368300" lvl="0" marL="457200" rtl="0" algn="l">
              <a:spcBef>
                <a:spcPts val="0"/>
              </a:spcBef>
              <a:spcAft>
                <a:spcPts val="0"/>
              </a:spcAft>
              <a:buClr>
                <a:srgbClr val="000000"/>
              </a:buClr>
              <a:buSzPts val="2200"/>
              <a:buChar char="❖"/>
            </a:pPr>
            <a:r>
              <a:rPr lang="ja-JP" sz="2200">
                <a:solidFill>
                  <a:srgbClr val="000000"/>
                </a:solidFill>
              </a:rPr>
              <a:t>聞かれたことに対し、沈黙してしまうことがあった</a:t>
            </a:r>
            <a:endParaRPr sz="2200">
              <a:solidFill>
                <a:srgbClr val="000000"/>
              </a:solidFill>
            </a:endParaRPr>
          </a:p>
        </p:txBody>
      </p:sp>
      <p:sp>
        <p:nvSpPr>
          <p:cNvPr id="109" name="Google Shape;109;gd0351b1038_1_15"/>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ja-JP"/>
              <a:t>６．</a:t>
            </a:r>
            <a:r>
              <a:rPr lang="ja-JP"/>
              <a:t>苦労した点、工夫した点、反省点（大林)</a:t>
            </a:r>
            <a:endParaRPr/>
          </a:p>
        </p:txBody>
      </p:sp>
      <p:sp>
        <p:nvSpPr>
          <p:cNvPr id="110" name="Google Shape;110;gd0351b1038_1_15"/>
          <p:cNvSpPr txBox="1"/>
          <p:nvPr>
            <p:ph idx="2" type="body"/>
          </p:nvPr>
        </p:nvSpPr>
        <p:spPr>
          <a:xfrm>
            <a:off x="6157475" y="7123900"/>
            <a:ext cx="5333100" cy="41016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d0351b1038_1_30"/>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ja-JP"/>
              <a:t>６．苦労した点、工夫した点、反省点（森田)</a:t>
            </a:r>
            <a:endParaRPr/>
          </a:p>
        </p:txBody>
      </p:sp>
      <p:sp>
        <p:nvSpPr>
          <p:cNvPr id="116" name="Google Shape;116;gd0351b1038_1_30"/>
          <p:cNvSpPr txBox="1"/>
          <p:nvPr>
            <p:ph idx="1" type="body"/>
          </p:nvPr>
        </p:nvSpPr>
        <p:spPr>
          <a:xfrm>
            <a:off x="415625" y="2073700"/>
            <a:ext cx="11036400" cy="410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ja-JP" sz="2500">
                <a:solidFill>
                  <a:srgbClr val="000000"/>
                </a:solidFill>
              </a:rPr>
              <a:t>【苦労した点】</a:t>
            </a:r>
            <a:endParaRPr sz="2500">
              <a:solidFill>
                <a:srgbClr val="000000"/>
              </a:solidFill>
            </a:endParaRPr>
          </a:p>
          <a:p>
            <a:pPr indent="-361950" lvl="0" marL="457200" rtl="0" algn="l">
              <a:spcBef>
                <a:spcPts val="1600"/>
              </a:spcBef>
              <a:spcAft>
                <a:spcPts val="0"/>
              </a:spcAft>
              <a:buClr>
                <a:srgbClr val="000000"/>
              </a:buClr>
              <a:buSzPts val="2100"/>
              <a:buChar char="❖"/>
            </a:pPr>
            <a:r>
              <a:rPr lang="ja-JP" sz="2100">
                <a:solidFill>
                  <a:srgbClr val="000000"/>
                </a:solidFill>
              </a:rPr>
              <a:t>チームメンバーが担当しているソースコードの修正</a:t>
            </a:r>
            <a:endParaRPr sz="2100">
              <a:solidFill>
                <a:srgbClr val="000000"/>
              </a:solidFill>
            </a:endParaRPr>
          </a:p>
          <a:p>
            <a:pPr indent="0" lvl="0" marL="0" rtl="0" algn="l">
              <a:spcBef>
                <a:spcPts val="1600"/>
              </a:spcBef>
              <a:spcAft>
                <a:spcPts val="0"/>
              </a:spcAft>
              <a:buNone/>
            </a:pPr>
            <a:r>
              <a:rPr lang="ja-JP" sz="2500">
                <a:solidFill>
                  <a:srgbClr val="000000"/>
                </a:solidFill>
              </a:rPr>
              <a:t>【工夫した点】</a:t>
            </a:r>
            <a:endParaRPr sz="2500">
              <a:solidFill>
                <a:srgbClr val="000000"/>
              </a:solidFill>
            </a:endParaRPr>
          </a:p>
          <a:p>
            <a:pPr indent="-361950" lvl="0" marL="457200" rtl="0" algn="l">
              <a:spcBef>
                <a:spcPts val="1600"/>
              </a:spcBef>
              <a:spcAft>
                <a:spcPts val="0"/>
              </a:spcAft>
              <a:buClr>
                <a:srgbClr val="000000"/>
              </a:buClr>
              <a:buSzPts val="2100"/>
              <a:buChar char="❖"/>
            </a:pPr>
            <a:r>
              <a:rPr lang="ja-JP" sz="2100">
                <a:solidFill>
                  <a:srgbClr val="000000"/>
                </a:solidFill>
              </a:rPr>
              <a:t>各メンバーが修正するファイルの徹底管理</a:t>
            </a:r>
            <a:endParaRPr sz="2100">
              <a:solidFill>
                <a:srgbClr val="000000"/>
              </a:solidFill>
            </a:endParaRPr>
          </a:p>
          <a:p>
            <a:pPr indent="0" lvl="0" marL="0" rtl="0" algn="l">
              <a:spcBef>
                <a:spcPts val="1600"/>
              </a:spcBef>
              <a:spcAft>
                <a:spcPts val="0"/>
              </a:spcAft>
              <a:buNone/>
            </a:pPr>
            <a:r>
              <a:rPr lang="ja-JP" sz="2500">
                <a:solidFill>
                  <a:srgbClr val="000000"/>
                </a:solidFill>
              </a:rPr>
              <a:t>【反省点】</a:t>
            </a:r>
            <a:endParaRPr sz="2500">
              <a:solidFill>
                <a:srgbClr val="000000"/>
              </a:solidFill>
            </a:endParaRPr>
          </a:p>
          <a:p>
            <a:pPr indent="-361950" lvl="0" marL="457200" rtl="0" algn="l">
              <a:lnSpc>
                <a:spcPct val="150000"/>
              </a:lnSpc>
              <a:spcBef>
                <a:spcPts val="1600"/>
              </a:spcBef>
              <a:spcAft>
                <a:spcPts val="0"/>
              </a:spcAft>
              <a:buClr>
                <a:srgbClr val="000000"/>
              </a:buClr>
              <a:buSzPts val="2100"/>
              <a:buChar char="❖"/>
            </a:pPr>
            <a:r>
              <a:rPr lang="ja-JP" sz="2100">
                <a:solidFill>
                  <a:srgbClr val="000000"/>
                </a:solidFill>
              </a:rPr>
              <a:t>焦りによる処理能力の欠如</a:t>
            </a:r>
            <a:endParaRPr sz="21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2021-04-23T01:12:52Z</dcterms:created>
  <dc:creator>210045</dc:creator>
</cp:coreProperties>
</file>