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yama-da</a:t>
            </a:r>
            <a:endParaRPr/>
          </a:p>
          <a:p>
            <a:pPr indent="0" lvl="0" marL="0" rtl="0" algn="l">
              <a:spcBef>
                <a:spcPts val="0"/>
              </a:spcBef>
              <a:spcAft>
                <a:spcPts val="0"/>
              </a:spcAft>
              <a:buClr>
                <a:schemeClr val="dk1"/>
              </a:buClr>
              <a:buSzPts val="1100"/>
              <a:buFont typeface="Arial"/>
              <a:buNone/>
            </a:pPr>
            <a:r>
              <a:rPr lang="ja">
                <a:solidFill>
                  <a:schemeClr val="dk1"/>
                </a:solidFill>
              </a:rPr>
              <a:t>リーダー挨拶</a:t>
            </a:r>
            <a:endParaRPr/>
          </a:p>
          <a:p>
            <a:pPr indent="0" lvl="0" marL="0" rtl="0" algn="l">
              <a:spcBef>
                <a:spcPts val="0"/>
              </a:spcBef>
              <a:spcAft>
                <a:spcPts val="0"/>
              </a:spcAft>
              <a:buNone/>
            </a:pPr>
            <a:r>
              <a:rPr lang="ja"/>
              <a:t>お集まりいただいたお礼</a:t>
            </a:r>
            <a:endParaRPr/>
          </a:p>
          <a:p>
            <a:pPr indent="0" lvl="0" marL="0" rtl="0" algn="l">
              <a:spcBef>
                <a:spcPts val="0"/>
              </a:spcBef>
              <a:spcAft>
                <a:spcPts val="0"/>
              </a:spcAft>
              <a:buNone/>
            </a:pPr>
            <a:r>
              <a:rPr lang="ja"/>
              <a:t>発表タイトル</a:t>
            </a:r>
            <a:endParaRPr/>
          </a:p>
          <a:p>
            <a:pPr indent="0" lvl="0" marL="0" rtl="0" algn="l">
              <a:spcBef>
                <a:spcPts val="0"/>
              </a:spcBef>
              <a:spcAft>
                <a:spcPts val="0"/>
              </a:spcAft>
              <a:buClr>
                <a:schemeClr val="dk1"/>
              </a:buClr>
              <a:buSzPts val="1100"/>
              <a:buFont typeface="Arial"/>
              <a:buNone/>
            </a:pPr>
            <a:r>
              <a:rPr lang="ja"/>
              <a:t>よろしくお願いします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目次へ・・・</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04ef448a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04ef448a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私飯塚が担当した場所は、管理者の人のみが使える社員情報管理機能内の新規登録におけるJSPと情報削除機能におけるJSPとサーブレットになります。苦労した点からお話しさせていただくと、まず第一に書き出すことに苦労しました。特にサーブレットにおいては頭を抱えていました。</a:t>
            </a:r>
            <a:endParaRPr/>
          </a:p>
          <a:p>
            <a:pPr indent="0" lvl="0" marL="0" rtl="0" algn="l">
              <a:spcBef>
                <a:spcPts val="0"/>
              </a:spcBef>
              <a:spcAft>
                <a:spcPts val="0"/>
              </a:spcAft>
              <a:buNone/>
            </a:pPr>
            <a:r>
              <a:rPr lang="ja"/>
              <a:t>そこで、私がとった対応が、次の工夫したところにつながるのですが、周りに聞くことです。初学者な私がどれほど頭を抱えても進まないと思い、周りの人へ積極的にアラートを出したり、確認を取るように心がけました。周りの方に負担をかけてしまいますが、悩み続けできないままよりはよいかと思いこのような対処をさせていただきました。また、ソースコードにおいて、とまってしまったときには教材やほかの方のコードを見て似たような機能を探してみたりして対処、解決を図りました。</a:t>
            </a:r>
            <a:endParaRPr/>
          </a:p>
          <a:p>
            <a:pPr indent="0" lvl="0" marL="0" rtl="0" algn="l">
              <a:spcBef>
                <a:spcPts val="0"/>
              </a:spcBef>
              <a:spcAft>
                <a:spcPts val="0"/>
              </a:spcAft>
              <a:buNone/>
            </a:pPr>
            <a:r>
              <a:rPr lang="ja"/>
              <a:t>全体的な反省といたしましては、コミュニケーションの取り方、リーダーに頼り切りになっていた部分が多く負担をかけすぎてしまっていたところです。綿密にコミュニケーションをとったりしていたら自分にできたことはまだあったのではないかと感じました。また、知識面においてもっと学んでいかないといけないと思っております。飯塚からは以上となります。</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04ef448a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04ef448a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コードの理解に苦しんだ。このファイルが何を示しているのか、既存のプログラムを読み取るということに苦戦した。そしていざ実際にコードを書いてみるとちょっとしたところでつまづいてしまった。</a:t>
            </a:r>
            <a:endParaRPr/>
          </a:p>
          <a:p>
            <a:pPr indent="0" lvl="0" marL="0" rtl="0" algn="l">
              <a:spcBef>
                <a:spcPts val="0"/>
              </a:spcBef>
              <a:spcAft>
                <a:spcPts val="0"/>
              </a:spcAft>
              <a:buNone/>
            </a:pPr>
            <a:r>
              <a:rPr lang="ja"/>
              <a:t>工夫した点は似たようなコードを参考にこういう意味だからこの部分は使えるなこっちでも使えるなと判断したことです。本当に分からないものはネットで調べるなどしていろいろなアプローチの仕方でコードを書くことができた。</a:t>
            </a:r>
            <a:endParaRPr/>
          </a:p>
          <a:p>
            <a:pPr indent="0" lvl="0" marL="0" rtl="0" algn="l">
              <a:spcBef>
                <a:spcPts val="0"/>
              </a:spcBef>
              <a:spcAft>
                <a:spcPts val="0"/>
              </a:spcAft>
              <a:buNone/>
            </a:pPr>
            <a:r>
              <a:rPr lang="ja"/>
              <a:t>質問するにもただ分からないではなくて具体的にこう思うんだけどちがうかなみたいな感じ。</a:t>
            </a:r>
            <a:endParaRPr/>
          </a:p>
          <a:p>
            <a:pPr indent="0" lvl="0" marL="0" rtl="0" algn="l">
              <a:spcBef>
                <a:spcPts val="0"/>
              </a:spcBef>
              <a:spcAft>
                <a:spcPts val="0"/>
              </a:spcAft>
              <a:buNone/>
            </a:pPr>
            <a:r>
              <a:rPr lang="ja"/>
              <a:t>ただ他のメンバーが言っていることが分からなかった部分も後半少しだが何のことを言っているのか分かるようになったことは成長だと感じた。</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04ef448a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04ef448a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400">
                <a:solidFill>
                  <a:schemeClr val="dk1"/>
                </a:solidFill>
              </a:rPr>
              <a:t>今回は</a:t>
            </a:r>
            <a:r>
              <a:rPr lang="ja" sz="1400">
                <a:solidFill>
                  <a:schemeClr val="dk1"/>
                </a:solidFill>
              </a:rPr>
              <a:t>拠点が異なるメンバーによる、はじめましてから始まるチーム開発演習を行いました</a:t>
            </a:r>
            <a:endParaRPr sz="1400">
              <a:solidFill>
                <a:schemeClr val="dk1"/>
              </a:solidFill>
            </a:endParaRPr>
          </a:p>
          <a:p>
            <a:pPr indent="0" lvl="0" marL="0" rtl="0" algn="l">
              <a:spcBef>
                <a:spcPts val="0"/>
              </a:spcBef>
              <a:spcAft>
                <a:spcPts val="0"/>
              </a:spcAft>
              <a:buClr>
                <a:schemeClr val="dk1"/>
              </a:buClr>
              <a:buSzPts val="1100"/>
              <a:buFont typeface="Arial"/>
              <a:buNone/>
            </a:pPr>
            <a:r>
              <a:rPr lang="ja" sz="1400">
                <a:solidFill>
                  <a:schemeClr val="dk1"/>
                </a:solidFill>
              </a:rPr>
              <a:t>結果としては期限までに開発を間に合わせることができませんでした。</a:t>
            </a:r>
            <a:endParaRPr sz="1400">
              <a:solidFill>
                <a:schemeClr val="dk1"/>
              </a:solidFill>
            </a:endParaRPr>
          </a:p>
          <a:p>
            <a:pPr indent="0" lvl="0" marL="0" rtl="0" algn="l">
              <a:spcBef>
                <a:spcPts val="0"/>
              </a:spcBef>
              <a:spcAft>
                <a:spcPts val="0"/>
              </a:spcAft>
              <a:buClr>
                <a:schemeClr val="dk1"/>
              </a:buClr>
              <a:buSzPts val="1100"/>
              <a:buFont typeface="Arial"/>
              <a:buNone/>
            </a:pPr>
            <a:r>
              <a:rPr lang="ja" sz="1400">
                <a:solidFill>
                  <a:schemeClr val="dk1"/>
                </a:solidFill>
              </a:rPr>
              <a:t>反省することはたくさんありますが、その分学ぶこともたくさんありました。</a:t>
            </a:r>
            <a:endParaRPr sz="1400">
              <a:solidFill>
                <a:schemeClr val="dk1"/>
              </a:solidFill>
            </a:endParaRPr>
          </a:p>
          <a:p>
            <a:pPr indent="0" lvl="0" marL="0" rtl="0" algn="l">
              <a:spcBef>
                <a:spcPts val="0"/>
              </a:spcBef>
              <a:spcAft>
                <a:spcPts val="0"/>
              </a:spcAft>
              <a:buClr>
                <a:schemeClr val="dk1"/>
              </a:buClr>
              <a:buSzPts val="1100"/>
              <a:buFont typeface="Arial"/>
              <a:buNone/>
            </a:pPr>
            <a:r>
              <a:rPr lang="ja" sz="1400">
                <a:solidFill>
                  <a:schemeClr val="dk1"/>
                </a:solidFill>
              </a:rPr>
              <a:t>これから配属が異なりそれぞれになりますが、今回学んだこと得たものを今後の糧にできるよう各個人進んでいこうと思います。</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04ef448a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04ef448a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ono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04ef448a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04ef448a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ono</a:t>
            </a:r>
            <a:endParaRPr/>
          </a:p>
          <a:p>
            <a:pPr indent="0" lvl="0" marL="0" rtl="0" algn="l">
              <a:spcBef>
                <a:spcPts val="0"/>
              </a:spcBef>
              <a:spcAft>
                <a:spcPts val="0"/>
              </a:spcAft>
              <a:buNone/>
            </a:pPr>
            <a:r>
              <a:rPr lang="ja"/>
              <a:t>株式会社デコポンの会社の規模が拡大し社員の管理が難しくなってきたということで本プロジェクトは始動し始めました。</a:t>
            </a:r>
            <a:endParaRPr/>
          </a:p>
          <a:p>
            <a:pPr indent="0" lvl="0" marL="0" rtl="0" algn="l">
              <a:spcBef>
                <a:spcPts val="0"/>
              </a:spcBef>
              <a:spcAft>
                <a:spcPts val="0"/>
              </a:spcAft>
              <a:buNone/>
            </a:pPr>
            <a:r>
              <a:rPr lang="ja"/>
              <a:t>目的といたしましては、運営コストの削減、社員コミュニケーション向上のために社員管理システムを改修いたしました。</a:t>
            </a:r>
            <a:endParaRPr/>
          </a:p>
          <a:p>
            <a:pPr indent="0" lvl="0" marL="0" rtl="0" algn="l">
              <a:spcBef>
                <a:spcPts val="0"/>
              </a:spcBef>
              <a:spcAft>
                <a:spcPts val="0"/>
              </a:spcAft>
              <a:buNone/>
            </a:pPr>
            <a:r>
              <a:rPr lang="ja"/>
              <a:t>自社の社員情報を一覧表示・検索・登録・更新・削除することができるシステムを開発を行いました。</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04ef448a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04ef448a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04ef448a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04ef448a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04ef448a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04ef448a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04ef448a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04ef448a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各メンバーそれぞれが担当した機能</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04ef448a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04ef448a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苦労した点：Gitでの競合、エラーの発生や、メンバーとのコミュニケーション</a:t>
            </a:r>
            <a:endParaRPr/>
          </a:p>
          <a:p>
            <a:pPr indent="0" lvl="0" marL="0" rtl="0" algn="l">
              <a:spcBef>
                <a:spcPts val="0"/>
              </a:spcBef>
              <a:spcAft>
                <a:spcPts val="0"/>
              </a:spcAft>
              <a:buNone/>
            </a:pPr>
            <a:r>
              <a:rPr lang="ja"/>
              <a:t>工夫した点：一度わかる範囲で書いたコードを、後半作業を進める中で色々と理解してきた頃に見直し冗長な部分を省くことで見やすさをできるだけ追及した？？</a:t>
            </a:r>
            <a:endParaRPr/>
          </a:p>
          <a:p>
            <a:pPr indent="0" lvl="0" marL="0" rtl="0" algn="l">
              <a:spcBef>
                <a:spcPts val="0"/>
              </a:spcBef>
              <a:spcAft>
                <a:spcPts val="0"/>
              </a:spcAft>
              <a:buNone/>
            </a:pPr>
            <a:r>
              <a:rPr lang="ja"/>
              <a:t>反省点：初日は開発期間が短いこと、何から始めればいいかわからないことから、とりあえずで作業を始めてしまいました。初日で要件定義書・設計書・既存ファイルを読みこみ、機能の処理・画面遷移・必要なファイルを考え、開発を始めるべきでした。</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04ef448a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04ef448a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952043"/>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079438"/>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1810200"/>
            <a:ext cx="7688700" cy="2871600"/>
          </a:xfrm>
          <a:prstGeom prst="rect">
            <a:avLst/>
          </a:prstGeom>
        </p:spPr>
        <p:txBody>
          <a:bodyPr anchorCtr="0" anchor="t" bIns="91425" lIns="91425" spcFirstLastPara="1" rIns="91425" wrap="square" tIns="91425">
            <a:normAutofit/>
          </a:bodyPr>
          <a:lstStyle>
            <a:lvl1pPr indent="-323850" lvl="0" marL="457200">
              <a:lnSpc>
                <a:spcPct val="90000"/>
              </a:lnSpc>
              <a:spcBef>
                <a:spcPts val="0"/>
              </a:spcBef>
              <a:spcAft>
                <a:spcPts val="0"/>
              </a:spcAft>
              <a:buClr>
                <a:srgbClr val="000000"/>
              </a:buClr>
              <a:buSzPts val="1500"/>
              <a:buChar char="●"/>
              <a:defRPr sz="1500">
                <a:solidFill>
                  <a:srgbClr val="000000"/>
                </a:solidFill>
              </a:defRPr>
            </a:lvl1pPr>
            <a:lvl2pPr indent="-311150" lvl="1" marL="914400">
              <a:lnSpc>
                <a:spcPct val="90000"/>
              </a:lnSpc>
              <a:spcBef>
                <a:spcPts val="0"/>
              </a:spcBef>
              <a:spcAft>
                <a:spcPts val="0"/>
              </a:spcAft>
              <a:buClr>
                <a:srgbClr val="000000"/>
              </a:buClr>
              <a:buSzPts val="1300"/>
              <a:buChar char="○"/>
              <a:defRPr sz="1300">
                <a:solidFill>
                  <a:srgbClr val="000000"/>
                </a:solidFill>
              </a:defRPr>
            </a:lvl2pPr>
            <a:lvl3pPr indent="-311150" lvl="2" marL="1371600">
              <a:lnSpc>
                <a:spcPct val="90000"/>
              </a:lnSpc>
              <a:spcBef>
                <a:spcPts val="0"/>
              </a:spcBef>
              <a:spcAft>
                <a:spcPts val="0"/>
              </a:spcAft>
              <a:buClr>
                <a:srgbClr val="000000"/>
              </a:buClr>
              <a:buSzPts val="1300"/>
              <a:buChar char="■"/>
              <a:defRPr sz="1300">
                <a:solidFill>
                  <a:srgbClr val="000000"/>
                </a:solidFill>
              </a:defRPr>
            </a:lvl3pPr>
            <a:lvl4pPr indent="-311150" lvl="3" marL="1828800">
              <a:lnSpc>
                <a:spcPct val="90000"/>
              </a:lnSpc>
              <a:spcBef>
                <a:spcPts val="0"/>
              </a:spcBef>
              <a:spcAft>
                <a:spcPts val="0"/>
              </a:spcAft>
              <a:buClr>
                <a:srgbClr val="000000"/>
              </a:buClr>
              <a:buSzPts val="1300"/>
              <a:buChar char="●"/>
              <a:defRPr sz="1300">
                <a:solidFill>
                  <a:srgbClr val="000000"/>
                </a:solidFill>
              </a:defRPr>
            </a:lvl4pPr>
            <a:lvl5pPr indent="-311150" lvl="4" marL="2286000">
              <a:lnSpc>
                <a:spcPct val="90000"/>
              </a:lnSpc>
              <a:spcBef>
                <a:spcPts val="0"/>
              </a:spcBef>
              <a:spcAft>
                <a:spcPts val="0"/>
              </a:spcAft>
              <a:buClr>
                <a:srgbClr val="000000"/>
              </a:buClr>
              <a:buSzPts val="1300"/>
              <a:buChar char="○"/>
              <a:defRPr sz="1300">
                <a:solidFill>
                  <a:srgbClr val="000000"/>
                </a:solidFill>
              </a:defRPr>
            </a:lvl5pPr>
            <a:lvl6pPr indent="-311150" lvl="5" marL="2743200">
              <a:lnSpc>
                <a:spcPct val="90000"/>
              </a:lnSpc>
              <a:spcBef>
                <a:spcPts val="0"/>
              </a:spcBef>
              <a:spcAft>
                <a:spcPts val="0"/>
              </a:spcAft>
              <a:buClr>
                <a:srgbClr val="000000"/>
              </a:buClr>
              <a:buSzPts val="1300"/>
              <a:buChar char="■"/>
              <a:defRPr sz="1300">
                <a:solidFill>
                  <a:srgbClr val="000000"/>
                </a:solidFill>
              </a:defRPr>
            </a:lvl6pPr>
            <a:lvl7pPr indent="-311150" lvl="6" marL="3200400">
              <a:lnSpc>
                <a:spcPct val="90000"/>
              </a:lnSpc>
              <a:spcBef>
                <a:spcPts val="0"/>
              </a:spcBef>
              <a:spcAft>
                <a:spcPts val="0"/>
              </a:spcAft>
              <a:buClr>
                <a:srgbClr val="000000"/>
              </a:buClr>
              <a:buSzPts val="1300"/>
              <a:buChar char="●"/>
              <a:defRPr sz="1300">
                <a:solidFill>
                  <a:srgbClr val="000000"/>
                </a:solidFill>
              </a:defRPr>
            </a:lvl7pPr>
            <a:lvl8pPr indent="-311150" lvl="7" marL="3657600">
              <a:lnSpc>
                <a:spcPct val="90000"/>
              </a:lnSpc>
              <a:spcBef>
                <a:spcPts val="0"/>
              </a:spcBef>
              <a:spcAft>
                <a:spcPts val="0"/>
              </a:spcAft>
              <a:buClr>
                <a:srgbClr val="000000"/>
              </a:buClr>
              <a:buSzPts val="1300"/>
              <a:buChar char="○"/>
              <a:defRPr sz="1300">
                <a:solidFill>
                  <a:srgbClr val="000000"/>
                </a:solidFill>
              </a:defRPr>
            </a:lvl8pPr>
            <a:lvl9pPr indent="-311150" lvl="8" marL="4114800">
              <a:lnSpc>
                <a:spcPct val="90000"/>
              </a:lnSpc>
              <a:spcBef>
                <a:spcPts val="0"/>
              </a:spcBef>
              <a:spcAft>
                <a:spcPts val="0"/>
              </a:spcAft>
              <a:buClr>
                <a:srgbClr val="000000"/>
              </a:buClr>
              <a:buSzPts val="1300"/>
              <a:buChar char="■"/>
              <a:defRPr sz="1300">
                <a:solidFill>
                  <a:srgbClr val="000000"/>
                </a:solidFill>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5.png"/><Relationship Id="rId6"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0.jpg"/><Relationship Id="rId7"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ctr">
              <a:spcBef>
                <a:spcPts val="0"/>
              </a:spcBef>
              <a:spcAft>
                <a:spcPts val="0"/>
              </a:spcAft>
              <a:buNone/>
            </a:pPr>
            <a:r>
              <a:rPr lang="ja" sz="4000"/>
              <a:t>　社員情報管理システムの開発	</a:t>
            </a:r>
            <a:endParaRPr sz="4000"/>
          </a:p>
          <a:p>
            <a:pPr indent="0" lvl="0" marL="0" rtl="0" algn="ctr">
              <a:spcBef>
                <a:spcPts val="0"/>
              </a:spcBef>
              <a:spcAft>
                <a:spcPts val="0"/>
              </a:spcAft>
              <a:buNone/>
            </a:pPr>
            <a:r>
              <a:rPr lang="ja" sz="4000"/>
              <a:t>成果報告</a:t>
            </a:r>
            <a:endParaRPr sz="4000"/>
          </a:p>
        </p:txBody>
      </p:sp>
      <p:sp>
        <p:nvSpPr>
          <p:cNvPr id="87" name="Google Shape;87;p13"/>
          <p:cNvSpPr txBox="1"/>
          <p:nvPr>
            <p:ph idx="1" type="subTitle"/>
          </p:nvPr>
        </p:nvSpPr>
        <p:spPr>
          <a:xfrm>
            <a:off x="729625" y="3172900"/>
            <a:ext cx="7688100" cy="1561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ja" sz="2200">
                <a:solidFill>
                  <a:srgbClr val="000000"/>
                </a:solidFill>
              </a:rPr>
              <a:t>チーム　Dekopon</a:t>
            </a:r>
            <a:r>
              <a:rPr lang="ja">
                <a:solidFill>
                  <a:srgbClr val="000000"/>
                </a:solidFill>
              </a:rPr>
              <a:t>　　　　　　　　　　　　　　　　　　　　　　　　</a:t>
            </a:r>
            <a:endParaRPr>
              <a:solidFill>
                <a:srgbClr val="000000"/>
              </a:solidFill>
            </a:endParaRPr>
          </a:p>
          <a:p>
            <a:pPr indent="0" lvl="0" marL="0" rtl="0" algn="r">
              <a:spcBef>
                <a:spcPts val="0"/>
              </a:spcBef>
              <a:spcAft>
                <a:spcPts val="0"/>
              </a:spcAft>
              <a:buNone/>
            </a:pPr>
            <a:r>
              <a:rPr lang="ja">
                <a:solidFill>
                  <a:srgbClr val="000000"/>
                </a:solidFill>
              </a:rPr>
              <a:t>　　　　リーダー　　　　　　山田翔平（名古屋）</a:t>
            </a:r>
            <a:endParaRPr>
              <a:solidFill>
                <a:srgbClr val="000000"/>
              </a:solidFill>
            </a:endParaRPr>
          </a:p>
          <a:p>
            <a:pPr indent="0" lvl="0" marL="0" rtl="0" algn="r">
              <a:spcBef>
                <a:spcPts val="0"/>
              </a:spcBef>
              <a:spcAft>
                <a:spcPts val="0"/>
              </a:spcAft>
              <a:buNone/>
            </a:pPr>
            <a:r>
              <a:rPr lang="ja">
                <a:solidFill>
                  <a:srgbClr val="000000"/>
                </a:solidFill>
              </a:rPr>
              <a:t>　　　　ライブラリアン　　　飯野裕介　（東京）</a:t>
            </a:r>
            <a:endParaRPr>
              <a:solidFill>
                <a:srgbClr val="000000"/>
              </a:solidFill>
            </a:endParaRPr>
          </a:p>
          <a:p>
            <a:pPr indent="0" lvl="0" marL="0" rtl="0" algn="r">
              <a:spcBef>
                <a:spcPts val="0"/>
              </a:spcBef>
              <a:spcAft>
                <a:spcPts val="0"/>
              </a:spcAft>
              <a:buNone/>
            </a:pPr>
            <a:r>
              <a:rPr lang="ja">
                <a:solidFill>
                  <a:srgbClr val="000000"/>
                </a:solidFill>
              </a:rPr>
              <a:t>　　　　メンバー　　　　　　飯塚愛実　（東京）</a:t>
            </a:r>
            <a:endParaRPr>
              <a:solidFill>
                <a:srgbClr val="000000"/>
              </a:solidFill>
            </a:endParaRPr>
          </a:p>
          <a:p>
            <a:pPr indent="0" lvl="0" marL="0" rtl="0" algn="r">
              <a:spcBef>
                <a:spcPts val="0"/>
              </a:spcBef>
              <a:spcAft>
                <a:spcPts val="0"/>
              </a:spcAft>
              <a:buNone/>
            </a:pPr>
            <a:r>
              <a:rPr lang="ja">
                <a:solidFill>
                  <a:srgbClr val="000000"/>
                </a:solidFill>
              </a:rPr>
              <a:t>　　　　　　　　　　　小野海翔　（大阪）</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1079438"/>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苦労した点、工夫した点、反省点（飯塚愛実）</a:t>
            </a:r>
            <a:endParaRPr/>
          </a:p>
        </p:txBody>
      </p:sp>
      <p:sp>
        <p:nvSpPr>
          <p:cNvPr id="154" name="Google Shape;154;p22"/>
          <p:cNvSpPr txBox="1"/>
          <p:nvPr>
            <p:ph idx="1" type="body"/>
          </p:nvPr>
        </p:nvSpPr>
        <p:spPr>
          <a:xfrm>
            <a:off x="729450" y="1810200"/>
            <a:ext cx="7688700" cy="2871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ja"/>
              <a:t>【苦労した点】</a:t>
            </a:r>
            <a:endParaRPr/>
          </a:p>
          <a:p>
            <a:pPr indent="0" lvl="0" marL="0" rtl="0" algn="l">
              <a:lnSpc>
                <a:spcPct val="115000"/>
              </a:lnSpc>
              <a:spcBef>
                <a:spcPts val="0"/>
              </a:spcBef>
              <a:spcAft>
                <a:spcPts val="0"/>
              </a:spcAft>
              <a:buNone/>
            </a:pPr>
            <a:r>
              <a:rPr lang="ja"/>
              <a:t>・書き出すこと</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ja"/>
              <a:t>【工夫した点】</a:t>
            </a:r>
            <a:endParaRPr/>
          </a:p>
          <a:p>
            <a:pPr indent="0" lvl="0" marL="0" rtl="0" algn="l">
              <a:lnSpc>
                <a:spcPct val="115000"/>
              </a:lnSpc>
              <a:spcBef>
                <a:spcPts val="0"/>
              </a:spcBef>
              <a:spcAft>
                <a:spcPts val="0"/>
              </a:spcAft>
              <a:buNone/>
            </a:pPr>
            <a:r>
              <a:rPr lang="ja"/>
              <a:t>・積極的周りに聞く</a:t>
            </a:r>
            <a:endParaRPr/>
          </a:p>
          <a:p>
            <a:pPr indent="0" lvl="0" marL="0" rtl="0" algn="l">
              <a:lnSpc>
                <a:spcPct val="115000"/>
              </a:lnSpc>
              <a:spcBef>
                <a:spcPts val="0"/>
              </a:spcBef>
              <a:spcAft>
                <a:spcPts val="0"/>
              </a:spcAft>
              <a:buNone/>
            </a:pPr>
            <a:r>
              <a:rPr lang="ja"/>
              <a:t>・引用できそうなところを探す</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ja"/>
              <a:t>【反省点】</a:t>
            </a:r>
            <a:endParaRPr/>
          </a:p>
          <a:p>
            <a:pPr indent="0" lvl="0" marL="0" rtl="0" algn="l">
              <a:lnSpc>
                <a:spcPct val="115000"/>
              </a:lnSpc>
              <a:spcBef>
                <a:spcPts val="0"/>
              </a:spcBef>
              <a:spcAft>
                <a:spcPts val="0"/>
              </a:spcAft>
              <a:buNone/>
            </a:pPr>
            <a:r>
              <a:rPr lang="ja"/>
              <a:t>・コミュニケーション</a:t>
            </a:r>
            <a:endParaRPr/>
          </a:p>
          <a:p>
            <a:pPr indent="0" lvl="0" marL="0" rtl="0" algn="l">
              <a:lnSpc>
                <a:spcPct val="115000"/>
              </a:lnSpc>
              <a:spcBef>
                <a:spcPts val="0"/>
              </a:spcBef>
              <a:spcAft>
                <a:spcPts val="0"/>
              </a:spcAft>
              <a:buNone/>
            </a:pPr>
            <a:r>
              <a:rPr lang="ja"/>
              <a:t>・チームにおける自身の在り方</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729450" y="1079438"/>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苦労した点、工夫した点、反省点（小野海翔）</a:t>
            </a:r>
            <a:endParaRPr/>
          </a:p>
        </p:txBody>
      </p:sp>
      <p:sp>
        <p:nvSpPr>
          <p:cNvPr id="160" name="Google Shape;160;p23"/>
          <p:cNvSpPr txBox="1"/>
          <p:nvPr>
            <p:ph idx="1" type="body"/>
          </p:nvPr>
        </p:nvSpPr>
        <p:spPr>
          <a:xfrm>
            <a:off x="729450" y="1810200"/>
            <a:ext cx="7688700" cy="287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sz="1500"/>
              <a:t>【苦労した点】</a:t>
            </a:r>
            <a:endParaRPr sz="1500"/>
          </a:p>
          <a:p>
            <a:pPr indent="0" lvl="0" marL="0" rtl="0" algn="l">
              <a:lnSpc>
                <a:spcPct val="115000"/>
              </a:lnSpc>
              <a:spcBef>
                <a:spcPts val="0"/>
              </a:spcBef>
              <a:spcAft>
                <a:spcPts val="0"/>
              </a:spcAft>
              <a:buNone/>
            </a:pPr>
            <a:r>
              <a:rPr lang="ja"/>
              <a:t>・</a:t>
            </a:r>
            <a:r>
              <a:rPr lang="ja" sz="1500"/>
              <a:t>ソースコードの理解、既存のプログラムを読み取ること。</a:t>
            </a:r>
            <a:endParaRPr sz="1500"/>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ja" sz="1500"/>
              <a:t>【工夫した点】</a:t>
            </a:r>
            <a:endParaRPr sz="1500"/>
          </a:p>
          <a:p>
            <a:pPr indent="0" lvl="0" marL="0" rtl="0" algn="l">
              <a:lnSpc>
                <a:spcPct val="115000"/>
              </a:lnSpc>
              <a:spcBef>
                <a:spcPts val="0"/>
              </a:spcBef>
              <a:spcAft>
                <a:spcPts val="0"/>
              </a:spcAft>
              <a:buNone/>
            </a:pPr>
            <a:r>
              <a:rPr lang="ja"/>
              <a:t>・</a:t>
            </a:r>
            <a:r>
              <a:rPr lang="ja" sz="1500"/>
              <a:t>似たようなコードをうまく参考にしたり、ネットで検索するなどした。</a:t>
            </a:r>
            <a:endParaRPr sz="1500"/>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ja" sz="1500"/>
              <a:t>【反省点】</a:t>
            </a:r>
            <a:endParaRPr sz="1500"/>
          </a:p>
          <a:p>
            <a:pPr indent="0" lvl="0" marL="0" rtl="0" algn="l">
              <a:lnSpc>
                <a:spcPct val="115000"/>
              </a:lnSpc>
              <a:spcBef>
                <a:spcPts val="0"/>
              </a:spcBef>
              <a:spcAft>
                <a:spcPts val="0"/>
              </a:spcAft>
              <a:buNone/>
            </a:pPr>
            <a:r>
              <a:rPr lang="ja"/>
              <a:t>・</a:t>
            </a:r>
            <a:r>
              <a:rPr lang="ja" sz="1500"/>
              <a:t>他のメンバーに頼りすぎ</a:t>
            </a:r>
            <a:r>
              <a:rPr lang="ja"/>
              <a:t>てしまい、</a:t>
            </a:r>
            <a:r>
              <a:rPr lang="ja" sz="1500"/>
              <a:t>質問をするにも具体的に聞くべきだった</a:t>
            </a:r>
            <a:r>
              <a:rPr lang="ja" sz="1200"/>
              <a:t>。</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729450" y="1079438"/>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最後に</a:t>
            </a:r>
            <a:endParaRPr/>
          </a:p>
        </p:txBody>
      </p:sp>
      <p:sp>
        <p:nvSpPr>
          <p:cNvPr id="166" name="Google Shape;166;p24"/>
          <p:cNvSpPr txBox="1"/>
          <p:nvPr>
            <p:ph idx="1" type="body"/>
          </p:nvPr>
        </p:nvSpPr>
        <p:spPr>
          <a:xfrm>
            <a:off x="667475" y="1810200"/>
            <a:ext cx="7688700" cy="2871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900">
                <a:latin typeface="Arial"/>
                <a:ea typeface="Arial"/>
                <a:cs typeface="Arial"/>
                <a:sym typeface="Arial"/>
              </a:rPr>
              <a:t>・はじめましてのチーム開発演習</a:t>
            </a:r>
            <a:endParaRPr sz="1900">
              <a:latin typeface="Arial"/>
              <a:ea typeface="Arial"/>
              <a:cs typeface="Arial"/>
              <a:sym typeface="Arial"/>
            </a:endParaRPr>
          </a:p>
          <a:p>
            <a:pPr indent="0" lvl="0" marL="0" rtl="0" algn="l">
              <a:lnSpc>
                <a:spcPct val="100000"/>
              </a:lnSpc>
              <a:spcBef>
                <a:spcPts val="0"/>
              </a:spcBef>
              <a:spcAft>
                <a:spcPts val="0"/>
              </a:spcAft>
              <a:buNone/>
            </a:pPr>
            <a:r>
              <a:rPr lang="ja" sz="1900">
                <a:latin typeface="Arial"/>
                <a:ea typeface="Arial"/>
                <a:cs typeface="Arial"/>
                <a:sym typeface="Arial"/>
              </a:rPr>
              <a:t>・期限までに間に合わなかった</a:t>
            </a:r>
            <a:endParaRPr sz="1900">
              <a:latin typeface="Arial"/>
              <a:ea typeface="Arial"/>
              <a:cs typeface="Arial"/>
              <a:sym typeface="Arial"/>
            </a:endParaRPr>
          </a:p>
          <a:p>
            <a:pPr indent="0" lvl="0" marL="0" rtl="0" algn="l">
              <a:lnSpc>
                <a:spcPct val="100000"/>
              </a:lnSpc>
              <a:spcBef>
                <a:spcPts val="0"/>
              </a:spcBef>
              <a:spcAft>
                <a:spcPts val="0"/>
              </a:spcAft>
              <a:buNone/>
            </a:pPr>
            <a:r>
              <a:t/>
            </a:r>
            <a:endParaRPr sz="1900">
              <a:latin typeface="Arial"/>
              <a:ea typeface="Arial"/>
              <a:cs typeface="Arial"/>
              <a:sym typeface="Arial"/>
            </a:endParaRPr>
          </a:p>
          <a:p>
            <a:pPr indent="0" lvl="0" marL="0" rtl="0" algn="l">
              <a:lnSpc>
                <a:spcPct val="100000"/>
              </a:lnSpc>
              <a:spcBef>
                <a:spcPts val="0"/>
              </a:spcBef>
              <a:spcAft>
                <a:spcPts val="0"/>
              </a:spcAft>
              <a:buNone/>
            </a:pPr>
            <a:r>
              <a:rPr lang="ja" sz="1900">
                <a:latin typeface="Arial"/>
                <a:ea typeface="Arial"/>
                <a:cs typeface="Arial"/>
                <a:sym typeface="Arial"/>
              </a:rPr>
              <a:t>・沢山の失敗とそれ以上の学び</a:t>
            </a:r>
            <a:endParaRPr sz="1900">
              <a:latin typeface="Arial"/>
              <a:ea typeface="Arial"/>
              <a:cs typeface="Arial"/>
              <a:sym typeface="Arial"/>
            </a:endParaRPr>
          </a:p>
          <a:p>
            <a:pPr indent="0" lvl="0" marL="0" rtl="0" algn="l">
              <a:lnSpc>
                <a:spcPct val="100000"/>
              </a:lnSpc>
              <a:spcBef>
                <a:spcPts val="0"/>
              </a:spcBef>
              <a:spcAft>
                <a:spcPts val="0"/>
              </a:spcAft>
              <a:buNone/>
            </a:pPr>
            <a:r>
              <a:rPr lang="ja" sz="1900">
                <a:latin typeface="Arial"/>
                <a:ea typeface="Arial"/>
                <a:cs typeface="Arial"/>
                <a:sym typeface="Arial"/>
              </a:rPr>
              <a:t>・研修後も今回学んだことを糧に</a:t>
            </a:r>
            <a:endParaRPr sz="1900">
              <a:latin typeface="Arial"/>
              <a:ea typeface="Arial"/>
              <a:cs typeface="Arial"/>
              <a:sym typeface="Arial"/>
            </a:endParaRPr>
          </a:p>
          <a:p>
            <a:pPr indent="0" lvl="0" marL="0" rtl="0" algn="l">
              <a:lnSpc>
                <a:spcPct val="100000"/>
              </a:lnSpc>
              <a:spcBef>
                <a:spcPts val="0"/>
              </a:spcBef>
              <a:spcAft>
                <a:spcPts val="0"/>
              </a:spcAft>
              <a:buNone/>
            </a:pPr>
            <a:r>
              <a:t/>
            </a:r>
            <a:endParaRPr sz="1400">
              <a:latin typeface="Arial"/>
              <a:ea typeface="Arial"/>
              <a:cs typeface="Arial"/>
              <a:sym typeface="Arial"/>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p:txBody>
      </p:sp>
      <p:pic>
        <p:nvPicPr>
          <p:cNvPr id="167" name="Google Shape;167;p24"/>
          <p:cNvPicPr preferRelativeResize="0"/>
          <p:nvPr/>
        </p:nvPicPr>
        <p:blipFill>
          <a:blip r:embed="rId3">
            <a:alphaModFix/>
          </a:blip>
          <a:stretch>
            <a:fillRect/>
          </a:stretch>
        </p:blipFill>
        <p:spPr>
          <a:xfrm>
            <a:off x="6531625" y="577025"/>
            <a:ext cx="1028700" cy="1381250"/>
          </a:xfrm>
          <a:prstGeom prst="rect">
            <a:avLst/>
          </a:prstGeom>
          <a:noFill/>
          <a:ln>
            <a:noFill/>
          </a:ln>
        </p:spPr>
      </p:pic>
      <p:pic>
        <p:nvPicPr>
          <p:cNvPr id="168" name="Google Shape;168;p24"/>
          <p:cNvPicPr preferRelativeResize="0"/>
          <p:nvPr/>
        </p:nvPicPr>
        <p:blipFill>
          <a:blip r:embed="rId4">
            <a:alphaModFix/>
          </a:blip>
          <a:stretch>
            <a:fillRect/>
          </a:stretch>
        </p:blipFill>
        <p:spPr>
          <a:xfrm>
            <a:off x="5513850" y="3801525"/>
            <a:ext cx="1267625" cy="1267625"/>
          </a:xfrm>
          <a:prstGeom prst="rect">
            <a:avLst/>
          </a:prstGeom>
          <a:noFill/>
          <a:ln>
            <a:noFill/>
          </a:ln>
        </p:spPr>
      </p:pic>
      <p:pic>
        <p:nvPicPr>
          <p:cNvPr id="169" name="Google Shape;169;p24"/>
          <p:cNvPicPr preferRelativeResize="0"/>
          <p:nvPr/>
        </p:nvPicPr>
        <p:blipFill>
          <a:blip r:embed="rId5">
            <a:alphaModFix/>
          </a:blip>
          <a:stretch>
            <a:fillRect/>
          </a:stretch>
        </p:blipFill>
        <p:spPr>
          <a:xfrm>
            <a:off x="7560325" y="3801525"/>
            <a:ext cx="1267625" cy="1267625"/>
          </a:xfrm>
          <a:prstGeom prst="rect">
            <a:avLst/>
          </a:prstGeom>
          <a:noFill/>
          <a:ln>
            <a:noFill/>
          </a:ln>
        </p:spPr>
      </p:pic>
      <p:sp>
        <p:nvSpPr>
          <p:cNvPr id="170" name="Google Shape;170;p24"/>
          <p:cNvSpPr txBox="1"/>
          <p:nvPr/>
        </p:nvSpPr>
        <p:spPr>
          <a:xfrm>
            <a:off x="8098075" y="3310850"/>
            <a:ext cx="57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71" name="Google Shape;171;p24"/>
          <p:cNvSpPr txBox="1"/>
          <p:nvPr/>
        </p:nvSpPr>
        <p:spPr>
          <a:xfrm>
            <a:off x="6781475" y="1884575"/>
            <a:ext cx="6282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100">
                <a:latin typeface="Impact"/>
                <a:ea typeface="Impact"/>
                <a:cs typeface="Impact"/>
                <a:sym typeface="Impact"/>
              </a:rPr>
              <a:t>森さん</a:t>
            </a:r>
            <a:endParaRPr b="1" sz="1100">
              <a:latin typeface="Impact"/>
              <a:ea typeface="Impact"/>
              <a:cs typeface="Impact"/>
              <a:sym typeface="Impact"/>
            </a:endParaRPr>
          </a:p>
        </p:txBody>
      </p:sp>
      <p:pic>
        <p:nvPicPr>
          <p:cNvPr id="172" name="Google Shape;172;p24"/>
          <p:cNvPicPr preferRelativeResize="0"/>
          <p:nvPr/>
        </p:nvPicPr>
        <p:blipFill>
          <a:blip r:embed="rId6">
            <a:alphaModFix/>
          </a:blip>
          <a:stretch>
            <a:fillRect/>
          </a:stretch>
        </p:blipFill>
        <p:spPr>
          <a:xfrm>
            <a:off x="5964613" y="2276700"/>
            <a:ext cx="2261925" cy="1524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079438"/>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目次</a:t>
            </a:r>
            <a:endParaRPr/>
          </a:p>
        </p:txBody>
      </p:sp>
      <p:sp>
        <p:nvSpPr>
          <p:cNvPr id="93" name="Google Shape;93;p14"/>
          <p:cNvSpPr txBox="1"/>
          <p:nvPr>
            <p:ph idx="1" type="body"/>
          </p:nvPr>
        </p:nvSpPr>
        <p:spPr>
          <a:xfrm>
            <a:off x="729450" y="1810200"/>
            <a:ext cx="7688700" cy="28716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ja" sz="1800"/>
              <a:t>はじめに　　～開発システム概要～</a:t>
            </a:r>
            <a:endParaRPr sz="1800"/>
          </a:p>
          <a:p>
            <a:pPr indent="-342900" lvl="0" marL="457200" rtl="0" algn="l">
              <a:lnSpc>
                <a:spcPct val="115000"/>
              </a:lnSpc>
              <a:spcBef>
                <a:spcPts val="0"/>
              </a:spcBef>
              <a:spcAft>
                <a:spcPts val="0"/>
              </a:spcAft>
              <a:buSzPts val="1800"/>
              <a:buAutoNum type="arabicPeriod"/>
            </a:pPr>
            <a:r>
              <a:rPr lang="ja" sz="1800"/>
              <a:t>チーム紹介　～メンバーと各担当～</a:t>
            </a:r>
            <a:endParaRPr sz="1800"/>
          </a:p>
          <a:p>
            <a:pPr indent="-342900" lvl="0" marL="457200" rtl="0" algn="l">
              <a:lnSpc>
                <a:spcPct val="115000"/>
              </a:lnSpc>
              <a:spcBef>
                <a:spcPts val="0"/>
              </a:spcBef>
              <a:spcAft>
                <a:spcPts val="0"/>
              </a:spcAft>
              <a:buSzPts val="1800"/>
              <a:buAutoNum type="arabicPeriod"/>
            </a:pPr>
            <a:r>
              <a:rPr lang="ja" sz="1800"/>
              <a:t>システム規模・品質</a:t>
            </a:r>
            <a:endParaRPr sz="1800"/>
          </a:p>
          <a:p>
            <a:pPr indent="-342900" lvl="0" marL="457200" rtl="0" algn="l">
              <a:lnSpc>
                <a:spcPct val="115000"/>
              </a:lnSpc>
              <a:spcBef>
                <a:spcPts val="0"/>
              </a:spcBef>
              <a:spcAft>
                <a:spcPts val="0"/>
              </a:spcAft>
              <a:buSzPts val="1800"/>
              <a:buAutoNum type="arabicPeriod"/>
            </a:pPr>
            <a:r>
              <a:rPr lang="ja" sz="1800"/>
              <a:t>開発工程</a:t>
            </a:r>
            <a:endParaRPr sz="1800"/>
          </a:p>
          <a:p>
            <a:pPr indent="-342900" lvl="0" marL="457200" rtl="0" algn="l">
              <a:lnSpc>
                <a:spcPct val="115000"/>
              </a:lnSpc>
              <a:spcBef>
                <a:spcPts val="0"/>
              </a:spcBef>
              <a:spcAft>
                <a:spcPts val="0"/>
              </a:spcAft>
              <a:buSzPts val="1800"/>
              <a:buAutoNum type="arabicPeriod"/>
            </a:pPr>
            <a:r>
              <a:rPr lang="ja" sz="1800"/>
              <a:t>デモンストレーション</a:t>
            </a:r>
            <a:endParaRPr sz="1800"/>
          </a:p>
          <a:p>
            <a:pPr indent="-342900" lvl="0" marL="457200" rtl="0" algn="l">
              <a:lnSpc>
                <a:spcPct val="115000"/>
              </a:lnSpc>
              <a:spcBef>
                <a:spcPts val="0"/>
              </a:spcBef>
              <a:spcAft>
                <a:spcPts val="0"/>
              </a:spcAft>
              <a:buSzPts val="1800"/>
              <a:buAutoNum type="arabicPeriod"/>
            </a:pPr>
            <a:r>
              <a:rPr lang="ja" sz="1800"/>
              <a:t>苦労した点、工夫した点、反省点</a:t>
            </a:r>
            <a:endParaRPr sz="1800"/>
          </a:p>
          <a:p>
            <a:pPr indent="-342900" lvl="0" marL="457200" rtl="0" algn="l">
              <a:lnSpc>
                <a:spcPct val="115000"/>
              </a:lnSpc>
              <a:spcBef>
                <a:spcPts val="0"/>
              </a:spcBef>
              <a:spcAft>
                <a:spcPts val="0"/>
              </a:spcAft>
              <a:buSzPts val="1800"/>
              <a:buAutoNum type="arabicPeriod"/>
            </a:pPr>
            <a:r>
              <a:rPr lang="ja" sz="1800"/>
              <a:t>最後に</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079438"/>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はじめに</a:t>
            </a:r>
            <a:endParaRPr/>
          </a:p>
        </p:txBody>
      </p:sp>
      <p:sp>
        <p:nvSpPr>
          <p:cNvPr id="99" name="Google Shape;99;p15"/>
          <p:cNvSpPr txBox="1"/>
          <p:nvPr>
            <p:ph idx="1" type="body"/>
          </p:nvPr>
        </p:nvSpPr>
        <p:spPr>
          <a:xfrm>
            <a:off x="729450" y="1810200"/>
            <a:ext cx="7688700" cy="28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ja" sz="1800"/>
              <a:t>株式会社デコポンは、会社の規模が大きくなりつつある。</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ja" sz="1800"/>
              <a:t>新入社員の入社も多くなり、社員数も増え、これまでの社員の管理は社内システムで行っていた。 反面、社員数が増えることで一般社員が新入社員の名前を覚えられない事象が発生した。</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ja" sz="1800"/>
              <a:t>そこで本プロジェクトは運営コストの削減、並びに社員のコミュニケーション向上のため、社員管 理システムを一般社員も使用できるように改修することを目的とする。</a:t>
            </a:r>
            <a:endParaRPr sz="1900"/>
          </a:p>
        </p:txBody>
      </p:sp>
      <p:pic>
        <p:nvPicPr>
          <p:cNvPr id="100" name="Google Shape;100;p15"/>
          <p:cNvPicPr preferRelativeResize="0"/>
          <p:nvPr/>
        </p:nvPicPr>
        <p:blipFill>
          <a:blip r:embed="rId3">
            <a:alphaModFix/>
          </a:blip>
          <a:stretch>
            <a:fillRect/>
          </a:stretch>
        </p:blipFill>
        <p:spPr>
          <a:xfrm>
            <a:off x="3777750" y="691825"/>
            <a:ext cx="1250050" cy="1348971"/>
          </a:xfrm>
          <a:prstGeom prst="rect">
            <a:avLst/>
          </a:prstGeom>
          <a:noFill/>
          <a:ln>
            <a:noFill/>
          </a:ln>
        </p:spPr>
      </p:pic>
      <p:pic>
        <p:nvPicPr>
          <p:cNvPr id="101" name="Google Shape;101;p15"/>
          <p:cNvPicPr preferRelativeResize="0"/>
          <p:nvPr/>
        </p:nvPicPr>
        <p:blipFill>
          <a:blip r:embed="rId4">
            <a:alphaModFix/>
          </a:blip>
          <a:stretch>
            <a:fillRect/>
          </a:stretch>
        </p:blipFill>
        <p:spPr>
          <a:xfrm>
            <a:off x="5256713" y="663498"/>
            <a:ext cx="1367100" cy="1367100"/>
          </a:xfrm>
          <a:prstGeom prst="rect">
            <a:avLst/>
          </a:prstGeom>
          <a:noFill/>
          <a:ln>
            <a:noFill/>
          </a:ln>
        </p:spPr>
      </p:pic>
      <p:pic>
        <p:nvPicPr>
          <p:cNvPr id="102" name="Google Shape;102;p15"/>
          <p:cNvPicPr preferRelativeResize="0"/>
          <p:nvPr/>
        </p:nvPicPr>
        <p:blipFill>
          <a:blip r:embed="rId5">
            <a:alphaModFix/>
          </a:blip>
          <a:stretch>
            <a:fillRect/>
          </a:stretch>
        </p:blipFill>
        <p:spPr>
          <a:xfrm>
            <a:off x="6852751" y="505451"/>
            <a:ext cx="2130599" cy="2130575"/>
          </a:xfrm>
          <a:prstGeom prst="rect">
            <a:avLst/>
          </a:prstGeom>
          <a:noFill/>
          <a:ln>
            <a:noFill/>
          </a:ln>
        </p:spPr>
      </p:pic>
      <p:pic>
        <p:nvPicPr>
          <p:cNvPr id="103" name="Google Shape;103;p15"/>
          <p:cNvPicPr preferRelativeResize="0"/>
          <p:nvPr/>
        </p:nvPicPr>
        <p:blipFill>
          <a:blip r:embed="rId6">
            <a:alphaModFix/>
          </a:blip>
          <a:stretch>
            <a:fillRect/>
          </a:stretch>
        </p:blipFill>
        <p:spPr>
          <a:xfrm>
            <a:off x="1970625" y="381514"/>
            <a:ext cx="1931050" cy="1931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079438"/>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メンバー紹介　チームDekopon</a:t>
            </a:r>
            <a:endParaRPr/>
          </a:p>
        </p:txBody>
      </p:sp>
      <p:sp>
        <p:nvSpPr>
          <p:cNvPr id="109" name="Google Shape;109;p16"/>
          <p:cNvSpPr txBox="1"/>
          <p:nvPr>
            <p:ph idx="1" type="body"/>
          </p:nvPr>
        </p:nvSpPr>
        <p:spPr>
          <a:xfrm>
            <a:off x="729450" y="1810200"/>
            <a:ext cx="6657300" cy="3110100"/>
          </a:xfrm>
          <a:prstGeom prst="rect">
            <a:avLst/>
          </a:prstGeom>
          <a:ln cap="flat" cmpd="sng" w="3810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ja" sz="1800"/>
              <a:t>【リーダー】</a:t>
            </a:r>
            <a:endParaRPr sz="1800"/>
          </a:p>
          <a:p>
            <a:pPr indent="0" lvl="0" marL="0" rtl="0" algn="l">
              <a:lnSpc>
                <a:spcPct val="90000"/>
              </a:lnSpc>
              <a:spcBef>
                <a:spcPts val="0"/>
              </a:spcBef>
              <a:spcAft>
                <a:spcPts val="0"/>
              </a:spcAft>
              <a:buNone/>
            </a:pPr>
            <a:r>
              <a:rPr lang="ja" sz="1800"/>
              <a:t>山田　　担当：ヘッダー、セッション管理</a:t>
            </a:r>
            <a:endParaRPr sz="1800"/>
          </a:p>
          <a:p>
            <a:pPr indent="0" lvl="0" marL="0" rtl="0" algn="l">
              <a:lnSpc>
                <a:spcPct val="90000"/>
              </a:lnSpc>
              <a:spcBef>
                <a:spcPts val="0"/>
              </a:spcBef>
              <a:spcAft>
                <a:spcPts val="0"/>
              </a:spcAft>
              <a:buNone/>
            </a:pPr>
            <a:r>
              <a:rPr lang="ja" sz="1800"/>
              <a:t>　　　　　　　一般社員用パスワード変更、検</a:t>
            </a:r>
            <a:r>
              <a:rPr lang="ja" sz="1800"/>
              <a:t>索画面</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rPr lang="ja" sz="1800"/>
              <a:t>【ライブラリアン】</a:t>
            </a:r>
            <a:endParaRPr sz="1800"/>
          </a:p>
          <a:p>
            <a:pPr indent="0" lvl="0" marL="0" rtl="0" algn="l">
              <a:lnSpc>
                <a:spcPct val="90000"/>
              </a:lnSpc>
              <a:spcBef>
                <a:spcPts val="0"/>
              </a:spcBef>
              <a:spcAft>
                <a:spcPts val="0"/>
              </a:spcAft>
              <a:buNone/>
            </a:pPr>
            <a:r>
              <a:rPr lang="ja" sz="1800"/>
              <a:t>飯野　　担当：管理者用情報登録、一般社員用情報変更</a:t>
            </a:r>
            <a:endParaRPr sz="1800"/>
          </a:p>
          <a:p>
            <a:pPr indent="0" lvl="0" marL="0" rtl="0" algn="l">
              <a:lnSpc>
                <a:spcPct val="90000"/>
              </a:lnSpc>
              <a:spcBef>
                <a:spcPts val="0"/>
              </a:spcBef>
              <a:spcAft>
                <a:spcPts val="0"/>
              </a:spcAft>
              <a:buNone/>
            </a:pPr>
            <a:r>
              <a:t/>
            </a:r>
            <a:endParaRPr sz="1800"/>
          </a:p>
          <a:p>
            <a:pPr indent="0" lvl="0" marL="0" rtl="0" algn="l">
              <a:lnSpc>
                <a:spcPct val="90000"/>
              </a:lnSpc>
              <a:spcBef>
                <a:spcPts val="0"/>
              </a:spcBef>
              <a:spcAft>
                <a:spcPts val="0"/>
              </a:spcAft>
              <a:buNone/>
            </a:pPr>
            <a:r>
              <a:rPr lang="ja" sz="1800"/>
              <a:t>【メンバ】</a:t>
            </a:r>
            <a:endParaRPr sz="1800"/>
          </a:p>
          <a:p>
            <a:pPr indent="0" lvl="0" marL="0" rtl="0" algn="l">
              <a:lnSpc>
                <a:spcPct val="90000"/>
              </a:lnSpc>
              <a:spcBef>
                <a:spcPts val="0"/>
              </a:spcBef>
              <a:spcAft>
                <a:spcPts val="0"/>
              </a:spcAft>
              <a:buNone/>
            </a:pPr>
            <a:r>
              <a:rPr lang="ja" sz="1800"/>
              <a:t>飯塚　　担当：</a:t>
            </a:r>
            <a:r>
              <a:rPr lang="ja" sz="1800"/>
              <a:t>管理者用情報登録、情報削除</a:t>
            </a:r>
            <a:endParaRPr sz="1800"/>
          </a:p>
          <a:p>
            <a:pPr indent="0" lvl="0" marL="0" rtl="0" algn="l">
              <a:lnSpc>
                <a:spcPct val="90000"/>
              </a:lnSpc>
              <a:spcBef>
                <a:spcPts val="0"/>
              </a:spcBef>
              <a:spcAft>
                <a:spcPts val="0"/>
              </a:spcAft>
              <a:buNone/>
            </a:pPr>
            <a:r>
              <a:rPr lang="ja" sz="1800"/>
              <a:t>小野　　担当：管理者用</a:t>
            </a:r>
            <a:r>
              <a:rPr lang="ja" sz="1800"/>
              <a:t>情報更新、パスワード変更</a:t>
            </a:r>
            <a:endParaRPr sz="1800"/>
          </a:p>
        </p:txBody>
      </p:sp>
      <p:pic>
        <p:nvPicPr>
          <p:cNvPr id="110" name="Google Shape;110;p16"/>
          <p:cNvPicPr preferRelativeResize="0"/>
          <p:nvPr/>
        </p:nvPicPr>
        <p:blipFill>
          <a:blip r:embed="rId3">
            <a:alphaModFix/>
          </a:blip>
          <a:stretch>
            <a:fillRect/>
          </a:stretch>
        </p:blipFill>
        <p:spPr>
          <a:xfrm>
            <a:off x="5524250" y="504225"/>
            <a:ext cx="1245223" cy="1245200"/>
          </a:xfrm>
          <a:prstGeom prst="rect">
            <a:avLst/>
          </a:prstGeom>
          <a:noFill/>
          <a:ln>
            <a:noFill/>
          </a:ln>
        </p:spPr>
      </p:pic>
      <p:pic>
        <p:nvPicPr>
          <p:cNvPr id="111" name="Google Shape;111;p16"/>
          <p:cNvPicPr preferRelativeResize="0"/>
          <p:nvPr/>
        </p:nvPicPr>
        <p:blipFill>
          <a:blip r:embed="rId4">
            <a:alphaModFix/>
          </a:blip>
          <a:stretch>
            <a:fillRect/>
          </a:stretch>
        </p:blipFill>
        <p:spPr>
          <a:xfrm>
            <a:off x="7727875" y="4007950"/>
            <a:ext cx="953524" cy="953500"/>
          </a:xfrm>
          <a:prstGeom prst="rect">
            <a:avLst/>
          </a:prstGeom>
          <a:noFill/>
          <a:ln cap="flat" cmpd="sng" w="28575">
            <a:solidFill>
              <a:srgbClr val="4A86E8"/>
            </a:solidFill>
            <a:prstDash val="solid"/>
            <a:round/>
            <a:headEnd len="sm" w="sm" type="none"/>
            <a:tailEnd len="sm" w="sm" type="none"/>
          </a:ln>
        </p:spPr>
      </p:pic>
      <p:pic>
        <p:nvPicPr>
          <p:cNvPr id="112" name="Google Shape;112;p16"/>
          <p:cNvPicPr preferRelativeResize="0"/>
          <p:nvPr/>
        </p:nvPicPr>
        <p:blipFill>
          <a:blip r:embed="rId5">
            <a:alphaModFix/>
          </a:blip>
          <a:stretch>
            <a:fillRect/>
          </a:stretch>
        </p:blipFill>
        <p:spPr>
          <a:xfrm>
            <a:off x="7696650" y="618824"/>
            <a:ext cx="1015975" cy="1016001"/>
          </a:xfrm>
          <a:prstGeom prst="rect">
            <a:avLst/>
          </a:prstGeom>
          <a:noFill/>
          <a:ln cap="flat" cmpd="sng" w="9525">
            <a:solidFill>
              <a:srgbClr val="FF0000"/>
            </a:solidFill>
            <a:prstDash val="solid"/>
            <a:round/>
            <a:headEnd len="sm" w="sm" type="none"/>
            <a:tailEnd len="sm" w="sm" type="none"/>
          </a:ln>
        </p:spPr>
      </p:pic>
      <p:pic>
        <p:nvPicPr>
          <p:cNvPr id="113" name="Google Shape;113;p16"/>
          <p:cNvPicPr preferRelativeResize="0"/>
          <p:nvPr/>
        </p:nvPicPr>
        <p:blipFill>
          <a:blip r:embed="rId6">
            <a:alphaModFix/>
          </a:blip>
          <a:stretch>
            <a:fillRect/>
          </a:stretch>
        </p:blipFill>
        <p:spPr>
          <a:xfrm flipH="1">
            <a:off x="7696650" y="1730644"/>
            <a:ext cx="1015975" cy="1116467"/>
          </a:xfrm>
          <a:prstGeom prst="rect">
            <a:avLst/>
          </a:prstGeom>
          <a:noFill/>
          <a:ln cap="flat" cmpd="sng" w="28575">
            <a:solidFill>
              <a:srgbClr val="FFFF00"/>
            </a:solidFill>
            <a:prstDash val="solid"/>
            <a:round/>
            <a:headEnd len="sm" w="sm" type="none"/>
            <a:tailEnd len="sm" w="sm" type="none"/>
          </a:ln>
        </p:spPr>
      </p:pic>
      <p:pic>
        <p:nvPicPr>
          <p:cNvPr id="114" name="Google Shape;114;p16"/>
          <p:cNvPicPr preferRelativeResize="0"/>
          <p:nvPr/>
        </p:nvPicPr>
        <p:blipFill rotWithShape="1">
          <a:blip r:embed="rId7">
            <a:alphaModFix/>
          </a:blip>
          <a:srcRect b="0" l="0" r="0" t="13606"/>
          <a:stretch/>
        </p:blipFill>
        <p:spPr>
          <a:xfrm>
            <a:off x="7727875" y="2878362"/>
            <a:ext cx="953526" cy="1098337"/>
          </a:xfrm>
          <a:prstGeom prst="rect">
            <a:avLst/>
          </a:prstGeom>
          <a:noFill/>
          <a:ln cap="flat" cmpd="sng" w="28575">
            <a:solidFill>
              <a:srgbClr val="F4CCCC"/>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29450" y="1079438"/>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規模・品質</a:t>
            </a:r>
            <a:endParaRPr/>
          </a:p>
          <a:p>
            <a:pPr indent="0" lvl="0" marL="0" rtl="0" algn="l">
              <a:spcBef>
                <a:spcPts val="0"/>
              </a:spcBef>
              <a:spcAft>
                <a:spcPts val="0"/>
              </a:spcAft>
              <a:buNone/>
            </a:pPr>
            <a:r>
              <a:t/>
            </a:r>
            <a:endParaRPr/>
          </a:p>
        </p:txBody>
      </p:sp>
      <p:sp>
        <p:nvSpPr>
          <p:cNvPr id="120" name="Google Shape;120;p17"/>
          <p:cNvSpPr txBox="1"/>
          <p:nvPr>
            <p:ph idx="1" type="body"/>
          </p:nvPr>
        </p:nvSpPr>
        <p:spPr>
          <a:xfrm>
            <a:off x="729450" y="1810200"/>
            <a:ext cx="7688700" cy="2871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ja" sz="1827"/>
              <a:t>【システム規模】</a:t>
            </a:r>
            <a:endParaRPr sz="1827"/>
          </a:p>
          <a:p>
            <a:pPr indent="0" lvl="0" marL="0" rtl="0" algn="l">
              <a:lnSpc>
                <a:spcPct val="115000"/>
              </a:lnSpc>
              <a:spcBef>
                <a:spcPts val="0"/>
              </a:spcBef>
              <a:spcAft>
                <a:spcPts val="0"/>
              </a:spcAft>
              <a:buNone/>
            </a:pPr>
            <a:r>
              <a:rPr lang="ja" sz="1827"/>
              <a:t>画面数  ：23</a:t>
            </a:r>
            <a:endParaRPr sz="1827"/>
          </a:p>
          <a:p>
            <a:pPr indent="0" lvl="0" marL="0" rtl="0" algn="l">
              <a:lnSpc>
                <a:spcPct val="115000"/>
              </a:lnSpc>
              <a:spcBef>
                <a:spcPts val="0"/>
              </a:spcBef>
              <a:spcAft>
                <a:spcPts val="0"/>
              </a:spcAft>
              <a:buNone/>
            </a:pPr>
            <a:r>
              <a:rPr lang="ja" sz="1827"/>
              <a:t>Step数  ：3761step</a:t>
            </a:r>
            <a:endParaRPr sz="1827"/>
          </a:p>
          <a:p>
            <a:pPr indent="0" lvl="0" marL="0" rtl="0" algn="l">
              <a:lnSpc>
                <a:spcPct val="115000"/>
              </a:lnSpc>
              <a:spcBef>
                <a:spcPts val="0"/>
              </a:spcBef>
              <a:spcAft>
                <a:spcPts val="0"/>
              </a:spcAft>
              <a:buNone/>
            </a:pPr>
            <a:r>
              <a:t/>
            </a:r>
            <a:endParaRPr sz="1827"/>
          </a:p>
          <a:p>
            <a:pPr indent="0" lvl="0" marL="0" rtl="0" algn="l">
              <a:lnSpc>
                <a:spcPct val="115000"/>
              </a:lnSpc>
              <a:spcBef>
                <a:spcPts val="0"/>
              </a:spcBef>
              <a:spcAft>
                <a:spcPts val="0"/>
              </a:spcAft>
              <a:buNone/>
            </a:pPr>
            <a:r>
              <a:rPr lang="ja" sz="1827"/>
              <a:t>【品質】</a:t>
            </a:r>
            <a:endParaRPr sz="1827"/>
          </a:p>
          <a:p>
            <a:pPr indent="0" lvl="0" marL="0" rtl="0" algn="l">
              <a:lnSpc>
                <a:spcPct val="115000"/>
              </a:lnSpc>
              <a:spcBef>
                <a:spcPts val="0"/>
              </a:spcBef>
              <a:spcAft>
                <a:spcPts val="0"/>
              </a:spcAft>
              <a:buNone/>
            </a:pPr>
            <a:r>
              <a:rPr lang="ja" sz="1827"/>
              <a:t>テスト数  ：70件</a:t>
            </a:r>
            <a:endParaRPr sz="1827"/>
          </a:p>
          <a:p>
            <a:pPr indent="0" lvl="0" marL="0" rtl="0" algn="l">
              <a:lnSpc>
                <a:spcPct val="115000"/>
              </a:lnSpc>
              <a:spcBef>
                <a:spcPts val="0"/>
              </a:spcBef>
              <a:spcAft>
                <a:spcPts val="0"/>
              </a:spcAft>
              <a:buNone/>
            </a:pPr>
            <a:r>
              <a:rPr lang="ja" sz="1827"/>
              <a:t>総バグ数  ：12件　(９件解決済み)</a:t>
            </a:r>
            <a:endParaRPr sz="1827"/>
          </a:p>
          <a:p>
            <a:pPr indent="0" lvl="0" marL="0" rtl="0" algn="l">
              <a:lnSpc>
                <a:spcPct val="115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1079438"/>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開発工程説明</a:t>
            </a:r>
            <a:endParaRPr/>
          </a:p>
          <a:p>
            <a:pPr indent="0" lvl="0" marL="0" rtl="0" algn="l">
              <a:spcBef>
                <a:spcPts val="0"/>
              </a:spcBef>
              <a:spcAft>
                <a:spcPts val="0"/>
              </a:spcAft>
              <a:buNone/>
            </a:pPr>
            <a:r>
              <a:t/>
            </a:r>
            <a:endParaRPr/>
          </a:p>
        </p:txBody>
      </p:sp>
      <p:sp>
        <p:nvSpPr>
          <p:cNvPr id="126" name="Google Shape;126;p18"/>
          <p:cNvSpPr txBox="1"/>
          <p:nvPr>
            <p:ph idx="1" type="body"/>
          </p:nvPr>
        </p:nvSpPr>
        <p:spPr>
          <a:xfrm>
            <a:off x="729450" y="1810200"/>
            <a:ext cx="7688700" cy="2871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ja" sz="1800"/>
              <a:t>工程表にてご説明致します</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t/>
            </a:r>
            <a:endParaRPr sz="1800"/>
          </a:p>
        </p:txBody>
      </p:sp>
      <p:pic>
        <p:nvPicPr>
          <p:cNvPr id="127" name="Google Shape;127;p18"/>
          <p:cNvPicPr preferRelativeResize="0"/>
          <p:nvPr/>
        </p:nvPicPr>
        <p:blipFill>
          <a:blip r:embed="rId3">
            <a:alphaModFix/>
          </a:blip>
          <a:stretch>
            <a:fillRect/>
          </a:stretch>
        </p:blipFill>
        <p:spPr>
          <a:xfrm>
            <a:off x="5763200" y="625550"/>
            <a:ext cx="2280450" cy="2280450"/>
          </a:xfrm>
          <a:prstGeom prst="rect">
            <a:avLst/>
          </a:prstGeom>
          <a:noFill/>
          <a:ln>
            <a:noFill/>
          </a:ln>
        </p:spPr>
      </p:pic>
      <p:pic>
        <p:nvPicPr>
          <p:cNvPr id="128" name="Google Shape;128;p18"/>
          <p:cNvPicPr preferRelativeResize="0"/>
          <p:nvPr/>
        </p:nvPicPr>
        <p:blipFill>
          <a:blip r:embed="rId4">
            <a:alphaModFix/>
          </a:blip>
          <a:stretch>
            <a:fillRect/>
          </a:stretch>
        </p:blipFill>
        <p:spPr>
          <a:xfrm>
            <a:off x="3234825" y="723300"/>
            <a:ext cx="2084950" cy="208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9450" y="1079438"/>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デモンストレーション</a:t>
            </a:r>
            <a:endParaRPr/>
          </a:p>
          <a:p>
            <a:pPr indent="0" lvl="0" marL="0" rtl="0" algn="l">
              <a:spcBef>
                <a:spcPts val="0"/>
              </a:spcBef>
              <a:spcAft>
                <a:spcPts val="0"/>
              </a:spcAft>
              <a:buNone/>
            </a:pPr>
            <a:r>
              <a:t/>
            </a:r>
            <a:endParaRPr/>
          </a:p>
        </p:txBody>
      </p:sp>
      <p:sp>
        <p:nvSpPr>
          <p:cNvPr id="134" name="Google Shape;134;p19"/>
          <p:cNvSpPr txBox="1"/>
          <p:nvPr>
            <p:ph idx="1" type="body"/>
          </p:nvPr>
        </p:nvSpPr>
        <p:spPr>
          <a:xfrm>
            <a:off x="729450" y="1810200"/>
            <a:ext cx="7688700" cy="2871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sz="1800"/>
              <a:t>システムをデモンストレーションにてご説明します。</a:t>
            </a:r>
            <a:endParaRPr sz="1800"/>
          </a:p>
        </p:txBody>
      </p:sp>
      <p:pic>
        <p:nvPicPr>
          <p:cNvPr id="135" name="Google Shape;135;p19"/>
          <p:cNvPicPr preferRelativeResize="0"/>
          <p:nvPr/>
        </p:nvPicPr>
        <p:blipFill>
          <a:blip r:embed="rId3">
            <a:alphaModFix/>
          </a:blip>
          <a:stretch>
            <a:fillRect/>
          </a:stretch>
        </p:blipFill>
        <p:spPr>
          <a:xfrm>
            <a:off x="4104300" y="451025"/>
            <a:ext cx="2486375" cy="2486375"/>
          </a:xfrm>
          <a:prstGeom prst="rect">
            <a:avLst/>
          </a:prstGeom>
          <a:noFill/>
          <a:ln>
            <a:noFill/>
          </a:ln>
        </p:spPr>
      </p:pic>
      <p:pic>
        <p:nvPicPr>
          <p:cNvPr id="136" name="Google Shape;136;p19"/>
          <p:cNvPicPr preferRelativeResize="0"/>
          <p:nvPr/>
        </p:nvPicPr>
        <p:blipFill>
          <a:blip r:embed="rId4">
            <a:alphaModFix/>
          </a:blip>
          <a:stretch>
            <a:fillRect/>
          </a:stretch>
        </p:blipFill>
        <p:spPr>
          <a:xfrm>
            <a:off x="6590675" y="572550"/>
            <a:ext cx="1641008" cy="248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9450" y="1079438"/>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苦労した点、工夫した点、反省点（山田翔平）</a:t>
            </a:r>
            <a:endParaRPr/>
          </a:p>
        </p:txBody>
      </p:sp>
      <p:sp>
        <p:nvSpPr>
          <p:cNvPr id="142" name="Google Shape;142;p20"/>
          <p:cNvSpPr txBox="1"/>
          <p:nvPr>
            <p:ph idx="1" type="body"/>
          </p:nvPr>
        </p:nvSpPr>
        <p:spPr>
          <a:xfrm>
            <a:off x="729450" y="1810200"/>
            <a:ext cx="7688700" cy="2871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ja" sz="1500"/>
              <a:t>【</a:t>
            </a:r>
            <a:r>
              <a:rPr lang="ja" sz="1500"/>
              <a:t>苦労した点】</a:t>
            </a:r>
            <a:endParaRPr sz="1500"/>
          </a:p>
          <a:p>
            <a:pPr indent="0" lvl="0" marL="0" rtl="0" algn="l">
              <a:lnSpc>
                <a:spcPct val="115000"/>
              </a:lnSpc>
              <a:spcBef>
                <a:spcPts val="0"/>
              </a:spcBef>
              <a:spcAft>
                <a:spcPts val="0"/>
              </a:spcAft>
              <a:buNone/>
            </a:pPr>
            <a:r>
              <a:rPr lang="ja" sz="1500"/>
              <a:t>・チーム開発</a:t>
            </a:r>
            <a:r>
              <a:rPr lang="ja"/>
              <a:t>ならではの</a:t>
            </a:r>
            <a:r>
              <a:rPr lang="ja" sz="1500"/>
              <a:t>問題が多々発生した</a:t>
            </a:r>
            <a:r>
              <a:rPr lang="ja"/>
              <a:t>こと。</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ja" sz="1500"/>
              <a:t>【工夫した点】</a:t>
            </a:r>
            <a:endParaRPr sz="1500"/>
          </a:p>
          <a:p>
            <a:pPr indent="0" lvl="0" marL="0" rtl="0" algn="l">
              <a:lnSpc>
                <a:spcPct val="115000"/>
              </a:lnSpc>
              <a:spcBef>
                <a:spcPts val="0"/>
              </a:spcBef>
              <a:spcAft>
                <a:spcPts val="0"/>
              </a:spcAft>
              <a:buNone/>
            </a:pPr>
            <a:r>
              <a:rPr lang="ja" sz="1500"/>
              <a:t>・一度書いたコードを見直して冗長な部分の改善を適時行った。</a:t>
            </a:r>
            <a:endParaRPr sz="1500"/>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ja" sz="1500"/>
              <a:t>【反省点】</a:t>
            </a:r>
            <a:endParaRPr sz="1500"/>
          </a:p>
          <a:p>
            <a:pPr indent="0" lvl="0" marL="0" rtl="0" algn="l">
              <a:lnSpc>
                <a:spcPct val="115000"/>
              </a:lnSpc>
              <a:spcBef>
                <a:spcPts val="0"/>
              </a:spcBef>
              <a:spcAft>
                <a:spcPts val="0"/>
              </a:spcAft>
              <a:buNone/>
            </a:pPr>
            <a:r>
              <a:rPr lang="ja" sz="1500"/>
              <a:t>・システムについてよく理解</a:t>
            </a:r>
            <a:r>
              <a:rPr lang="ja"/>
              <a:t>してから開発を</a:t>
            </a:r>
            <a:r>
              <a:rPr lang="ja" sz="1500"/>
              <a:t>するべきだった。</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729450" y="1079438"/>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苦労した点、工夫した点、反省点（飯野裕介）</a:t>
            </a:r>
            <a:endParaRPr/>
          </a:p>
        </p:txBody>
      </p:sp>
      <p:sp>
        <p:nvSpPr>
          <p:cNvPr id="148" name="Google Shape;148;p21"/>
          <p:cNvSpPr txBox="1"/>
          <p:nvPr>
            <p:ph idx="1" type="body"/>
          </p:nvPr>
        </p:nvSpPr>
        <p:spPr>
          <a:xfrm>
            <a:off x="729450" y="1810200"/>
            <a:ext cx="7688700" cy="2871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ja"/>
              <a:t>【苦労した点】</a:t>
            </a:r>
            <a:endParaRPr/>
          </a:p>
          <a:p>
            <a:pPr indent="0" lvl="0" marL="0" rtl="0" algn="l">
              <a:lnSpc>
                <a:spcPct val="115000"/>
              </a:lnSpc>
              <a:spcBef>
                <a:spcPts val="0"/>
              </a:spcBef>
              <a:spcAft>
                <a:spcPts val="0"/>
              </a:spcAft>
              <a:buNone/>
            </a:pPr>
            <a:r>
              <a:rPr lang="ja"/>
              <a:t>・コミュニケーション</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ja"/>
              <a:t>【工夫した点】</a:t>
            </a:r>
            <a:endParaRPr/>
          </a:p>
          <a:p>
            <a:pPr indent="0" lvl="0" marL="0" rtl="0" algn="l">
              <a:lnSpc>
                <a:spcPct val="115000"/>
              </a:lnSpc>
              <a:spcBef>
                <a:spcPts val="0"/>
              </a:spcBef>
              <a:spcAft>
                <a:spcPts val="0"/>
              </a:spcAft>
              <a:buNone/>
            </a:pPr>
            <a:r>
              <a:rPr lang="ja"/>
              <a:t>・ソースコードの引用</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ja"/>
              <a:t>【反省点】</a:t>
            </a:r>
            <a:endParaRPr/>
          </a:p>
          <a:p>
            <a:pPr indent="0" lvl="0" marL="0" rtl="0" algn="l">
              <a:lnSpc>
                <a:spcPct val="115000"/>
              </a:lnSpc>
              <a:spcBef>
                <a:spcPts val="0"/>
              </a:spcBef>
              <a:spcAft>
                <a:spcPts val="0"/>
              </a:spcAft>
              <a:buNone/>
            </a:pPr>
            <a:r>
              <a:rPr lang="ja"/>
              <a:t>・全体の把握が出来なかった→スムーズな開発へ</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