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6" r:id="rId2"/>
    <p:sldId id="258" r:id="rId3"/>
    <p:sldId id="269" r:id="rId4"/>
    <p:sldId id="275" r:id="rId5"/>
    <p:sldId id="271" r:id="rId6"/>
    <p:sldId id="272" r:id="rId7"/>
    <p:sldId id="274" r:id="rId8"/>
    <p:sldId id="276"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94648"/>
  </p:normalViewPr>
  <p:slideViewPr>
    <p:cSldViewPr snapToGrid="0" snapToObjects="1" showGuides="1">
      <p:cViewPr>
        <p:scale>
          <a:sx n="127" d="100"/>
          <a:sy n="127" d="100"/>
        </p:scale>
        <p:origin x="664" y="4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38618C-CEE1-2040-9B04-1C64B6B94A3C}" type="datetimeFigureOut">
              <a:rPr kumimoji="1" lang="ja-JP" altLang="en-US" smtClean="0"/>
              <a:t>2017/11/22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149FBB-21D8-384E-A579-6C1CE252AE60}" type="slidenum">
              <a:rPr kumimoji="1" lang="ja-JP" altLang="en-US" smtClean="0"/>
              <a:t>‹#›</a:t>
            </a:fld>
            <a:endParaRPr kumimoji="1" lang="ja-JP" altLang="en-US"/>
          </a:p>
        </p:txBody>
      </p:sp>
    </p:spTree>
    <p:extLst>
      <p:ext uri="{BB962C8B-B14F-4D97-AF65-F5344CB8AC3E}">
        <p14:creationId xmlns:p14="http://schemas.microsoft.com/office/powerpoint/2010/main" val="797111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DACCA-7AB6-E845-BD3A-8281684189CD}" type="datetimeFigureOut">
              <a:rPr kumimoji="1" lang="ja-JP" altLang="en-US" smtClean="0"/>
              <a:t>2017/11/22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E8F02-306D-8749-9705-B13E36C7ACA7}" type="slidenum">
              <a:rPr kumimoji="1" lang="ja-JP" altLang="en-US" smtClean="0"/>
              <a:t>‹#›</a:t>
            </a:fld>
            <a:endParaRPr kumimoji="1" lang="ja-JP" altLang="en-US"/>
          </a:p>
        </p:txBody>
      </p:sp>
    </p:spTree>
    <p:extLst>
      <p:ext uri="{BB962C8B-B14F-4D97-AF65-F5344CB8AC3E}">
        <p14:creationId xmlns:p14="http://schemas.microsoft.com/office/powerpoint/2010/main" val="579341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Meiryo" charset="-128"/>
                <a:ea typeface="Meiryo" charset="-128"/>
                <a:cs typeface="Meiryo" charset="-128"/>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Meiryo" charset="-128"/>
                <a:ea typeface="Meiryo" charset="-128"/>
                <a:cs typeface="Meiryo"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Meiryo" charset="-128"/>
                <a:ea typeface="Meiryo" charset="-128"/>
                <a:cs typeface="Meiryo" charset="-128"/>
              </a:defRPr>
            </a:lvl1pPr>
          </a:lstStyle>
          <a:p>
            <a:fld id="{A79A0EF7-9043-3344-A812-808247D2F1F8}" type="datetimeFigureOut">
              <a:rPr lang="ja-JP" altLang="en-US" smtClean="0"/>
              <a:pPr/>
              <a:t>2017/11/22</a:t>
            </a:fld>
            <a:endParaRPr lang="ja-JP" altLang="en-US"/>
          </a:p>
        </p:txBody>
      </p:sp>
      <p:sp>
        <p:nvSpPr>
          <p:cNvPr id="5" name="Footer Placeholder 4"/>
          <p:cNvSpPr>
            <a:spLocks noGrp="1"/>
          </p:cNvSpPr>
          <p:nvPr>
            <p:ph type="ftr" sz="quarter" idx="11"/>
          </p:nvPr>
        </p:nvSpPr>
        <p:spPr/>
        <p:txBody>
          <a:bodyPr/>
          <a:lstStyle>
            <a:lvl1pPr>
              <a:defRPr>
                <a:latin typeface="Meiryo" charset="-128"/>
                <a:ea typeface="Meiryo" charset="-128"/>
                <a:cs typeface="Meiryo" charset="-128"/>
              </a:defRPr>
            </a:lvl1pPr>
          </a:lstStyle>
          <a:p>
            <a:endParaRPr lang="ja-JP" altLang="en-US"/>
          </a:p>
        </p:txBody>
      </p:sp>
      <p:sp>
        <p:nvSpPr>
          <p:cNvPr id="6" name="Slide Number Placeholder 5"/>
          <p:cNvSpPr>
            <a:spLocks noGrp="1"/>
          </p:cNvSpPr>
          <p:nvPr>
            <p:ph type="sldNum" sz="quarter" idx="12"/>
          </p:nvPr>
        </p:nvSpPr>
        <p:spPr/>
        <p:txBody>
          <a:bodyPr/>
          <a:lstStyle>
            <a:lvl1pPr>
              <a:defRPr>
                <a:latin typeface="Meiryo" charset="-128"/>
                <a:ea typeface="Meiryo" charset="-128"/>
                <a:cs typeface="Meiryo" charset="-128"/>
              </a:defRPr>
            </a:lvl1pPr>
          </a:lstStyle>
          <a:p>
            <a:fld id="{06BAC350-26CE-984F-9217-CFD6736E3456}" type="slidenum">
              <a:rPr lang="ja-JP" altLang="en-US"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eiryo" charset="-128"/>
                <a:ea typeface="Meiryo" charset="-128"/>
                <a:cs typeface="Meiryo" charset="-128"/>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a:latin typeface="Meiryo" charset="-128"/>
                <a:ea typeface="Meiryo" charset="-128"/>
                <a:cs typeface="Meiryo" charset="-128"/>
              </a:defRPr>
            </a:lvl1pPr>
            <a:lvl2pPr>
              <a:defRPr>
                <a:latin typeface="Meiryo" charset="-128"/>
                <a:ea typeface="Meiryo" charset="-128"/>
                <a:cs typeface="Meiryo" charset="-128"/>
              </a:defRPr>
            </a:lvl2pPr>
            <a:lvl3pPr>
              <a:defRPr>
                <a:latin typeface="Meiryo" charset="-128"/>
                <a:ea typeface="Meiryo" charset="-128"/>
                <a:cs typeface="Meiryo" charset="-128"/>
              </a:defRPr>
            </a:lvl3pPr>
            <a:lvl4pPr>
              <a:defRPr>
                <a:latin typeface="Meiryo" charset="-128"/>
                <a:ea typeface="Meiryo" charset="-128"/>
                <a:cs typeface="Meiryo" charset="-128"/>
              </a:defRPr>
            </a:lvl4pPr>
            <a:lvl5pPr>
              <a:defRPr>
                <a:latin typeface="Meiryo" charset="-128"/>
                <a:ea typeface="Meiryo" charset="-128"/>
                <a:cs typeface="Meiryo"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lvl1pPr>
              <a:defRPr>
                <a:latin typeface="Meiryo" charset="-128"/>
                <a:ea typeface="Meiryo" charset="-128"/>
                <a:cs typeface="Meiryo" charset="-128"/>
              </a:defRPr>
            </a:lvl1pPr>
          </a:lstStyle>
          <a:p>
            <a:fld id="{A79A0EF7-9043-3344-A812-808247D2F1F8}" type="datetimeFigureOut">
              <a:rPr lang="ja-JP" altLang="en-US" smtClean="0"/>
              <a:pPr/>
              <a:t>2017/11/22</a:t>
            </a:fld>
            <a:endParaRPr lang="ja-JP" altLang="en-US"/>
          </a:p>
        </p:txBody>
      </p:sp>
      <p:sp>
        <p:nvSpPr>
          <p:cNvPr id="5" name="Footer Placeholder 4"/>
          <p:cNvSpPr>
            <a:spLocks noGrp="1"/>
          </p:cNvSpPr>
          <p:nvPr>
            <p:ph type="ftr" sz="quarter" idx="11"/>
          </p:nvPr>
        </p:nvSpPr>
        <p:spPr/>
        <p:txBody>
          <a:bodyPr/>
          <a:lstStyle>
            <a:lvl1pPr>
              <a:defRPr>
                <a:latin typeface="Meiryo" charset="-128"/>
                <a:ea typeface="Meiryo" charset="-128"/>
                <a:cs typeface="Meiryo" charset="-128"/>
              </a:defRPr>
            </a:lvl1pPr>
          </a:lstStyle>
          <a:p>
            <a:endParaRPr lang="ja-JP" altLang="en-US"/>
          </a:p>
        </p:txBody>
      </p:sp>
      <p:sp>
        <p:nvSpPr>
          <p:cNvPr id="6" name="Slide Number Placeholder 5"/>
          <p:cNvSpPr>
            <a:spLocks noGrp="1"/>
          </p:cNvSpPr>
          <p:nvPr>
            <p:ph type="sldNum" sz="quarter" idx="12"/>
          </p:nvPr>
        </p:nvSpPr>
        <p:spPr/>
        <p:txBody>
          <a:bodyPr/>
          <a:lstStyle>
            <a:lvl1pPr>
              <a:defRPr>
                <a:latin typeface="Meiryo" charset="-128"/>
                <a:ea typeface="Meiryo" charset="-128"/>
                <a:cs typeface="Meiryo" charset="-128"/>
              </a:defRPr>
            </a:lvl1pPr>
          </a:lstStyle>
          <a:p>
            <a:fld id="{06BAC350-26CE-984F-9217-CFD6736E3456}"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79A0EF7-9043-3344-A812-808247D2F1F8}" type="datetimeFigureOut">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BAC350-26CE-984F-9217-CFD6736E3456}"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0EF7-9043-3344-A812-808247D2F1F8}" type="datetimeFigureOut">
              <a:rPr kumimoji="1" lang="ja-JP" altLang="en-US" smtClean="0"/>
              <a:t>2017/11/22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C350-26CE-984F-9217-CFD6736E3456}" type="slidenum">
              <a:rPr kumimoji="1" lang="ja-JP" altLang="en-US" smtClean="0"/>
              <a:t>‹#›</a:t>
            </a:fld>
            <a:endParaRPr kumimoji="1" lang="ja-JP" altLang="en-US"/>
          </a:p>
        </p:txBody>
      </p:sp>
    </p:spTree>
    <p:extLst>
      <p:ext uri="{BB962C8B-B14F-4D97-AF65-F5344CB8AC3E}">
        <p14:creationId xmlns:p14="http://schemas.microsoft.com/office/powerpoint/2010/main" val="124337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aohiroTawara/B3_seminor2017/tree/master/Kalm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seda.app.box.com/folder/419338096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カルマンフィルタ</a:t>
            </a:r>
            <a:r>
              <a:rPr lang="en-US" altLang="ja-JP" dirty="0" smtClean="0"/>
              <a:t/>
            </a:r>
            <a:br>
              <a:rPr lang="en-US" altLang="ja-JP" dirty="0" smtClean="0"/>
            </a:br>
            <a:r>
              <a:rPr kumimoji="1" lang="ja-JP" altLang="en-US" dirty="0" smtClean="0"/>
              <a:t>実装編</a:t>
            </a:r>
            <a:endParaRPr kumimoji="1" lang="ja-JP" altLang="en-US" dirty="0"/>
          </a:p>
        </p:txBody>
      </p:sp>
      <p:sp>
        <p:nvSpPr>
          <p:cNvPr id="3" name="サブタイトル 2"/>
          <p:cNvSpPr>
            <a:spLocks noGrp="1"/>
          </p:cNvSpPr>
          <p:nvPr>
            <p:ph type="subTitle" idx="1"/>
          </p:nvPr>
        </p:nvSpPr>
        <p:spPr/>
        <p:txBody>
          <a:bodyPr/>
          <a:lstStyle/>
          <a:p>
            <a:r>
              <a:rPr lang="en-US" altLang="ja-JP" dirty="0" smtClean="0"/>
              <a:t>B3 </a:t>
            </a:r>
            <a:r>
              <a:rPr lang="ja-JP" altLang="en-US" dirty="0" smtClean="0"/>
              <a:t>勉強会</a:t>
            </a:r>
            <a:endParaRPr lang="en-US" altLang="ja-JP" dirty="0" smtClean="0"/>
          </a:p>
          <a:p>
            <a:r>
              <a:rPr kumimoji="1" lang="en-US" altLang="ja-JP" dirty="0" smtClean="0"/>
              <a:t>2017.11.22</a:t>
            </a:r>
            <a:endParaRPr kumimoji="1" lang="ja-JP" altLang="en-US" dirty="0"/>
          </a:p>
        </p:txBody>
      </p:sp>
    </p:spTree>
    <p:extLst>
      <p:ext uri="{BB962C8B-B14F-4D97-AF65-F5344CB8AC3E}">
        <p14:creationId xmlns:p14="http://schemas.microsoft.com/office/powerpoint/2010/main" val="206801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859" y="365126"/>
            <a:ext cx="8334281" cy="1325563"/>
          </a:xfrm>
        </p:spPr>
        <p:txBody>
          <a:bodyPr/>
          <a:lstStyle/>
          <a:p>
            <a:r>
              <a:rPr kumimoji="1" lang="ja-JP" altLang="en-US" smtClean="0"/>
              <a:t>サンプルプログラム配布ページ</a:t>
            </a:r>
            <a:endParaRPr kumimoji="1" lang="ja-JP" altLang="en-US" dirty="0"/>
          </a:p>
        </p:txBody>
      </p:sp>
      <p:sp>
        <p:nvSpPr>
          <p:cNvPr id="3" name="コンテンツ プレースホルダー 2"/>
          <p:cNvSpPr>
            <a:spLocks noGrp="1"/>
          </p:cNvSpPr>
          <p:nvPr>
            <p:ph idx="1"/>
          </p:nvPr>
        </p:nvSpPr>
        <p:spPr>
          <a:xfrm>
            <a:off x="-160773" y="1825625"/>
            <a:ext cx="9215126" cy="4351338"/>
          </a:xfrm>
        </p:spPr>
        <p:txBody>
          <a:bodyPr/>
          <a:lstStyle/>
          <a:p>
            <a:r>
              <a:rPr lang="en-US" altLang="ja-JP" dirty="0">
                <a:solidFill>
                  <a:srgbClr val="FF0000"/>
                </a:solidFill>
                <a:hlinkClick r:id="rId2"/>
              </a:rPr>
              <a:t>https://github.com/NaohiroTawara/B3_seminor2017/tree/master/Kalman</a:t>
            </a:r>
            <a:r>
              <a:rPr lang="en-US" altLang="ja-JP" dirty="0" smtClean="0">
                <a:solidFill>
                  <a:srgbClr val="FF0000"/>
                </a:solidFill>
                <a:hlinkClick r:id="rId2"/>
              </a:rPr>
              <a:t>/</a:t>
            </a:r>
            <a:endParaRPr lang="en-US" altLang="ja-JP" dirty="0" smtClean="0">
              <a:solidFill>
                <a:srgbClr val="FF0000"/>
              </a:solidFill>
            </a:endParaRPr>
          </a:p>
          <a:p>
            <a:endParaRPr kumimoji="1" lang="en-US" altLang="ja-JP" dirty="0"/>
          </a:p>
          <a:p>
            <a:r>
              <a:rPr lang="en-US" altLang="ja-JP" dirty="0" err="1" smtClean="0"/>
              <a:t>Git</a:t>
            </a:r>
            <a:r>
              <a:rPr lang="ja-JP" altLang="en-US" dirty="0" smtClean="0"/>
              <a:t>を使えば下記でまとめてダウンロード</a:t>
            </a:r>
            <a:r>
              <a:rPr lang="ja-JP" altLang="en-US" dirty="0" smtClean="0"/>
              <a:t>できます</a:t>
            </a:r>
            <a:r>
              <a:rPr lang="en-US" altLang="ja-JP" dirty="0"/>
              <a:t/>
            </a:r>
            <a:br>
              <a:rPr lang="en-US" altLang="ja-JP" dirty="0"/>
            </a:br>
            <a:r>
              <a:rPr kumimoji="1" lang="en-US" altLang="ja-JP" dirty="0" smtClean="0"/>
              <a:t/>
            </a:r>
            <a:br>
              <a:rPr kumimoji="1" lang="en-US" altLang="ja-JP" dirty="0" smtClean="0"/>
            </a:br>
            <a:endParaRPr kumimoji="1" lang="en-US" altLang="ja-JP" dirty="0"/>
          </a:p>
          <a:p>
            <a:r>
              <a:rPr lang="ja-JP" altLang="en-US" dirty="0"/>
              <a:t>または、前回</a:t>
            </a:r>
            <a:r>
              <a:rPr lang="en-US" altLang="ja-JP" dirty="0"/>
              <a:t>clone</a:t>
            </a:r>
            <a:r>
              <a:rPr lang="ja-JP" altLang="en-US" dirty="0"/>
              <a:t>したディレクトリ上で以下を実行</a:t>
            </a:r>
          </a:p>
          <a:p>
            <a:endParaRPr kumimoji="1" lang="ja-JP" altLang="en-US" dirty="0"/>
          </a:p>
        </p:txBody>
      </p:sp>
      <p:sp>
        <p:nvSpPr>
          <p:cNvPr id="4" name="正方形/長方形 3"/>
          <p:cNvSpPr/>
          <p:nvPr/>
        </p:nvSpPr>
        <p:spPr>
          <a:xfrm>
            <a:off x="596713" y="3810000"/>
            <a:ext cx="7950574" cy="519953"/>
          </a:xfrm>
          <a:prstGeom prst="rect">
            <a:avLst/>
          </a:prstGeom>
          <a:solidFill>
            <a:schemeClr val="bg2"/>
          </a:solidFill>
          <a:ln w="603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smtClean="0">
                <a:solidFill>
                  <a:schemeClr val="tx1"/>
                </a:solidFill>
                <a:latin typeface="MS PGothic" charset="-128"/>
                <a:ea typeface="MS PGothic" charset="-128"/>
                <a:cs typeface="MS PGothic" charset="-128"/>
              </a:rPr>
              <a:t>$ </a:t>
            </a:r>
            <a:r>
              <a:rPr kumimoji="1" lang="en-US" altLang="ja-JP" sz="2000" dirty="0" err="1" smtClean="0">
                <a:solidFill>
                  <a:schemeClr val="tx1"/>
                </a:solidFill>
                <a:latin typeface="MS PGothic" charset="-128"/>
                <a:ea typeface="MS PGothic" charset="-128"/>
                <a:cs typeface="MS PGothic" charset="-128"/>
              </a:rPr>
              <a:t>git</a:t>
            </a:r>
            <a:r>
              <a:rPr lang="en-US" altLang="ja-JP" sz="2000" dirty="0" smtClean="0">
                <a:solidFill>
                  <a:schemeClr val="tx1"/>
                </a:solidFill>
                <a:latin typeface="MS PGothic" charset="-128"/>
                <a:ea typeface="MS PGothic" charset="-128"/>
                <a:cs typeface="MS PGothic" charset="-128"/>
              </a:rPr>
              <a:t> clone https://</a:t>
            </a:r>
            <a:r>
              <a:rPr lang="en-US" altLang="ja-JP" sz="2000" dirty="0" err="1" smtClean="0">
                <a:solidFill>
                  <a:schemeClr val="tx1"/>
                </a:solidFill>
                <a:latin typeface="MS PGothic" charset="-128"/>
                <a:ea typeface="MS PGothic" charset="-128"/>
                <a:cs typeface="MS PGothic" charset="-128"/>
              </a:rPr>
              <a:t>github.com</a:t>
            </a:r>
            <a:r>
              <a:rPr lang="en-US" altLang="ja-JP" sz="2000" dirty="0" smtClean="0">
                <a:solidFill>
                  <a:schemeClr val="tx1"/>
                </a:solidFill>
                <a:latin typeface="MS PGothic" charset="-128"/>
                <a:ea typeface="MS PGothic" charset="-128"/>
                <a:cs typeface="MS PGothic" charset="-128"/>
              </a:rPr>
              <a:t>/</a:t>
            </a:r>
            <a:r>
              <a:rPr lang="en-US" altLang="ja-JP" sz="2000" dirty="0" err="1" smtClean="0">
                <a:solidFill>
                  <a:schemeClr val="tx1"/>
                </a:solidFill>
                <a:latin typeface="MS PGothic" charset="-128"/>
                <a:ea typeface="MS PGothic" charset="-128"/>
                <a:cs typeface="MS PGothic" charset="-128"/>
              </a:rPr>
              <a:t>NaohiroTawara</a:t>
            </a:r>
            <a:r>
              <a:rPr lang="en-US" altLang="ja-JP" sz="2000" dirty="0" smtClean="0">
                <a:solidFill>
                  <a:schemeClr val="tx1"/>
                </a:solidFill>
                <a:latin typeface="MS PGothic" charset="-128"/>
                <a:ea typeface="MS PGothic" charset="-128"/>
                <a:cs typeface="MS PGothic" charset="-128"/>
              </a:rPr>
              <a:t>/B3_seminor </a:t>
            </a:r>
            <a:endParaRPr lang="en-US" altLang="ja-JP" sz="2000" dirty="0" smtClean="0">
              <a:solidFill>
                <a:schemeClr val="tx1"/>
              </a:solidFill>
              <a:latin typeface="MS PGothic" charset="-128"/>
              <a:ea typeface="MS PGothic" charset="-128"/>
              <a:cs typeface="MS PGothic" charset="-128"/>
            </a:endParaRPr>
          </a:p>
        </p:txBody>
      </p:sp>
      <p:sp>
        <p:nvSpPr>
          <p:cNvPr id="5" name="正方形/長方形 4"/>
          <p:cNvSpPr/>
          <p:nvPr/>
        </p:nvSpPr>
        <p:spPr>
          <a:xfrm>
            <a:off x="596712" y="5097861"/>
            <a:ext cx="7950574" cy="519953"/>
          </a:xfrm>
          <a:prstGeom prst="rect">
            <a:avLst/>
          </a:prstGeom>
          <a:solidFill>
            <a:schemeClr val="bg2"/>
          </a:solidFill>
          <a:ln w="603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smtClean="0">
                <a:solidFill>
                  <a:schemeClr val="tx1"/>
                </a:solidFill>
                <a:latin typeface="MS PGothic" charset="-128"/>
                <a:ea typeface="MS PGothic" charset="-128"/>
                <a:cs typeface="MS PGothic" charset="-128"/>
              </a:rPr>
              <a:t>$ </a:t>
            </a:r>
            <a:r>
              <a:rPr kumimoji="1" lang="en-US" altLang="ja-JP" sz="2000" dirty="0" err="1" smtClean="0">
                <a:solidFill>
                  <a:schemeClr val="tx1"/>
                </a:solidFill>
                <a:latin typeface="MS PGothic" charset="-128"/>
                <a:ea typeface="MS PGothic" charset="-128"/>
                <a:cs typeface="MS PGothic" charset="-128"/>
              </a:rPr>
              <a:t>git</a:t>
            </a:r>
            <a:r>
              <a:rPr lang="en-US" altLang="ja-JP" sz="2000" dirty="0" smtClean="0">
                <a:solidFill>
                  <a:schemeClr val="tx1"/>
                </a:solidFill>
                <a:latin typeface="MS PGothic" charset="-128"/>
                <a:ea typeface="MS PGothic" charset="-128"/>
                <a:cs typeface="MS PGothic" charset="-128"/>
              </a:rPr>
              <a:t> pull</a:t>
            </a:r>
            <a:endParaRPr lang="en-US" altLang="ja-JP" sz="2000" dirty="0" smtClean="0">
              <a:solidFill>
                <a:schemeClr val="tx1"/>
              </a:solidFill>
              <a:latin typeface="MS PGothic" charset="-128"/>
              <a:ea typeface="MS PGothic" charset="-128"/>
              <a:cs typeface="MS PGothic" charset="-128"/>
            </a:endParaRPr>
          </a:p>
        </p:txBody>
      </p:sp>
    </p:spTree>
    <p:extLst>
      <p:ext uri="{BB962C8B-B14F-4D97-AF65-F5344CB8AC3E}">
        <p14:creationId xmlns:p14="http://schemas.microsoft.com/office/powerpoint/2010/main" val="77281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基本課題</a:t>
            </a:r>
            <a:r>
              <a:rPr lang="ja-JP" altLang="en-US" dirty="0" smtClean="0"/>
              <a:t>：</a:t>
            </a:r>
            <a:r>
              <a:rPr kumimoji="1" lang="ja-JP" altLang="en-US" dirty="0" smtClean="0"/>
              <a:t>魚釣り過程</a:t>
            </a:r>
            <a:r>
              <a:rPr kumimoji="1" lang="en-US" altLang="ja-JP" dirty="0" smtClean="0"/>
              <a:t/>
            </a:r>
            <a:br>
              <a:rPr kumimoji="1" lang="en-US" altLang="ja-JP" dirty="0" smtClean="0"/>
            </a:br>
            <a:r>
              <a:rPr kumimoji="1" lang="ja-JP" altLang="en-US" dirty="0" smtClean="0"/>
              <a:t>ローカルレベルモデル</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 y="1690690"/>
                <a:ext cx="9076623" cy="5499382"/>
              </a:xfrm>
            </p:spPr>
            <p:txBody>
              <a:bodyPr>
                <a:normAutofit/>
              </a:bodyPr>
              <a:lstStyle/>
              <a:p>
                <a:r>
                  <a:rPr lang="ja-JP" altLang="en-US" dirty="0" smtClean="0"/>
                  <a:t>魚釣り過程を</a:t>
                </a:r>
                <a:r>
                  <a:rPr lang="ja-JP" altLang="en-US" dirty="0"/>
                  <a:t>以下のローカルレベルモデル</a:t>
                </a:r>
                <a:r>
                  <a:rPr lang="ja-JP" altLang="en-US" dirty="0" smtClean="0"/>
                  <a:t>で定義して、各時刻に釣った魚の数から湖の中にいる魚の数を推定してみよう</a:t>
                </a:r>
                <a:r>
                  <a:rPr lang="en-US" altLang="ja-JP" dirty="0" smtClean="0"/>
                  <a:t/>
                </a:r>
                <a:br>
                  <a:rPr lang="en-US" altLang="ja-JP" dirty="0" smtClean="0"/>
                </a:br>
                <a:endParaRPr lang="en-US" altLang="ja-JP" dirty="0" smtClean="0"/>
              </a:p>
              <a:p>
                <a:pPr marL="1428750" lvl="2" indent="-514350">
                  <a:buFont typeface="+mj-lt"/>
                  <a:buAutoNum type="arabicPeriod"/>
                </a:pPr>
                <a:r>
                  <a:rPr lang="ja-JP" altLang="en-US" sz="2800" dirty="0" smtClean="0"/>
                  <a:t>観測方程式</a:t>
                </a:r>
                <a:r>
                  <a:rPr lang="en-US" altLang="ja-JP" sz="2800" dirty="0" smtClean="0"/>
                  <a:t> </a:t>
                </a:r>
                <a14:m>
                  <m:oMath xmlns:m="http://schemas.openxmlformats.org/officeDocument/2006/math">
                    <m:r>
                      <m:rPr>
                        <m:sty m:val="p"/>
                      </m:rPr>
                      <a:rPr lang="en-US" altLang="ja-JP" sz="2800">
                        <a:latin typeface="Cambria Math" charset="0"/>
                      </a:rPr>
                      <m:t>y</m:t>
                    </m:r>
                    <m:d>
                      <m:dPr>
                        <m:ctrlPr>
                          <a:rPr lang="en-US" altLang="ja-JP" sz="2800" i="1">
                            <a:latin typeface="Cambria Math" charset="0"/>
                          </a:rPr>
                        </m:ctrlPr>
                      </m:dPr>
                      <m:e>
                        <m:r>
                          <a:rPr lang="en-US" altLang="ja-JP" sz="2800" i="1">
                            <a:latin typeface="Cambria Math" charset="0"/>
                          </a:rPr>
                          <m:t>𝑘</m:t>
                        </m:r>
                      </m:e>
                    </m:d>
                    <m:r>
                      <a:rPr lang="en-US" altLang="ja-JP" sz="2800" i="1">
                        <a:latin typeface="Cambria Math" charset="0"/>
                      </a:rPr>
                      <m:t>=</m:t>
                    </m:r>
                    <m:r>
                      <a:rPr lang="en-US" altLang="ja-JP" sz="2800" i="1">
                        <a:latin typeface="Cambria Math" charset="0"/>
                      </a:rPr>
                      <m:t>𝑥</m:t>
                    </m:r>
                    <m:r>
                      <a:rPr lang="en-US" altLang="ja-JP" sz="2800" i="1">
                        <a:latin typeface="Cambria Math" charset="0"/>
                      </a:rPr>
                      <m:t>(</m:t>
                    </m:r>
                    <m:r>
                      <a:rPr lang="en-US" altLang="ja-JP" sz="2800" i="1">
                        <a:latin typeface="Cambria Math" charset="0"/>
                      </a:rPr>
                      <m:t>𝑘</m:t>
                    </m:r>
                    <m:r>
                      <a:rPr lang="en-US" altLang="ja-JP" sz="2800" i="1">
                        <a:latin typeface="Cambria Math" charset="0"/>
                      </a:rPr>
                      <m:t>)+</m:t>
                    </m:r>
                    <m:r>
                      <a:rPr lang="en-US" altLang="ja-JP" sz="2800" i="1">
                        <a:latin typeface="Cambria Math" charset="0"/>
                      </a:rPr>
                      <m:t>𝑤</m:t>
                    </m:r>
                    <m:r>
                      <a:rPr lang="en-US" altLang="ja-JP" sz="2800" i="1">
                        <a:latin typeface="Cambria Math" charset="0"/>
                      </a:rPr>
                      <m:t>(</m:t>
                    </m:r>
                    <m:r>
                      <a:rPr lang="en-US" altLang="ja-JP" sz="2800" i="1">
                        <a:latin typeface="Cambria Math" charset="0"/>
                      </a:rPr>
                      <m:t>𝑘</m:t>
                    </m:r>
                    <m:r>
                      <a:rPr lang="en-US" altLang="ja-JP" sz="2800" i="1">
                        <a:latin typeface="Cambria Math" charset="0"/>
                      </a:rPr>
                      <m:t>)</m:t>
                    </m:r>
                  </m:oMath>
                </a14:m>
                <a:endParaRPr lang="en-US" altLang="ja-JP" sz="2800" dirty="0"/>
              </a:p>
              <a:p>
                <a:pPr marL="1428750" lvl="2" indent="-514350">
                  <a:buFont typeface="+mj-lt"/>
                  <a:buAutoNum type="arabicPeriod"/>
                </a:pPr>
                <a:r>
                  <a:rPr lang="ja-JP" altLang="en-US" sz="2800" dirty="0" smtClean="0"/>
                  <a:t>状態方程式</a:t>
                </a:r>
                <a:r>
                  <a:rPr lang="en-US" altLang="ja-JP" sz="2800" dirty="0" smtClean="0"/>
                  <a:t> </a:t>
                </a:r>
                <a14:m>
                  <m:oMath xmlns:m="http://schemas.openxmlformats.org/officeDocument/2006/math">
                    <m:r>
                      <m:rPr>
                        <m:sty m:val="p"/>
                      </m:rPr>
                      <a:rPr lang="en-US" altLang="ja-JP" sz="2800">
                        <a:latin typeface="Cambria Math" charset="0"/>
                      </a:rPr>
                      <m:t>x</m:t>
                    </m:r>
                    <m:d>
                      <m:dPr>
                        <m:ctrlPr>
                          <a:rPr lang="en-US" altLang="ja-JP" sz="2800" i="1">
                            <a:latin typeface="Cambria Math" charset="0"/>
                          </a:rPr>
                        </m:ctrlPr>
                      </m:dPr>
                      <m:e>
                        <m:r>
                          <a:rPr lang="en-US" altLang="ja-JP" sz="2800" i="1">
                            <a:latin typeface="Cambria Math" charset="0"/>
                          </a:rPr>
                          <m:t>𝑘</m:t>
                        </m:r>
                      </m:e>
                    </m:d>
                    <m:r>
                      <a:rPr lang="en-US" altLang="ja-JP" sz="2800" i="1">
                        <a:latin typeface="Cambria Math" charset="0"/>
                      </a:rPr>
                      <m:t>=</m:t>
                    </m:r>
                    <m:r>
                      <a:rPr lang="en-US" altLang="ja-JP" sz="2800" i="1">
                        <a:latin typeface="Cambria Math" charset="0"/>
                      </a:rPr>
                      <m:t>𝑥</m:t>
                    </m:r>
                    <m:d>
                      <m:dPr>
                        <m:ctrlPr>
                          <a:rPr lang="en-US" altLang="ja-JP" sz="2800" i="1">
                            <a:latin typeface="Cambria Math" charset="0"/>
                          </a:rPr>
                        </m:ctrlPr>
                      </m:dPr>
                      <m:e>
                        <m:r>
                          <a:rPr lang="en-US" altLang="ja-JP" sz="2800" i="1">
                            <a:latin typeface="Cambria Math" charset="0"/>
                          </a:rPr>
                          <m:t>𝑘</m:t>
                        </m:r>
                        <m:r>
                          <a:rPr lang="en-US" altLang="ja-JP" sz="2800" i="1">
                            <a:latin typeface="Cambria Math" charset="0"/>
                          </a:rPr>
                          <m:t>−1</m:t>
                        </m:r>
                      </m:e>
                    </m:d>
                    <m:r>
                      <a:rPr lang="en-US" altLang="ja-JP" sz="2800" i="1">
                        <a:latin typeface="Cambria Math" charset="0"/>
                      </a:rPr>
                      <m:t>+</m:t>
                    </m:r>
                    <m:r>
                      <a:rPr lang="en-US" altLang="ja-JP" sz="2800" i="1">
                        <a:latin typeface="Cambria Math" charset="0"/>
                      </a:rPr>
                      <m:t>𝑣</m:t>
                    </m:r>
                    <m:d>
                      <m:dPr>
                        <m:ctrlPr>
                          <a:rPr lang="en-US" altLang="ja-JP" sz="2800" i="1">
                            <a:latin typeface="Cambria Math" charset="0"/>
                          </a:rPr>
                        </m:ctrlPr>
                      </m:dPr>
                      <m:e>
                        <m:r>
                          <a:rPr lang="en-US" altLang="ja-JP" sz="2800" i="1">
                            <a:latin typeface="Cambria Math" charset="0"/>
                          </a:rPr>
                          <m:t>𝑘</m:t>
                        </m:r>
                        <m:r>
                          <a:rPr lang="en-US" altLang="ja-JP" sz="2800" i="1">
                            <a:latin typeface="Cambria Math" charset="0"/>
                          </a:rPr>
                          <m:t>−1</m:t>
                        </m:r>
                      </m:e>
                    </m:d>
                  </m:oMath>
                </a14:m>
                <a:r>
                  <a:rPr lang="en-US" altLang="ja-JP" sz="2800" dirty="0" smtClean="0"/>
                  <a:t/>
                </a:r>
                <a:br>
                  <a:rPr lang="en-US" altLang="ja-JP" sz="2800" dirty="0" smtClean="0"/>
                </a:br>
                <a:r>
                  <a:rPr lang="en-US" altLang="ja-JP" sz="2800" dirty="0" smtClean="0"/>
                  <a:t/>
                </a:r>
                <a:br>
                  <a:rPr lang="en-US" altLang="ja-JP" sz="2800" dirty="0" smtClean="0"/>
                </a:br>
                <a:r>
                  <a:rPr lang="en-US" altLang="ja-JP" sz="2800" dirty="0" smtClean="0"/>
                  <a:t/>
                </a:r>
                <a:br>
                  <a:rPr lang="en-US" altLang="ja-JP" sz="2800" dirty="0" smtClean="0"/>
                </a:br>
                <a:endParaRPr lang="en-US" altLang="ja-JP" sz="2800" dirty="0"/>
              </a:p>
              <a:p>
                <a:pPr marL="457200" lvl="1" indent="0">
                  <a:buNone/>
                </a:pPr>
                <a:r>
                  <a:rPr lang="ja-JP" altLang="en-US" sz="2300" dirty="0" smtClean="0"/>
                  <a:t>ただし</a:t>
                </a:r>
                <a:r>
                  <a:rPr lang="en-US" altLang="ja-JP" sz="2300" dirty="0" smtClean="0"/>
                  <a:t>,</a:t>
                </a:r>
                <a:r>
                  <a:rPr lang="ja-JP" altLang="en-US" sz="2300" dirty="0" smtClean="0"/>
                  <a:t>ノイズ</a:t>
                </a:r>
                <a:r>
                  <a:rPr lang="ja-JP" altLang="en-US" sz="2300" dirty="0"/>
                  <a:t>𝑤</a:t>
                </a:r>
                <a:r>
                  <a:rPr lang="en-US" altLang="ja-JP" sz="2300" dirty="0"/>
                  <a:t>(</a:t>
                </a:r>
                <a:r>
                  <a:rPr lang="ja-JP" altLang="en-US" sz="2300" dirty="0"/>
                  <a:t>𝑘</a:t>
                </a:r>
                <a:r>
                  <a:rPr lang="en-US" altLang="ja-JP" sz="2300" dirty="0" smtClean="0"/>
                  <a:t>),𝑣</a:t>
                </a:r>
                <a:r>
                  <a:rPr lang="en-US" altLang="ja-JP" sz="2300" dirty="0"/>
                  <a:t>(𝑘)</a:t>
                </a:r>
                <a:r>
                  <a:rPr lang="ja-JP" altLang="en-US" sz="2300" dirty="0"/>
                  <a:t>は</a:t>
                </a:r>
                <a:r>
                  <a:rPr lang="ja-JP" altLang="en-US" sz="2300" dirty="0" smtClean="0"/>
                  <a:t>平均</a:t>
                </a:r>
                <a:r>
                  <a:rPr lang="en-US" altLang="ja-JP" sz="2300" dirty="0" smtClean="0"/>
                  <a:t>0,</a:t>
                </a:r>
                <a:r>
                  <a:rPr lang="ja-JP" altLang="en-US" sz="2300" dirty="0" smtClean="0"/>
                  <a:t>分散</a:t>
                </a:r>
                <a:r>
                  <a:rPr lang="en-US" altLang="ja-JP" sz="2300" dirty="0" smtClean="0"/>
                  <a:t>1</a:t>
                </a:r>
                <a:r>
                  <a:rPr lang="ja-JP" altLang="en-US" sz="2300" dirty="0"/>
                  <a:t>の正規分布に</a:t>
                </a:r>
                <a:r>
                  <a:rPr lang="ja-JP" altLang="en-US" sz="2300" dirty="0" smtClean="0"/>
                  <a:t>従うとする</a:t>
                </a:r>
                <a:endParaRPr lang="ja-JP" altLang="en-US" sz="23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 y="1690690"/>
                <a:ext cx="9076623" cy="5499382"/>
              </a:xfrm>
              <a:blipFill rotWithShape="0">
                <a:blip r:embed="rId2"/>
                <a:stretch>
                  <a:fillRect l="-1209" t="-1996" r="-38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p:cNvSpPr txBox="1"/>
              <p:nvPr/>
            </p:nvSpPr>
            <p:spPr>
              <a:xfrm>
                <a:off x="2146015" y="5950573"/>
                <a:ext cx="4824782" cy="4834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charset="0"/>
                          <a:ea typeface="Meiryo" charset="-128"/>
                          <a:cs typeface="Meiryo" charset="-128"/>
                        </a:rPr>
                        <m:t>𝑤</m:t>
                      </m:r>
                      <m:d>
                        <m:dPr>
                          <m:ctrlPr>
                            <a:rPr kumimoji="1" lang="en-US" altLang="ja-JP" sz="2800" b="0" i="1" smtClean="0">
                              <a:latin typeface="Cambria Math" charset="0"/>
                              <a:ea typeface="Meiryo" charset="-128"/>
                              <a:cs typeface="Meiryo" charset="-128"/>
                            </a:rPr>
                          </m:ctrlPr>
                        </m:dPr>
                        <m:e>
                          <m:r>
                            <a:rPr kumimoji="1" lang="en-US" altLang="ja-JP" sz="2800" b="0" i="1" smtClean="0">
                              <a:latin typeface="Cambria Math" charset="0"/>
                              <a:ea typeface="Meiryo" charset="-128"/>
                              <a:cs typeface="Meiryo" charset="-128"/>
                            </a:rPr>
                            <m:t>𝑘</m:t>
                          </m:r>
                        </m:e>
                      </m:d>
                      <m:r>
                        <a:rPr kumimoji="1" lang="en-US" altLang="ja-JP" sz="2800" b="0" i="1" smtClean="0">
                          <a:latin typeface="Cambria Math" charset="0"/>
                          <a:ea typeface="Meiryo" charset="-128"/>
                          <a:cs typeface="Meiryo" charset="-128"/>
                        </a:rPr>
                        <m:t>~</m:t>
                      </m:r>
                      <m:r>
                        <a:rPr kumimoji="1" lang="en-US" altLang="ja-JP" sz="2800" b="0" i="1" smtClean="0">
                          <a:latin typeface="Cambria Math" charset="0"/>
                          <a:ea typeface="Meiryo" charset="-128"/>
                          <a:cs typeface="Meiryo" charset="-128"/>
                        </a:rPr>
                        <m:t>𝑁</m:t>
                      </m:r>
                      <m:d>
                        <m:dPr>
                          <m:ctrlPr>
                            <a:rPr kumimoji="1" lang="mr-IN" altLang="ja-JP" sz="2800" b="0" i="1" smtClean="0">
                              <a:latin typeface="Cambria Math" charset="0"/>
                              <a:ea typeface="Meiryo" charset="-128"/>
                              <a:cs typeface="Meiryo" charset="-128"/>
                            </a:rPr>
                          </m:ctrlPr>
                        </m:dPr>
                        <m:e>
                          <m:r>
                            <a:rPr kumimoji="1" lang="en-US" altLang="ja-JP" sz="2800" b="0" i="1" smtClean="0">
                              <a:latin typeface="Cambria Math" charset="0"/>
                              <a:ea typeface="Meiryo" charset="-128"/>
                              <a:cs typeface="Meiryo" charset="-128"/>
                            </a:rPr>
                            <m:t>0, 1</m:t>
                          </m:r>
                        </m:e>
                      </m:d>
                      <m:r>
                        <a:rPr kumimoji="1" lang="en-US" altLang="ja-JP" sz="2800" b="0" i="1" smtClean="0">
                          <a:latin typeface="Cambria Math" charset="0"/>
                          <a:ea typeface="Meiryo" charset="-128"/>
                          <a:cs typeface="Meiryo" charset="-128"/>
                        </a:rPr>
                        <m:t>, </m:t>
                      </m:r>
                      <m:r>
                        <a:rPr kumimoji="1" lang="ja-JP" altLang="en-US" sz="2800" b="0" i="1" smtClean="0">
                          <a:latin typeface="Cambria Math" charset="0"/>
                          <a:ea typeface="Meiryo" charset="-128"/>
                          <a:cs typeface="Meiryo" charset="-128"/>
                        </a:rPr>
                        <m:t>　</m:t>
                      </m:r>
                      <m:r>
                        <a:rPr kumimoji="1" lang="en-US" altLang="ja-JP" sz="2800" b="0" i="1" smtClean="0">
                          <a:latin typeface="Cambria Math" charset="0"/>
                          <a:ea typeface="Meiryo" charset="-128"/>
                          <a:cs typeface="Meiryo" charset="-128"/>
                        </a:rPr>
                        <m:t>𝑣</m:t>
                      </m:r>
                      <m:d>
                        <m:dPr>
                          <m:ctrlPr>
                            <a:rPr lang="en-US" altLang="ja-JP" sz="2800" i="1">
                              <a:latin typeface="Cambria Math" charset="0"/>
                              <a:ea typeface="Meiryo" charset="-128"/>
                              <a:cs typeface="Meiryo" charset="-128"/>
                            </a:rPr>
                          </m:ctrlPr>
                        </m:dPr>
                        <m:e>
                          <m:r>
                            <a:rPr lang="en-US" altLang="ja-JP" sz="2800" i="1">
                              <a:latin typeface="Cambria Math" charset="0"/>
                              <a:ea typeface="Meiryo" charset="-128"/>
                              <a:cs typeface="Meiryo" charset="-128"/>
                            </a:rPr>
                            <m:t>𝑘</m:t>
                          </m:r>
                        </m:e>
                      </m:d>
                      <m:r>
                        <a:rPr lang="en-US" altLang="ja-JP" sz="2800" i="1">
                          <a:latin typeface="Cambria Math" charset="0"/>
                          <a:ea typeface="Meiryo" charset="-128"/>
                          <a:cs typeface="Meiryo" charset="-128"/>
                        </a:rPr>
                        <m:t>~</m:t>
                      </m:r>
                      <m:r>
                        <a:rPr lang="en-US" altLang="ja-JP" sz="2800" i="1">
                          <a:latin typeface="Cambria Math" charset="0"/>
                          <a:ea typeface="Meiryo" charset="-128"/>
                          <a:cs typeface="Meiryo" charset="-128"/>
                        </a:rPr>
                        <m:t>𝑁</m:t>
                      </m:r>
                      <m:d>
                        <m:dPr>
                          <m:ctrlPr>
                            <a:rPr lang="mr-IN" altLang="ja-JP" sz="2800" i="1">
                              <a:latin typeface="Cambria Math" charset="0"/>
                              <a:ea typeface="Meiryo" charset="-128"/>
                              <a:cs typeface="Meiryo" charset="-128"/>
                            </a:rPr>
                          </m:ctrlPr>
                        </m:dPr>
                        <m:e>
                          <m:r>
                            <a:rPr lang="en-US" altLang="ja-JP" sz="2800" b="0" i="1" smtClean="0">
                              <a:latin typeface="Cambria Math" charset="0"/>
                              <a:ea typeface="Meiryo" charset="-128"/>
                              <a:cs typeface="Meiryo" charset="-128"/>
                            </a:rPr>
                            <m:t>0, 1</m:t>
                          </m:r>
                        </m:e>
                      </m:d>
                    </m:oMath>
                  </m:oMathPara>
                </a14:m>
                <a:endParaRPr kumimoji="1" lang="ja-JP" altLang="en-US" sz="2800" dirty="0">
                  <a:latin typeface="Meiryo" charset="-128"/>
                  <a:ea typeface="Meiryo" charset="-128"/>
                  <a:cs typeface="Meiryo" charset="-128"/>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2146015" y="5950573"/>
                <a:ext cx="4824782" cy="483466"/>
              </a:xfrm>
              <a:prstGeom prst="rect">
                <a:avLst/>
              </a:prstGeom>
              <a:blipFill rotWithShape="0">
                <a:blip r:embed="rId3"/>
                <a:stretch>
                  <a:fillRect/>
                </a:stretch>
              </a:blipFill>
            </p:spPr>
            <p:txBody>
              <a:bodyPr/>
              <a:lstStyle/>
              <a:p>
                <a:r>
                  <a:rPr lang="ja-JP" altLang="en-US">
                    <a:noFill/>
                  </a:rPr>
                  <a:t> </a:t>
                </a:r>
              </a:p>
            </p:txBody>
          </p:sp>
        </mc:Fallback>
      </mc:AlternateContent>
      <p:sp>
        <p:nvSpPr>
          <p:cNvPr id="5" name="テキスト ボックス 4"/>
          <p:cNvSpPr txBox="1"/>
          <p:nvPr/>
        </p:nvSpPr>
        <p:spPr>
          <a:xfrm>
            <a:off x="288758" y="2685448"/>
            <a:ext cx="184731" cy="369332"/>
          </a:xfrm>
          <a:prstGeom prst="rect">
            <a:avLst/>
          </a:prstGeom>
          <a:noFill/>
        </p:spPr>
        <p:txBody>
          <a:bodyPr wrap="none" rtlCol="0">
            <a:spAutoFit/>
          </a:bodyPr>
          <a:lstStyle/>
          <a:p>
            <a:endParaRPr kumimoji="1" lang="ja-JP" altLang="en-US" dirty="0"/>
          </a:p>
        </p:txBody>
      </p:sp>
      <p:sp>
        <p:nvSpPr>
          <p:cNvPr id="9" name="テキスト ボックス 8"/>
          <p:cNvSpPr txBox="1"/>
          <p:nvPr/>
        </p:nvSpPr>
        <p:spPr>
          <a:xfrm>
            <a:off x="994618" y="4294171"/>
            <a:ext cx="6837128" cy="954107"/>
          </a:xfrm>
          <a:prstGeom prst="rect">
            <a:avLst/>
          </a:prstGeom>
          <a:noFill/>
        </p:spPr>
        <p:txBody>
          <a:bodyPr wrap="none" rtlCol="0">
            <a:spAutoFit/>
          </a:bodyPr>
          <a:lstStyle/>
          <a:p>
            <a:pPr algn="ctr"/>
            <a:r>
              <a:rPr lang="ja-JP" altLang="en-US" sz="2800" dirty="0" smtClean="0">
                <a:latin typeface="Meiryo" charset="-128"/>
                <a:ea typeface="Meiryo" charset="-128"/>
                <a:cs typeface="Meiryo" charset="-128"/>
              </a:rPr>
              <a:t>観測値</a:t>
            </a: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𝑦</a:t>
            </a:r>
            <a:r>
              <a:rPr lang="en-US" altLang="ja-JP" sz="2800" dirty="0" smtClean="0">
                <a:latin typeface="Meiryo" charset="-128"/>
                <a:ea typeface="Meiryo" charset="-128"/>
                <a:cs typeface="Meiryo" charset="-128"/>
              </a:rPr>
              <a:t>(</a:t>
            </a:r>
            <a:r>
              <a:rPr lang="ja-JP" altLang="en-US" sz="2800" dirty="0" smtClean="0">
                <a:latin typeface="Meiryo" charset="-128"/>
                <a:ea typeface="Meiryo" charset="-128"/>
                <a:cs typeface="Meiryo" charset="-128"/>
              </a:rPr>
              <a:t>𝑘</a:t>
            </a:r>
            <a:r>
              <a:rPr lang="en-US" altLang="ja-JP" sz="2800" dirty="0" smtClean="0">
                <a:latin typeface="Meiryo" charset="-128"/>
                <a:ea typeface="Meiryo" charset="-128"/>
                <a:cs typeface="Meiryo" charset="-128"/>
              </a:rPr>
              <a:t>)</a:t>
            </a:r>
            <a:r>
              <a:rPr lang="ja-JP" altLang="en-US" sz="2800" dirty="0" smtClean="0">
                <a:latin typeface="Meiryo" charset="-128"/>
                <a:ea typeface="Meiryo" charset="-128"/>
                <a:cs typeface="Meiryo" charset="-128"/>
              </a:rPr>
              <a:t>：時刻</a:t>
            </a:r>
            <a:r>
              <a:rPr lang="en-US" altLang="ja-JP" sz="2800" dirty="0" smtClean="0">
                <a:latin typeface="Meiryo" charset="-128"/>
                <a:ea typeface="Meiryo" charset="-128"/>
                <a:cs typeface="Meiryo" charset="-128"/>
              </a:rPr>
              <a:t> k </a:t>
            </a:r>
            <a:r>
              <a:rPr lang="ja-JP" altLang="en-US" sz="2800" dirty="0" smtClean="0">
                <a:latin typeface="Meiryo" charset="-128"/>
                <a:ea typeface="Meiryo" charset="-128"/>
                <a:cs typeface="Meiryo" charset="-128"/>
              </a:rPr>
              <a:t>に釣った</a:t>
            </a:r>
            <a:r>
              <a:rPr lang="ja-JP" altLang="en-US" sz="2800" dirty="0">
                <a:latin typeface="Meiryo" charset="-128"/>
                <a:ea typeface="Meiryo" charset="-128"/>
                <a:cs typeface="Meiryo" charset="-128"/>
              </a:rPr>
              <a:t>魚の数</a:t>
            </a:r>
          </a:p>
          <a:p>
            <a:pPr algn="ctr"/>
            <a:r>
              <a:rPr lang="ja-JP" altLang="en-US" sz="2800" dirty="0" smtClean="0">
                <a:latin typeface="Meiryo" charset="-128"/>
                <a:ea typeface="Meiryo" charset="-128"/>
                <a:cs typeface="Meiryo" charset="-128"/>
              </a:rPr>
              <a:t>状態</a:t>
            </a: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𝑥</a:t>
            </a:r>
            <a:r>
              <a:rPr lang="en-US" altLang="ja-JP" sz="2800" dirty="0" smtClean="0">
                <a:latin typeface="Meiryo" charset="-128"/>
                <a:ea typeface="Meiryo" charset="-128"/>
                <a:cs typeface="Meiryo" charset="-128"/>
              </a:rPr>
              <a:t>(</a:t>
            </a:r>
            <a:r>
              <a:rPr lang="ja-JP" altLang="en-US" sz="2800" dirty="0" smtClean="0">
                <a:latin typeface="Meiryo" charset="-128"/>
                <a:ea typeface="Meiryo" charset="-128"/>
                <a:cs typeface="Meiryo" charset="-128"/>
              </a:rPr>
              <a:t>𝑘</a:t>
            </a:r>
            <a:r>
              <a:rPr lang="en-US" altLang="ja-JP" sz="2800" dirty="0" smtClean="0">
                <a:latin typeface="Meiryo" charset="-128"/>
                <a:ea typeface="Meiryo" charset="-128"/>
                <a:cs typeface="Meiryo" charset="-128"/>
              </a:rPr>
              <a:t>)</a:t>
            </a:r>
            <a:r>
              <a:rPr lang="ja-JP" altLang="en-US" sz="2800" dirty="0" smtClean="0">
                <a:latin typeface="Meiryo" charset="-128"/>
                <a:ea typeface="Meiryo" charset="-128"/>
                <a:cs typeface="Meiryo" charset="-128"/>
              </a:rPr>
              <a:t>：</a:t>
            </a:r>
            <a:r>
              <a:rPr lang="ja-JP" altLang="en-US" sz="2800" dirty="0">
                <a:latin typeface="Meiryo" charset="-128"/>
                <a:ea typeface="Meiryo" charset="-128"/>
                <a:cs typeface="Meiryo" charset="-128"/>
              </a:rPr>
              <a:t>時刻</a:t>
            </a:r>
            <a:r>
              <a:rPr lang="en-US" altLang="ja-JP" sz="2800" dirty="0">
                <a:latin typeface="Meiryo" charset="-128"/>
                <a:ea typeface="Meiryo" charset="-128"/>
                <a:cs typeface="Meiryo" charset="-128"/>
              </a:rPr>
              <a:t> k </a:t>
            </a:r>
            <a:r>
              <a:rPr lang="ja-JP" altLang="en-US" sz="2800" dirty="0">
                <a:latin typeface="Meiryo" charset="-128"/>
                <a:ea typeface="Meiryo" charset="-128"/>
                <a:cs typeface="Meiryo" charset="-128"/>
              </a:rPr>
              <a:t>に</a:t>
            </a:r>
            <a:r>
              <a:rPr lang="ja-JP" altLang="en-US" sz="2800" dirty="0" smtClean="0">
                <a:latin typeface="Meiryo" charset="-128"/>
                <a:ea typeface="Meiryo" charset="-128"/>
                <a:cs typeface="Meiryo" charset="-128"/>
              </a:rPr>
              <a:t>湖</a:t>
            </a:r>
            <a:r>
              <a:rPr lang="ja-JP" altLang="en-US" sz="2800" dirty="0">
                <a:latin typeface="Meiryo" charset="-128"/>
                <a:ea typeface="Meiryo" charset="-128"/>
                <a:cs typeface="Meiryo" charset="-128"/>
              </a:rPr>
              <a:t>の中にいる魚の</a:t>
            </a:r>
            <a:r>
              <a:rPr lang="ja-JP" altLang="en-US" sz="2800" dirty="0" smtClean="0">
                <a:latin typeface="Meiryo" charset="-128"/>
                <a:ea typeface="Meiryo" charset="-128"/>
                <a:cs typeface="Meiryo" charset="-128"/>
              </a:rPr>
              <a:t>数</a:t>
            </a:r>
            <a:endParaRPr lang="ja-JP" altLang="en-US" sz="2800" dirty="0">
              <a:latin typeface="Meiryo" charset="-128"/>
              <a:ea typeface="Meiryo" charset="-128"/>
              <a:cs typeface="Meiryo" charset="-128"/>
            </a:endParaRPr>
          </a:p>
        </p:txBody>
      </p:sp>
    </p:spTree>
    <p:extLst>
      <p:ext uri="{BB962C8B-B14F-4D97-AF65-F5344CB8AC3E}">
        <p14:creationId xmlns:p14="http://schemas.microsoft.com/office/powerpoint/2010/main" val="676841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基本課題</a:t>
            </a:r>
            <a:r>
              <a:rPr lang="ja-JP" altLang="en-US" dirty="0" smtClean="0"/>
              <a:t>：</a:t>
            </a:r>
            <a:r>
              <a:rPr kumimoji="1" lang="ja-JP" altLang="en-US" dirty="0" smtClean="0"/>
              <a:t>魚釣り過程</a:t>
            </a:r>
            <a:r>
              <a:rPr kumimoji="1" lang="en-US" altLang="ja-JP" dirty="0" smtClean="0"/>
              <a:t/>
            </a:r>
            <a:br>
              <a:rPr kumimoji="1" lang="en-US" altLang="ja-JP" dirty="0" smtClean="0"/>
            </a:br>
            <a:r>
              <a:rPr kumimoji="1" lang="ja-JP" altLang="en-US" dirty="0" smtClean="0"/>
              <a:t>ローカルレベルモデル</a:t>
            </a:r>
            <a:r>
              <a:rPr kumimoji="1" lang="en-US" altLang="ja-JP" dirty="0" smtClean="0"/>
              <a:t> </a:t>
            </a:r>
            <a:r>
              <a:rPr kumimoji="1" lang="ja-JP" altLang="en-US" dirty="0" smtClean="0"/>
              <a:t>実行例</a:t>
            </a:r>
            <a:endParaRPr kumimoji="1" lang="ja-JP" altLang="en-US" dirty="0"/>
          </a:p>
        </p:txBody>
      </p:sp>
      <p:sp>
        <p:nvSpPr>
          <p:cNvPr id="10" name="コンテンツ プレースホルダー 9"/>
          <p:cNvSpPr>
            <a:spLocks noGrp="1"/>
          </p:cNvSpPr>
          <p:nvPr>
            <p:ph idx="1"/>
          </p:nvPr>
        </p:nvSpPr>
        <p:spPr>
          <a:xfrm>
            <a:off x="628650" y="2491991"/>
            <a:ext cx="7886700" cy="3684972"/>
          </a:xfrm>
        </p:spPr>
        <p:txBody>
          <a:bodyPr/>
          <a:lstStyle/>
          <a:p>
            <a:r>
              <a:rPr lang="ja-JP" altLang="en-US" b="1" dirty="0">
                <a:solidFill>
                  <a:schemeClr val="accent6"/>
                </a:solidFill>
              </a:rPr>
              <a:t>緑</a:t>
            </a:r>
            <a:r>
              <a:rPr lang="ja-JP" altLang="en-US" dirty="0"/>
              <a:t>が観測</a:t>
            </a:r>
            <a:r>
              <a:rPr lang="ja-JP" altLang="en-US" dirty="0" smtClean="0"/>
              <a:t>された</a:t>
            </a:r>
            <a:r>
              <a:rPr lang="en-US" altLang="ja-JP" dirty="0" smtClean="0"/>
              <a:t/>
            </a:r>
            <a:br>
              <a:rPr lang="en-US" altLang="ja-JP" dirty="0" smtClean="0"/>
            </a:br>
            <a:r>
              <a:rPr lang="ja-JP" altLang="en-US" dirty="0" smtClean="0"/>
              <a:t>釣った魚数</a:t>
            </a:r>
            <a:r>
              <a:rPr lang="en-US" altLang="ja-JP" dirty="0" smtClean="0"/>
              <a:t> </a:t>
            </a:r>
            <a:r>
              <a:rPr lang="en-US" altLang="ja-JP" i="1" dirty="0" smtClean="0">
                <a:latin typeface="Times" charset="0"/>
                <a:ea typeface="Times" charset="0"/>
                <a:cs typeface="Times" charset="0"/>
              </a:rPr>
              <a:t>y</a:t>
            </a:r>
            <a:r>
              <a:rPr lang="en-US" altLang="ja-JP" dirty="0" smtClean="0">
                <a:latin typeface="Times" charset="0"/>
                <a:ea typeface="Times" charset="0"/>
                <a:cs typeface="Times" charset="0"/>
              </a:rPr>
              <a:t>(</a:t>
            </a:r>
            <a:r>
              <a:rPr lang="en-US" altLang="ja-JP" i="1" dirty="0" smtClean="0">
                <a:latin typeface="Times" charset="0"/>
                <a:ea typeface="Times" charset="0"/>
                <a:cs typeface="Times" charset="0"/>
              </a:rPr>
              <a:t>t</a:t>
            </a:r>
            <a:r>
              <a:rPr lang="en-US" altLang="ja-JP" dirty="0" smtClean="0">
                <a:latin typeface="Times" charset="0"/>
                <a:ea typeface="Times" charset="0"/>
                <a:cs typeface="Times" charset="0"/>
              </a:rPr>
              <a:t>)</a:t>
            </a:r>
            <a:endParaRPr kumimoji="1" lang="en-US" altLang="ja-JP" b="1" dirty="0" smtClean="0">
              <a:solidFill>
                <a:srgbClr val="FF0000"/>
              </a:solidFill>
              <a:latin typeface="Times" charset="0"/>
              <a:ea typeface="Times" charset="0"/>
              <a:cs typeface="Times" charset="0"/>
            </a:endParaRPr>
          </a:p>
          <a:p>
            <a:r>
              <a:rPr kumimoji="1" lang="ja-JP" altLang="en-US" b="1" dirty="0" smtClean="0">
                <a:solidFill>
                  <a:srgbClr val="FF0000"/>
                </a:solidFill>
              </a:rPr>
              <a:t>赤</a:t>
            </a:r>
            <a:r>
              <a:rPr kumimoji="1" lang="ja-JP" altLang="en-US" dirty="0" smtClean="0"/>
              <a:t>が真の</a:t>
            </a:r>
            <a:r>
              <a:rPr kumimoji="1" lang="en-US" altLang="ja-JP" dirty="0" smtClean="0"/>
              <a:t/>
            </a:r>
            <a:br>
              <a:rPr kumimoji="1" lang="en-US" altLang="ja-JP" dirty="0" smtClean="0"/>
            </a:br>
            <a:r>
              <a:rPr lang="ja-JP" altLang="en-US" dirty="0" smtClean="0"/>
              <a:t>湖</a:t>
            </a:r>
            <a:r>
              <a:rPr lang="ja-JP" altLang="en-US" dirty="0"/>
              <a:t>の中に</a:t>
            </a:r>
            <a:r>
              <a:rPr lang="ja-JP" altLang="en-US" dirty="0" smtClean="0"/>
              <a:t>いる魚数</a:t>
            </a:r>
            <a:r>
              <a:rPr lang="en-US" altLang="ja-JP" dirty="0" smtClean="0"/>
              <a:t> </a:t>
            </a:r>
            <a:r>
              <a:rPr lang="en-US" altLang="ja-JP" i="1" dirty="0" smtClean="0">
                <a:latin typeface="Times" charset="0"/>
                <a:ea typeface="Times" charset="0"/>
                <a:cs typeface="Times" charset="0"/>
              </a:rPr>
              <a:t>x</a:t>
            </a:r>
            <a:r>
              <a:rPr lang="en-US" altLang="ja-JP" i="1" baseline="30000" dirty="0" smtClean="0">
                <a:latin typeface="Times" charset="0"/>
                <a:ea typeface="Times" charset="0"/>
                <a:cs typeface="Times" charset="0"/>
              </a:rPr>
              <a:t> </a:t>
            </a:r>
            <a:r>
              <a:rPr lang="en-US" altLang="ja-JP" dirty="0" smtClean="0">
                <a:latin typeface="Times" charset="0"/>
                <a:ea typeface="Times" charset="0"/>
                <a:cs typeface="Times" charset="0"/>
              </a:rPr>
              <a:t>(</a:t>
            </a:r>
            <a:r>
              <a:rPr lang="en-US" altLang="ja-JP" i="1" dirty="0" smtClean="0">
                <a:latin typeface="Times" charset="0"/>
                <a:ea typeface="Times" charset="0"/>
                <a:cs typeface="Times" charset="0"/>
              </a:rPr>
              <a:t>t</a:t>
            </a:r>
            <a:r>
              <a:rPr lang="en-US" altLang="ja-JP" dirty="0">
                <a:latin typeface="Times" charset="0"/>
                <a:ea typeface="Times" charset="0"/>
                <a:cs typeface="Times" charset="0"/>
              </a:rPr>
              <a:t>)</a:t>
            </a:r>
            <a:endParaRPr lang="en-US" altLang="ja-JP" dirty="0" smtClean="0"/>
          </a:p>
          <a:p>
            <a:r>
              <a:rPr lang="ja-JP" altLang="en-US" b="1" dirty="0">
                <a:solidFill>
                  <a:schemeClr val="accent1"/>
                </a:solidFill>
              </a:rPr>
              <a:t>青</a:t>
            </a:r>
            <a:r>
              <a:rPr lang="ja-JP" altLang="en-US" dirty="0"/>
              <a:t>が推定</a:t>
            </a:r>
            <a:r>
              <a:rPr lang="ja-JP" altLang="en-US" dirty="0" smtClean="0"/>
              <a:t>された</a:t>
            </a:r>
            <a:r>
              <a:rPr lang="en-US" altLang="ja-JP" dirty="0" smtClean="0"/>
              <a:t/>
            </a:r>
            <a:br>
              <a:rPr lang="en-US" altLang="ja-JP" dirty="0" smtClean="0"/>
            </a:br>
            <a:r>
              <a:rPr lang="ja-JP" altLang="en-US" dirty="0" smtClean="0"/>
              <a:t>湖</a:t>
            </a:r>
            <a:r>
              <a:rPr lang="ja-JP" altLang="en-US" dirty="0"/>
              <a:t>の中にいる</a:t>
            </a:r>
            <a:r>
              <a:rPr lang="ja-JP" altLang="en-US" dirty="0" smtClean="0"/>
              <a:t>魚数</a:t>
            </a:r>
            <a:r>
              <a:rPr lang="en-US" altLang="ja-JP" dirty="0" smtClean="0"/>
              <a:t> </a:t>
            </a:r>
            <a:r>
              <a:rPr lang="en-US" altLang="ja-JP" i="1" dirty="0" smtClean="0">
                <a:latin typeface="Times" charset="0"/>
                <a:ea typeface="Times" charset="0"/>
                <a:cs typeface="Times" charset="0"/>
              </a:rPr>
              <a:t>x</a:t>
            </a:r>
            <a:r>
              <a:rPr lang="en-US" altLang="ja-JP" i="1" baseline="30000" dirty="0" smtClean="0">
                <a:latin typeface="Times" charset="0"/>
                <a:ea typeface="Times" charset="0"/>
                <a:cs typeface="Times" charset="0"/>
              </a:rPr>
              <a:t>^</a:t>
            </a:r>
            <a:r>
              <a:rPr lang="en-US" altLang="ja-JP" dirty="0" smtClean="0">
                <a:latin typeface="Times" charset="0"/>
                <a:ea typeface="Times" charset="0"/>
                <a:cs typeface="Times" charset="0"/>
              </a:rPr>
              <a:t>(</a:t>
            </a:r>
            <a:r>
              <a:rPr lang="en-US" altLang="ja-JP" i="1" dirty="0">
                <a:latin typeface="Times" charset="0"/>
                <a:ea typeface="Times" charset="0"/>
                <a:cs typeface="Times" charset="0"/>
              </a:rPr>
              <a:t>t</a:t>
            </a:r>
            <a:r>
              <a:rPr lang="en-US" altLang="ja-JP" dirty="0">
                <a:latin typeface="Times" charset="0"/>
                <a:ea typeface="Times" charset="0"/>
                <a:cs typeface="Times" charset="0"/>
              </a:rPr>
              <a:t>)</a:t>
            </a:r>
            <a:endParaRPr kumimoji="1" lang="en-US" altLang="ja-JP" dirty="0" smtClean="0"/>
          </a:p>
        </p:txBody>
      </p:sp>
      <p:pic>
        <p:nvPicPr>
          <p:cNvPr id="6" name="図 5"/>
          <p:cNvPicPr>
            <a:picLocks noChangeAspect="1"/>
          </p:cNvPicPr>
          <p:nvPr/>
        </p:nvPicPr>
        <p:blipFill>
          <a:blip r:embed="rId2"/>
          <a:stretch>
            <a:fillRect/>
          </a:stretch>
        </p:blipFill>
        <p:spPr>
          <a:xfrm>
            <a:off x="5101222" y="2491991"/>
            <a:ext cx="3414128" cy="2261532"/>
          </a:xfrm>
          <a:prstGeom prst="rect">
            <a:avLst/>
          </a:prstGeom>
        </p:spPr>
      </p:pic>
    </p:spTree>
    <p:extLst>
      <p:ext uri="{BB962C8B-B14F-4D97-AF65-F5344CB8AC3E}">
        <p14:creationId xmlns:p14="http://schemas.microsoft.com/office/powerpoint/2010/main" val="1662856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5501"/>
            <a:ext cx="8354576" cy="1325563"/>
          </a:xfrm>
        </p:spPr>
        <p:txBody>
          <a:bodyPr/>
          <a:lstStyle/>
          <a:p>
            <a:r>
              <a:rPr lang="ja-JP" altLang="en-US" smtClean="0"/>
              <a:t>応用課題：ロボット</a:t>
            </a:r>
            <a:r>
              <a:rPr lang="ja-JP" altLang="en-US" dirty="0" smtClean="0"/>
              <a:t>の位置推定</a:t>
            </a:r>
            <a:endParaRPr kumimoji="1" lang="ja-JP" altLang="en-US" dirty="0"/>
          </a:p>
        </p:txBody>
      </p:sp>
      <p:sp>
        <p:nvSpPr>
          <p:cNvPr id="3" name="コンテンツ プレースホルダー 2"/>
          <p:cNvSpPr>
            <a:spLocks noGrp="1"/>
          </p:cNvSpPr>
          <p:nvPr>
            <p:ph idx="1"/>
          </p:nvPr>
        </p:nvSpPr>
        <p:spPr>
          <a:xfrm>
            <a:off x="176413" y="1751798"/>
            <a:ext cx="8967587" cy="4990701"/>
          </a:xfrm>
        </p:spPr>
        <p:txBody>
          <a:bodyPr>
            <a:noAutofit/>
          </a:bodyPr>
          <a:lstStyle/>
          <a:p>
            <a:r>
              <a:rPr kumimoji="1" lang="en-US" altLang="ja-JP" sz="2400" dirty="0" smtClean="0"/>
              <a:t>GPS</a:t>
            </a:r>
            <a:r>
              <a:rPr lang="ja-JP" altLang="en-US" sz="2400" dirty="0" smtClean="0"/>
              <a:t>を搭載した</a:t>
            </a:r>
            <a:r>
              <a:rPr kumimoji="1" lang="ja-JP" altLang="en-US" sz="2400" dirty="0" smtClean="0"/>
              <a:t>ロボット</a:t>
            </a:r>
            <a:r>
              <a:rPr lang="en-US" altLang="ja-JP" sz="2400" dirty="0" smtClean="0"/>
              <a:t> </a:t>
            </a:r>
            <a:r>
              <a:rPr lang="ja-JP" altLang="en-US" sz="2400" dirty="0" smtClean="0"/>
              <a:t>が単位時間</a:t>
            </a:r>
            <a:r>
              <a:rPr lang="en-US" altLang="ja-JP" sz="2400" dirty="0" smtClean="0"/>
              <a:t/>
            </a:r>
            <a:br>
              <a:rPr lang="en-US" altLang="ja-JP" sz="2400" dirty="0" smtClean="0"/>
            </a:br>
            <a:r>
              <a:rPr lang="ja-JP" altLang="en-US" sz="2400" dirty="0" smtClean="0"/>
              <a:t>あたりに</a:t>
            </a:r>
            <a:r>
              <a:rPr lang="en-US" altLang="ja-JP" sz="2400" dirty="0" smtClean="0"/>
              <a:t> </a:t>
            </a:r>
            <a:r>
              <a:rPr lang="en-US" altLang="ja-JP" sz="2400" i="1" dirty="0" err="1" smtClean="0">
                <a:latin typeface="Times" charset="0"/>
                <a:ea typeface="Times" charset="0"/>
                <a:cs typeface="Times" charset="0"/>
              </a:rPr>
              <a:t>θ</a:t>
            </a:r>
            <a:r>
              <a:rPr lang="en-US" altLang="ja-JP" sz="2400" dirty="0" smtClean="0"/>
              <a:t> </a:t>
            </a:r>
            <a:r>
              <a:rPr lang="en-US" altLang="ja-JP" sz="2400" dirty="0"/>
              <a:t>[radian/sec] </a:t>
            </a:r>
            <a:r>
              <a:rPr lang="ja-JP" altLang="en-US" sz="2400" dirty="0" smtClean="0"/>
              <a:t>だけ時計回り</a:t>
            </a:r>
            <a:r>
              <a:rPr lang="en-US" altLang="ja-JP" sz="2400" dirty="0" smtClean="0"/>
              <a:t/>
            </a:r>
            <a:br>
              <a:rPr lang="en-US" altLang="ja-JP" sz="2400" dirty="0" smtClean="0"/>
            </a:br>
            <a:r>
              <a:rPr lang="ja-JP" altLang="en-US" sz="2400" dirty="0" smtClean="0"/>
              <a:t>で等速度で旋回しています</a:t>
            </a:r>
            <a:endParaRPr lang="en-US" altLang="ja-JP" sz="2400" dirty="0"/>
          </a:p>
          <a:p>
            <a:r>
              <a:rPr lang="ja-JP" altLang="en-US" sz="2400" dirty="0" smtClean="0"/>
              <a:t>ロボットは毎時刻</a:t>
            </a:r>
            <a:r>
              <a:rPr lang="en-US" altLang="ja-JP" sz="2400" dirty="0" smtClean="0"/>
              <a:t>GPS</a:t>
            </a:r>
            <a:r>
              <a:rPr lang="ja-JP" altLang="en-US" sz="2400" dirty="0" smtClean="0"/>
              <a:t>から座標値</a:t>
            </a:r>
            <a:r>
              <a:rPr lang="en-US" altLang="ja-JP" sz="2400" dirty="0"/>
              <a:t/>
            </a:r>
            <a:br>
              <a:rPr lang="en-US" altLang="ja-JP" sz="2400" dirty="0"/>
            </a:br>
            <a:r>
              <a:rPr lang="en-US" altLang="ja-JP" sz="2400" b="1" dirty="0" smtClean="0">
                <a:latin typeface="Times" charset="0"/>
                <a:ea typeface="Times" charset="0"/>
                <a:cs typeface="Times" charset="0"/>
              </a:rPr>
              <a:t>x</a:t>
            </a:r>
            <a:r>
              <a:rPr lang="en-US" altLang="ja-JP" sz="2400" dirty="0" smtClean="0">
                <a:latin typeface="Times" charset="0"/>
                <a:ea typeface="Times" charset="0"/>
                <a:cs typeface="Times" charset="0"/>
              </a:rPr>
              <a:t>(</a:t>
            </a:r>
            <a:r>
              <a:rPr lang="en-US" altLang="ja-JP" sz="2400" i="1" dirty="0" smtClean="0">
                <a:latin typeface="Times" charset="0"/>
                <a:ea typeface="Times" charset="0"/>
                <a:cs typeface="Times" charset="0"/>
              </a:rPr>
              <a:t>t</a:t>
            </a:r>
            <a:r>
              <a:rPr lang="en-US" altLang="ja-JP" sz="2400" dirty="0" smtClean="0">
                <a:latin typeface="Times" charset="0"/>
                <a:ea typeface="Times" charset="0"/>
                <a:cs typeface="Times" charset="0"/>
              </a:rPr>
              <a:t>)</a:t>
            </a:r>
            <a:r>
              <a:rPr lang="en-US" altLang="ja-JP" sz="2400" dirty="0" smtClean="0"/>
              <a:t>=(</a:t>
            </a:r>
            <a:r>
              <a:rPr lang="en-US" altLang="ja-JP" sz="2400" i="1" dirty="0" smtClean="0">
                <a:latin typeface="Times" charset="0"/>
                <a:ea typeface="Times" charset="0"/>
                <a:cs typeface="Times" charset="0"/>
              </a:rPr>
              <a:t>x</a:t>
            </a:r>
            <a:r>
              <a:rPr lang="en-US" altLang="ja-JP" sz="2400" baseline="-25000" dirty="0" smtClean="0">
                <a:latin typeface="Times" charset="0"/>
                <a:ea typeface="Times" charset="0"/>
                <a:cs typeface="Times" charset="0"/>
              </a:rPr>
              <a:t>1</a:t>
            </a:r>
            <a:r>
              <a:rPr lang="en-US" altLang="ja-JP" sz="2400" dirty="0" smtClean="0">
                <a:latin typeface="Times" charset="0"/>
                <a:ea typeface="Times" charset="0"/>
                <a:cs typeface="Times" charset="0"/>
              </a:rPr>
              <a:t>(</a:t>
            </a:r>
            <a:r>
              <a:rPr lang="en-US" altLang="ja-JP" sz="2400" i="1" dirty="0" smtClean="0">
                <a:latin typeface="Times" charset="0"/>
                <a:ea typeface="Times" charset="0"/>
                <a:cs typeface="Times" charset="0"/>
              </a:rPr>
              <a:t>t</a:t>
            </a:r>
            <a:r>
              <a:rPr lang="en-US" altLang="ja-JP" sz="2400" dirty="0" smtClean="0">
                <a:latin typeface="Times" charset="0"/>
                <a:ea typeface="Times" charset="0"/>
                <a:cs typeface="Times" charset="0"/>
              </a:rPr>
              <a:t>)</a:t>
            </a:r>
            <a:r>
              <a:rPr lang="en-US" altLang="ja-JP" sz="2400" dirty="0" smtClean="0"/>
              <a:t>, </a:t>
            </a:r>
            <a:r>
              <a:rPr lang="en-US" altLang="ja-JP" sz="2400" i="1" dirty="0" smtClean="0">
                <a:latin typeface="Times" charset="0"/>
                <a:ea typeface="Times" charset="0"/>
                <a:cs typeface="Times" charset="0"/>
              </a:rPr>
              <a:t>x</a:t>
            </a:r>
            <a:r>
              <a:rPr lang="en-US" altLang="ja-JP" sz="2400" baseline="-25000" dirty="0" smtClean="0">
                <a:latin typeface="Times" charset="0"/>
                <a:ea typeface="Times" charset="0"/>
                <a:cs typeface="Times" charset="0"/>
              </a:rPr>
              <a:t>2</a:t>
            </a:r>
            <a:r>
              <a:rPr lang="en-US" altLang="ja-JP" sz="2400" dirty="0" smtClean="0">
                <a:latin typeface="Times" charset="0"/>
                <a:ea typeface="Times" charset="0"/>
                <a:cs typeface="Times" charset="0"/>
              </a:rPr>
              <a:t>(</a:t>
            </a:r>
            <a:r>
              <a:rPr lang="en-US" altLang="ja-JP" sz="2400" i="1" dirty="0" smtClean="0">
                <a:latin typeface="Times" charset="0"/>
                <a:ea typeface="Times" charset="0"/>
                <a:cs typeface="Times" charset="0"/>
              </a:rPr>
              <a:t>t</a:t>
            </a:r>
            <a:r>
              <a:rPr lang="en-US" altLang="ja-JP" sz="2400" dirty="0">
                <a:latin typeface="Times" charset="0"/>
                <a:ea typeface="Times" charset="0"/>
                <a:cs typeface="Times" charset="0"/>
              </a:rPr>
              <a:t>)</a:t>
            </a:r>
            <a:r>
              <a:rPr lang="en-US" altLang="ja-JP" sz="2400" dirty="0" smtClean="0"/>
              <a:t>) </a:t>
            </a:r>
            <a:r>
              <a:rPr lang="ja-JP" altLang="en-US" sz="2400" dirty="0" smtClean="0"/>
              <a:t>を取得できますが</a:t>
            </a:r>
            <a:r>
              <a:rPr lang="en-US" altLang="ja-JP" sz="2400" dirty="0" smtClean="0"/>
              <a:t/>
            </a:r>
            <a:br>
              <a:rPr lang="en-US" altLang="ja-JP" sz="2400" dirty="0" smtClean="0"/>
            </a:br>
            <a:r>
              <a:rPr lang="ja-JP" altLang="en-US" sz="2400" dirty="0" smtClean="0"/>
              <a:t>これには平均０</a:t>
            </a:r>
            <a:r>
              <a:rPr lang="en-US" altLang="ja-JP" sz="2400" dirty="0" smtClean="0"/>
              <a:t>,</a:t>
            </a:r>
            <a:r>
              <a:rPr lang="ja-JP" altLang="en-US" sz="2400" dirty="0" smtClean="0"/>
              <a:t>分散１の正規分布</a:t>
            </a:r>
            <a:r>
              <a:rPr lang="en-US" altLang="ja-JP" sz="2400" dirty="0"/>
              <a:t/>
            </a:r>
            <a:br>
              <a:rPr lang="en-US" altLang="ja-JP" sz="2400" dirty="0"/>
            </a:br>
            <a:r>
              <a:rPr lang="ja-JP" altLang="en-US" sz="2400" dirty="0" smtClean="0"/>
              <a:t>に従う誤差が含まれます</a:t>
            </a:r>
            <a:endParaRPr kumimoji="1" lang="en-US" altLang="ja-JP" sz="2400" dirty="0" smtClean="0"/>
          </a:p>
          <a:p>
            <a:r>
              <a:rPr lang="ja-JP" altLang="en-US" sz="2400" dirty="0" smtClean="0"/>
              <a:t>また、フィールドには常に北東方向に一定の風が吹いておりロボットは移動時に</a:t>
            </a:r>
            <a:r>
              <a:rPr lang="ja-JP" altLang="en-US" sz="2400" dirty="0"/>
              <a:t>北東</a:t>
            </a:r>
            <a:r>
              <a:rPr lang="ja-JP" altLang="en-US" sz="2400" dirty="0" smtClean="0"/>
              <a:t>方向</a:t>
            </a:r>
            <a:r>
              <a:rPr lang="en-US" altLang="ja-JP" sz="2400" dirty="0" smtClean="0"/>
              <a:t> u=(1, 1</a:t>
            </a:r>
            <a:r>
              <a:rPr lang="en-US" altLang="ja-JP" sz="2400" dirty="0"/>
              <a:t>)</a:t>
            </a:r>
            <a:r>
              <a:rPr lang="ja-JP" altLang="en-US" sz="2400" dirty="0" smtClean="0"/>
              <a:t>を中心に分散１程度の</a:t>
            </a:r>
            <a:r>
              <a:rPr lang="en-US" altLang="ja-JP" sz="2400" dirty="0" smtClean="0"/>
              <a:t/>
            </a:r>
            <a:br>
              <a:rPr lang="en-US" altLang="ja-JP" sz="2400" dirty="0" smtClean="0"/>
            </a:br>
            <a:r>
              <a:rPr lang="ja-JP" altLang="en-US" sz="2400" dirty="0" smtClean="0"/>
              <a:t>分散で流されます</a:t>
            </a:r>
            <a:endParaRPr lang="en-US" altLang="ja-JP" sz="2400" dirty="0" smtClean="0"/>
          </a:p>
          <a:p>
            <a:r>
              <a:rPr lang="ja-JP" altLang="en-US" sz="2400" dirty="0" smtClean="0"/>
              <a:t>初期位置は</a:t>
            </a:r>
            <a:r>
              <a:rPr lang="en-US" altLang="ja-JP" sz="2400" dirty="0" smtClean="0"/>
              <a:t>(10,10)</a:t>
            </a:r>
            <a:r>
              <a:rPr lang="ja-JP" altLang="en-US" sz="2400" dirty="0" smtClean="0"/>
              <a:t>とします</a:t>
            </a:r>
            <a:endParaRPr lang="en-US" altLang="ja-JP" sz="2400" dirty="0"/>
          </a:p>
          <a:p>
            <a:r>
              <a:rPr lang="ja-JP" altLang="en-US" sz="2400" dirty="0" smtClean="0"/>
              <a:t>以上の条件において取得される</a:t>
            </a:r>
            <a:r>
              <a:rPr lang="en-US" altLang="ja-JP" sz="2400" dirty="0" smtClean="0"/>
              <a:t>GPS</a:t>
            </a:r>
            <a:r>
              <a:rPr lang="ja-JP" altLang="en-US" sz="2400" dirty="0" smtClean="0"/>
              <a:t>情報</a:t>
            </a:r>
            <a:r>
              <a:rPr lang="en-US" altLang="ja-JP" sz="2400" dirty="0" smtClean="0"/>
              <a:t> </a:t>
            </a:r>
            <a:r>
              <a:rPr lang="en-US" altLang="ja-JP" sz="2400" b="1" dirty="0" err="1">
                <a:latin typeface="Times" charset="0"/>
                <a:ea typeface="Times" charset="0"/>
                <a:cs typeface="Times" charset="0"/>
              </a:rPr>
              <a:t>x</a:t>
            </a:r>
            <a:r>
              <a:rPr lang="en-US" altLang="ja-JP" sz="2400" i="1" baseline="-25000" dirty="0" err="1" smtClean="0">
                <a:latin typeface="Times" charset="0"/>
                <a:ea typeface="Times" charset="0"/>
                <a:cs typeface="Times" charset="0"/>
              </a:rPr>
              <a:t>t</a:t>
            </a:r>
            <a:r>
              <a:rPr lang="en-US" altLang="ja-JP" sz="2400" dirty="0" smtClean="0"/>
              <a:t> </a:t>
            </a:r>
            <a:r>
              <a:rPr lang="ja-JP" altLang="en-US" sz="2400" dirty="0" smtClean="0"/>
              <a:t>を用いてロボットの真の位置</a:t>
            </a:r>
            <a:r>
              <a:rPr lang="en-US" altLang="ja-JP" sz="2400" dirty="0" smtClean="0"/>
              <a:t> </a:t>
            </a:r>
            <a:r>
              <a:rPr lang="en-US" altLang="ja-JP" sz="2400" b="1" i="1" dirty="0" err="1" smtClean="0">
                <a:latin typeface="Times" charset="0"/>
                <a:ea typeface="Times" charset="0"/>
                <a:cs typeface="Times" charset="0"/>
              </a:rPr>
              <a:t>y</a:t>
            </a:r>
            <a:r>
              <a:rPr lang="en-US" altLang="ja-JP" sz="2400" i="1" baseline="-25000" dirty="0" err="1" smtClean="0">
                <a:latin typeface="Times" charset="0"/>
                <a:ea typeface="Times" charset="0"/>
                <a:cs typeface="Times" charset="0"/>
              </a:rPr>
              <a:t>t</a:t>
            </a:r>
            <a:r>
              <a:rPr lang="en-US" altLang="ja-JP" sz="2400" dirty="0" smtClean="0"/>
              <a:t>=(</a:t>
            </a:r>
            <a:r>
              <a:rPr lang="en-US" altLang="ja-JP" sz="2400" i="1" dirty="0" smtClean="0">
                <a:latin typeface="Times" charset="0"/>
                <a:ea typeface="Times" charset="0"/>
                <a:cs typeface="Times" charset="0"/>
              </a:rPr>
              <a:t>y</a:t>
            </a:r>
            <a:r>
              <a:rPr lang="en-US" altLang="ja-JP" sz="2400" baseline="-25000" dirty="0" smtClean="0">
                <a:latin typeface="Times" charset="0"/>
                <a:ea typeface="Times" charset="0"/>
                <a:cs typeface="Times" charset="0"/>
              </a:rPr>
              <a:t>1</a:t>
            </a:r>
            <a:r>
              <a:rPr lang="en-US" altLang="ja-JP" sz="2400" dirty="0" smtClean="0">
                <a:latin typeface="Times" charset="0"/>
                <a:ea typeface="Times" charset="0"/>
                <a:cs typeface="Times" charset="0"/>
              </a:rPr>
              <a:t>(</a:t>
            </a:r>
            <a:r>
              <a:rPr lang="en-US" altLang="ja-JP" sz="2400" i="1" dirty="0" smtClean="0">
                <a:latin typeface="Times" charset="0"/>
                <a:ea typeface="Times" charset="0"/>
                <a:cs typeface="Times" charset="0"/>
              </a:rPr>
              <a:t>t</a:t>
            </a:r>
            <a:r>
              <a:rPr lang="en-US" altLang="ja-JP" sz="2400" dirty="0">
                <a:latin typeface="Times" charset="0"/>
                <a:ea typeface="Times" charset="0"/>
                <a:cs typeface="Times" charset="0"/>
              </a:rPr>
              <a:t>)</a:t>
            </a:r>
            <a:r>
              <a:rPr lang="en-US" altLang="ja-JP" sz="2400" dirty="0"/>
              <a:t>, </a:t>
            </a:r>
            <a:r>
              <a:rPr lang="en-US" altLang="ja-JP" sz="2400" i="1" dirty="0" smtClean="0">
                <a:latin typeface="Times" charset="0"/>
                <a:ea typeface="Times" charset="0"/>
                <a:cs typeface="Times" charset="0"/>
              </a:rPr>
              <a:t>y</a:t>
            </a:r>
            <a:r>
              <a:rPr lang="en-US" altLang="ja-JP" sz="2400" baseline="-25000" dirty="0" smtClean="0">
                <a:latin typeface="Times" charset="0"/>
                <a:ea typeface="Times" charset="0"/>
                <a:cs typeface="Times" charset="0"/>
              </a:rPr>
              <a:t>2</a:t>
            </a:r>
            <a:r>
              <a:rPr lang="en-US" altLang="ja-JP" sz="2400" dirty="0" smtClean="0">
                <a:latin typeface="Times" charset="0"/>
                <a:ea typeface="Times" charset="0"/>
                <a:cs typeface="Times" charset="0"/>
              </a:rPr>
              <a:t>(</a:t>
            </a:r>
            <a:r>
              <a:rPr lang="en-US" altLang="ja-JP" sz="2400" i="1" dirty="0" smtClean="0">
                <a:latin typeface="Times" charset="0"/>
                <a:ea typeface="Times" charset="0"/>
                <a:cs typeface="Times" charset="0"/>
              </a:rPr>
              <a:t>t</a:t>
            </a:r>
            <a:r>
              <a:rPr lang="en-US" altLang="ja-JP" sz="2400" dirty="0">
                <a:latin typeface="Times" charset="0"/>
                <a:ea typeface="Times" charset="0"/>
                <a:cs typeface="Times" charset="0"/>
              </a:rPr>
              <a:t>)</a:t>
            </a:r>
            <a:r>
              <a:rPr lang="en-US" altLang="ja-JP" sz="2400" dirty="0"/>
              <a:t>)</a:t>
            </a:r>
            <a:r>
              <a:rPr lang="en-US" altLang="ja-JP" sz="2400" dirty="0" smtClean="0"/>
              <a:t> </a:t>
            </a:r>
            <a:r>
              <a:rPr lang="ja-JP" altLang="en-US" sz="2400" dirty="0" smtClean="0"/>
              <a:t>をカルマンフィルタで推定してください</a:t>
            </a:r>
            <a:endParaRPr lang="en-US" altLang="ja-JP" sz="2400" dirty="0" smtClean="0"/>
          </a:p>
        </p:txBody>
      </p:sp>
      <p:cxnSp>
        <p:nvCxnSpPr>
          <p:cNvPr id="5" name="直線コネクタ 4"/>
          <p:cNvCxnSpPr/>
          <p:nvPr/>
        </p:nvCxnSpPr>
        <p:spPr>
          <a:xfrm>
            <a:off x="7748336" y="1867299"/>
            <a:ext cx="19251" cy="1790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6843561" y="2762448"/>
            <a:ext cx="1982805" cy="1606"/>
          </a:xfrm>
          <a:prstGeom prst="line">
            <a:avLst/>
          </a:prstGeom>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a:off x="7145961" y="2150040"/>
            <a:ext cx="1224000" cy="122481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6911647" y="1940062"/>
            <a:ext cx="1711880" cy="1644769"/>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7821923" y="2286805"/>
            <a:ext cx="312906" cy="369332"/>
          </a:xfrm>
          <a:prstGeom prst="rect">
            <a:avLst/>
          </a:prstGeom>
          <a:noFill/>
        </p:spPr>
        <p:txBody>
          <a:bodyPr wrap="none" rtlCol="0">
            <a:spAutoFit/>
          </a:bodyPr>
          <a:lstStyle/>
          <a:p>
            <a:r>
              <a:rPr lang="en-US" altLang="ja-JP" i="1" dirty="0" err="1" smtClean="0">
                <a:solidFill>
                  <a:schemeClr val="accent1"/>
                </a:solidFill>
                <a:latin typeface="Times" charset="0"/>
                <a:ea typeface="Times" charset="0"/>
                <a:cs typeface="Times" charset="0"/>
              </a:rPr>
              <a:t>θ</a:t>
            </a:r>
            <a:endParaRPr kumimoji="1" lang="ja-JP" altLang="en-US" i="1" dirty="0">
              <a:solidFill>
                <a:schemeClr val="accent1"/>
              </a:solidFill>
              <a:latin typeface="Times" charset="0"/>
              <a:ea typeface="Times" charset="0"/>
              <a:cs typeface="Times" charset="0"/>
            </a:endParaRPr>
          </a:p>
        </p:txBody>
      </p:sp>
      <p:grpSp>
        <p:nvGrpSpPr>
          <p:cNvPr id="49" name="図形グループ 48"/>
          <p:cNvGrpSpPr/>
          <p:nvPr/>
        </p:nvGrpSpPr>
        <p:grpSpPr>
          <a:xfrm rot="19240838">
            <a:off x="7468758" y="1874662"/>
            <a:ext cx="743917" cy="808204"/>
            <a:chOff x="7767587" y="2023601"/>
            <a:chExt cx="743917" cy="808204"/>
          </a:xfrm>
        </p:grpSpPr>
        <p:cxnSp>
          <p:nvCxnSpPr>
            <p:cNvPr id="19" name="直線コネクタ 18"/>
            <p:cNvCxnSpPr/>
            <p:nvPr/>
          </p:nvCxnSpPr>
          <p:spPr>
            <a:xfrm flipV="1">
              <a:off x="7767587" y="2425566"/>
              <a:ext cx="548639" cy="3368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rot="2359162" flipV="1">
              <a:off x="8332613" y="2325945"/>
              <a:ext cx="157098" cy="198989"/>
            </a:xfrm>
            <a:prstGeom prst="line">
              <a:avLst/>
            </a:prstGeom>
            <a:ln w="60325">
              <a:tailEnd type="triangle" w="sm" len="sm"/>
            </a:ln>
          </p:spPr>
          <p:style>
            <a:lnRef idx="1">
              <a:schemeClr val="accent1"/>
            </a:lnRef>
            <a:fillRef idx="0">
              <a:schemeClr val="accent1"/>
            </a:fillRef>
            <a:effectRef idx="0">
              <a:schemeClr val="accent1"/>
            </a:effectRef>
            <a:fontRef idx="minor">
              <a:schemeClr val="tx1"/>
            </a:fontRef>
          </p:style>
        </p:cxnSp>
        <p:sp>
          <p:nvSpPr>
            <p:cNvPr id="36" name="フリーフォーム 35"/>
            <p:cNvSpPr/>
            <p:nvPr/>
          </p:nvSpPr>
          <p:spPr>
            <a:xfrm>
              <a:off x="8296978" y="2444817"/>
              <a:ext cx="73858" cy="317633"/>
            </a:xfrm>
            <a:custGeom>
              <a:avLst/>
              <a:gdLst>
                <a:gd name="connsiteX0" fmla="*/ 67376 w 73858"/>
                <a:gd name="connsiteY0" fmla="*/ 317633 h 317633"/>
                <a:gd name="connsiteX1" fmla="*/ 67376 w 73858"/>
                <a:gd name="connsiteY1" fmla="*/ 182880 h 317633"/>
                <a:gd name="connsiteX2" fmla="*/ 0 w 73858"/>
                <a:gd name="connsiteY2" fmla="*/ 0 h 317633"/>
              </a:gdLst>
              <a:ahLst/>
              <a:cxnLst>
                <a:cxn ang="0">
                  <a:pos x="connsiteX0" y="connsiteY0"/>
                </a:cxn>
                <a:cxn ang="0">
                  <a:pos x="connsiteX1" y="connsiteY1"/>
                </a:cxn>
                <a:cxn ang="0">
                  <a:pos x="connsiteX2" y="connsiteY2"/>
                </a:cxn>
              </a:cxnLst>
              <a:rect l="l" t="t" r="r" b="b"/>
              <a:pathLst>
                <a:path w="73858" h="317633">
                  <a:moveTo>
                    <a:pt x="67376" y="317633"/>
                  </a:moveTo>
                  <a:cubicBezTo>
                    <a:pt x="72990" y="276726"/>
                    <a:pt x="78605" y="235819"/>
                    <a:pt x="67376" y="182880"/>
                  </a:cubicBezTo>
                  <a:cubicBezTo>
                    <a:pt x="56147" y="129941"/>
                    <a:pt x="0" y="0"/>
                    <a:pt x="0" y="0"/>
                  </a:cubicBezTo>
                </a:path>
              </a:pathLst>
            </a:custGeom>
            <a:noFill/>
            <a:ln w="44450">
              <a:solidFill>
                <a:srgbClr val="4372C4"/>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p:nvSpPr>
          <p:spPr>
            <a:xfrm>
              <a:off x="8213121" y="2111686"/>
              <a:ext cx="298383" cy="240631"/>
            </a:xfrm>
            <a:custGeom>
              <a:avLst/>
              <a:gdLst>
                <a:gd name="connsiteX0" fmla="*/ 298383 w 298383"/>
                <a:gd name="connsiteY0" fmla="*/ 240631 h 240631"/>
                <a:gd name="connsiteX1" fmla="*/ 154004 w 298383"/>
                <a:gd name="connsiteY1" fmla="*/ 96252 h 240631"/>
                <a:gd name="connsiteX2" fmla="*/ 0 w 298383"/>
                <a:gd name="connsiteY2" fmla="*/ 0 h 240631"/>
              </a:gdLst>
              <a:ahLst/>
              <a:cxnLst>
                <a:cxn ang="0">
                  <a:pos x="connsiteX0" y="connsiteY0"/>
                </a:cxn>
                <a:cxn ang="0">
                  <a:pos x="connsiteX1" y="connsiteY1"/>
                </a:cxn>
                <a:cxn ang="0">
                  <a:pos x="connsiteX2" y="connsiteY2"/>
                </a:cxn>
              </a:cxnLst>
              <a:rect l="l" t="t" r="r" b="b"/>
              <a:pathLst>
                <a:path w="298383" h="240631">
                  <a:moveTo>
                    <a:pt x="298383" y="240631"/>
                  </a:moveTo>
                  <a:cubicBezTo>
                    <a:pt x="251058" y="188494"/>
                    <a:pt x="203734" y="136357"/>
                    <a:pt x="154004" y="96252"/>
                  </a:cubicBezTo>
                  <a:cubicBezTo>
                    <a:pt x="104274" y="56147"/>
                    <a:pt x="0" y="0"/>
                    <a:pt x="0" y="0"/>
                  </a:cubicBezTo>
                </a:path>
              </a:pathLst>
            </a:custGeom>
            <a:noFill/>
            <a:ln w="50800">
              <a:solidFill>
                <a:srgbClr val="4372C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rot="2359162" flipH="1" flipV="1">
              <a:off x="7898211" y="2023601"/>
              <a:ext cx="130587" cy="80820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5" name="テキスト ボックス 44"/>
          <p:cNvSpPr txBox="1"/>
          <p:nvPr/>
        </p:nvSpPr>
        <p:spPr>
          <a:xfrm>
            <a:off x="7643922" y="2121608"/>
            <a:ext cx="312906" cy="369332"/>
          </a:xfrm>
          <a:prstGeom prst="rect">
            <a:avLst/>
          </a:prstGeom>
          <a:noFill/>
        </p:spPr>
        <p:txBody>
          <a:bodyPr wrap="none" rtlCol="0">
            <a:spAutoFit/>
          </a:bodyPr>
          <a:lstStyle/>
          <a:p>
            <a:r>
              <a:rPr lang="en-US" altLang="ja-JP" i="1" dirty="0" err="1" smtClean="0">
                <a:solidFill>
                  <a:schemeClr val="accent1"/>
                </a:solidFill>
                <a:latin typeface="Times" charset="0"/>
                <a:ea typeface="Times" charset="0"/>
                <a:cs typeface="Times" charset="0"/>
              </a:rPr>
              <a:t>θ</a:t>
            </a:r>
            <a:endParaRPr kumimoji="1" lang="ja-JP" altLang="en-US" i="1" dirty="0">
              <a:solidFill>
                <a:schemeClr val="accent1"/>
              </a:solidFill>
              <a:latin typeface="Times" charset="0"/>
              <a:ea typeface="Times" charset="0"/>
              <a:cs typeface="Times" charset="0"/>
            </a:endParaRPr>
          </a:p>
        </p:txBody>
      </p:sp>
      <p:sp>
        <p:nvSpPr>
          <p:cNvPr id="46" name="右矢印 45"/>
          <p:cNvSpPr/>
          <p:nvPr/>
        </p:nvSpPr>
        <p:spPr>
          <a:xfrm rot="-2700000">
            <a:off x="6494903" y="1590426"/>
            <a:ext cx="1160641" cy="5293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wind</a:t>
            </a:r>
            <a:endParaRPr kumimoji="1" lang="ja-JP" altLang="en-US" b="1" dirty="0"/>
          </a:p>
        </p:txBody>
      </p:sp>
      <p:sp>
        <p:nvSpPr>
          <p:cNvPr id="47" name="テキスト ボックス 46"/>
          <p:cNvSpPr txBox="1"/>
          <p:nvPr/>
        </p:nvSpPr>
        <p:spPr>
          <a:xfrm>
            <a:off x="8227623" y="2260140"/>
            <a:ext cx="569387" cy="369332"/>
          </a:xfrm>
          <a:prstGeom prst="rect">
            <a:avLst/>
          </a:prstGeom>
          <a:noFill/>
        </p:spPr>
        <p:txBody>
          <a:bodyPr wrap="none" rtlCol="0">
            <a:spAutoFit/>
          </a:bodyPr>
          <a:lstStyle/>
          <a:p>
            <a:r>
              <a:rPr lang="en-US" altLang="ja-JP" i="1" dirty="0">
                <a:solidFill>
                  <a:schemeClr val="accent1"/>
                </a:solidFill>
                <a:latin typeface="Times" charset="0"/>
                <a:ea typeface="Times" charset="0"/>
                <a:cs typeface="Times" charset="0"/>
              </a:rPr>
              <a:t>x</a:t>
            </a:r>
            <a:r>
              <a:rPr lang="en-US" altLang="ja-JP" dirty="0" smtClean="0">
                <a:solidFill>
                  <a:schemeClr val="accent1"/>
                </a:solidFill>
                <a:latin typeface="Times" charset="0"/>
                <a:ea typeface="Times" charset="0"/>
                <a:cs typeface="Times" charset="0"/>
              </a:rPr>
              <a:t>(0)</a:t>
            </a:r>
            <a:endParaRPr kumimoji="1" lang="ja-JP" altLang="en-US" baseline="-25000" dirty="0">
              <a:solidFill>
                <a:schemeClr val="accent1"/>
              </a:solidFill>
              <a:latin typeface="Times" charset="0"/>
              <a:ea typeface="Times" charset="0"/>
              <a:cs typeface="Times" charset="0"/>
            </a:endParaRPr>
          </a:p>
        </p:txBody>
      </p:sp>
      <p:sp>
        <p:nvSpPr>
          <p:cNvPr id="48" name="テキスト ボックス 47"/>
          <p:cNvSpPr txBox="1"/>
          <p:nvPr/>
        </p:nvSpPr>
        <p:spPr>
          <a:xfrm>
            <a:off x="8001826" y="1674187"/>
            <a:ext cx="556563" cy="369332"/>
          </a:xfrm>
          <a:prstGeom prst="rect">
            <a:avLst/>
          </a:prstGeom>
          <a:noFill/>
        </p:spPr>
        <p:txBody>
          <a:bodyPr wrap="none" rtlCol="0">
            <a:spAutoFit/>
          </a:bodyPr>
          <a:lstStyle/>
          <a:p>
            <a:r>
              <a:rPr lang="en-US" altLang="ja-JP" i="1" dirty="0" smtClean="0">
                <a:solidFill>
                  <a:schemeClr val="accent1"/>
                </a:solidFill>
                <a:latin typeface="Times" charset="0"/>
                <a:ea typeface="Times" charset="0"/>
                <a:cs typeface="Times" charset="0"/>
              </a:rPr>
              <a:t>x</a:t>
            </a:r>
            <a:r>
              <a:rPr lang="en-US" altLang="ja-JP" dirty="0" smtClean="0">
                <a:solidFill>
                  <a:schemeClr val="accent1"/>
                </a:solidFill>
                <a:latin typeface="Times" charset="0"/>
                <a:ea typeface="Times" charset="0"/>
                <a:cs typeface="Times" charset="0"/>
              </a:rPr>
              <a:t>(1)</a:t>
            </a:r>
            <a:endParaRPr kumimoji="1" lang="ja-JP" altLang="en-US" baseline="-25000" dirty="0">
              <a:solidFill>
                <a:schemeClr val="accent1"/>
              </a:solidFill>
              <a:latin typeface="Times" charset="0"/>
              <a:ea typeface="Times" charset="0"/>
              <a:cs typeface="Times" charset="0"/>
            </a:endParaRPr>
          </a:p>
        </p:txBody>
      </p:sp>
      <p:cxnSp>
        <p:nvCxnSpPr>
          <p:cNvPr id="50" name="直線コネクタ 49"/>
          <p:cNvCxnSpPr/>
          <p:nvPr/>
        </p:nvCxnSpPr>
        <p:spPr>
          <a:xfrm flipV="1">
            <a:off x="7755294" y="2425337"/>
            <a:ext cx="492377" cy="33711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1788" y="365126"/>
            <a:ext cx="8354576" cy="1325563"/>
          </a:xfrm>
        </p:spPr>
        <p:txBody>
          <a:bodyPr/>
          <a:lstStyle/>
          <a:p>
            <a:r>
              <a:rPr lang="ja-JP" altLang="en-US" dirty="0"/>
              <a:t>応用</a:t>
            </a:r>
            <a:r>
              <a:rPr lang="ja-JP" altLang="en-US" dirty="0" smtClean="0"/>
              <a:t>問題：ロボット</a:t>
            </a:r>
            <a:r>
              <a:rPr lang="ja-JP" altLang="en-US" dirty="0"/>
              <a:t>の位置</a:t>
            </a:r>
            <a:r>
              <a:rPr lang="ja-JP" altLang="en-US" dirty="0" smtClean="0"/>
              <a:t>推定諸式</a:t>
            </a:r>
            <a:endParaRPr kumimoji="1" lang="ja-JP" altLang="en-US" dirty="0"/>
          </a:p>
        </p:txBody>
      </p:sp>
      <mc:AlternateContent xmlns:mc="http://schemas.openxmlformats.org/markup-compatibility/2006">
        <mc:Choice xmlns:a14="http://schemas.microsoft.com/office/drawing/2010/main" Requires="a14">
          <p:sp>
            <p:nvSpPr>
              <p:cNvPr id="4" name="テキスト ボックス 3"/>
              <p:cNvSpPr txBox="1"/>
              <p:nvPr/>
            </p:nvSpPr>
            <p:spPr>
              <a:xfrm>
                <a:off x="2281357" y="3067091"/>
                <a:ext cx="4576702" cy="713337"/>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Meiryo" charset="-128"/>
                        <a:ea typeface="Meiryo" charset="-128"/>
                        <a:cs typeface="Meiryo" charset="-128"/>
                      </a:rPr>
                      <m:t>𝒙</m:t>
                    </m:r>
                    <m:d>
                      <m:dPr>
                        <m:ctrlPr>
                          <a:rPr kumimoji="1" lang="en-US" altLang="ja-JP" sz="2400" b="0" i="1" smtClean="0">
                            <a:latin typeface="Meiryo" charset="-128"/>
                            <a:ea typeface="Meiryo" charset="-128"/>
                            <a:cs typeface="Meiryo" charset="-128"/>
                          </a:rPr>
                        </m:ctrlPr>
                      </m:dPr>
                      <m:e>
                        <m:r>
                          <a:rPr kumimoji="1" lang="en-US" altLang="ja-JP" sz="2400" b="0" i="1" smtClean="0">
                            <a:latin typeface="Meiryo" charset="-128"/>
                            <a:ea typeface="Meiryo" charset="-128"/>
                            <a:cs typeface="Meiryo" charset="-128"/>
                          </a:rPr>
                          <m:t>𝑘</m:t>
                        </m:r>
                      </m:e>
                    </m:d>
                    <m:r>
                      <a:rPr kumimoji="1" lang="en-US" altLang="ja-JP" sz="2400" b="0" i="1" smtClean="0">
                        <a:latin typeface="Meiryo" charset="-128"/>
                        <a:ea typeface="Meiryo" charset="-128"/>
                        <a:cs typeface="Meiryo" charset="-128"/>
                      </a:rPr>
                      <m:t>= </m:t>
                    </m:r>
                    <m:d>
                      <m:dPr>
                        <m:ctrlPr>
                          <a:rPr kumimoji="1" lang="mr-IN" altLang="ja-JP" sz="2400" b="1" i="1" smtClean="0">
                            <a:latin typeface="Meiryo" charset="-128"/>
                            <a:ea typeface="Meiryo" charset="-128"/>
                            <a:cs typeface="Meiryo" charset="-128"/>
                          </a:rPr>
                        </m:ctrlPr>
                      </m:dPr>
                      <m:e>
                        <m:m>
                          <m:mPr>
                            <m:mcs>
                              <m:mc>
                                <m:mcPr>
                                  <m:count m:val="1"/>
                                  <m:mcJc m:val="center"/>
                                </m:mcPr>
                              </m:mc>
                            </m:mcs>
                            <m:ctrlPr>
                              <a:rPr kumimoji="1" lang="mr-IN" altLang="ja-JP" sz="2400" b="1" i="1" smtClean="0">
                                <a:latin typeface="Cambria Math" charset="0"/>
                                <a:ea typeface="Meiryo" charset="-128"/>
                                <a:cs typeface="Meiryo" charset="-128"/>
                              </a:rPr>
                            </m:ctrlPr>
                          </m:mPr>
                          <m:mr>
                            <m:e>
                              <m:r>
                                <m:rPr>
                                  <m:brk m:alnAt="7"/>
                                </m:rPr>
                                <a:rPr kumimoji="1" lang="en-US" altLang="ja-JP" sz="2400" b="0" i="1" smtClean="0">
                                  <a:latin typeface="Cambria Math" charset="0"/>
                                  <a:ea typeface="Meiryo" charset="-128"/>
                                  <a:cs typeface="Meiryo" charset="-128"/>
                                </a:rPr>
                                <m:t>𝑥</m:t>
                              </m:r>
                              <m:r>
                                <a:rPr kumimoji="1" lang="en-US" altLang="ja-JP" sz="2400" b="0" i="1" baseline="-25000" smtClean="0">
                                  <a:latin typeface="Cambria Math" charset="0"/>
                                  <a:ea typeface="Meiryo" charset="-128"/>
                                  <a:cs typeface="Meiryo" charset="-128"/>
                                </a:rPr>
                                <m:t>1</m:t>
                              </m:r>
                              <m:r>
                                <a:rPr kumimoji="1" lang="en-US" altLang="ja-JP" sz="2400" b="0" i="1" smtClean="0">
                                  <a:latin typeface="Cambria Math" charset="0"/>
                                  <a:ea typeface="Meiryo" charset="-128"/>
                                  <a:cs typeface="Meiryo" charset="-128"/>
                                </a:rPr>
                                <m:t>(</m:t>
                              </m:r>
                              <m:r>
                                <a:rPr kumimoji="1" lang="en-US" altLang="ja-JP" sz="2400" b="0" i="1" smtClean="0">
                                  <a:latin typeface="Cambria Math" charset="0"/>
                                  <a:ea typeface="Meiryo" charset="-128"/>
                                  <a:cs typeface="Meiryo" charset="-128"/>
                                </a:rPr>
                                <m:t>𝑘</m:t>
                              </m:r>
                              <m:r>
                                <a:rPr kumimoji="1" lang="en-US" altLang="ja-JP" sz="2400" b="0" i="1" smtClean="0">
                                  <a:latin typeface="Cambria Math" charset="0"/>
                                  <a:ea typeface="Meiryo" charset="-128"/>
                                  <a:cs typeface="Meiryo" charset="-128"/>
                                </a:rPr>
                                <m:t>)</m:t>
                              </m:r>
                            </m:e>
                          </m:mr>
                          <m:mr>
                            <m:e>
                              <m:r>
                                <a:rPr kumimoji="1" lang="en-US" altLang="ja-JP" sz="2400" b="0" i="1" smtClean="0">
                                  <a:latin typeface="Cambria Math" charset="0"/>
                                  <a:ea typeface="Meiryo" charset="-128"/>
                                  <a:cs typeface="Meiryo" charset="-128"/>
                                </a:rPr>
                                <m:t>𝑥</m:t>
                              </m:r>
                              <m:r>
                                <a:rPr kumimoji="1" lang="en-US" altLang="ja-JP" sz="2400" b="0" i="1" baseline="-25000" smtClean="0">
                                  <a:latin typeface="Cambria Math" charset="0"/>
                                  <a:ea typeface="Meiryo" charset="-128"/>
                                  <a:cs typeface="Meiryo" charset="-128"/>
                                </a:rPr>
                                <m:t>2</m:t>
                              </m:r>
                              <m:r>
                                <m:rPr>
                                  <m:brk m:alnAt="7"/>
                                </m:rPr>
                                <a:rPr lang="en-US" altLang="ja-JP" sz="2400" i="1">
                                  <a:latin typeface="Cambria Math" charset="0"/>
                                  <a:ea typeface="Meiryo" charset="-128"/>
                                  <a:cs typeface="Meiryo" charset="-128"/>
                                </a:rPr>
                                <m:t>(</m:t>
                              </m:r>
                              <m:r>
                                <a:rPr lang="en-US" altLang="ja-JP" sz="2400" i="1">
                                  <a:latin typeface="Cambria Math" charset="0"/>
                                  <a:ea typeface="Meiryo" charset="-128"/>
                                  <a:cs typeface="Meiryo" charset="-128"/>
                                </a:rPr>
                                <m:t>𝑘</m:t>
                              </m:r>
                              <m:r>
                                <a:rPr lang="en-US" altLang="ja-JP" sz="2400" i="1">
                                  <a:latin typeface="Cambria Math" charset="0"/>
                                  <a:ea typeface="Meiryo" charset="-128"/>
                                  <a:cs typeface="Meiryo" charset="-128"/>
                                </a:rPr>
                                <m:t>)</m:t>
                              </m:r>
                            </m:e>
                          </m:mr>
                        </m:m>
                      </m:e>
                    </m:d>
                  </m:oMath>
                </a14:m>
                <a:r>
                  <a:rPr kumimoji="1" lang="en-US" altLang="ja-JP" sz="2400" b="1" dirty="0" smtClean="0">
                    <a:latin typeface="Meiryo" charset="-128"/>
                    <a:ea typeface="Meiryo" charset="-128"/>
                    <a:cs typeface="Meiryo" charset="-128"/>
                  </a:rPr>
                  <a:t>,  </a:t>
                </a:r>
                <a14:m>
                  <m:oMath xmlns:m="http://schemas.openxmlformats.org/officeDocument/2006/math">
                    <m:r>
                      <a:rPr lang="en-US" altLang="ja-JP" sz="2400" b="1" i="1" smtClean="0">
                        <a:latin typeface="Cambria Math" charset="0"/>
                        <a:ea typeface="Meiryo" charset="-128"/>
                        <a:cs typeface="Meiryo" charset="-128"/>
                      </a:rPr>
                      <m:t>𝒚</m:t>
                    </m:r>
                    <m:d>
                      <m:dPr>
                        <m:ctrlPr>
                          <a:rPr lang="en-US" altLang="ja-JP" sz="2400" i="1">
                            <a:latin typeface="Cambria Math" charset="0"/>
                            <a:ea typeface="Meiryo" charset="-128"/>
                            <a:cs typeface="Meiryo" charset="-128"/>
                          </a:rPr>
                        </m:ctrlPr>
                      </m:dPr>
                      <m:e>
                        <m:r>
                          <a:rPr lang="en-US" altLang="ja-JP" sz="2400" i="1">
                            <a:latin typeface="Cambria Math" charset="0"/>
                            <a:ea typeface="Meiryo" charset="-128"/>
                            <a:cs typeface="Meiryo" charset="-128"/>
                          </a:rPr>
                          <m:t>𝑘</m:t>
                        </m:r>
                      </m:e>
                    </m:d>
                    <m:r>
                      <a:rPr lang="en-US" altLang="ja-JP" sz="2400" i="1">
                        <a:latin typeface="Cambria Math" charset="0"/>
                        <a:ea typeface="Meiryo" charset="-128"/>
                        <a:cs typeface="Meiryo" charset="-128"/>
                      </a:rPr>
                      <m:t>= </m:t>
                    </m:r>
                    <m:d>
                      <m:dPr>
                        <m:ctrlPr>
                          <a:rPr lang="mr-IN" altLang="ja-JP" sz="2400" b="1" i="1">
                            <a:latin typeface="Cambria Math" charset="0"/>
                            <a:ea typeface="Meiryo" charset="-128"/>
                            <a:cs typeface="Meiryo" charset="-128"/>
                          </a:rPr>
                        </m:ctrlPr>
                      </m:dPr>
                      <m:e>
                        <m:m>
                          <m:mPr>
                            <m:mcs>
                              <m:mc>
                                <m:mcPr>
                                  <m:count m:val="1"/>
                                  <m:mcJc m:val="center"/>
                                </m:mcPr>
                              </m:mc>
                            </m:mcs>
                            <m:ctrlPr>
                              <a:rPr lang="mr-IN" altLang="ja-JP" sz="2400" b="1" i="1">
                                <a:latin typeface="Cambria Math" charset="0"/>
                                <a:ea typeface="Meiryo" charset="-128"/>
                                <a:cs typeface="Meiryo" charset="-128"/>
                              </a:rPr>
                            </m:ctrlPr>
                          </m:mPr>
                          <m:mr>
                            <m:e>
                              <m:r>
                                <m:rPr>
                                  <m:brk m:alnAt="7"/>
                                </m:rPr>
                                <a:rPr lang="en-US" altLang="ja-JP" sz="2400" b="0" i="1" smtClean="0">
                                  <a:latin typeface="Cambria Math" charset="0"/>
                                  <a:ea typeface="Meiryo" charset="-128"/>
                                  <a:cs typeface="Meiryo" charset="-128"/>
                                </a:rPr>
                                <m:t>𝑦</m:t>
                              </m:r>
                              <m:r>
                                <a:rPr lang="en-US" altLang="ja-JP" sz="2400" b="0" i="1" baseline="-25000" smtClean="0">
                                  <a:latin typeface="Cambria Math" charset="0"/>
                                  <a:ea typeface="Meiryo" charset="-128"/>
                                  <a:cs typeface="Meiryo" charset="-128"/>
                                </a:rPr>
                                <m:t>1</m:t>
                              </m:r>
                              <m:r>
                                <a:rPr lang="en-US" altLang="ja-JP" sz="2400" i="1">
                                  <a:latin typeface="Cambria Math" charset="0"/>
                                  <a:ea typeface="Meiryo" charset="-128"/>
                                  <a:cs typeface="Meiryo" charset="-128"/>
                                </a:rPr>
                                <m:t>(</m:t>
                              </m:r>
                              <m:r>
                                <a:rPr lang="en-US" altLang="ja-JP" sz="2400" i="1">
                                  <a:latin typeface="Cambria Math" charset="0"/>
                                  <a:ea typeface="Meiryo" charset="-128"/>
                                  <a:cs typeface="Meiryo" charset="-128"/>
                                </a:rPr>
                                <m:t>𝑘</m:t>
                              </m:r>
                              <m:r>
                                <a:rPr lang="en-US" altLang="ja-JP" sz="2400" i="1">
                                  <a:latin typeface="Cambria Math" charset="0"/>
                                  <a:ea typeface="Meiryo" charset="-128"/>
                                  <a:cs typeface="Meiryo" charset="-128"/>
                                </a:rPr>
                                <m:t>)</m:t>
                              </m:r>
                            </m:e>
                          </m:mr>
                          <m:mr>
                            <m:e>
                              <m:r>
                                <a:rPr lang="en-US" altLang="ja-JP" sz="2400" i="1">
                                  <a:latin typeface="Cambria Math" charset="0"/>
                                  <a:ea typeface="Meiryo" charset="-128"/>
                                  <a:cs typeface="Meiryo" charset="-128"/>
                                </a:rPr>
                                <m:t>𝑦</m:t>
                              </m:r>
                              <m:r>
                                <a:rPr lang="en-US" altLang="ja-JP" sz="2400" b="0" i="1" baseline="-25000" smtClean="0">
                                  <a:latin typeface="Cambria Math" charset="0"/>
                                  <a:ea typeface="Meiryo" charset="-128"/>
                                  <a:cs typeface="Meiryo" charset="-128"/>
                                </a:rPr>
                                <m:t>2</m:t>
                              </m:r>
                              <m:r>
                                <m:rPr>
                                  <m:brk m:alnAt="7"/>
                                </m:rPr>
                                <a:rPr lang="en-US" altLang="ja-JP" sz="2400" i="1">
                                  <a:latin typeface="Cambria Math" charset="0"/>
                                  <a:ea typeface="Meiryo" charset="-128"/>
                                  <a:cs typeface="Meiryo" charset="-128"/>
                                </a:rPr>
                                <m:t>(</m:t>
                              </m:r>
                              <m:r>
                                <a:rPr lang="en-US" altLang="ja-JP" sz="2400" i="1">
                                  <a:latin typeface="Cambria Math" charset="0"/>
                                  <a:ea typeface="Meiryo" charset="-128"/>
                                  <a:cs typeface="Meiryo" charset="-128"/>
                                </a:rPr>
                                <m:t>𝑘</m:t>
                              </m:r>
                              <m:r>
                                <a:rPr lang="en-US" altLang="ja-JP" sz="2400" i="1">
                                  <a:latin typeface="Cambria Math" charset="0"/>
                                  <a:ea typeface="Meiryo" charset="-128"/>
                                  <a:cs typeface="Meiryo" charset="-128"/>
                                </a:rPr>
                                <m:t>)</m:t>
                              </m:r>
                            </m:e>
                          </m:mr>
                        </m:m>
                      </m:e>
                    </m:d>
                  </m:oMath>
                </a14:m>
                <a:endParaRPr kumimoji="1" lang="ja-JP" altLang="en-US" sz="2400" b="1" dirty="0">
                  <a:latin typeface="Meiryo" charset="-128"/>
                  <a:ea typeface="Meiryo" charset="-128"/>
                  <a:cs typeface="Meiryo" charset="-128"/>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2281357" y="3067091"/>
                <a:ext cx="4576702" cy="713337"/>
              </a:xfrm>
              <a:prstGeom prst="rect">
                <a:avLst/>
              </a:prstGeom>
              <a:blipFill rotWithShape="0">
                <a:blip r:embed="rId2"/>
                <a:stretch>
                  <a:fillRect b="-68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p:cNvSpPr txBox="1"/>
              <p:nvPr/>
            </p:nvSpPr>
            <p:spPr>
              <a:xfrm>
                <a:off x="744152" y="4124927"/>
                <a:ext cx="3322127" cy="194495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ea typeface="Meiryo" charset="-128"/>
                          <a:cs typeface="Meiryo" charset="-128"/>
                        </a:rPr>
                        <m:t>𝑨</m:t>
                      </m:r>
                      <m:r>
                        <a:rPr kumimoji="1" lang="en-US" altLang="ja-JP" sz="2400" b="0" i="1" smtClean="0">
                          <a:latin typeface="Meiryo" charset="-128"/>
                          <a:ea typeface="Meiryo" charset="-128"/>
                          <a:cs typeface="Meiryo" charset="-128"/>
                        </a:rPr>
                        <m:t>= </m:t>
                      </m:r>
                      <m:d>
                        <m:dPr>
                          <m:begChr m:val="["/>
                          <m:endChr m:val="]"/>
                          <m:ctrlPr>
                            <a:rPr kumimoji="1" lang="mr-IN" altLang="ja-JP" sz="2400" b="0" i="1" smtClean="0">
                              <a:latin typeface="Cambria Math" charset="0"/>
                              <a:ea typeface="Meiryo" charset="-128"/>
                              <a:cs typeface="Meiryo" charset="-128"/>
                            </a:rPr>
                          </m:ctrlPr>
                        </m:dPr>
                        <m:e>
                          <m:m>
                            <m:mPr>
                              <m:mcs>
                                <m:mc>
                                  <m:mcPr>
                                    <m:count m:val="2"/>
                                    <m:mcJc m:val="center"/>
                                  </m:mcPr>
                                </m:mc>
                              </m:mcs>
                              <m:ctrlPr>
                                <a:rPr lang="mr-IN" altLang="ja-JP" sz="2400" i="1">
                                  <a:latin typeface="Cambria Math" charset="0"/>
                                  <a:ea typeface="Meiryo" charset="-128"/>
                                  <a:cs typeface="Meiryo" charset="-128"/>
                                </a:rPr>
                              </m:ctrlPr>
                            </m:mPr>
                            <m:mr>
                              <m:e>
                                <m:r>
                                  <m:rPr>
                                    <m:sty m:val="p"/>
                                    <m:brk m:alnAt="7"/>
                                  </m:rPr>
                                  <a:rPr lang="en-US" altLang="ja-JP" sz="2400" b="0" i="0" smtClean="0">
                                    <a:latin typeface="Cambria Math" charset="0"/>
                                    <a:ea typeface="Meiryo" charset="-128"/>
                                    <a:cs typeface="Meiryo" charset="-128"/>
                                  </a:rPr>
                                  <m:t>cos</m:t>
                                </m:r>
                                <m:r>
                                  <m:rPr>
                                    <m:brk m:alnAt="7"/>
                                  </m:rPr>
                                  <a:rPr lang="en-US" altLang="ja-JP" sz="2400" b="0" i="1" smtClean="0">
                                    <a:latin typeface="Cambria Math" charset="0"/>
                                    <a:ea typeface="Meiryo" charset="-128"/>
                                    <a:cs typeface="Meiryo" charset="-128"/>
                                  </a:rPr>
                                  <m:t>⁡(</m:t>
                                </m:r>
                                <m:r>
                                  <a:rPr lang="en-US" altLang="ja-JP" sz="2400" b="0" i="1" smtClean="0">
                                    <a:latin typeface="Cambria Math" charset="0"/>
                                    <a:ea typeface="Cambria Math" charset="0"/>
                                    <a:cs typeface="Cambria Math" charset="0"/>
                                  </a:rPr>
                                  <m:t>𝜃</m:t>
                                </m:r>
                                <m:r>
                                  <a:rPr lang="en-US" altLang="ja-JP" sz="2400" b="0" i="1" smtClean="0">
                                    <a:latin typeface="Cambria Math" charset="0"/>
                                    <a:ea typeface="Meiryo" charset="-128"/>
                                    <a:cs typeface="Meiryo" charset="-128"/>
                                  </a:rPr>
                                  <m:t>)</m:t>
                                </m:r>
                              </m:e>
                              <m:e>
                                <m:r>
                                  <a:rPr lang="en-US" altLang="ja-JP" sz="2400" b="0" i="1" smtClean="0">
                                    <a:latin typeface="Cambria Math" charset="0"/>
                                    <a:ea typeface="Meiryo" charset="-128"/>
                                    <a:cs typeface="Meiryo" charset="-128"/>
                                  </a:rPr>
                                  <m:t>−</m:t>
                                </m:r>
                                <m:r>
                                  <m:rPr>
                                    <m:sty m:val="p"/>
                                  </m:rPr>
                                  <a:rPr lang="en-US" altLang="ja-JP" sz="2400" b="0" i="0" smtClean="0">
                                    <a:latin typeface="Cambria Math" charset="0"/>
                                    <a:ea typeface="Meiryo" charset="-128"/>
                                    <a:cs typeface="Meiryo" charset="-128"/>
                                  </a:rPr>
                                  <m:t>sin</m:t>
                                </m:r>
                                <m:r>
                                  <a:rPr lang="en-US" altLang="ja-JP" sz="2400" i="1">
                                    <a:latin typeface="Cambria Math" charset="0"/>
                                    <a:ea typeface="Meiryo" charset="-128"/>
                                    <a:cs typeface="Meiryo" charset="-128"/>
                                  </a:rPr>
                                  <m:t>(</m:t>
                                </m:r>
                                <m:r>
                                  <a:rPr lang="en-US" altLang="ja-JP" sz="2400" i="1">
                                    <a:latin typeface="Cambria Math" charset="0"/>
                                    <a:ea typeface="Cambria Math" charset="0"/>
                                    <a:cs typeface="Cambria Math" charset="0"/>
                                  </a:rPr>
                                  <m:t>𝜃</m:t>
                                </m:r>
                                <m:r>
                                  <a:rPr lang="en-US" altLang="ja-JP" sz="2400" i="1">
                                    <a:latin typeface="Cambria Math" charset="0"/>
                                    <a:ea typeface="Meiryo" charset="-128"/>
                                    <a:cs typeface="Meiryo" charset="-128"/>
                                  </a:rPr>
                                  <m:t>)</m:t>
                                </m:r>
                              </m:e>
                            </m:mr>
                            <m:mr>
                              <m:e>
                                <m:r>
                                  <m:rPr>
                                    <m:sty m:val="p"/>
                                  </m:rPr>
                                  <a:rPr lang="en-US" altLang="ja-JP" sz="2400">
                                    <a:latin typeface="Cambria Math" charset="0"/>
                                    <a:ea typeface="Meiryo" charset="-128"/>
                                    <a:cs typeface="Meiryo" charset="-128"/>
                                  </a:rPr>
                                  <m:t>sin</m:t>
                                </m:r>
                                <m:r>
                                  <a:rPr lang="en-US" altLang="ja-JP" sz="2400" i="1">
                                    <a:latin typeface="Cambria Math" charset="0"/>
                                    <a:ea typeface="Meiryo" charset="-128"/>
                                    <a:cs typeface="Meiryo" charset="-128"/>
                                  </a:rPr>
                                  <m:t>(</m:t>
                                </m:r>
                                <m:r>
                                  <a:rPr lang="en-US" altLang="ja-JP" sz="2400" i="1">
                                    <a:latin typeface="Cambria Math" charset="0"/>
                                    <a:ea typeface="Cambria Math" charset="0"/>
                                    <a:cs typeface="Cambria Math" charset="0"/>
                                  </a:rPr>
                                  <m:t>𝜃</m:t>
                                </m:r>
                                <m:r>
                                  <a:rPr lang="en-US" altLang="ja-JP" sz="2400" i="1">
                                    <a:latin typeface="Cambria Math" charset="0"/>
                                    <a:ea typeface="Meiryo" charset="-128"/>
                                    <a:cs typeface="Meiryo" charset="-128"/>
                                  </a:rPr>
                                  <m:t>)</m:t>
                                </m:r>
                              </m:e>
                              <m:e>
                                <m:r>
                                  <m:rPr>
                                    <m:sty m:val="p"/>
                                    <m:brk m:alnAt="7"/>
                                  </m:rPr>
                                  <a:rPr lang="en-US" altLang="ja-JP" sz="2400">
                                    <a:latin typeface="Cambria Math" charset="0"/>
                                    <a:ea typeface="Meiryo" charset="-128"/>
                                    <a:cs typeface="Meiryo" charset="-128"/>
                                  </a:rPr>
                                  <m:t>c</m:t>
                                </m:r>
                                <m:r>
                                  <m:rPr>
                                    <m:sty m:val="p"/>
                                  </m:rPr>
                                  <a:rPr lang="en-US" altLang="ja-JP" sz="2400">
                                    <a:latin typeface="Cambria Math" charset="0"/>
                                    <a:ea typeface="Meiryo" charset="-128"/>
                                    <a:cs typeface="Meiryo" charset="-128"/>
                                  </a:rPr>
                                  <m:t>os</m:t>
                                </m:r>
                                <m:r>
                                  <m:rPr>
                                    <m:brk m:alnAt="7"/>
                                  </m:rPr>
                                  <a:rPr lang="en-US" altLang="ja-JP" sz="2400" i="1">
                                    <a:latin typeface="Cambria Math" charset="0"/>
                                    <a:ea typeface="Meiryo" charset="-128"/>
                                    <a:cs typeface="Meiryo" charset="-128"/>
                                  </a:rPr>
                                  <m:t>⁡</m:t>
                                </m:r>
                                <m:r>
                                  <a:rPr lang="en-US" altLang="ja-JP" sz="2400" i="1">
                                    <a:latin typeface="Cambria Math" charset="0"/>
                                    <a:ea typeface="Meiryo" charset="-128"/>
                                    <a:cs typeface="Meiryo" charset="-128"/>
                                  </a:rPr>
                                  <m:t>(</m:t>
                                </m:r>
                                <m:r>
                                  <a:rPr lang="en-US" altLang="ja-JP" sz="2400" i="1">
                                    <a:latin typeface="Cambria Math" charset="0"/>
                                    <a:ea typeface="Cambria Math" charset="0"/>
                                    <a:cs typeface="Cambria Math" charset="0"/>
                                  </a:rPr>
                                  <m:t>𝜃</m:t>
                                </m:r>
                                <m:r>
                                  <a:rPr lang="en-US" altLang="ja-JP" sz="2400" i="1">
                                    <a:latin typeface="Cambria Math" charset="0"/>
                                    <a:ea typeface="Meiryo" charset="-128"/>
                                    <a:cs typeface="Meiryo" charset="-128"/>
                                  </a:rPr>
                                  <m:t>)</m:t>
                                </m:r>
                              </m:e>
                            </m:mr>
                          </m:m>
                        </m:e>
                      </m:d>
                      <m:r>
                        <a:rPr kumimoji="1" lang="en-US" altLang="ja-JP" sz="2400" b="0" i="1" smtClean="0">
                          <a:latin typeface="Cambria Math" charset="0"/>
                          <a:ea typeface="Meiryo" charset="-128"/>
                          <a:cs typeface="Meiryo" charset="-128"/>
                        </a:rPr>
                        <m:t>,</m:t>
                      </m:r>
                    </m:oMath>
                  </m:oMathPara>
                </a14:m>
                <a:endParaRPr kumimoji="1" lang="en-US" altLang="ja-JP" sz="2400" b="0" i="1" dirty="0" smtClean="0">
                  <a:latin typeface="Cambria Math" charset="0"/>
                  <a:ea typeface="Meiryo" charset="-128"/>
                  <a:cs typeface="Meiryo" charset="-128"/>
                </a:endParaRPr>
              </a:p>
              <a:p>
                <a14:m>
                  <m:oMathPara xmlns:m="http://schemas.openxmlformats.org/officeDocument/2006/math">
                    <m:oMathParaPr>
                      <m:jc m:val="centerGroup"/>
                    </m:oMathParaPr>
                    <m:oMath xmlns:m="http://schemas.openxmlformats.org/officeDocument/2006/math">
                      <m:r>
                        <a:rPr lang="en-US" altLang="ja-JP" sz="2400" i="1">
                          <a:latin typeface="Cambria Math" charset="0"/>
                          <a:ea typeface="Meiryo" charset="-128"/>
                          <a:cs typeface="Meiryo" charset="-128"/>
                        </a:rPr>
                        <m:t> </m:t>
                      </m:r>
                      <m:r>
                        <a:rPr lang="en-US" altLang="ja-JP" sz="2400" b="1" i="1" smtClean="0">
                          <a:latin typeface="Cambria Math" charset="0"/>
                          <a:ea typeface="Meiryo" charset="-128"/>
                          <a:cs typeface="Meiryo" charset="-128"/>
                        </a:rPr>
                        <m:t>𝑩</m:t>
                      </m:r>
                      <m:r>
                        <a:rPr lang="en-US" altLang="ja-JP" sz="2400" i="1">
                          <a:latin typeface="Cambria Math" charset="0"/>
                          <a:ea typeface="Meiryo" charset="-128"/>
                          <a:cs typeface="Meiryo" charset="-128"/>
                        </a:rPr>
                        <m:t>=</m:t>
                      </m:r>
                      <m:d>
                        <m:dPr>
                          <m:begChr m:val="["/>
                          <m:endChr m:val="]"/>
                          <m:ctrlPr>
                            <a:rPr lang="mr-IN" altLang="ja-JP" sz="2400" i="1">
                              <a:latin typeface="Cambria Math" charset="0"/>
                              <a:ea typeface="Meiryo" charset="-128"/>
                              <a:cs typeface="Meiryo" charset="-128"/>
                            </a:rPr>
                          </m:ctrlPr>
                        </m:dPr>
                        <m:e>
                          <m:m>
                            <m:mPr>
                              <m:mcs>
                                <m:mc>
                                  <m:mcPr>
                                    <m:count m:val="2"/>
                                    <m:mcJc m:val="center"/>
                                  </m:mcPr>
                                </m:mc>
                              </m:mcs>
                              <m:ctrlPr>
                                <a:rPr lang="mr-IN" altLang="ja-JP" sz="2400" i="1">
                                  <a:latin typeface="Cambria Math" charset="0"/>
                                  <a:ea typeface="Meiryo" charset="-128"/>
                                  <a:cs typeface="Meiryo" charset="-128"/>
                                </a:rPr>
                              </m:ctrlPr>
                            </m:mPr>
                            <m:mr>
                              <m:e>
                                <m:r>
                                  <m:rPr>
                                    <m:brk m:alnAt="7"/>
                                  </m:rPr>
                                  <a:rPr lang="en-US" altLang="ja-JP" sz="2400" i="1">
                                    <a:latin typeface="Cambria Math" charset="0"/>
                                    <a:ea typeface="Meiryo" charset="-128"/>
                                    <a:cs typeface="Meiryo" charset="-128"/>
                                  </a:rPr>
                                  <m:t>1</m:t>
                                </m:r>
                              </m:e>
                              <m:e>
                                <m:r>
                                  <a:rPr lang="en-US" altLang="ja-JP" sz="2400" i="1">
                                    <a:latin typeface="Cambria Math" charset="0"/>
                                    <a:ea typeface="Meiryo" charset="-128"/>
                                    <a:cs typeface="Meiryo" charset="-128"/>
                                  </a:rPr>
                                  <m:t>0</m:t>
                                </m:r>
                              </m:e>
                            </m:mr>
                            <m:mr>
                              <m:e>
                                <m:r>
                                  <a:rPr lang="en-US" altLang="ja-JP" sz="2400" i="1">
                                    <a:latin typeface="Cambria Math" charset="0"/>
                                    <a:ea typeface="Meiryo" charset="-128"/>
                                    <a:cs typeface="Meiryo" charset="-128"/>
                                  </a:rPr>
                                  <m:t>0</m:t>
                                </m:r>
                              </m:e>
                              <m:e>
                                <m:r>
                                  <a:rPr lang="en-US" altLang="ja-JP" sz="2400" i="1">
                                    <a:latin typeface="Cambria Math" charset="0"/>
                                    <a:ea typeface="Meiryo" charset="-128"/>
                                    <a:cs typeface="Meiryo" charset="-128"/>
                                  </a:rPr>
                                  <m:t>1</m:t>
                                </m:r>
                              </m:e>
                            </m:mr>
                          </m:m>
                        </m:e>
                      </m:d>
                    </m:oMath>
                  </m:oMathPara>
                </a14:m>
                <a:endParaRPr kumimoji="1" lang="en-US" altLang="ja-JP" sz="2400" b="0" i="1" dirty="0" smtClean="0">
                  <a:latin typeface="Cambria Math" charset="0"/>
                  <a:ea typeface="Meiryo" charset="-128"/>
                  <a:cs typeface="Meiryo" charset="-128"/>
                </a:endParaRPr>
              </a:p>
              <a:p>
                <a14:m>
                  <m:oMathPara xmlns:m="http://schemas.openxmlformats.org/officeDocument/2006/math">
                    <m:oMathParaPr>
                      <m:jc m:val="centerGroup"/>
                    </m:oMathParaPr>
                    <m:oMath xmlns:m="http://schemas.openxmlformats.org/officeDocument/2006/math">
                      <m:r>
                        <a:rPr kumimoji="1" lang="en-US" altLang="ja-JP" sz="2400" b="0" i="1" smtClean="0">
                          <a:latin typeface="Cambria Math" charset="0"/>
                          <a:ea typeface="Meiryo" charset="-128"/>
                          <a:cs typeface="Meiryo" charset="-128"/>
                        </a:rPr>
                        <m:t> </m:t>
                      </m:r>
                      <m:r>
                        <a:rPr kumimoji="1" lang="en-US" altLang="ja-JP" sz="2400" b="1" i="1" smtClean="0">
                          <a:latin typeface="Cambria Math" charset="0"/>
                          <a:ea typeface="Meiryo" charset="-128"/>
                          <a:cs typeface="Meiryo" charset="-128"/>
                        </a:rPr>
                        <m:t>𝑪</m:t>
                      </m:r>
                      <m:r>
                        <a:rPr kumimoji="1" lang="en-US" altLang="ja-JP" sz="2400" b="0" i="1" smtClean="0">
                          <a:latin typeface="Cambria Math" charset="0"/>
                          <a:ea typeface="Meiryo" charset="-128"/>
                          <a:cs typeface="Meiryo" charset="-128"/>
                        </a:rPr>
                        <m:t>=</m:t>
                      </m:r>
                      <m:d>
                        <m:dPr>
                          <m:begChr m:val="["/>
                          <m:endChr m:val="]"/>
                          <m:ctrlPr>
                            <a:rPr kumimoji="1" lang="mr-IN" altLang="ja-JP" sz="2400" b="0" i="1" smtClean="0">
                              <a:latin typeface="Cambria Math" charset="0"/>
                              <a:ea typeface="Meiryo" charset="-128"/>
                              <a:cs typeface="Meiryo" charset="-128"/>
                            </a:rPr>
                          </m:ctrlPr>
                        </m:dPr>
                        <m:e>
                          <m:m>
                            <m:mPr>
                              <m:mcs>
                                <m:mc>
                                  <m:mcPr>
                                    <m:count m:val="2"/>
                                    <m:mcJc m:val="center"/>
                                  </m:mcPr>
                                </m:mc>
                              </m:mcs>
                              <m:ctrlPr>
                                <a:rPr kumimoji="1" lang="mr-IN" altLang="ja-JP" sz="2400" b="0" i="1" smtClean="0">
                                  <a:latin typeface="Cambria Math" charset="0"/>
                                  <a:ea typeface="Meiryo" charset="-128"/>
                                  <a:cs typeface="Meiryo" charset="-128"/>
                                </a:rPr>
                              </m:ctrlPr>
                            </m:mPr>
                            <m:mr>
                              <m:e>
                                <m:r>
                                  <m:rPr>
                                    <m:brk m:alnAt="7"/>
                                  </m:rPr>
                                  <a:rPr kumimoji="1" lang="en-US" altLang="ja-JP" sz="2400" b="0" i="1" smtClean="0">
                                    <a:latin typeface="Cambria Math" charset="0"/>
                                    <a:ea typeface="Meiryo" charset="-128"/>
                                    <a:cs typeface="Meiryo" charset="-128"/>
                                  </a:rPr>
                                  <m:t>1</m:t>
                                </m:r>
                              </m:e>
                              <m:e>
                                <m:r>
                                  <a:rPr kumimoji="1" lang="en-US" altLang="ja-JP" sz="2400" b="0" i="1" smtClean="0">
                                    <a:latin typeface="Cambria Math" charset="0"/>
                                    <a:ea typeface="Meiryo" charset="-128"/>
                                    <a:cs typeface="Meiryo" charset="-128"/>
                                  </a:rPr>
                                  <m:t>0</m:t>
                                </m:r>
                              </m:e>
                            </m:mr>
                            <m:mr>
                              <m:e>
                                <m:r>
                                  <a:rPr kumimoji="1" lang="en-US" altLang="ja-JP" sz="2400" b="0" i="1" smtClean="0">
                                    <a:latin typeface="Cambria Math" charset="0"/>
                                    <a:ea typeface="Meiryo" charset="-128"/>
                                    <a:cs typeface="Meiryo" charset="-128"/>
                                  </a:rPr>
                                  <m:t>0</m:t>
                                </m:r>
                              </m:e>
                              <m:e>
                                <m:r>
                                  <a:rPr kumimoji="1" lang="en-US" altLang="ja-JP" sz="2400" b="0" i="1" smtClean="0">
                                    <a:latin typeface="Cambria Math" charset="0"/>
                                    <a:ea typeface="Meiryo" charset="-128"/>
                                    <a:cs typeface="Meiryo" charset="-128"/>
                                  </a:rPr>
                                  <m:t>1</m:t>
                                </m:r>
                              </m:e>
                            </m:mr>
                          </m:m>
                        </m:e>
                      </m:d>
                    </m:oMath>
                  </m:oMathPara>
                </a14:m>
                <a:endParaRPr kumimoji="1" lang="ja-JP" altLang="en-US" sz="2400" dirty="0">
                  <a:latin typeface="Meiryo" charset="-128"/>
                  <a:ea typeface="Meiryo" charset="-128"/>
                  <a:cs typeface="Meiryo" charset="-128"/>
                </a:endParaRPr>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744152" y="4124927"/>
                <a:ext cx="3322127" cy="1944956"/>
              </a:xfrm>
              <a:prstGeom prst="rect">
                <a:avLst/>
              </a:prstGeom>
              <a:blipFill rotWithShape="0">
                <a:blip r:embed="rId3"/>
                <a:stretch>
                  <a:fillRect/>
                </a:stretch>
              </a:blipFill>
            </p:spPr>
            <p:txBody>
              <a:bodyPr/>
              <a:lstStyle/>
              <a:p>
                <a:r>
                  <a:rPr lang="ja-JP" altLang="en-US">
                    <a:noFill/>
                  </a:rPr>
                  <a:t> </a:t>
                </a:r>
              </a:p>
            </p:txBody>
          </p:sp>
        </mc:Fallback>
      </mc:AlternateContent>
      <p:grpSp>
        <p:nvGrpSpPr>
          <p:cNvPr id="6" name="図形グループ 5"/>
          <p:cNvGrpSpPr/>
          <p:nvPr/>
        </p:nvGrpSpPr>
        <p:grpSpPr>
          <a:xfrm>
            <a:off x="1790646" y="1792666"/>
            <a:ext cx="5558125" cy="1061202"/>
            <a:chOff x="1867648" y="1783055"/>
            <a:chExt cx="5558125" cy="1061202"/>
          </a:xfrm>
        </p:grpSpPr>
        <mc:AlternateContent xmlns:mc="http://schemas.openxmlformats.org/markup-compatibility/2006">
          <mc:Choice xmlns:a14="http://schemas.microsoft.com/office/drawing/2010/main" Requires="a14">
            <p:sp>
              <p:nvSpPr>
                <p:cNvPr id="7" name="テキスト ボックス 6"/>
                <p:cNvSpPr txBox="1"/>
                <p:nvPr/>
              </p:nvSpPr>
              <p:spPr>
                <a:xfrm>
                  <a:off x="1867648" y="2351814"/>
                  <a:ext cx="527157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1" i="1" smtClean="0">
                            <a:latin typeface="Cambria Math" charset="0"/>
                            <a:ea typeface="Meiryo" charset="-128"/>
                            <a:cs typeface="Meiryo" charset="-128"/>
                          </a:rPr>
                          <m:t>𝒙</m:t>
                        </m:r>
                        <m:d>
                          <m:dPr>
                            <m:ctrlPr>
                              <a:rPr kumimoji="1" lang="en-US" altLang="ja-JP" sz="3200" b="0" i="1" smtClean="0">
                                <a:latin typeface="Cambria Math" charset="0"/>
                                <a:ea typeface="Meiryo" charset="-128"/>
                                <a:cs typeface="Meiryo" charset="-128"/>
                              </a:rPr>
                            </m:ctrlPr>
                          </m:dPr>
                          <m:e>
                            <m:r>
                              <a:rPr kumimoji="1" lang="en-US" altLang="ja-JP" sz="3200" b="0" i="1" smtClean="0">
                                <a:latin typeface="Cambria Math" charset="0"/>
                                <a:ea typeface="Meiryo" charset="-128"/>
                                <a:cs typeface="Meiryo" charset="-128"/>
                              </a:rPr>
                              <m:t>𝑘</m:t>
                            </m:r>
                          </m:e>
                        </m:d>
                        <m:r>
                          <a:rPr kumimoji="1" lang="en-US" altLang="ja-JP" sz="3200" b="0" i="1" smtClean="0">
                            <a:latin typeface="Meiryo" charset="-128"/>
                            <a:ea typeface="Meiryo" charset="-128"/>
                            <a:cs typeface="Meiryo" charset="-128"/>
                          </a:rPr>
                          <m:t>=</m:t>
                        </m:r>
                        <m:r>
                          <a:rPr kumimoji="1" lang="en-US" altLang="ja-JP" sz="3200" b="1" i="1" smtClean="0">
                            <a:latin typeface="Cambria Math" charset="0"/>
                            <a:ea typeface="Meiryo" charset="-128"/>
                            <a:cs typeface="Meiryo" charset="-128"/>
                          </a:rPr>
                          <m:t>𝑨𝒙</m:t>
                        </m:r>
                        <m:d>
                          <m:dPr>
                            <m:ctrlPr>
                              <a:rPr kumimoji="1" lang="en-US" altLang="ja-JP" sz="3200" b="0" i="1" smtClean="0">
                                <a:latin typeface="Cambria Math" charset="0"/>
                                <a:ea typeface="Meiryo" charset="-128"/>
                                <a:cs typeface="Meiryo" charset="-128"/>
                              </a:rPr>
                            </m:ctrlPr>
                          </m:dPr>
                          <m:e>
                            <m:r>
                              <a:rPr kumimoji="1" lang="en-US" altLang="ja-JP" sz="3200" b="0" i="1" smtClean="0">
                                <a:latin typeface="Cambria Math" charset="0"/>
                                <a:ea typeface="Meiryo" charset="-128"/>
                                <a:cs typeface="Meiryo" charset="-128"/>
                              </a:rPr>
                              <m:t>𝑘</m:t>
                            </m:r>
                            <m:r>
                              <a:rPr kumimoji="1" lang="en-US" altLang="ja-JP" sz="3200" b="0" i="1" smtClean="0">
                                <a:latin typeface="Cambria Math" charset="0"/>
                                <a:ea typeface="Meiryo" charset="-128"/>
                                <a:cs typeface="Meiryo" charset="-128"/>
                              </a:rPr>
                              <m:t>−1</m:t>
                            </m:r>
                          </m:e>
                        </m:d>
                        <m:r>
                          <a:rPr kumimoji="1" lang="en-US" altLang="ja-JP" sz="3200" b="0" i="1" smtClean="0">
                            <a:latin typeface="Cambria Math" charset="0"/>
                            <a:ea typeface="Meiryo" charset="-128"/>
                            <a:cs typeface="Meiryo" charset="-128"/>
                          </a:rPr>
                          <m:t>+</m:t>
                        </m:r>
                        <m:r>
                          <a:rPr kumimoji="1" lang="en-US" altLang="ja-JP" sz="3200" b="1" i="1" smtClean="0">
                            <a:latin typeface="Cambria Math" charset="0"/>
                            <a:ea typeface="Meiryo" charset="-128"/>
                            <a:cs typeface="Meiryo" charset="-128"/>
                          </a:rPr>
                          <m:t>𝒗</m:t>
                        </m:r>
                        <m:r>
                          <a:rPr kumimoji="1" lang="en-US" altLang="ja-JP" sz="3200" b="0" i="1" smtClean="0">
                            <a:latin typeface="Cambria Math" charset="0"/>
                            <a:ea typeface="Meiryo" charset="-128"/>
                            <a:cs typeface="Meiryo" charset="-128"/>
                          </a:rPr>
                          <m:t>(</m:t>
                        </m:r>
                        <m:r>
                          <a:rPr kumimoji="1" lang="en-US" altLang="ja-JP" sz="3200" b="0" i="1" smtClean="0">
                            <a:latin typeface="Cambria Math" charset="0"/>
                            <a:ea typeface="Meiryo" charset="-128"/>
                            <a:cs typeface="Meiryo" charset="-128"/>
                          </a:rPr>
                          <m:t>𝑘</m:t>
                        </m:r>
                        <m:r>
                          <a:rPr kumimoji="1" lang="en-US" altLang="ja-JP" sz="3200" b="0" i="1" smtClean="0">
                            <a:latin typeface="Cambria Math" charset="0"/>
                            <a:ea typeface="Meiryo" charset="-128"/>
                            <a:cs typeface="Meiryo" charset="-128"/>
                          </a:rPr>
                          <m:t>−1)</m:t>
                        </m:r>
                      </m:oMath>
                    </m:oMathPara>
                  </a14:m>
                  <a:endParaRPr kumimoji="1" lang="ja-JP" altLang="en-US" sz="3200" dirty="0">
                    <a:latin typeface="Meiryo" charset="-128"/>
                    <a:ea typeface="Meiryo" charset="-128"/>
                    <a:cs typeface="Meiryo" charset="-128"/>
                  </a:endParaRPr>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1867648" y="2351814"/>
                  <a:ext cx="5271571" cy="492443"/>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1867648" y="1783055"/>
                  <a:ext cx="555812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b="1" i="1" smtClean="0">
                            <a:latin typeface="Cambria Math" charset="0"/>
                            <a:ea typeface="Meiryo" charset="-128"/>
                            <a:cs typeface="Meiryo" charset="-128"/>
                          </a:rPr>
                          <m:t>𝒚</m:t>
                        </m:r>
                        <m:d>
                          <m:dPr>
                            <m:ctrlPr>
                              <a:rPr kumimoji="1" lang="en-US" altLang="ja-JP" sz="3200" b="0" i="1" smtClean="0">
                                <a:latin typeface="Cambria Math" charset="0"/>
                                <a:ea typeface="Meiryo" charset="-128"/>
                                <a:cs typeface="Meiryo" charset="-128"/>
                              </a:rPr>
                            </m:ctrlPr>
                          </m:dPr>
                          <m:e>
                            <m:r>
                              <a:rPr kumimoji="1" lang="en-US" altLang="ja-JP" sz="3200" b="0" i="1" smtClean="0">
                                <a:latin typeface="Cambria Math" charset="0"/>
                                <a:ea typeface="Meiryo" charset="-128"/>
                                <a:cs typeface="Meiryo" charset="-128"/>
                              </a:rPr>
                              <m:t>𝑘</m:t>
                            </m:r>
                          </m:e>
                        </m:d>
                        <m:r>
                          <a:rPr kumimoji="1" lang="en-US" altLang="ja-JP" sz="3200" b="0" i="1" smtClean="0">
                            <a:latin typeface="Meiryo" charset="-128"/>
                            <a:ea typeface="Meiryo" charset="-128"/>
                            <a:cs typeface="Meiryo" charset="-128"/>
                          </a:rPr>
                          <m:t>=</m:t>
                        </m:r>
                        <m:r>
                          <a:rPr kumimoji="1" lang="en-US" altLang="ja-JP" sz="3200" b="1" i="1" smtClean="0">
                            <a:latin typeface="Cambria Math" charset="0"/>
                            <a:ea typeface="Meiryo" charset="-128"/>
                            <a:cs typeface="Meiryo" charset="-128"/>
                          </a:rPr>
                          <m:t>𝑩𝒙</m:t>
                        </m:r>
                        <m:d>
                          <m:dPr>
                            <m:ctrlPr>
                              <a:rPr kumimoji="1" lang="en-US" altLang="ja-JP" sz="3200" b="0" i="1" smtClean="0">
                                <a:latin typeface="Cambria Math" charset="0"/>
                                <a:ea typeface="Meiryo" charset="-128"/>
                                <a:cs typeface="Meiryo" charset="-128"/>
                              </a:rPr>
                            </m:ctrlPr>
                          </m:dPr>
                          <m:e>
                            <m:r>
                              <a:rPr kumimoji="1" lang="en-US" altLang="ja-JP" sz="3200" b="0" i="1" smtClean="0">
                                <a:latin typeface="Cambria Math" charset="0"/>
                                <a:ea typeface="Meiryo" charset="-128"/>
                                <a:cs typeface="Meiryo" charset="-128"/>
                              </a:rPr>
                              <m:t>𝑘</m:t>
                            </m:r>
                          </m:e>
                        </m:d>
                        <m:r>
                          <a:rPr kumimoji="1" lang="en-US" altLang="ja-JP" sz="3200" b="0" i="1" smtClean="0">
                            <a:latin typeface="Cambria Math" charset="0"/>
                            <a:ea typeface="Meiryo" charset="-128"/>
                            <a:cs typeface="Meiryo" charset="-128"/>
                          </a:rPr>
                          <m:t>+</m:t>
                        </m:r>
                        <m:r>
                          <a:rPr kumimoji="1" lang="en-US" altLang="ja-JP" sz="3200" b="1" i="1" smtClean="0">
                            <a:latin typeface="Cambria Math" charset="0"/>
                            <a:ea typeface="Meiryo" charset="-128"/>
                            <a:cs typeface="Meiryo" charset="-128"/>
                          </a:rPr>
                          <m:t>𝑪</m:t>
                        </m:r>
                        <m:r>
                          <a:rPr kumimoji="1" lang="en-US" altLang="ja-JP" sz="3200" b="0" i="1" smtClean="0">
                            <a:latin typeface="Cambria Math" charset="0"/>
                            <a:ea typeface="Meiryo" charset="-128"/>
                            <a:cs typeface="Meiryo" charset="-128"/>
                          </a:rPr>
                          <m:t>𝑢</m:t>
                        </m:r>
                        <m:r>
                          <a:rPr kumimoji="1" lang="en-US" altLang="ja-JP" sz="3200" b="0" i="1" smtClean="0">
                            <a:latin typeface="Cambria Math" charset="0"/>
                            <a:ea typeface="Meiryo" charset="-128"/>
                            <a:cs typeface="Meiryo" charset="-128"/>
                          </a:rPr>
                          <m:t>(</m:t>
                        </m:r>
                        <m:r>
                          <a:rPr kumimoji="1" lang="en-US" altLang="ja-JP" sz="3200" b="0" i="1" smtClean="0">
                            <a:latin typeface="Cambria Math" charset="0"/>
                            <a:ea typeface="Meiryo" charset="-128"/>
                            <a:cs typeface="Meiryo" charset="-128"/>
                          </a:rPr>
                          <m:t>𝑘</m:t>
                        </m:r>
                        <m:r>
                          <a:rPr kumimoji="1" lang="en-US" altLang="ja-JP" sz="3200" b="0" i="1" smtClean="0">
                            <a:latin typeface="Cambria Math" charset="0"/>
                            <a:ea typeface="Meiryo" charset="-128"/>
                            <a:cs typeface="Meiryo" charset="-128"/>
                          </a:rPr>
                          <m:t>)+</m:t>
                        </m:r>
                        <m:r>
                          <a:rPr kumimoji="1" lang="en-US" altLang="ja-JP" sz="3200" b="1" i="1" smtClean="0">
                            <a:latin typeface="Cambria Math" charset="0"/>
                            <a:ea typeface="Meiryo" charset="-128"/>
                            <a:cs typeface="Meiryo" charset="-128"/>
                          </a:rPr>
                          <m:t>𝒘</m:t>
                        </m:r>
                        <m:r>
                          <a:rPr kumimoji="1" lang="en-US" altLang="ja-JP" sz="3200" b="0" i="1" smtClean="0">
                            <a:latin typeface="Cambria Math" charset="0"/>
                            <a:ea typeface="Meiryo" charset="-128"/>
                            <a:cs typeface="Meiryo" charset="-128"/>
                          </a:rPr>
                          <m:t>(</m:t>
                        </m:r>
                        <m:r>
                          <a:rPr kumimoji="1" lang="en-US" altLang="ja-JP" sz="3200" b="0" i="1" smtClean="0">
                            <a:latin typeface="Cambria Math" charset="0"/>
                            <a:ea typeface="Meiryo" charset="-128"/>
                            <a:cs typeface="Meiryo" charset="-128"/>
                          </a:rPr>
                          <m:t>𝑘</m:t>
                        </m:r>
                        <m:r>
                          <a:rPr kumimoji="1" lang="en-US" altLang="ja-JP" sz="3200" b="0" i="1" smtClean="0">
                            <a:latin typeface="Cambria Math" charset="0"/>
                            <a:ea typeface="Meiryo" charset="-128"/>
                            <a:cs typeface="Meiryo" charset="-128"/>
                          </a:rPr>
                          <m:t>)</m:t>
                        </m:r>
                      </m:oMath>
                    </m:oMathPara>
                  </a14:m>
                  <a:endParaRPr kumimoji="1" lang="ja-JP" altLang="en-US" sz="3200" dirty="0">
                    <a:latin typeface="Meiryo" charset="-128"/>
                    <a:ea typeface="Meiryo" charset="-128"/>
                    <a:cs typeface="Meiryo" charset="-128"/>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1867648" y="1783055"/>
                  <a:ext cx="5558125" cy="492443"/>
                </a:xfrm>
                <a:prstGeom prst="rect">
                  <a:avLst/>
                </a:prstGeom>
                <a:blipFill rotWithShape="0">
                  <a:blip r:embed="rId5"/>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9" name="テキスト ボックス 8"/>
              <p:cNvSpPr txBox="1"/>
              <p:nvPr/>
            </p:nvSpPr>
            <p:spPr>
              <a:xfrm>
                <a:off x="5276376" y="4481595"/>
                <a:ext cx="3163365" cy="12316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charset="0"/>
                          <a:ea typeface="Meiryo" charset="-128"/>
                          <a:cs typeface="Meiryo" charset="-128"/>
                        </a:rPr>
                        <m:t>𝒘</m:t>
                      </m:r>
                      <m:d>
                        <m:dPr>
                          <m:ctrlPr>
                            <a:rPr kumimoji="1" lang="en-US" altLang="ja-JP" sz="2400" b="0" i="1" smtClean="0">
                              <a:latin typeface="Cambria Math" charset="0"/>
                              <a:ea typeface="Meiryo" charset="-128"/>
                              <a:cs typeface="Meiryo" charset="-128"/>
                            </a:rPr>
                          </m:ctrlPr>
                        </m:dPr>
                        <m:e>
                          <m:r>
                            <a:rPr kumimoji="1" lang="en-US" altLang="ja-JP" sz="2400" b="0" i="1" smtClean="0">
                              <a:latin typeface="Cambria Math" charset="0"/>
                              <a:ea typeface="Meiryo" charset="-128"/>
                              <a:cs typeface="Meiryo" charset="-128"/>
                            </a:rPr>
                            <m:t>𝑘</m:t>
                          </m:r>
                        </m:e>
                      </m:d>
                      <m:r>
                        <a:rPr kumimoji="1" lang="en-US" altLang="ja-JP" sz="2400" b="0" i="1" smtClean="0">
                          <a:latin typeface="Cambria Math" charset="0"/>
                          <a:ea typeface="Meiryo" charset="-128"/>
                          <a:cs typeface="Meiryo" charset="-128"/>
                        </a:rPr>
                        <m:t>~</m:t>
                      </m:r>
                      <m:r>
                        <a:rPr kumimoji="1" lang="en-US" altLang="ja-JP" sz="2400" b="0" i="1" smtClean="0">
                          <a:latin typeface="Cambria Math" charset="0"/>
                          <a:ea typeface="Meiryo" charset="-128"/>
                          <a:cs typeface="Meiryo" charset="-128"/>
                        </a:rPr>
                        <m:t>𝑁</m:t>
                      </m:r>
                      <m:d>
                        <m:dPr>
                          <m:ctrlPr>
                            <a:rPr kumimoji="1" lang="mr-IN" altLang="ja-JP" sz="2400" b="0" i="1" smtClean="0">
                              <a:latin typeface="Cambria Math" charset="0"/>
                              <a:ea typeface="Meiryo" charset="-128"/>
                              <a:cs typeface="Meiryo" charset="-128"/>
                            </a:rPr>
                          </m:ctrlPr>
                        </m:dPr>
                        <m:e>
                          <m:d>
                            <m:dPr>
                              <m:begChr m:val="["/>
                              <m:endChr m:val="]"/>
                              <m:ctrlPr>
                                <a:rPr kumimoji="1" lang="mr-IN" altLang="ja-JP" sz="2400" b="0" i="1" smtClean="0">
                                  <a:latin typeface="Cambria Math" charset="0"/>
                                  <a:ea typeface="Meiryo" charset="-128"/>
                                  <a:cs typeface="Meiryo" charset="-128"/>
                                </a:rPr>
                              </m:ctrlPr>
                            </m:dPr>
                            <m:e>
                              <m:m>
                                <m:mPr>
                                  <m:mcs>
                                    <m:mc>
                                      <m:mcPr>
                                        <m:count m:val="1"/>
                                        <m:mcJc m:val="center"/>
                                      </m:mcPr>
                                    </m:mc>
                                  </m:mcs>
                                  <m:ctrlPr>
                                    <a:rPr kumimoji="1" lang="mr-IN" altLang="ja-JP" sz="2400" b="0" i="1" smtClean="0">
                                      <a:latin typeface="Cambria Math" charset="0"/>
                                      <a:ea typeface="Meiryo" charset="-128"/>
                                      <a:cs typeface="Meiryo" charset="-128"/>
                                    </a:rPr>
                                  </m:ctrlPr>
                                </m:mPr>
                                <m:mr>
                                  <m:e>
                                    <m:r>
                                      <m:rPr>
                                        <m:brk m:alnAt="7"/>
                                      </m:rPr>
                                      <a:rPr kumimoji="1" lang="en-US" altLang="ja-JP" sz="2400" b="0" i="1" smtClean="0">
                                        <a:latin typeface="Cambria Math" charset="0"/>
                                        <a:ea typeface="Meiryo" charset="-128"/>
                                        <a:cs typeface="Meiryo" charset="-128"/>
                                      </a:rPr>
                                      <m:t>0</m:t>
                                    </m:r>
                                  </m:e>
                                </m:mr>
                                <m:mr>
                                  <m:e>
                                    <m:r>
                                      <a:rPr kumimoji="1" lang="en-US" altLang="ja-JP" sz="2400" b="0" i="1" smtClean="0">
                                        <a:latin typeface="Cambria Math" charset="0"/>
                                        <a:ea typeface="Meiryo" charset="-128"/>
                                        <a:cs typeface="Meiryo" charset="-128"/>
                                      </a:rPr>
                                      <m:t>0</m:t>
                                    </m:r>
                                  </m:e>
                                </m:mr>
                              </m:m>
                            </m:e>
                          </m:d>
                          <m:r>
                            <a:rPr kumimoji="1" lang="en-US" altLang="ja-JP" sz="2400" b="0" i="1" smtClean="0">
                              <a:latin typeface="Cambria Math" charset="0"/>
                              <a:ea typeface="Meiryo" charset="-128"/>
                              <a:cs typeface="Meiryo" charset="-128"/>
                            </a:rPr>
                            <m:t>,</m:t>
                          </m:r>
                          <m:d>
                            <m:dPr>
                              <m:begChr m:val="["/>
                              <m:endChr m:val="]"/>
                              <m:ctrlPr>
                                <a:rPr kumimoji="1" lang="mr-IN" altLang="ja-JP" sz="2400" b="0" i="1" smtClean="0">
                                  <a:latin typeface="Cambria Math" charset="0"/>
                                  <a:ea typeface="Meiryo" charset="-128"/>
                                  <a:cs typeface="Meiryo" charset="-128"/>
                                </a:rPr>
                              </m:ctrlPr>
                            </m:dPr>
                            <m:e>
                              <m:m>
                                <m:mPr>
                                  <m:mcs>
                                    <m:mc>
                                      <m:mcPr>
                                        <m:count m:val="2"/>
                                        <m:mcJc m:val="center"/>
                                      </m:mcPr>
                                    </m:mc>
                                  </m:mcs>
                                  <m:ctrlPr>
                                    <a:rPr lang="mr-IN" altLang="ja-JP" sz="2400" i="1">
                                      <a:latin typeface="Cambria Math" charset="0"/>
                                      <a:ea typeface="Meiryo" charset="-128"/>
                                      <a:cs typeface="Meiryo" charset="-128"/>
                                    </a:rPr>
                                  </m:ctrlPr>
                                </m:mPr>
                                <m:mr>
                                  <m:e>
                                    <m:r>
                                      <m:rPr>
                                        <m:brk m:alnAt="7"/>
                                      </m:rPr>
                                      <a:rPr lang="en-US" altLang="ja-JP" sz="2400" i="1">
                                        <a:latin typeface="Cambria Math" charset="0"/>
                                        <a:ea typeface="Meiryo" charset="-128"/>
                                        <a:cs typeface="Meiryo" charset="-128"/>
                                      </a:rPr>
                                      <m:t>1</m:t>
                                    </m:r>
                                  </m:e>
                                  <m:e>
                                    <m:r>
                                      <a:rPr lang="en-US" altLang="ja-JP" sz="2400" i="1">
                                        <a:latin typeface="Cambria Math" charset="0"/>
                                        <a:ea typeface="Meiryo" charset="-128"/>
                                        <a:cs typeface="Meiryo" charset="-128"/>
                                      </a:rPr>
                                      <m:t>0</m:t>
                                    </m:r>
                                  </m:e>
                                </m:mr>
                                <m:mr>
                                  <m:e>
                                    <m:r>
                                      <a:rPr lang="en-US" altLang="ja-JP" sz="2400" i="1">
                                        <a:latin typeface="Cambria Math" charset="0"/>
                                        <a:ea typeface="Meiryo" charset="-128"/>
                                        <a:cs typeface="Meiryo" charset="-128"/>
                                      </a:rPr>
                                      <m:t>0</m:t>
                                    </m:r>
                                  </m:e>
                                  <m:e>
                                    <m:r>
                                      <a:rPr lang="en-US" altLang="ja-JP" sz="2400" i="1">
                                        <a:latin typeface="Cambria Math" charset="0"/>
                                        <a:ea typeface="Meiryo" charset="-128"/>
                                        <a:cs typeface="Meiryo" charset="-128"/>
                                      </a:rPr>
                                      <m:t>1</m:t>
                                    </m:r>
                                  </m:e>
                                </m:mr>
                              </m:m>
                            </m:e>
                          </m:d>
                          <m:r>
                            <a:rPr kumimoji="1" lang="en-US" altLang="ja-JP" sz="2400" b="0" i="1" smtClean="0">
                              <a:latin typeface="Cambria Math" charset="0"/>
                              <a:ea typeface="Meiryo" charset="-128"/>
                              <a:cs typeface="Meiryo" charset="-128"/>
                            </a:rPr>
                            <m:t> </m:t>
                          </m:r>
                        </m:e>
                      </m:d>
                      <m:r>
                        <a:rPr kumimoji="1" lang="en-US" altLang="ja-JP" sz="2400" b="0" i="1" smtClean="0">
                          <a:latin typeface="Cambria Math" charset="0"/>
                          <a:ea typeface="Meiryo" charset="-128"/>
                          <a:cs typeface="Meiryo" charset="-128"/>
                        </a:rPr>
                        <m:t>,</m:t>
                      </m:r>
                    </m:oMath>
                    <m:oMath xmlns:m="http://schemas.openxmlformats.org/officeDocument/2006/math">
                      <m:r>
                        <a:rPr kumimoji="1" lang="en-US" altLang="ja-JP" sz="2400" b="1" i="1" smtClean="0">
                          <a:latin typeface="Cambria Math" charset="0"/>
                          <a:ea typeface="Meiryo" charset="-128"/>
                          <a:cs typeface="Meiryo" charset="-128"/>
                        </a:rPr>
                        <m:t>𝒗</m:t>
                      </m:r>
                      <m:d>
                        <m:dPr>
                          <m:ctrlPr>
                            <a:rPr lang="en-US" altLang="ja-JP" sz="2400" i="1">
                              <a:latin typeface="Cambria Math" charset="0"/>
                              <a:ea typeface="Meiryo" charset="-128"/>
                              <a:cs typeface="Meiryo" charset="-128"/>
                            </a:rPr>
                          </m:ctrlPr>
                        </m:dPr>
                        <m:e>
                          <m:r>
                            <a:rPr lang="en-US" altLang="ja-JP" sz="2400" i="1">
                              <a:latin typeface="Cambria Math" charset="0"/>
                              <a:ea typeface="Meiryo" charset="-128"/>
                              <a:cs typeface="Meiryo" charset="-128"/>
                            </a:rPr>
                            <m:t>𝑘</m:t>
                          </m:r>
                        </m:e>
                      </m:d>
                      <m:r>
                        <a:rPr lang="en-US" altLang="ja-JP" sz="2400" i="1">
                          <a:latin typeface="Cambria Math" charset="0"/>
                          <a:ea typeface="Meiryo" charset="-128"/>
                          <a:cs typeface="Meiryo" charset="-128"/>
                        </a:rPr>
                        <m:t>~</m:t>
                      </m:r>
                      <m:r>
                        <a:rPr lang="en-US" altLang="ja-JP" sz="2400" i="1">
                          <a:latin typeface="Cambria Math" charset="0"/>
                          <a:ea typeface="Meiryo" charset="-128"/>
                          <a:cs typeface="Meiryo" charset="-128"/>
                        </a:rPr>
                        <m:t>𝑁</m:t>
                      </m:r>
                      <m:d>
                        <m:dPr>
                          <m:ctrlPr>
                            <a:rPr lang="mr-IN" altLang="ja-JP" sz="2400" i="1">
                              <a:latin typeface="Cambria Math" charset="0"/>
                              <a:ea typeface="Meiryo" charset="-128"/>
                              <a:cs typeface="Meiryo" charset="-128"/>
                            </a:rPr>
                          </m:ctrlPr>
                        </m:dPr>
                        <m:e>
                          <m:d>
                            <m:dPr>
                              <m:begChr m:val="["/>
                              <m:endChr m:val="]"/>
                              <m:ctrlPr>
                                <a:rPr lang="mr-IN" altLang="ja-JP" sz="2400" i="1">
                                  <a:latin typeface="Cambria Math" charset="0"/>
                                  <a:ea typeface="Meiryo" charset="-128"/>
                                  <a:cs typeface="Meiryo" charset="-128"/>
                                </a:rPr>
                              </m:ctrlPr>
                            </m:dPr>
                            <m:e>
                              <m:m>
                                <m:mPr>
                                  <m:mcs>
                                    <m:mc>
                                      <m:mcPr>
                                        <m:count m:val="1"/>
                                        <m:mcJc m:val="center"/>
                                      </m:mcPr>
                                    </m:mc>
                                  </m:mcs>
                                  <m:ctrlPr>
                                    <a:rPr lang="mr-IN" altLang="ja-JP" sz="2400" i="1">
                                      <a:latin typeface="Cambria Math" charset="0"/>
                                      <a:ea typeface="Meiryo" charset="-128"/>
                                      <a:cs typeface="Meiryo" charset="-128"/>
                                    </a:rPr>
                                  </m:ctrlPr>
                                </m:mPr>
                                <m:mr>
                                  <m:e>
                                    <m:r>
                                      <m:rPr>
                                        <m:brk m:alnAt="7"/>
                                      </m:rPr>
                                      <a:rPr lang="en-US" altLang="ja-JP" sz="2400" i="1">
                                        <a:latin typeface="Cambria Math" charset="0"/>
                                        <a:ea typeface="Meiryo" charset="-128"/>
                                        <a:cs typeface="Meiryo" charset="-128"/>
                                      </a:rPr>
                                      <m:t>0</m:t>
                                    </m:r>
                                  </m:e>
                                </m:mr>
                                <m:mr>
                                  <m:e>
                                    <m:r>
                                      <a:rPr lang="en-US" altLang="ja-JP" sz="2400" i="1">
                                        <a:latin typeface="Cambria Math" charset="0"/>
                                        <a:ea typeface="Meiryo" charset="-128"/>
                                        <a:cs typeface="Meiryo" charset="-128"/>
                                      </a:rPr>
                                      <m:t>0</m:t>
                                    </m:r>
                                  </m:e>
                                </m:mr>
                              </m:m>
                            </m:e>
                          </m:d>
                          <m:r>
                            <a:rPr lang="en-US" altLang="ja-JP" sz="2400" i="1">
                              <a:latin typeface="Cambria Math" charset="0"/>
                              <a:ea typeface="Meiryo" charset="-128"/>
                              <a:cs typeface="Meiryo" charset="-128"/>
                            </a:rPr>
                            <m:t>,</m:t>
                          </m:r>
                          <m:d>
                            <m:dPr>
                              <m:begChr m:val="["/>
                              <m:endChr m:val="]"/>
                              <m:ctrlPr>
                                <a:rPr lang="mr-IN" altLang="ja-JP" sz="2400" i="1">
                                  <a:latin typeface="Cambria Math" charset="0"/>
                                  <a:ea typeface="Meiryo" charset="-128"/>
                                  <a:cs typeface="Meiryo" charset="-128"/>
                                </a:rPr>
                              </m:ctrlPr>
                            </m:dPr>
                            <m:e>
                              <m:m>
                                <m:mPr>
                                  <m:mcs>
                                    <m:mc>
                                      <m:mcPr>
                                        <m:count m:val="2"/>
                                        <m:mcJc m:val="center"/>
                                      </m:mcPr>
                                    </m:mc>
                                  </m:mcs>
                                  <m:ctrlPr>
                                    <a:rPr lang="mr-IN" altLang="ja-JP" sz="2400" i="1">
                                      <a:latin typeface="Cambria Math" charset="0"/>
                                      <a:ea typeface="Meiryo" charset="-128"/>
                                      <a:cs typeface="Meiryo" charset="-128"/>
                                    </a:rPr>
                                  </m:ctrlPr>
                                </m:mPr>
                                <m:mr>
                                  <m:e>
                                    <m:r>
                                      <m:rPr>
                                        <m:brk m:alnAt="7"/>
                                      </m:rPr>
                                      <a:rPr lang="en-US" altLang="ja-JP" sz="2400" i="1">
                                        <a:latin typeface="Cambria Math" charset="0"/>
                                        <a:ea typeface="Meiryo" charset="-128"/>
                                        <a:cs typeface="Meiryo" charset="-128"/>
                                      </a:rPr>
                                      <m:t>1</m:t>
                                    </m:r>
                                  </m:e>
                                  <m:e>
                                    <m:r>
                                      <a:rPr lang="en-US" altLang="ja-JP" sz="2400" i="1">
                                        <a:latin typeface="Cambria Math" charset="0"/>
                                        <a:ea typeface="Meiryo" charset="-128"/>
                                        <a:cs typeface="Meiryo" charset="-128"/>
                                      </a:rPr>
                                      <m:t>0</m:t>
                                    </m:r>
                                  </m:e>
                                </m:mr>
                                <m:mr>
                                  <m:e>
                                    <m:r>
                                      <a:rPr lang="en-US" altLang="ja-JP" sz="2400" i="1">
                                        <a:latin typeface="Cambria Math" charset="0"/>
                                        <a:ea typeface="Meiryo" charset="-128"/>
                                        <a:cs typeface="Meiryo" charset="-128"/>
                                      </a:rPr>
                                      <m:t>0</m:t>
                                    </m:r>
                                  </m:e>
                                  <m:e>
                                    <m:r>
                                      <a:rPr lang="en-US" altLang="ja-JP" sz="2400" i="1">
                                        <a:latin typeface="Cambria Math" charset="0"/>
                                        <a:ea typeface="Meiryo" charset="-128"/>
                                        <a:cs typeface="Meiryo" charset="-128"/>
                                      </a:rPr>
                                      <m:t>1</m:t>
                                    </m:r>
                                  </m:e>
                                </m:mr>
                              </m:m>
                            </m:e>
                          </m:d>
                          <m:r>
                            <a:rPr lang="en-US" altLang="ja-JP" sz="2400" i="1">
                              <a:latin typeface="Cambria Math" charset="0"/>
                              <a:ea typeface="Meiryo" charset="-128"/>
                              <a:cs typeface="Meiryo" charset="-128"/>
                            </a:rPr>
                            <m:t> </m:t>
                          </m:r>
                        </m:e>
                      </m:d>
                    </m:oMath>
                  </m:oMathPara>
                </a14:m>
                <a:endParaRPr kumimoji="1" lang="ja-JP" altLang="en-US" sz="2400" dirty="0">
                  <a:latin typeface="Meiryo" charset="-128"/>
                  <a:ea typeface="Meiryo" charset="-128"/>
                  <a:cs typeface="Meiryo" charset="-128"/>
                </a:endParaRPr>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5276376" y="4481595"/>
                <a:ext cx="3163365" cy="1231619"/>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455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1403" y="365126"/>
            <a:ext cx="8631534" cy="1325563"/>
          </a:xfrm>
        </p:spPr>
        <p:txBody>
          <a:bodyPr>
            <a:normAutofit/>
          </a:bodyPr>
          <a:lstStyle/>
          <a:p>
            <a:r>
              <a:rPr lang="ja-JP" altLang="en-US" dirty="0" smtClean="0"/>
              <a:t>応用課題：ロボットの位置推定</a:t>
            </a:r>
            <a:r>
              <a:rPr lang="en-US" altLang="ja-JP" dirty="0" smtClean="0"/>
              <a:t/>
            </a:r>
            <a:br>
              <a:rPr lang="en-US" altLang="ja-JP" dirty="0" smtClean="0"/>
            </a:br>
            <a:r>
              <a:rPr lang="ja-JP" altLang="en-US" dirty="0" smtClean="0"/>
              <a:t>実行例</a:t>
            </a:r>
            <a:endParaRPr kumimoji="1" lang="ja-JP" altLang="en-US" dirty="0"/>
          </a:p>
        </p:txBody>
      </p:sp>
      <p:pic>
        <p:nvPicPr>
          <p:cNvPr id="5" name="図 4"/>
          <p:cNvPicPr>
            <a:picLocks noChangeAspect="1"/>
          </p:cNvPicPr>
          <p:nvPr/>
        </p:nvPicPr>
        <p:blipFill>
          <a:blip r:embed="rId2"/>
          <a:stretch>
            <a:fillRect/>
          </a:stretch>
        </p:blipFill>
        <p:spPr>
          <a:xfrm>
            <a:off x="4731246" y="2337594"/>
            <a:ext cx="4412753" cy="2897597"/>
          </a:xfrm>
          <a:prstGeom prst="rect">
            <a:avLst/>
          </a:prstGeom>
        </p:spPr>
      </p:pic>
      <p:sp>
        <p:nvSpPr>
          <p:cNvPr id="6" name="コンテンツ プレースホルダー 9"/>
          <p:cNvSpPr>
            <a:spLocks noGrp="1"/>
          </p:cNvSpPr>
          <p:nvPr>
            <p:ph idx="1"/>
          </p:nvPr>
        </p:nvSpPr>
        <p:spPr>
          <a:xfrm>
            <a:off x="628650" y="2491991"/>
            <a:ext cx="7886700" cy="3684972"/>
          </a:xfrm>
        </p:spPr>
        <p:txBody>
          <a:bodyPr/>
          <a:lstStyle/>
          <a:p>
            <a:r>
              <a:rPr lang="ja-JP" altLang="en-US" b="1" dirty="0">
                <a:solidFill>
                  <a:schemeClr val="accent6"/>
                </a:solidFill>
              </a:rPr>
              <a:t>緑</a:t>
            </a:r>
            <a:r>
              <a:rPr lang="ja-JP" altLang="en-US" dirty="0"/>
              <a:t>が観測</a:t>
            </a:r>
            <a:r>
              <a:rPr lang="ja-JP" altLang="en-US" dirty="0" smtClean="0"/>
              <a:t>された</a:t>
            </a:r>
            <a:r>
              <a:rPr lang="en-US" altLang="ja-JP" dirty="0" smtClean="0"/>
              <a:t/>
            </a:r>
            <a:br>
              <a:rPr lang="en-US" altLang="ja-JP" dirty="0" smtClean="0"/>
            </a:br>
            <a:r>
              <a:rPr lang="en-US" altLang="ja-JP" dirty="0" smtClean="0"/>
              <a:t>GPS</a:t>
            </a:r>
            <a:r>
              <a:rPr lang="ja-JP" altLang="en-US" dirty="0" smtClean="0"/>
              <a:t>座標</a:t>
            </a:r>
            <a:r>
              <a:rPr lang="en-US" altLang="ja-JP" dirty="0" smtClean="0"/>
              <a:t> </a:t>
            </a:r>
            <a:r>
              <a:rPr lang="en-US" altLang="ja-JP" i="1" dirty="0" smtClean="0">
                <a:latin typeface="Times" charset="0"/>
                <a:ea typeface="Times" charset="0"/>
                <a:cs typeface="Times" charset="0"/>
              </a:rPr>
              <a:t>y</a:t>
            </a:r>
            <a:r>
              <a:rPr lang="en-US" altLang="ja-JP" dirty="0" smtClean="0">
                <a:latin typeface="Times" charset="0"/>
                <a:ea typeface="Times" charset="0"/>
                <a:cs typeface="Times" charset="0"/>
              </a:rPr>
              <a:t>(</a:t>
            </a:r>
            <a:r>
              <a:rPr lang="en-US" altLang="ja-JP" i="1" dirty="0" smtClean="0">
                <a:latin typeface="Times" charset="0"/>
                <a:ea typeface="Times" charset="0"/>
                <a:cs typeface="Times" charset="0"/>
              </a:rPr>
              <a:t>t</a:t>
            </a:r>
            <a:r>
              <a:rPr lang="en-US" altLang="ja-JP" dirty="0" smtClean="0">
                <a:latin typeface="Times" charset="0"/>
                <a:ea typeface="Times" charset="0"/>
                <a:cs typeface="Times" charset="0"/>
              </a:rPr>
              <a:t>)</a:t>
            </a:r>
            <a:endParaRPr kumimoji="1" lang="en-US" altLang="ja-JP" b="1" dirty="0" smtClean="0">
              <a:solidFill>
                <a:srgbClr val="FF0000"/>
              </a:solidFill>
              <a:latin typeface="Times" charset="0"/>
              <a:ea typeface="Times" charset="0"/>
              <a:cs typeface="Times" charset="0"/>
            </a:endParaRPr>
          </a:p>
          <a:p>
            <a:r>
              <a:rPr kumimoji="1" lang="ja-JP" altLang="en-US" b="1" dirty="0" smtClean="0">
                <a:solidFill>
                  <a:srgbClr val="FF0000"/>
                </a:solidFill>
              </a:rPr>
              <a:t>赤</a:t>
            </a:r>
            <a:r>
              <a:rPr kumimoji="1" lang="ja-JP" altLang="en-US" dirty="0" smtClean="0"/>
              <a:t>が真の</a:t>
            </a:r>
            <a:r>
              <a:rPr lang="ja-JP" altLang="en-US" dirty="0" smtClean="0"/>
              <a:t>座標</a:t>
            </a:r>
            <a:r>
              <a:rPr lang="en-US" altLang="ja-JP" dirty="0" smtClean="0"/>
              <a:t> </a:t>
            </a:r>
            <a:r>
              <a:rPr lang="en-US" altLang="ja-JP" i="1" dirty="0" smtClean="0">
                <a:latin typeface="Times" charset="0"/>
                <a:ea typeface="Times" charset="0"/>
                <a:cs typeface="Times" charset="0"/>
              </a:rPr>
              <a:t>x</a:t>
            </a:r>
            <a:r>
              <a:rPr lang="en-US" altLang="ja-JP" i="1" baseline="30000" dirty="0" smtClean="0">
                <a:latin typeface="Times" charset="0"/>
                <a:ea typeface="Times" charset="0"/>
                <a:cs typeface="Times" charset="0"/>
              </a:rPr>
              <a:t> </a:t>
            </a:r>
            <a:r>
              <a:rPr lang="en-US" altLang="ja-JP" dirty="0" smtClean="0">
                <a:latin typeface="Times" charset="0"/>
                <a:ea typeface="Times" charset="0"/>
                <a:cs typeface="Times" charset="0"/>
              </a:rPr>
              <a:t>(</a:t>
            </a:r>
            <a:r>
              <a:rPr lang="en-US" altLang="ja-JP" i="1" dirty="0" smtClean="0">
                <a:latin typeface="Times" charset="0"/>
                <a:ea typeface="Times" charset="0"/>
                <a:cs typeface="Times" charset="0"/>
              </a:rPr>
              <a:t>t</a:t>
            </a:r>
            <a:r>
              <a:rPr lang="en-US" altLang="ja-JP" dirty="0">
                <a:latin typeface="Times" charset="0"/>
                <a:ea typeface="Times" charset="0"/>
                <a:cs typeface="Times" charset="0"/>
              </a:rPr>
              <a:t>)</a:t>
            </a:r>
            <a:endParaRPr lang="en-US" altLang="ja-JP" dirty="0" smtClean="0"/>
          </a:p>
          <a:p>
            <a:r>
              <a:rPr lang="ja-JP" altLang="en-US" b="1" dirty="0">
                <a:solidFill>
                  <a:schemeClr val="accent1"/>
                </a:solidFill>
              </a:rPr>
              <a:t>青</a:t>
            </a:r>
            <a:r>
              <a:rPr lang="ja-JP" altLang="en-US" dirty="0"/>
              <a:t>が推定</a:t>
            </a:r>
            <a:r>
              <a:rPr lang="ja-JP" altLang="en-US" dirty="0" smtClean="0"/>
              <a:t>された</a:t>
            </a:r>
            <a:r>
              <a:rPr lang="en-US" altLang="ja-JP" dirty="0" smtClean="0"/>
              <a:t/>
            </a:r>
            <a:br>
              <a:rPr lang="en-US" altLang="ja-JP" dirty="0" smtClean="0"/>
            </a:br>
            <a:r>
              <a:rPr lang="ja-JP" altLang="en-US" dirty="0" smtClean="0"/>
              <a:t>座標</a:t>
            </a:r>
            <a:r>
              <a:rPr lang="en-US" altLang="ja-JP" dirty="0" smtClean="0"/>
              <a:t> </a:t>
            </a:r>
            <a:r>
              <a:rPr lang="en-US" altLang="ja-JP" i="1" dirty="0" smtClean="0">
                <a:latin typeface="Times" charset="0"/>
                <a:ea typeface="Times" charset="0"/>
                <a:cs typeface="Times" charset="0"/>
              </a:rPr>
              <a:t>x</a:t>
            </a:r>
            <a:r>
              <a:rPr lang="en-US" altLang="ja-JP" i="1" baseline="30000" dirty="0" smtClean="0">
                <a:latin typeface="Times" charset="0"/>
                <a:ea typeface="Times" charset="0"/>
                <a:cs typeface="Times" charset="0"/>
              </a:rPr>
              <a:t>^</a:t>
            </a:r>
            <a:r>
              <a:rPr lang="en-US" altLang="ja-JP" dirty="0" smtClean="0">
                <a:latin typeface="Times" charset="0"/>
                <a:ea typeface="Times" charset="0"/>
                <a:cs typeface="Times" charset="0"/>
              </a:rPr>
              <a:t>(</a:t>
            </a:r>
            <a:r>
              <a:rPr lang="en-US" altLang="ja-JP" i="1" dirty="0">
                <a:latin typeface="Times" charset="0"/>
                <a:ea typeface="Times" charset="0"/>
                <a:cs typeface="Times" charset="0"/>
              </a:rPr>
              <a:t>t</a:t>
            </a:r>
            <a:r>
              <a:rPr lang="en-US" altLang="ja-JP" dirty="0">
                <a:latin typeface="Times" charset="0"/>
                <a:ea typeface="Times" charset="0"/>
                <a:cs typeface="Times" charset="0"/>
              </a:rPr>
              <a:t>)</a:t>
            </a:r>
            <a:endParaRPr kumimoji="1" lang="en-US" altLang="ja-JP" dirty="0" smtClean="0"/>
          </a:p>
        </p:txBody>
      </p:sp>
    </p:spTree>
    <p:extLst>
      <p:ext uri="{BB962C8B-B14F-4D97-AF65-F5344CB8AC3E}">
        <p14:creationId xmlns:p14="http://schemas.microsoft.com/office/powerpoint/2010/main" val="181989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報告事項</a:t>
            </a:r>
            <a:endParaRPr lang="ja-JP" altLang="en-US" dirty="0"/>
          </a:p>
        </p:txBody>
      </p:sp>
      <p:sp>
        <p:nvSpPr>
          <p:cNvPr id="6" name="コンテンツ プレースホルダー 5"/>
          <p:cNvSpPr>
            <a:spLocks noGrp="1"/>
          </p:cNvSpPr>
          <p:nvPr>
            <p:ph idx="1"/>
          </p:nvPr>
        </p:nvSpPr>
        <p:spPr>
          <a:xfrm>
            <a:off x="317151" y="1346479"/>
            <a:ext cx="8354576" cy="5511521"/>
          </a:xfrm>
        </p:spPr>
        <p:txBody>
          <a:bodyPr>
            <a:normAutofit fontScale="85000" lnSpcReduction="10000"/>
          </a:bodyPr>
          <a:lstStyle/>
          <a:p>
            <a:r>
              <a:rPr lang="ja-JP" altLang="en-US" dirty="0" smtClean="0"/>
              <a:t>課題１</a:t>
            </a:r>
            <a:endParaRPr lang="en-US" altLang="ja-JP" dirty="0" smtClean="0"/>
          </a:p>
          <a:p>
            <a:pPr lvl="1"/>
            <a:r>
              <a:rPr lang="ja-JP" altLang="en-US" dirty="0"/>
              <a:t>魚釣り</a:t>
            </a:r>
            <a:r>
              <a:rPr lang="ja-JP" altLang="en-US" dirty="0" smtClean="0"/>
              <a:t>過程の</a:t>
            </a:r>
            <a:r>
              <a:rPr kumimoji="1" lang="ja-JP" altLang="en-US" dirty="0" smtClean="0"/>
              <a:t>サンプルプログラムを回して実行結果を確認してください</a:t>
            </a:r>
            <a:endParaRPr kumimoji="1" lang="en-US" altLang="ja-JP" dirty="0" smtClean="0"/>
          </a:p>
          <a:p>
            <a:endParaRPr lang="en-US" altLang="ja-JP" dirty="0"/>
          </a:p>
          <a:p>
            <a:endParaRPr kumimoji="1" lang="en-US" altLang="ja-JP" dirty="0" smtClean="0"/>
          </a:p>
          <a:p>
            <a:pPr lvl="1"/>
            <a:r>
              <a:rPr lang="ja-JP" altLang="en-US" dirty="0" smtClean="0"/>
              <a:t>このとき初期状態や状態方程式と観測方程式の分散を変えると結果がどうなるか確認してください</a:t>
            </a:r>
            <a:endParaRPr lang="en-US" altLang="ja-JP" dirty="0" smtClean="0"/>
          </a:p>
          <a:p>
            <a:r>
              <a:rPr lang="ja-JP" altLang="en-US" dirty="0" smtClean="0"/>
              <a:t>課題２</a:t>
            </a:r>
            <a:endParaRPr lang="en-US" altLang="ja-JP" dirty="0" smtClean="0"/>
          </a:p>
          <a:p>
            <a:pPr lvl="1"/>
            <a:r>
              <a:rPr lang="ja-JP" altLang="en-US" dirty="0" smtClean="0"/>
              <a:t>課題１を参考にロボットの位置推定を行うための</a:t>
            </a:r>
            <a:r>
              <a:rPr lang="en-US" altLang="ja-JP" dirty="0" smtClean="0"/>
              <a:t/>
            </a:r>
            <a:br>
              <a:rPr lang="en-US" altLang="ja-JP" dirty="0" smtClean="0"/>
            </a:br>
            <a:r>
              <a:rPr lang="ja-JP" altLang="en-US" dirty="0" smtClean="0"/>
              <a:t>カルマンフィルタ</a:t>
            </a:r>
            <a:r>
              <a:rPr lang="en-US" altLang="ja-JP" dirty="0" err="1" smtClean="0"/>
              <a:t>lkf_robot</a:t>
            </a:r>
            <a:r>
              <a:rPr lang="en-US" altLang="ja-JP" dirty="0" smtClean="0"/>
              <a:t>()</a:t>
            </a:r>
            <a:r>
              <a:rPr lang="ja-JP" altLang="en-US" dirty="0" smtClean="0"/>
              <a:t>を完成させてください</a:t>
            </a:r>
            <a:endParaRPr lang="en-US" altLang="ja-JP" dirty="0" smtClean="0"/>
          </a:p>
          <a:p>
            <a:pPr lvl="1"/>
            <a:r>
              <a:rPr lang="ja-JP" altLang="en-US" dirty="0" smtClean="0"/>
              <a:t>課題１と同様に初期</a:t>
            </a:r>
            <a:r>
              <a:rPr lang="ja-JP" altLang="en-US" dirty="0"/>
              <a:t>状態や状態方程式と観測方程式の分散を変えると結果がどうなるか確認して</a:t>
            </a:r>
            <a:r>
              <a:rPr lang="ja-JP" altLang="en-US" dirty="0" smtClean="0"/>
              <a:t>ください</a:t>
            </a:r>
            <a:endParaRPr lang="en-US" altLang="ja-JP" dirty="0" smtClean="0"/>
          </a:p>
          <a:p>
            <a:pPr lvl="1"/>
            <a:endParaRPr lang="en-US" altLang="ja-JP" dirty="0"/>
          </a:p>
          <a:p>
            <a:r>
              <a:rPr lang="ja-JP" altLang="en-US" dirty="0" smtClean="0"/>
              <a:t>以上を</a:t>
            </a:r>
            <a:r>
              <a:rPr lang="en-US" altLang="ja-JP" dirty="0" smtClean="0"/>
              <a:t>pdf</a:t>
            </a:r>
            <a:r>
              <a:rPr lang="ja-JP" altLang="en-US" dirty="0" smtClean="0"/>
              <a:t>にまとめ</a:t>
            </a:r>
            <a:r>
              <a:rPr lang="en-US" altLang="ja-JP" dirty="0" smtClean="0"/>
              <a:t>, 11/28</a:t>
            </a:r>
            <a:r>
              <a:rPr lang="ja-JP" altLang="en-US" dirty="0" smtClean="0"/>
              <a:t>の</a:t>
            </a:r>
            <a:r>
              <a:rPr lang="en-US" altLang="ja-JP" dirty="0" smtClean="0"/>
              <a:t>23:59</a:t>
            </a:r>
            <a:r>
              <a:rPr lang="ja-JP" altLang="en-US" dirty="0" smtClean="0"/>
              <a:t>までに</a:t>
            </a:r>
            <a:r>
              <a:rPr lang="en-US" altLang="ja-JP" dirty="0" smtClean="0"/>
              <a:t/>
            </a:r>
            <a:br>
              <a:rPr lang="en-US" altLang="ja-JP" dirty="0" smtClean="0"/>
            </a:br>
            <a:r>
              <a:rPr lang="ja-JP" altLang="en-US" dirty="0">
                <a:hlinkClick r:id="rId2"/>
              </a:rPr>
              <a:t>https://waseda.app.box.com/folder/</a:t>
            </a:r>
            <a:r>
              <a:rPr lang="ja-JP" altLang="en-US" dirty="0" smtClean="0">
                <a:hlinkClick r:id="rId2"/>
              </a:rPr>
              <a:t>41933809603</a:t>
            </a:r>
            <a:r>
              <a:rPr lang="en-US" altLang="ja-JP" dirty="0"/>
              <a:t/>
            </a:r>
            <a:br>
              <a:rPr lang="en-US" altLang="ja-JP" dirty="0"/>
            </a:br>
            <a:r>
              <a:rPr lang="ja-JP" altLang="en-US" dirty="0" smtClean="0"/>
              <a:t>の第二回課題提出用フォルダ</a:t>
            </a:r>
            <a:r>
              <a:rPr lang="ja-JP" altLang="en-US" smtClean="0"/>
              <a:t>に「氏名</a:t>
            </a:r>
            <a:r>
              <a:rPr lang="en-US" altLang="ja-JP" smtClean="0"/>
              <a:t>.pdf</a:t>
            </a:r>
            <a:r>
              <a:rPr lang="ja-JP" altLang="en-US" dirty="0" smtClean="0"/>
              <a:t>」</a:t>
            </a:r>
            <a:r>
              <a:rPr lang="en-US" altLang="ja-JP" dirty="0" smtClean="0"/>
              <a:t> </a:t>
            </a:r>
            <a:r>
              <a:rPr lang="ja-JP" altLang="en-US" dirty="0" smtClean="0"/>
              <a:t>でアップロードしてください</a:t>
            </a:r>
            <a:endParaRPr lang="ja-JP" altLang="en-US" dirty="0"/>
          </a:p>
          <a:p>
            <a:endParaRPr lang="en-US" altLang="ja-JP" dirty="0"/>
          </a:p>
        </p:txBody>
      </p:sp>
      <p:sp>
        <p:nvSpPr>
          <p:cNvPr id="4" name="正方形/長方形 3"/>
          <p:cNvSpPr/>
          <p:nvPr/>
        </p:nvSpPr>
        <p:spPr>
          <a:xfrm>
            <a:off x="1173459" y="2236794"/>
            <a:ext cx="6797082" cy="519953"/>
          </a:xfrm>
          <a:prstGeom prst="rect">
            <a:avLst/>
          </a:prstGeom>
          <a:solidFill>
            <a:schemeClr val="bg2"/>
          </a:solidFill>
          <a:ln w="603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smtClean="0">
                <a:solidFill>
                  <a:schemeClr val="tx1"/>
                </a:solidFill>
                <a:latin typeface="MS PGothic" charset="-128"/>
                <a:ea typeface="MS PGothic" charset="-128"/>
                <a:cs typeface="MS PGothic" charset="-128"/>
              </a:rPr>
              <a:t>$ </a:t>
            </a:r>
            <a:r>
              <a:rPr kumimoji="1" lang="en-US" altLang="ja-JP" sz="2000" dirty="0" err="1" smtClean="0">
                <a:solidFill>
                  <a:schemeClr val="tx1"/>
                </a:solidFill>
                <a:latin typeface="MS PGothic" charset="-128"/>
                <a:ea typeface="MS PGothic" charset="-128"/>
                <a:cs typeface="MS PGothic" charset="-128"/>
              </a:rPr>
              <a:t>jupyter</a:t>
            </a:r>
            <a:r>
              <a:rPr kumimoji="1" lang="en-US" altLang="ja-JP" sz="2000" dirty="0" smtClean="0">
                <a:solidFill>
                  <a:schemeClr val="tx1"/>
                </a:solidFill>
                <a:latin typeface="MS PGothic" charset="-128"/>
                <a:ea typeface="MS PGothic" charset="-128"/>
                <a:cs typeface="MS PGothic" charset="-128"/>
              </a:rPr>
              <a:t> notebook </a:t>
            </a:r>
            <a:r>
              <a:rPr lang="en-US" altLang="ja-JP" sz="2000" dirty="0" err="1" smtClean="0">
                <a:solidFill>
                  <a:schemeClr val="tx1"/>
                </a:solidFill>
                <a:latin typeface="MS PGothic" charset="-128"/>
                <a:ea typeface="MS PGothic" charset="-128"/>
                <a:cs typeface="MS PGothic" charset="-128"/>
              </a:rPr>
              <a:t>Kalman.ipynb</a:t>
            </a:r>
            <a:r>
              <a:rPr lang="en-US" altLang="ja-JP" sz="2000" dirty="0" smtClean="0">
                <a:solidFill>
                  <a:schemeClr val="tx1"/>
                </a:solidFill>
                <a:latin typeface="MS PGothic" charset="-128"/>
                <a:ea typeface="MS PGothic" charset="-128"/>
                <a:cs typeface="MS PGothic" charset="-128"/>
              </a:rPr>
              <a:t> </a:t>
            </a:r>
            <a:endParaRPr lang="en-US" altLang="ja-JP" sz="2000" dirty="0" smtClean="0">
              <a:solidFill>
                <a:schemeClr val="tx1"/>
              </a:solidFill>
              <a:latin typeface="MS PGothic" charset="-128"/>
              <a:ea typeface="MS PGothic" charset="-128"/>
              <a:cs typeface="MS PGothic" charset="-128"/>
            </a:endParaRPr>
          </a:p>
        </p:txBody>
      </p:sp>
      <p:sp>
        <p:nvSpPr>
          <p:cNvPr id="3" name="正方形/長方形 2"/>
          <p:cNvSpPr/>
          <p:nvPr/>
        </p:nvSpPr>
        <p:spPr>
          <a:xfrm>
            <a:off x="1582615" y="6709781"/>
            <a:ext cx="4572000" cy="369332"/>
          </a:xfrm>
          <a:prstGeom prst="rect">
            <a:avLst/>
          </a:prstGeom>
        </p:spPr>
        <p:txBody>
          <a:bodyPr>
            <a:spAutoFit/>
          </a:bodyPr>
          <a:lstStyle/>
          <a:p>
            <a:endParaRPr lang="ja-JP" altLang="en-US" dirty="0"/>
          </a:p>
        </p:txBody>
      </p:sp>
    </p:spTree>
    <p:extLst>
      <p:ext uri="{BB962C8B-B14F-4D97-AF65-F5344CB8AC3E}">
        <p14:creationId xmlns:p14="http://schemas.microsoft.com/office/powerpoint/2010/main" val="116838405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TotalTime>
  <Words>347</Words>
  <Application>Microsoft Macintosh PowerPoint</Application>
  <PresentationFormat>画面に合わせる (4:3)</PresentationFormat>
  <Paragraphs>57</Paragraphs>
  <Slides>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vt:i4>
      </vt:variant>
    </vt:vector>
  </HeadingPairs>
  <TitlesOfParts>
    <vt:vector size="19" baseType="lpstr">
      <vt:lpstr>Calibri</vt:lpstr>
      <vt:lpstr>Calibri Light</vt:lpstr>
      <vt:lpstr>Cambria Math</vt:lpstr>
      <vt:lpstr>Meiryo</vt:lpstr>
      <vt:lpstr>MS PGothic</vt:lpstr>
      <vt:lpstr>Times</vt:lpstr>
      <vt:lpstr>Yu Gothic</vt:lpstr>
      <vt:lpstr>游ゴシック</vt:lpstr>
      <vt:lpstr>游ゴシック Light</vt:lpstr>
      <vt:lpstr>Arial</vt:lpstr>
      <vt:lpstr>ホワイト</vt:lpstr>
      <vt:lpstr>カルマンフィルタ 実装編</vt:lpstr>
      <vt:lpstr>サンプルプログラム配布ページ</vt:lpstr>
      <vt:lpstr>基本課題：魚釣り過程 ローカルレベルモデル</vt:lpstr>
      <vt:lpstr>基本課題：魚釣り過程 ローカルレベルモデル 実行例</vt:lpstr>
      <vt:lpstr>応用課題：ロボットの位置推定</vt:lpstr>
      <vt:lpstr>応用問題：ロボットの位置推定諸式</vt:lpstr>
      <vt:lpstr>応用課題：ロボットの位置推定 実行例</vt:lpstr>
      <vt:lpstr>報告事項</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ディープニューラルネットワーク</dc:title>
  <dc:creator>tawara0903</dc:creator>
  <cp:lastModifiedBy>tawara0903</cp:lastModifiedBy>
  <cp:revision>36</cp:revision>
  <cp:lastPrinted>2017-11-22T07:39:04Z</cp:lastPrinted>
  <dcterms:created xsi:type="dcterms:W3CDTF">2017-11-15T04:37:21Z</dcterms:created>
  <dcterms:modified xsi:type="dcterms:W3CDTF">2017-11-22T07:46:09Z</dcterms:modified>
</cp:coreProperties>
</file>