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7A34AC-DF7B-453C-8EB1-E386524D1ED1}" v="3" dt="2020-04-08T17:07:42.349"/>
    <p1510:client id="{B5C25BDE-B88D-4FF4-9DFC-4E629C10BE00}" v="3165" dt="2020-04-08T04:40:06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Beland" userId="d41a4da1a37fb713" providerId="LiveId" clId="{AD7A34AC-DF7B-453C-8EB1-E386524D1ED1}"/>
    <pc:docChg chg="modSld sldOrd">
      <pc:chgData name="Jim Beland" userId="d41a4da1a37fb713" providerId="LiveId" clId="{AD7A34AC-DF7B-453C-8EB1-E386524D1ED1}" dt="2020-04-08T22:14:45.402" v="6"/>
      <pc:docMkLst>
        <pc:docMk/>
      </pc:docMkLst>
      <pc:sldChg chg="modSp">
        <pc:chgData name="Jim Beland" userId="d41a4da1a37fb713" providerId="LiveId" clId="{AD7A34AC-DF7B-453C-8EB1-E386524D1ED1}" dt="2020-04-08T17:07:42.349" v="2" actId="20577"/>
        <pc:sldMkLst>
          <pc:docMk/>
          <pc:sldMk cId="3620266" sldId="259"/>
        </pc:sldMkLst>
        <pc:spChg chg="mod">
          <ac:chgData name="Jim Beland" userId="d41a4da1a37fb713" providerId="LiveId" clId="{AD7A34AC-DF7B-453C-8EB1-E386524D1ED1}" dt="2020-04-08T17:07:42.349" v="2" actId="20577"/>
          <ac:spMkLst>
            <pc:docMk/>
            <pc:sldMk cId="3620266" sldId="259"/>
            <ac:spMk id="3" creationId="{ECC896F8-DE0C-421E-81B1-F7585D91D729}"/>
          </ac:spMkLst>
        </pc:spChg>
      </pc:sldChg>
      <pc:sldChg chg="ord">
        <pc:chgData name="Jim Beland" userId="d41a4da1a37fb713" providerId="LiveId" clId="{AD7A34AC-DF7B-453C-8EB1-E386524D1ED1}" dt="2020-04-08T22:14:45.402" v="6"/>
        <pc:sldMkLst>
          <pc:docMk/>
          <pc:sldMk cId="113054227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732B-613B-4D30-8CE9-E1C62AF77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10D39-57DF-408E-B721-6A1CFDB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A59D7-5EEE-4681-A448-A8C79AC7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B73A-2E74-4C74-8990-2F2484BDAC4D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1E294-CB2B-46CD-A3D0-051BE739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546CE-100C-4703-A131-0FFEB9BB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C684-CA9E-4A41-A17D-4EF709465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9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D54A-04C9-4BB6-AF14-76265127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776B0-4B5C-4DD5-BEB4-BC1B1DEF7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E95C-6C64-4069-8104-C1C5DEA5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B73A-2E74-4C74-8990-2F2484BDAC4D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D517-139D-4638-B4C8-997D09D2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00796-56CB-4A15-8173-84B18C3C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C684-CA9E-4A41-A17D-4EF709465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47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0F236-9DC7-45D0-8498-ECDEB9652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A6B10-0E7F-4E3F-B4B6-721D9C40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1E72-75FB-4D2E-93DC-B4D67751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B73A-2E74-4C74-8990-2F2484BDAC4D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B70A-A9D7-4F0A-9495-2DE35110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D0AD-F202-4E4A-92B8-184067AD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C684-CA9E-4A41-A17D-4EF709465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83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0F32-D501-41C1-91A9-D39E36BB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5F99-5199-4FEC-B2FA-BFF17D89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5469-E99B-4D52-9873-5C2D2E63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B73A-2E74-4C74-8990-2F2484BDAC4D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E73F-BFBF-4668-81D8-4C9DB05F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703A-1E28-42DC-A4E2-64C5ACD0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C684-CA9E-4A41-A17D-4EF709465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18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71F3-C8EB-4598-BDBC-A0674D59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53F79-EE5C-4A09-9B30-AC40F6CB7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761C-763B-4034-92B0-076FBDCA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B73A-2E74-4C74-8990-2F2484BDAC4D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CD7C-E6CE-4382-B478-397A8457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3A7A2-3CAF-42F0-8B2E-3628BFD4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C684-CA9E-4A41-A17D-4EF709465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99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3CD6-8405-4EDF-B9E1-12C59447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9DC7-1DFC-46FF-9991-A75A6E7A1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FB45-2773-42FA-A657-B41E2FB92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B1B58-0CF2-41EA-BFC7-EB3EA59D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B73A-2E74-4C74-8990-2F2484BDAC4D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E5BBE-FAB6-46AB-BE80-E14C5082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4FEC5-E55B-4C95-A82C-C1AA9698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C684-CA9E-4A41-A17D-4EF709465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5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069A-BE27-43EB-A50E-FFECC7C2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116DB-CAFE-4576-BB9C-1143DB65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6B557-BFA4-406A-A4D5-114310541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40480-DBC9-4BFC-B55A-B0D798B99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1435C-66D2-41F8-BF7F-65CF49FBE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720AB-CD87-42E1-AAAB-6903B8E2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B73A-2E74-4C74-8990-2F2484BDAC4D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3BAC3-9DEB-44D5-AA40-2E18868F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281E1-F901-4323-8102-8E54A4D8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C684-CA9E-4A41-A17D-4EF709465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33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687D-D221-4C05-B102-F13ABBCC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EDB91-7D44-46D5-BAEE-AD957941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B73A-2E74-4C74-8990-2F2484BDAC4D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1FF2A-B717-42B6-8320-878D628E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AE207-A10C-4AF9-B2F6-36602F5E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C684-CA9E-4A41-A17D-4EF709465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2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6E173-112D-4C99-8C7E-4352DCDC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B73A-2E74-4C74-8990-2F2484BDAC4D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63142-D03A-4B00-AE4B-4B10780B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A6C5C-7057-4CFA-A6DA-07E4E52F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C684-CA9E-4A41-A17D-4EF709465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05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5C67-8424-4072-842C-49C291F7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5C9D-4449-45DF-AA05-2E906477D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B2607-B4FB-4B89-A673-D152CB79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3C3B7-DE02-4911-8364-504E69E1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B73A-2E74-4C74-8990-2F2484BDAC4D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DBDD6-0BF7-498D-A8DD-17D91CE3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914F9-BC8D-4DE2-96F3-6D24088D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C684-CA9E-4A41-A17D-4EF709465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84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9833-D44D-4FED-9DB8-9A39EA42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2ED6D-1D57-4682-B502-6771ED9B6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4A3B3-DBB5-4C79-B2D7-79F2A0D12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7DEFE-AC80-4C25-8F09-B662815F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B73A-2E74-4C74-8990-2F2484BDAC4D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91A91-0B1F-477D-B7EF-04247E8A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B0261-AD75-45CE-BAD8-FF6341D6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C684-CA9E-4A41-A17D-4EF709465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73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94EA5-E067-4721-A52E-A9864D95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0F04B-0AB7-44EA-AED8-3107E89E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89406-DB0C-4218-A54B-1F001CC54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B73A-2E74-4C74-8990-2F2484BDAC4D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5297-1BA3-4017-9265-80749E712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D7B48-B2E4-4C8B-B6D5-D9FFE776C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9C684-CA9E-4A41-A17D-4EF709465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46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9213-0634-4A44-B484-3FEAD3DAD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Exponential Functions: Optimization Word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C80B7-ECEA-40F6-A947-95D81E412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79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F5C7-40EF-4F0D-BC13-F4902D77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72664-585F-4EC1-91DE-FCBBA1904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c) Write the function that represents the average profit, P(t) after t days of advertising. What is the average profit after 7 days?</a:t>
                </a:r>
              </a:p>
              <a:p>
                <a:pPr marL="0" indent="0">
                  <a:buNone/>
                </a:pPr>
                <a:r>
                  <a:rPr lang="en-CA" dirty="0"/>
                  <a:t>Solution: </a:t>
                </a:r>
              </a:p>
              <a:p>
                <a:pPr marL="0" indent="0">
                  <a:buNone/>
                </a:pPr>
                <a:r>
                  <a:rPr lang="en-CA" dirty="0"/>
                  <a:t>Total number of responses = </a:t>
                </a:r>
                <a:r>
                  <a:rPr lang="en-CA" dirty="0" err="1"/>
                  <a:t>pop’n</a:t>
                </a:r>
                <a:r>
                  <a:rPr lang="en-CA" dirty="0"/>
                  <a:t> x percent of </a:t>
                </a:r>
                <a:r>
                  <a:rPr lang="en-CA" dirty="0" err="1"/>
                  <a:t>pop’n</a:t>
                </a:r>
                <a:r>
                  <a:rPr lang="en-CA" dirty="0"/>
                  <a:t> to respond</a:t>
                </a:r>
              </a:p>
              <a:p>
                <a:pPr marL="0" indent="0">
                  <a:buNone/>
                </a:pPr>
                <a:r>
                  <a:rPr lang="en-CA" dirty="0"/>
                  <a:t>                                                 = 10 000 000 f(t)</a:t>
                </a:r>
              </a:p>
              <a:p>
                <a:pPr marL="0" indent="0">
                  <a:buNone/>
                </a:pPr>
                <a:r>
                  <a:rPr lang="en-CA" dirty="0"/>
                  <a:t>Total revenue = average revenue per response  x  total # of responses</a:t>
                </a:r>
              </a:p>
              <a:p>
                <a:pPr marL="0" indent="0">
                  <a:buNone/>
                </a:pPr>
                <a:r>
                  <a:rPr lang="en-CA" dirty="0"/>
                  <a:t>                          = 0.70(10 000 000) f(t)</a:t>
                </a:r>
              </a:p>
              <a:p>
                <a:pPr marL="0" indent="0">
                  <a:buNone/>
                </a:pPr>
                <a:r>
                  <a:rPr lang="en-CA" dirty="0"/>
                  <a:t>                 R(t)   = 7 000 000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[0.7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−0.2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=4 900 000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=4 900 000 −4 900 000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−0.2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72664-585F-4EC1-91DE-FCBBA1904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15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4458-DF5D-47C8-A8F2-F3BE0F46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EF442-24AC-469C-A9DA-D1677F6093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Cost = flat cost plus variable cost</a:t>
                </a:r>
              </a:p>
              <a:p>
                <a:pPr marL="0" indent="0">
                  <a:buNone/>
                </a:pPr>
                <a:r>
                  <a:rPr lang="en-CA" dirty="0"/>
                  <a:t>         = 30 000 + 5000 times number of days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=30000+5000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Profit = Revenue – cost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=4900000−4900000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30000+5000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=4900000−4900000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−30000−5000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=4870000−4900000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−5000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EF442-24AC-469C-A9DA-D1677F609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54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545D-3420-4DD2-9722-96310617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B306C-561C-4E24-8B4D-D6CE85B5B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4870000−4900000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sup>
                      </m:sSup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−5000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             ≈ 3 626 674.88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 the profit after 7 days is approximately $ 3 626 674.88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B306C-561C-4E24-8B4D-D6CE85B5B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94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5935-3317-45AF-967D-B2B7D8AB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1434-2B1F-40D2-87C6-B1125C52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d) For how many full days should the advertising campaign be run in order to maximize the average profit? Assume an advertising budget of $200 000.</a:t>
            </a:r>
          </a:p>
          <a:p>
            <a:pPr marL="0" indent="0">
              <a:buNone/>
            </a:pPr>
            <a:r>
              <a:rPr lang="en-CA" dirty="0"/>
              <a:t>Solution: We know that the minimum number of days that the ad campaign can run is 0. To determine the maximum number of days, we see that the total cost must be ≤ 200 000</a:t>
            </a:r>
          </a:p>
          <a:p>
            <a:pPr marL="0" indent="0">
              <a:buNone/>
            </a:pPr>
            <a:r>
              <a:rPr lang="en-CA" dirty="0"/>
              <a:t>30 000 + 5000t ≤ 200 000</a:t>
            </a:r>
          </a:p>
          <a:p>
            <a:pPr marL="0" indent="0">
              <a:buNone/>
            </a:pPr>
            <a:r>
              <a:rPr lang="en-CA" dirty="0"/>
              <a:t>5000t ≤ 170 000</a:t>
            </a:r>
          </a:p>
          <a:p>
            <a:pPr marL="0" indent="0">
              <a:buNone/>
            </a:pPr>
            <a:r>
              <a:rPr lang="en-CA" dirty="0"/>
              <a:t>t ≤ 34    Therefore the domain is 0 ≤ t ≤ 34</a:t>
            </a:r>
          </a:p>
        </p:txBody>
      </p:sp>
    </p:spTree>
    <p:extLst>
      <p:ext uri="{BB962C8B-B14F-4D97-AF65-F5344CB8AC3E}">
        <p14:creationId xmlns:p14="http://schemas.microsoft.com/office/powerpoint/2010/main" val="392388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498A-0BB1-4C87-AE0B-0055D46C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B26F3-F9FD-4F6B-8572-D62C4A845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CA" dirty="0"/>
                  <a:t>Now, we set the derivative of P(t) equal to 0 and solve for 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=4870000−4900000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−5000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=−4900000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−5000                                         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 implies that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0=980000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−0.2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−5000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5000=980000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5000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980000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−0.2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5000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980000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−0.2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5000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980000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B26F3-F9FD-4F6B-8572-D62C4A845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51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1E40-139E-4196-B358-C3B0EBC8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3250B-2C12-4D0D-95DC-C0B732299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−0.2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≅−5.278</m:t>
                    </m:r>
                  </m:oMath>
                </a14:m>
                <a:r>
                  <a:rPr lang="en-CA" dirty="0"/>
                  <a:t>  implies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≅26.4</m:t>
                    </m:r>
                  </m:oMath>
                </a14:m>
                <a:r>
                  <a:rPr lang="en-CA" dirty="0"/>
                  <a:t>     Let’s assume 26 days</a:t>
                </a:r>
              </a:p>
              <a:p>
                <a:pPr marL="0" indent="0">
                  <a:buNone/>
                </a:pPr>
                <a:r>
                  <a:rPr lang="en-CA" dirty="0"/>
                  <a:t>Now, check P(0), P(26) and P(34)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=4870000−4900000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−5000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=−30000               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=4870000−4900000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</m:d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−5000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≈4712969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=4870000−4900000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−0.2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d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−5000(34)≈4694543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In order to maximize profits, the company </a:t>
                </a:r>
                <a:r>
                  <a:rPr lang="en-CA"/>
                  <a:t>should keep that ad up for 26 days.</a:t>
                </a: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3250B-2C12-4D0D-95DC-C0B732299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72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018C-3D64-47E2-89BD-5BB365B6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B7683-4595-4D41-83B6-99EAEA664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The effectiveness of studying for an exam depends on how many hours a student studies. Some experiments show that if the effectiveness, E is put on a scale from 0 to 10,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10+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where t is the number of hours spent studying for an examination. If a student has up to 30 hours for studying, how many hours are needed for maximum effectiveness?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B7683-4595-4D41-83B6-99EAEA664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98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8E41-4C97-4602-AEEB-D0EE23B7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37E83-8BF2-4A62-A2A9-CF353B607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10+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=5+0.5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sup>
                      </m:sSup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=5+0.5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𝑟𝑢𝑙𝑒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=0+0.5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=0.5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−0.5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=0.5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337E83-8BF2-4A62-A2A9-CF353B607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76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C1C0-4AC4-4AEF-B358-5E95FCC4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896F8-DE0C-421E-81B1-F7585D91D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Remember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. In other words,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=0.5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0=0.5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        or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Which implies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dirty="0"/>
                  <a:t>                 or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Which implies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/>
                  <a:t>         or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Which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r>
                  <a:rPr lang="en-CA" dirty="0"/>
                  <a:t>               or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r>
                  <a:rPr lang="en-CA" dirty="0"/>
                  <a:t> does not exist, therefore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896F8-DE0C-421E-81B1-F7585D91D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82BB-5190-4FED-ABF3-D284FC4A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ED0050-A17A-4C70-B628-4943A374D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The domain 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CA" dirty="0"/>
                  <a:t>when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Therefore, we will sub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A" dirty="0"/>
                  <a:t> values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0, 20 </m:t>
                    </m:r>
                  </m:oMath>
                </a14:m>
                <a:r>
                  <a:rPr lang="en-CA" dirty="0"/>
                  <a:t>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CA" dirty="0"/>
                  <a:t> into the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10+0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−0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10+0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=5                                               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=0.5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10+20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0.5[10+20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.36788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]≅</m:t>
                    </m:r>
                  </m:oMath>
                </a14:m>
                <a:r>
                  <a:rPr lang="en-CA" dirty="0"/>
                  <a:t>8.68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10+30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−30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≅0.5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10+30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.22313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≅8.35                  </m:t>
                      </m:r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dirty="0"/>
                  <a:t>Therefore the greatest effectiveness rating is when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dirty="0"/>
                  <a:t>Therefore the student should study 20 hours for maximum effectiveness.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ED0050-A17A-4C70-B628-4943A374D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54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6061-128D-45B2-89A8-BEFFCD18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7ABFF-D792-48D3-B4BE-EE6DF2110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A consultant determines that the proportion of people who have responded to the advertisement of a new product after it has been marketed for t days is given by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=0.7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−0.2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dirty="0"/>
                  <a:t> The area covered by that advertisement contains 10 million potential customers and each response to the ad yields revenue of $0.70 on average (excluding the cost of advertising). The ad costs $30000 to produce and a further $5000 per day to run.</a:t>
                </a:r>
              </a:p>
              <a:p>
                <a:pPr marL="514350" indent="-514350">
                  <a:buAutoNum type="alphaLcParenR"/>
                </a:pPr>
                <a:r>
                  <a:rPr lang="en-CA" dirty="0"/>
                  <a:t>Determine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mr>
                      <m:m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 and interpret the result.</a:t>
                </a:r>
              </a:p>
              <a:p>
                <a:pPr marL="514350" indent="-514350">
                  <a:buAutoNum type="alphaLcParenR"/>
                </a:pPr>
                <a:r>
                  <a:rPr lang="en-CA" dirty="0"/>
                  <a:t>What percent of potential customers have responded after 7 days of advertising?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7ABFF-D792-48D3-B4BE-EE6DF2110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95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2F59-0ED2-4706-81C6-E9E00F77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EDD8-8FEE-435B-9DB8-2659E09CE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c) Write the function P(t) that represents the average profit after t days of advertising. What is the average profit after 7 days?</a:t>
            </a:r>
          </a:p>
          <a:p>
            <a:pPr marL="0" indent="0">
              <a:buNone/>
            </a:pPr>
            <a:r>
              <a:rPr lang="en-CA" dirty="0"/>
              <a:t>d) For how many full days should the ad campaign be run in order to maximize the average profit? Assume an advertising budget of $200000.</a:t>
            </a:r>
          </a:p>
        </p:txBody>
      </p:sp>
    </p:spTree>
    <p:extLst>
      <p:ext uri="{BB962C8B-B14F-4D97-AF65-F5344CB8AC3E}">
        <p14:creationId xmlns:p14="http://schemas.microsoft.com/office/powerpoint/2010/main" val="68970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C9D1-936D-467D-B727-2044BE9A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74E93-84BE-4A83-A59F-B671327FE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lphaLcParenR"/>
                </a:pPr>
                <a:r>
                  <a:rPr lang="en-CA" dirty="0"/>
                  <a:t>Determine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mr>
                      <m:m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 and interpret the result.</a:t>
                </a:r>
              </a:p>
              <a:p>
                <a:pPr marL="0" indent="0">
                  <a:buNone/>
                </a:pPr>
                <a:r>
                  <a:rPr lang="en-CA" dirty="0"/>
                  <a:t>Solution: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mr>
                      <m:m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CA" b="0" i="1" smtClean="0">
                        <a:latin typeface="Cambria Math" panose="02040503050406030204" pitchFamily="18" charset="0"/>
                      </a:rPr>
                      <m:t>0.7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−0.2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mr>
                      <m:m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CA" b="0" i="0" smtClean="0">
                        <a:latin typeface="Cambria Math" panose="02040503050406030204" pitchFamily="18" charset="0"/>
                      </a:rPr>
                      <m:t>0.7−0.7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−0.2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e>
                        </m:mr>
                        <m:m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e>
                        </m:mr>
                      </m:m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0.7−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e>
                        </m:mr>
                        <m:m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e>
                        </m:mr>
                      </m:m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0.7−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e>
                        </m:mr>
                        <m:m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e>
                        </m:mr>
                      </m:m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=0.7−0=0.7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Therefore, as time goes to infinity, f(t) goes to 0.7. Since f(t) represents the proportion of people who have responded, therefore only 70% of people might ever respond to the ad. Put another way, 30% of people will never respond.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74E93-84BE-4A83-A59F-B671327FE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406" b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4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313F-99FE-4857-9E80-53853959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ACA15-DF35-44B5-B823-8F6F309F2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b) What percent of potential customers have responded after 7 days of advertising?</a:t>
                </a:r>
              </a:p>
              <a:p>
                <a:pPr marL="0" indent="0">
                  <a:buNone/>
                </a:pPr>
                <a:r>
                  <a:rPr lang="en-CA" dirty="0"/>
                  <a:t>Solution: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=0.7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−0.2(7)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≅.527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Therefore, approximately 52.7% of potential customers have responded after 7 days of advertising.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ACA15-DF35-44B5-B823-8F6F309F2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1024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Exponential Functions: Optimization Word Problems</vt:lpstr>
      <vt:lpstr>Example 1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Exponential Functions: Optimization Word Problems</dc:title>
  <dc:creator>Jim Beland</dc:creator>
  <cp:lastModifiedBy>Jim Beland</cp:lastModifiedBy>
  <cp:revision>2</cp:revision>
  <dcterms:created xsi:type="dcterms:W3CDTF">2020-04-08T02:52:39Z</dcterms:created>
  <dcterms:modified xsi:type="dcterms:W3CDTF">2020-04-08T22:14:57Z</dcterms:modified>
</cp:coreProperties>
</file>