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6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7495-F920-4E6B-86E0-1B19F6104E3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4CC05-8FEF-4053-9935-54BE7ED2E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combined internal device data with external market research to create a full-picture view of </a:t>
            </a:r>
            <a:r>
              <a:rPr lang="en-US" dirty="0" err="1"/>
              <a:t>BellaBeat’s</a:t>
            </a:r>
            <a:r>
              <a:rPr lang="en-US" dirty="0"/>
              <a:t> users and how they use the product. This helped us translate raw data into clear recommendations that align with </a:t>
            </a:r>
            <a:r>
              <a:rPr lang="en-US" dirty="0" err="1"/>
              <a:t>BellaBeat’s</a:t>
            </a:r>
            <a:r>
              <a:rPr lang="en-US" dirty="0"/>
              <a:t> mission and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CC05-8FEF-4053-9935-54BE7ED2E5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9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findings help us see our users not as fitness-focused, but behaviorally diverse. Sleep, movement, and self-tracking need to be treated as separate journeys with their own motivations and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CC05-8FEF-4053-9935-54BE7ED2E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weak correlation means users might value sleep as its own wellness priority, not just an outcome of movement. That gives </a:t>
            </a:r>
            <a:r>
              <a:rPr lang="en-US" dirty="0" err="1"/>
              <a:t>BellaBeat</a:t>
            </a:r>
            <a:r>
              <a:rPr lang="en-US" dirty="0"/>
              <a:t> a unique opportunity to market sleep features as part of a lifestyle-first narrative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💡 Opportunity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 </a:t>
            </a:r>
            <a:r>
              <a:rPr lang="en-US" dirty="0" err="1"/>
              <a:t>Bellabeat’s</a:t>
            </a:r>
            <a:r>
              <a:rPr lang="en-US" dirty="0"/>
              <a:t> sleep tracking and wellness tools as </a:t>
            </a:r>
            <a:r>
              <a:rPr lang="en-US" b="1" dirty="0"/>
              <a:t>a stress-reduction and recovery feature</a:t>
            </a:r>
            <a:r>
              <a:rPr lang="en-US" dirty="0"/>
              <a:t>, not just a fitness add-on.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Tailor campaigns that emphasize </a:t>
            </a:r>
            <a:r>
              <a:rPr lang="en-US" b="1" dirty="0"/>
              <a:t>rest, balance, and mindfulness</a:t>
            </a:r>
            <a:r>
              <a:rPr lang="en-US" dirty="0"/>
              <a:t>, especially for low-activity users.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CC05-8FEF-4053-9935-54BE7ED2E5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2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one of our strongest behavioral insights. Even users with high total steps show long periods of inactivity. By addressing this through encouraging micro-movements, </a:t>
            </a:r>
            <a:r>
              <a:rPr lang="en-US" dirty="0" err="1"/>
              <a:t>Bellabeat</a:t>
            </a:r>
            <a:r>
              <a:rPr lang="en-US" dirty="0"/>
              <a:t> can promote daily consistency, reduce friction, and build lasting habits</a:t>
            </a:r>
          </a:p>
          <a:p>
            <a:endParaRPr lang="en-US" dirty="0"/>
          </a:p>
          <a:p>
            <a:pPr>
              <a:buNone/>
            </a:pPr>
            <a:r>
              <a:rPr lang="en-US" sz="1200" b="1" dirty="0"/>
              <a:t>🧠 Insight (more details if the previous note doesn’t explain enough)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Sedentary behavior dominates across all user types.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Even active users aren’t consistently moving throughout the day — they tend to cluster activity in short windows.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CC05-8FEF-4053-9935-54BE7ED2E5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9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🧠 Insight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logging shows intent and consistency — a strong indicator of user-driven habit 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not a passive feature — users engage with it intentionally</a:t>
            </a:r>
          </a:p>
          <a:p>
            <a:endParaRPr lang="en-US" dirty="0"/>
          </a:p>
          <a:p>
            <a:r>
              <a:rPr lang="en-US" dirty="0"/>
              <a:t>Not only are 64% of users logging their weight manually, but one user logged 44 times in this period — showing consistent engagement and habit potential. This is a great candidate for smart feedback loops or milestone-based nudges.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CC05-8FEF-4053-9935-54BE7ED2E5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1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Incorporate insights into Q2 roadmap</a:t>
            </a:r>
          </a:p>
          <a:p>
            <a:r>
              <a:rPr lang="en-US" sz="1200" dirty="0"/>
              <a:t>User interviews to deepen findings</a:t>
            </a:r>
          </a:p>
          <a:p>
            <a:r>
              <a:rPr lang="en-US" sz="1200" dirty="0"/>
              <a:t>A/B test campaign language (e.g., “feel better”)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CC05-8FEF-4053-9935-54BE7ED2E5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2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not only showed us how users behave — it showed us how we can connect with them more meaningfully, based on their actual wellness rhythms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4CC05-8FEF-4053-9935-54BE7ED2E5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6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Unlocking Wellness Insights from Bella Beat Smart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Data-Driven Insights to Inform Marketing Strategy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Presented by: Kent Ward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April 2025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2385102"/>
            <a:ext cx="430568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631767"/>
            <a:ext cx="8333796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52" y="390577"/>
            <a:ext cx="6481149" cy="1305219"/>
          </a:xfrm>
        </p:spPr>
        <p:txBody>
          <a:bodyPr anchor="ctr">
            <a:normAutofit/>
          </a:bodyPr>
          <a:lstStyle/>
          <a:p>
            <a:r>
              <a:rPr lang="en-US" sz="4500" dirty="0"/>
              <a:t>Goal &amp; 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83" y="2327563"/>
            <a:ext cx="7148001" cy="270052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Goal of This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Understand how </a:t>
            </a:r>
            <a:r>
              <a:rPr lang="en-US" sz="1400" dirty="0" err="1"/>
              <a:t>BellaBeat</a:t>
            </a:r>
            <a:r>
              <a:rPr lang="en-US" sz="1400" dirty="0"/>
              <a:t> users engage with smart devices related to activity, sleep, and health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Identify user behavior trends that can inform more personalized and effective marketing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Empower the marketing team with data-driven insights to target the right audience with the right message.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Data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Source:</a:t>
            </a:r>
            <a:r>
              <a:rPr lang="en-US" sz="1400" dirty="0"/>
              <a:t> Fitbit + </a:t>
            </a:r>
            <a:r>
              <a:rPr lang="en-US" sz="1400" dirty="0" err="1"/>
              <a:t>BellaBeat</a:t>
            </a:r>
            <a:r>
              <a:rPr lang="en-US" sz="1400" dirty="0"/>
              <a:t> device usage (Kaggle: </a:t>
            </a:r>
            <a:r>
              <a:rPr lang="en-US" sz="1400" dirty="0" err="1"/>
              <a:t>Fitabase</a:t>
            </a:r>
            <a:r>
              <a:rPr lang="en-US" sz="1400" dirty="0"/>
              <a:t> Dataset)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Sample:</a:t>
            </a:r>
            <a:r>
              <a:rPr lang="en-US" sz="1400" dirty="0"/>
              <a:t> 30–60 days of anonymized wellness data from female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Tools:</a:t>
            </a:r>
            <a:r>
              <a:rPr lang="en-US" sz="1400" dirty="0"/>
              <a:t> R, </a:t>
            </a:r>
            <a:r>
              <a:rPr lang="en-US" sz="1400" dirty="0" err="1"/>
              <a:t>tidyverse</a:t>
            </a:r>
            <a:r>
              <a:rPr lang="en-US" sz="1400" dirty="0"/>
              <a:t>, ggplot2, custom analysis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Supplemental Data:</a:t>
            </a:r>
            <a:r>
              <a:rPr lang="en-US" sz="1400" dirty="0"/>
              <a:t> Statista, NIH, PMC — wearable trends, user segments, behavior patterns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2385102"/>
            <a:ext cx="430568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631767"/>
            <a:ext cx="8333796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212" y="422889"/>
            <a:ext cx="6782483" cy="1564233"/>
          </a:xfrm>
        </p:spPr>
        <p:txBody>
          <a:bodyPr anchor="ctr">
            <a:normAutofit/>
          </a:bodyPr>
          <a:lstStyle/>
          <a:p>
            <a:r>
              <a:rPr lang="en-US" sz="4500" dirty="0"/>
              <a:t>Summary of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212" y="2196000"/>
            <a:ext cx="7602660" cy="34489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400" b="1" dirty="0"/>
              <a:t>📍 Behavioral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📊 </a:t>
            </a:r>
            <a:r>
              <a:rPr lang="en-US" sz="1400" b="1" dirty="0"/>
              <a:t>64% of users manually log their weight</a:t>
            </a:r>
            <a:br>
              <a:rPr lang="en-US" sz="1400" dirty="0"/>
            </a:br>
            <a:r>
              <a:rPr lang="en-US" sz="1400" dirty="0"/>
              <a:t>→ Strong sign of habit and engagement with the 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🛌 </a:t>
            </a:r>
            <a:r>
              <a:rPr lang="en-US" sz="1400" b="1" dirty="0"/>
              <a:t>Sleep duration has very weak correlation with step count</a:t>
            </a:r>
            <a:r>
              <a:rPr lang="en-US" sz="1400" dirty="0"/>
              <a:t> </a:t>
            </a:r>
            <a:r>
              <a:rPr lang="en-US" sz="1400" i="1" dirty="0"/>
              <a:t>(r = -0.19)</a:t>
            </a:r>
            <a:br>
              <a:rPr lang="en-US" sz="1400" dirty="0"/>
            </a:br>
            <a:r>
              <a:rPr lang="en-US" sz="1400" dirty="0"/>
              <a:t>→ Movement doesn’t predict rest — sleep should be marketed as a separate benefit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🪑 </a:t>
            </a:r>
            <a:r>
              <a:rPr lang="en-US" sz="1400" b="1" dirty="0"/>
              <a:t>Sedentary behavior dominates</a:t>
            </a:r>
            <a:br>
              <a:rPr lang="en-US" sz="1400" dirty="0"/>
            </a:br>
            <a:r>
              <a:rPr lang="en-US" sz="1400" dirty="0"/>
              <a:t>→ Even highly active users spend most of their day sedentary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🎯 Strategic Implications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Bellabeat</a:t>
            </a:r>
            <a:r>
              <a:rPr lang="en-US" sz="1400" dirty="0"/>
              <a:t> should </a:t>
            </a:r>
            <a:r>
              <a:rPr lang="en-US" sz="1400" b="1" dirty="0"/>
              <a:t>decouple sleep and activity</a:t>
            </a:r>
            <a:r>
              <a:rPr lang="en-US" sz="1400" dirty="0"/>
              <a:t> in messaging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Focus on </a:t>
            </a:r>
            <a:r>
              <a:rPr lang="en-US" sz="1400" b="1" dirty="0"/>
              <a:t>micro-habit nudges</a:t>
            </a:r>
            <a:r>
              <a:rPr lang="en-US" sz="1400" dirty="0"/>
              <a:t> for sedentary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Promote </a:t>
            </a:r>
            <a:r>
              <a:rPr lang="en-US" sz="1400" b="1" dirty="0"/>
              <a:t>manual tracking features</a:t>
            </a:r>
            <a:r>
              <a:rPr lang="en-US" sz="1400" dirty="0"/>
              <a:t> as tools to build routines and self-awareness</a:t>
            </a:r>
          </a:p>
          <a:p>
            <a:pPr marL="0" indent="0"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5" y="495473"/>
            <a:ext cx="7606349" cy="945916"/>
          </a:xfrm>
        </p:spPr>
        <p:txBody>
          <a:bodyPr anchor="b">
            <a:normAutofit/>
          </a:bodyPr>
          <a:lstStyle/>
          <a:p>
            <a:r>
              <a:rPr lang="en-US" sz="3200" dirty="0"/>
              <a:t>Sleep vs Steps: Weak Correlation Insight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different colored dots&#10;&#10;AI-generated content may be incorrect.">
            <a:extLst>
              <a:ext uri="{FF2B5EF4-FFF2-40B4-BE49-F238E27FC236}">
                <a16:creationId xmlns:a16="http://schemas.microsoft.com/office/drawing/2014/main" id="{EB03A38A-3055-99DA-CEF9-63D2A32A8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1" y="2287521"/>
            <a:ext cx="5105213" cy="38289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6747" y="2524512"/>
            <a:ext cx="2751319" cy="345841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100" b="1" dirty="0"/>
              <a:t>📉 Insight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Users who walk more </a:t>
            </a:r>
            <a:r>
              <a:rPr lang="en-US" sz="1100" b="1" dirty="0"/>
              <a:t>do not necessarily sleep more</a:t>
            </a:r>
            <a:r>
              <a:rPr lang="en-US" sz="1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Analysis shows a </a:t>
            </a:r>
            <a:r>
              <a:rPr lang="en-US" sz="1100" b="1" dirty="0"/>
              <a:t>very weak correlation</a:t>
            </a:r>
            <a:r>
              <a:rPr lang="en-US" sz="1100" dirty="0"/>
              <a:t> </a:t>
            </a:r>
            <a:r>
              <a:rPr lang="en-US" sz="1100" i="1" dirty="0"/>
              <a:t>(r = -0.19)</a:t>
            </a:r>
            <a:r>
              <a:rPr lang="en-US" sz="1100" dirty="0"/>
              <a:t> between daily step count and minutes of sleep.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🎯 Implication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/>
              <a:t>BellaBeat</a:t>
            </a:r>
            <a:r>
              <a:rPr lang="en-US" sz="1100" dirty="0"/>
              <a:t> users are likely motivated by different health goals — </a:t>
            </a:r>
            <a:r>
              <a:rPr lang="en-US" sz="1100" b="1" dirty="0"/>
              <a:t>sleep and movement habits are not directly connected</a:t>
            </a:r>
            <a:r>
              <a:rPr lang="en-US" sz="1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Sleep improvement strategies</a:t>
            </a:r>
            <a:r>
              <a:rPr lang="en-US" sz="1100" dirty="0"/>
              <a:t> should be treated separately in marketing — not bundled with fitness activity.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6" y="619040"/>
            <a:ext cx="7940875" cy="1068443"/>
          </a:xfrm>
        </p:spPr>
        <p:txBody>
          <a:bodyPr anchor="b">
            <a:normAutofit/>
          </a:bodyPr>
          <a:lstStyle/>
          <a:p>
            <a:r>
              <a:rPr lang="en-US" sz="3000" dirty="0"/>
              <a:t>Most Users Are Sedentary — Even the Active Ones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236DB608-9453-EA8C-FFC0-623EF3DC37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7" r="18496" b="2"/>
          <a:stretch/>
        </p:blipFill>
        <p:spPr>
          <a:xfrm>
            <a:off x="264990" y="2338086"/>
            <a:ext cx="4420328" cy="39008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21" y="2599509"/>
            <a:ext cx="3398174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100" b="1" dirty="0"/>
              <a:t>📊 What the Data Shows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Most users spend the </a:t>
            </a:r>
            <a:r>
              <a:rPr lang="en-US" sz="1100" b="1" dirty="0"/>
              <a:t>majority of their day in Sedentary or Lightly Active zones</a:t>
            </a:r>
            <a:r>
              <a:rPr lang="en-US" sz="1100" dirty="0"/>
              <a:t> — even those classified as “Highly Active.”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The gap between </a:t>
            </a:r>
            <a:r>
              <a:rPr lang="en-US" sz="1100" b="1" dirty="0"/>
              <a:t>step count and actual movement patterns</a:t>
            </a:r>
            <a:r>
              <a:rPr lang="en-US" sz="1100" dirty="0"/>
              <a:t> reveals untapped opportunities for engagement.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💡 Opportunity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Introduce micro-movement nudges</a:t>
            </a:r>
            <a:r>
              <a:rPr lang="en-US" sz="1100" dirty="0"/>
              <a:t> (e.g., “Take a 2-minute walk,” “Stand up and stretch”) using app notifications or smart reminders.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Market </a:t>
            </a:r>
            <a:r>
              <a:rPr lang="en-US" sz="1100" dirty="0" err="1"/>
              <a:t>Bellabeat</a:t>
            </a:r>
            <a:r>
              <a:rPr lang="en-US" sz="1100" dirty="0"/>
              <a:t> as a </a:t>
            </a:r>
            <a:r>
              <a:rPr lang="en-US" sz="1100" b="1" dirty="0"/>
              <a:t>daily wellness companion</a:t>
            </a:r>
            <a:r>
              <a:rPr lang="en-US" sz="1100" dirty="0"/>
              <a:t>, not just a tracker — supportive in small, realistic ways throughout the day.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3600" dirty="0"/>
              <a:t>Weight Logging Engagement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and purple pie chart&#10;&#10;AI-generated content may be incorrect.">
            <a:extLst>
              <a:ext uri="{FF2B5EF4-FFF2-40B4-BE49-F238E27FC236}">
                <a16:creationId xmlns:a16="http://schemas.microsoft.com/office/drawing/2014/main" id="{1441DF33-9A27-4BC7-6062-BD2426D60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64" r="2" b="582"/>
          <a:stretch/>
        </p:blipFill>
        <p:spPr>
          <a:xfrm>
            <a:off x="406052" y="2479952"/>
            <a:ext cx="3862708" cy="37142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21" y="2599509"/>
            <a:ext cx="3398174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100" b="1" dirty="0"/>
              <a:t>⚖️ What We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64% of users log their weight manually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Several users log </a:t>
            </a:r>
            <a:r>
              <a:rPr lang="en-US" sz="1100" b="1" dirty="0"/>
              <a:t>30+ times</a:t>
            </a:r>
            <a:r>
              <a:rPr lang="en-US" sz="1100" dirty="0"/>
              <a:t> within the sample period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💡 Opportunity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Promote weight logging as a </a:t>
            </a:r>
            <a:r>
              <a:rPr lang="en-US" sz="1100" b="1" dirty="0"/>
              <a:t>habit-building tool</a:t>
            </a:r>
            <a:r>
              <a:rPr lang="en-US" sz="1100" dirty="0"/>
              <a:t> (not just a data feature)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Introduce </a:t>
            </a:r>
            <a:r>
              <a:rPr lang="en-US" sz="1100" b="1" dirty="0"/>
              <a:t>streaks</a:t>
            </a:r>
            <a:r>
              <a:rPr lang="en-US" sz="1100" dirty="0"/>
              <a:t>, badges, or </a:t>
            </a:r>
            <a:r>
              <a:rPr lang="en-US" sz="1100" b="1" dirty="0"/>
              <a:t>“celebrate your consistency”</a:t>
            </a:r>
            <a:r>
              <a:rPr lang="en-US" sz="1100" dirty="0"/>
              <a:t> nudges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Consider in-app visualizations that reward regular tracking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2385102"/>
            <a:ext cx="430568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631767"/>
            <a:ext cx="8333796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940" y="496935"/>
            <a:ext cx="5916332" cy="1271625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Market Trends &amp; Audience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277" y="1927775"/>
            <a:ext cx="6620533" cy="283917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800" dirty="0"/>
              <a:t>🌎 </a:t>
            </a:r>
            <a:r>
              <a:rPr lang="en-US" sz="1100" b="1" dirty="0"/>
              <a:t>Who’s Buying &amp; Why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54% of wearable users are women</a:t>
            </a:r>
            <a:r>
              <a:rPr lang="en-US" sz="1100" dirty="0"/>
              <a:t> (Statista)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Women prioritize </a:t>
            </a:r>
            <a:r>
              <a:rPr lang="en-US" sz="1100" b="1" dirty="0"/>
              <a:t>wellness</a:t>
            </a:r>
            <a:r>
              <a:rPr lang="en-US" sz="1100" dirty="0"/>
              <a:t>, </a:t>
            </a:r>
            <a:r>
              <a:rPr lang="en-US" sz="1100" b="1" dirty="0"/>
              <a:t>stress reduction</a:t>
            </a:r>
            <a:r>
              <a:rPr lang="en-US" sz="1100" dirty="0"/>
              <a:t>, and </a:t>
            </a:r>
            <a:r>
              <a:rPr lang="en-US" sz="1100" b="1" dirty="0"/>
              <a:t>self-awareness</a:t>
            </a:r>
            <a:r>
              <a:rPr lang="en-US" sz="1100" dirty="0"/>
              <a:t> over performance metrics (NIH, PMC)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🧠 Insight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/>
              <a:t>Bellabeat</a:t>
            </a:r>
            <a:r>
              <a:rPr lang="en-US" sz="1100" dirty="0"/>
              <a:t> users align more with </a:t>
            </a:r>
            <a:r>
              <a:rPr lang="en-US" sz="1100" b="1" dirty="0"/>
              <a:t>lifestyle wellness</a:t>
            </a:r>
            <a:r>
              <a:rPr lang="en-US" sz="1100" dirty="0"/>
              <a:t> than with high-performance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The “optimize your life” message resonates more than “beat your best”</a:t>
            </a:r>
          </a:p>
          <a:p>
            <a:pPr marL="0" indent="0">
              <a:buNone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💡 Marketing 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Shift language from goals and metrics → to </a:t>
            </a:r>
            <a:r>
              <a:rPr lang="en-US" sz="1100" b="1" dirty="0"/>
              <a:t>support, mood, and balance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Position </a:t>
            </a:r>
            <a:r>
              <a:rPr lang="en-US" sz="1100" dirty="0" err="1"/>
              <a:t>Bellabeat</a:t>
            </a:r>
            <a:r>
              <a:rPr lang="en-US" sz="1100" dirty="0"/>
              <a:t> as a </a:t>
            </a:r>
            <a:r>
              <a:rPr lang="en-US" sz="1100" b="1" dirty="0"/>
              <a:t>calm tech brand</a:t>
            </a:r>
            <a:r>
              <a:rPr lang="en-US" sz="1100" dirty="0"/>
              <a:t>: thoughtful, nurturing, not competitive</a:t>
            </a:r>
          </a:p>
          <a:p>
            <a:pPr marL="0" indent="0"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2385102"/>
            <a:ext cx="430568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631767"/>
            <a:ext cx="8333796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295" y="473829"/>
            <a:ext cx="6462179" cy="1279795"/>
          </a:xfrm>
        </p:spPr>
        <p:txBody>
          <a:bodyPr anchor="ctr">
            <a:normAutofit/>
          </a:bodyPr>
          <a:lstStyle/>
          <a:p>
            <a:r>
              <a:rPr lang="en-US" sz="3200" dirty="0"/>
              <a:t>Recommendations for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438" y="1974520"/>
            <a:ext cx="6704354" cy="374467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600" b="1" dirty="0"/>
              <a:t>🎯 Target Segments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Women ages 30–50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New moms and wellness seekers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Users interested in stress management and gentle routines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🛠 Tactical Suggestions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wellness storytelling: “You deserve to feel better” vs “track more”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Promote sleep, mindfulness, and habit-streak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Offer guided micro-goals (like “3-day calm challenge”)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1336329"/>
            <a:ext cx="2919549" cy="4382588"/>
          </a:xfrm>
        </p:spPr>
        <p:txBody>
          <a:bodyPr anchor="ctr">
            <a:normAutofit/>
          </a:bodyPr>
          <a:lstStyle/>
          <a:p>
            <a:r>
              <a:rPr lang="en-US" sz="4700" dirty="0"/>
              <a:t>Thank You + Questions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3163461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982976"/>
            <a:ext cx="4507025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36329"/>
            <a:ext cx="3945636" cy="438258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Contact: ward.kente@gmail.com</a:t>
            </a:r>
          </a:p>
          <a:p>
            <a:r>
              <a:rPr lang="en-US" sz="1700" dirty="0"/>
              <a:t>GitHub: github.com/Kent-Ward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1012</Words>
  <Application>Microsoft Office PowerPoint</Application>
  <PresentationFormat>On-screen Show (4:3)</PresentationFormat>
  <Paragraphs>108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Unlocking Wellness Insights from Bella Beat Smart Devices</vt:lpstr>
      <vt:lpstr>Goal &amp; Data Overview</vt:lpstr>
      <vt:lpstr>Summary of Key Findings</vt:lpstr>
      <vt:lpstr>Sleep vs Steps: Weak Correlation Insight</vt:lpstr>
      <vt:lpstr>Most Users Are Sedentary — Even the Active Ones</vt:lpstr>
      <vt:lpstr>Weight Logging Engagement</vt:lpstr>
      <vt:lpstr>Market Trends &amp; Audience Fit</vt:lpstr>
      <vt:lpstr>Recommendations for Marketing</vt:lpstr>
      <vt:lpstr>Thank You +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Kent Ward</cp:lastModifiedBy>
  <cp:revision>3</cp:revision>
  <dcterms:created xsi:type="dcterms:W3CDTF">2013-01-27T09:14:16Z</dcterms:created>
  <dcterms:modified xsi:type="dcterms:W3CDTF">2025-04-24T23:39:27Z</dcterms:modified>
  <cp:category/>
</cp:coreProperties>
</file>