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2"/>
  </p:notesMasterIdLst>
  <p:sldIdLst>
    <p:sldId id="256" r:id="rId2"/>
    <p:sldId id="257" r:id="rId3"/>
    <p:sldId id="258" r:id="rId4"/>
    <p:sldId id="259" r:id="rId5"/>
    <p:sldId id="260" r:id="rId6"/>
    <p:sldId id="261" r:id="rId7"/>
    <p:sldId id="264"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94660"/>
  </p:normalViewPr>
  <p:slideViewPr>
    <p:cSldViewPr snapToGrid="0">
      <p:cViewPr varScale="1">
        <p:scale>
          <a:sx n="70" d="100"/>
          <a:sy n="70" d="100"/>
        </p:scale>
        <p:origin x="78"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t Ward" userId="c4e48a97-ab98-4d18-a96e-f36e63185145" providerId="ADAL" clId="{BD616215-FE90-4270-A028-26EBDE1042CD}"/>
    <pc:docChg chg="modSld">
      <pc:chgData name="Kent Ward" userId="c4e48a97-ab98-4d18-a96e-f36e63185145" providerId="ADAL" clId="{BD616215-FE90-4270-A028-26EBDE1042CD}" dt="2025-04-18T11:48:38.671" v="14" actId="20577"/>
      <pc:docMkLst>
        <pc:docMk/>
      </pc:docMkLst>
      <pc:sldChg chg="modSp mod">
        <pc:chgData name="Kent Ward" userId="c4e48a97-ab98-4d18-a96e-f36e63185145" providerId="ADAL" clId="{BD616215-FE90-4270-A028-26EBDE1042CD}" dt="2025-04-18T11:48:38.671" v="14" actId="20577"/>
        <pc:sldMkLst>
          <pc:docMk/>
          <pc:sldMk cId="2325224692" sldId="263"/>
        </pc:sldMkLst>
        <pc:graphicFrameChg chg="modGraphic">
          <ac:chgData name="Kent Ward" userId="c4e48a97-ab98-4d18-a96e-f36e63185145" providerId="ADAL" clId="{BD616215-FE90-4270-A028-26EBDE1042CD}" dt="2025-04-18T11:48:38.671" v="14" actId="20577"/>
          <ac:graphicFrameMkLst>
            <pc:docMk/>
            <pc:sldMk cId="2325224692" sldId="263"/>
            <ac:graphicFrameMk id="10" creationId="{8A58858C-E8C1-42AE-8955-C1A2AEA17F1D}"/>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2F8D9B-70BC-43B5-B871-203957B976E4}" type="datetimeFigureOut">
              <a:rPr lang="en-US" smtClean="0"/>
              <a:t>4/18/2025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F7D1A7-27AE-4592-80B5-53AD4BCCA21A}" type="slidenum">
              <a:rPr lang="en-US" smtClean="0"/>
              <a:t>‹#›</a:t>
            </a:fld>
            <a:endParaRPr lang="en-US"/>
          </a:p>
        </p:txBody>
      </p:sp>
    </p:spTree>
    <p:extLst>
      <p:ext uri="{BB962C8B-B14F-4D97-AF65-F5344CB8AC3E}">
        <p14:creationId xmlns:p14="http://schemas.microsoft.com/office/powerpoint/2010/main" val="2645682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F7D1A7-27AE-4592-80B5-53AD4BCCA21A}" type="slidenum">
              <a:rPr lang="en-US" smtClean="0"/>
              <a:t>6</a:t>
            </a:fld>
            <a:endParaRPr lang="en-US"/>
          </a:p>
        </p:txBody>
      </p:sp>
    </p:spTree>
    <p:extLst>
      <p:ext uri="{BB962C8B-B14F-4D97-AF65-F5344CB8AC3E}">
        <p14:creationId xmlns:p14="http://schemas.microsoft.com/office/powerpoint/2010/main" val="3991511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combined view reinforces our earlier insights.</a:t>
            </a:r>
            <a:br>
              <a:rPr lang="en-US" dirty="0"/>
            </a:br>
            <a:r>
              <a:rPr lang="en-US" dirty="0"/>
              <a:t>Casual riders spike on weekends with longer ride durations, while members ride more evenly across the week with shorter trips. This contrast presents an opportunity for targeted marketing strategies based on behavior patterns.</a:t>
            </a:r>
          </a:p>
        </p:txBody>
      </p:sp>
      <p:sp>
        <p:nvSpPr>
          <p:cNvPr id="4" name="Slide Number Placeholder 3"/>
          <p:cNvSpPr>
            <a:spLocks noGrp="1"/>
          </p:cNvSpPr>
          <p:nvPr>
            <p:ph type="sldNum" sz="quarter" idx="5"/>
          </p:nvPr>
        </p:nvSpPr>
        <p:spPr/>
        <p:txBody>
          <a:bodyPr/>
          <a:lstStyle/>
          <a:p>
            <a:fld id="{5BF7D1A7-27AE-4592-80B5-53AD4BCCA21A}" type="slidenum">
              <a:rPr lang="en-US" smtClean="0"/>
              <a:t>7</a:t>
            </a:fld>
            <a:endParaRPr lang="en-US"/>
          </a:p>
        </p:txBody>
      </p:sp>
    </p:spTree>
    <p:extLst>
      <p:ext uri="{BB962C8B-B14F-4D97-AF65-F5344CB8AC3E}">
        <p14:creationId xmlns:p14="http://schemas.microsoft.com/office/powerpoint/2010/main" val="1200214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b="1" dirty="0"/>
              <a:t>Why:</a:t>
            </a:r>
            <a:r>
              <a:rPr lang="en-US" dirty="0"/>
              <a:t> Casual riders spike on weekends and ride longer</a:t>
            </a:r>
            <a:br>
              <a:rPr lang="en-US" dirty="0"/>
            </a:br>
            <a:r>
              <a:rPr lang="en-US" b="1" dirty="0"/>
              <a:t>Idea:</a:t>
            </a:r>
            <a:r>
              <a:rPr lang="en-US" dirty="0"/>
              <a:t> Offer discounts, loyalty stamps, or “first weekend free” promotions to encourage repeat usage and nurture them into becoming members</a:t>
            </a:r>
          </a:p>
          <a:p>
            <a:endParaRPr lang="en-US" dirty="0"/>
          </a:p>
          <a:p>
            <a:r>
              <a:rPr lang="en-US" dirty="0"/>
              <a:t>#2: </a:t>
            </a:r>
            <a:r>
              <a:rPr lang="en-US" b="1" dirty="0"/>
              <a:t>Why:</a:t>
            </a:r>
            <a:r>
              <a:rPr lang="en-US" dirty="0"/>
              <a:t> Members ride frequently during weekdays and take shorter trips</a:t>
            </a:r>
            <a:br>
              <a:rPr lang="en-US" dirty="0"/>
            </a:br>
            <a:r>
              <a:rPr lang="en-US" b="1" dirty="0"/>
              <a:t>Idea:</a:t>
            </a:r>
            <a:r>
              <a:rPr lang="en-US" dirty="0"/>
              <a:t> Market memberships as a faster, cost-effective way to commute or run errands</a:t>
            </a:r>
          </a:p>
          <a:p>
            <a:endParaRPr lang="en-US" dirty="0"/>
          </a:p>
          <a:p>
            <a:r>
              <a:rPr lang="en-US" dirty="0"/>
              <a:t>#3: </a:t>
            </a:r>
            <a:r>
              <a:rPr lang="en-US" b="1" dirty="0"/>
              <a:t>Why:</a:t>
            </a:r>
            <a:r>
              <a:rPr lang="en-US" dirty="0"/>
              <a:t> Ride behavior suggests distinct use cases for casual vs. members</a:t>
            </a:r>
            <a:br>
              <a:rPr lang="en-US" dirty="0"/>
            </a:br>
            <a:r>
              <a:rPr lang="en-US" b="1" dirty="0"/>
              <a:t>Idea:</a:t>
            </a:r>
            <a:r>
              <a:rPr lang="en-US" dirty="0"/>
              <a:t> Use personalized campaigns like “You rode 3 weekends this month — save more with a membership” or app push notifications when casual ride count hits a threshold</a:t>
            </a:r>
          </a:p>
        </p:txBody>
      </p:sp>
      <p:sp>
        <p:nvSpPr>
          <p:cNvPr id="4" name="Slide Number Placeholder 3"/>
          <p:cNvSpPr>
            <a:spLocks noGrp="1"/>
          </p:cNvSpPr>
          <p:nvPr>
            <p:ph type="sldNum" sz="quarter" idx="5"/>
          </p:nvPr>
        </p:nvSpPr>
        <p:spPr/>
        <p:txBody>
          <a:bodyPr/>
          <a:lstStyle/>
          <a:p>
            <a:fld id="{5BF7D1A7-27AE-4592-80B5-53AD4BCCA21A}" type="slidenum">
              <a:rPr lang="en-US" smtClean="0"/>
              <a:t>8</a:t>
            </a:fld>
            <a:endParaRPr lang="en-US"/>
          </a:p>
        </p:txBody>
      </p:sp>
    </p:spTree>
    <p:extLst>
      <p:ext uri="{BB962C8B-B14F-4D97-AF65-F5344CB8AC3E}">
        <p14:creationId xmlns:p14="http://schemas.microsoft.com/office/powerpoint/2010/main" val="2793278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3339-3AE0-8D51-13E1-B49F35B5E6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A2AEFC-685D-794D-D238-B8A6666577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931914-E3B3-901E-4506-1C71C8C8BE59}"/>
              </a:ext>
            </a:extLst>
          </p:cNvPr>
          <p:cNvSpPr>
            <a:spLocks noGrp="1"/>
          </p:cNvSpPr>
          <p:nvPr>
            <p:ph type="dt" sz="half" idx="10"/>
          </p:nvPr>
        </p:nvSpPr>
        <p:spPr/>
        <p:txBody>
          <a:bodyPr/>
          <a:lstStyle/>
          <a:p>
            <a:fld id="{938E2B57-0AA8-4738-9133-15248FB4E8C3}" type="datetimeFigureOut">
              <a:rPr lang="en-US" smtClean="0"/>
              <a:t>4/18/2025</a:t>
            </a:fld>
            <a:endParaRPr lang="en-US"/>
          </a:p>
        </p:txBody>
      </p:sp>
      <p:sp>
        <p:nvSpPr>
          <p:cNvPr id="5" name="Footer Placeholder 4">
            <a:extLst>
              <a:ext uri="{FF2B5EF4-FFF2-40B4-BE49-F238E27FC236}">
                <a16:creationId xmlns:a16="http://schemas.microsoft.com/office/drawing/2014/main" id="{1E95D8FB-D70A-4818-7767-19B16D08C9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5B0701-4FB8-968C-0CB4-3156D6B9CC69}"/>
              </a:ext>
            </a:extLst>
          </p:cNvPr>
          <p:cNvSpPr>
            <a:spLocks noGrp="1"/>
          </p:cNvSpPr>
          <p:nvPr>
            <p:ph type="sldNum" sz="quarter" idx="12"/>
          </p:nvPr>
        </p:nvSpPr>
        <p:spPr/>
        <p:txBody>
          <a:bodyPr/>
          <a:lstStyle/>
          <a:p>
            <a:fld id="{4443A385-FEAD-4665-A1DA-11CAB8E295B4}" type="slidenum">
              <a:rPr lang="en-US" smtClean="0"/>
              <a:t>‹#›</a:t>
            </a:fld>
            <a:endParaRPr lang="en-US"/>
          </a:p>
        </p:txBody>
      </p:sp>
    </p:spTree>
    <p:extLst>
      <p:ext uri="{BB962C8B-B14F-4D97-AF65-F5344CB8AC3E}">
        <p14:creationId xmlns:p14="http://schemas.microsoft.com/office/powerpoint/2010/main" val="1557786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BFFF-BBE4-DF25-7765-EEEC7174A4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45A72F-1777-3940-DD59-B306C85DD9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9A53DF-98AA-F4B3-F3AF-A18C1C37CD96}"/>
              </a:ext>
            </a:extLst>
          </p:cNvPr>
          <p:cNvSpPr>
            <a:spLocks noGrp="1"/>
          </p:cNvSpPr>
          <p:nvPr>
            <p:ph type="dt" sz="half" idx="10"/>
          </p:nvPr>
        </p:nvSpPr>
        <p:spPr/>
        <p:txBody>
          <a:bodyPr/>
          <a:lstStyle/>
          <a:p>
            <a:fld id="{938E2B57-0AA8-4738-9133-15248FB4E8C3}" type="datetimeFigureOut">
              <a:rPr lang="en-US" smtClean="0"/>
              <a:t>4/18/2025</a:t>
            </a:fld>
            <a:endParaRPr lang="en-US"/>
          </a:p>
        </p:txBody>
      </p:sp>
      <p:sp>
        <p:nvSpPr>
          <p:cNvPr id="5" name="Footer Placeholder 4">
            <a:extLst>
              <a:ext uri="{FF2B5EF4-FFF2-40B4-BE49-F238E27FC236}">
                <a16:creationId xmlns:a16="http://schemas.microsoft.com/office/drawing/2014/main" id="{7C6C297D-78BF-0178-72E3-5144013FF0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21A63D-C196-70B3-260B-709625693299}"/>
              </a:ext>
            </a:extLst>
          </p:cNvPr>
          <p:cNvSpPr>
            <a:spLocks noGrp="1"/>
          </p:cNvSpPr>
          <p:nvPr>
            <p:ph type="sldNum" sz="quarter" idx="12"/>
          </p:nvPr>
        </p:nvSpPr>
        <p:spPr/>
        <p:txBody>
          <a:bodyPr/>
          <a:lstStyle/>
          <a:p>
            <a:fld id="{4443A385-FEAD-4665-A1DA-11CAB8E295B4}" type="slidenum">
              <a:rPr lang="en-US" smtClean="0"/>
              <a:t>‹#›</a:t>
            </a:fld>
            <a:endParaRPr lang="en-US"/>
          </a:p>
        </p:txBody>
      </p:sp>
    </p:spTree>
    <p:extLst>
      <p:ext uri="{BB962C8B-B14F-4D97-AF65-F5344CB8AC3E}">
        <p14:creationId xmlns:p14="http://schemas.microsoft.com/office/powerpoint/2010/main" val="4241800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6C87DA-4FC2-5F08-5AEC-610D7BE96C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29F452-166C-1CCD-DC46-40412D3F10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FEC657-C226-F222-4278-291203DA4589}"/>
              </a:ext>
            </a:extLst>
          </p:cNvPr>
          <p:cNvSpPr>
            <a:spLocks noGrp="1"/>
          </p:cNvSpPr>
          <p:nvPr>
            <p:ph type="dt" sz="half" idx="10"/>
          </p:nvPr>
        </p:nvSpPr>
        <p:spPr/>
        <p:txBody>
          <a:bodyPr/>
          <a:lstStyle/>
          <a:p>
            <a:fld id="{938E2B57-0AA8-4738-9133-15248FB4E8C3}" type="datetimeFigureOut">
              <a:rPr lang="en-US" smtClean="0"/>
              <a:t>4/18/2025</a:t>
            </a:fld>
            <a:endParaRPr lang="en-US"/>
          </a:p>
        </p:txBody>
      </p:sp>
      <p:sp>
        <p:nvSpPr>
          <p:cNvPr id="5" name="Footer Placeholder 4">
            <a:extLst>
              <a:ext uri="{FF2B5EF4-FFF2-40B4-BE49-F238E27FC236}">
                <a16:creationId xmlns:a16="http://schemas.microsoft.com/office/drawing/2014/main" id="{89AACA3F-D8E9-2448-13B2-DF8AF8CBF3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845A2-71D1-B145-0992-321A0EED3933}"/>
              </a:ext>
            </a:extLst>
          </p:cNvPr>
          <p:cNvSpPr>
            <a:spLocks noGrp="1"/>
          </p:cNvSpPr>
          <p:nvPr>
            <p:ph type="sldNum" sz="quarter" idx="12"/>
          </p:nvPr>
        </p:nvSpPr>
        <p:spPr/>
        <p:txBody>
          <a:bodyPr/>
          <a:lstStyle/>
          <a:p>
            <a:fld id="{4443A385-FEAD-4665-A1DA-11CAB8E295B4}" type="slidenum">
              <a:rPr lang="en-US" smtClean="0"/>
              <a:t>‹#›</a:t>
            </a:fld>
            <a:endParaRPr lang="en-US"/>
          </a:p>
        </p:txBody>
      </p:sp>
    </p:spTree>
    <p:extLst>
      <p:ext uri="{BB962C8B-B14F-4D97-AF65-F5344CB8AC3E}">
        <p14:creationId xmlns:p14="http://schemas.microsoft.com/office/powerpoint/2010/main" val="2309863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728FF-9E37-3F8E-0920-F4ACC67B87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704939-2D37-DF10-C34E-2B35F1F7DC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5E1920-9D4A-BDC0-A473-6CF44C2F925D}"/>
              </a:ext>
            </a:extLst>
          </p:cNvPr>
          <p:cNvSpPr>
            <a:spLocks noGrp="1"/>
          </p:cNvSpPr>
          <p:nvPr>
            <p:ph type="dt" sz="half" idx="10"/>
          </p:nvPr>
        </p:nvSpPr>
        <p:spPr/>
        <p:txBody>
          <a:bodyPr/>
          <a:lstStyle/>
          <a:p>
            <a:fld id="{938E2B57-0AA8-4738-9133-15248FB4E8C3}" type="datetimeFigureOut">
              <a:rPr lang="en-US" smtClean="0"/>
              <a:t>4/18/2025</a:t>
            </a:fld>
            <a:endParaRPr lang="en-US"/>
          </a:p>
        </p:txBody>
      </p:sp>
      <p:sp>
        <p:nvSpPr>
          <p:cNvPr id="5" name="Footer Placeholder 4">
            <a:extLst>
              <a:ext uri="{FF2B5EF4-FFF2-40B4-BE49-F238E27FC236}">
                <a16:creationId xmlns:a16="http://schemas.microsoft.com/office/drawing/2014/main" id="{003915FD-ABE7-9FC2-255B-FB4DAB7E5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353ECE-C7CA-4895-AE37-82407D5BBBEB}"/>
              </a:ext>
            </a:extLst>
          </p:cNvPr>
          <p:cNvSpPr>
            <a:spLocks noGrp="1"/>
          </p:cNvSpPr>
          <p:nvPr>
            <p:ph type="sldNum" sz="quarter" idx="12"/>
          </p:nvPr>
        </p:nvSpPr>
        <p:spPr/>
        <p:txBody>
          <a:bodyPr/>
          <a:lstStyle/>
          <a:p>
            <a:fld id="{4443A385-FEAD-4665-A1DA-11CAB8E295B4}" type="slidenum">
              <a:rPr lang="en-US" smtClean="0"/>
              <a:t>‹#›</a:t>
            </a:fld>
            <a:endParaRPr lang="en-US"/>
          </a:p>
        </p:txBody>
      </p:sp>
    </p:spTree>
    <p:extLst>
      <p:ext uri="{BB962C8B-B14F-4D97-AF65-F5344CB8AC3E}">
        <p14:creationId xmlns:p14="http://schemas.microsoft.com/office/powerpoint/2010/main" val="2704632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6034F-D12F-2A0D-0C1B-73AB523985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2917F7-CB2C-1C75-4E65-C4383E17F3B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52EB3E-D746-3315-DE76-749705D31BF9}"/>
              </a:ext>
            </a:extLst>
          </p:cNvPr>
          <p:cNvSpPr>
            <a:spLocks noGrp="1"/>
          </p:cNvSpPr>
          <p:nvPr>
            <p:ph type="dt" sz="half" idx="10"/>
          </p:nvPr>
        </p:nvSpPr>
        <p:spPr/>
        <p:txBody>
          <a:bodyPr/>
          <a:lstStyle/>
          <a:p>
            <a:fld id="{938E2B57-0AA8-4738-9133-15248FB4E8C3}" type="datetimeFigureOut">
              <a:rPr lang="en-US" smtClean="0"/>
              <a:t>4/18/2025</a:t>
            </a:fld>
            <a:endParaRPr lang="en-US"/>
          </a:p>
        </p:txBody>
      </p:sp>
      <p:sp>
        <p:nvSpPr>
          <p:cNvPr id="5" name="Footer Placeholder 4">
            <a:extLst>
              <a:ext uri="{FF2B5EF4-FFF2-40B4-BE49-F238E27FC236}">
                <a16:creationId xmlns:a16="http://schemas.microsoft.com/office/drawing/2014/main" id="{454920C6-86C8-DCCE-DDFE-B54A82232D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3F235-B5DE-E8B2-BB06-525F7270F779}"/>
              </a:ext>
            </a:extLst>
          </p:cNvPr>
          <p:cNvSpPr>
            <a:spLocks noGrp="1"/>
          </p:cNvSpPr>
          <p:nvPr>
            <p:ph type="sldNum" sz="quarter" idx="12"/>
          </p:nvPr>
        </p:nvSpPr>
        <p:spPr/>
        <p:txBody>
          <a:bodyPr/>
          <a:lstStyle/>
          <a:p>
            <a:fld id="{4443A385-FEAD-4665-A1DA-11CAB8E295B4}" type="slidenum">
              <a:rPr lang="en-US" smtClean="0"/>
              <a:t>‹#›</a:t>
            </a:fld>
            <a:endParaRPr lang="en-US"/>
          </a:p>
        </p:txBody>
      </p:sp>
    </p:spTree>
    <p:extLst>
      <p:ext uri="{BB962C8B-B14F-4D97-AF65-F5344CB8AC3E}">
        <p14:creationId xmlns:p14="http://schemas.microsoft.com/office/powerpoint/2010/main" val="1291728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CAEA5-EF0A-BCFE-9B1E-C4440D0A82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6516ED-4BBF-99CE-7621-DDF2F6423C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8E5CF0-B858-9879-8C4B-4030974FE0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12002E-A5AC-8B53-F643-0740FD13AB51}"/>
              </a:ext>
            </a:extLst>
          </p:cNvPr>
          <p:cNvSpPr>
            <a:spLocks noGrp="1"/>
          </p:cNvSpPr>
          <p:nvPr>
            <p:ph type="dt" sz="half" idx="10"/>
          </p:nvPr>
        </p:nvSpPr>
        <p:spPr/>
        <p:txBody>
          <a:bodyPr/>
          <a:lstStyle/>
          <a:p>
            <a:fld id="{938E2B57-0AA8-4738-9133-15248FB4E8C3}" type="datetimeFigureOut">
              <a:rPr lang="en-US" smtClean="0"/>
              <a:t>4/18/2025</a:t>
            </a:fld>
            <a:endParaRPr lang="en-US"/>
          </a:p>
        </p:txBody>
      </p:sp>
      <p:sp>
        <p:nvSpPr>
          <p:cNvPr id="6" name="Footer Placeholder 5">
            <a:extLst>
              <a:ext uri="{FF2B5EF4-FFF2-40B4-BE49-F238E27FC236}">
                <a16:creationId xmlns:a16="http://schemas.microsoft.com/office/drawing/2014/main" id="{CBD6434A-A51E-97F0-C054-3BA869BF4B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5B16C0-9AFF-E1F5-2A3C-D0DA17585EAD}"/>
              </a:ext>
            </a:extLst>
          </p:cNvPr>
          <p:cNvSpPr>
            <a:spLocks noGrp="1"/>
          </p:cNvSpPr>
          <p:nvPr>
            <p:ph type="sldNum" sz="quarter" idx="12"/>
          </p:nvPr>
        </p:nvSpPr>
        <p:spPr/>
        <p:txBody>
          <a:bodyPr/>
          <a:lstStyle/>
          <a:p>
            <a:fld id="{4443A385-FEAD-4665-A1DA-11CAB8E295B4}" type="slidenum">
              <a:rPr lang="en-US" smtClean="0"/>
              <a:t>‹#›</a:t>
            </a:fld>
            <a:endParaRPr lang="en-US"/>
          </a:p>
        </p:txBody>
      </p:sp>
    </p:spTree>
    <p:extLst>
      <p:ext uri="{BB962C8B-B14F-4D97-AF65-F5344CB8AC3E}">
        <p14:creationId xmlns:p14="http://schemas.microsoft.com/office/powerpoint/2010/main" val="2082356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BBF63-5C57-62A5-25E7-A786186031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45A57D-E7F0-AB90-D0A1-DB194A8B6F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C14C58-E8CA-22B4-9146-34FED3809C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2BFBF2-322D-0EC4-2DEC-BFECA00FE2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775376-9DD5-37C4-489B-B442962957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23782E-F4CF-9B37-C837-71A709F62545}"/>
              </a:ext>
            </a:extLst>
          </p:cNvPr>
          <p:cNvSpPr>
            <a:spLocks noGrp="1"/>
          </p:cNvSpPr>
          <p:nvPr>
            <p:ph type="dt" sz="half" idx="10"/>
          </p:nvPr>
        </p:nvSpPr>
        <p:spPr/>
        <p:txBody>
          <a:bodyPr/>
          <a:lstStyle/>
          <a:p>
            <a:fld id="{938E2B57-0AA8-4738-9133-15248FB4E8C3}" type="datetimeFigureOut">
              <a:rPr lang="en-US" smtClean="0"/>
              <a:t>4/18/2025</a:t>
            </a:fld>
            <a:endParaRPr lang="en-US"/>
          </a:p>
        </p:txBody>
      </p:sp>
      <p:sp>
        <p:nvSpPr>
          <p:cNvPr id="8" name="Footer Placeholder 7">
            <a:extLst>
              <a:ext uri="{FF2B5EF4-FFF2-40B4-BE49-F238E27FC236}">
                <a16:creationId xmlns:a16="http://schemas.microsoft.com/office/drawing/2014/main" id="{932339AF-3FBA-1AB1-5FEB-5EBB862A25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EE2D59-43C5-9448-F3DB-ACB3DA3E0E97}"/>
              </a:ext>
            </a:extLst>
          </p:cNvPr>
          <p:cNvSpPr>
            <a:spLocks noGrp="1"/>
          </p:cNvSpPr>
          <p:nvPr>
            <p:ph type="sldNum" sz="quarter" idx="12"/>
          </p:nvPr>
        </p:nvSpPr>
        <p:spPr/>
        <p:txBody>
          <a:bodyPr/>
          <a:lstStyle/>
          <a:p>
            <a:fld id="{4443A385-FEAD-4665-A1DA-11CAB8E295B4}" type="slidenum">
              <a:rPr lang="en-US" smtClean="0"/>
              <a:t>‹#›</a:t>
            </a:fld>
            <a:endParaRPr lang="en-US"/>
          </a:p>
        </p:txBody>
      </p:sp>
    </p:spTree>
    <p:extLst>
      <p:ext uri="{BB962C8B-B14F-4D97-AF65-F5344CB8AC3E}">
        <p14:creationId xmlns:p14="http://schemas.microsoft.com/office/powerpoint/2010/main" val="1673051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14597-01BD-05F7-5607-23964C6B3F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DA81B8-7B30-C109-0DAC-99C65A17CEBE}"/>
              </a:ext>
            </a:extLst>
          </p:cNvPr>
          <p:cNvSpPr>
            <a:spLocks noGrp="1"/>
          </p:cNvSpPr>
          <p:nvPr>
            <p:ph type="dt" sz="half" idx="10"/>
          </p:nvPr>
        </p:nvSpPr>
        <p:spPr/>
        <p:txBody>
          <a:bodyPr/>
          <a:lstStyle/>
          <a:p>
            <a:fld id="{938E2B57-0AA8-4738-9133-15248FB4E8C3}" type="datetimeFigureOut">
              <a:rPr lang="en-US" smtClean="0"/>
              <a:t>4/18/2025</a:t>
            </a:fld>
            <a:endParaRPr lang="en-US"/>
          </a:p>
        </p:txBody>
      </p:sp>
      <p:sp>
        <p:nvSpPr>
          <p:cNvPr id="4" name="Footer Placeholder 3">
            <a:extLst>
              <a:ext uri="{FF2B5EF4-FFF2-40B4-BE49-F238E27FC236}">
                <a16:creationId xmlns:a16="http://schemas.microsoft.com/office/drawing/2014/main" id="{4AD526D6-025F-9022-7397-7B6942DB31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7B16D6-B048-26E2-EF2F-D4A88160E58C}"/>
              </a:ext>
            </a:extLst>
          </p:cNvPr>
          <p:cNvSpPr>
            <a:spLocks noGrp="1"/>
          </p:cNvSpPr>
          <p:nvPr>
            <p:ph type="sldNum" sz="quarter" idx="12"/>
          </p:nvPr>
        </p:nvSpPr>
        <p:spPr/>
        <p:txBody>
          <a:bodyPr/>
          <a:lstStyle/>
          <a:p>
            <a:fld id="{4443A385-FEAD-4665-A1DA-11CAB8E295B4}" type="slidenum">
              <a:rPr lang="en-US" smtClean="0"/>
              <a:t>‹#›</a:t>
            </a:fld>
            <a:endParaRPr lang="en-US"/>
          </a:p>
        </p:txBody>
      </p:sp>
    </p:spTree>
    <p:extLst>
      <p:ext uri="{BB962C8B-B14F-4D97-AF65-F5344CB8AC3E}">
        <p14:creationId xmlns:p14="http://schemas.microsoft.com/office/powerpoint/2010/main" val="395930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BE2B9-D5A9-EDF8-7F6F-AAC34CA905F5}"/>
              </a:ext>
            </a:extLst>
          </p:cNvPr>
          <p:cNvSpPr>
            <a:spLocks noGrp="1"/>
          </p:cNvSpPr>
          <p:nvPr>
            <p:ph type="dt" sz="half" idx="10"/>
          </p:nvPr>
        </p:nvSpPr>
        <p:spPr/>
        <p:txBody>
          <a:bodyPr/>
          <a:lstStyle/>
          <a:p>
            <a:fld id="{938E2B57-0AA8-4738-9133-15248FB4E8C3}" type="datetimeFigureOut">
              <a:rPr lang="en-US" smtClean="0"/>
              <a:t>4/18/2025</a:t>
            </a:fld>
            <a:endParaRPr lang="en-US"/>
          </a:p>
        </p:txBody>
      </p:sp>
      <p:sp>
        <p:nvSpPr>
          <p:cNvPr id="3" name="Footer Placeholder 2">
            <a:extLst>
              <a:ext uri="{FF2B5EF4-FFF2-40B4-BE49-F238E27FC236}">
                <a16:creationId xmlns:a16="http://schemas.microsoft.com/office/drawing/2014/main" id="{7EF1EB60-D9CA-1E15-F045-8DA293A7ED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36E0A6-B99B-2905-1A97-49CBFB8F4223}"/>
              </a:ext>
            </a:extLst>
          </p:cNvPr>
          <p:cNvSpPr>
            <a:spLocks noGrp="1"/>
          </p:cNvSpPr>
          <p:nvPr>
            <p:ph type="sldNum" sz="quarter" idx="12"/>
          </p:nvPr>
        </p:nvSpPr>
        <p:spPr/>
        <p:txBody>
          <a:bodyPr/>
          <a:lstStyle/>
          <a:p>
            <a:fld id="{4443A385-FEAD-4665-A1DA-11CAB8E295B4}" type="slidenum">
              <a:rPr lang="en-US" smtClean="0"/>
              <a:t>‹#›</a:t>
            </a:fld>
            <a:endParaRPr lang="en-US"/>
          </a:p>
        </p:txBody>
      </p:sp>
    </p:spTree>
    <p:extLst>
      <p:ext uri="{BB962C8B-B14F-4D97-AF65-F5344CB8AC3E}">
        <p14:creationId xmlns:p14="http://schemas.microsoft.com/office/powerpoint/2010/main" val="4214094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4FF3-D5E8-DF98-A0DB-A56731A6CB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029E4D-7B35-913E-6B64-10A7D2934F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477AFE-007F-0B86-655B-83E3B26A0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4A3092-BE35-AFD0-D981-37D5F0BF7633}"/>
              </a:ext>
            </a:extLst>
          </p:cNvPr>
          <p:cNvSpPr>
            <a:spLocks noGrp="1"/>
          </p:cNvSpPr>
          <p:nvPr>
            <p:ph type="dt" sz="half" idx="10"/>
          </p:nvPr>
        </p:nvSpPr>
        <p:spPr/>
        <p:txBody>
          <a:bodyPr/>
          <a:lstStyle/>
          <a:p>
            <a:fld id="{938E2B57-0AA8-4738-9133-15248FB4E8C3}" type="datetimeFigureOut">
              <a:rPr lang="en-US" smtClean="0"/>
              <a:t>4/18/2025</a:t>
            </a:fld>
            <a:endParaRPr lang="en-US"/>
          </a:p>
        </p:txBody>
      </p:sp>
      <p:sp>
        <p:nvSpPr>
          <p:cNvPr id="6" name="Footer Placeholder 5">
            <a:extLst>
              <a:ext uri="{FF2B5EF4-FFF2-40B4-BE49-F238E27FC236}">
                <a16:creationId xmlns:a16="http://schemas.microsoft.com/office/drawing/2014/main" id="{B36CA7B1-1AA6-62AE-12FD-AF70D0A6B0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B800B8-4D56-9E29-1961-B1F490B6D487}"/>
              </a:ext>
            </a:extLst>
          </p:cNvPr>
          <p:cNvSpPr>
            <a:spLocks noGrp="1"/>
          </p:cNvSpPr>
          <p:nvPr>
            <p:ph type="sldNum" sz="quarter" idx="12"/>
          </p:nvPr>
        </p:nvSpPr>
        <p:spPr/>
        <p:txBody>
          <a:bodyPr/>
          <a:lstStyle/>
          <a:p>
            <a:fld id="{4443A385-FEAD-4665-A1DA-11CAB8E295B4}" type="slidenum">
              <a:rPr lang="en-US" smtClean="0"/>
              <a:t>‹#›</a:t>
            </a:fld>
            <a:endParaRPr lang="en-US"/>
          </a:p>
        </p:txBody>
      </p:sp>
    </p:spTree>
    <p:extLst>
      <p:ext uri="{BB962C8B-B14F-4D97-AF65-F5344CB8AC3E}">
        <p14:creationId xmlns:p14="http://schemas.microsoft.com/office/powerpoint/2010/main" val="2112420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EABE5-E420-8D9B-24BD-6B19408971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D536EB-86AF-82C1-A709-45E7285D08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EBBDD7-22C1-1173-F1AE-80B9960673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D33460-D070-F290-F423-8B174F5C26A5}"/>
              </a:ext>
            </a:extLst>
          </p:cNvPr>
          <p:cNvSpPr>
            <a:spLocks noGrp="1"/>
          </p:cNvSpPr>
          <p:nvPr>
            <p:ph type="dt" sz="half" idx="10"/>
          </p:nvPr>
        </p:nvSpPr>
        <p:spPr/>
        <p:txBody>
          <a:bodyPr/>
          <a:lstStyle/>
          <a:p>
            <a:fld id="{938E2B57-0AA8-4738-9133-15248FB4E8C3}" type="datetimeFigureOut">
              <a:rPr lang="en-US" smtClean="0"/>
              <a:t>4/18/2025</a:t>
            </a:fld>
            <a:endParaRPr lang="en-US"/>
          </a:p>
        </p:txBody>
      </p:sp>
      <p:sp>
        <p:nvSpPr>
          <p:cNvPr id="6" name="Footer Placeholder 5">
            <a:extLst>
              <a:ext uri="{FF2B5EF4-FFF2-40B4-BE49-F238E27FC236}">
                <a16:creationId xmlns:a16="http://schemas.microsoft.com/office/drawing/2014/main" id="{1BBA77B8-267A-C7DF-2184-24F74A1A53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FF357B-2192-F063-1B98-DA8FBC227832}"/>
              </a:ext>
            </a:extLst>
          </p:cNvPr>
          <p:cNvSpPr>
            <a:spLocks noGrp="1"/>
          </p:cNvSpPr>
          <p:nvPr>
            <p:ph type="sldNum" sz="quarter" idx="12"/>
          </p:nvPr>
        </p:nvSpPr>
        <p:spPr/>
        <p:txBody>
          <a:bodyPr/>
          <a:lstStyle/>
          <a:p>
            <a:fld id="{4443A385-FEAD-4665-A1DA-11CAB8E295B4}" type="slidenum">
              <a:rPr lang="en-US" smtClean="0"/>
              <a:t>‹#›</a:t>
            </a:fld>
            <a:endParaRPr lang="en-US"/>
          </a:p>
        </p:txBody>
      </p:sp>
    </p:spTree>
    <p:extLst>
      <p:ext uri="{BB962C8B-B14F-4D97-AF65-F5344CB8AC3E}">
        <p14:creationId xmlns:p14="http://schemas.microsoft.com/office/powerpoint/2010/main" val="3998962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80CF34-EDCA-89D2-BB3D-F5E95179A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C0ACDA-FD6B-BD23-1E50-89C06B3841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698CC4-9B9D-CEEE-C63D-C15EA54C47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38E2B57-0AA8-4738-9133-15248FB4E8C3}" type="datetimeFigureOut">
              <a:rPr lang="en-US" smtClean="0"/>
              <a:t>4/18/2025</a:t>
            </a:fld>
            <a:endParaRPr lang="en-US"/>
          </a:p>
        </p:txBody>
      </p:sp>
      <p:sp>
        <p:nvSpPr>
          <p:cNvPr id="5" name="Footer Placeholder 4">
            <a:extLst>
              <a:ext uri="{FF2B5EF4-FFF2-40B4-BE49-F238E27FC236}">
                <a16:creationId xmlns:a16="http://schemas.microsoft.com/office/drawing/2014/main" id="{6A73B3EB-B9F2-2718-B0CD-0A543E862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F3E8C99-9219-8486-0CFA-0D6AE3299C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443A385-FEAD-4665-A1DA-11CAB8E295B4}" type="slidenum">
              <a:rPr lang="en-US" smtClean="0"/>
              <a:t>‹#›</a:t>
            </a:fld>
            <a:endParaRPr lang="en-US"/>
          </a:p>
        </p:txBody>
      </p:sp>
    </p:spTree>
    <p:extLst>
      <p:ext uri="{BB962C8B-B14F-4D97-AF65-F5344CB8AC3E}">
        <p14:creationId xmlns:p14="http://schemas.microsoft.com/office/powerpoint/2010/main" val="190112750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file:///C:\Users\Khemb\Documents\Cyclistic_Project\Cyclistic_Visuals.zip" TargetMode="External"/><Relationship Id="rId2" Type="http://schemas.openxmlformats.org/officeDocument/2006/relationships/hyperlink" Target="file:///C:\Users\Khemb\Documents\Cyclistic_Case_Study.Rmd" TargetMode="External"/><Relationship Id="rId1" Type="http://schemas.openxmlformats.org/officeDocument/2006/relationships/slideLayout" Target="../slideLayouts/slideLayout4.xml"/><Relationship Id="rId4" Type="http://schemas.openxmlformats.org/officeDocument/2006/relationships/hyperlink" Target="file:///C:\Users\Khemb\Documents\Cyclistic_Stakeholder_Summary_Updated.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7FE09-D8AE-7F97-2F85-1434407F8C52}"/>
              </a:ext>
            </a:extLst>
          </p:cNvPr>
          <p:cNvSpPr>
            <a:spLocks noGrp="1"/>
          </p:cNvSpPr>
          <p:nvPr>
            <p:ph type="ctrTitle"/>
          </p:nvPr>
        </p:nvSpPr>
        <p:spPr/>
        <p:txBody>
          <a:bodyPr/>
          <a:lstStyle/>
          <a:p>
            <a:r>
              <a:rPr lang="en-US" dirty="0"/>
              <a:t>Cyclistic Rider Trends: Casual vs Member Behavior</a:t>
            </a:r>
          </a:p>
        </p:txBody>
      </p:sp>
      <p:sp>
        <p:nvSpPr>
          <p:cNvPr id="3" name="Subtitle 2">
            <a:extLst>
              <a:ext uri="{FF2B5EF4-FFF2-40B4-BE49-F238E27FC236}">
                <a16:creationId xmlns:a16="http://schemas.microsoft.com/office/drawing/2014/main" id="{F4B22D15-0641-EC31-33CA-121EAE624919}"/>
              </a:ext>
            </a:extLst>
          </p:cNvPr>
          <p:cNvSpPr>
            <a:spLocks noGrp="1"/>
          </p:cNvSpPr>
          <p:nvPr>
            <p:ph type="subTitle" idx="1"/>
          </p:nvPr>
        </p:nvSpPr>
        <p:spPr>
          <a:xfrm>
            <a:off x="1524000" y="3602038"/>
            <a:ext cx="9144000" cy="1699167"/>
          </a:xfrm>
        </p:spPr>
        <p:txBody>
          <a:bodyPr>
            <a:normAutofit/>
          </a:bodyPr>
          <a:lstStyle/>
          <a:p>
            <a:r>
              <a:rPr lang="en-US" dirty="0"/>
              <a:t>Leveraging Ride Data to Increase Membership</a:t>
            </a:r>
          </a:p>
          <a:p>
            <a:r>
              <a:rPr lang="en-US" dirty="0"/>
              <a:t>Author: Kent Ward</a:t>
            </a:r>
          </a:p>
          <a:p>
            <a:r>
              <a:rPr lang="en-US" dirty="0"/>
              <a:t>Date: April 17, 2025</a:t>
            </a:r>
          </a:p>
          <a:p>
            <a:endParaRPr lang="en-US" dirty="0"/>
          </a:p>
          <a:p>
            <a:endParaRPr lang="en-US" dirty="0"/>
          </a:p>
        </p:txBody>
      </p:sp>
    </p:spTree>
    <p:extLst>
      <p:ext uri="{BB962C8B-B14F-4D97-AF65-F5344CB8AC3E}">
        <p14:creationId xmlns:p14="http://schemas.microsoft.com/office/powerpoint/2010/main" val="923530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CC96B-4516-8F8E-1145-5C716F927C90}"/>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4258910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58230-1B57-0DDA-8467-463EEB1012F2}"/>
              </a:ext>
            </a:extLst>
          </p:cNvPr>
          <p:cNvSpPr>
            <a:spLocks noGrp="1"/>
          </p:cNvSpPr>
          <p:nvPr>
            <p:ph type="title"/>
          </p:nvPr>
        </p:nvSpPr>
        <p:spPr/>
        <p:txBody>
          <a:bodyPr/>
          <a:lstStyle/>
          <a:p>
            <a:r>
              <a:rPr lang="en-US" dirty="0"/>
              <a:t>Why This Matters</a:t>
            </a:r>
          </a:p>
        </p:txBody>
      </p:sp>
      <p:sp>
        <p:nvSpPr>
          <p:cNvPr id="3" name="Content Placeholder 2">
            <a:extLst>
              <a:ext uri="{FF2B5EF4-FFF2-40B4-BE49-F238E27FC236}">
                <a16:creationId xmlns:a16="http://schemas.microsoft.com/office/drawing/2014/main" id="{3F8D79FA-46ED-FF10-308B-B6A02BC4FA69}"/>
              </a:ext>
            </a:extLst>
          </p:cNvPr>
          <p:cNvSpPr>
            <a:spLocks noGrp="1"/>
          </p:cNvSpPr>
          <p:nvPr>
            <p:ph sz="half" idx="1"/>
          </p:nvPr>
        </p:nvSpPr>
        <p:spPr>
          <a:xfrm>
            <a:off x="838199" y="1825625"/>
            <a:ext cx="10305289" cy="4351338"/>
          </a:xfrm>
        </p:spPr>
        <p:txBody>
          <a:bodyPr/>
          <a:lstStyle/>
          <a:p>
            <a:pPr marL="0" indent="0">
              <a:buNone/>
            </a:pPr>
            <a:r>
              <a:rPr lang="en-US" dirty="0"/>
              <a:t>🎯</a:t>
            </a:r>
            <a:r>
              <a:rPr lang="en-US" sz="2400" dirty="0"/>
              <a:t>Understand how members and casual riders use Cyclistic differently</a:t>
            </a:r>
          </a:p>
          <a:p>
            <a:pPr marL="0" indent="0">
              <a:buNone/>
            </a:pPr>
            <a:endParaRPr lang="en-US" dirty="0"/>
          </a:p>
          <a:p>
            <a:pPr marL="0" indent="0">
              <a:buNone/>
            </a:pPr>
            <a:r>
              <a:rPr lang="en-US" dirty="0"/>
              <a:t>🎯</a:t>
            </a:r>
            <a:r>
              <a:rPr lang="en-US" sz="2400" dirty="0"/>
              <a:t>Inform marketing strategy to increase membership conversion</a:t>
            </a:r>
          </a:p>
          <a:p>
            <a:pPr marL="0" indent="0">
              <a:buNone/>
            </a:pPr>
            <a:endParaRPr lang="en-US" dirty="0"/>
          </a:p>
          <a:p>
            <a:pPr marL="0" indent="0">
              <a:buNone/>
            </a:pPr>
            <a:r>
              <a:rPr lang="en-US" dirty="0"/>
              <a:t>🎯</a:t>
            </a:r>
            <a:r>
              <a:rPr lang="en-US" sz="2400" dirty="0"/>
              <a:t>Leverage data insights to inform targeted campaigns</a:t>
            </a:r>
          </a:p>
        </p:txBody>
      </p:sp>
    </p:spTree>
    <p:extLst>
      <p:ext uri="{BB962C8B-B14F-4D97-AF65-F5344CB8AC3E}">
        <p14:creationId xmlns:p14="http://schemas.microsoft.com/office/powerpoint/2010/main" val="4155820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18111-E0E2-B8BF-F137-578191712CC8}"/>
              </a:ext>
            </a:extLst>
          </p:cNvPr>
          <p:cNvSpPr>
            <a:spLocks noGrp="1"/>
          </p:cNvSpPr>
          <p:nvPr>
            <p:ph type="title"/>
          </p:nvPr>
        </p:nvSpPr>
        <p:spPr/>
        <p:txBody>
          <a:bodyPr/>
          <a:lstStyle/>
          <a:p>
            <a:r>
              <a:rPr lang="en-US" dirty="0"/>
              <a:t>About the Data</a:t>
            </a:r>
          </a:p>
        </p:txBody>
      </p:sp>
      <p:sp>
        <p:nvSpPr>
          <p:cNvPr id="3" name="Content Placeholder 2">
            <a:extLst>
              <a:ext uri="{FF2B5EF4-FFF2-40B4-BE49-F238E27FC236}">
                <a16:creationId xmlns:a16="http://schemas.microsoft.com/office/drawing/2014/main" id="{E46482B7-D4C4-3F72-B50B-C9501418FC68}"/>
              </a:ext>
            </a:extLst>
          </p:cNvPr>
          <p:cNvSpPr>
            <a:spLocks noGrp="1"/>
          </p:cNvSpPr>
          <p:nvPr>
            <p:ph sz="half" idx="1"/>
          </p:nvPr>
        </p:nvSpPr>
        <p:spPr>
          <a:xfrm>
            <a:off x="4630477" y="858960"/>
            <a:ext cx="3657599" cy="368177"/>
          </a:xfrm>
        </p:spPr>
        <p:txBody>
          <a:bodyPr>
            <a:normAutofit/>
          </a:bodyPr>
          <a:lstStyle/>
          <a:p>
            <a:pPr marL="0" indent="0">
              <a:buNone/>
            </a:pPr>
            <a:r>
              <a:rPr lang="en-US" sz="2000" b="1" dirty="0"/>
              <a:t>790,000 total rides analyzed </a:t>
            </a:r>
          </a:p>
        </p:txBody>
      </p:sp>
      <p:pic>
        <p:nvPicPr>
          <p:cNvPr id="7" name="Picture 6">
            <a:extLst>
              <a:ext uri="{FF2B5EF4-FFF2-40B4-BE49-F238E27FC236}">
                <a16:creationId xmlns:a16="http://schemas.microsoft.com/office/drawing/2014/main" id="{5F197934-C1B2-FA61-3583-5127F58EC06B}"/>
              </a:ext>
            </a:extLst>
          </p:cNvPr>
          <p:cNvPicPr>
            <a:picLocks noChangeAspect="1"/>
          </p:cNvPicPr>
          <p:nvPr/>
        </p:nvPicPr>
        <p:blipFill>
          <a:blip r:embed="rId2"/>
          <a:stretch>
            <a:fillRect/>
          </a:stretch>
        </p:blipFill>
        <p:spPr>
          <a:xfrm>
            <a:off x="2597604" y="3055084"/>
            <a:ext cx="6996791" cy="2398222"/>
          </a:xfrm>
          <a:prstGeom prst="rect">
            <a:avLst/>
          </a:prstGeom>
        </p:spPr>
      </p:pic>
      <p:pic>
        <p:nvPicPr>
          <p:cNvPr id="14" name="Picture 13">
            <a:extLst>
              <a:ext uri="{FF2B5EF4-FFF2-40B4-BE49-F238E27FC236}">
                <a16:creationId xmlns:a16="http://schemas.microsoft.com/office/drawing/2014/main" id="{926A6D3C-C00B-86D5-5889-890228FD5923}"/>
              </a:ext>
            </a:extLst>
          </p:cNvPr>
          <p:cNvPicPr>
            <a:picLocks noChangeAspect="1"/>
          </p:cNvPicPr>
          <p:nvPr/>
        </p:nvPicPr>
        <p:blipFill>
          <a:blip r:embed="rId3"/>
          <a:stretch>
            <a:fillRect/>
          </a:stretch>
        </p:blipFill>
        <p:spPr>
          <a:xfrm>
            <a:off x="3759323" y="1876853"/>
            <a:ext cx="4528753" cy="8667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TextBox 14">
            <a:extLst>
              <a:ext uri="{FF2B5EF4-FFF2-40B4-BE49-F238E27FC236}">
                <a16:creationId xmlns:a16="http://schemas.microsoft.com/office/drawing/2014/main" id="{CB1DD680-ADE2-78FF-D08D-E1229B52B5F9}"/>
              </a:ext>
            </a:extLst>
          </p:cNvPr>
          <p:cNvSpPr txBox="1"/>
          <p:nvPr/>
        </p:nvSpPr>
        <p:spPr>
          <a:xfrm>
            <a:off x="3809999" y="5751146"/>
            <a:ext cx="4572000" cy="369332"/>
          </a:xfrm>
          <a:prstGeom prst="rect">
            <a:avLst/>
          </a:prstGeom>
          <a:noFill/>
        </p:spPr>
        <p:txBody>
          <a:bodyPr wrap="square" rtlCol="0">
            <a:spAutoFit/>
          </a:bodyPr>
          <a:lstStyle/>
          <a:p>
            <a:r>
              <a:rPr lang="en-US" b="1" dirty="0"/>
              <a:t>Glimpse of 2019 Q1 Trip Data in RStudio </a:t>
            </a:r>
          </a:p>
        </p:txBody>
      </p:sp>
    </p:spTree>
    <p:extLst>
      <p:ext uri="{BB962C8B-B14F-4D97-AF65-F5344CB8AC3E}">
        <p14:creationId xmlns:p14="http://schemas.microsoft.com/office/powerpoint/2010/main" val="2215188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D6844-BE53-8EBA-B094-9226B44FB377}"/>
              </a:ext>
            </a:extLst>
          </p:cNvPr>
          <p:cNvSpPr>
            <a:spLocks noGrp="1"/>
          </p:cNvSpPr>
          <p:nvPr>
            <p:ph type="title"/>
          </p:nvPr>
        </p:nvSpPr>
        <p:spPr/>
        <p:txBody>
          <a:bodyPr/>
          <a:lstStyle/>
          <a:p>
            <a:r>
              <a:rPr lang="en-US" dirty="0"/>
              <a:t>Ride Frequency Patterns</a:t>
            </a:r>
          </a:p>
        </p:txBody>
      </p:sp>
      <p:sp>
        <p:nvSpPr>
          <p:cNvPr id="3" name="Content Placeholder 2">
            <a:extLst>
              <a:ext uri="{FF2B5EF4-FFF2-40B4-BE49-F238E27FC236}">
                <a16:creationId xmlns:a16="http://schemas.microsoft.com/office/drawing/2014/main" id="{3F61E91C-CAD9-5C71-D60C-D52F5C94BB10}"/>
              </a:ext>
            </a:extLst>
          </p:cNvPr>
          <p:cNvSpPr>
            <a:spLocks noGrp="1"/>
          </p:cNvSpPr>
          <p:nvPr>
            <p:ph sz="half" idx="1"/>
          </p:nvPr>
        </p:nvSpPr>
        <p:spPr>
          <a:xfrm>
            <a:off x="587680" y="1988463"/>
            <a:ext cx="5181600" cy="3465978"/>
          </a:xfrm>
        </p:spPr>
        <p:txBody>
          <a:bodyPr/>
          <a:lstStyle/>
          <a:p>
            <a:r>
              <a:rPr lang="en-US" sz="2000" dirty="0"/>
              <a:t>Members ride constantly throughout the week (weekday commuters)</a:t>
            </a:r>
          </a:p>
          <a:p>
            <a:pPr marL="0" indent="0">
              <a:buNone/>
            </a:pPr>
            <a:endParaRPr lang="en-US" sz="2000" dirty="0"/>
          </a:p>
          <a:p>
            <a:r>
              <a:rPr lang="en-US" sz="2000" dirty="0"/>
              <a:t>Casuals ride mostly on weekends (leisure users)</a:t>
            </a:r>
          </a:p>
          <a:p>
            <a:pPr marL="0" indent="0">
              <a:buNone/>
            </a:pPr>
            <a:endParaRPr lang="en-US" sz="2000" dirty="0"/>
          </a:p>
          <a:p>
            <a:r>
              <a:rPr lang="en-US" sz="2000" dirty="0"/>
              <a:t>Highest activity: Tuesday – Thursday (members), Sunday (casuals)</a:t>
            </a:r>
          </a:p>
          <a:p>
            <a:pPr marL="0" indent="0">
              <a:buNone/>
            </a:pPr>
            <a:endParaRPr lang="en-US" dirty="0"/>
          </a:p>
        </p:txBody>
      </p:sp>
      <p:pic>
        <p:nvPicPr>
          <p:cNvPr id="6" name="Content Placeholder 5">
            <a:extLst>
              <a:ext uri="{FF2B5EF4-FFF2-40B4-BE49-F238E27FC236}">
                <a16:creationId xmlns:a16="http://schemas.microsoft.com/office/drawing/2014/main" id="{77DF86D3-C135-08F5-4DE1-6EB684E3B4E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5887233" y="1988463"/>
            <a:ext cx="5862182" cy="3926267"/>
          </a:xfrm>
        </p:spPr>
      </p:pic>
    </p:spTree>
    <p:extLst>
      <p:ext uri="{BB962C8B-B14F-4D97-AF65-F5344CB8AC3E}">
        <p14:creationId xmlns:p14="http://schemas.microsoft.com/office/powerpoint/2010/main" val="2939071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71E79-0C04-287A-E702-1235AACC8BDB}"/>
              </a:ext>
            </a:extLst>
          </p:cNvPr>
          <p:cNvSpPr>
            <a:spLocks noGrp="1"/>
          </p:cNvSpPr>
          <p:nvPr>
            <p:ph type="title"/>
          </p:nvPr>
        </p:nvSpPr>
        <p:spPr>
          <a:xfrm>
            <a:off x="532436" y="365125"/>
            <a:ext cx="5960962" cy="850217"/>
          </a:xfrm>
        </p:spPr>
        <p:txBody>
          <a:bodyPr/>
          <a:lstStyle/>
          <a:p>
            <a:r>
              <a:rPr lang="en-US" dirty="0"/>
              <a:t>Ride Duration Trends</a:t>
            </a:r>
          </a:p>
        </p:txBody>
      </p:sp>
      <p:sp>
        <p:nvSpPr>
          <p:cNvPr id="3" name="Content Placeholder 2">
            <a:extLst>
              <a:ext uri="{FF2B5EF4-FFF2-40B4-BE49-F238E27FC236}">
                <a16:creationId xmlns:a16="http://schemas.microsoft.com/office/drawing/2014/main" id="{45FE4186-98F8-6211-365A-E2F9A29D790A}"/>
              </a:ext>
            </a:extLst>
          </p:cNvPr>
          <p:cNvSpPr>
            <a:spLocks noGrp="1"/>
          </p:cNvSpPr>
          <p:nvPr>
            <p:ph sz="half" idx="1"/>
          </p:nvPr>
        </p:nvSpPr>
        <p:spPr>
          <a:xfrm>
            <a:off x="262375" y="1690688"/>
            <a:ext cx="5181600" cy="2186831"/>
          </a:xfrm>
        </p:spPr>
        <p:txBody>
          <a:bodyPr>
            <a:normAutofit/>
          </a:bodyPr>
          <a:lstStyle/>
          <a:p>
            <a:r>
              <a:rPr lang="en-US" sz="2000" dirty="0"/>
              <a:t>Casual riders take </a:t>
            </a:r>
            <a:r>
              <a:rPr lang="en-US" sz="2000" b="1" dirty="0"/>
              <a:t>much longer trips</a:t>
            </a:r>
            <a:r>
              <a:rPr lang="en-US" sz="2000" dirty="0"/>
              <a:t> on average</a:t>
            </a:r>
          </a:p>
          <a:p>
            <a:r>
              <a:rPr lang="en-US" sz="2000" dirty="0"/>
              <a:t>Members ride shorter, likely purposeful trips</a:t>
            </a:r>
          </a:p>
          <a:p>
            <a:r>
              <a:rPr lang="en-US" sz="2000" dirty="0"/>
              <a:t>Suggest that casuals are “exploring”, members are “commuting”</a:t>
            </a:r>
          </a:p>
        </p:txBody>
      </p:sp>
      <p:pic>
        <p:nvPicPr>
          <p:cNvPr id="6" name="Content Placeholder 5" descr="A chart displaying the average ride duration by member vs casual riders">
            <a:extLst>
              <a:ext uri="{FF2B5EF4-FFF2-40B4-BE49-F238E27FC236}">
                <a16:creationId xmlns:a16="http://schemas.microsoft.com/office/drawing/2014/main" id="{C9166661-26DE-C4F0-B85E-7A9D2675040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43975" y="2550853"/>
            <a:ext cx="6307237" cy="3942022"/>
          </a:xfrm>
        </p:spPr>
      </p:pic>
    </p:spTree>
    <p:extLst>
      <p:ext uri="{BB962C8B-B14F-4D97-AF65-F5344CB8AC3E}">
        <p14:creationId xmlns:p14="http://schemas.microsoft.com/office/powerpoint/2010/main" val="715054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2BDAC-BC1B-9AC0-31F3-20DE4F8E8937}"/>
              </a:ext>
            </a:extLst>
          </p:cNvPr>
          <p:cNvSpPr>
            <a:spLocks noGrp="1"/>
          </p:cNvSpPr>
          <p:nvPr>
            <p:ph type="title"/>
          </p:nvPr>
        </p:nvSpPr>
        <p:spPr>
          <a:xfrm>
            <a:off x="838200" y="365125"/>
            <a:ext cx="10515600" cy="827067"/>
          </a:xfrm>
        </p:spPr>
        <p:txBody>
          <a:bodyPr/>
          <a:lstStyle/>
          <a:p>
            <a:r>
              <a:rPr lang="en-US" dirty="0"/>
              <a:t>Member vs. Casual Rider Behavior</a:t>
            </a:r>
          </a:p>
        </p:txBody>
      </p:sp>
      <p:graphicFrame>
        <p:nvGraphicFramePr>
          <p:cNvPr id="5" name="Content Placeholder 4" descr="Table describing the ride behaviors of members and casual riders">
            <a:extLst>
              <a:ext uri="{FF2B5EF4-FFF2-40B4-BE49-F238E27FC236}">
                <a16:creationId xmlns:a16="http://schemas.microsoft.com/office/drawing/2014/main" id="{C55EA444-C729-957D-8D3F-28AED8ED8787}"/>
              </a:ext>
            </a:extLst>
          </p:cNvPr>
          <p:cNvGraphicFramePr>
            <a:graphicFrameLocks noGrp="1"/>
          </p:cNvGraphicFramePr>
          <p:nvPr>
            <p:ph sz="half" idx="1"/>
            <p:extLst>
              <p:ext uri="{D42A27DB-BD31-4B8C-83A1-F6EECF244321}">
                <p14:modId xmlns:p14="http://schemas.microsoft.com/office/powerpoint/2010/main" val="3513869931"/>
              </p:ext>
            </p:extLst>
          </p:nvPr>
        </p:nvGraphicFramePr>
        <p:xfrm>
          <a:off x="937550" y="1765527"/>
          <a:ext cx="8134604" cy="2465098"/>
        </p:xfrm>
        <a:graphic>
          <a:graphicData uri="http://schemas.openxmlformats.org/drawingml/2006/table">
            <a:tbl>
              <a:tblPr firstRow="1" bandRow="1">
                <a:tableStyleId>{F5AB1C69-6EDB-4FF4-983F-18BD219EF322}</a:tableStyleId>
              </a:tblPr>
              <a:tblGrid>
                <a:gridCol w="4062169">
                  <a:extLst>
                    <a:ext uri="{9D8B030D-6E8A-4147-A177-3AD203B41FA5}">
                      <a16:colId xmlns:a16="http://schemas.microsoft.com/office/drawing/2014/main" val="3639546311"/>
                    </a:ext>
                  </a:extLst>
                </a:gridCol>
                <a:gridCol w="4072435">
                  <a:extLst>
                    <a:ext uri="{9D8B030D-6E8A-4147-A177-3AD203B41FA5}">
                      <a16:colId xmlns:a16="http://schemas.microsoft.com/office/drawing/2014/main" val="4032340931"/>
                    </a:ext>
                  </a:extLst>
                </a:gridCol>
              </a:tblGrid>
              <a:tr h="417310">
                <a:tc>
                  <a:txBody>
                    <a:bodyPr/>
                    <a:lstStyle/>
                    <a:p>
                      <a:pPr algn="l"/>
                      <a:r>
                        <a:rPr lang="en-US" dirty="0"/>
                        <a:t>Casual Riders</a:t>
                      </a:r>
                    </a:p>
                  </a:txBody>
                  <a:tcPr/>
                </a:tc>
                <a:tc>
                  <a:txBody>
                    <a:bodyPr/>
                    <a:lstStyle/>
                    <a:p>
                      <a:pPr algn="l"/>
                      <a:r>
                        <a:rPr lang="en-US" dirty="0"/>
                        <a:t>Members</a:t>
                      </a:r>
                    </a:p>
                  </a:txBody>
                  <a:tcPr/>
                </a:tc>
                <a:extLst>
                  <a:ext uri="{0D108BD9-81ED-4DB2-BD59-A6C34878D82A}">
                    <a16:rowId xmlns:a16="http://schemas.microsoft.com/office/drawing/2014/main" val="1392160231"/>
                  </a:ext>
                </a:extLst>
              </a:tr>
              <a:tr h="682596">
                <a:tc>
                  <a:txBody>
                    <a:bodyPr/>
                    <a:lstStyle/>
                    <a:p>
                      <a:r>
                        <a:rPr lang="en-US" dirty="0"/>
                        <a:t>Weekend use </a:t>
                      </a:r>
                    </a:p>
                  </a:txBody>
                  <a:tcPr/>
                </a:tc>
                <a:tc>
                  <a:txBody>
                    <a:bodyPr/>
                    <a:lstStyle/>
                    <a:p>
                      <a:r>
                        <a:rPr lang="en-US" dirty="0"/>
                        <a:t>Weekday commuting</a:t>
                      </a:r>
                    </a:p>
                  </a:txBody>
                  <a:tcPr/>
                </a:tc>
                <a:extLst>
                  <a:ext uri="{0D108BD9-81ED-4DB2-BD59-A6C34878D82A}">
                    <a16:rowId xmlns:a16="http://schemas.microsoft.com/office/drawing/2014/main" val="1959605208"/>
                  </a:ext>
                </a:extLst>
              </a:tr>
              <a:tr h="682596">
                <a:tc>
                  <a:txBody>
                    <a:bodyPr/>
                    <a:lstStyle/>
                    <a:p>
                      <a:r>
                        <a:rPr lang="en-US" dirty="0"/>
                        <a:t>Longer Rides</a:t>
                      </a:r>
                    </a:p>
                  </a:txBody>
                  <a:tcPr/>
                </a:tc>
                <a:tc>
                  <a:txBody>
                    <a:bodyPr/>
                    <a:lstStyle/>
                    <a:p>
                      <a:r>
                        <a:rPr lang="en-US" dirty="0"/>
                        <a:t>Short, frequent trips</a:t>
                      </a:r>
                    </a:p>
                  </a:txBody>
                  <a:tcPr/>
                </a:tc>
                <a:extLst>
                  <a:ext uri="{0D108BD9-81ED-4DB2-BD59-A6C34878D82A}">
                    <a16:rowId xmlns:a16="http://schemas.microsoft.com/office/drawing/2014/main" val="4030182288"/>
                  </a:ext>
                </a:extLst>
              </a:tr>
              <a:tr h="682596">
                <a:tc>
                  <a:txBody>
                    <a:bodyPr/>
                    <a:lstStyle/>
                    <a:p>
                      <a:r>
                        <a:rPr lang="en-US" dirty="0"/>
                        <a:t>Leisure &amp; flexibility</a:t>
                      </a:r>
                    </a:p>
                  </a:txBody>
                  <a:tcPr/>
                </a:tc>
                <a:tc>
                  <a:txBody>
                    <a:bodyPr/>
                    <a:lstStyle/>
                    <a:p>
                      <a:r>
                        <a:rPr lang="en-US" dirty="0"/>
                        <a:t>Efficiency &amp; routine</a:t>
                      </a:r>
                    </a:p>
                  </a:txBody>
                  <a:tcPr/>
                </a:tc>
                <a:extLst>
                  <a:ext uri="{0D108BD9-81ED-4DB2-BD59-A6C34878D82A}">
                    <a16:rowId xmlns:a16="http://schemas.microsoft.com/office/drawing/2014/main" val="2306625294"/>
                  </a:ext>
                </a:extLst>
              </a:tr>
            </a:tbl>
          </a:graphicData>
        </a:graphic>
      </p:graphicFrame>
      <p:sp>
        <p:nvSpPr>
          <p:cNvPr id="6" name="TextBox 5">
            <a:extLst>
              <a:ext uri="{FF2B5EF4-FFF2-40B4-BE49-F238E27FC236}">
                <a16:creationId xmlns:a16="http://schemas.microsoft.com/office/drawing/2014/main" id="{E2CB9B21-2179-67D3-710A-F412926082C3}"/>
              </a:ext>
            </a:extLst>
          </p:cNvPr>
          <p:cNvSpPr txBox="1"/>
          <p:nvPr/>
        </p:nvSpPr>
        <p:spPr>
          <a:xfrm>
            <a:off x="838200" y="4913978"/>
            <a:ext cx="10076728" cy="369332"/>
          </a:xfrm>
          <a:prstGeom prst="rect">
            <a:avLst/>
          </a:prstGeom>
          <a:noFill/>
        </p:spPr>
        <p:txBody>
          <a:bodyPr wrap="square" rtlCol="0">
            <a:spAutoFit/>
          </a:bodyPr>
          <a:lstStyle/>
          <a:p>
            <a:r>
              <a:rPr lang="en-US" i="1" dirty="0"/>
              <a:t>Note: This behavior highlights opportunities to tailor marketing strategies based on ride purpose.</a:t>
            </a:r>
            <a:endParaRPr lang="en-US" dirty="0"/>
          </a:p>
        </p:txBody>
      </p:sp>
    </p:spTree>
    <p:extLst>
      <p:ext uri="{BB962C8B-B14F-4D97-AF65-F5344CB8AC3E}">
        <p14:creationId xmlns:p14="http://schemas.microsoft.com/office/powerpoint/2010/main" val="4108907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5D2D3-2B09-D44C-48F5-FD2F4BCB3D98}"/>
              </a:ext>
            </a:extLst>
          </p:cNvPr>
          <p:cNvSpPr>
            <a:spLocks noGrp="1"/>
          </p:cNvSpPr>
          <p:nvPr>
            <p:ph type="title"/>
          </p:nvPr>
        </p:nvSpPr>
        <p:spPr/>
        <p:txBody>
          <a:bodyPr>
            <a:normAutofit/>
          </a:bodyPr>
          <a:lstStyle/>
          <a:p>
            <a:r>
              <a:rPr lang="en-US" sz="3200" dirty="0"/>
              <a:t>Ride Frequency and Duration: Side-by-Side Comparison</a:t>
            </a:r>
          </a:p>
        </p:txBody>
      </p:sp>
      <p:pic>
        <p:nvPicPr>
          <p:cNvPr id="10" name="Content Placeholder 9" descr="A chart comparison of ride frequency and ride duration between casual bike riders and members.">
            <a:extLst>
              <a:ext uri="{FF2B5EF4-FFF2-40B4-BE49-F238E27FC236}">
                <a16:creationId xmlns:a16="http://schemas.microsoft.com/office/drawing/2014/main" id="{B29037E3-7018-8B8F-1779-A8CADB3458E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81234" y="1402916"/>
            <a:ext cx="10829532" cy="4897676"/>
          </a:xfrm>
        </p:spPr>
      </p:pic>
    </p:spTree>
    <p:extLst>
      <p:ext uri="{BB962C8B-B14F-4D97-AF65-F5344CB8AC3E}">
        <p14:creationId xmlns:p14="http://schemas.microsoft.com/office/powerpoint/2010/main" val="1803224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851FE-A90F-2FC2-989F-F5FF7345C850}"/>
              </a:ext>
            </a:extLst>
          </p:cNvPr>
          <p:cNvSpPr>
            <a:spLocks noGrp="1"/>
          </p:cNvSpPr>
          <p:nvPr>
            <p:ph type="title"/>
          </p:nvPr>
        </p:nvSpPr>
        <p:spPr/>
        <p:txBody>
          <a:bodyPr/>
          <a:lstStyle/>
          <a:p>
            <a:r>
              <a:rPr lang="en-US" dirty="0"/>
              <a:t>Turning Insights Into Action</a:t>
            </a:r>
          </a:p>
        </p:txBody>
      </p:sp>
      <p:sp>
        <p:nvSpPr>
          <p:cNvPr id="3" name="Content Placeholder 2" descr="Recommendations to turn casual riders into members">
            <a:extLst>
              <a:ext uri="{FF2B5EF4-FFF2-40B4-BE49-F238E27FC236}">
                <a16:creationId xmlns:a16="http://schemas.microsoft.com/office/drawing/2014/main" id="{3CD2F6C6-1FA4-A5BE-C47E-55FE1850C285}"/>
              </a:ext>
            </a:extLst>
          </p:cNvPr>
          <p:cNvSpPr>
            <a:spLocks noGrp="1"/>
          </p:cNvSpPr>
          <p:nvPr>
            <p:ph sz="half" idx="1"/>
          </p:nvPr>
        </p:nvSpPr>
        <p:spPr>
          <a:xfrm>
            <a:off x="838199" y="1825625"/>
            <a:ext cx="8734064" cy="1137031"/>
          </a:xfrm>
        </p:spPr>
        <p:txBody>
          <a:bodyPr>
            <a:noAutofit/>
          </a:bodyPr>
          <a:lstStyle/>
          <a:p>
            <a:pPr marL="0" indent="0">
              <a:buNone/>
            </a:pPr>
            <a:r>
              <a:rPr lang="en-US" sz="1600" dirty="0"/>
              <a:t>1️⃣ </a:t>
            </a:r>
            <a:r>
              <a:rPr lang="en-US" sz="1600" b="1" dirty="0"/>
              <a:t>Launch Weekend Promotions for Casual Riders</a:t>
            </a:r>
          </a:p>
          <a:p>
            <a:pPr marL="0" indent="0">
              <a:buNone/>
            </a:pPr>
            <a:r>
              <a:rPr lang="en-US" sz="1600" i="1" dirty="0"/>
              <a:t>Increase casual engagement and introduce habit-forming use</a:t>
            </a:r>
            <a:endParaRPr lang="en-US" sz="1600" b="1" i="1" dirty="0"/>
          </a:p>
          <a:p>
            <a:pPr marL="0" indent="0">
              <a:buNone/>
            </a:pPr>
            <a:endParaRPr lang="en-US" sz="1600" b="1" dirty="0"/>
          </a:p>
          <a:p>
            <a:pPr marL="0" indent="0">
              <a:buNone/>
            </a:pPr>
            <a:r>
              <a:rPr lang="en-US" sz="1600" dirty="0"/>
              <a:t>2️⃣ </a:t>
            </a:r>
            <a:r>
              <a:rPr lang="en-US" sz="1600" b="1" dirty="0"/>
              <a:t>Position Membership as a Weekday Convenience Tool</a:t>
            </a:r>
          </a:p>
          <a:p>
            <a:pPr marL="0" indent="0">
              <a:buNone/>
            </a:pPr>
            <a:r>
              <a:rPr lang="en-US" sz="1600" i="1" dirty="0"/>
              <a:t>Market memberships as a faster, cost-effective way to commute or run errands</a:t>
            </a:r>
            <a:endParaRPr lang="en-US" sz="1600" b="1" i="1" dirty="0"/>
          </a:p>
          <a:p>
            <a:pPr marL="0" indent="0">
              <a:buNone/>
            </a:pPr>
            <a:endParaRPr lang="en-US" sz="1600" dirty="0"/>
          </a:p>
          <a:p>
            <a:pPr marL="0" indent="0">
              <a:buNone/>
            </a:pPr>
            <a:r>
              <a:rPr lang="en-US" sz="1600" dirty="0"/>
              <a:t>3️⃣ </a:t>
            </a:r>
            <a:r>
              <a:rPr lang="en-US" sz="1600" b="1" dirty="0"/>
              <a:t>Target Behavior-Based Upsell Campaigns</a:t>
            </a:r>
          </a:p>
          <a:p>
            <a:pPr marL="0" indent="0">
              <a:buNone/>
            </a:pPr>
            <a:r>
              <a:rPr lang="en-US" sz="1600" i="1" dirty="0"/>
              <a:t>Convert loyal casuals through contextual reminders</a:t>
            </a:r>
            <a:endParaRPr lang="en-US" sz="2400" i="1" dirty="0"/>
          </a:p>
        </p:txBody>
      </p:sp>
    </p:spTree>
    <p:extLst>
      <p:ext uri="{BB962C8B-B14F-4D97-AF65-F5344CB8AC3E}">
        <p14:creationId xmlns:p14="http://schemas.microsoft.com/office/powerpoint/2010/main" val="2341318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FD0DD-7931-6B6B-9CB9-E09110E7DC55}"/>
              </a:ext>
            </a:extLst>
          </p:cNvPr>
          <p:cNvSpPr>
            <a:spLocks noGrp="1"/>
          </p:cNvSpPr>
          <p:nvPr>
            <p:ph type="title"/>
          </p:nvPr>
        </p:nvSpPr>
        <p:spPr/>
        <p:txBody>
          <a:bodyPr/>
          <a:lstStyle/>
          <a:p>
            <a:r>
              <a:rPr lang="en-US" dirty="0"/>
              <a:t>Resources</a:t>
            </a:r>
          </a:p>
        </p:txBody>
      </p:sp>
      <p:graphicFrame>
        <p:nvGraphicFramePr>
          <p:cNvPr id="10" name="Table 9">
            <a:extLst>
              <a:ext uri="{FF2B5EF4-FFF2-40B4-BE49-F238E27FC236}">
                <a16:creationId xmlns:a16="http://schemas.microsoft.com/office/drawing/2014/main" id="{8A58858C-E8C1-42AE-8955-C1A2AEA17F1D}"/>
              </a:ext>
            </a:extLst>
          </p:cNvPr>
          <p:cNvGraphicFramePr>
            <a:graphicFrameLocks noGrp="1"/>
          </p:cNvGraphicFramePr>
          <p:nvPr>
            <p:extLst>
              <p:ext uri="{D42A27DB-BD31-4B8C-83A1-F6EECF244321}">
                <p14:modId xmlns:p14="http://schemas.microsoft.com/office/powerpoint/2010/main" val="1906008168"/>
              </p:ext>
            </p:extLst>
          </p:nvPr>
        </p:nvGraphicFramePr>
        <p:xfrm>
          <a:off x="585165" y="1946583"/>
          <a:ext cx="10341336" cy="2201442"/>
        </p:xfrm>
        <a:graphic>
          <a:graphicData uri="http://schemas.openxmlformats.org/drawingml/2006/table">
            <a:tbl>
              <a:tblPr firstRow="1" bandRow="1">
                <a:tableStyleId>{F5AB1C69-6EDB-4FF4-983F-18BD219EF322}</a:tableStyleId>
              </a:tblPr>
              <a:tblGrid>
                <a:gridCol w="3447112">
                  <a:extLst>
                    <a:ext uri="{9D8B030D-6E8A-4147-A177-3AD203B41FA5}">
                      <a16:colId xmlns:a16="http://schemas.microsoft.com/office/drawing/2014/main" val="2129591865"/>
                    </a:ext>
                  </a:extLst>
                </a:gridCol>
                <a:gridCol w="3447112">
                  <a:extLst>
                    <a:ext uri="{9D8B030D-6E8A-4147-A177-3AD203B41FA5}">
                      <a16:colId xmlns:a16="http://schemas.microsoft.com/office/drawing/2014/main" val="4010742135"/>
                    </a:ext>
                  </a:extLst>
                </a:gridCol>
                <a:gridCol w="3447112">
                  <a:extLst>
                    <a:ext uri="{9D8B030D-6E8A-4147-A177-3AD203B41FA5}">
                      <a16:colId xmlns:a16="http://schemas.microsoft.com/office/drawing/2014/main" val="3621512146"/>
                    </a:ext>
                  </a:extLst>
                </a:gridCol>
              </a:tblGrid>
              <a:tr h="520454">
                <a:tc>
                  <a:txBody>
                    <a:bodyPr/>
                    <a:lstStyle/>
                    <a:p>
                      <a:r>
                        <a:rPr lang="en-US" dirty="0"/>
                        <a:t>Resource</a:t>
                      </a:r>
                    </a:p>
                  </a:txBody>
                  <a:tcPr/>
                </a:tc>
                <a:tc>
                  <a:txBody>
                    <a:bodyPr/>
                    <a:lstStyle/>
                    <a:p>
                      <a:r>
                        <a:rPr lang="en-US" dirty="0"/>
                        <a:t>Description</a:t>
                      </a:r>
                    </a:p>
                  </a:txBody>
                  <a:tcPr/>
                </a:tc>
                <a:tc>
                  <a:txBody>
                    <a:bodyPr/>
                    <a:lstStyle/>
                    <a:p>
                      <a:r>
                        <a:rPr lang="en-US" dirty="0"/>
                        <a:t>Link</a:t>
                      </a:r>
                    </a:p>
                  </a:txBody>
                  <a:tcPr/>
                </a:tc>
                <a:extLst>
                  <a:ext uri="{0D108BD9-81ED-4DB2-BD59-A6C34878D82A}">
                    <a16:rowId xmlns:a16="http://schemas.microsoft.com/office/drawing/2014/main" val="3341104362"/>
                  </a:ext>
                </a:extLst>
              </a:tr>
              <a:tr h="520454">
                <a:tc>
                  <a:txBody>
                    <a:bodyPr/>
                    <a:lstStyle/>
                    <a:p>
                      <a:r>
                        <a:rPr lang="en-US" dirty="0"/>
                        <a:t>HTML Report</a:t>
                      </a:r>
                    </a:p>
                  </a:txBody>
                  <a:tcPr/>
                </a:tc>
                <a:tc>
                  <a:txBody>
                    <a:bodyPr/>
                    <a:lstStyle/>
                    <a:p>
                      <a:r>
                        <a:rPr lang="en-US"/>
                        <a:t>Full Summary</a:t>
                      </a:r>
                      <a:endParaRPr lang="en-US" dirty="0"/>
                    </a:p>
                  </a:txBody>
                  <a:tcPr/>
                </a:tc>
                <a:tc>
                  <a:txBody>
                    <a:bodyPr/>
                    <a:lstStyle/>
                    <a:p>
                      <a:r>
                        <a:rPr lang="en-US" dirty="0">
                          <a:hlinkClick r:id="rId2" action="ppaction://hlinkfile"/>
                        </a:rPr>
                        <a:t>Cyclistic Case Study</a:t>
                      </a:r>
                      <a:endParaRPr lang="en-US" dirty="0"/>
                    </a:p>
                  </a:txBody>
                  <a:tcPr/>
                </a:tc>
                <a:extLst>
                  <a:ext uri="{0D108BD9-81ED-4DB2-BD59-A6C34878D82A}">
                    <a16:rowId xmlns:a16="http://schemas.microsoft.com/office/drawing/2014/main" val="3466890833"/>
                  </a:ext>
                </a:extLst>
              </a:tr>
              <a:tr h="520454">
                <a:tc>
                  <a:txBody>
                    <a:bodyPr/>
                    <a:lstStyle/>
                    <a:p>
                      <a:r>
                        <a:rPr lang="en-US" dirty="0"/>
                        <a:t>Visual Charts</a:t>
                      </a:r>
                    </a:p>
                  </a:txBody>
                  <a:tcPr/>
                </a:tc>
                <a:tc>
                  <a:txBody>
                    <a:bodyPr/>
                    <a:lstStyle/>
                    <a:p>
                      <a:r>
                        <a:rPr lang="en-US" dirty="0"/>
                        <a:t>Ride Count, Avg. Duration, Comparison</a:t>
                      </a:r>
                    </a:p>
                  </a:txBody>
                  <a:tcPr/>
                </a:tc>
                <a:tc>
                  <a:txBody>
                    <a:bodyPr/>
                    <a:lstStyle/>
                    <a:p>
                      <a:r>
                        <a:rPr lang="en-US" dirty="0">
                          <a:hlinkClick r:id="rId3" action="ppaction://hlinkfile"/>
                        </a:rPr>
                        <a:t>Cyclistic Visuals</a:t>
                      </a:r>
                      <a:endParaRPr lang="en-US" dirty="0"/>
                    </a:p>
                  </a:txBody>
                  <a:tcPr/>
                </a:tc>
                <a:extLst>
                  <a:ext uri="{0D108BD9-81ED-4DB2-BD59-A6C34878D82A}">
                    <a16:rowId xmlns:a16="http://schemas.microsoft.com/office/drawing/2014/main" val="2296978700"/>
                  </a:ext>
                </a:extLst>
              </a:tr>
              <a:tr h="520454">
                <a:tc>
                  <a:txBody>
                    <a:bodyPr/>
                    <a:lstStyle/>
                    <a:p>
                      <a:r>
                        <a:rPr lang="en-US" dirty="0"/>
                        <a:t>Insight summary</a:t>
                      </a:r>
                    </a:p>
                  </a:txBody>
                  <a:tcPr/>
                </a:tc>
                <a:tc>
                  <a:txBody>
                    <a:bodyPr/>
                    <a:lstStyle/>
                    <a:p>
                      <a:r>
                        <a:rPr lang="en-US" dirty="0"/>
                        <a:t>1-pager for stakeholders</a:t>
                      </a:r>
                    </a:p>
                  </a:txBody>
                  <a:tcPr/>
                </a:tc>
                <a:tc>
                  <a:txBody>
                    <a:bodyPr/>
                    <a:lstStyle/>
                    <a:p>
                      <a:r>
                        <a:rPr lang="en-US" dirty="0">
                          <a:hlinkClick r:id="rId4" action="ppaction://hlinkfile"/>
                        </a:rPr>
                        <a:t>PDF Summary</a:t>
                      </a:r>
                      <a:endParaRPr lang="en-US" dirty="0"/>
                    </a:p>
                  </a:txBody>
                  <a:tcPr/>
                </a:tc>
                <a:extLst>
                  <a:ext uri="{0D108BD9-81ED-4DB2-BD59-A6C34878D82A}">
                    <a16:rowId xmlns:a16="http://schemas.microsoft.com/office/drawing/2014/main" val="3477888921"/>
                  </a:ext>
                </a:extLst>
              </a:tr>
            </a:tbl>
          </a:graphicData>
        </a:graphic>
      </p:graphicFrame>
      <p:sp>
        <p:nvSpPr>
          <p:cNvPr id="11" name="TextBox 10">
            <a:extLst>
              <a:ext uri="{FF2B5EF4-FFF2-40B4-BE49-F238E27FC236}">
                <a16:creationId xmlns:a16="http://schemas.microsoft.com/office/drawing/2014/main" id="{3228744E-D691-9B96-EE11-DCA1F9347042}"/>
              </a:ext>
            </a:extLst>
          </p:cNvPr>
          <p:cNvSpPr txBox="1"/>
          <p:nvPr/>
        </p:nvSpPr>
        <p:spPr>
          <a:xfrm>
            <a:off x="1574157" y="5208608"/>
            <a:ext cx="8646289" cy="369332"/>
          </a:xfrm>
          <a:prstGeom prst="rect">
            <a:avLst/>
          </a:prstGeom>
          <a:noFill/>
        </p:spPr>
        <p:txBody>
          <a:bodyPr wrap="square" rtlCol="0">
            <a:spAutoFit/>
          </a:bodyPr>
          <a:lstStyle/>
          <a:p>
            <a:pPr algn="ctr"/>
            <a:r>
              <a:rPr lang="en-US" dirty="0"/>
              <a:t>For questions, contact: Kent Ward | kent.ward@khembroward.com</a:t>
            </a:r>
          </a:p>
        </p:txBody>
      </p:sp>
    </p:spTree>
    <p:extLst>
      <p:ext uri="{BB962C8B-B14F-4D97-AF65-F5344CB8AC3E}">
        <p14:creationId xmlns:p14="http://schemas.microsoft.com/office/powerpoint/2010/main" val="2325224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175</TotalTime>
  <Words>442</Words>
  <Application>Microsoft Office PowerPoint</Application>
  <PresentationFormat>Widescreen</PresentationFormat>
  <Paragraphs>67</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Cyclistic Rider Trends: Casual vs Member Behavior</vt:lpstr>
      <vt:lpstr>Why This Matters</vt:lpstr>
      <vt:lpstr>About the Data</vt:lpstr>
      <vt:lpstr>Ride Frequency Patterns</vt:lpstr>
      <vt:lpstr>Ride Duration Trends</vt:lpstr>
      <vt:lpstr>Member vs. Casual Rider Behavior</vt:lpstr>
      <vt:lpstr>Ride Frequency and Duration: Side-by-Side Comparison</vt:lpstr>
      <vt:lpstr>Turning Insights Into Action</vt:lpstr>
      <vt:lpstr>Resources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Kent Ward</dc:creator>
  <cp:lastModifiedBy>Kent Ward</cp:lastModifiedBy>
  <cp:revision>4</cp:revision>
  <dcterms:created xsi:type="dcterms:W3CDTF">2025-04-17T15:17:51Z</dcterms:created>
  <dcterms:modified xsi:type="dcterms:W3CDTF">2025-04-18T11:48:41Z</dcterms:modified>
</cp:coreProperties>
</file>