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5EE5-D59C-41F0-A09C-6C55121059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B1C2-1956-4499-AC70-BCE365EA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Dual-Bell operational advantage, test at 1 atm, system will preform predicable, go straight to test without disassembling the high-pressure system (and draining/refilling the tanks &lt;- takes time (ISOTHERMAL))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 &amp; 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 and a 2 X SH 90 alternative (Former sourced from General Dynamics, later from Steelhead Composites) 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10070504-2 [15.2in</a:t>
            </a:r>
            <a:r>
              <a:rPr lang="en-US" dirty="0"/>
              <a:t>⌀</a:t>
            </a:r>
            <a:r>
              <a:rPr lang="en-US" dirty="0">
                <a:latin typeface="BankGothic" panose="02000500000000000000" pitchFamily="2" charset="0"/>
              </a:rPr>
              <a:t> X 42.3in]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SH 90 [17.1in⌀ X 39in]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 CAD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0AA9F-F07E-429D-85B6-C5003A7266F4}"/>
              </a:ext>
            </a:extLst>
          </p:cNvPr>
          <p:cNvSpPr txBox="1"/>
          <p:nvPr/>
        </p:nvSpPr>
        <p:spPr>
          <a:xfrm>
            <a:off x="1022781" y="5635268"/>
            <a:ext cx="101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to demonstrate general dimensions; the flow schematic shall be discussed later.</a:t>
            </a:r>
          </a:p>
          <a:p>
            <a:r>
              <a:rPr lang="en-US" dirty="0">
                <a:latin typeface="BankGothic" panose="02000500000000000000" pitchFamily="2" charset="0"/>
              </a:rPr>
              <a:t>2 X SH 90 Configuration would share similar dimensions</a:t>
            </a:r>
          </a:p>
        </p:txBody>
      </p:sp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pic>
        <p:nvPicPr>
          <p:cNvPr id="7" name="Picture 6" descr="A picture containing dark, black, clock&#10;&#10;Description automatically generated">
            <a:extLst>
              <a:ext uri="{FF2B5EF4-FFF2-40B4-BE49-F238E27FC236}">
                <a16:creationId xmlns:a16="http://schemas.microsoft.com/office/drawing/2014/main" id="{ACFE191C-677C-48B6-8323-5D95355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35" y="1630041"/>
            <a:ext cx="1457528" cy="762106"/>
          </a:xfrm>
          <a:prstGeom prst="rect">
            <a:avLst/>
          </a:prstGeom>
        </p:spPr>
      </p:pic>
      <p:pic>
        <p:nvPicPr>
          <p:cNvPr id="9" name="Picture 8" descr="A picture containing drawing, light, meter&#10;&#10;Description automatically generated">
            <a:extLst>
              <a:ext uri="{FF2B5EF4-FFF2-40B4-BE49-F238E27FC236}">
                <a16:creationId xmlns:a16="http://schemas.microsoft.com/office/drawing/2014/main" id="{BBF6B70D-481E-4150-80E0-17277996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450709"/>
            <a:ext cx="2048161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67C06-2591-4D68-8512-79F10722A0D3}"/>
              </a:ext>
            </a:extLst>
          </p:cNvPr>
          <p:cNvSpPr txBox="1"/>
          <p:nvPr/>
        </p:nvSpPr>
        <p:spPr>
          <a:xfrm>
            <a:off x="877655" y="128675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Assume a constant flow rate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4EF290-19BE-4E7A-B4B2-9A975B9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990789"/>
            <a:ext cx="3115110" cy="876422"/>
          </a:xfrm>
          <a:prstGeom prst="rect">
            <a:avLst/>
          </a:prstGeom>
        </p:spPr>
      </p:pic>
      <p:pic>
        <p:nvPicPr>
          <p:cNvPr id="14" name="Picture 1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F1A5BFD-CE71-41C2-B265-B4EB2454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2" y="3902396"/>
            <a:ext cx="4410691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425C1-BA89-4330-9272-844E074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4665087"/>
            <a:ext cx="10278909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2CC42F-4FD6-40DF-8775-ED542B2F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5463902"/>
            <a:ext cx="11460174" cy="8097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A1DBA-EEB9-4814-BF17-E7F026183DB1}"/>
              </a:ext>
            </a:extLst>
          </p:cNvPr>
          <p:cNvCxnSpPr>
            <a:cxnSpLocks/>
          </p:cNvCxnSpPr>
          <p:nvPr/>
        </p:nvCxnSpPr>
        <p:spPr>
          <a:xfrm>
            <a:off x="365909" y="6374795"/>
            <a:ext cx="11390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 Mass Flow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500m thrusting length, 377 km/</a:t>
            </a:r>
            <a:r>
              <a:rPr lang="en-US" dirty="0" err="1">
                <a:latin typeface="BankGothic" panose="02000500000000000000" pitchFamily="2" charset="0"/>
              </a:rPr>
              <a:t>hr</a:t>
            </a:r>
            <a:r>
              <a:rPr lang="en-US" dirty="0">
                <a:latin typeface="BankGothic" panose="02000500000000000000" pitchFamily="2" charset="0"/>
              </a:rPr>
              <a:t> max 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583AA-24FB-42E3-AF9E-60C79266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2339954"/>
            <a:ext cx="1724266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E2070-5269-408E-8F60-9147DCE0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6" y="4186971"/>
            <a:ext cx="1714739" cy="40010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6DF5C4-5AFF-475B-87B2-9613CA0A1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73" y="3172962"/>
            <a:ext cx="1390844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A706B6-CC95-4C73-AF3E-CF359AA35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26" y="4972349"/>
            <a:ext cx="1533739" cy="419158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AE6733A-1398-47CF-98F9-0E8FF506C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61" y="2093500"/>
            <a:ext cx="5244081" cy="41869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8922059" y="2379156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</p:spTree>
    <p:extLst>
      <p:ext uri="{BB962C8B-B14F-4D97-AF65-F5344CB8AC3E}">
        <p14:creationId xmlns:p14="http://schemas.microsoft.com/office/powerpoint/2010/main" val="189618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2A9D-F1AE-4E3B-B5E6-C9DC951B359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Configuration options: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DD45A9-6FF9-4178-A98C-0EE17FF93F29}"/>
              </a:ext>
            </a:extLst>
          </p:cNvPr>
          <p:cNvGrpSpPr/>
          <p:nvPr/>
        </p:nvGrpSpPr>
        <p:grpSpPr>
          <a:xfrm>
            <a:off x="550712" y="2123761"/>
            <a:ext cx="2359610" cy="3896494"/>
            <a:chOff x="676553" y="2123761"/>
            <a:chExt cx="2359610" cy="38964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B0407-9824-4137-B680-DEF0343F5D57}"/>
                </a:ext>
              </a:extLst>
            </p:cNvPr>
            <p:cNvGrpSpPr/>
            <p:nvPr/>
          </p:nvGrpSpPr>
          <p:grpSpPr>
            <a:xfrm>
              <a:off x="1312604" y="2123761"/>
              <a:ext cx="1087508" cy="1749004"/>
              <a:chOff x="1344967" y="2123761"/>
              <a:chExt cx="1087508" cy="174900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A566D30-C312-4933-AB7D-97AF926001D6}"/>
                  </a:ext>
                </a:extLst>
              </p:cNvPr>
              <p:cNvCxnSpPr/>
              <p:nvPr/>
            </p:nvCxnSpPr>
            <p:spPr>
              <a:xfrm>
                <a:off x="1624614" y="2123761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7452-8D47-4741-AEF5-312EB451C029}"/>
                  </a:ext>
                </a:extLst>
              </p:cNvPr>
              <p:cNvSpPr txBox="1"/>
              <p:nvPr/>
            </p:nvSpPr>
            <p:spPr>
              <a:xfrm>
                <a:off x="1624614" y="2123761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9E312F-B24A-431E-A73D-931C8D8CE975}"/>
                  </a:ext>
                </a:extLst>
              </p:cNvPr>
              <p:cNvGrpSpPr/>
              <p:nvPr/>
            </p:nvGrpSpPr>
            <p:grpSpPr>
              <a:xfrm>
                <a:off x="1344967" y="2692035"/>
                <a:ext cx="559293" cy="1180730"/>
                <a:chOff x="1429305" y="2805344"/>
                <a:chExt cx="559293" cy="118073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4BC3070-8124-4CD6-A763-C31F7B7B96F4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DB8BBF-493D-4C23-B453-E55F8B70C7DD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3880-10F8-42BA-8E28-4C3E91850493}"/>
                </a:ext>
              </a:extLst>
            </p:cNvPr>
            <p:cNvSpPr txBox="1"/>
            <p:nvPr/>
          </p:nvSpPr>
          <p:spPr>
            <a:xfrm>
              <a:off x="676553" y="3988930"/>
              <a:ext cx="23596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Straight dump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Phase through Under/Over expanded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Dynamics?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0FD7F-7646-4F8F-8415-A884C6CEB243}"/>
              </a:ext>
            </a:extLst>
          </p:cNvPr>
          <p:cNvGrpSpPr/>
          <p:nvPr/>
        </p:nvGrpSpPr>
        <p:grpSpPr>
          <a:xfrm>
            <a:off x="3461034" y="2119244"/>
            <a:ext cx="2359610" cy="4182632"/>
            <a:chOff x="3736390" y="2119244"/>
            <a:chExt cx="2359610" cy="41826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1E41E-A42E-4F35-810D-EF3AEA91A3C3}"/>
                </a:ext>
              </a:extLst>
            </p:cNvPr>
            <p:cNvSpPr txBox="1"/>
            <p:nvPr/>
          </p:nvSpPr>
          <p:spPr>
            <a:xfrm>
              <a:off x="3736390" y="3993552"/>
              <a:ext cx="23596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Aerospike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Variable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Thermal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Cool factor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1C3087-970E-4C8A-A19B-272AC0590D8F}"/>
                </a:ext>
              </a:extLst>
            </p:cNvPr>
            <p:cNvGrpSpPr/>
            <p:nvPr/>
          </p:nvGrpSpPr>
          <p:grpSpPr>
            <a:xfrm>
              <a:off x="4454107" y="2119244"/>
              <a:ext cx="924177" cy="1499652"/>
              <a:chOff x="5633912" y="2123761"/>
              <a:chExt cx="924177" cy="149965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DF562-05B0-4D54-8D5A-F6C4F0F316E2}"/>
                  </a:ext>
                </a:extLst>
              </p:cNvPr>
              <p:cNvSpPr txBox="1"/>
              <p:nvPr/>
            </p:nvSpPr>
            <p:spPr>
              <a:xfrm>
                <a:off x="5692070" y="2139945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F64ACB-2A43-4174-BC36-5E122022CF1C}"/>
                  </a:ext>
                </a:extLst>
              </p:cNvPr>
              <p:cNvSpPr/>
              <p:nvPr/>
            </p:nvSpPr>
            <p:spPr>
              <a:xfrm rot="10800000">
                <a:off x="5821243" y="2692035"/>
                <a:ext cx="549515" cy="9313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3399A8B-80DC-4B91-B36D-FA1B61C4A7E5}"/>
                  </a:ext>
                </a:extLst>
              </p:cNvPr>
              <p:cNvGrpSpPr/>
              <p:nvPr/>
            </p:nvGrpSpPr>
            <p:grpSpPr>
              <a:xfrm>
                <a:off x="5633912" y="2123761"/>
                <a:ext cx="924177" cy="745309"/>
                <a:chOff x="4421080" y="2123761"/>
                <a:chExt cx="924177" cy="74530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B00ECEC-2F7C-43B9-9399-6AB7FAC8E01B}"/>
                    </a:ext>
                  </a:extLst>
                </p:cNvPr>
                <p:cNvCxnSpPr/>
                <p:nvPr/>
              </p:nvCxnSpPr>
              <p:spPr>
                <a:xfrm>
                  <a:off x="4554245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5180DC3-41AA-4F9E-A4B5-B586B3472471}"/>
                    </a:ext>
                  </a:extLst>
                </p:cNvPr>
                <p:cNvSpPr/>
                <p:nvPr/>
              </p:nvSpPr>
              <p:spPr>
                <a:xfrm>
                  <a:off x="4421080" y="272544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1E3A77-1D3E-4C35-AF1E-3C11EBD707E4}"/>
                    </a:ext>
                  </a:extLst>
                </p:cNvPr>
                <p:cNvSpPr/>
                <p:nvPr/>
              </p:nvSpPr>
              <p:spPr>
                <a:xfrm flipH="1">
                  <a:off x="5212092" y="273590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9434518-26BD-4F6C-9340-1D4B6630705F}"/>
                    </a:ext>
                  </a:extLst>
                </p:cNvPr>
                <p:cNvCxnSpPr/>
                <p:nvPr/>
              </p:nvCxnSpPr>
              <p:spPr>
                <a:xfrm>
                  <a:off x="5222450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A204D2-F041-43C5-9FEC-4B6D972CF8A7}"/>
              </a:ext>
            </a:extLst>
          </p:cNvPr>
          <p:cNvGrpSpPr/>
          <p:nvPr/>
        </p:nvGrpSpPr>
        <p:grpSpPr>
          <a:xfrm>
            <a:off x="6341103" y="1293620"/>
            <a:ext cx="2359611" cy="5280633"/>
            <a:chOff x="6690402" y="1293620"/>
            <a:chExt cx="2359611" cy="52806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888E1-7D1A-43D8-801F-D992B67B297F}"/>
                </a:ext>
              </a:extLst>
            </p:cNvPr>
            <p:cNvSpPr txBox="1"/>
            <p:nvPr/>
          </p:nvSpPr>
          <p:spPr>
            <a:xfrm>
              <a:off x="6690402" y="3988930"/>
              <a:ext cx="23596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Regulated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Optimal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Additional set of nozzles for testing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6301D7-1B53-4525-B89A-C49934901EC8}"/>
                </a:ext>
              </a:extLst>
            </p:cNvPr>
            <p:cNvGrpSpPr/>
            <p:nvPr/>
          </p:nvGrpSpPr>
          <p:grpSpPr>
            <a:xfrm>
              <a:off x="7356706" y="1293620"/>
              <a:ext cx="1087508" cy="2574628"/>
              <a:chOff x="7625101" y="1293620"/>
              <a:chExt cx="1087508" cy="257462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ADE815-B7A4-414E-B578-A7267C2208CD}"/>
                  </a:ext>
                </a:extLst>
              </p:cNvPr>
              <p:cNvCxnSpPr/>
              <p:nvPr/>
            </p:nvCxnSpPr>
            <p:spPr>
              <a:xfrm>
                <a:off x="7904748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0EA07F-74F3-48D2-8F8C-DB5A306B41B5}"/>
                  </a:ext>
                </a:extLst>
              </p:cNvPr>
              <p:cNvSpPr txBox="1"/>
              <p:nvPr/>
            </p:nvSpPr>
            <p:spPr>
              <a:xfrm>
                <a:off x="7904748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10C1BD-B0D4-45AE-A822-2809569BBF7A}"/>
                  </a:ext>
                </a:extLst>
              </p:cNvPr>
              <p:cNvGrpSpPr/>
              <p:nvPr/>
            </p:nvGrpSpPr>
            <p:grpSpPr>
              <a:xfrm>
                <a:off x="7625101" y="2687518"/>
                <a:ext cx="559293" cy="1180730"/>
                <a:chOff x="1429305" y="2805344"/>
                <a:chExt cx="559293" cy="11807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5D47478-E59D-49D0-954F-80DDC326CE8A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6C04767-CC85-495A-853F-C9D80C9E7C7E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78748-9945-45C4-A43D-650B0567ECEB}"/>
                  </a:ext>
                </a:extLst>
              </p:cNvPr>
              <p:cNvGrpSpPr/>
              <p:nvPr/>
            </p:nvGrpSpPr>
            <p:grpSpPr>
              <a:xfrm>
                <a:off x="7750790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C1FC68B-DF9E-4DC1-B2D0-80CBCB5EC6A7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CBFCDC83-4547-481A-B85C-515A688522AF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24EB25-ACD9-435B-BC72-60EED8944CF5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Partial Circle 34">
                  <a:extLst>
                    <a:ext uri="{FF2B5EF4-FFF2-40B4-BE49-F238E27FC236}">
                      <a16:creationId xmlns:a16="http://schemas.microsoft.com/office/drawing/2014/main" id="{2432F443-3119-4601-8867-1FAC27DB1B6F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F1FC1C-1BB1-445D-B6F9-D98BE514D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61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C26678-6AB9-4EED-B4F6-4D03AF0F5FB5}"/>
              </a:ext>
            </a:extLst>
          </p:cNvPr>
          <p:cNvGrpSpPr/>
          <p:nvPr/>
        </p:nvGrpSpPr>
        <p:grpSpPr>
          <a:xfrm>
            <a:off x="9254280" y="1293620"/>
            <a:ext cx="2359610" cy="5280633"/>
            <a:chOff x="8811981" y="1293620"/>
            <a:chExt cx="2359610" cy="52806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2C15BF-D23B-42F4-8785-4DD787870232}"/>
                </a:ext>
              </a:extLst>
            </p:cNvPr>
            <p:cNvGrpSpPr/>
            <p:nvPr/>
          </p:nvGrpSpPr>
          <p:grpSpPr>
            <a:xfrm>
              <a:off x="9472579" y="1293620"/>
              <a:ext cx="1093213" cy="2574628"/>
              <a:chOff x="10440505" y="1293620"/>
              <a:chExt cx="1093213" cy="2574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21CE1A-35E6-4227-9BB6-4090B250DBE8}"/>
                  </a:ext>
                </a:extLst>
              </p:cNvPr>
              <p:cNvGrpSpPr/>
              <p:nvPr/>
            </p:nvGrpSpPr>
            <p:grpSpPr>
              <a:xfrm>
                <a:off x="10440505" y="2687518"/>
                <a:ext cx="559293" cy="1180730"/>
                <a:chOff x="10676510" y="2787510"/>
                <a:chExt cx="559293" cy="118073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CA9B07-6880-461D-9201-4BD8F9168FAB}"/>
                    </a:ext>
                  </a:extLst>
                </p:cNvPr>
                <p:cNvSpPr/>
                <p:nvPr/>
              </p:nvSpPr>
              <p:spPr>
                <a:xfrm>
                  <a:off x="10676510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95628C1-FF06-4CE2-933A-031D1A0474DA}"/>
                    </a:ext>
                  </a:extLst>
                </p:cNvPr>
                <p:cNvSpPr/>
                <p:nvPr/>
              </p:nvSpPr>
              <p:spPr>
                <a:xfrm flipH="1">
                  <a:off x="10996106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53D8F2-DD1E-4C9A-AE25-AAACE31D3F04}"/>
                  </a:ext>
                </a:extLst>
              </p:cNvPr>
              <p:cNvCxnSpPr/>
              <p:nvPr/>
            </p:nvCxnSpPr>
            <p:spPr>
              <a:xfrm>
                <a:off x="10725857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DA639C-51FD-4368-926F-CDCF7DD2CFC5}"/>
                  </a:ext>
                </a:extLst>
              </p:cNvPr>
              <p:cNvSpPr txBox="1"/>
              <p:nvPr/>
            </p:nvSpPr>
            <p:spPr>
              <a:xfrm>
                <a:off x="10725857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E7655D-AB7F-43B9-97AF-F0AFC0AF07C2}"/>
                  </a:ext>
                </a:extLst>
              </p:cNvPr>
              <p:cNvGrpSpPr/>
              <p:nvPr/>
            </p:nvGrpSpPr>
            <p:grpSpPr>
              <a:xfrm>
                <a:off x="10571899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B7BCAFE6-F8DD-4CED-9499-0E9A7217CF25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1341F0D3-15C0-43B5-A021-B913C3ADA95D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F9A444-BEA7-4067-B014-9956821B6F2A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Partial Circle 49">
                  <a:extLst>
                    <a:ext uri="{FF2B5EF4-FFF2-40B4-BE49-F238E27FC236}">
                      <a16:creationId xmlns:a16="http://schemas.microsoft.com/office/drawing/2014/main" id="{B392D7DE-5C77-444D-8401-5D7D6FE56252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0C6B11-7629-44E0-ACCF-A85B4E79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1570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94734-BC1F-458C-96FA-A01C2A7A0C86}"/>
                </a:ext>
              </a:extLst>
            </p:cNvPr>
            <p:cNvSpPr txBox="1"/>
            <p:nvPr/>
          </p:nvSpPr>
          <p:spPr>
            <a:xfrm>
              <a:off x="8811981" y="3988930"/>
              <a:ext cx="23596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Dual-Bell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One nozzle with optimal expansion for the tube &amp; 1atm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9664FE-9393-4DB4-B649-EE2B72EB7AD2}"/>
              </a:ext>
            </a:extLst>
          </p:cNvPr>
          <p:cNvCxnSpPr>
            <a:cxnSpLocks/>
          </p:cNvCxnSpPr>
          <p:nvPr/>
        </p:nvCxnSpPr>
        <p:spPr>
          <a:xfrm>
            <a:off x="9257250" y="6650002"/>
            <a:ext cx="2120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7A5CD-B6F2-4FEF-B064-60CCCE6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1584156"/>
            <a:ext cx="3200847" cy="41915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2003314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The nozzle mass flow rate must be above the physics requirement (to accelerate within the thrust length) and within the limits of the flow hardware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Avoid the possibility of supersonic flow in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48E9D-E8A6-49AC-B8B8-1ABD6B4A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3920059"/>
            <a:ext cx="3248478" cy="447737"/>
          </a:xfrm>
          <a:prstGeom prst="rect">
            <a:avLst/>
          </a:prstGeom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BC7072B8-C441-4A01-AA73-E87A5988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1" y="4882105"/>
            <a:ext cx="36962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150602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Minimum orifice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9D48EF2-B601-43A2-8813-0F182FC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1875354"/>
            <a:ext cx="420111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EB151-CDDF-41AD-BEE4-3785A1544361}"/>
              </a:ext>
            </a:extLst>
          </p:cNvPr>
          <p:cNvSpPr txBox="1"/>
          <p:nvPr/>
        </p:nvSpPr>
        <p:spPr>
          <a:xfrm>
            <a:off x="1207362" y="3247396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2 X 10070504-2 System (322lb):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D27F5-A287-4E82-85D4-9C368263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76" y="3830247"/>
            <a:ext cx="1933845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EB516-C935-472C-8B9B-B91413EE7B18}"/>
              </a:ext>
            </a:extLst>
          </p:cNvPr>
          <p:cNvSpPr txBox="1"/>
          <p:nvPr/>
        </p:nvSpPr>
        <p:spPr>
          <a:xfrm>
            <a:off x="1207362" y="4366761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for a combination of extrema of P_1 and T_1, a condition which is not predicted. (a more refined approach will be implemented later)</a:t>
            </a:r>
          </a:p>
        </p:txBody>
      </p:sp>
    </p:spTree>
    <p:extLst>
      <p:ext uri="{BB962C8B-B14F-4D97-AF65-F5344CB8AC3E}">
        <p14:creationId xmlns:p14="http://schemas.microsoft.com/office/powerpoint/2010/main" val="311232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6D909-2488-448D-9A2D-24148FBBD017}"/>
              </a:ext>
            </a:extLst>
          </p:cNvPr>
          <p:cNvSpPr/>
          <p:nvPr/>
        </p:nvSpPr>
        <p:spPr>
          <a:xfrm>
            <a:off x="2778707" y="816745"/>
            <a:ext cx="324922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97AD-8411-4089-A2FB-FEE16998B420}"/>
              </a:ext>
            </a:extLst>
          </p:cNvPr>
          <p:cNvSpPr txBox="1"/>
          <p:nvPr/>
        </p:nvSpPr>
        <p:spPr>
          <a:xfrm>
            <a:off x="3335752" y="160748"/>
            <a:ext cx="213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Tank 2 X 10070504-2</a:t>
            </a:r>
          </a:p>
          <a:p>
            <a:pPr algn="ctr"/>
            <a:r>
              <a:rPr lang="en-US" dirty="0"/>
              <a:t>[p</a:t>
            </a:r>
            <a:r>
              <a:rPr lang="en-US" baseline="-25000" dirty="0"/>
              <a:t>0</a:t>
            </a:r>
            <a:r>
              <a:rPr lang="en-US" dirty="0"/>
              <a:t>=4800psi]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7CDB46-F78E-4FDD-BC0E-98554C9A997A}"/>
              </a:ext>
            </a:extLst>
          </p:cNvPr>
          <p:cNvSpPr/>
          <p:nvPr/>
        </p:nvSpPr>
        <p:spPr>
          <a:xfrm>
            <a:off x="1979718" y="1251752"/>
            <a:ext cx="994299" cy="1669002"/>
          </a:xfrm>
          <a:custGeom>
            <a:avLst/>
            <a:gdLst>
              <a:gd name="connsiteX0" fmla="*/ 790113 w 994299"/>
              <a:gd name="connsiteY0" fmla="*/ 0 h 1669002"/>
              <a:gd name="connsiteX1" fmla="*/ 0 w 994299"/>
              <a:gd name="connsiteY1" fmla="*/ 0 h 1669002"/>
              <a:gd name="connsiteX2" fmla="*/ 994299 w 994299"/>
              <a:gd name="connsiteY2" fmla="*/ 1669002 h 16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1669002">
                <a:moveTo>
                  <a:pt x="790113" y="0"/>
                </a:moveTo>
                <a:lnTo>
                  <a:pt x="0" y="0"/>
                </a:lnTo>
                <a:lnTo>
                  <a:pt x="994299" y="166900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FBF7C8-228A-4EC9-8A3A-53BAB7FB48F3}"/>
              </a:ext>
            </a:extLst>
          </p:cNvPr>
          <p:cNvGrpSpPr/>
          <p:nvPr/>
        </p:nvGrpSpPr>
        <p:grpSpPr>
          <a:xfrm flipV="1">
            <a:off x="1979718" y="2902998"/>
            <a:ext cx="4048216" cy="2104009"/>
            <a:chOff x="1785891" y="1475172"/>
            <a:chExt cx="4048216" cy="21040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E1A64-73C6-46A3-A0E8-42EA610FFEBD}"/>
                </a:ext>
              </a:extLst>
            </p:cNvPr>
            <p:cNvSpPr/>
            <p:nvPr/>
          </p:nvSpPr>
          <p:spPr>
            <a:xfrm>
              <a:off x="2584880" y="1475172"/>
              <a:ext cx="3249227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F6351B-3DEA-4D4E-BEF8-8276DD5574E0}"/>
                </a:ext>
              </a:extLst>
            </p:cNvPr>
            <p:cNvSpPr/>
            <p:nvPr/>
          </p:nvSpPr>
          <p:spPr>
            <a:xfrm>
              <a:off x="1785891" y="1910179"/>
              <a:ext cx="994299" cy="1669002"/>
            </a:xfrm>
            <a:custGeom>
              <a:avLst/>
              <a:gdLst>
                <a:gd name="connsiteX0" fmla="*/ 790113 w 994299"/>
                <a:gd name="connsiteY0" fmla="*/ 0 h 1669002"/>
                <a:gd name="connsiteX1" fmla="*/ 0 w 994299"/>
                <a:gd name="connsiteY1" fmla="*/ 0 h 1669002"/>
                <a:gd name="connsiteX2" fmla="*/ 994299 w 994299"/>
                <a:gd name="connsiteY2" fmla="*/ 1669002 h 16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4299" h="1669002">
                  <a:moveTo>
                    <a:pt x="790113" y="0"/>
                  </a:moveTo>
                  <a:lnTo>
                    <a:pt x="0" y="0"/>
                  </a:lnTo>
                  <a:lnTo>
                    <a:pt x="994299" y="166900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3E8863-40B7-44C8-A7B6-1DA4910A4288}"/>
              </a:ext>
            </a:extLst>
          </p:cNvPr>
          <p:cNvGrpSpPr/>
          <p:nvPr/>
        </p:nvGrpSpPr>
        <p:grpSpPr>
          <a:xfrm>
            <a:off x="6791304" y="1470555"/>
            <a:ext cx="702107" cy="825624"/>
            <a:chOff x="7849991" y="932155"/>
            <a:chExt cx="1828800" cy="215052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FEF91C-3AB8-40C7-93A9-005779372A71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51261C5-2727-4CD7-AF51-BD4D1325FF08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71316-C791-4158-8381-E7F7F87E931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C58E4EB7-40DE-47C1-AB4F-8ED73C54E4A3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8C04FE-F04E-4683-9645-FA738D94102B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B23DD-D890-4637-B912-6A8032711CF6}"/>
              </a:ext>
            </a:extLst>
          </p:cNvPr>
          <p:cNvCxnSpPr>
            <a:stCxn id="13" idx="3"/>
          </p:cNvCxnSpPr>
          <p:nvPr/>
        </p:nvCxnSpPr>
        <p:spPr>
          <a:xfrm flipV="1">
            <a:off x="7493411" y="2092567"/>
            <a:ext cx="9491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0F1AD-5A68-400B-A50F-CE8A99603350}"/>
              </a:ext>
            </a:extLst>
          </p:cNvPr>
          <p:cNvCxnSpPr>
            <a:cxnSpLocks/>
          </p:cNvCxnSpPr>
          <p:nvPr/>
        </p:nvCxnSpPr>
        <p:spPr>
          <a:xfrm>
            <a:off x="7967981" y="2092566"/>
            <a:ext cx="0" cy="850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F14CC-C5C7-42EE-911C-979448D3B774}"/>
              </a:ext>
            </a:extLst>
          </p:cNvPr>
          <p:cNvCxnSpPr/>
          <p:nvPr/>
        </p:nvCxnSpPr>
        <p:spPr>
          <a:xfrm>
            <a:off x="7967981" y="2935374"/>
            <a:ext cx="474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C4F9D1-948D-4166-9262-0CC461F9972A}"/>
              </a:ext>
            </a:extLst>
          </p:cNvPr>
          <p:cNvGrpSpPr/>
          <p:nvPr/>
        </p:nvGrpSpPr>
        <p:grpSpPr>
          <a:xfrm>
            <a:off x="9410328" y="1493943"/>
            <a:ext cx="729831" cy="802234"/>
            <a:chOff x="9363531" y="3888418"/>
            <a:chExt cx="2463308" cy="27076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2C6F73-E61B-466D-965D-38BB072F6831}"/>
                </a:ext>
              </a:extLst>
            </p:cNvPr>
            <p:cNvGrpSpPr/>
            <p:nvPr/>
          </p:nvGrpSpPr>
          <p:grpSpPr>
            <a:xfrm>
              <a:off x="9363531" y="5167381"/>
              <a:ext cx="2463308" cy="1428721"/>
              <a:chOff x="7849991" y="2021978"/>
              <a:chExt cx="1828800" cy="1060705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7B3771C-3B7F-476C-B7A8-CA58DA145C5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B848EA-5F24-45BA-926C-8CF1F62C5FC6}"/>
                  </a:ext>
                </a:extLst>
              </p:cNvPr>
              <p:cNvSpPr/>
              <p:nvPr/>
            </p:nvSpPr>
            <p:spPr>
              <a:xfrm rot="16200000">
                <a:off x="8691239" y="2095131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3E7D7-6E48-4243-8512-A646C763A071}"/>
                </a:ext>
              </a:extLst>
            </p:cNvPr>
            <p:cNvSpPr/>
            <p:nvPr/>
          </p:nvSpPr>
          <p:spPr>
            <a:xfrm>
              <a:off x="9818232" y="3888418"/>
              <a:ext cx="1553906" cy="1100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729F9-7F71-4AD2-B0F8-13A89499321E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V="1">
              <a:off x="10595185" y="4989249"/>
              <a:ext cx="0" cy="892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A8D24-D6C7-4000-A479-FE5B2133B8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4017" y="2920754"/>
            <a:ext cx="6214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CFC0C-F4A5-4545-964D-1FAF3A9BF1C5}"/>
              </a:ext>
            </a:extLst>
          </p:cNvPr>
          <p:cNvGrpSpPr/>
          <p:nvPr/>
        </p:nvGrpSpPr>
        <p:grpSpPr>
          <a:xfrm>
            <a:off x="8442551" y="1774997"/>
            <a:ext cx="701888" cy="521180"/>
            <a:chOff x="7270810" y="4447713"/>
            <a:chExt cx="2488698" cy="1847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5A47B7-82F8-43B3-AD93-CAA2716368C5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8D86E-339B-4B10-89A3-A68DA0954A4F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081BA8F3-461D-4718-82B8-E2A65536318D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7052DA7-E05D-473F-9CAD-79FA5E09E591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2E5479-A0F8-4EE6-A650-3F4ABD3DA2E6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41DA65-1A09-47DB-9942-4270FC9AE28A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EB533-A686-4449-B5BC-A33C4C8AE82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5960D-DA43-436B-9357-FB94A6EDCC6B}"/>
              </a:ext>
            </a:extLst>
          </p:cNvPr>
          <p:cNvGrpSpPr/>
          <p:nvPr/>
        </p:nvGrpSpPr>
        <p:grpSpPr>
          <a:xfrm>
            <a:off x="8442551" y="2606663"/>
            <a:ext cx="701888" cy="521180"/>
            <a:chOff x="7270810" y="4447713"/>
            <a:chExt cx="2488698" cy="18479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2DD0A4-240C-4C87-ACFF-6AAB157026F7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33ABF8B-8A15-4EA8-9186-58ECC32E68E9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55CE762C-A729-4523-A2E1-B79A2CDAE04C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7C06A610-5951-47CB-8F82-D074CBA7C4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680D4B-5AE3-4A29-B1D3-D43E4A0FB80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738136-3CE3-4A41-B45B-ECCC0E1572C4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AD929B-1305-478E-A55B-B3A1A530C95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D3B5C8-C138-4296-ABBF-D56AD0F7E68E}"/>
              </a:ext>
            </a:extLst>
          </p:cNvPr>
          <p:cNvGrpSpPr/>
          <p:nvPr/>
        </p:nvGrpSpPr>
        <p:grpSpPr>
          <a:xfrm>
            <a:off x="3595454" y="2606663"/>
            <a:ext cx="701888" cy="521180"/>
            <a:chOff x="7270810" y="4447713"/>
            <a:chExt cx="2488698" cy="18479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D2A43-0BBF-49E1-99CD-A13EF4264A8D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E11E04D-D1DF-497B-94CC-7F148EABE717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89A8A0-88FC-4F5A-B8B6-60D7BD0FEF86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BA173BF-9C88-445A-B16C-0C5735ABFB96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12A6D3-744F-40A1-BBDD-58C8B8212502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4810EB-03F6-4F02-B7F9-2D06298B3013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B6D13D-03E7-42C1-B1D0-D54EE9574D1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A24F71-3C34-45C8-9EB5-909235B71C2C}"/>
              </a:ext>
            </a:extLst>
          </p:cNvPr>
          <p:cNvCxnSpPr>
            <a:stCxn id="24" idx="3"/>
          </p:cNvCxnSpPr>
          <p:nvPr/>
        </p:nvCxnSpPr>
        <p:spPr>
          <a:xfrm flipV="1">
            <a:off x="9144439" y="2092566"/>
            <a:ext cx="265889" cy="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452AD-EF88-46C9-BCA5-0E9A7A26050F}"/>
              </a:ext>
            </a:extLst>
          </p:cNvPr>
          <p:cNvGrpSpPr/>
          <p:nvPr/>
        </p:nvGrpSpPr>
        <p:grpSpPr>
          <a:xfrm>
            <a:off x="5056078" y="2323227"/>
            <a:ext cx="740075" cy="813494"/>
            <a:chOff x="6971657" y="4710800"/>
            <a:chExt cx="1748634" cy="19221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6D8F2C9-483B-4C33-B353-A95BB9CDF59C}"/>
                </a:ext>
              </a:extLst>
            </p:cNvPr>
            <p:cNvGrpSpPr/>
            <p:nvPr/>
          </p:nvGrpSpPr>
          <p:grpSpPr>
            <a:xfrm>
              <a:off x="6971657" y="4710800"/>
              <a:ext cx="1748634" cy="1922108"/>
              <a:chOff x="9363531" y="3888418"/>
              <a:chExt cx="2463308" cy="270768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E094CA9-FD07-46F8-9EC6-65D0BB518A49}"/>
                  </a:ext>
                </a:extLst>
              </p:cNvPr>
              <p:cNvGrpSpPr/>
              <p:nvPr/>
            </p:nvGrpSpPr>
            <p:grpSpPr>
              <a:xfrm>
                <a:off x="9363531" y="5167381"/>
                <a:ext cx="2463308" cy="1428721"/>
                <a:chOff x="7849991" y="2021978"/>
                <a:chExt cx="1828800" cy="106070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214039BD-B27E-4F54-A978-FCB66FB9291F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68FF380B-350A-4F39-86F0-70892DF085A8}"/>
                    </a:ext>
                  </a:extLst>
                </p:cNvPr>
                <p:cNvSpPr/>
                <p:nvPr/>
              </p:nvSpPr>
              <p:spPr>
                <a:xfrm rot="16200000">
                  <a:off x="8691239" y="2095131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0A8404-F22A-4D8C-97BE-0E1DD34D0D4C}"/>
                  </a:ext>
                </a:extLst>
              </p:cNvPr>
              <p:cNvSpPr/>
              <p:nvPr/>
            </p:nvSpPr>
            <p:spPr>
              <a:xfrm>
                <a:off x="9818232" y="3888418"/>
                <a:ext cx="1553906" cy="1100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2F9BB1-D8EC-4290-A2F5-24A1CFC3F133}"/>
                  </a:ext>
                </a:extLst>
              </p:cNvPr>
              <p:cNvCxnSpPr>
                <a:stCxn id="97" idx="0"/>
                <a:endCxn id="94" idx="2"/>
              </p:cNvCxnSpPr>
              <p:nvPr/>
            </p:nvCxnSpPr>
            <p:spPr>
              <a:xfrm flipV="1">
                <a:off x="10595185" y="4989249"/>
                <a:ext cx="0" cy="8924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74CC46-91A3-4B96-ABF3-19598F1B6128}"/>
                </a:ext>
              </a:extLst>
            </p:cNvPr>
            <p:cNvSpPr/>
            <p:nvPr/>
          </p:nvSpPr>
          <p:spPr>
            <a:xfrm>
              <a:off x="7509436" y="5770022"/>
              <a:ext cx="699205" cy="6992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4A389E-EAFB-4858-BB63-8B6298B0B0DE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 flipV="1">
            <a:off x="4297342" y="2922099"/>
            <a:ext cx="758736" cy="21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FC0DD8-F4F5-4BA5-9E4B-A06418A32E66}"/>
              </a:ext>
            </a:extLst>
          </p:cNvPr>
          <p:cNvGrpSpPr/>
          <p:nvPr/>
        </p:nvGrpSpPr>
        <p:grpSpPr>
          <a:xfrm rot="10800000">
            <a:off x="6790486" y="3887820"/>
            <a:ext cx="702107" cy="684180"/>
            <a:chOff x="7849991" y="1300578"/>
            <a:chExt cx="1828800" cy="1782105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1AFB569-7917-489D-8F68-9CD5EA0F03AE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5EBA32D-91FA-4813-81F9-DE8AAC243B32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C4C7C-90DD-4155-BD69-63B0F27C244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2DFAEE23-53A6-4C0F-8A11-24D5825BFA72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4A312-3165-4C7D-9D11-735D148A6A09}"/>
              </a:ext>
            </a:extLst>
          </p:cNvPr>
          <p:cNvCxnSpPr>
            <a:stCxn id="97" idx="3"/>
          </p:cNvCxnSpPr>
          <p:nvPr/>
        </p:nvCxnSpPr>
        <p:spPr>
          <a:xfrm>
            <a:off x="5796153" y="2922099"/>
            <a:ext cx="569134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8CAB67-831C-4D41-B7C8-E2790A4B4EC5}"/>
              </a:ext>
            </a:extLst>
          </p:cNvPr>
          <p:cNvCxnSpPr/>
          <p:nvPr/>
        </p:nvCxnSpPr>
        <p:spPr>
          <a:xfrm>
            <a:off x="6365287" y="2924295"/>
            <a:ext cx="0" cy="11671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672691-C826-4DF4-B1FB-8476A4D92610}"/>
              </a:ext>
            </a:extLst>
          </p:cNvPr>
          <p:cNvCxnSpPr/>
          <p:nvPr/>
        </p:nvCxnSpPr>
        <p:spPr>
          <a:xfrm>
            <a:off x="6365287" y="4091431"/>
            <a:ext cx="4260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A0DC6-394F-487E-A0B6-E454676C6298}"/>
              </a:ext>
            </a:extLst>
          </p:cNvPr>
          <p:cNvCxnSpPr>
            <a:stCxn id="113" idx="3"/>
          </p:cNvCxnSpPr>
          <p:nvPr/>
        </p:nvCxnSpPr>
        <p:spPr>
          <a:xfrm flipV="1">
            <a:off x="7492593" y="4091431"/>
            <a:ext cx="7103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5C6D0F-EDF4-4592-8219-A98A578A6326}"/>
              </a:ext>
            </a:extLst>
          </p:cNvPr>
          <p:cNvGrpSpPr/>
          <p:nvPr/>
        </p:nvGrpSpPr>
        <p:grpSpPr>
          <a:xfrm rot="16200000">
            <a:off x="8565863" y="3501065"/>
            <a:ext cx="559293" cy="1180730"/>
            <a:chOff x="9914878" y="2687518"/>
            <a:chExt cx="559293" cy="11807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8E1ADD-261B-4EB2-A40A-2EB5883340F6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2F2FB1-6DB1-45E4-B2AA-A7F3CFC3BE25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F92EB1-9D80-4D1E-B626-CFD5D32BD58A}"/>
              </a:ext>
            </a:extLst>
          </p:cNvPr>
          <p:cNvGrpSpPr/>
          <p:nvPr/>
        </p:nvGrpSpPr>
        <p:grpSpPr>
          <a:xfrm rot="16200000">
            <a:off x="8565864" y="4129181"/>
            <a:ext cx="559293" cy="1180730"/>
            <a:chOff x="9914878" y="2687518"/>
            <a:chExt cx="559293" cy="118073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B3177A-DAA1-43B6-9D0E-65526BCC05CE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C8DA1F-28F3-4941-BD52-89C223485A12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383E73-DDA7-45E8-9BF4-CCA043A91071}"/>
              </a:ext>
            </a:extLst>
          </p:cNvPr>
          <p:cNvCxnSpPr/>
          <p:nvPr/>
        </p:nvCxnSpPr>
        <p:spPr>
          <a:xfrm>
            <a:off x="7847779" y="4091431"/>
            <a:ext cx="0" cy="652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E4F441-704D-45A3-9A92-AEC810EAD69E}"/>
              </a:ext>
            </a:extLst>
          </p:cNvPr>
          <p:cNvCxnSpPr/>
          <p:nvPr/>
        </p:nvCxnSpPr>
        <p:spPr>
          <a:xfrm>
            <a:off x="7847779" y="4743826"/>
            <a:ext cx="3551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25D7A-3DC8-402C-80E0-40A037F596C2}"/>
              </a:ext>
            </a:extLst>
          </p:cNvPr>
          <p:cNvSpPr txBox="1"/>
          <p:nvPr/>
        </p:nvSpPr>
        <p:spPr>
          <a:xfrm>
            <a:off x="9156999" y="2769851"/>
            <a:ext cx="10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Manual Relief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3785AF-AADE-42E5-9CD3-5E47F1C81DF4}"/>
              </a:ext>
            </a:extLst>
          </p:cNvPr>
          <p:cNvSpPr txBox="1"/>
          <p:nvPr/>
        </p:nvSpPr>
        <p:spPr>
          <a:xfrm>
            <a:off x="10132094" y="1953714"/>
            <a:ext cx="1031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Control Relief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6A831-D893-4564-9578-44523C385210}"/>
              </a:ext>
            </a:extLst>
          </p:cNvPr>
          <p:cNvSpPr txBox="1"/>
          <p:nvPr/>
        </p:nvSpPr>
        <p:spPr>
          <a:xfrm>
            <a:off x="6334490" y="784533"/>
            <a:ext cx="178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Relief Pressure</a:t>
            </a:r>
          </a:p>
          <a:p>
            <a:pPr algn="ctr"/>
            <a:r>
              <a:rPr lang="en-US" sz="1200" dirty="0"/>
              <a:t>Regulator</a:t>
            </a:r>
          </a:p>
          <a:p>
            <a:pPr algn="ctr"/>
            <a:r>
              <a:rPr lang="en-US" sz="1200" dirty="0"/>
              <a:t>TESCOM BB13A(L2?)?B?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03193-4A65-4C61-AF3D-BB288137731C}"/>
              </a:ext>
            </a:extLst>
          </p:cNvPr>
          <p:cNvSpPr txBox="1"/>
          <p:nvPr/>
        </p:nvSpPr>
        <p:spPr>
          <a:xfrm>
            <a:off x="2940590" y="3211420"/>
            <a:ext cx="178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Manual Valve</a:t>
            </a:r>
          </a:p>
          <a:p>
            <a:pPr algn="ctr"/>
            <a:r>
              <a:rPr lang="en-US" sz="1200" dirty="0"/>
              <a:t>(Close during fill)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DD5E40-98CA-4881-A024-8A3A3CA1FEEF}"/>
              </a:ext>
            </a:extLst>
          </p:cNvPr>
          <p:cNvSpPr txBox="1"/>
          <p:nvPr/>
        </p:nvSpPr>
        <p:spPr>
          <a:xfrm>
            <a:off x="4498716" y="3162713"/>
            <a:ext cx="178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Control Valve</a:t>
            </a:r>
          </a:p>
          <a:p>
            <a:pPr algn="ctr"/>
            <a:r>
              <a:rPr lang="en-US" sz="1200" dirty="0"/>
              <a:t>Flow-Tek Series M4 Class 2500 – V-Port Ball?</a:t>
            </a:r>
          </a:p>
          <a:p>
            <a:pPr algn="ctr"/>
            <a:r>
              <a:rPr lang="en-US" sz="1200" dirty="0"/>
              <a:t>S70 Electric Actuator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AC5C96-3732-4D14-B3DB-C2D5D413F786}"/>
              </a:ext>
            </a:extLst>
          </p:cNvPr>
          <p:cNvSpPr txBox="1"/>
          <p:nvPr/>
        </p:nvSpPr>
        <p:spPr>
          <a:xfrm>
            <a:off x="6334490" y="3276194"/>
            <a:ext cx="199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Pressure Regulator (Diaphragm)</a:t>
            </a:r>
          </a:p>
          <a:p>
            <a:pPr algn="ctr"/>
            <a:r>
              <a:rPr lang="en-US" sz="1200" dirty="0"/>
              <a:t>TESCOM 44-4200-15A3?-005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9369E-0B52-4871-B5C5-F9D52DC8F6CC}"/>
              </a:ext>
            </a:extLst>
          </p:cNvPr>
          <p:cNvSpPr txBox="1"/>
          <p:nvPr/>
        </p:nvSpPr>
        <p:spPr>
          <a:xfrm>
            <a:off x="7923709" y="3531632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Nozzle(s)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9CDB35-485A-45D6-9992-6066B86D842F}"/>
              </a:ext>
            </a:extLst>
          </p:cNvPr>
          <p:cNvGrpSpPr/>
          <p:nvPr/>
        </p:nvGrpSpPr>
        <p:grpSpPr>
          <a:xfrm>
            <a:off x="8442332" y="5183239"/>
            <a:ext cx="702107" cy="825624"/>
            <a:chOff x="7849991" y="932155"/>
            <a:chExt cx="1828800" cy="2150528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D143329-1860-4A03-9253-808FD1BADF37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D289F17-AF3A-4FBE-9B8C-3DCE8147A465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63AE26-1932-4311-9B9B-49688DE15584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Partial Circle 149">
              <a:extLst>
                <a:ext uri="{FF2B5EF4-FFF2-40B4-BE49-F238E27FC236}">
                  <a16:creationId xmlns:a16="http://schemas.microsoft.com/office/drawing/2014/main" id="{759DB644-C545-4677-897B-52E5A372244B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ED28B-C37F-40A2-BA22-A500CF911918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8FA52C-55A7-4AE0-88A5-701E74AAF74D}"/>
              </a:ext>
            </a:extLst>
          </p:cNvPr>
          <p:cNvSpPr/>
          <p:nvPr/>
        </p:nvSpPr>
        <p:spPr>
          <a:xfrm>
            <a:off x="7422033" y="5633505"/>
            <a:ext cx="654651" cy="35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BA2AFA8-73EA-4ED0-92F8-F89D946BC05F}"/>
              </a:ext>
            </a:extLst>
          </p:cNvPr>
          <p:cNvGrpSpPr/>
          <p:nvPr/>
        </p:nvGrpSpPr>
        <p:grpSpPr>
          <a:xfrm>
            <a:off x="6170855" y="5474606"/>
            <a:ext cx="701888" cy="521180"/>
            <a:chOff x="7270810" y="4447713"/>
            <a:chExt cx="2488698" cy="184795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4C65FC6-ACF8-4590-8896-553239A11B00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A554BE8-94EC-4195-8418-1242B7B1A6CE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59" name="Isosceles Triangle 158">
                  <a:extLst>
                    <a:ext uri="{FF2B5EF4-FFF2-40B4-BE49-F238E27FC236}">
                      <a16:creationId xmlns:a16="http://schemas.microsoft.com/office/drawing/2014/main" id="{E9DCC02D-EE1F-4DBB-A4A3-857C147B2BDB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Isosceles Triangle 159">
                  <a:extLst>
                    <a:ext uri="{FF2B5EF4-FFF2-40B4-BE49-F238E27FC236}">
                      <a16:creationId xmlns:a16="http://schemas.microsoft.com/office/drawing/2014/main" id="{013782EF-97C2-40E9-A749-66471AC4AA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72240DE-596E-425C-803F-EE4439938EC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3F94162-FF2E-421F-96C7-4D7293F9B057}"/>
                </a:ext>
              </a:extLst>
            </p:cNvPr>
            <p:cNvCxnSpPr>
              <a:stCxn id="16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6FA0237-F418-495B-8FB0-18C1A0A51FED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EFBF454-DDB4-4854-AFF0-C138B584A2F9}"/>
              </a:ext>
            </a:extLst>
          </p:cNvPr>
          <p:cNvCxnSpPr>
            <a:stCxn id="116" idx="2"/>
          </p:cNvCxnSpPr>
          <p:nvPr/>
        </p:nvCxnSpPr>
        <p:spPr>
          <a:xfrm flipH="1">
            <a:off x="7141539" y="4572001"/>
            <a:ext cx="1" cy="1237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DFBF7A-0A7F-4AAA-8F58-7AC34DA723DA}"/>
              </a:ext>
            </a:extLst>
          </p:cNvPr>
          <p:cNvCxnSpPr/>
          <p:nvPr/>
        </p:nvCxnSpPr>
        <p:spPr>
          <a:xfrm>
            <a:off x="7141539" y="5809031"/>
            <a:ext cx="2801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FA4700-413B-4FCF-B895-89BB7E82D7AD}"/>
              </a:ext>
            </a:extLst>
          </p:cNvPr>
          <p:cNvGrpSpPr/>
          <p:nvPr/>
        </p:nvGrpSpPr>
        <p:grpSpPr>
          <a:xfrm>
            <a:off x="7145756" y="5225674"/>
            <a:ext cx="412216" cy="306398"/>
            <a:chOff x="3708866" y="5903650"/>
            <a:chExt cx="1230200" cy="9144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23C744-617D-4DF1-81FB-E41950EFC63B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C486476-D97C-4F60-A109-072543BFA114}"/>
                </a:ext>
              </a:extLst>
            </p:cNvPr>
            <p:cNvCxnSpPr>
              <a:stCxn id="180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59884C-DE86-480E-B918-3439D68349CF}"/>
                </a:ext>
              </a:extLst>
            </p:cNvPr>
            <p:cNvCxnSpPr>
              <a:stCxn id="180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92840E-0B65-49F5-9E42-B3B4EB000D30}"/>
              </a:ext>
            </a:extLst>
          </p:cNvPr>
          <p:cNvGrpSpPr/>
          <p:nvPr/>
        </p:nvGrpSpPr>
        <p:grpSpPr>
          <a:xfrm>
            <a:off x="9545156" y="5480069"/>
            <a:ext cx="701888" cy="521180"/>
            <a:chOff x="7270810" y="4447713"/>
            <a:chExt cx="2488698" cy="184795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9898A4C-D916-4CFC-B620-9213205D7189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7BA89B9-18A4-4FF3-8A8C-894871D7E12D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E607EF7D-A0A3-4A6B-B516-95802BED86C2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3EDC78C0-DF95-456F-8652-7B86B5DCAA0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1E74153-F364-4B2B-A729-1E32E71A029A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CCAEA5-4BB3-4885-AE8D-87EA1D291EEE}"/>
                </a:ext>
              </a:extLst>
            </p:cNvPr>
            <p:cNvCxnSpPr>
              <a:stCxn id="19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687156-5FC2-412C-82A9-B659967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4DA80DA-FEDD-4AFF-9058-EF3083064496}"/>
              </a:ext>
            </a:extLst>
          </p:cNvPr>
          <p:cNvCxnSpPr>
            <a:stCxn id="152" idx="3"/>
          </p:cNvCxnSpPr>
          <p:nvPr/>
        </p:nvCxnSpPr>
        <p:spPr>
          <a:xfrm>
            <a:off x="8076684" y="5809031"/>
            <a:ext cx="365867" cy="1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E0538E-D668-404D-A3B4-A800A1F65E54}"/>
              </a:ext>
            </a:extLst>
          </p:cNvPr>
          <p:cNvCxnSpPr>
            <a:stCxn id="148" idx="3"/>
          </p:cNvCxnSpPr>
          <p:nvPr/>
        </p:nvCxnSpPr>
        <p:spPr>
          <a:xfrm>
            <a:off x="9144439" y="5805252"/>
            <a:ext cx="400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63B6B5F-2FBA-41A0-8F9B-88C7D5DA936D}"/>
              </a:ext>
            </a:extLst>
          </p:cNvPr>
          <p:cNvCxnSpPr/>
          <p:nvPr/>
        </p:nvCxnSpPr>
        <p:spPr>
          <a:xfrm flipH="1">
            <a:off x="6872285" y="5805252"/>
            <a:ext cx="269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9431CB-F76C-4FE7-8477-298078A0C2A8}"/>
              </a:ext>
            </a:extLst>
          </p:cNvPr>
          <p:cNvCxnSpPr/>
          <p:nvPr/>
        </p:nvCxnSpPr>
        <p:spPr>
          <a:xfrm flipV="1">
            <a:off x="4796743" y="2092566"/>
            <a:ext cx="0" cy="83172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C049295-CBF3-4FDB-843F-CF6CE50C07BB}"/>
              </a:ext>
            </a:extLst>
          </p:cNvPr>
          <p:cNvCxnSpPr/>
          <p:nvPr/>
        </p:nvCxnSpPr>
        <p:spPr>
          <a:xfrm flipV="1">
            <a:off x="6359122" y="2103645"/>
            <a:ext cx="0" cy="831729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D3CF29-2BF9-4E0F-9927-10A1402D5DE9}"/>
              </a:ext>
            </a:extLst>
          </p:cNvPr>
          <p:cNvGrpSpPr/>
          <p:nvPr/>
        </p:nvGrpSpPr>
        <p:grpSpPr>
          <a:xfrm rot="10800000">
            <a:off x="1534248" y="4975436"/>
            <a:ext cx="412216" cy="306398"/>
            <a:chOff x="3708866" y="5903650"/>
            <a:chExt cx="1230200" cy="9144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4148740-CEAC-4C22-9718-B3C1C30F3419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3A7D8C-8EA1-4A00-AE4B-813ECCAB1B73}"/>
                </a:ext>
              </a:extLst>
            </p:cNvPr>
            <p:cNvCxnSpPr>
              <a:stCxn id="201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2B1C99-D8CD-4CE5-A06A-A05D4DABD88A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8648023-0D70-4BD6-90FC-FE231A35056A}"/>
              </a:ext>
            </a:extLst>
          </p:cNvPr>
          <p:cNvSpPr txBox="1"/>
          <p:nvPr/>
        </p:nvSpPr>
        <p:spPr>
          <a:xfrm>
            <a:off x="7564185" y="6216494"/>
            <a:ext cx="349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Diaphragm Reference System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D94236-8A51-4729-98D7-1847C375DC2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795926" y="2092568"/>
            <a:ext cx="1995378" cy="7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F07B37F-62AE-42C3-8643-341CF312DA64}"/>
              </a:ext>
            </a:extLst>
          </p:cNvPr>
          <p:cNvGrpSpPr/>
          <p:nvPr/>
        </p:nvGrpSpPr>
        <p:grpSpPr>
          <a:xfrm>
            <a:off x="4674297" y="2310178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92B345B-D4F4-4684-A5B2-78C0886C826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F2128A-C1F2-4BFE-8844-F889A27C4AF5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B658CA9-3A8D-4952-88D4-17FCDBD94A4F}"/>
              </a:ext>
            </a:extLst>
          </p:cNvPr>
          <p:cNvGrpSpPr/>
          <p:nvPr/>
        </p:nvGrpSpPr>
        <p:grpSpPr>
          <a:xfrm>
            <a:off x="6229494" y="2329164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84E435D9-38A3-4E3B-9FF1-ADDE7538479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016E8C9-5C21-407F-BE57-9AB4501F67FC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ED2AF5-51B2-45B1-8578-9524E0695606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979718" y="4572000"/>
            <a:ext cx="0" cy="1678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9558B5-4515-431B-A777-6B274D8A141E}"/>
              </a:ext>
            </a:extLst>
          </p:cNvPr>
          <p:cNvGrpSpPr/>
          <p:nvPr/>
        </p:nvGrpSpPr>
        <p:grpSpPr>
          <a:xfrm>
            <a:off x="1858089" y="5395411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D43D294B-48DB-4B3A-AED7-CDC260E081F6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71F1E19-245E-4932-B61A-6CCB0A766506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8CE2EA-E49B-43DA-A7B5-82C594DF8C01}"/>
              </a:ext>
            </a:extLst>
          </p:cNvPr>
          <p:cNvGrpSpPr/>
          <p:nvPr/>
        </p:nvGrpSpPr>
        <p:grpSpPr>
          <a:xfrm>
            <a:off x="2476867" y="5912188"/>
            <a:ext cx="701888" cy="521180"/>
            <a:chOff x="7270810" y="4447713"/>
            <a:chExt cx="2488698" cy="1847957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116170A-BDCE-419B-91DB-D7140FCB133E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6E3B6C3-31BE-4BE1-ADC8-5C665D8258A1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4619E280-26A9-4131-9177-0C4A2209DBC4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E2D0F8E6-7C4C-4466-987C-DBF88C4D22C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FC5ADB-13EF-4631-A8E8-E3FE5FE620B4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53D66D4-1570-4087-83E8-FC2F8EF93589}"/>
                </a:ext>
              </a:extLst>
            </p:cNvPr>
            <p:cNvCxnSpPr>
              <a:stCxn id="22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3D0677-7064-430E-BCC4-0B27BD6837E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3C3D625-F92D-4E02-B136-6DE491E0574D}"/>
              </a:ext>
            </a:extLst>
          </p:cNvPr>
          <p:cNvCxnSpPr/>
          <p:nvPr/>
        </p:nvCxnSpPr>
        <p:spPr>
          <a:xfrm>
            <a:off x="1979718" y="6250198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E7B575D-9941-4605-8106-5DF84D1CA090}"/>
              </a:ext>
            </a:extLst>
          </p:cNvPr>
          <p:cNvCxnSpPr/>
          <p:nvPr/>
        </p:nvCxnSpPr>
        <p:spPr>
          <a:xfrm>
            <a:off x="3178755" y="6250198"/>
            <a:ext cx="49714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581937C-F5A0-4EE6-B89D-A139CEAAE6A9}"/>
              </a:ext>
            </a:extLst>
          </p:cNvPr>
          <p:cNvCxnSpPr/>
          <p:nvPr/>
        </p:nvCxnSpPr>
        <p:spPr>
          <a:xfrm>
            <a:off x="10247044" y="5814381"/>
            <a:ext cx="400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984BF-8653-4A8D-A85C-4CE4182A1ABB}"/>
              </a:ext>
            </a:extLst>
          </p:cNvPr>
          <p:cNvGrpSpPr/>
          <p:nvPr/>
        </p:nvGrpSpPr>
        <p:grpSpPr>
          <a:xfrm rot="16200000">
            <a:off x="651696" y="4372385"/>
            <a:ext cx="575469" cy="572852"/>
            <a:chOff x="6706267" y="4948765"/>
            <a:chExt cx="1812921" cy="180466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62277B3-7BAF-4A17-81DB-264B2AAE5654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56CB9BCF-058A-4DB5-80F5-9652D5A0C3C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C6AED885-FA49-45B4-8AA5-7E6EBB9D3E8C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E85E4E-33D4-4B63-8FAF-781D88BEE8F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D0DBC22-9734-4B63-88C0-F7627828D504}"/>
              </a:ext>
            </a:extLst>
          </p:cNvPr>
          <p:cNvCxnSpPr>
            <a:cxnSpLocks/>
          </p:cNvCxnSpPr>
          <p:nvPr/>
        </p:nvCxnSpPr>
        <p:spPr>
          <a:xfrm>
            <a:off x="1228059" y="4572305"/>
            <a:ext cx="7322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7EDF7C-B722-4DE7-BA27-00B169D13D26}"/>
              </a:ext>
            </a:extLst>
          </p:cNvPr>
          <p:cNvGrpSpPr/>
          <p:nvPr/>
        </p:nvGrpSpPr>
        <p:grpSpPr>
          <a:xfrm rot="5400000">
            <a:off x="6795907" y="6087859"/>
            <a:ext cx="575469" cy="572852"/>
            <a:chOff x="6706267" y="4948765"/>
            <a:chExt cx="1812921" cy="180466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FD101FD-39C6-492E-9E28-8E5661F6EE95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C0874A40-FD6B-4E19-BA25-91978BFB98AD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Isosceles Triangle 253">
                <a:extLst>
                  <a:ext uri="{FF2B5EF4-FFF2-40B4-BE49-F238E27FC236}">
                    <a16:creationId xmlns:a16="http://schemas.microsoft.com/office/drawing/2014/main" id="{E825F847-2ED0-4CD2-B1C2-1027423C9D52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79FA332-A52E-46AE-94F9-B2EAC44CD69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9D57542-442B-4A50-BB1A-88C9EF3FFE2C}"/>
              </a:ext>
            </a:extLst>
          </p:cNvPr>
          <p:cNvCxnSpPr>
            <a:cxnSpLocks/>
          </p:cNvCxnSpPr>
          <p:nvPr/>
        </p:nvCxnSpPr>
        <p:spPr>
          <a:xfrm>
            <a:off x="7140722" y="5792238"/>
            <a:ext cx="726" cy="300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2B3B32E7-0345-45A6-96A8-DE7161A65F36}"/>
              </a:ext>
            </a:extLst>
          </p:cNvPr>
          <p:cNvSpPr txBox="1"/>
          <p:nvPr/>
        </p:nvSpPr>
        <p:spPr>
          <a:xfrm>
            <a:off x="3006857" y="6093149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Pressure Fill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0D1EF76-90A3-42BE-9AC1-26CADA9FD8B9}"/>
              </a:ext>
            </a:extLst>
          </p:cNvPr>
          <p:cNvSpPr txBox="1"/>
          <p:nvPr/>
        </p:nvSpPr>
        <p:spPr>
          <a:xfrm>
            <a:off x="9964031" y="5683638"/>
            <a:ext cx="253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Pressure Fill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80E6359-C71E-4D8F-BB0B-4EFB1765812B}"/>
              </a:ext>
            </a:extLst>
          </p:cNvPr>
          <p:cNvSpPr txBox="1"/>
          <p:nvPr/>
        </p:nvSpPr>
        <p:spPr>
          <a:xfrm>
            <a:off x="5820945" y="6331987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105B3A-A8B0-41FE-9CE4-2FC928471642}"/>
              </a:ext>
            </a:extLst>
          </p:cNvPr>
          <p:cNvSpPr txBox="1"/>
          <p:nvPr/>
        </p:nvSpPr>
        <p:spPr>
          <a:xfrm>
            <a:off x="417387" y="4975436"/>
            <a:ext cx="97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Safety Relief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BD1970-A4C7-434F-86C7-344439152245}"/>
              </a:ext>
            </a:extLst>
          </p:cNvPr>
          <p:cNvSpPr txBox="1"/>
          <p:nvPr/>
        </p:nvSpPr>
        <p:spPr>
          <a:xfrm>
            <a:off x="1307614" y="2224181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4800psi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6E9B73-8934-4363-A32B-EDFE60C4D651}"/>
              </a:ext>
            </a:extLst>
          </p:cNvPr>
          <p:cNvSpPr txBox="1"/>
          <p:nvPr/>
        </p:nvSpPr>
        <p:spPr>
          <a:xfrm>
            <a:off x="7110674" y="1824554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?psi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8CEBAF-B659-4F20-9193-8233C38BC572}"/>
              </a:ext>
            </a:extLst>
          </p:cNvPr>
          <p:cNvSpPr txBox="1"/>
          <p:nvPr/>
        </p:nvSpPr>
        <p:spPr>
          <a:xfrm>
            <a:off x="6027934" y="4828005"/>
            <a:ext cx="178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?psi</a:t>
            </a:r>
          </a:p>
        </p:txBody>
      </p:sp>
    </p:spTree>
    <p:extLst>
      <p:ext uri="{BB962C8B-B14F-4D97-AF65-F5344CB8AC3E}">
        <p14:creationId xmlns:p14="http://schemas.microsoft.com/office/powerpoint/2010/main" val="2054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implies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651</Words>
  <Application>Microsoft Office PowerPoint</Application>
  <PresentationFormat>Widescreen</PresentationFormat>
  <Paragraphs>134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2 X10070504-2 CAD</vt:lpstr>
      <vt:lpstr>Mass Flow Rate</vt:lpstr>
      <vt:lpstr>2 X10070504-2 Mass Flow Rate</vt:lpstr>
      <vt:lpstr>Nozzle Design</vt:lpstr>
      <vt:lpstr>Nozzle Design</vt:lpstr>
      <vt:lpstr>Nozzle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50</cp:revision>
  <dcterms:created xsi:type="dcterms:W3CDTF">2019-10-19T04:57:27Z</dcterms:created>
  <dcterms:modified xsi:type="dcterms:W3CDTF">2019-10-22T07:51:29Z</dcterms:modified>
</cp:coreProperties>
</file>