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0CED-D901-47D3-A8C5-214804B68CB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473-5990-42E8-AD5F-814801928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nkGothic" panose="02000500000000000000" pitchFamily="2" charset="0"/>
              </a:rPr>
              <a:t>Cal Poly SLO Hyperloop Propulsion 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53E57-D57B-41D8-A2CF-CCA651FCC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Syed </a:t>
            </a:r>
            <a:r>
              <a:rPr lang="en-US" dirty="0" err="1">
                <a:latin typeface="BankGothic" panose="02000500000000000000" pitchFamily="2" charset="0"/>
              </a:rPr>
              <a:t>Huzefa</a:t>
            </a:r>
            <a:r>
              <a:rPr lang="en-US" dirty="0">
                <a:latin typeface="BankGothic" panose="02000500000000000000" pitchFamily="2" charset="0"/>
              </a:rPr>
              <a:t> Rauf &amp; Kent Roberts</a:t>
            </a:r>
          </a:p>
        </p:txBody>
      </p:sp>
    </p:spTree>
    <p:extLst>
      <p:ext uri="{BB962C8B-B14F-4D97-AF65-F5344CB8AC3E}">
        <p14:creationId xmlns:p14="http://schemas.microsoft.com/office/powerpoint/2010/main" val="266569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CA7C-AE65-42CF-8AD6-9A09C80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BankGothic" panose="02000500000000000000" pitchFamily="2" charset="0"/>
              </a:rPr>
              <a:t>Propellant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48524-3C01-4434-A4D5-327F67330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86614"/>
              </p:ext>
            </p:extLst>
          </p:nvPr>
        </p:nvGraphicFramePr>
        <p:xfrm>
          <a:off x="1376172" y="2385390"/>
          <a:ext cx="9439658" cy="36178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09537">
                  <a:extLst>
                    <a:ext uri="{9D8B030D-6E8A-4147-A177-3AD203B41FA5}">
                      <a16:colId xmlns:a16="http://schemas.microsoft.com/office/drawing/2014/main" val="3812510590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53605973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3182046696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84860283"/>
                    </a:ext>
                  </a:extLst>
                </a:gridCol>
              </a:tblGrid>
              <a:tr h="7528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Gas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Molecular Weight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Specific Impulse (sec)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∝ </a:t>
                      </a:r>
                      <a:r>
                        <a:rPr lang="fr-F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Impulse per unit Volume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39822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Air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2138.6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1668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Argon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2274.3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30764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2948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76148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Helium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48951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Hydrogen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53583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Nitrogen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2240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04765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Methane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1824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162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D6FC4-30B0-4E1B-8633-47D94C3E0578}"/>
              </a:ext>
            </a:extLst>
          </p:cNvPr>
          <p:cNvSpPr txBox="1"/>
          <p:nvPr/>
        </p:nvSpPr>
        <p:spPr>
          <a:xfrm>
            <a:off x="170155" y="6217859"/>
            <a:ext cx="1185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nkGothic" panose="02000500000000000000" pitchFamily="2" charset="0"/>
              </a:rPr>
              <a:t>Air is widely available for a test campaign, performance runs where T&lt;0°C, use nitrogen</a:t>
            </a:r>
          </a:p>
        </p:txBody>
      </p:sp>
    </p:spTree>
    <p:extLst>
      <p:ext uri="{BB962C8B-B14F-4D97-AF65-F5344CB8AC3E}">
        <p14:creationId xmlns:p14="http://schemas.microsoft.com/office/powerpoint/2010/main" val="145826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itting, player, black, ball&#10;&#10;Description automatically generated">
            <a:extLst>
              <a:ext uri="{FF2B5EF4-FFF2-40B4-BE49-F238E27FC236}">
                <a16:creationId xmlns:a16="http://schemas.microsoft.com/office/drawing/2014/main" id="{639B83DA-8043-4FF7-9751-1FED1035E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3" y="1690688"/>
            <a:ext cx="2610214" cy="10193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D25C9-A6A1-4448-864E-73058907269B}"/>
              </a:ext>
            </a:extLst>
          </p:cNvPr>
          <p:cNvSpPr txBox="1"/>
          <p:nvPr/>
        </p:nvSpPr>
        <p:spPr>
          <a:xfrm>
            <a:off x="1022781" y="3144889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=Inert Pod Mass (Non-Tank Pod mass + Tank Mass + Residual propellant) </a:t>
            </a:r>
          </a:p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0</a:t>
            </a:r>
            <a:r>
              <a:rPr lang="en-US" dirty="0">
                <a:latin typeface="BankGothic" panose="02000500000000000000" pitchFamily="2" charset="0"/>
              </a:rPr>
              <a:t>=Wet Pod Mass (m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 + Propellant Mass)</a:t>
            </a:r>
          </a:p>
        </p:txBody>
      </p:sp>
      <p:pic>
        <p:nvPicPr>
          <p:cNvPr id="8" name="Picture 7" descr="A picture containing object, clock, cat, meter&#10;&#10;Description automatically generated">
            <a:extLst>
              <a:ext uri="{FF2B5EF4-FFF2-40B4-BE49-F238E27FC236}">
                <a16:creationId xmlns:a16="http://schemas.microsoft.com/office/drawing/2014/main" id="{3E5AF852-43DB-44BA-9BA1-D478F15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4" y="4226104"/>
            <a:ext cx="2305372" cy="533474"/>
          </a:xfrm>
          <a:prstGeom prst="rect">
            <a:avLst/>
          </a:prstGeom>
        </p:spPr>
      </p:pic>
      <p:pic>
        <p:nvPicPr>
          <p:cNvPr id="11" name="Picture 10" descr="A picture containing meter&#10;&#10;Description automatically generated">
            <a:extLst>
              <a:ext uri="{FF2B5EF4-FFF2-40B4-BE49-F238E27FC236}">
                <a16:creationId xmlns:a16="http://schemas.microsoft.com/office/drawing/2014/main" id="{4ABDA642-57D7-4B6D-93F0-C6E7C249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3" y="5194461"/>
            <a:ext cx="25816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Isentropic Processes and Tank Discharge Limitations</a:t>
            </a:r>
          </a:p>
        </p:txBody>
      </p:sp>
      <p:pic>
        <p:nvPicPr>
          <p:cNvPr id="17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802CBA5-DBAF-48EB-9669-ED55CD41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872274" y="1691428"/>
            <a:ext cx="5257800" cy="1528430"/>
          </a:xfr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5E6B0B90-6E1D-4D13-A56E-2C7273B57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3429000"/>
            <a:ext cx="4477375" cy="11907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8FEE3A-F646-494C-B708-827A0EE4ED1B}"/>
              </a:ext>
            </a:extLst>
          </p:cNvPr>
          <p:cNvSpPr txBox="1"/>
          <p:nvPr/>
        </p:nvSpPr>
        <p:spPr>
          <a:xfrm>
            <a:off x="1207362" y="4909351"/>
            <a:ext cx="1014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Temperature Limit of the Tank</a:t>
            </a:r>
          </a:p>
          <a:p>
            <a:r>
              <a:rPr lang="en-US" dirty="0">
                <a:latin typeface="BankGothic" panose="02000500000000000000" pitchFamily="2" charset="0"/>
              </a:rPr>
              <a:t>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Pressure Limit (function of </a:t>
            </a:r>
            <a:r>
              <a:rPr lang="en-US" dirty="0" err="1">
                <a:latin typeface="BankGothic" panose="02000500000000000000" pitchFamily="2" charset="0"/>
              </a:rPr>
              <a:t>P</a:t>
            </a:r>
            <a:r>
              <a:rPr lang="en-US" baseline="-25000" dirty="0" err="1">
                <a:latin typeface="BankGothic" panose="02000500000000000000" pitchFamily="2" charset="0"/>
              </a:rPr>
              <a:t>nozzle_Inlet</a:t>
            </a:r>
            <a:r>
              <a:rPr lang="en-US" dirty="0">
                <a:latin typeface="BankGothic" panose="02000500000000000000" pitchFamily="2" charset="0"/>
              </a:rPr>
              <a:t> and Flow Coefficient of Hardware </a:t>
            </a:r>
            <a:r>
              <a:rPr lang="en-US" dirty="0" err="1">
                <a:latin typeface="BankGothic" panose="02000500000000000000" pitchFamily="2" charset="0"/>
              </a:rPr>
              <a:t>C</a:t>
            </a:r>
            <a:r>
              <a:rPr lang="en-US" baseline="-25000" dirty="0" err="1">
                <a:latin typeface="BankGothic" panose="02000500000000000000" pitchFamily="2" charset="0"/>
              </a:rPr>
              <a:t>v</a:t>
            </a:r>
            <a:r>
              <a:rPr lang="en-US" dirty="0">
                <a:latin typeface="BankGothic" panose="02000500000000000000" pitchFamily="2" charset="0"/>
              </a:rPr>
              <a:t>)</a:t>
            </a:r>
          </a:p>
        </p:txBody>
      </p:sp>
      <p:pic>
        <p:nvPicPr>
          <p:cNvPr id="22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6B98544D-EC72-4568-8ED6-C0416B5DF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7"/>
          <a:stretch/>
        </p:blipFill>
        <p:spPr>
          <a:xfrm>
            <a:off x="8130073" y="1691428"/>
            <a:ext cx="2301075" cy="15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Eq. &amp; Isentropic Process</a:t>
            </a:r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E8299F28-59BF-4666-BB65-BDB08A6E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690688"/>
            <a:ext cx="6897063" cy="1457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13365-EE08-42AD-8659-B73D16FD627F}"/>
              </a:ext>
            </a:extLst>
          </p:cNvPr>
          <p:cNvSpPr txBox="1"/>
          <p:nvPr/>
        </p:nvSpPr>
        <p:spPr>
          <a:xfrm>
            <a:off x="1022781" y="3144889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Use the Ideal Gas Law to find </a:t>
            </a:r>
            <a:r>
              <a:rPr lang="el-GR" dirty="0">
                <a:latin typeface="BankGothic" panose="02000500000000000000" pitchFamily="2" charset="0"/>
              </a:rPr>
              <a:t>ρ</a:t>
            </a:r>
            <a:r>
              <a:rPr lang="en-US" baseline="-25000" dirty="0">
                <a:latin typeface="BankGothic" panose="02000500000000000000" pitchFamily="2" charset="0"/>
              </a:rPr>
              <a:t>1</a:t>
            </a:r>
            <a:endParaRPr lang="en-US" dirty="0">
              <a:latin typeface="BankGothic" panose="020005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E021435-E984-46C8-832F-1B50E643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5" y="3514221"/>
            <a:ext cx="1991003" cy="800212"/>
          </a:xfrm>
          <a:prstGeom prst="rect">
            <a:avLst/>
          </a:prstGeom>
        </p:spPr>
      </p:pic>
      <p:pic>
        <p:nvPicPr>
          <p:cNvPr id="10" name="Picture 9" descr="A screen shot of a person&#10;&#10;Description automatically generated">
            <a:extLst>
              <a:ext uri="{FF2B5EF4-FFF2-40B4-BE49-F238E27FC236}">
                <a16:creationId xmlns:a16="http://schemas.microsoft.com/office/drawing/2014/main" id="{B3AB93A3-E060-4CE9-AF5F-16D112D8A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77" y="4680438"/>
            <a:ext cx="656364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Final Mass, Pod Class</a:t>
            </a:r>
          </a:p>
        </p:txBody>
      </p:sp>
      <p:pic>
        <p:nvPicPr>
          <p:cNvPr id="6" name="Content Placeholder 5" descr="A picture containing object, dark, player, clock&#10;&#10;Description automatically generated">
            <a:extLst>
              <a:ext uri="{FF2B5EF4-FFF2-40B4-BE49-F238E27FC236}">
                <a16:creationId xmlns:a16="http://schemas.microsoft.com/office/drawing/2014/main" id="{994B1972-62C8-40C1-BF0F-9F0D822BC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1690688"/>
            <a:ext cx="4334480" cy="6382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6EE4A-FE52-4B33-B110-FE1DABA81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328952"/>
            <a:ext cx="2286319" cy="362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2152096" y="5095776"/>
            <a:ext cx="78878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black sign with white text&#10;&#10;Description automatically generated">
            <a:extLst>
              <a:ext uri="{FF2B5EF4-FFF2-40B4-BE49-F238E27FC236}">
                <a16:creationId xmlns:a16="http://schemas.microsoft.com/office/drawing/2014/main" id="{9EDCB3DC-4E8F-4AC4-9455-0B69E8E93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6" y="3144601"/>
            <a:ext cx="759248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8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6A9A-3596-4736-AF68-D933C3F9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Valve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FB28-A7C1-4A63-9045-545F1580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Inlet Pressure ~4800psi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~ASME Class 2500</a:t>
            </a:r>
          </a:p>
        </p:txBody>
      </p:sp>
    </p:spTree>
    <p:extLst>
      <p:ext uri="{BB962C8B-B14F-4D97-AF65-F5344CB8AC3E}">
        <p14:creationId xmlns:p14="http://schemas.microsoft.com/office/powerpoint/2010/main" val="376895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167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BankGothic</vt:lpstr>
      <vt:lpstr>Calibri</vt:lpstr>
      <vt:lpstr>Calibri Light</vt:lpstr>
      <vt:lpstr>Office Theme</vt:lpstr>
      <vt:lpstr>Cal Poly SLO Hyperloop Propulsion CDR</vt:lpstr>
      <vt:lpstr>Propellant Selection</vt:lpstr>
      <vt:lpstr>Rocket Equation</vt:lpstr>
      <vt:lpstr>Isentropic Processes and Tank Discharge Limitations</vt:lpstr>
      <vt:lpstr>Rocket Eq. &amp; Isentropic Process</vt:lpstr>
      <vt:lpstr>Final Mass, Pod Class</vt:lpstr>
      <vt:lpstr>Valve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 Poly SLO Hyperloop Propulsion CDR</dc:title>
  <dc:creator>Kent Roberts</dc:creator>
  <cp:lastModifiedBy>Kent Roberts</cp:lastModifiedBy>
  <cp:revision>14</cp:revision>
  <dcterms:created xsi:type="dcterms:W3CDTF">2019-10-19T04:57:27Z</dcterms:created>
  <dcterms:modified xsi:type="dcterms:W3CDTF">2019-10-20T06:54:53Z</dcterms:modified>
</cp:coreProperties>
</file>