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5" r:id="rId9"/>
    <p:sldId id="266" r:id="rId10"/>
    <p:sldId id="267" r:id="rId11"/>
    <p:sldId id="270" r:id="rId12"/>
    <p:sldId id="279" r:id="rId13"/>
    <p:sldId id="281" r:id="rId14"/>
    <p:sldId id="283" r:id="rId15"/>
    <p:sldId id="284" r:id="rId16"/>
    <p:sldId id="269" r:id="rId17"/>
    <p:sldId id="277" r:id="rId18"/>
    <p:sldId id="285" r:id="rId19"/>
    <p:sldId id="282" r:id="rId20"/>
    <p:sldId id="271" r:id="rId21"/>
    <p:sldId id="273" r:id="rId22"/>
    <p:sldId id="27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95EE5-D59C-41F0-A09C-6C55121059B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3B1C2-1956-4499-AC70-BCE365EAD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Dual-Bell operational advantage, test at 1 atm, system will preform predicable, go straight to test without disassembling the high-pressure system (and draining/refilling the tanks &lt;- takes time (ISOTHERMAL))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Dual-Bell operational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Dual-Bell operational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B1C2-1956-4499-AC70-BCE365EAD7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0CED-D901-47D3-A8C5-214804B68CB7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pl5dNI8PxEDbwBP1GpuFleEUcTOH1WHNBZMK4XoC9rk/edit#gid=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473-5990-42E8-AD5F-814801928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nkGothic" panose="02000500000000000000" pitchFamily="2" charset="0"/>
              </a:rPr>
              <a:t>Cal Poly SLO Hyperloop Propulsion CDR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53E57-D57B-41D8-A2CF-CCA651FCC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Kent Roberts</a:t>
            </a:r>
          </a:p>
        </p:txBody>
      </p:sp>
    </p:spTree>
    <p:extLst>
      <p:ext uri="{BB962C8B-B14F-4D97-AF65-F5344CB8AC3E}">
        <p14:creationId xmlns:p14="http://schemas.microsoft.com/office/powerpoint/2010/main" val="266569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Tank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1432-A8AE-40C6-B954-5F9C4170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Generally, tank systems were only considered if they were within reasonable dimensions</a:t>
            </a:r>
          </a:p>
          <a:p>
            <a:r>
              <a:rPr lang="en-US" dirty="0">
                <a:latin typeface="BankGothic" panose="02000500000000000000" pitchFamily="2" charset="0"/>
              </a:rPr>
              <a:t>For a more detailed breakdown, reference the </a:t>
            </a:r>
            <a:r>
              <a:rPr lang="en-US" dirty="0">
                <a:latin typeface="BankGothic" panose="02000500000000000000" pitchFamily="2" charset="0"/>
                <a:hlinkClick r:id="rId2"/>
              </a:rPr>
              <a:t>google sheet document</a:t>
            </a:r>
            <a:r>
              <a:rPr lang="en-US" dirty="0">
                <a:latin typeface="BankGothic" panose="02000500000000000000" pitchFamily="2" charset="0"/>
              </a:rPr>
              <a:t>.</a:t>
            </a:r>
          </a:p>
          <a:p>
            <a:r>
              <a:rPr lang="en-US" dirty="0">
                <a:latin typeface="BankGothic" panose="02000500000000000000" pitchFamily="2" charset="0"/>
              </a:rPr>
              <a:t>An initial design is further presented with the 2X10070504-2 configuration and a 2 X SH 90 alternative (Former sourced from General Dynamics, later from Steelhead Composites) </a:t>
            </a:r>
          </a:p>
          <a:p>
            <a:pPr lvl="1"/>
            <a:r>
              <a:rPr lang="en-US" dirty="0">
                <a:latin typeface="BankGothic" panose="02000500000000000000" pitchFamily="2" charset="0"/>
              </a:rPr>
              <a:t>10070504-2 [15.2in</a:t>
            </a:r>
            <a:r>
              <a:rPr lang="en-US" dirty="0"/>
              <a:t>⌀</a:t>
            </a:r>
            <a:r>
              <a:rPr lang="en-US" dirty="0">
                <a:latin typeface="BankGothic" panose="02000500000000000000" pitchFamily="2" charset="0"/>
              </a:rPr>
              <a:t> X 42.3in]</a:t>
            </a:r>
          </a:p>
          <a:p>
            <a:pPr lvl="1"/>
            <a:r>
              <a:rPr lang="en-US" dirty="0">
                <a:latin typeface="BankGothic" panose="02000500000000000000" pitchFamily="2" charset="0"/>
              </a:rPr>
              <a:t>SH 90 [17.1in⌀ X 39in]</a:t>
            </a:r>
          </a:p>
        </p:txBody>
      </p:sp>
    </p:spTree>
    <p:extLst>
      <p:ext uri="{BB962C8B-B14F-4D97-AF65-F5344CB8AC3E}">
        <p14:creationId xmlns:p14="http://schemas.microsoft.com/office/powerpoint/2010/main" val="38903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Mass Flow Rate</a:t>
            </a:r>
          </a:p>
        </p:txBody>
      </p:sp>
      <p:pic>
        <p:nvPicPr>
          <p:cNvPr id="7" name="Picture 6" descr="A picture containing dark, black, clock&#10;&#10;Description automatically generated">
            <a:extLst>
              <a:ext uri="{FF2B5EF4-FFF2-40B4-BE49-F238E27FC236}">
                <a16:creationId xmlns:a16="http://schemas.microsoft.com/office/drawing/2014/main" id="{ACFE191C-677C-48B6-8323-5D9535525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35" y="1630041"/>
            <a:ext cx="1457528" cy="762106"/>
          </a:xfrm>
          <a:prstGeom prst="rect">
            <a:avLst/>
          </a:prstGeom>
        </p:spPr>
      </p:pic>
      <p:pic>
        <p:nvPicPr>
          <p:cNvPr id="9" name="Picture 8" descr="A picture containing drawing, light, meter&#10;&#10;Description automatically generated">
            <a:extLst>
              <a:ext uri="{FF2B5EF4-FFF2-40B4-BE49-F238E27FC236}">
                <a16:creationId xmlns:a16="http://schemas.microsoft.com/office/drawing/2014/main" id="{BBF6B70D-481E-4150-80E0-172779960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18" y="2450709"/>
            <a:ext cx="2048161" cy="504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D67C06-2591-4D68-8512-79F10722A0D3}"/>
              </a:ext>
            </a:extLst>
          </p:cNvPr>
          <p:cNvSpPr txBox="1"/>
          <p:nvPr/>
        </p:nvSpPr>
        <p:spPr>
          <a:xfrm>
            <a:off x="877655" y="128675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Assume a constant flow rate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3D4EF290-19BE-4E7A-B4B2-9A975B9F9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45" y="2990789"/>
            <a:ext cx="3115110" cy="876422"/>
          </a:xfrm>
          <a:prstGeom prst="rect">
            <a:avLst/>
          </a:prstGeom>
        </p:spPr>
      </p:pic>
      <p:pic>
        <p:nvPicPr>
          <p:cNvPr id="14" name="Picture 13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8F1A5BFD-CE71-41C2-B265-B4EB2454C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52" y="3902396"/>
            <a:ext cx="4410691" cy="590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5425C1-BA89-4330-9272-844E07413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41" y="4665087"/>
            <a:ext cx="10278909" cy="695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2CC42F-4FD6-40DF-8775-ED542B2F2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9" y="5463902"/>
            <a:ext cx="11460174" cy="80973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BA1DBA-EEB9-4814-BF17-E7F026183DB1}"/>
              </a:ext>
            </a:extLst>
          </p:cNvPr>
          <p:cNvCxnSpPr>
            <a:cxnSpLocks/>
          </p:cNvCxnSpPr>
          <p:nvPr/>
        </p:nvCxnSpPr>
        <p:spPr>
          <a:xfrm>
            <a:off x="365909" y="6374795"/>
            <a:ext cx="11390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7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itting, table, remote, computer&#10;&#10;Description automatically generated">
            <a:extLst>
              <a:ext uri="{FF2B5EF4-FFF2-40B4-BE49-F238E27FC236}">
                <a16:creationId xmlns:a16="http://schemas.microsoft.com/office/drawing/2014/main" id="{081C0324-282A-4168-9B57-7F896ED3D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6599" y="1"/>
            <a:ext cx="14858996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3 X10070504-2 </a:t>
            </a:r>
            <a:br>
              <a:rPr lang="en-US" dirty="0">
                <a:latin typeface="BankGothic" panose="02000500000000000000" pitchFamily="2" charset="0"/>
              </a:rPr>
            </a:br>
            <a:r>
              <a:rPr lang="en-US" dirty="0">
                <a:latin typeface="BankGothic" panose="02000500000000000000" pitchFamily="2" charset="0"/>
              </a:rPr>
              <a:t>+ 1 X 220074</a:t>
            </a:r>
          </a:p>
        </p:txBody>
      </p:sp>
    </p:spTree>
    <p:extLst>
      <p:ext uri="{BB962C8B-B14F-4D97-AF65-F5344CB8AC3E}">
        <p14:creationId xmlns:p14="http://schemas.microsoft.com/office/powerpoint/2010/main" val="89889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lack, dark, sitting, red&#10;&#10;Description automatically generated">
            <a:extLst>
              <a:ext uri="{FF2B5EF4-FFF2-40B4-BE49-F238E27FC236}">
                <a16:creationId xmlns:a16="http://schemas.microsoft.com/office/drawing/2014/main" id="{80C0DA9C-49DB-48AD-B5FA-544A599DC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06763" y="-1605000"/>
            <a:ext cx="11200850" cy="5169624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F38C4CBC-886B-4D39-B455-818D70558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2321" y="116633"/>
            <a:ext cx="13494394" cy="6228183"/>
          </a:xfrm>
          <a:prstGeom prst="rect">
            <a:avLst/>
          </a:prstGeom>
        </p:spPr>
      </p:pic>
      <p:pic>
        <p:nvPicPr>
          <p:cNvPr id="3" name="Picture 2" descr="A picture containing black, necklace, table, man&#10;&#10;Description automatically generated">
            <a:extLst>
              <a:ext uri="{FF2B5EF4-FFF2-40B4-BE49-F238E27FC236}">
                <a16:creationId xmlns:a16="http://schemas.microsoft.com/office/drawing/2014/main" id="{0FB67F8E-DC4F-4E6D-8E41-A12DBA886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07" y="3428999"/>
            <a:ext cx="717679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5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BankGothic" panose="02000500000000000000" pitchFamily="2" charset="0"/>
              </a:rPr>
              <a:t>3 X10070504-2 + 1 X 220074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7164A-9DF7-4609-900E-28E88F0AD1D4}"/>
              </a:ext>
            </a:extLst>
          </p:cNvPr>
          <p:cNvSpPr txBox="1"/>
          <p:nvPr/>
        </p:nvSpPr>
        <p:spPr>
          <a:xfrm>
            <a:off x="1207362" y="1524907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322 </a:t>
            </a:r>
            <a:r>
              <a:rPr lang="en-US" dirty="0" err="1">
                <a:latin typeface="BankGothic" panose="02000500000000000000" pitchFamily="2" charset="0"/>
              </a:rPr>
              <a:t>lb</a:t>
            </a:r>
            <a:r>
              <a:rPr lang="en-US" dirty="0">
                <a:latin typeface="BankGothic" panose="02000500000000000000" pitchFamily="2" charset="0"/>
              </a:rPr>
              <a:t> Inert Pod mass, 600m thrusting length, 493 km/</a:t>
            </a:r>
            <a:r>
              <a:rPr lang="en-US" dirty="0" err="1">
                <a:latin typeface="BankGothic" panose="02000500000000000000" pitchFamily="2" charset="0"/>
              </a:rPr>
              <a:t>hr</a:t>
            </a:r>
            <a:r>
              <a:rPr lang="en-US" dirty="0">
                <a:latin typeface="BankGothic" panose="02000500000000000000" pitchFamily="2" charset="0"/>
              </a:rPr>
              <a:t> max v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9857D-4FC8-4712-AC00-F8D8CAAB0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72" y="2205346"/>
            <a:ext cx="5584161" cy="42875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F91B1B5-9C2D-4BDE-9C9C-115D83A19E64}"/>
              </a:ext>
            </a:extLst>
          </p:cNvPr>
          <p:cNvSpPr txBox="1"/>
          <p:nvPr/>
        </p:nvSpPr>
        <p:spPr>
          <a:xfrm>
            <a:off x="9280887" y="2418359"/>
            <a:ext cx="25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Coast/Braking =&gt;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ECAC0-634A-4FF2-AFCF-9438B6677A91}"/>
              </a:ext>
            </a:extLst>
          </p:cNvPr>
          <p:cNvSpPr txBox="1"/>
          <p:nvPr/>
        </p:nvSpPr>
        <p:spPr>
          <a:xfrm>
            <a:off x="1934771" y="357339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9.03sec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8B17E-0750-4143-9C5D-930A7A048F53}"/>
              </a:ext>
            </a:extLst>
          </p:cNvPr>
          <p:cNvSpPr txBox="1"/>
          <p:nvPr/>
        </p:nvSpPr>
        <p:spPr>
          <a:xfrm>
            <a:off x="1920055" y="4055725"/>
            <a:ext cx="16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ṁ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6.59 kg/sec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D948DC-8C3B-43C5-92CB-39979BEACDD3}"/>
              </a:ext>
            </a:extLst>
          </p:cNvPr>
          <p:cNvSpPr txBox="1"/>
          <p:nvPr/>
        </p:nvSpPr>
        <p:spPr>
          <a:xfrm>
            <a:off x="1955610" y="453805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thrust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4721 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62A084-ECA2-4D2A-ACD7-1852054AB085}"/>
              </a:ext>
            </a:extLst>
          </p:cNvPr>
          <p:cNvSpPr txBox="1"/>
          <p:nvPr/>
        </p:nvSpPr>
        <p:spPr>
          <a:xfrm>
            <a:off x="2151978" y="502038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1.7g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306FC0-40FD-422F-911C-0D626ED3B478}"/>
              </a:ext>
            </a:extLst>
          </p:cNvPr>
          <p:cNvSpPr txBox="1"/>
          <p:nvPr/>
        </p:nvSpPr>
        <p:spPr>
          <a:xfrm>
            <a:off x="1815347" y="2126401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493 km/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CA329-42C3-4D48-8D68-4786ED483B62}"/>
              </a:ext>
            </a:extLst>
          </p:cNvPr>
          <p:cNvSpPr txBox="1"/>
          <p:nvPr/>
        </p:nvSpPr>
        <p:spPr>
          <a:xfrm>
            <a:off x="2029348" y="260873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thrust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600m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6FB9D-F8D9-4E40-884C-3F644092B63C}"/>
              </a:ext>
            </a:extLst>
          </p:cNvPr>
          <p:cNvSpPr txBox="1"/>
          <p:nvPr/>
        </p:nvSpPr>
        <p:spPr>
          <a:xfrm>
            <a:off x="2014921" y="309106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inert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BD61D7-8322-4328-AF5F-C74F3F4A43AF}"/>
              </a:ext>
            </a:extLst>
          </p:cNvPr>
          <p:cNvSpPr txBox="1"/>
          <p:nvPr/>
        </p:nvSpPr>
        <p:spPr>
          <a:xfrm>
            <a:off x="1672680" y="550271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0_loaded_tanks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3C072-EB46-4424-A0B4-A5086E2B38CA}"/>
              </a:ext>
            </a:extLst>
          </p:cNvPr>
          <p:cNvSpPr txBox="1"/>
          <p:nvPr/>
        </p:nvSpPr>
        <p:spPr>
          <a:xfrm>
            <a:off x="1719969" y="598505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0_loaded_pod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751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CB75A-C0CE-4A88-8664-0D2B132083FC}"/>
              </a:ext>
            </a:extLst>
          </p:cNvPr>
          <p:cNvSpPr/>
          <p:nvPr/>
        </p:nvSpPr>
        <p:spPr>
          <a:xfrm>
            <a:off x="1768059" y="2643887"/>
            <a:ext cx="1999265" cy="82026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29DFE9-6545-4795-959A-4707B0E25791}"/>
              </a:ext>
            </a:extLst>
          </p:cNvPr>
          <p:cNvSpPr txBox="1"/>
          <p:nvPr/>
        </p:nvSpPr>
        <p:spPr>
          <a:xfrm>
            <a:off x="325593" y="6396170"/>
            <a:ext cx="116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nkGothic" panose="02000500000000000000" pitchFamily="2" charset="0"/>
              </a:rPr>
              <a:t>The inert mass (everything except for the tanks and propellent) is probably significantly more than the 322lb assumption, give a 430lb loaded tank system…</a:t>
            </a:r>
          </a:p>
        </p:txBody>
      </p:sp>
    </p:spTree>
    <p:extLst>
      <p:ext uri="{BB962C8B-B14F-4D97-AF65-F5344CB8AC3E}">
        <p14:creationId xmlns:p14="http://schemas.microsoft.com/office/powerpoint/2010/main" val="161487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BankGothic" panose="02000500000000000000" pitchFamily="2" charset="0"/>
              </a:rPr>
              <a:t>3 X10070504-2 + 1 X 220074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75D47-728B-417C-8F7E-6F7B05482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42" y="1690688"/>
            <a:ext cx="6245516" cy="46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5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remote, table, light&#10;&#10;Description automatically generated">
            <a:extLst>
              <a:ext uri="{FF2B5EF4-FFF2-40B4-BE49-F238E27FC236}">
                <a16:creationId xmlns:a16="http://schemas.microsoft.com/office/drawing/2014/main" id="{E7E718B7-5A24-4455-9592-0AB356537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7488" y="1"/>
            <a:ext cx="14942531" cy="6896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2 X10070504-2</a:t>
            </a:r>
          </a:p>
        </p:txBody>
      </p:sp>
    </p:spTree>
    <p:extLst>
      <p:ext uri="{BB962C8B-B14F-4D97-AF65-F5344CB8AC3E}">
        <p14:creationId xmlns:p14="http://schemas.microsoft.com/office/powerpoint/2010/main" val="242422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lack, sitting, table&#10;&#10;Description automatically generated">
            <a:extLst>
              <a:ext uri="{FF2B5EF4-FFF2-40B4-BE49-F238E27FC236}">
                <a16:creationId xmlns:a16="http://schemas.microsoft.com/office/drawing/2014/main" id="{BD19FCBD-E16E-40B5-80F0-1AF7873F5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1311" y="-1270960"/>
            <a:ext cx="10168311" cy="4693067"/>
          </a:xfrm>
          <a:prstGeom prst="rect">
            <a:avLst/>
          </a:prstGeom>
        </p:spPr>
      </p:pic>
      <p:pic>
        <p:nvPicPr>
          <p:cNvPr id="7" name="Picture 6" descr="A picture containing black, dark, smoke, necklace&#10;&#10;Description automatically generated">
            <a:extLst>
              <a:ext uri="{FF2B5EF4-FFF2-40B4-BE49-F238E27FC236}">
                <a16:creationId xmlns:a16="http://schemas.microsoft.com/office/drawing/2014/main" id="{FEB26176-5E91-4B6F-9077-CE5EF8984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60" y="3284143"/>
            <a:ext cx="7176798" cy="3312369"/>
          </a:xfrm>
          <a:prstGeom prst="rect">
            <a:avLst/>
          </a:prstGeom>
        </p:spPr>
      </p:pic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CF62AE5F-2CE2-4FB9-9AC0-D80AED72B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0509" y="1150218"/>
            <a:ext cx="11057715" cy="51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7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A6BCE51-DE9F-4070-A15D-5004E0139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86" y="2206971"/>
            <a:ext cx="5333333" cy="40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BankGothic" panose="02000500000000000000" pitchFamily="2" charset="0"/>
              </a:rPr>
              <a:t>2 X10070504-2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7164A-9DF7-4609-900E-28E88F0AD1D4}"/>
              </a:ext>
            </a:extLst>
          </p:cNvPr>
          <p:cNvSpPr txBox="1"/>
          <p:nvPr/>
        </p:nvSpPr>
        <p:spPr>
          <a:xfrm>
            <a:off x="1207362" y="1524907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322 </a:t>
            </a:r>
            <a:r>
              <a:rPr lang="en-US" dirty="0" err="1">
                <a:latin typeface="BankGothic" panose="02000500000000000000" pitchFamily="2" charset="0"/>
              </a:rPr>
              <a:t>lb</a:t>
            </a:r>
            <a:r>
              <a:rPr lang="en-US" dirty="0">
                <a:latin typeface="BankGothic" panose="02000500000000000000" pitchFamily="2" charset="0"/>
              </a:rPr>
              <a:t> Inert Pod mass, 500m thrusting length, 377 km/</a:t>
            </a:r>
            <a:r>
              <a:rPr lang="en-US" dirty="0" err="1">
                <a:latin typeface="BankGothic" panose="02000500000000000000" pitchFamily="2" charset="0"/>
              </a:rPr>
              <a:t>hr</a:t>
            </a:r>
            <a:r>
              <a:rPr lang="en-US" dirty="0">
                <a:latin typeface="BankGothic" panose="02000500000000000000" pitchFamily="2" charset="0"/>
              </a:rPr>
              <a:t> max v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91B1B5-9C2D-4BDE-9C9C-115D83A19E64}"/>
              </a:ext>
            </a:extLst>
          </p:cNvPr>
          <p:cNvSpPr txBox="1"/>
          <p:nvPr/>
        </p:nvSpPr>
        <p:spPr>
          <a:xfrm>
            <a:off x="9280887" y="2418359"/>
            <a:ext cx="25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Coast/Braking =&gt;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ECAC0-634A-4FF2-AFCF-9438B6677A91}"/>
              </a:ext>
            </a:extLst>
          </p:cNvPr>
          <p:cNvSpPr txBox="1"/>
          <p:nvPr/>
        </p:nvSpPr>
        <p:spPr>
          <a:xfrm>
            <a:off x="1934771" y="357339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9.7sec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8B17E-0750-4143-9C5D-930A7A048F53}"/>
              </a:ext>
            </a:extLst>
          </p:cNvPr>
          <p:cNvSpPr txBox="1"/>
          <p:nvPr/>
        </p:nvSpPr>
        <p:spPr>
          <a:xfrm>
            <a:off x="1920055" y="4055725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ṁ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3.56 kg/sec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D948DC-8C3B-43C5-92CB-39979BEACDD3}"/>
              </a:ext>
            </a:extLst>
          </p:cNvPr>
          <p:cNvSpPr txBox="1"/>
          <p:nvPr/>
        </p:nvSpPr>
        <p:spPr>
          <a:xfrm>
            <a:off x="1955610" y="453805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thrust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2550 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62A084-ECA2-4D2A-ACD7-1852054AB085}"/>
              </a:ext>
            </a:extLst>
          </p:cNvPr>
          <p:cNvSpPr txBox="1"/>
          <p:nvPr/>
        </p:nvSpPr>
        <p:spPr>
          <a:xfrm>
            <a:off x="2151978" y="5020387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1.18g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306FC0-40FD-422F-911C-0D626ED3B478}"/>
              </a:ext>
            </a:extLst>
          </p:cNvPr>
          <p:cNvSpPr txBox="1"/>
          <p:nvPr/>
        </p:nvSpPr>
        <p:spPr>
          <a:xfrm>
            <a:off x="1815347" y="2126401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377 km/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CA329-42C3-4D48-8D68-4786ED483B62}"/>
              </a:ext>
            </a:extLst>
          </p:cNvPr>
          <p:cNvSpPr txBox="1"/>
          <p:nvPr/>
        </p:nvSpPr>
        <p:spPr>
          <a:xfrm>
            <a:off x="2029348" y="260873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thrust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500m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6FB9D-F8D9-4E40-884C-3F644092B63C}"/>
              </a:ext>
            </a:extLst>
          </p:cNvPr>
          <p:cNvSpPr txBox="1"/>
          <p:nvPr/>
        </p:nvSpPr>
        <p:spPr>
          <a:xfrm>
            <a:off x="2014921" y="309106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inert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BD61D7-8322-4328-AF5F-C74F3F4A43AF}"/>
              </a:ext>
            </a:extLst>
          </p:cNvPr>
          <p:cNvSpPr txBox="1"/>
          <p:nvPr/>
        </p:nvSpPr>
        <p:spPr>
          <a:xfrm>
            <a:off x="1672680" y="5502718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0_loaded_tanks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241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3C072-EB46-4424-A0B4-A5086E2B38CA}"/>
              </a:ext>
            </a:extLst>
          </p:cNvPr>
          <p:cNvSpPr txBox="1"/>
          <p:nvPr/>
        </p:nvSpPr>
        <p:spPr>
          <a:xfrm>
            <a:off x="1719969" y="598505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0_loaded_pod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563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ACB75A-C0CE-4A88-8664-0D2B132083FC}"/>
              </a:ext>
            </a:extLst>
          </p:cNvPr>
          <p:cNvSpPr/>
          <p:nvPr/>
        </p:nvSpPr>
        <p:spPr>
          <a:xfrm>
            <a:off x="1768059" y="2643887"/>
            <a:ext cx="1999265" cy="82026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29DFE9-6545-4795-959A-4707B0E25791}"/>
              </a:ext>
            </a:extLst>
          </p:cNvPr>
          <p:cNvSpPr txBox="1"/>
          <p:nvPr/>
        </p:nvSpPr>
        <p:spPr>
          <a:xfrm>
            <a:off x="325593" y="6396170"/>
            <a:ext cx="116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nkGothic" panose="02000500000000000000" pitchFamily="2" charset="0"/>
              </a:rPr>
              <a:t>The inert mass (everything except for the tanks and propellent) is probably significantly more than the 322lb assumption give a 430lb loaded tank system…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053FF-D3C5-4356-89E5-B73FAD6366D7}"/>
              </a:ext>
            </a:extLst>
          </p:cNvPr>
          <p:cNvSpPr txBox="1"/>
          <p:nvPr/>
        </p:nvSpPr>
        <p:spPr>
          <a:xfrm>
            <a:off x="9654092" y="5877725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Nozzle_inlet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466psi</a:t>
            </a:r>
          </a:p>
        </p:txBody>
      </p:sp>
    </p:spTree>
    <p:extLst>
      <p:ext uri="{BB962C8B-B14F-4D97-AF65-F5344CB8AC3E}">
        <p14:creationId xmlns:p14="http://schemas.microsoft.com/office/powerpoint/2010/main" val="50290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BankGothic" panose="02000500000000000000" pitchFamily="2" charset="0"/>
              </a:rPr>
              <a:t>2 X10070504-2 Performance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A91A42-7B6F-49F6-B2A8-0C45CB486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15" y="1419668"/>
            <a:ext cx="6507769" cy="48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1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CA7C-AE65-42CF-8AD6-9A09C80E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BankGothic" panose="02000500000000000000" pitchFamily="2" charset="0"/>
              </a:rPr>
              <a:t>Propellant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D48524-3C01-4434-A4D5-327F67330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86614"/>
              </p:ext>
            </p:extLst>
          </p:nvPr>
        </p:nvGraphicFramePr>
        <p:xfrm>
          <a:off x="1376172" y="2385390"/>
          <a:ext cx="9439658" cy="36178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09537">
                  <a:extLst>
                    <a:ext uri="{9D8B030D-6E8A-4147-A177-3AD203B41FA5}">
                      <a16:colId xmlns:a16="http://schemas.microsoft.com/office/drawing/2014/main" val="3812510590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53605973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3182046696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84860283"/>
                    </a:ext>
                  </a:extLst>
                </a:gridCol>
              </a:tblGrid>
              <a:tr h="7528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Gas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Molecular Weight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Specific Impulse (sec)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∝ </a:t>
                      </a:r>
                      <a:r>
                        <a:rPr lang="fr-F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Impulse per unit Volume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39822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Air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2138.6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01668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Argon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2274.3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30764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2948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76148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Helium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048951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Hydrogen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53583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Nitrogen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2240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04765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Methane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1824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162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8D6FC4-30B0-4E1B-8633-47D94C3E0578}"/>
              </a:ext>
            </a:extLst>
          </p:cNvPr>
          <p:cNvSpPr txBox="1"/>
          <p:nvPr/>
        </p:nvSpPr>
        <p:spPr>
          <a:xfrm>
            <a:off x="170155" y="6217859"/>
            <a:ext cx="1185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nkGothic" panose="02000500000000000000" pitchFamily="2" charset="0"/>
              </a:rPr>
              <a:t>Air is widely available for a test campaign, performance runs where T&lt;0°C, use nitrogen</a:t>
            </a:r>
          </a:p>
        </p:txBody>
      </p:sp>
    </p:spTree>
    <p:extLst>
      <p:ext uri="{BB962C8B-B14F-4D97-AF65-F5344CB8AC3E}">
        <p14:creationId xmlns:p14="http://schemas.microsoft.com/office/powerpoint/2010/main" val="1458267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E2A9D-F1AE-4E3B-B5E6-C9DC951B3594}"/>
              </a:ext>
            </a:extLst>
          </p:cNvPr>
          <p:cNvSpPr txBox="1"/>
          <p:nvPr/>
        </p:nvSpPr>
        <p:spPr>
          <a:xfrm>
            <a:off x="1207362" y="139174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Configuration options: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DD45A9-6FF9-4178-A98C-0EE17FF93F29}"/>
              </a:ext>
            </a:extLst>
          </p:cNvPr>
          <p:cNvGrpSpPr/>
          <p:nvPr/>
        </p:nvGrpSpPr>
        <p:grpSpPr>
          <a:xfrm>
            <a:off x="550712" y="2123761"/>
            <a:ext cx="2359610" cy="3896494"/>
            <a:chOff x="676553" y="2123761"/>
            <a:chExt cx="2359610" cy="389649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36B0407-9824-4137-B680-DEF0343F5D57}"/>
                </a:ext>
              </a:extLst>
            </p:cNvPr>
            <p:cNvGrpSpPr/>
            <p:nvPr/>
          </p:nvGrpSpPr>
          <p:grpSpPr>
            <a:xfrm>
              <a:off x="1312604" y="2123761"/>
              <a:ext cx="1087508" cy="1749004"/>
              <a:chOff x="1344967" y="2123761"/>
              <a:chExt cx="1087508" cy="174900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A566D30-C312-4933-AB7D-97AF926001D6}"/>
                  </a:ext>
                </a:extLst>
              </p:cNvPr>
              <p:cNvCxnSpPr/>
              <p:nvPr/>
            </p:nvCxnSpPr>
            <p:spPr>
              <a:xfrm>
                <a:off x="1624614" y="2123761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F7452-8D47-4741-AEF5-312EB451C029}"/>
                  </a:ext>
                </a:extLst>
              </p:cNvPr>
              <p:cNvSpPr txBox="1"/>
              <p:nvPr/>
            </p:nvSpPr>
            <p:spPr>
              <a:xfrm>
                <a:off x="1624614" y="2123761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89E312F-B24A-431E-A73D-931C8D8CE975}"/>
                  </a:ext>
                </a:extLst>
              </p:cNvPr>
              <p:cNvGrpSpPr/>
              <p:nvPr/>
            </p:nvGrpSpPr>
            <p:grpSpPr>
              <a:xfrm>
                <a:off x="1344967" y="2692035"/>
                <a:ext cx="559293" cy="1180730"/>
                <a:chOff x="1429305" y="2805344"/>
                <a:chExt cx="559293" cy="1180730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E4BC3070-8124-4CD6-A763-C31F7B7B96F4}"/>
                    </a:ext>
                  </a:extLst>
                </p:cNvPr>
                <p:cNvSpPr/>
                <p:nvPr/>
              </p:nvSpPr>
              <p:spPr>
                <a:xfrm>
                  <a:off x="1429305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ADB8BBF-493D-4C23-B453-E55F8B70C7DD}"/>
                    </a:ext>
                  </a:extLst>
                </p:cNvPr>
                <p:cNvSpPr/>
                <p:nvPr/>
              </p:nvSpPr>
              <p:spPr>
                <a:xfrm flipH="1">
                  <a:off x="1748901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3F3880-10F8-42BA-8E28-4C3E91850493}"/>
                </a:ext>
              </a:extLst>
            </p:cNvPr>
            <p:cNvSpPr txBox="1"/>
            <p:nvPr/>
          </p:nvSpPr>
          <p:spPr>
            <a:xfrm>
              <a:off x="676553" y="3988930"/>
              <a:ext cx="235961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Straight dump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Phase through Under/Over expanded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No pressure regulation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Dynamics?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1F0FD7F-7646-4F8F-8415-A884C6CEB243}"/>
              </a:ext>
            </a:extLst>
          </p:cNvPr>
          <p:cNvGrpSpPr/>
          <p:nvPr/>
        </p:nvGrpSpPr>
        <p:grpSpPr>
          <a:xfrm>
            <a:off x="3461034" y="2119244"/>
            <a:ext cx="2359610" cy="4182632"/>
            <a:chOff x="3736390" y="2119244"/>
            <a:chExt cx="2359610" cy="41826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D1E41E-A42E-4F35-810D-EF3AEA91A3C3}"/>
                </a:ext>
              </a:extLst>
            </p:cNvPr>
            <p:cNvSpPr txBox="1"/>
            <p:nvPr/>
          </p:nvSpPr>
          <p:spPr>
            <a:xfrm>
              <a:off x="3736390" y="3993552"/>
              <a:ext cx="235961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Aerospike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Variable expansion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No pressure regulator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Thermal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Manufacturing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Cool factor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51C3087-970E-4C8A-A19B-272AC0590D8F}"/>
                </a:ext>
              </a:extLst>
            </p:cNvPr>
            <p:cNvGrpSpPr/>
            <p:nvPr/>
          </p:nvGrpSpPr>
          <p:grpSpPr>
            <a:xfrm>
              <a:off x="4454107" y="2119244"/>
              <a:ext cx="924177" cy="1499652"/>
              <a:chOff x="5633912" y="2123761"/>
              <a:chExt cx="924177" cy="149965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0DF562-05B0-4D54-8D5A-F6C4F0F316E2}"/>
                  </a:ext>
                </a:extLst>
              </p:cNvPr>
              <p:cNvSpPr txBox="1"/>
              <p:nvPr/>
            </p:nvSpPr>
            <p:spPr>
              <a:xfrm>
                <a:off x="5692070" y="2139945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5F64ACB-2A43-4174-BC36-5E122022CF1C}"/>
                  </a:ext>
                </a:extLst>
              </p:cNvPr>
              <p:cNvSpPr/>
              <p:nvPr/>
            </p:nvSpPr>
            <p:spPr>
              <a:xfrm rot="10800000">
                <a:off x="5821243" y="2692035"/>
                <a:ext cx="549515" cy="93137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3399A8B-80DC-4B91-B36D-FA1B61C4A7E5}"/>
                  </a:ext>
                </a:extLst>
              </p:cNvPr>
              <p:cNvGrpSpPr/>
              <p:nvPr/>
            </p:nvGrpSpPr>
            <p:grpSpPr>
              <a:xfrm>
                <a:off x="5633912" y="2123761"/>
                <a:ext cx="924177" cy="745309"/>
                <a:chOff x="4421080" y="2123761"/>
                <a:chExt cx="924177" cy="745309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1B00ECEC-2F7C-43B9-9399-6AB7FAC8E01B}"/>
                    </a:ext>
                  </a:extLst>
                </p:cNvPr>
                <p:cNvCxnSpPr/>
                <p:nvPr/>
              </p:nvCxnSpPr>
              <p:spPr>
                <a:xfrm>
                  <a:off x="4554245" y="2123761"/>
                  <a:ext cx="0" cy="470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5180DC3-41AA-4F9E-A4B5-B586B3472471}"/>
                    </a:ext>
                  </a:extLst>
                </p:cNvPr>
                <p:cNvSpPr/>
                <p:nvPr/>
              </p:nvSpPr>
              <p:spPr>
                <a:xfrm>
                  <a:off x="4421080" y="2725445"/>
                  <a:ext cx="133165" cy="133165"/>
                </a:xfrm>
                <a:custGeom>
                  <a:avLst/>
                  <a:gdLst>
                    <a:gd name="connsiteX0" fmla="*/ 0 w 133165"/>
                    <a:gd name="connsiteY0" fmla="*/ 0 h 133165"/>
                    <a:gd name="connsiteX1" fmla="*/ 133165 w 133165"/>
                    <a:gd name="connsiteY1" fmla="*/ 133165 h 13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165" h="133165">
                      <a:moveTo>
                        <a:pt x="0" y="0"/>
                      </a:moveTo>
                      <a:lnTo>
                        <a:pt x="133165" y="1331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51E3A77-1D3E-4C35-AF1E-3C11EBD707E4}"/>
                    </a:ext>
                  </a:extLst>
                </p:cNvPr>
                <p:cNvSpPr/>
                <p:nvPr/>
              </p:nvSpPr>
              <p:spPr>
                <a:xfrm flipH="1">
                  <a:off x="5212092" y="2735905"/>
                  <a:ext cx="133165" cy="133165"/>
                </a:xfrm>
                <a:custGeom>
                  <a:avLst/>
                  <a:gdLst>
                    <a:gd name="connsiteX0" fmla="*/ 0 w 133165"/>
                    <a:gd name="connsiteY0" fmla="*/ 0 h 133165"/>
                    <a:gd name="connsiteX1" fmla="*/ 133165 w 133165"/>
                    <a:gd name="connsiteY1" fmla="*/ 133165 h 13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165" h="133165">
                      <a:moveTo>
                        <a:pt x="0" y="0"/>
                      </a:moveTo>
                      <a:lnTo>
                        <a:pt x="133165" y="1331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9434518-26BD-4F6C-9340-1D4B6630705F}"/>
                    </a:ext>
                  </a:extLst>
                </p:cNvPr>
                <p:cNvCxnSpPr/>
                <p:nvPr/>
              </p:nvCxnSpPr>
              <p:spPr>
                <a:xfrm>
                  <a:off x="5222450" y="2123761"/>
                  <a:ext cx="0" cy="470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A204D2-F041-43C5-9FEC-4B6D972CF8A7}"/>
              </a:ext>
            </a:extLst>
          </p:cNvPr>
          <p:cNvGrpSpPr/>
          <p:nvPr/>
        </p:nvGrpSpPr>
        <p:grpSpPr>
          <a:xfrm>
            <a:off x="6341103" y="1293620"/>
            <a:ext cx="2359611" cy="5280633"/>
            <a:chOff x="6690402" y="1293620"/>
            <a:chExt cx="2359611" cy="52806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8888E1-7D1A-43D8-801F-D992B67B297F}"/>
                </a:ext>
              </a:extLst>
            </p:cNvPr>
            <p:cNvSpPr txBox="1"/>
            <p:nvPr/>
          </p:nvSpPr>
          <p:spPr>
            <a:xfrm>
              <a:off x="6690402" y="3988930"/>
              <a:ext cx="235961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Regulated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Optimal expansion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Requires pressure regulation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Additional set of nozzles for testing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06301D7-1B53-4525-B89A-C49934901EC8}"/>
                </a:ext>
              </a:extLst>
            </p:cNvPr>
            <p:cNvGrpSpPr/>
            <p:nvPr/>
          </p:nvGrpSpPr>
          <p:grpSpPr>
            <a:xfrm>
              <a:off x="7356706" y="1293620"/>
              <a:ext cx="1087508" cy="2574628"/>
              <a:chOff x="7625101" y="1293620"/>
              <a:chExt cx="1087508" cy="2574628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ADE815-B7A4-414E-B578-A7267C2208CD}"/>
                  </a:ext>
                </a:extLst>
              </p:cNvPr>
              <p:cNvCxnSpPr/>
              <p:nvPr/>
            </p:nvCxnSpPr>
            <p:spPr>
              <a:xfrm>
                <a:off x="7904748" y="1293620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0EA07F-74F3-48D2-8F8C-DB5A306B41B5}"/>
                  </a:ext>
                </a:extLst>
              </p:cNvPr>
              <p:cNvSpPr txBox="1"/>
              <p:nvPr/>
            </p:nvSpPr>
            <p:spPr>
              <a:xfrm>
                <a:off x="7904748" y="1293620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D10C1BD-B0D4-45AE-A822-2809569BBF7A}"/>
                  </a:ext>
                </a:extLst>
              </p:cNvPr>
              <p:cNvGrpSpPr/>
              <p:nvPr/>
            </p:nvGrpSpPr>
            <p:grpSpPr>
              <a:xfrm>
                <a:off x="7625101" y="2687518"/>
                <a:ext cx="559293" cy="1180730"/>
                <a:chOff x="1429305" y="2805344"/>
                <a:chExt cx="559293" cy="118073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5D47478-E59D-49D0-954F-80DDC326CE8A}"/>
                    </a:ext>
                  </a:extLst>
                </p:cNvPr>
                <p:cNvSpPr/>
                <p:nvPr/>
              </p:nvSpPr>
              <p:spPr>
                <a:xfrm>
                  <a:off x="1429305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96C04767-CC85-495A-853F-C9D80C9E7C7E}"/>
                    </a:ext>
                  </a:extLst>
                </p:cNvPr>
                <p:cNvSpPr/>
                <p:nvPr/>
              </p:nvSpPr>
              <p:spPr>
                <a:xfrm flipH="1">
                  <a:off x="1748901" y="2805344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3C78748-9945-45C4-A43D-650B0567ECEB}"/>
                  </a:ext>
                </a:extLst>
              </p:cNvPr>
              <p:cNvGrpSpPr/>
              <p:nvPr/>
            </p:nvGrpSpPr>
            <p:grpSpPr>
              <a:xfrm>
                <a:off x="7750790" y="1845450"/>
                <a:ext cx="387813" cy="470517"/>
                <a:chOff x="10293096" y="1862894"/>
                <a:chExt cx="1515767" cy="1839016"/>
              </a:xfrm>
            </p:grpSpPr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3C1FC68B-DF9E-4DC1-B2D0-80CBCB5EC6A7}"/>
                    </a:ext>
                  </a:extLst>
                </p:cNvPr>
                <p:cNvSpPr/>
                <p:nvPr/>
              </p:nvSpPr>
              <p:spPr>
                <a:xfrm>
                  <a:off x="10293096" y="278751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CBFCDC83-4547-481A-B85C-515A688522AF}"/>
                    </a:ext>
                  </a:extLst>
                </p:cNvPr>
                <p:cNvSpPr/>
                <p:nvPr/>
              </p:nvSpPr>
              <p:spPr>
                <a:xfrm rot="10800000">
                  <a:off x="10293096" y="1862894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024EB25-ACD9-435B-BC72-60EED8944CF5}"/>
                    </a:ext>
                  </a:extLst>
                </p:cNvPr>
                <p:cNvCxnSpPr>
                  <a:stCxn id="30" idx="0"/>
                </p:cNvCxnSpPr>
                <p:nvPr/>
              </p:nvCxnSpPr>
              <p:spPr>
                <a:xfrm>
                  <a:off x="10823448" y="2777294"/>
                  <a:ext cx="5303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Partial Circle 34">
                  <a:extLst>
                    <a:ext uri="{FF2B5EF4-FFF2-40B4-BE49-F238E27FC236}">
                      <a16:creationId xmlns:a16="http://schemas.microsoft.com/office/drawing/2014/main" id="{2432F443-3119-4601-8867-1FAC27DB1B6F}"/>
                    </a:ext>
                  </a:extLst>
                </p:cNvPr>
                <p:cNvSpPr/>
                <p:nvPr/>
              </p:nvSpPr>
              <p:spPr>
                <a:xfrm rot="10800000">
                  <a:off x="10894463" y="2274188"/>
                  <a:ext cx="914400" cy="914400"/>
                </a:xfrm>
                <a:prstGeom prst="pie">
                  <a:avLst>
                    <a:gd name="adj1" fmla="val 5340278"/>
                    <a:gd name="adj2" fmla="val 1620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5F1FC1C-1BB1-445D-B6F9-D98BE514D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461" y="2354502"/>
                <a:ext cx="0" cy="333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C26678-6AB9-4EED-B4F6-4D03AF0F5FB5}"/>
              </a:ext>
            </a:extLst>
          </p:cNvPr>
          <p:cNvGrpSpPr/>
          <p:nvPr/>
        </p:nvGrpSpPr>
        <p:grpSpPr>
          <a:xfrm>
            <a:off x="9254280" y="1293620"/>
            <a:ext cx="2359610" cy="5280633"/>
            <a:chOff x="8811981" y="1293620"/>
            <a:chExt cx="2359610" cy="528063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02C15BF-D23B-42F4-8785-4DD787870232}"/>
                </a:ext>
              </a:extLst>
            </p:cNvPr>
            <p:cNvGrpSpPr/>
            <p:nvPr/>
          </p:nvGrpSpPr>
          <p:grpSpPr>
            <a:xfrm>
              <a:off x="9472579" y="1293620"/>
              <a:ext cx="1093213" cy="2574628"/>
              <a:chOff x="10440505" y="1293620"/>
              <a:chExt cx="1093213" cy="257462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521CE1A-35E6-4227-9BB6-4090B250DBE8}"/>
                  </a:ext>
                </a:extLst>
              </p:cNvPr>
              <p:cNvGrpSpPr/>
              <p:nvPr/>
            </p:nvGrpSpPr>
            <p:grpSpPr>
              <a:xfrm>
                <a:off x="10440505" y="2687518"/>
                <a:ext cx="559293" cy="1180730"/>
                <a:chOff x="10676510" y="2787510"/>
                <a:chExt cx="559293" cy="1180730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4DCA9B07-6880-461D-9201-4BD8F9168FAB}"/>
                    </a:ext>
                  </a:extLst>
                </p:cNvPr>
                <p:cNvSpPr/>
                <p:nvPr/>
              </p:nvSpPr>
              <p:spPr>
                <a:xfrm>
                  <a:off x="10676510" y="2787510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36492 w 239697"/>
                    <a:gd name="connsiteY3" fmla="*/ 86121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27615 w 239697"/>
                    <a:gd name="connsiteY3" fmla="*/ 74580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63126 w 239697"/>
                    <a:gd name="connsiteY3" fmla="*/ 932233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80881 w 239697"/>
                    <a:gd name="connsiteY3" fmla="*/ 932233 h 1180730"/>
                    <a:gd name="connsiteX4" fmla="*/ 0 w 239697"/>
                    <a:gd name="connsiteY4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180881" y="932233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795628C1-FF06-4CE2-933A-031D1A0474DA}"/>
                    </a:ext>
                  </a:extLst>
                </p:cNvPr>
                <p:cNvSpPr/>
                <p:nvPr/>
              </p:nvSpPr>
              <p:spPr>
                <a:xfrm flipH="1">
                  <a:off x="10996106" y="2787510"/>
                  <a:ext cx="239697" cy="1180730"/>
                </a:xfrm>
                <a:custGeom>
                  <a:avLst/>
                  <a:gdLst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0 w 239697"/>
                    <a:gd name="connsiteY3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36492 w 239697"/>
                    <a:gd name="connsiteY3" fmla="*/ 86121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27615 w 239697"/>
                    <a:gd name="connsiteY3" fmla="*/ 745802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63126 w 239697"/>
                    <a:gd name="connsiteY3" fmla="*/ 932233 h 1180730"/>
                    <a:gd name="connsiteX4" fmla="*/ 0 w 239697"/>
                    <a:gd name="connsiteY4" fmla="*/ 1180730 h 1180730"/>
                    <a:gd name="connsiteX0" fmla="*/ 124287 w 239697"/>
                    <a:gd name="connsiteY0" fmla="*/ 0 h 1180730"/>
                    <a:gd name="connsiteX1" fmla="*/ 124287 w 239697"/>
                    <a:gd name="connsiteY1" fmla="*/ 523782 h 1180730"/>
                    <a:gd name="connsiteX2" fmla="*/ 239697 w 239697"/>
                    <a:gd name="connsiteY2" fmla="*/ 639192 h 1180730"/>
                    <a:gd name="connsiteX3" fmla="*/ 180881 w 239697"/>
                    <a:gd name="connsiteY3" fmla="*/ 932233 h 1180730"/>
                    <a:gd name="connsiteX4" fmla="*/ 0 w 239697"/>
                    <a:gd name="connsiteY4" fmla="*/ 1180730 h 1180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97" h="1180730">
                      <a:moveTo>
                        <a:pt x="124287" y="0"/>
                      </a:moveTo>
                      <a:lnTo>
                        <a:pt x="124287" y="523782"/>
                      </a:lnTo>
                      <a:lnTo>
                        <a:pt x="239697" y="639192"/>
                      </a:lnTo>
                      <a:lnTo>
                        <a:pt x="180881" y="932233"/>
                      </a:lnTo>
                      <a:lnTo>
                        <a:pt x="0" y="118073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F53D8F2-DD1E-4C9A-AE25-AAACE31D3F04}"/>
                  </a:ext>
                </a:extLst>
              </p:cNvPr>
              <p:cNvCxnSpPr/>
              <p:nvPr/>
            </p:nvCxnSpPr>
            <p:spPr>
              <a:xfrm>
                <a:off x="10725857" y="1293620"/>
                <a:ext cx="0" cy="470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DA639C-51FD-4368-926F-CDCF7DD2CFC5}"/>
                  </a:ext>
                </a:extLst>
              </p:cNvPr>
              <p:cNvSpPr txBox="1"/>
              <p:nvPr/>
            </p:nvSpPr>
            <p:spPr>
              <a:xfrm>
                <a:off x="10725857" y="1293620"/>
                <a:ext cx="80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ankGothic" panose="02000500000000000000" pitchFamily="2" charset="0"/>
                  </a:rPr>
                  <a:t>Tank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7E7655D-AB7F-43B9-97AF-F0AFC0AF07C2}"/>
                  </a:ext>
                </a:extLst>
              </p:cNvPr>
              <p:cNvGrpSpPr/>
              <p:nvPr/>
            </p:nvGrpSpPr>
            <p:grpSpPr>
              <a:xfrm>
                <a:off x="10571899" y="1845450"/>
                <a:ext cx="387813" cy="470517"/>
                <a:chOff x="10293096" y="1862894"/>
                <a:chExt cx="1515767" cy="1839016"/>
              </a:xfrm>
            </p:grpSpPr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B7BCAFE6-F8DD-4CED-9499-0E9A7217CF25}"/>
                    </a:ext>
                  </a:extLst>
                </p:cNvPr>
                <p:cNvSpPr/>
                <p:nvPr/>
              </p:nvSpPr>
              <p:spPr>
                <a:xfrm>
                  <a:off x="10293096" y="278751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1341F0D3-15C0-43B5-A021-B913C3ADA95D}"/>
                    </a:ext>
                  </a:extLst>
                </p:cNvPr>
                <p:cNvSpPr/>
                <p:nvPr/>
              </p:nvSpPr>
              <p:spPr>
                <a:xfrm rot="10800000">
                  <a:off x="10293096" y="1862894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5F9A444-BEA7-4067-B014-9956821B6F2A}"/>
                    </a:ext>
                  </a:extLst>
                </p:cNvPr>
                <p:cNvCxnSpPr>
                  <a:stCxn id="48" idx="0"/>
                </p:cNvCxnSpPr>
                <p:nvPr/>
              </p:nvCxnSpPr>
              <p:spPr>
                <a:xfrm>
                  <a:off x="10823448" y="2777294"/>
                  <a:ext cx="5303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Partial Circle 49">
                  <a:extLst>
                    <a:ext uri="{FF2B5EF4-FFF2-40B4-BE49-F238E27FC236}">
                      <a16:creationId xmlns:a16="http://schemas.microsoft.com/office/drawing/2014/main" id="{B392D7DE-5C77-444D-8401-5D7D6FE56252}"/>
                    </a:ext>
                  </a:extLst>
                </p:cNvPr>
                <p:cNvSpPr/>
                <p:nvPr/>
              </p:nvSpPr>
              <p:spPr>
                <a:xfrm rot="10800000">
                  <a:off x="10894463" y="2274188"/>
                  <a:ext cx="914400" cy="914400"/>
                </a:xfrm>
                <a:prstGeom prst="pie">
                  <a:avLst>
                    <a:gd name="adj1" fmla="val 5340278"/>
                    <a:gd name="adj2" fmla="val 1620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40C6B11-7629-44E0-ACCF-A85B4E791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1570" y="2354502"/>
                <a:ext cx="0" cy="3330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794734-BC1F-458C-96FA-A01C2A7A0C86}"/>
                </a:ext>
              </a:extLst>
            </p:cNvPr>
            <p:cNvSpPr txBox="1"/>
            <p:nvPr/>
          </p:nvSpPr>
          <p:spPr>
            <a:xfrm>
              <a:off x="8811981" y="3988930"/>
              <a:ext cx="235961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>
                  <a:latin typeface="BankGothic" panose="02000500000000000000" pitchFamily="2" charset="0"/>
                </a:rPr>
                <a:t>Dual-Bell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One nozzle with optimal expansion for the tube &amp; 1atm 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BankGothic" panose="02000500000000000000" pitchFamily="2" charset="0"/>
                </a:rPr>
                <a:t>Requires pressure regulation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9664FE-9393-4DB4-B649-EE2B72EB7AD2}"/>
              </a:ext>
            </a:extLst>
          </p:cNvPr>
          <p:cNvCxnSpPr>
            <a:cxnSpLocks/>
          </p:cNvCxnSpPr>
          <p:nvPr/>
        </p:nvCxnSpPr>
        <p:spPr>
          <a:xfrm>
            <a:off x="9257250" y="6650002"/>
            <a:ext cx="2120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5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07A5CD-B6F2-4FEF-B064-60CCCE67D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6" y="1584156"/>
            <a:ext cx="3200847" cy="41915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197E5CD-625F-4020-A9BB-656748A4FE75}"/>
              </a:ext>
            </a:extLst>
          </p:cNvPr>
          <p:cNvSpPr txBox="1"/>
          <p:nvPr/>
        </p:nvSpPr>
        <p:spPr>
          <a:xfrm>
            <a:off x="1207362" y="2003314"/>
            <a:ext cx="10146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The nozzle mass flow rate must be above the physics requirement (to accelerate within the thrust length) and within the limits of the flow hardware</a:t>
            </a:r>
          </a:p>
          <a:p>
            <a:endParaRPr lang="en-US" dirty="0">
              <a:latin typeface="BankGothic" panose="02000500000000000000" pitchFamily="2" charset="0"/>
            </a:endParaRPr>
          </a:p>
          <a:p>
            <a:r>
              <a:rPr lang="en-US" dirty="0">
                <a:latin typeface="BankGothic" panose="02000500000000000000" pitchFamily="2" charset="0"/>
              </a:rPr>
              <a:t>Avoid the possibility of supersonic flow in the hardware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D48E9D-E8A6-49AC-B8B8-1ABD6B4AA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60" y="3920059"/>
            <a:ext cx="3248478" cy="447737"/>
          </a:xfrm>
          <a:prstGeom prst="rect">
            <a:avLst/>
          </a:prstGeom>
        </p:spPr>
      </p:pic>
      <p:pic>
        <p:nvPicPr>
          <p:cNvPr id="33" name="Picture 32" descr="A close up of a sign&#10;&#10;Description automatically generated">
            <a:extLst>
              <a:ext uri="{FF2B5EF4-FFF2-40B4-BE49-F238E27FC236}">
                <a16:creationId xmlns:a16="http://schemas.microsoft.com/office/drawing/2014/main" id="{BC7072B8-C441-4A01-AA73-E87A59880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1" y="4882105"/>
            <a:ext cx="369621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3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97E5CD-625F-4020-A9BB-656748A4FE75}"/>
              </a:ext>
            </a:extLst>
          </p:cNvPr>
          <p:cNvSpPr txBox="1"/>
          <p:nvPr/>
        </p:nvSpPr>
        <p:spPr>
          <a:xfrm>
            <a:off x="1207362" y="1506022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Minimum orifice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9D48EF2-B601-43A2-8813-0F182FCB1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44" y="1875354"/>
            <a:ext cx="4201111" cy="1238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BEB151-CDDF-41AD-BEE4-3785A1544361}"/>
              </a:ext>
            </a:extLst>
          </p:cNvPr>
          <p:cNvSpPr txBox="1"/>
          <p:nvPr/>
        </p:nvSpPr>
        <p:spPr>
          <a:xfrm>
            <a:off x="1207362" y="3247396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2 X 10070504-2 System (322lb):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D27F5-A287-4E82-85D4-9C3682634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76" y="3830247"/>
            <a:ext cx="1933845" cy="447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CEB516-C935-472C-8B9B-B91413EE7B18}"/>
              </a:ext>
            </a:extLst>
          </p:cNvPr>
          <p:cNvSpPr txBox="1"/>
          <p:nvPr/>
        </p:nvSpPr>
        <p:spPr>
          <a:xfrm>
            <a:off x="1207362" y="4366761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This is for a combination of extrema of P_1 and T_1, a condition which is not predicted. (a more refined approach will be implemented later)</a:t>
            </a:r>
          </a:p>
        </p:txBody>
      </p:sp>
    </p:spTree>
    <p:extLst>
      <p:ext uri="{BB962C8B-B14F-4D97-AF65-F5344CB8AC3E}">
        <p14:creationId xmlns:p14="http://schemas.microsoft.com/office/powerpoint/2010/main" val="3112328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16D909-2488-448D-9A2D-24148FBBD017}"/>
              </a:ext>
            </a:extLst>
          </p:cNvPr>
          <p:cNvSpPr/>
          <p:nvPr/>
        </p:nvSpPr>
        <p:spPr>
          <a:xfrm>
            <a:off x="2778707" y="816745"/>
            <a:ext cx="3249227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597AD-8411-4089-A2FB-FEE16998B420}"/>
              </a:ext>
            </a:extLst>
          </p:cNvPr>
          <p:cNvSpPr txBox="1"/>
          <p:nvPr/>
        </p:nvSpPr>
        <p:spPr>
          <a:xfrm>
            <a:off x="3335752" y="160748"/>
            <a:ext cx="213513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Tank 2 X 10070504-2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[p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=4800psi]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7CDB46-F78E-4FDD-BC0E-98554C9A997A}"/>
              </a:ext>
            </a:extLst>
          </p:cNvPr>
          <p:cNvSpPr/>
          <p:nvPr/>
        </p:nvSpPr>
        <p:spPr>
          <a:xfrm>
            <a:off x="1979718" y="1251752"/>
            <a:ext cx="994299" cy="1669002"/>
          </a:xfrm>
          <a:custGeom>
            <a:avLst/>
            <a:gdLst>
              <a:gd name="connsiteX0" fmla="*/ 790113 w 994299"/>
              <a:gd name="connsiteY0" fmla="*/ 0 h 1669002"/>
              <a:gd name="connsiteX1" fmla="*/ 0 w 994299"/>
              <a:gd name="connsiteY1" fmla="*/ 0 h 1669002"/>
              <a:gd name="connsiteX2" fmla="*/ 994299 w 994299"/>
              <a:gd name="connsiteY2" fmla="*/ 1669002 h 166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4299" h="1669002">
                <a:moveTo>
                  <a:pt x="790113" y="0"/>
                </a:moveTo>
                <a:lnTo>
                  <a:pt x="0" y="0"/>
                </a:lnTo>
                <a:lnTo>
                  <a:pt x="994299" y="1669002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FBF7C8-228A-4EC9-8A3A-53BAB7FB48F3}"/>
              </a:ext>
            </a:extLst>
          </p:cNvPr>
          <p:cNvGrpSpPr/>
          <p:nvPr/>
        </p:nvGrpSpPr>
        <p:grpSpPr>
          <a:xfrm flipV="1">
            <a:off x="1979718" y="2902998"/>
            <a:ext cx="4048216" cy="2104009"/>
            <a:chOff x="1785891" y="1475172"/>
            <a:chExt cx="4048216" cy="21040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1E1A64-73C6-46A3-A0E8-42EA610FFEBD}"/>
                </a:ext>
              </a:extLst>
            </p:cNvPr>
            <p:cNvSpPr/>
            <p:nvPr/>
          </p:nvSpPr>
          <p:spPr>
            <a:xfrm>
              <a:off x="2584880" y="1475172"/>
              <a:ext cx="3249227" cy="9144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F6351B-3DEA-4D4E-BEF8-8276DD5574E0}"/>
                </a:ext>
              </a:extLst>
            </p:cNvPr>
            <p:cNvSpPr/>
            <p:nvPr/>
          </p:nvSpPr>
          <p:spPr>
            <a:xfrm>
              <a:off x="1785891" y="1910179"/>
              <a:ext cx="994299" cy="1669002"/>
            </a:xfrm>
            <a:custGeom>
              <a:avLst/>
              <a:gdLst>
                <a:gd name="connsiteX0" fmla="*/ 790113 w 994299"/>
                <a:gd name="connsiteY0" fmla="*/ 0 h 1669002"/>
                <a:gd name="connsiteX1" fmla="*/ 0 w 994299"/>
                <a:gd name="connsiteY1" fmla="*/ 0 h 1669002"/>
                <a:gd name="connsiteX2" fmla="*/ 994299 w 994299"/>
                <a:gd name="connsiteY2" fmla="*/ 1669002 h 166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4299" h="1669002">
                  <a:moveTo>
                    <a:pt x="790113" y="0"/>
                  </a:moveTo>
                  <a:lnTo>
                    <a:pt x="0" y="0"/>
                  </a:lnTo>
                  <a:lnTo>
                    <a:pt x="994299" y="1669002"/>
                  </a:ln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3E8863-40B7-44C8-A7B6-1DA4910A4288}"/>
              </a:ext>
            </a:extLst>
          </p:cNvPr>
          <p:cNvGrpSpPr/>
          <p:nvPr/>
        </p:nvGrpSpPr>
        <p:grpSpPr>
          <a:xfrm>
            <a:off x="6791304" y="1470555"/>
            <a:ext cx="702107" cy="825624"/>
            <a:chOff x="7849991" y="932155"/>
            <a:chExt cx="1828800" cy="2150528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AFEF91C-3AB8-40C7-93A9-005779372A71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51261C5-2727-4CD7-AF51-BD4D1325FF08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771316-C791-4158-8381-E7F7F87E931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tial Circle 15">
              <a:extLst>
                <a:ext uri="{FF2B5EF4-FFF2-40B4-BE49-F238E27FC236}">
                  <a16:creationId xmlns:a16="http://schemas.microsoft.com/office/drawing/2014/main" id="{C58E4EB7-40DE-47C1-AB4F-8ED73C54E4A3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8C04FE-F04E-4683-9645-FA738D94102B}"/>
                </a:ext>
              </a:extLst>
            </p:cNvPr>
            <p:cNvSpPr/>
            <p:nvPr/>
          </p:nvSpPr>
          <p:spPr>
            <a:xfrm>
              <a:off x="8060924" y="932155"/>
              <a:ext cx="701336" cy="1633492"/>
            </a:xfrm>
            <a:custGeom>
              <a:avLst/>
              <a:gdLst>
                <a:gd name="connsiteX0" fmla="*/ 701336 w 701336"/>
                <a:gd name="connsiteY0" fmla="*/ 363985 h 1633492"/>
                <a:gd name="connsiteX1" fmla="*/ 701336 w 701336"/>
                <a:gd name="connsiteY1" fmla="*/ 0 h 1633492"/>
                <a:gd name="connsiteX2" fmla="*/ 0 w 701336"/>
                <a:gd name="connsiteY2" fmla="*/ 0 h 1633492"/>
                <a:gd name="connsiteX3" fmla="*/ 0 w 701336"/>
                <a:gd name="connsiteY3" fmla="*/ 861134 h 1633492"/>
                <a:gd name="connsiteX4" fmla="*/ 701336 w 701336"/>
                <a:gd name="connsiteY4" fmla="*/ 1633492 h 163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336" h="1633492">
                  <a:moveTo>
                    <a:pt x="701336" y="363985"/>
                  </a:moveTo>
                  <a:lnTo>
                    <a:pt x="701336" y="0"/>
                  </a:lnTo>
                  <a:lnTo>
                    <a:pt x="0" y="0"/>
                  </a:lnTo>
                  <a:lnTo>
                    <a:pt x="0" y="861134"/>
                  </a:lnTo>
                  <a:lnTo>
                    <a:pt x="701336" y="163349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EB23DD-D890-4637-B912-6A8032711CF6}"/>
              </a:ext>
            </a:extLst>
          </p:cNvPr>
          <p:cNvCxnSpPr>
            <a:stCxn id="13" idx="3"/>
          </p:cNvCxnSpPr>
          <p:nvPr/>
        </p:nvCxnSpPr>
        <p:spPr>
          <a:xfrm flipV="1">
            <a:off x="7493411" y="2092567"/>
            <a:ext cx="94914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0F1AD-5A68-400B-A50F-CE8A99603350}"/>
              </a:ext>
            </a:extLst>
          </p:cNvPr>
          <p:cNvCxnSpPr>
            <a:cxnSpLocks/>
          </p:cNvCxnSpPr>
          <p:nvPr/>
        </p:nvCxnSpPr>
        <p:spPr>
          <a:xfrm>
            <a:off x="8174466" y="2092213"/>
            <a:ext cx="0" cy="850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DF14CC-C5C7-42EE-911C-979448D3B774}"/>
              </a:ext>
            </a:extLst>
          </p:cNvPr>
          <p:cNvCxnSpPr>
            <a:cxnSpLocks/>
          </p:cNvCxnSpPr>
          <p:nvPr/>
        </p:nvCxnSpPr>
        <p:spPr>
          <a:xfrm>
            <a:off x="8174466" y="2935374"/>
            <a:ext cx="2680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C4F9D1-948D-4166-9262-0CC461F9972A}"/>
              </a:ext>
            </a:extLst>
          </p:cNvPr>
          <p:cNvGrpSpPr/>
          <p:nvPr/>
        </p:nvGrpSpPr>
        <p:grpSpPr>
          <a:xfrm>
            <a:off x="9410328" y="1493943"/>
            <a:ext cx="729831" cy="802234"/>
            <a:chOff x="9363531" y="3888418"/>
            <a:chExt cx="2463308" cy="270768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82C6F73-E61B-466D-965D-38BB072F6831}"/>
                </a:ext>
              </a:extLst>
            </p:cNvPr>
            <p:cNvGrpSpPr/>
            <p:nvPr/>
          </p:nvGrpSpPr>
          <p:grpSpPr>
            <a:xfrm>
              <a:off x="9363531" y="5167381"/>
              <a:ext cx="2463308" cy="1428721"/>
              <a:chOff x="7849991" y="2021978"/>
              <a:chExt cx="1828800" cy="1060705"/>
            </a:xfrm>
          </p:grpSpPr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27B3771C-3B7F-476C-B7A8-CA58DA145C56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88B848EA-5F24-45BA-926C-8CF1F62C5FC6}"/>
                  </a:ext>
                </a:extLst>
              </p:cNvPr>
              <p:cNvSpPr/>
              <p:nvPr/>
            </p:nvSpPr>
            <p:spPr>
              <a:xfrm rot="16200000">
                <a:off x="8691239" y="2095131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3E7D7-6E48-4243-8512-A646C763A071}"/>
                </a:ext>
              </a:extLst>
            </p:cNvPr>
            <p:cNvSpPr/>
            <p:nvPr/>
          </p:nvSpPr>
          <p:spPr>
            <a:xfrm>
              <a:off x="9818232" y="3888418"/>
              <a:ext cx="1553906" cy="11008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729F9-7F71-4AD2-B0F8-13A89499321E}"/>
                </a:ext>
              </a:extLst>
            </p:cNvPr>
            <p:cNvCxnSpPr>
              <a:stCxn id="44" idx="0"/>
              <a:endCxn id="45" idx="2"/>
            </p:cNvCxnSpPr>
            <p:nvPr/>
          </p:nvCxnSpPr>
          <p:spPr>
            <a:xfrm flipV="1">
              <a:off x="10595185" y="4989249"/>
              <a:ext cx="0" cy="8924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5A8D24-D6C7-4000-A479-FE5B2133B8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974017" y="2920754"/>
            <a:ext cx="62143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EFCFC0C-F4A5-4545-964D-1FAF3A9BF1C5}"/>
              </a:ext>
            </a:extLst>
          </p:cNvPr>
          <p:cNvGrpSpPr/>
          <p:nvPr/>
        </p:nvGrpSpPr>
        <p:grpSpPr>
          <a:xfrm>
            <a:off x="8442551" y="1774997"/>
            <a:ext cx="701888" cy="521180"/>
            <a:chOff x="7270810" y="4447713"/>
            <a:chExt cx="2488698" cy="184795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B5A47B7-82F8-43B3-AD93-CAA2716368C5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358D86E-339B-4B10-89A3-A68DA0954A4F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23" name="Isosceles Triangle 22">
                  <a:extLst>
                    <a:ext uri="{FF2B5EF4-FFF2-40B4-BE49-F238E27FC236}">
                      <a16:creationId xmlns:a16="http://schemas.microsoft.com/office/drawing/2014/main" id="{081BA8F3-461D-4718-82B8-E2A65536318D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77052DA7-E05D-473F-9CAD-79FA5E09E591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A2E5479-A0F8-4EE6-A650-3F4ABD3DA2E6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541DA65-1A09-47DB-9942-4270FC9AE28A}"/>
                </a:ext>
              </a:extLst>
            </p:cNvPr>
            <p:cNvCxnSpPr>
              <a:stCxn id="24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FDEB533-A686-4449-B5BC-A33C4C8AE824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B5960D-DA43-436B-9357-FB94A6EDCC6B}"/>
              </a:ext>
            </a:extLst>
          </p:cNvPr>
          <p:cNvGrpSpPr/>
          <p:nvPr/>
        </p:nvGrpSpPr>
        <p:grpSpPr>
          <a:xfrm>
            <a:off x="8442551" y="2606663"/>
            <a:ext cx="701888" cy="521180"/>
            <a:chOff x="7270810" y="4447713"/>
            <a:chExt cx="2488698" cy="184795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82DD0A4-240C-4C87-ACFF-6AAB157026F7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33ABF8B-8A15-4EA8-9186-58ECC32E68E9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78" name="Isosceles Triangle 77">
                  <a:extLst>
                    <a:ext uri="{FF2B5EF4-FFF2-40B4-BE49-F238E27FC236}">
                      <a16:creationId xmlns:a16="http://schemas.microsoft.com/office/drawing/2014/main" id="{55CE762C-A729-4523-A2E1-B79A2CDAE04C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Isosceles Triangle 78">
                  <a:extLst>
                    <a:ext uri="{FF2B5EF4-FFF2-40B4-BE49-F238E27FC236}">
                      <a16:creationId xmlns:a16="http://schemas.microsoft.com/office/drawing/2014/main" id="{7C06A610-5951-47CB-8F82-D074CBA7C4D9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F680D4B-5AE3-4A29-B1D3-D43E4A0FB80F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738136-3CE3-4A41-B45B-ECCC0E1572C4}"/>
                </a:ext>
              </a:extLst>
            </p:cNvPr>
            <p:cNvCxnSpPr>
              <a:stCxn id="79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7AD929B-1305-478E-A55B-B3A1A530C95E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DD3B5C8-C138-4296-ABBF-D56AD0F7E68E}"/>
              </a:ext>
            </a:extLst>
          </p:cNvPr>
          <p:cNvGrpSpPr/>
          <p:nvPr/>
        </p:nvGrpSpPr>
        <p:grpSpPr>
          <a:xfrm>
            <a:off x="3595454" y="2606663"/>
            <a:ext cx="701888" cy="521180"/>
            <a:chOff x="7270810" y="4447713"/>
            <a:chExt cx="2488698" cy="184795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5AD2A43-0BBF-49E1-99CD-A13EF4264A8D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E11E04D-D1DF-497B-94CC-7F148EABE717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86" name="Isosceles Triangle 85">
                  <a:extLst>
                    <a:ext uri="{FF2B5EF4-FFF2-40B4-BE49-F238E27FC236}">
                      <a16:creationId xmlns:a16="http://schemas.microsoft.com/office/drawing/2014/main" id="{E489A8A0-88FC-4F5A-B8B6-60D7BD0FEF86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Isosceles Triangle 86">
                  <a:extLst>
                    <a:ext uri="{FF2B5EF4-FFF2-40B4-BE49-F238E27FC236}">
                      <a16:creationId xmlns:a16="http://schemas.microsoft.com/office/drawing/2014/main" id="{FBA173BF-9C88-445A-B16C-0C5735ABFB96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A12A6D3-744F-40A1-BBDD-58C8B8212502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4810EB-03F6-4F02-B7F9-2D06298B3013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8B6D13D-03E7-42C1-B1D0-D54EE9574D1A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A24F71-3C34-45C8-9EB5-909235B71C2C}"/>
              </a:ext>
            </a:extLst>
          </p:cNvPr>
          <p:cNvCxnSpPr>
            <a:stCxn id="24" idx="3"/>
          </p:cNvCxnSpPr>
          <p:nvPr/>
        </p:nvCxnSpPr>
        <p:spPr>
          <a:xfrm flipV="1">
            <a:off x="9144439" y="2092566"/>
            <a:ext cx="265889" cy="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01452AD-EF88-46C9-BCA5-0E9A7A26050F}"/>
              </a:ext>
            </a:extLst>
          </p:cNvPr>
          <p:cNvGrpSpPr/>
          <p:nvPr/>
        </p:nvGrpSpPr>
        <p:grpSpPr>
          <a:xfrm>
            <a:off x="5056078" y="2323227"/>
            <a:ext cx="740075" cy="813494"/>
            <a:chOff x="6971657" y="4710800"/>
            <a:chExt cx="1748634" cy="192210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6D8F2C9-483B-4C33-B353-A95BB9CDF59C}"/>
                </a:ext>
              </a:extLst>
            </p:cNvPr>
            <p:cNvGrpSpPr/>
            <p:nvPr/>
          </p:nvGrpSpPr>
          <p:grpSpPr>
            <a:xfrm>
              <a:off x="6971657" y="4710800"/>
              <a:ext cx="1748634" cy="1922108"/>
              <a:chOff x="9363531" y="3888418"/>
              <a:chExt cx="2463308" cy="270768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E094CA9-FD07-46F8-9EC6-65D0BB518A49}"/>
                  </a:ext>
                </a:extLst>
              </p:cNvPr>
              <p:cNvGrpSpPr/>
              <p:nvPr/>
            </p:nvGrpSpPr>
            <p:grpSpPr>
              <a:xfrm>
                <a:off x="9363531" y="5167381"/>
                <a:ext cx="2463308" cy="1428721"/>
                <a:chOff x="7849991" y="2021978"/>
                <a:chExt cx="1828800" cy="1060705"/>
              </a:xfrm>
            </p:grpSpPr>
            <p:sp>
              <p:nvSpPr>
                <p:cNvPr id="96" name="Isosceles Triangle 95">
                  <a:extLst>
                    <a:ext uri="{FF2B5EF4-FFF2-40B4-BE49-F238E27FC236}">
                      <a16:creationId xmlns:a16="http://schemas.microsoft.com/office/drawing/2014/main" id="{214039BD-B27E-4F54-A978-FCB66FB9291F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68FF380B-350A-4F39-86F0-70892DF085A8}"/>
                    </a:ext>
                  </a:extLst>
                </p:cNvPr>
                <p:cNvSpPr/>
                <p:nvPr/>
              </p:nvSpPr>
              <p:spPr>
                <a:xfrm rot="16200000">
                  <a:off x="8691239" y="2095131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E0A8404-F22A-4D8C-97BE-0E1DD34D0D4C}"/>
                  </a:ext>
                </a:extLst>
              </p:cNvPr>
              <p:cNvSpPr/>
              <p:nvPr/>
            </p:nvSpPr>
            <p:spPr>
              <a:xfrm>
                <a:off x="9818232" y="3888418"/>
                <a:ext cx="1553906" cy="11008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M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12F9BB1-D8EC-4290-A2F5-24A1CFC3F133}"/>
                  </a:ext>
                </a:extLst>
              </p:cNvPr>
              <p:cNvCxnSpPr>
                <a:stCxn id="97" idx="0"/>
                <a:endCxn id="94" idx="2"/>
              </p:cNvCxnSpPr>
              <p:nvPr/>
            </p:nvCxnSpPr>
            <p:spPr>
              <a:xfrm flipV="1">
                <a:off x="10595185" y="4989249"/>
                <a:ext cx="0" cy="8924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D74CC46-91A3-4B96-ABF3-19598F1B6128}"/>
                </a:ext>
              </a:extLst>
            </p:cNvPr>
            <p:cNvSpPr/>
            <p:nvPr/>
          </p:nvSpPr>
          <p:spPr>
            <a:xfrm>
              <a:off x="7509436" y="5770022"/>
              <a:ext cx="699205" cy="69920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B4A389E-EAFB-4858-BB63-8B6298B0B0DE}"/>
              </a:ext>
            </a:extLst>
          </p:cNvPr>
          <p:cNvCxnSpPr>
            <a:cxnSpLocks/>
            <a:stCxn id="87" idx="3"/>
            <a:endCxn id="96" idx="3"/>
          </p:cNvCxnSpPr>
          <p:nvPr/>
        </p:nvCxnSpPr>
        <p:spPr>
          <a:xfrm flipV="1">
            <a:off x="4297342" y="2922099"/>
            <a:ext cx="758736" cy="21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DFC0DD8-F4F5-4BA5-9E4B-A06418A32E66}"/>
              </a:ext>
            </a:extLst>
          </p:cNvPr>
          <p:cNvGrpSpPr/>
          <p:nvPr/>
        </p:nvGrpSpPr>
        <p:grpSpPr>
          <a:xfrm rot="10800000">
            <a:off x="6790486" y="3887820"/>
            <a:ext cx="702107" cy="684180"/>
            <a:chOff x="7849991" y="1300578"/>
            <a:chExt cx="1828800" cy="1782105"/>
          </a:xfrm>
        </p:grpSpPr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31AFB569-7917-489D-8F68-9CD5EA0F03AE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35EBA32D-91FA-4813-81F9-DE8AAC243B32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DC4C7C-90DD-4155-BD69-63B0F27C244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Partial Circle 115">
              <a:extLst>
                <a:ext uri="{FF2B5EF4-FFF2-40B4-BE49-F238E27FC236}">
                  <a16:creationId xmlns:a16="http://schemas.microsoft.com/office/drawing/2014/main" id="{2DFAEE23-53A6-4C0F-8A11-24D5825BFA72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804A312-3165-4C7D-9D11-735D148A6A09}"/>
              </a:ext>
            </a:extLst>
          </p:cNvPr>
          <p:cNvCxnSpPr>
            <a:stCxn id="97" idx="3"/>
          </p:cNvCxnSpPr>
          <p:nvPr/>
        </p:nvCxnSpPr>
        <p:spPr>
          <a:xfrm>
            <a:off x="5796153" y="2922099"/>
            <a:ext cx="569134" cy="75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C8CAB67-831C-4D41-B7C8-E2790A4B4EC5}"/>
              </a:ext>
            </a:extLst>
          </p:cNvPr>
          <p:cNvCxnSpPr/>
          <p:nvPr/>
        </p:nvCxnSpPr>
        <p:spPr>
          <a:xfrm>
            <a:off x="6365287" y="2924295"/>
            <a:ext cx="0" cy="116713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3672691-C826-4DF4-B1FB-8476A4D92610}"/>
              </a:ext>
            </a:extLst>
          </p:cNvPr>
          <p:cNvCxnSpPr/>
          <p:nvPr/>
        </p:nvCxnSpPr>
        <p:spPr>
          <a:xfrm>
            <a:off x="6365287" y="4091431"/>
            <a:ext cx="4260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49A0DC6-394F-487E-A0B6-E454676C6298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492593" y="4091432"/>
            <a:ext cx="264756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B5C6D0F-EDF4-4592-8219-A98A578A6326}"/>
              </a:ext>
            </a:extLst>
          </p:cNvPr>
          <p:cNvGrpSpPr/>
          <p:nvPr/>
        </p:nvGrpSpPr>
        <p:grpSpPr>
          <a:xfrm rot="16200000">
            <a:off x="10572219" y="3501065"/>
            <a:ext cx="559293" cy="1180730"/>
            <a:chOff x="9914878" y="2687518"/>
            <a:chExt cx="559293" cy="1180730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08E1ADD-261B-4EB2-A40A-2EB5883340F6}"/>
                </a:ext>
              </a:extLst>
            </p:cNvPr>
            <p:cNvSpPr/>
            <p:nvPr/>
          </p:nvSpPr>
          <p:spPr>
            <a:xfrm>
              <a:off x="9914878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82F2FB1-6DB1-45E4-B2AA-A7F3CFC3BE25}"/>
                </a:ext>
              </a:extLst>
            </p:cNvPr>
            <p:cNvSpPr/>
            <p:nvPr/>
          </p:nvSpPr>
          <p:spPr>
            <a:xfrm flipH="1">
              <a:off x="10234474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AF92EB1-9D80-4D1E-B626-CFD5D32BD58A}"/>
              </a:ext>
            </a:extLst>
          </p:cNvPr>
          <p:cNvGrpSpPr/>
          <p:nvPr/>
        </p:nvGrpSpPr>
        <p:grpSpPr>
          <a:xfrm rot="16200000">
            <a:off x="10572220" y="4129181"/>
            <a:ext cx="559293" cy="1180730"/>
            <a:chOff x="9914878" y="2687518"/>
            <a:chExt cx="559293" cy="1180730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9B3177A-DAA1-43B6-9D0E-65526BCC05CE}"/>
                </a:ext>
              </a:extLst>
            </p:cNvPr>
            <p:cNvSpPr/>
            <p:nvPr/>
          </p:nvSpPr>
          <p:spPr>
            <a:xfrm>
              <a:off x="9914878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5C8DA1F-28F3-4941-BD52-89C223485A12}"/>
                </a:ext>
              </a:extLst>
            </p:cNvPr>
            <p:cNvSpPr/>
            <p:nvPr/>
          </p:nvSpPr>
          <p:spPr>
            <a:xfrm flipH="1">
              <a:off x="10234474" y="2687518"/>
              <a:ext cx="239697" cy="1180730"/>
            </a:xfrm>
            <a:custGeom>
              <a:avLst/>
              <a:gdLst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0 w 239697"/>
                <a:gd name="connsiteY3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36492 w 239697"/>
                <a:gd name="connsiteY3" fmla="*/ 86121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27615 w 239697"/>
                <a:gd name="connsiteY3" fmla="*/ 745802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63126 w 239697"/>
                <a:gd name="connsiteY3" fmla="*/ 932233 h 1180730"/>
                <a:gd name="connsiteX4" fmla="*/ 0 w 239697"/>
                <a:gd name="connsiteY4" fmla="*/ 1180730 h 1180730"/>
                <a:gd name="connsiteX0" fmla="*/ 124287 w 239697"/>
                <a:gd name="connsiteY0" fmla="*/ 0 h 1180730"/>
                <a:gd name="connsiteX1" fmla="*/ 124287 w 239697"/>
                <a:gd name="connsiteY1" fmla="*/ 523782 h 1180730"/>
                <a:gd name="connsiteX2" fmla="*/ 239697 w 239697"/>
                <a:gd name="connsiteY2" fmla="*/ 639192 h 1180730"/>
                <a:gd name="connsiteX3" fmla="*/ 180881 w 239697"/>
                <a:gd name="connsiteY3" fmla="*/ 932233 h 1180730"/>
                <a:gd name="connsiteX4" fmla="*/ 0 w 239697"/>
                <a:gd name="connsiteY4" fmla="*/ 1180730 h 118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697" h="1180730">
                  <a:moveTo>
                    <a:pt x="124287" y="0"/>
                  </a:moveTo>
                  <a:lnTo>
                    <a:pt x="124287" y="523782"/>
                  </a:lnTo>
                  <a:lnTo>
                    <a:pt x="239697" y="639192"/>
                  </a:lnTo>
                  <a:lnTo>
                    <a:pt x="180881" y="932233"/>
                  </a:lnTo>
                  <a:lnTo>
                    <a:pt x="0" y="1180730"/>
                  </a:lnTo>
                </a:path>
              </a:pathLst>
            </a:cu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C383E73-DDA7-45E8-9BF4-CCA043A91071}"/>
              </a:ext>
            </a:extLst>
          </p:cNvPr>
          <p:cNvCxnSpPr/>
          <p:nvPr/>
        </p:nvCxnSpPr>
        <p:spPr>
          <a:xfrm>
            <a:off x="7847779" y="4091431"/>
            <a:ext cx="0" cy="65239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E4F441-704D-45A3-9A92-AEC810EAD69E}"/>
              </a:ext>
            </a:extLst>
          </p:cNvPr>
          <p:cNvCxnSpPr>
            <a:cxnSpLocks/>
          </p:cNvCxnSpPr>
          <p:nvPr/>
        </p:nvCxnSpPr>
        <p:spPr>
          <a:xfrm>
            <a:off x="7847779" y="4743826"/>
            <a:ext cx="239926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FC25D7A-3DC8-402C-80E0-40A037F596C2}"/>
              </a:ext>
            </a:extLst>
          </p:cNvPr>
          <p:cNvSpPr txBox="1"/>
          <p:nvPr/>
        </p:nvSpPr>
        <p:spPr>
          <a:xfrm>
            <a:off x="9156999" y="2769851"/>
            <a:ext cx="10446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Manual Relief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73785AF-AADE-42E5-9CD3-5E47F1C81DF4}"/>
              </a:ext>
            </a:extLst>
          </p:cNvPr>
          <p:cNvSpPr txBox="1"/>
          <p:nvPr/>
        </p:nvSpPr>
        <p:spPr>
          <a:xfrm>
            <a:off x="10132094" y="1953714"/>
            <a:ext cx="103111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Control Relief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CC6A831-D893-4564-9578-44523C385210}"/>
              </a:ext>
            </a:extLst>
          </p:cNvPr>
          <p:cNvSpPr txBox="1"/>
          <p:nvPr/>
        </p:nvSpPr>
        <p:spPr>
          <a:xfrm>
            <a:off x="6188001" y="856033"/>
            <a:ext cx="17816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Relief Pressure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Regulator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TESCOM BB13AL2?B?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F703193-4A65-4C61-AF3D-BB288137731C}"/>
              </a:ext>
            </a:extLst>
          </p:cNvPr>
          <p:cNvSpPr txBox="1"/>
          <p:nvPr/>
        </p:nvSpPr>
        <p:spPr>
          <a:xfrm>
            <a:off x="2940589" y="3122641"/>
            <a:ext cx="178169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Manual Valve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(Close during fill &amp; Prior to operation)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Flow-Tek Triad Models HP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1” </a:t>
            </a:r>
            <a:r>
              <a:rPr lang="en-US" sz="1050" dirty="0" err="1">
                <a:solidFill>
                  <a:schemeClr val="bg1"/>
                </a:solidFill>
              </a:rPr>
              <a:t>Cv</a:t>
            </a:r>
            <a:r>
              <a:rPr lang="en-US" sz="1050" dirty="0">
                <a:solidFill>
                  <a:schemeClr val="bg1"/>
                </a:solidFill>
              </a:rPr>
              <a:t> = 32 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ADD5E40-98CA-4881-A024-8A3A3CA1FEEF}"/>
              </a:ext>
            </a:extLst>
          </p:cNvPr>
          <p:cNvSpPr txBox="1"/>
          <p:nvPr/>
        </p:nvSpPr>
        <p:spPr>
          <a:xfrm>
            <a:off x="4498716" y="3109445"/>
            <a:ext cx="178169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Primary Control Valve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Flow-Tek Triad Models HP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1” </a:t>
            </a:r>
            <a:r>
              <a:rPr lang="en-US" sz="1050" dirty="0" err="1">
                <a:solidFill>
                  <a:schemeClr val="bg1"/>
                </a:solidFill>
              </a:rPr>
              <a:t>Cv</a:t>
            </a:r>
            <a:r>
              <a:rPr lang="en-US" sz="1050" dirty="0">
                <a:solidFill>
                  <a:schemeClr val="bg1"/>
                </a:solidFill>
              </a:rPr>
              <a:t> = 32 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V-Port Ball?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S70 Electric Actuator?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Default Closed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EAC5C96-3732-4D14-B3DB-C2D5D413F786}"/>
              </a:ext>
            </a:extLst>
          </p:cNvPr>
          <p:cNvSpPr txBox="1"/>
          <p:nvPr/>
        </p:nvSpPr>
        <p:spPr>
          <a:xfrm>
            <a:off x="6334157" y="3063688"/>
            <a:ext cx="19953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Pressure Regulator (Diaphragm)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TESCOM 26-1200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1/2” MS33649 </a:t>
            </a:r>
            <a:r>
              <a:rPr lang="en-US" sz="1200" dirty="0" err="1">
                <a:solidFill>
                  <a:schemeClr val="bg1"/>
                </a:solidFill>
              </a:rPr>
              <a:t>Cv</a:t>
            </a:r>
            <a:r>
              <a:rPr lang="en-US" sz="1200" dirty="0">
                <a:solidFill>
                  <a:schemeClr val="bg1"/>
                </a:solidFill>
              </a:rPr>
              <a:t> = 3.3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D69369E-0B52-4871-B5C5-F9D52DC8F6CC}"/>
              </a:ext>
            </a:extLst>
          </p:cNvPr>
          <p:cNvSpPr txBox="1"/>
          <p:nvPr/>
        </p:nvSpPr>
        <p:spPr>
          <a:xfrm>
            <a:off x="9930065" y="3531632"/>
            <a:ext cx="17816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Nozzle(s)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49CDB35-485A-45D6-9992-6066B86D842F}"/>
              </a:ext>
            </a:extLst>
          </p:cNvPr>
          <p:cNvGrpSpPr/>
          <p:nvPr/>
        </p:nvGrpSpPr>
        <p:grpSpPr>
          <a:xfrm>
            <a:off x="5119834" y="5181341"/>
            <a:ext cx="702107" cy="825624"/>
            <a:chOff x="7849991" y="932155"/>
            <a:chExt cx="1828800" cy="2150528"/>
          </a:xfrm>
        </p:grpSpPr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AD143329-1860-4A03-9253-808FD1BADF37}"/>
                </a:ext>
              </a:extLst>
            </p:cNvPr>
            <p:cNvSpPr/>
            <p:nvPr/>
          </p:nvSpPr>
          <p:spPr>
            <a:xfrm rot="5400000">
              <a:off x="7776839" y="2095130"/>
              <a:ext cx="1060704" cy="9144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BD289F17-AF3A-4FBE-9B8C-3DCE8147A465}"/>
                </a:ext>
              </a:extLst>
            </p:cNvPr>
            <p:cNvSpPr/>
            <p:nvPr/>
          </p:nvSpPr>
          <p:spPr>
            <a:xfrm rot="16200000">
              <a:off x="8691239" y="2095131"/>
              <a:ext cx="1060704" cy="91440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363AE26-1932-4311-9B9B-49688DE15584}"/>
                </a:ext>
              </a:extLst>
            </p:cNvPr>
            <p:cNvCxnSpPr>
              <a:cxnSpLocks/>
              <a:stCxn id="147" idx="0"/>
            </p:cNvCxnSpPr>
            <p:nvPr/>
          </p:nvCxnSpPr>
          <p:spPr>
            <a:xfrm flipH="1" flipV="1">
              <a:off x="8764390" y="1757779"/>
              <a:ext cx="1" cy="7945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Partial Circle 149">
              <a:extLst>
                <a:ext uri="{FF2B5EF4-FFF2-40B4-BE49-F238E27FC236}">
                  <a16:creationId xmlns:a16="http://schemas.microsoft.com/office/drawing/2014/main" id="{759DB644-C545-4677-897B-52E5A372244B}"/>
                </a:ext>
              </a:extLst>
            </p:cNvPr>
            <p:cNvSpPr/>
            <p:nvPr/>
          </p:nvSpPr>
          <p:spPr>
            <a:xfrm rot="5400000">
              <a:off x="8307190" y="1300578"/>
              <a:ext cx="914400" cy="914400"/>
            </a:xfrm>
            <a:prstGeom prst="pie">
              <a:avLst>
                <a:gd name="adj1" fmla="val 5370966"/>
                <a:gd name="adj2" fmla="val 1620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11ED28B-C37F-40A2-BA22-A500CF911918}"/>
                </a:ext>
              </a:extLst>
            </p:cNvPr>
            <p:cNvSpPr/>
            <p:nvPr/>
          </p:nvSpPr>
          <p:spPr>
            <a:xfrm>
              <a:off x="8060924" y="932155"/>
              <a:ext cx="701336" cy="1633492"/>
            </a:xfrm>
            <a:custGeom>
              <a:avLst/>
              <a:gdLst>
                <a:gd name="connsiteX0" fmla="*/ 701336 w 701336"/>
                <a:gd name="connsiteY0" fmla="*/ 363985 h 1633492"/>
                <a:gd name="connsiteX1" fmla="*/ 701336 w 701336"/>
                <a:gd name="connsiteY1" fmla="*/ 0 h 1633492"/>
                <a:gd name="connsiteX2" fmla="*/ 0 w 701336"/>
                <a:gd name="connsiteY2" fmla="*/ 0 h 1633492"/>
                <a:gd name="connsiteX3" fmla="*/ 0 w 701336"/>
                <a:gd name="connsiteY3" fmla="*/ 861134 h 1633492"/>
                <a:gd name="connsiteX4" fmla="*/ 701336 w 701336"/>
                <a:gd name="connsiteY4" fmla="*/ 1633492 h 163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1336" h="1633492">
                  <a:moveTo>
                    <a:pt x="701336" y="363985"/>
                  </a:moveTo>
                  <a:lnTo>
                    <a:pt x="701336" y="0"/>
                  </a:lnTo>
                  <a:lnTo>
                    <a:pt x="0" y="0"/>
                  </a:lnTo>
                  <a:lnTo>
                    <a:pt x="0" y="861134"/>
                  </a:lnTo>
                  <a:lnTo>
                    <a:pt x="701336" y="163349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B8FA52C-55A7-4AE0-88A5-701E74AAF74D}"/>
              </a:ext>
            </a:extLst>
          </p:cNvPr>
          <p:cNvSpPr/>
          <p:nvPr/>
        </p:nvSpPr>
        <p:spPr>
          <a:xfrm>
            <a:off x="6213435" y="5616712"/>
            <a:ext cx="654651" cy="3510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EFBF454-DDB4-4854-AFF0-C138B584A2F9}"/>
              </a:ext>
            </a:extLst>
          </p:cNvPr>
          <p:cNvCxnSpPr>
            <a:stCxn id="116" idx="2"/>
          </p:cNvCxnSpPr>
          <p:nvPr/>
        </p:nvCxnSpPr>
        <p:spPr>
          <a:xfrm flipH="1">
            <a:off x="7141539" y="4572001"/>
            <a:ext cx="1" cy="12370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BDFBF7A-0A7F-4AAA-8F58-7AC34DA723DA}"/>
              </a:ext>
            </a:extLst>
          </p:cNvPr>
          <p:cNvCxnSpPr>
            <a:cxnSpLocks/>
            <a:endCxn id="189" idx="3"/>
          </p:cNvCxnSpPr>
          <p:nvPr/>
        </p:nvCxnSpPr>
        <p:spPr>
          <a:xfrm>
            <a:off x="7141539" y="5809031"/>
            <a:ext cx="535325" cy="9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DFA4700-413B-4FCF-B895-89BB7E82D7AD}"/>
              </a:ext>
            </a:extLst>
          </p:cNvPr>
          <p:cNvGrpSpPr/>
          <p:nvPr/>
        </p:nvGrpSpPr>
        <p:grpSpPr>
          <a:xfrm>
            <a:off x="7126070" y="4861196"/>
            <a:ext cx="412216" cy="306398"/>
            <a:chOff x="3708866" y="5903650"/>
            <a:chExt cx="1230200" cy="914400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F723C744-617D-4DF1-81FB-E41950EFC63B}"/>
                </a:ext>
              </a:extLst>
            </p:cNvPr>
            <p:cNvSpPr/>
            <p:nvPr/>
          </p:nvSpPr>
          <p:spPr>
            <a:xfrm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C486476-D97C-4F60-A109-072543BFA114}"/>
                </a:ext>
              </a:extLst>
            </p:cNvPr>
            <p:cNvCxnSpPr>
              <a:stCxn id="180" idx="5"/>
            </p:cNvCxnSpPr>
            <p:nvPr/>
          </p:nvCxnSpPr>
          <p:spPr>
            <a:xfrm flipH="1" flipV="1">
              <a:off x="4450516" y="6325758"/>
              <a:ext cx="354639" cy="358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59884C-DE86-480E-B918-3439D68349CF}"/>
                </a:ext>
              </a:extLst>
            </p:cNvPr>
            <p:cNvCxnSpPr>
              <a:stCxn id="180" idx="2"/>
            </p:cNvCxnSpPr>
            <p:nvPr/>
          </p:nvCxnSpPr>
          <p:spPr>
            <a:xfrm flipH="1">
              <a:off x="3708866" y="6360850"/>
              <a:ext cx="315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E92840E-0B65-49F5-9E42-B3B4EB000D30}"/>
              </a:ext>
            </a:extLst>
          </p:cNvPr>
          <p:cNvGrpSpPr/>
          <p:nvPr/>
        </p:nvGrpSpPr>
        <p:grpSpPr>
          <a:xfrm>
            <a:off x="7676864" y="5492369"/>
            <a:ext cx="701888" cy="521180"/>
            <a:chOff x="7270810" y="4447713"/>
            <a:chExt cx="2488698" cy="1847957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59898A4C-D916-4CFC-B620-9213205D7189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7BA89B9-18A4-4FF3-8A8C-894871D7E12D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189" name="Isosceles Triangle 188">
                  <a:extLst>
                    <a:ext uri="{FF2B5EF4-FFF2-40B4-BE49-F238E27FC236}">
                      <a16:creationId xmlns:a16="http://schemas.microsoft.com/office/drawing/2014/main" id="{E607EF7D-A0A3-4A6B-B516-95802BED86C2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0" name="Isosceles Triangle 189">
                  <a:extLst>
                    <a:ext uri="{FF2B5EF4-FFF2-40B4-BE49-F238E27FC236}">
                      <a16:creationId xmlns:a16="http://schemas.microsoft.com/office/drawing/2014/main" id="{3EDC78C0-DF95-456F-8652-7B86B5DCAA07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1E74153-F364-4B2B-A729-1E32E71A029A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9CCAEA5-4BB3-4885-AE8D-87EA1D291EEE}"/>
                </a:ext>
              </a:extLst>
            </p:cNvPr>
            <p:cNvCxnSpPr>
              <a:stCxn id="190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2687156-5FC2-412C-82A9-B65996729CBE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CE0538E-D668-404D-A3B4-A800A1F65E54}"/>
              </a:ext>
            </a:extLst>
          </p:cNvPr>
          <p:cNvCxnSpPr>
            <a:cxnSpLocks/>
          </p:cNvCxnSpPr>
          <p:nvPr/>
        </p:nvCxnSpPr>
        <p:spPr>
          <a:xfrm>
            <a:off x="5812827" y="5812528"/>
            <a:ext cx="4006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63B6B5F-2FBA-41A0-8F9B-88C7D5DA936D}"/>
              </a:ext>
            </a:extLst>
          </p:cNvPr>
          <p:cNvCxnSpPr/>
          <p:nvPr/>
        </p:nvCxnSpPr>
        <p:spPr>
          <a:xfrm flipH="1">
            <a:off x="6872285" y="5805252"/>
            <a:ext cx="2692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39431CB-F76C-4FE7-8477-298078A0C2A8}"/>
              </a:ext>
            </a:extLst>
          </p:cNvPr>
          <p:cNvCxnSpPr/>
          <p:nvPr/>
        </p:nvCxnSpPr>
        <p:spPr>
          <a:xfrm flipV="1">
            <a:off x="4796743" y="2092566"/>
            <a:ext cx="0" cy="831729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CD3CF29-2BF9-4E0F-9927-10A1402D5DE9}"/>
              </a:ext>
            </a:extLst>
          </p:cNvPr>
          <p:cNvGrpSpPr/>
          <p:nvPr/>
        </p:nvGrpSpPr>
        <p:grpSpPr>
          <a:xfrm rot="10800000">
            <a:off x="1534248" y="4975436"/>
            <a:ext cx="412216" cy="306398"/>
            <a:chOff x="3708866" y="5903650"/>
            <a:chExt cx="1230200" cy="91440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4148740-CEAC-4C22-9718-B3C1C30F3419}"/>
                </a:ext>
              </a:extLst>
            </p:cNvPr>
            <p:cNvSpPr/>
            <p:nvPr/>
          </p:nvSpPr>
          <p:spPr>
            <a:xfrm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B3A7D8C-8EA1-4A00-AE4B-813ECCAB1B73}"/>
                </a:ext>
              </a:extLst>
            </p:cNvPr>
            <p:cNvCxnSpPr>
              <a:stCxn id="201" idx="5"/>
            </p:cNvCxnSpPr>
            <p:nvPr/>
          </p:nvCxnSpPr>
          <p:spPr>
            <a:xfrm flipH="1" flipV="1">
              <a:off x="4450516" y="6325758"/>
              <a:ext cx="354639" cy="358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C2B1C99-D8CD-4CE5-A06A-A05D4DABD88A}"/>
                </a:ext>
              </a:extLst>
            </p:cNvPr>
            <p:cNvCxnSpPr>
              <a:stCxn id="201" idx="2"/>
            </p:cNvCxnSpPr>
            <p:nvPr/>
          </p:nvCxnSpPr>
          <p:spPr>
            <a:xfrm flipH="1">
              <a:off x="3708866" y="6360850"/>
              <a:ext cx="315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C8648023-0D70-4BD6-90FC-FE231A35056A}"/>
              </a:ext>
            </a:extLst>
          </p:cNvPr>
          <p:cNvSpPr txBox="1"/>
          <p:nvPr/>
        </p:nvSpPr>
        <p:spPr>
          <a:xfrm>
            <a:off x="7254284" y="6196671"/>
            <a:ext cx="34972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Low Pressure Diaphragm Reference System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6D94236-8A51-4729-98D7-1847C375DC23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795926" y="2092568"/>
            <a:ext cx="1995378" cy="753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F07B37F-62AE-42C3-8643-341CF312DA64}"/>
              </a:ext>
            </a:extLst>
          </p:cNvPr>
          <p:cNvGrpSpPr/>
          <p:nvPr/>
        </p:nvGrpSpPr>
        <p:grpSpPr>
          <a:xfrm>
            <a:off x="4674297" y="2310178"/>
            <a:ext cx="243258" cy="214976"/>
            <a:chOff x="-186431" y="1769771"/>
            <a:chExt cx="1060704" cy="937382"/>
          </a:xfrm>
          <a:solidFill>
            <a:schemeClr val="bg1"/>
          </a:solidFill>
        </p:grpSpPr>
        <p:sp>
          <p:nvSpPr>
            <p:cNvPr id="209" name="Isosceles Triangle 208">
              <a:extLst>
                <a:ext uri="{FF2B5EF4-FFF2-40B4-BE49-F238E27FC236}">
                  <a16:creationId xmlns:a16="http://schemas.microsoft.com/office/drawing/2014/main" id="{C92B345B-D4F4-4684-A5B2-78C0886C8269}"/>
                </a:ext>
              </a:extLst>
            </p:cNvPr>
            <p:cNvSpPr/>
            <p:nvPr/>
          </p:nvSpPr>
          <p:spPr>
            <a:xfrm>
              <a:off x="-186431" y="1792753"/>
              <a:ext cx="1060704" cy="914400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CF2128A-C1F2-4BFE-8844-F889A27C4AF5}"/>
                </a:ext>
              </a:extLst>
            </p:cNvPr>
            <p:cNvCxnSpPr>
              <a:cxnSpLocks/>
            </p:cNvCxnSpPr>
            <p:nvPr/>
          </p:nvCxnSpPr>
          <p:spPr>
            <a:xfrm>
              <a:off x="-186431" y="1769771"/>
              <a:ext cx="106070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2ED2AF5-51B2-45B1-8578-9524E0695606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979718" y="4572000"/>
            <a:ext cx="0" cy="186463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29558B5-4515-431B-A777-6B274D8A141E}"/>
              </a:ext>
            </a:extLst>
          </p:cNvPr>
          <p:cNvGrpSpPr/>
          <p:nvPr/>
        </p:nvGrpSpPr>
        <p:grpSpPr>
          <a:xfrm>
            <a:off x="1858089" y="5395411"/>
            <a:ext cx="243258" cy="214976"/>
            <a:chOff x="-186431" y="1769771"/>
            <a:chExt cx="1060704" cy="937382"/>
          </a:xfrm>
          <a:solidFill>
            <a:schemeClr val="bg1"/>
          </a:solidFill>
        </p:grpSpPr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D43D294B-48DB-4B3A-AED7-CDC260E081F6}"/>
                </a:ext>
              </a:extLst>
            </p:cNvPr>
            <p:cNvSpPr/>
            <p:nvPr/>
          </p:nvSpPr>
          <p:spPr>
            <a:xfrm>
              <a:off x="-186431" y="1792753"/>
              <a:ext cx="1060704" cy="914400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71F1E19-245E-4932-B61A-6CCB0A766506}"/>
                </a:ext>
              </a:extLst>
            </p:cNvPr>
            <p:cNvCxnSpPr>
              <a:cxnSpLocks/>
            </p:cNvCxnSpPr>
            <p:nvPr/>
          </p:nvCxnSpPr>
          <p:spPr>
            <a:xfrm>
              <a:off x="-186431" y="1769771"/>
              <a:ext cx="106070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EE8CE2EA-E49B-43DA-A7B5-82C594DF8C01}"/>
              </a:ext>
            </a:extLst>
          </p:cNvPr>
          <p:cNvGrpSpPr/>
          <p:nvPr/>
        </p:nvGrpSpPr>
        <p:grpSpPr>
          <a:xfrm>
            <a:off x="2476867" y="6098620"/>
            <a:ext cx="701888" cy="521180"/>
            <a:chOff x="7270810" y="4447713"/>
            <a:chExt cx="2488698" cy="1847957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116170A-BDCE-419B-91DB-D7140FCB133E}"/>
                </a:ext>
              </a:extLst>
            </p:cNvPr>
            <p:cNvGrpSpPr/>
            <p:nvPr/>
          </p:nvGrpSpPr>
          <p:grpSpPr>
            <a:xfrm>
              <a:off x="7270810" y="4852223"/>
              <a:ext cx="2488698" cy="1443447"/>
              <a:chOff x="6706265" y="4948766"/>
              <a:chExt cx="2286814" cy="1326353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46E3B6C3-31BE-4BE1-ADC8-5C665D8258A1}"/>
                  </a:ext>
                </a:extLst>
              </p:cNvPr>
              <p:cNvGrpSpPr/>
              <p:nvPr/>
            </p:nvGrpSpPr>
            <p:grpSpPr>
              <a:xfrm>
                <a:off x="6706265" y="4948766"/>
                <a:ext cx="2286814" cy="1326353"/>
                <a:chOff x="7849991" y="2021978"/>
                <a:chExt cx="1828801" cy="1060705"/>
              </a:xfrm>
            </p:grpSpPr>
            <p:sp>
              <p:nvSpPr>
                <p:cNvPr id="228" name="Isosceles Triangle 227">
                  <a:extLst>
                    <a:ext uri="{FF2B5EF4-FFF2-40B4-BE49-F238E27FC236}">
                      <a16:creationId xmlns:a16="http://schemas.microsoft.com/office/drawing/2014/main" id="{4619E280-26A9-4131-9177-0C4A2209DBC4}"/>
                    </a:ext>
                  </a:extLst>
                </p:cNvPr>
                <p:cNvSpPr/>
                <p:nvPr/>
              </p:nvSpPr>
              <p:spPr>
                <a:xfrm rot="5400000">
                  <a:off x="7776839" y="2095130"/>
                  <a:ext cx="1060704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9" name="Isosceles Triangle 228">
                  <a:extLst>
                    <a:ext uri="{FF2B5EF4-FFF2-40B4-BE49-F238E27FC236}">
                      <a16:creationId xmlns:a16="http://schemas.microsoft.com/office/drawing/2014/main" id="{E2D0F8E6-7C4C-4466-987C-DBF88C4D22C7}"/>
                    </a:ext>
                  </a:extLst>
                </p:cNvPr>
                <p:cNvSpPr/>
                <p:nvPr/>
              </p:nvSpPr>
              <p:spPr>
                <a:xfrm rot="16200000">
                  <a:off x="8691240" y="2095132"/>
                  <a:ext cx="1060703" cy="91440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AFC5ADB-13EF-4631-A8E8-E3FE5FE620B4}"/>
                  </a:ext>
                </a:extLst>
              </p:cNvPr>
              <p:cNvSpPr/>
              <p:nvPr/>
            </p:nvSpPr>
            <p:spPr>
              <a:xfrm>
                <a:off x="7392475" y="5154742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53D66D4-1570-4087-83E8-FC2F8EF93589}"/>
                </a:ext>
              </a:extLst>
            </p:cNvPr>
            <p:cNvCxnSpPr>
              <a:stCxn id="229" idx="0"/>
            </p:cNvCxnSpPr>
            <p:nvPr/>
          </p:nvCxnSpPr>
          <p:spPr>
            <a:xfrm flipH="1" flipV="1">
              <a:off x="8515160" y="4447713"/>
              <a:ext cx="0" cy="11262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B3D0677-7064-430E-BCC4-0B27BD6837E4}"/>
                </a:ext>
              </a:extLst>
            </p:cNvPr>
            <p:cNvCxnSpPr>
              <a:cxnSpLocks/>
            </p:cNvCxnSpPr>
            <p:nvPr/>
          </p:nvCxnSpPr>
          <p:spPr>
            <a:xfrm>
              <a:off x="7547047" y="4447713"/>
              <a:ext cx="193622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3C3D625-F92D-4E02-B136-6DE491E0574D}"/>
              </a:ext>
            </a:extLst>
          </p:cNvPr>
          <p:cNvCxnSpPr/>
          <p:nvPr/>
        </p:nvCxnSpPr>
        <p:spPr>
          <a:xfrm>
            <a:off x="1979718" y="6436630"/>
            <a:ext cx="49714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E7B575D-9941-4605-8106-5DF84D1CA090}"/>
              </a:ext>
            </a:extLst>
          </p:cNvPr>
          <p:cNvCxnSpPr/>
          <p:nvPr/>
        </p:nvCxnSpPr>
        <p:spPr>
          <a:xfrm>
            <a:off x="3178755" y="6436630"/>
            <a:ext cx="49714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581937C-F5A0-4EE6-B89D-A139CEAAE6A9}"/>
              </a:ext>
            </a:extLst>
          </p:cNvPr>
          <p:cNvCxnSpPr>
            <a:cxnSpLocks/>
          </p:cNvCxnSpPr>
          <p:nvPr/>
        </p:nvCxnSpPr>
        <p:spPr>
          <a:xfrm>
            <a:off x="1979718" y="5322292"/>
            <a:ext cx="2239717" cy="4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F1984BF-8653-4A8D-A85C-4CE4182A1ABB}"/>
              </a:ext>
            </a:extLst>
          </p:cNvPr>
          <p:cNvGrpSpPr/>
          <p:nvPr/>
        </p:nvGrpSpPr>
        <p:grpSpPr>
          <a:xfrm rot="16200000">
            <a:off x="651696" y="4372385"/>
            <a:ext cx="575469" cy="572852"/>
            <a:chOff x="6706267" y="4948765"/>
            <a:chExt cx="1812921" cy="1804668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662277B3-7BAF-4A17-81DB-264B2AAE5654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56CB9BCF-058A-4DB5-80F5-9652D5A0C3C6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C6AED885-FA49-45B4-8AA5-7E6EBB9D3E8C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EFE85E4E-33D4-4B63-8FAF-781D88BEE8F6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D0DBC22-9734-4B63-88C0-F7627828D504}"/>
              </a:ext>
            </a:extLst>
          </p:cNvPr>
          <p:cNvCxnSpPr>
            <a:cxnSpLocks/>
          </p:cNvCxnSpPr>
          <p:nvPr/>
        </p:nvCxnSpPr>
        <p:spPr>
          <a:xfrm>
            <a:off x="1228059" y="4572305"/>
            <a:ext cx="73220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87EDF7C-B722-4DE7-BA27-00B169D13D26}"/>
              </a:ext>
            </a:extLst>
          </p:cNvPr>
          <p:cNvGrpSpPr/>
          <p:nvPr/>
        </p:nvGrpSpPr>
        <p:grpSpPr>
          <a:xfrm rot="5400000">
            <a:off x="6795907" y="6087859"/>
            <a:ext cx="575469" cy="572852"/>
            <a:chOff x="6706267" y="4948765"/>
            <a:chExt cx="1812921" cy="1804668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FD101FD-39C6-492E-9E28-8E5661F6EE95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53" name="Isosceles Triangle 252">
                <a:extLst>
                  <a:ext uri="{FF2B5EF4-FFF2-40B4-BE49-F238E27FC236}">
                    <a16:creationId xmlns:a16="http://schemas.microsoft.com/office/drawing/2014/main" id="{C0874A40-FD6B-4E19-BA25-91978BFB98AD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Isosceles Triangle 253">
                <a:extLst>
                  <a:ext uri="{FF2B5EF4-FFF2-40B4-BE49-F238E27FC236}">
                    <a16:creationId xmlns:a16="http://schemas.microsoft.com/office/drawing/2014/main" id="{E825F847-2ED0-4CD2-B1C2-1027423C9D52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A79FA332-A52E-46AE-94F9-B2EAC44CD696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9D57542-442B-4A50-BB1A-88C9EF3FFE2C}"/>
              </a:ext>
            </a:extLst>
          </p:cNvPr>
          <p:cNvCxnSpPr>
            <a:cxnSpLocks/>
          </p:cNvCxnSpPr>
          <p:nvPr/>
        </p:nvCxnSpPr>
        <p:spPr>
          <a:xfrm>
            <a:off x="7140722" y="5792238"/>
            <a:ext cx="726" cy="3008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2B3B32E7-0345-45A6-96A8-DE7161A65F36}"/>
              </a:ext>
            </a:extLst>
          </p:cNvPr>
          <p:cNvSpPr txBox="1"/>
          <p:nvPr/>
        </p:nvSpPr>
        <p:spPr>
          <a:xfrm>
            <a:off x="3006857" y="6279581"/>
            <a:ext cx="2535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Pressure Fill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0D1EF76-90A3-42BE-9AC1-26CADA9FD8B9}"/>
              </a:ext>
            </a:extLst>
          </p:cNvPr>
          <p:cNvSpPr txBox="1"/>
          <p:nvPr/>
        </p:nvSpPr>
        <p:spPr>
          <a:xfrm>
            <a:off x="7889706" y="5664853"/>
            <a:ext cx="25356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Low Pressure Relief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80E6359-C71E-4D8F-BB0B-4EFB1765812B}"/>
              </a:ext>
            </a:extLst>
          </p:cNvPr>
          <p:cNvSpPr txBox="1"/>
          <p:nvPr/>
        </p:nvSpPr>
        <p:spPr>
          <a:xfrm>
            <a:off x="5855739" y="6426879"/>
            <a:ext cx="9741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Safety Relief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4105B3A-A8B0-41FE-9CE4-2FC928471642}"/>
              </a:ext>
            </a:extLst>
          </p:cNvPr>
          <p:cNvSpPr txBox="1"/>
          <p:nvPr/>
        </p:nvSpPr>
        <p:spPr>
          <a:xfrm>
            <a:off x="417387" y="4975436"/>
            <a:ext cx="9741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Safety Relief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BBD1970-A4C7-434F-86C7-344439152245}"/>
              </a:ext>
            </a:extLst>
          </p:cNvPr>
          <p:cNvSpPr txBox="1"/>
          <p:nvPr/>
        </p:nvSpPr>
        <p:spPr>
          <a:xfrm>
            <a:off x="1403422" y="2329664"/>
            <a:ext cx="17816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4800psi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46E9B73-8934-4363-A32B-EDFE60C4D651}"/>
              </a:ext>
            </a:extLst>
          </p:cNvPr>
          <p:cNvSpPr txBox="1"/>
          <p:nvPr/>
        </p:nvSpPr>
        <p:spPr>
          <a:xfrm>
            <a:off x="7009305" y="2392501"/>
            <a:ext cx="17816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~125psi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8CEBAF-B659-4F20-9193-8233C38BC572}"/>
              </a:ext>
            </a:extLst>
          </p:cNvPr>
          <p:cNvSpPr txBox="1"/>
          <p:nvPr/>
        </p:nvSpPr>
        <p:spPr>
          <a:xfrm>
            <a:off x="5992422" y="4872395"/>
            <a:ext cx="17816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270psi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DA7406D-EDD4-4B35-8C27-F7F8497E27D1}"/>
              </a:ext>
            </a:extLst>
          </p:cNvPr>
          <p:cNvGrpSpPr/>
          <p:nvPr/>
        </p:nvGrpSpPr>
        <p:grpSpPr>
          <a:xfrm rot="10800000">
            <a:off x="1656556" y="1302687"/>
            <a:ext cx="422807" cy="306391"/>
            <a:chOff x="3677230" y="5903650"/>
            <a:chExt cx="1261836" cy="914400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F14AAFE-B261-4027-915C-5E7E7018B53F}"/>
                </a:ext>
              </a:extLst>
            </p:cNvPr>
            <p:cNvSpPr/>
            <p:nvPr/>
          </p:nvSpPr>
          <p:spPr>
            <a:xfrm rot="10800000"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4CE7D57-9FA5-4A0E-B8B5-F7A3464DC0B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77230" y="6330070"/>
              <a:ext cx="3500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C773926-1D3B-4D35-82F4-C74CE1B24995}"/>
              </a:ext>
            </a:extLst>
          </p:cNvPr>
          <p:cNvGrpSpPr/>
          <p:nvPr/>
        </p:nvGrpSpPr>
        <p:grpSpPr>
          <a:xfrm rot="10800000">
            <a:off x="1835911" y="1604313"/>
            <a:ext cx="422807" cy="306391"/>
            <a:chOff x="3677230" y="5903650"/>
            <a:chExt cx="1261836" cy="914400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EF046DB-DAD2-480B-B0D8-F75D9F560E9E}"/>
                </a:ext>
              </a:extLst>
            </p:cNvPr>
            <p:cNvSpPr/>
            <p:nvPr/>
          </p:nvSpPr>
          <p:spPr>
            <a:xfrm rot="10800000"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525645D-9877-49AE-8C64-D5A101F3D53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77230" y="6330070"/>
              <a:ext cx="3500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0551B7-D624-46A0-A828-6F33A840A2B1}"/>
              </a:ext>
            </a:extLst>
          </p:cNvPr>
          <p:cNvGrpSpPr/>
          <p:nvPr/>
        </p:nvGrpSpPr>
        <p:grpSpPr>
          <a:xfrm>
            <a:off x="8698705" y="3640882"/>
            <a:ext cx="306392" cy="445438"/>
            <a:chOff x="-944436" y="1660040"/>
            <a:chExt cx="773087" cy="1123927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39AA2AE1-D87D-4C4E-83F8-40FE461289B9}"/>
                </a:ext>
              </a:extLst>
            </p:cNvPr>
            <p:cNvSpPr/>
            <p:nvPr/>
          </p:nvSpPr>
          <p:spPr>
            <a:xfrm>
              <a:off x="-944436" y="1660040"/>
              <a:ext cx="773087" cy="77308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84DA6C-4D77-4998-8B5F-2254270B7128}"/>
                </a:ext>
              </a:extLst>
            </p:cNvPr>
            <p:cNvCxnSpPr>
              <a:stCxn id="193" idx="4"/>
            </p:cNvCxnSpPr>
            <p:nvPr/>
          </p:nvCxnSpPr>
          <p:spPr>
            <a:xfrm flipH="1">
              <a:off x="-557893" y="2433128"/>
              <a:ext cx="1" cy="3508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840DD39-D552-4EF8-A8E5-7CAD6DADA788}"/>
              </a:ext>
            </a:extLst>
          </p:cNvPr>
          <p:cNvGrpSpPr/>
          <p:nvPr/>
        </p:nvGrpSpPr>
        <p:grpSpPr>
          <a:xfrm>
            <a:off x="9077935" y="3643438"/>
            <a:ext cx="306392" cy="445438"/>
            <a:chOff x="-944436" y="1660040"/>
            <a:chExt cx="773087" cy="1123927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CA61D8D-69E6-47A7-A19D-53CADF177A65}"/>
                </a:ext>
              </a:extLst>
            </p:cNvPr>
            <p:cNvSpPr/>
            <p:nvPr/>
          </p:nvSpPr>
          <p:spPr>
            <a:xfrm>
              <a:off x="-944436" y="1660040"/>
              <a:ext cx="773087" cy="77308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AFD4776-4490-43D1-9AB5-16180A0B9555}"/>
                </a:ext>
              </a:extLst>
            </p:cNvPr>
            <p:cNvCxnSpPr>
              <a:stCxn id="205" idx="4"/>
            </p:cNvCxnSpPr>
            <p:nvPr/>
          </p:nvCxnSpPr>
          <p:spPr>
            <a:xfrm flipH="1">
              <a:off x="-557893" y="2433128"/>
              <a:ext cx="1" cy="3508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4160211-781E-47AA-99B8-6C3B2B64F370}"/>
              </a:ext>
            </a:extLst>
          </p:cNvPr>
          <p:cNvGrpSpPr/>
          <p:nvPr/>
        </p:nvGrpSpPr>
        <p:grpSpPr>
          <a:xfrm rot="5400000">
            <a:off x="8441023" y="886628"/>
            <a:ext cx="575469" cy="572852"/>
            <a:chOff x="6706267" y="4948765"/>
            <a:chExt cx="1812921" cy="1804668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DBB0E89-9A75-487D-9538-BFCEF42F79C6}"/>
                </a:ext>
              </a:extLst>
            </p:cNvPr>
            <p:cNvGrpSpPr/>
            <p:nvPr/>
          </p:nvGrpSpPr>
          <p:grpSpPr>
            <a:xfrm>
              <a:off x="6706267" y="4948765"/>
              <a:ext cx="1812921" cy="1804668"/>
              <a:chOff x="7849991" y="2021978"/>
              <a:chExt cx="1449821" cy="1443221"/>
            </a:xfrm>
          </p:grpSpPr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028B722B-F7D4-473A-AC22-85D38FEC644E}"/>
                  </a:ext>
                </a:extLst>
              </p:cNvPr>
              <p:cNvSpPr/>
              <p:nvPr/>
            </p:nvSpPr>
            <p:spPr>
              <a:xfrm rot="5400000">
                <a:off x="7776839" y="2095130"/>
                <a:ext cx="1060704" cy="91440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3598A042-3FAC-4841-985E-903DEFA693C0}"/>
                  </a:ext>
                </a:extLst>
              </p:cNvPr>
              <p:cNvSpPr/>
              <p:nvPr/>
            </p:nvSpPr>
            <p:spPr>
              <a:xfrm>
                <a:off x="8239107" y="2550801"/>
                <a:ext cx="1060705" cy="914398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9B6A265-FF73-4728-A789-AFD2B874B72E}"/>
                </a:ext>
              </a:extLst>
            </p:cNvPr>
            <p:cNvSpPr/>
            <p:nvPr/>
          </p:nvSpPr>
          <p:spPr>
            <a:xfrm>
              <a:off x="7392475" y="5154742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D3AA11-889A-46C6-99C8-04AF0C29BB3A}"/>
              </a:ext>
            </a:extLst>
          </p:cNvPr>
          <p:cNvGrpSpPr/>
          <p:nvPr/>
        </p:nvGrpSpPr>
        <p:grpSpPr>
          <a:xfrm flipV="1">
            <a:off x="8175627" y="1241402"/>
            <a:ext cx="268085" cy="850530"/>
            <a:chOff x="8326866" y="2244613"/>
            <a:chExt cx="268085" cy="850530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FFF759C-4493-45FC-B6A0-127B22DFF489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66" y="2244613"/>
              <a:ext cx="0" cy="8505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202BFDC-F55F-4C52-AB8D-5127878744B9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66" y="3087774"/>
              <a:ext cx="2680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DEC927A4-14A2-424F-9171-6068065C1FB0}"/>
              </a:ext>
            </a:extLst>
          </p:cNvPr>
          <p:cNvSpPr txBox="1"/>
          <p:nvPr/>
        </p:nvSpPr>
        <p:spPr>
          <a:xfrm>
            <a:off x="8347963" y="578144"/>
            <a:ext cx="9525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Safety Relief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69ED3B2-505E-4A94-804E-0F6BB436D83B}"/>
              </a:ext>
            </a:extLst>
          </p:cNvPr>
          <p:cNvGrpSpPr/>
          <p:nvPr/>
        </p:nvGrpSpPr>
        <p:grpSpPr>
          <a:xfrm rot="10800000">
            <a:off x="7136982" y="5218645"/>
            <a:ext cx="424044" cy="306397"/>
            <a:chOff x="4024666" y="5903650"/>
            <a:chExt cx="1265502" cy="914400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36B4E2B-815F-4F17-8DC8-2432B601012D}"/>
                </a:ext>
              </a:extLst>
            </p:cNvPr>
            <p:cNvSpPr/>
            <p:nvPr/>
          </p:nvSpPr>
          <p:spPr>
            <a:xfrm rot="10800000">
              <a:off x="4024666" y="5903650"/>
              <a:ext cx="914400" cy="9144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0361C04-5D9A-46DA-A3BF-C0064BC2CCB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940095" y="6355392"/>
              <a:ext cx="35007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5C4E82E7-8604-46EC-8281-C02EBC2C929A}"/>
              </a:ext>
            </a:extLst>
          </p:cNvPr>
          <p:cNvSpPr txBox="1"/>
          <p:nvPr/>
        </p:nvSpPr>
        <p:spPr>
          <a:xfrm>
            <a:off x="7457117" y="4076127"/>
            <a:ext cx="17816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270psi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0756DF-49A2-415E-98FB-CAEEA84CCEE3}"/>
              </a:ext>
            </a:extLst>
          </p:cNvPr>
          <p:cNvCxnSpPr/>
          <p:nvPr/>
        </p:nvCxnSpPr>
        <p:spPr>
          <a:xfrm>
            <a:off x="4219435" y="5322292"/>
            <a:ext cx="0" cy="4810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64AD5D-1719-4058-ACA3-FAFA8562C41E}"/>
              </a:ext>
            </a:extLst>
          </p:cNvPr>
          <p:cNvCxnSpPr>
            <a:endCxn id="147" idx="3"/>
          </p:cNvCxnSpPr>
          <p:nvPr/>
        </p:nvCxnSpPr>
        <p:spPr>
          <a:xfrm>
            <a:off x="4219435" y="5803354"/>
            <a:ext cx="900399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875DC460-08D5-4370-9CCF-FD6F611B6025}"/>
              </a:ext>
            </a:extLst>
          </p:cNvPr>
          <p:cNvSpPr txBox="1"/>
          <p:nvPr/>
        </p:nvSpPr>
        <p:spPr>
          <a:xfrm>
            <a:off x="4301086" y="5973416"/>
            <a:ext cx="25356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Pilot Pressure Reg.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TESCOM BB13AH1?B?</a:t>
            </a:r>
          </a:p>
        </p:txBody>
      </p:sp>
    </p:spTree>
    <p:extLst>
      <p:ext uri="{BB962C8B-B14F-4D97-AF65-F5344CB8AC3E}">
        <p14:creationId xmlns:p14="http://schemas.microsoft.com/office/powerpoint/2010/main" val="325746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sitting, player, black, ball&#10;&#10;Description automatically generated">
            <a:extLst>
              <a:ext uri="{FF2B5EF4-FFF2-40B4-BE49-F238E27FC236}">
                <a16:creationId xmlns:a16="http://schemas.microsoft.com/office/drawing/2014/main" id="{639B83DA-8043-4FF7-9751-1FED1035E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3" y="1690688"/>
            <a:ext cx="2610214" cy="10193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D25C9-A6A1-4448-864E-73058907269B}"/>
              </a:ext>
            </a:extLst>
          </p:cNvPr>
          <p:cNvSpPr txBox="1"/>
          <p:nvPr/>
        </p:nvSpPr>
        <p:spPr>
          <a:xfrm>
            <a:off x="1022781" y="3144889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=Inert Pod Mass (Non-Tank Pod mass + Tank Mass + Residual propellant) </a:t>
            </a:r>
          </a:p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0</a:t>
            </a:r>
            <a:r>
              <a:rPr lang="en-US" dirty="0">
                <a:latin typeface="BankGothic" panose="02000500000000000000" pitchFamily="2" charset="0"/>
              </a:rPr>
              <a:t>=Wet Pod Mass (m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 + Propellant Mass)</a:t>
            </a:r>
          </a:p>
        </p:txBody>
      </p:sp>
      <p:pic>
        <p:nvPicPr>
          <p:cNvPr id="8" name="Picture 7" descr="A picture containing object, clock, cat, meter&#10;&#10;Description automatically generated">
            <a:extLst>
              <a:ext uri="{FF2B5EF4-FFF2-40B4-BE49-F238E27FC236}">
                <a16:creationId xmlns:a16="http://schemas.microsoft.com/office/drawing/2014/main" id="{3E5AF852-43DB-44BA-9BA1-D478F15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14" y="4226104"/>
            <a:ext cx="2305372" cy="533474"/>
          </a:xfrm>
          <a:prstGeom prst="rect">
            <a:avLst/>
          </a:prstGeom>
        </p:spPr>
      </p:pic>
      <p:pic>
        <p:nvPicPr>
          <p:cNvPr id="11" name="Picture 10" descr="A picture containing meter&#10;&#10;Description automatically generated">
            <a:extLst>
              <a:ext uri="{FF2B5EF4-FFF2-40B4-BE49-F238E27FC236}">
                <a16:creationId xmlns:a16="http://schemas.microsoft.com/office/drawing/2014/main" id="{4ABDA642-57D7-4B6D-93F0-C6E7C2499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3" y="5194461"/>
            <a:ext cx="25816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Isentropic Processes and Tank Discharge Limitations</a:t>
            </a:r>
          </a:p>
        </p:txBody>
      </p:sp>
      <p:pic>
        <p:nvPicPr>
          <p:cNvPr id="17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9802CBA5-DBAF-48EB-9669-ED55CD41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872274" y="1691428"/>
            <a:ext cx="5257800" cy="1528430"/>
          </a:xfr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5E6B0B90-6E1D-4D13-A56E-2C7273B57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2" y="3429000"/>
            <a:ext cx="4477375" cy="11907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8FEE3A-F646-494C-B708-827A0EE4ED1B}"/>
              </a:ext>
            </a:extLst>
          </p:cNvPr>
          <p:cNvSpPr txBox="1"/>
          <p:nvPr/>
        </p:nvSpPr>
        <p:spPr>
          <a:xfrm>
            <a:off x="1207362" y="4909351"/>
            <a:ext cx="10146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Temperature Limit of the Tank &amp; Valve hardware</a:t>
            </a:r>
          </a:p>
          <a:p>
            <a:r>
              <a:rPr lang="en-US" dirty="0">
                <a:latin typeface="BankGothic" panose="02000500000000000000" pitchFamily="2" charset="0"/>
              </a:rPr>
              <a:t>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Pressure Limit (function of </a:t>
            </a:r>
            <a:r>
              <a:rPr lang="en-US" dirty="0" err="1">
                <a:latin typeface="BankGothic" panose="02000500000000000000" pitchFamily="2" charset="0"/>
              </a:rPr>
              <a:t>P</a:t>
            </a:r>
            <a:r>
              <a:rPr lang="en-US" baseline="-25000" dirty="0" err="1">
                <a:latin typeface="BankGothic" panose="02000500000000000000" pitchFamily="2" charset="0"/>
              </a:rPr>
              <a:t>nozzle_Inlet</a:t>
            </a:r>
            <a:r>
              <a:rPr lang="en-US" dirty="0">
                <a:latin typeface="BankGothic" panose="02000500000000000000" pitchFamily="2" charset="0"/>
              </a:rPr>
              <a:t> and Flow Coefficient of Hardware </a:t>
            </a:r>
            <a:r>
              <a:rPr lang="en-US" dirty="0" err="1">
                <a:latin typeface="BankGothic" panose="02000500000000000000" pitchFamily="2" charset="0"/>
              </a:rPr>
              <a:t>C</a:t>
            </a:r>
            <a:r>
              <a:rPr lang="en-US" baseline="-25000" dirty="0" err="1">
                <a:latin typeface="BankGothic" panose="02000500000000000000" pitchFamily="2" charset="0"/>
              </a:rPr>
              <a:t>v</a:t>
            </a:r>
            <a:r>
              <a:rPr lang="en-US" dirty="0">
                <a:latin typeface="BankGothic" panose="02000500000000000000" pitchFamily="2" charset="0"/>
              </a:rPr>
              <a:t>)</a:t>
            </a:r>
          </a:p>
          <a:p>
            <a:endParaRPr lang="en-US" dirty="0">
              <a:latin typeface="BankGothic" panose="02000500000000000000" pitchFamily="2" charset="0"/>
            </a:endParaRPr>
          </a:p>
          <a:p>
            <a:r>
              <a:rPr lang="en-US" dirty="0">
                <a:latin typeface="BankGothic" panose="02000500000000000000" pitchFamily="2" charset="0"/>
              </a:rPr>
              <a:t>*Most systems with 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~-40F and 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~500psi are Temperature limited</a:t>
            </a:r>
          </a:p>
        </p:txBody>
      </p:sp>
      <p:pic>
        <p:nvPicPr>
          <p:cNvPr id="22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6B98544D-EC72-4568-8ED6-C0416B5DF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7"/>
          <a:stretch/>
        </p:blipFill>
        <p:spPr>
          <a:xfrm>
            <a:off x="8130073" y="1691428"/>
            <a:ext cx="2301075" cy="15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Eq. &amp; Isentropic Process</a:t>
            </a:r>
          </a:p>
        </p:txBody>
      </p:sp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E8299F28-59BF-4666-BB65-BDB08A6E0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1690688"/>
            <a:ext cx="6897063" cy="1457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13365-EE08-42AD-8659-B73D16FD627F}"/>
              </a:ext>
            </a:extLst>
          </p:cNvPr>
          <p:cNvSpPr txBox="1"/>
          <p:nvPr/>
        </p:nvSpPr>
        <p:spPr>
          <a:xfrm>
            <a:off x="1022781" y="3144889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Use the Ideal Gas Law to find </a:t>
            </a:r>
            <a:r>
              <a:rPr lang="el-GR" dirty="0">
                <a:latin typeface="BankGothic" panose="02000500000000000000" pitchFamily="2" charset="0"/>
              </a:rPr>
              <a:t>ρ</a:t>
            </a:r>
            <a:r>
              <a:rPr lang="en-US" baseline="-25000" dirty="0">
                <a:latin typeface="BankGothic" panose="02000500000000000000" pitchFamily="2" charset="0"/>
              </a:rPr>
              <a:t>1</a:t>
            </a:r>
            <a:endParaRPr lang="en-US" dirty="0">
              <a:latin typeface="BankGothic" panose="020005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E021435-E984-46C8-832F-1B50E6433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5" y="3514221"/>
            <a:ext cx="1991003" cy="800212"/>
          </a:xfrm>
          <a:prstGeom prst="rect">
            <a:avLst/>
          </a:prstGeom>
        </p:spPr>
      </p:pic>
      <p:pic>
        <p:nvPicPr>
          <p:cNvPr id="10" name="Picture 9" descr="A screen shot of a person&#10;&#10;Description automatically generated">
            <a:extLst>
              <a:ext uri="{FF2B5EF4-FFF2-40B4-BE49-F238E27FC236}">
                <a16:creationId xmlns:a16="http://schemas.microsoft.com/office/drawing/2014/main" id="{B3AB93A3-E060-4CE9-AF5F-16D112D8A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77" y="4680438"/>
            <a:ext cx="656364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en-US" dirty="0">
                <a:latin typeface="BankGothic" panose="02000500000000000000" pitchFamily="2" charset="0"/>
              </a:rPr>
              <a:t>V as a Function of Pod Inert Mass and Tank Specifications</a:t>
            </a:r>
          </a:p>
        </p:txBody>
      </p:sp>
      <p:pic>
        <p:nvPicPr>
          <p:cNvPr id="6" name="Content Placeholder 5" descr="A picture containing object, dark, player, clock&#10;&#10;Description automatically generated">
            <a:extLst>
              <a:ext uri="{FF2B5EF4-FFF2-40B4-BE49-F238E27FC236}">
                <a16:creationId xmlns:a16="http://schemas.microsoft.com/office/drawing/2014/main" id="{994B1972-62C8-40C1-BF0F-9F0D822BC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60" y="1743956"/>
            <a:ext cx="4334480" cy="6382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6EE4A-FE52-4B33-B110-FE1DABA81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2710770"/>
            <a:ext cx="2286319" cy="3620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2152096" y="5264452"/>
            <a:ext cx="78878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black sign with white text&#10;&#10;Description automatically generated">
            <a:extLst>
              <a:ext uri="{FF2B5EF4-FFF2-40B4-BE49-F238E27FC236}">
                <a16:creationId xmlns:a16="http://schemas.microsoft.com/office/drawing/2014/main" id="{9EDCB3DC-4E8F-4AC4-9455-0B69E8E93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6" y="3454589"/>
            <a:ext cx="7592485" cy="1724266"/>
          </a:xfrm>
          <a:prstGeom prst="rect">
            <a:avLst/>
          </a:prstGeom>
        </p:spPr>
      </p:pic>
      <p:pic>
        <p:nvPicPr>
          <p:cNvPr id="4" name="Picture 3" descr="A picture containing ball&#10;&#10;Description automatically generated">
            <a:extLst>
              <a:ext uri="{FF2B5EF4-FFF2-40B4-BE49-F238E27FC236}">
                <a16:creationId xmlns:a16="http://schemas.microsoft.com/office/drawing/2014/main" id="{2F378343-7E0D-464E-AA33-5C705988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5560674"/>
            <a:ext cx="4391638" cy="7621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32A0-1A22-4F93-8982-AA223F25BF6A}"/>
              </a:ext>
            </a:extLst>
          </p:cNvPr>
          <p:cNvCxnSpPr>
            <a:cxnSpLocks/>
          </p:cNvCxnSpPr>
          <p:nvPr/>
        </p:nvCxnSpPr>
        <p:spPr>
          <a:xfrm>
            <a:off x="3914471" y="6428905"/>
            <a:ext cx="4363059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8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Pod Inert mass as a function of </a:t>
            </a:r>
            <a:r>
              <a:rPr lang="el-GR" dirty="0"/>
              <a:t>Δ</a:t>
            </a:r>
            <a:r>
              <a:rPr lang="en-US" dirty="0">
                <a:latin typeface="BankGothic" panose="02000500000000000000" pitchFamily="2" charset="0"/>
              </a:rPr>
              <a:t>V and Tank Specifications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622916" y="3906168"/>
            <a:ext cx="109461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32A0-1A22-4F93-8982-AA223F25BF6A}"/>
              </a:ext>
            </a:extLst>
          </p:cNvPr>
          <p:cNvCxnSpPr>
            <a:cxnSpLocks/>
          </p:cNvCxnSpPr>
          <p:nvPr/>
        </p:nvCxnSpPr>
        <p:spPr>
          <a:xfrm>
            <a:off x="3769759" y="5976143"/>
            <a:ext cx="4652481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801BA8C-8840-44F6-BFDA-30BEB21B4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7" y="2713673"/>
            <a:ext cx="11172185" cy="970557"/>
          </a:xfrm>
          <a:prstGeom prst="rect">
            <a:avLst/>
          </a:prstGeom>
        </p:spPr>
      </p:pic>
      <p:pic>
        <p:nvPicPr>
          <p:cNvPr id="13" name="Picture 12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920EE5AB-FCA1-4DA9-9F4F-EB6B934B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45" y="5078041"/>
            <a:ext cx="4916908" cy="7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6012-30F4-4FEA-AA65-F84C427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nkGothic" panose="02000500000000000000" pitchFamily="2" charset="0"/>
              </a:rPr>
              <a:t>Pod Inert Mass v. Tank System </a:t>
            </a:r>
            <a:r>
              <a:rPr lang="el-GR" sz="3200" dirty="0"/>
              <a:t>Δ</a:t>
            </a:r>
            <a:r>
              <a:rPr lang="en-US" sz="3200" dirty="0">
                <a:latin typeface="BankGothic" panose="02000500000000000000" pitchFamily="2" charset="0"/>
              </a:rPr>
              <a:t>V=500km/</a:t>
            </a:r>
            <a:r>
              <a:rPr lang="en-US" sz="3200" dirty="0" err="1">
                <a:latin typeface="BankGothic" panose="02000500000000000000" pitchFamily="2" charset="0"/>
              </a:rPr>
              <a:t>hr</a:t>
            </a:r>
            <a:r>
              <a:rPr lang="en-US" sz="3200" dirty="0">
                <a:latin typeface="BankGothic" panose="02000500000000000000" pitchFamily="2" charset="0"/>
              </a:rPr>
              <a:t>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54DBC71-DB3E-48D0-A361-154894D89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7069" r="8176" b="4365"/>
          <a:stretch/>
        </p:blipFill>
        <p:spPr>
          <a:xfrm>
            <a:off x="838200" y="1296955"/>
            <a:ext cx="10755146" cy="5299788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80E47-97E9-4E67-AD3B-559017C1CBD9}"/>
              </a:ext>
            </a:extLst>
          </p:cNvPr>
          <p:cNvCxnSpPr/>
          <p:nvPr/>
        </p:nvCxnSpPr>
        <p:spPr>
          <a:xfrm>
            <a:off x="6835806" y="3491146"/>
            <a:ext cx="3480046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12415D-0DD3-4F56-9E7F-E7233DDC6B5E}"/>
              </a:ext>
            </a:extLst>
          </p:cNvPr>
          <p:cNvCxnSpPr/>
          <p:nvPr/>
        </p:nvCxnSpPr>
        <p:spPr>
          <a:xfrm>
            <a:off x="7483875" y="3491146"/>
            <a:ext cx="0" cy="1267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39408F-80C5-49ED-A5CD-FEE324AA9C51}"/>
              </a:ext>
            </a:extLst>
          </p:cNvPr>
          <p:cNvSpPr txBox="1"/>
          <p:nvPr/>
        </p:nvSpPr>
        <p:spPr>
          <a:xfrm>
            <a:off x="7642783" y="3570791"/>
            <a:ext cx="371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Values Below 0 implies that the velocity (500km/</a:t>
            </a:r>
            <a:r>
              <a:rPr lang="en-US" dirty="0" err="1">
                <a:solidFill>
                  <a:schemeClr val="accent1"/>
                </a:solidFill>
                <a:latin typeface="BankGothic" panose="02000500000000000000" pitchFamily="2" charset="0"/>
              </a:rPr>
              <a:t>hr</a:t>
            </a:r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) is unobtainable with the given tank system</a:t>
            </a:r>
          </a:p>
        </p:txBody>
      </p:sp>
    </p:spTree>
    <p:extLst>
      <p:ext uri="{BB962C8B-B14F-4D97-AF65-F5344CB8AC3E}">
        <p14:creationId xmlns:p14="http://schemas.microsoft.com/office/powerpoint/2010/main" val="282030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television screen&#10;&#10;Description automatically generated">
            <a:extLst>
              <a:ext uri="{FF2B5EF4-FFF2-40B4-BE49-F238E27FC236}">
                <a16:creationId xmlns:a16="http://schemas.microsoft.com/office/drawing/2014/main" id="{6C0A6071-390D-4CE2-AB4A-DDFCDF983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9"/>
          <a:stretch/>
        </p:blipFill>
        <p:spPr>
          <a:xfrm>
            <a:off x="0" y="1376038"/>
            <a:ext cx="12192000" cy="5481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246012-30F4-4FEA-AA65-F84C427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08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/>
              <a:t>Δ</a:t>
            </a:r>
            <a:r>
              <a:rPr lang="en-US" sz="3200" dirty="0">
                <a:latin typeface="BankGothic" panose="02000500000000000000" pitchFamily="2" charset="0"/>
              </a:rPr>
              <a:t>V </a:t>
            </a:r>
            <a:r>
              <a:rPr lang="en-US" sz="3200" dirty="0" err="1">
                <a:latin typeface="BankGothic" panose="02000500000000000000" pitchFamily="2" charset="0"/>
              </a:rPr>
              <a:t>v</a:t>
            </a:r>
            <a:r>
              <a:rPr lang="en-US" sz="3200" dirty="0">
                <a:latin typeface="BankGothic" panose="02000500000000000000" pitchFamily="2" charset="0"/>
              </a:rPr>
              <a:t>. Tank System </a:t>
            </a:r>
            <a:r>
              <a:rPr lang="en-US" sz="3200" dirty="0" err="1">
                <a:latin typeface="BankGothic" panose="02000500000000000000" pitchFamily="2" charset="0"/>
              </a:rPr>
              <a:t>m</a:t>
            </a:r>
            <a:r>
              <a:rPr lang="en-US" sz="3200" baseline="-25000" dirty="0" err="1">
                <a:latin typeface="BankGothic" panose="02000500000000000000" pitchFamily="2" charset="0"/>
              </a:rPr>
              <a:t>InertPod</a:t>
            </a:r>
            <a:r>
              <a:rPr lang="en-US" sz="3200" dirty="0">
                <a:latin typeface="BankGothic" panose="02000500000000000000" pitchFamily="2" charset="0"/>
              </a:rPr>
              <a:t>=322[</a:t>
            </a:r>
            <a:r>
              <a:rPr lang="en-US" sz="3200" dirty="0" err="1">
                <a:latin typeface="BankGothic" panose="02000500000000000000" pitchFamily="2" charset="0"/>
              </a:rPr>
              <a:t>lb</a:t>
            </a:r>
            <a:r>
              <a:rPr lang="en-US" sz="3200" dirty="0">
                <a:latin typeface="BankGothic" panose="02000500000000000000" pitchFamily="2" charset="0"/>
              </a:rPr>
              <a:t>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80E47-97E9-4E67-AD3B-559017C1CBD9}"/>
              </a:ext>
            </a:extLst>
          </p:cNvPr>
          <p:cNvCxnSpPr>
            <a:cxnSpLocks/>
          </p:cNvCxnSpPr>
          <p:nvPr/>
        </p:nvCxnSpPr>
        <p:spPr>
          <a:xfrm>
            <a:off x="1597981" y="2212762"/>
            <a:ext cx="812306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1A1BD4-CD00-4127-8106-3E834B6E14B0}"/>
              </a:ext>
            </a:extLst>
          </p:cNvPr>
          <p:cNvSpPr txBox="1"/>
          <p:nvPr/>
        </p:nvSpPr>
        <p:spPr>
          <a:xfrm>
            <a:off x="9721049" y="202809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Goal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BE99F3-7DFF-4F3B-BFA6-F8D58FDDAAB2}"/>
              </a:ext>
            </a:extLst>
          </p:cNvPr>
          <p:cNvCxnSpPr>
            <a:cxnSpLocks/>
          </p:cNvCxnSpPr>
          <p:nvPr/>
        </p:nvCxnSpPr>
        <p:spPr>
          <a:xfrm>
            <a:off x="1590579" y="2560471"/>
            <a:ext cx="720719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BA34E3-843A-4110-A9C7-9628275E6C75}"/>
              </a:ext>
            </a:extLst>
          </p:cNvPr>
          <p:cNvSpPr txBox="1"/>
          <p:nvPr/>
        </p:nvSpPr>
        <p:spPr>
          <a:xfrm>
            <a:off x="8731804" y="2362373"/>
            <a:ext cx="1605119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Current Record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[463.5 km/</a:t>
            </a:r>
            <a:r>
              <a:rPr lang="en-US" sz="1400" dirty="0" err="1">
                <a:solidFill>
                  <a:schemeClr val="accent1"/>
                </a:solidFill>
              </a:rPr>
              <a:t>hr</a:t>
            </a:r>
            <a:r>
              <a:rPr lang="en-US" sz="1400" dirty="0">
                <a:solidFill>
                  <a:schemeClr val="accent1"/>
                </a:solidFill>
              </a:rPr>
              <a:t>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(WARR)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63D35-F92A-4628-9C36-19B367146ED7}"/>
              </a:ext>
            </a:extLst>
          </p:cNvPr>
          <p:cNvCxnSpPr>
            <a:cxnSpLocks/>
          </p:cNvCxnSpPr>
          <p:nvPr/>
        </p:nvCxnSpPr>
        <p:spPr>
          <a:xfrm>
            <a:off x="1590579" y="3366012"/>
            <a:ext cx="720719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A6D6F0-3C55-4908-BB63-A1865CC873E7}"/>
              </a:ext>
            </a:extLst>
          </p:cNvPr>
          <p:cNvSpPr txBox="1"/>
          <p:nvPr/>
        </p:nvSpPr>
        <p:spPr>
          <a:xfrm>
            <a:off x="8731804" y="3167914"/>
            <a:ext cx="1605119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Swissloop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[257 km/</a:t>
            </a:r>
            <a:r>
              <a:rPr lang="en-US" sz="1400" dirty="0" err="1">
                <a:solidFill>
                  <a:schemeClr val="accent1"/>
                </a:solidFill>
              </a:rPr>
              <a:t>hr</a:t>
            </a:r>
            <a:r>
              <a:rPr lang="en-US" sz="1400" dirty="0">
                <a:solidFill>
                  <a:schemeClr val="accent1"/>
                </a:solidFill>
              </a:rPr>
              <a:t>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2019 2</a:t>
            </a:r>
            <a:r>
              <a:rPr lang="en-US" sz="1400" baseline="30000" dirty="0">
                <a:solidFill>
                  <a:schemeClr val="accent1"/>
                </a:solidFill>
              </a:rPr>
              <a:t>nd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0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846</Words>
  <Application>Microsoft Office PowerPoint</Application>
  <PresentationFormat>Widescreen</PresentationFormat>
  <Paragraphs>174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BankGothic</vt:lpstr>
      <vt:lpstr>Calibri</vt:lpstr>
      <vt:lpstr>Calibri Light</vt:lpstr>
      <vt:lpstr>Times New Roman</vt:lpstr>
      <vt:lpstr>Office Theme</vt:lpstr>
      <vt:lpstr>Cal Poly SLO Hyperloop Propulsion CDR</vt:lpstr>
      <vt:lpstr>Propellant Selection</vt:lpstr>
      <vt:lpstr>Rocket Equation</vt:lpstr>
      <vt:lpstr>Isentropic Processes and Tank Discharge Limitations</vt:lpstr>
      <vt:lpstr>Rocket Eq. &amp; Isentropic Process</vt:lpstr>
      <vt:lpstr>ΔV as a Function of Pod Inert Mass and Tank Specifications</vt:lpstr>
      <vt:lpstr>Pod Inert mass as a function of ΔV and Tank Specifications</vt:lpstr>
      <vt:lpstr>Pod Inert Mass v. Tank System ΔV=500km/hr </vt:lpstr>
      <vt:lpstr>ΔV v. Tank System mInertPod=322[lb]</vt:lpstr>
      <vt:lpstr>Tank Dimensions</vt:lpstr>
      <vt:lpstr>Mass Flow Rate</vt:lpstr>
      <vt:lpstr>3 X10070504-2  + 1 X 220074</vt:lpstr>
      <vt:lpstr>PowerPoint Presentation</vt:lpstr>
      <vt:lpstr>3 X10070504-2 + 1 X 220074 Performance</vt:lpstr>
      <vt:lpstr>3 X10070504-2 + 1 X 220074 Performance</vt:lpstr>
      <vt:lpstr>2 X10070504-2</vt:lpstr>
      <vt:lpstr>PowerPoint Presentation</vt:lpstr>
      <vt:lpstr>2 X10070504-2 Performance</vt:lpstr>
      <vt:lpstr>2 X10070504-2 Performance</vt:lpstr>
      <vt:lpstr>Nozzle Design</vt:lpstr>
      <vt:lpstr>Nozzle Design</vt:lpstr>
      <vt:lpstr>Nozzle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 Poly SLO Hyperloop Propulsion CDR</dc:title>
  <dc:creator>Kent Roberts</dc:creator>
  <cp:lastModifiedBy>Kent Roberts</cp:lastModifiedBy>
  <cp:revision>77</cp:revision>
  <dcterms:created xsi:type="dcterms:W3CDTF">2019-10-19T04:57:27Z</dcterms:created>
  <dcterms:modified xsi:type="dcterms:W3CDTF">2019-10-24T00:11:49Z</dcterms:modified>
</cp:coreProperties>
</file>