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7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4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5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3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5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8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0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6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7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0CED-D901-47D3-A8C5-214804B68CB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8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D0CED-D901-47D3-A8C5-214804B68CB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D546B-3B0A-45D3-B8F4-DD0F78C6A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62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pl5dNI8PxEDbwBP1GpuFleEUcTOH1WHNBZMK4XoC9rk/edit#gid=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D473-5990-42E8-AD5F-814801928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BankGothic" panose="02000500000000000000" pitchFamily="2" charset="0"/>
              </a:rPr>
              <a:t>Cal Poly SLO Hyperloop Propulsion CDR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53E57-D57B-41D8-A2CF-CCA651FCC9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Kent Roberts &amp; Syed </a:t>
            </a:r>
            <a:r>
              <a:rPr lang="en-US" dirty="0" err="1">
                <a:latin typeface="BankGothic" panose="02000500000000000000" pitchFamily="2" charset="0"/>
              </a:rPr>
              <a:t>Huzefa</a:t>
            </a:r>
            <a:r>
              <a:rPr lang="en-US" dirty="0">
                <a:latin typeface="BankGothic" panose="02000500000000000000" pitchFamily="2" charset="0"/>
              </a:rPr>
              <a:t> Rauf</a:t>
            </a:r>
          </a:p>
        </p:txBody>
      </p:sp>
    </p:spTree>
    <p:extLst>
      <p:ext uri="{BB962C8B-B14F-4D97-AF65-F5344CB8AC3E}">
        <p14:creationId xmlns:p14="http://schemas.microsoft.com/office/powerpoint/2010/main" val="2665697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Tank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91432-A8AE-40C6-B954-5F9C41701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BankGothic" panose="02000500000000000000" pitchFamily="2" charset="0"/>
              </a:rPr>
              <a:t>Generally, tank systems were only considered if they were within reasonable dimensions</a:t>
            </a:r>
          </a:p>
          <a:p>
            <a:pPr marL="0" indent="0">
              <a:buNone/>
            </a:pPr>
            <a:r>
              <a:rPr lang="en-US" dirty="0">
                <a:latin typeface="BankGothic" panose="02000500000000000000" pitchFamily="2" charset="0"/>
              </a:rPr>
              <a:t>For a more detailed breakdown, reference the </a:t>
            </a:r>
            <a:r>
              <a:rPr lang="en-US" dirty="0">
                <a:latin typeface="BankGothic" panose="02000500000000000000" pitchFamily="2" charset="0"/>
                <a:hlinkClick r:id="rId2"/>
              </a:rPr>
              <a:t>google sheet document</a:t>
            </a:r>
            <a:r>
              <a:rPr lang="en-US" dirty="0">
                <a:latin typeface="BankGothic" panose="02000500000000000000" pitchFamily="2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BankGothic" panose="02000500000000000000" pitchFamily="2" charset="0"/>
              </a:rPr>
              <a:t>An initial design is further presented with the 2X10070504-2 configuration…</a:t>
            </a:r>
          </a:p>
        </p:txBody>
      </p:sp>
    </p:spTree>
    <p:extLst>
      <p:ext uri="{BB962C8B-B14F-4D97-AF65-F5344CB8AC3E}">
        <p14:creationId xmlns:p14="http://schemas.microsoft.com/office/powerpoint/2010/main" val="389038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2X10070504-2 CAD</a:t>
            </a:r>
          </a:p>
        </p:txBody>
      </p:sp>
    </p:spTree>
    <p:extLst>
      <p:ext uri="{BB962C8B-B14F-4D97-AF65-F5344CB8AC3E}">
        <p14:creationId xmlns:p14="http://schemas.microsoft.com/office/powerpoint/2010/main" val="2424220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Mass Flow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A6180-4CA8-4170-8F5A-612086341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ankGothic" panose="02000500000000000000" pitchFamily="2" charset="0"/>
              </a:rPr>
              <a:t>On/Off Dump v. Regulated???</a:t>
            </a:r>
          </a:p>
        </p:txBody>
      </p:sp>
    </p:spTree>
    <p:extLst>
      <p:ext uri="{BB962C8B-B14F-4D97-AF65-F5344CB8AC3E}">
        <p14:creationId xmlns:p14="http://schemas.microsoft.com/office/powerpoint/2010/main" val="1956071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519-9A69-40E6-9B18-C370C477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Nozzle Design</a:t>
            </a:r>
          </a:p>
        </p:txBody>
      </p:sp>
    </p:spTree>
    <p:extLst>
      <p:ext uri="{BB962C8B-B14F-4D97-AF65-F5344CB8AC3E}">
        <p14:creationId xmlns:p14="http://schemas.microsoft.com/office/powerpoint/2010/main" val="1472454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6A9A-3596-4736-AF68-D933C3F9F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Valve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EFB28-A7C1-4A63-9045-545F15802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Inlet Pressure ~4800psi</a:t>
            </a:r>
          </a:p>
          <a:p>
            <a:pPr lvl="1"/>
            <a:r>
              <a:rPr lang="en-US" dirty="0">
                <a:latin typeface="BankGothic" panose="02000500000000000000" pitchFamily="2" charset="0"/>
              </a:rPr>
              <a:t>~ASME Class 2500</a:t>
            </a:r>
          </a:p>
        </p:txBody>
      </p:sp>
    </p:spTree>
    <p:extLst>
      <p:ext uri="{BB962C8B-B14F-4D97-AF65-F5344CB8AC3E}">
        <p14:creationId xmlns:p14="http://schemas.microsoft.com/office/powerpoint/2010/main" val="376895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CA7C-AE65-42CF-8AD6-9A09C80E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sz="4400" dirty="0">
                <a:latin typeface="BankGothic" panose="02000500000000000000" pitchFamily="2" charset="0"/>
              </a:rPr>
              <a:t>Propellant Selection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D48524-3C01-4434-A4D5-327F673309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186614"/>
              </p:ext>
            </p:extLst>
          </p:nvPr>
        </p:nvGraphicFramePr>
        <p:xfrm>
          <a:off x="1376172" y="2385390"/>
          <a:ext cx="9439658" cy="361784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09537">
                  <a:extLst>
                    <a:ext uri="{9D8B030D-6E8A-4147-A177-3AD203B41FA5}">
                      <a16:colId xmlns:a16="http://schemas.microsoft.com/office/drawing/2014/main" val="3812510590"/>
                    </a:ext>
                  </a:extLst>
                </a:gridCol>
                <a:gridCol w="2576707">
                  <a:extLst>
                    <a:ext uri="{9D8B030D-6E8A-4147-A177-3AD203B41FA5}">
                      <a16:colId xmlns:a16="http://schemas.microsoft.com/office/drawing/2014/main" val="753605973"/>
                    </a:ext>
                  </a:extLst>
                </a:gridCol>
                <a:gridCol w="2576707">
                  <a:extLst>
                    <a:ext uri="{9D8B030D-6E8A-4147-A177-3AD203B41FA5}">
                      <a16:colId xmlns:a16="http://schemas.microsoft.com/office/drawing/2014/main" val="3182046696"/>
                    </a:ext>
                  </a:extLst>
                </a:gridCol>
                <a:gridCol w="2576707">
                  <a:extLst>
                    <a:ext uri="{9D8B030D-6E8A-4147-A177-3AD203B41FA5}">
                      <a16:colId xmlns:a16="http://schemas.microsoft.com/office/drawing/2014/main" val="784860283"/>
                    </a:ext>
                  </a:extLst>
                </a:gridCol>
              </a:tblGrid>
              <a:tr h="7528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Gas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Molecular Weight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Specific Impulse (sec)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∝ </a:t>
                      </a:r>
                      <a:r>
                        <a:rPr lang="fr-FR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Total Impulse per unit Volume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139822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Air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28.9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74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2138.6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401668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Argon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39.9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57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2274.3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830764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CO2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44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67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2948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761489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Helium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179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716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048951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Hydrogen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296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592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535839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Nitrogen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28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80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2240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604765"/>
                  </a:ext>
                </a:extLst>
              </a:tr>
              <a:tr h="4092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Methane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16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114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1824</a:t>
                      </a:r>
                    </a:p>
                  </a:txBody>
                  <a:tcPr marL="179249" marR="134437" marT="89625" marB="896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6162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8D6FC4-30B0-4E1B-8633-47D94C3E0578}"/>
              </a:ext>
            </a:extLst>
          </p:cNvPr>
          <p:cNvSpPr txBox="1"/>
          <p:nvPr/>
        </p:nvSpPr>
        <p:spPr>
          <a:xfrm>
            <a:off x="170155" y="6217859"/>
            <a:ext cx="1185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nkGothic" panose="02000500000000000000" pitchFamily="2" charset="0"/>
              </a:rPr>
              <a:t>Air is widely available for a test campaign, performance runs where T&lt;0°C, use nitrogen</a:t>
            </a:r>
          </a:p>
        </p:txBody>
      </p:sp>
    </p:spTree>
    <p:extLst>
      <p:ext uri="{BB962C8B-B14F-4D97-AF65-F5344CB8AC3E}">
        <p14:creationId xmlns:p14="http://schemas.microsoft.com/office/powerpoint/2010/main" val="145826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sitting, player, black, ball&#10;&#10;Description automatically generated">
            <a:extLst>
              <a:ext uri="{FF2B5EF4-FFF2-40B4-BE49-F238E27FC236}">
                <a16:creationId xmlns:a16="http://schemas.microsoft.com/office/drawing/2014/main" id="{639B83DA-8043-4FF7-9751-1FED1035E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893" y="1690688"/>
            <a:ext cx="2610214" cy="101931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0340A-91CA-4FC2-9E53-5C0985A6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Rocket Equation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6D25C9-A6A1-4448-864E-73058907269B}"/>
              </a:ext>
            </a:extLst>
          </p:cNvPr>
          <p:cNvSpPr txBox="1"/>
          <p:nvPr/>
        </p:nvSpPr>
        <p:spPr>
          <a:xfrm>
            <a:off x="1022781" y="3144889"/>
            <a:ext cx="10146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m</a:t>
            </a:r>
            <a:r>
              <a:rPr lang="en-US" baseline="-25000" dirty="0">
                <a:latin typeface="BankGothic" panose="02000500000000000000" pitchFamily="2" charset="0"/>
              </a:rPr>
              <a:t>f</a:t>
            </a:r>
            <a:r>
              <a:rPr lang="en-US" dirty="0">
                <a:latin typeface="BankGothic" panose="02000500000000000000" pitchFamily="2" charset="0"/>
              </a:rPr>
              <a:t>=Inert Pod Mass (Non-Tank Pod mass + Tank Mass + Residual propellant) </a:t>
            </a:r>
          </a:p>
          <a:p>
            <a:r>
              <a:rPr lang="en-US" dirty="0">
                <a:latin typeface="BankGothic" panose="02000500000000000000" pitchFamily="2" charset="0"/>
              </a:rPr>
              <a:t>m</a:t>
            </a:r>
            <a:r>
              <a:rPr lang="en-US" baseline="-25000" dirty="0">
                <a:latin typeface="BankGothic" panose="02000500000000000000" pitchFamily="2" charset="0"/>
              </a:rPr>
              <a:t>0</a:t>
            </a:r>
            <a:r>
              <a:rPr lang="en-US" dirty="0">
                <a:latin typeface="BankGothic" panose="02000500000000000000" pitchFamily="2" charset="0"/>
              </a:rPr>
              <a:t>=Wet Pod Mass (m</a:t>
            </a:r>
            <a:r>
              <a:rPr lang="en-US" baseline="-25000" dirty="0">
                <a:latin typeface="BankGothic" panose="02000500000000000000" pitchFamily="2" charset="0"/>
              </a:rPr>
              <a:t>f</a:t>
            </a:r>
            <a:r>
              <a:rPr lang="en-US" dirty="0">
                <a:latin typeface="BankGothic" panose="02000500000000000000" pitchFamily="2" charset="0"/>
              </a:rPr>
              <a:t> + Propellant Mass)</a:t>
            </a:r>
          </a:p>
        </p:txBody>
      </p:sp>
      <p:pic>
        <p:nvPicPr>
          <p:cNvPr id="8" name="Picture 7" descr="A picture containing object, clock, cat, meter&#10;&#10;Description automatically generated">
            <a:extLst>
              <a:ext uri="{FF2B5EF4-FFF2-40B4-BE49-F238E27FC236}">
                <a16:creationId xmlns:a16="http://schemas.microsoft.com/office/drawing/2014/main" id="{3E5AF852-43DB-44BA-9BA1-D478F15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314" y="4226104"/>
            <a:ext cx="2305372" cy="533474"/>
          </a:xfrm>
          <a:prstGeom prst="rect">
            <a:avLst/>
          </a:prstGeom>
        </p:spPr>
      </p:pic>
      <p:pic>
        <p:nvPicPr>
          <p:cNvPr id="11" name="Picture 10" descr="A picture containing meter&#10;&#10;Description automatically generated">
            <a:extLst>
              <a:ext uri="{FF2B5EF4-FFF2-40B4-BE49-F238E27FC236}">
                <a16:creationId xmlns:a16="http://schemas.microsoft.com/office/drawing/2014/main" id="{4ABDA642-57D7-4B6D-93F0-C6E7C2499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83" y="5194461"/>
            <a:ext cx="2581635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0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340A-91CA-4FC2-9E53-5C0985A6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Isentropic Processes and Tank Discharge Limitations</a:t>
            </a:r>
          </a:p>
        </p:txBody>
      </p:sp>
      <p:pic>
        <p:nvPicPr>
          <p:cNvPr id="17" name="Content Placeholder 16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9802CBA5-DBAF-48EB-9669-ED55CD41C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2872274" y="1691428"/>
            <a:ext cx="5257800" cy="1528430"/>
          </a:xfr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5E6B0B90-6E1D-4D13-A56E-2C7273B57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312" y="3429000"/>
            <a:ext cx="4477375" cy="11907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8FEE3A-F646-494C-B708-827A0EE4ED1B}"/>
              </a:ext>
            </a:extLst>
          </p:cNvPr>
          <p:cNvSpPr txBox="1"/>
          <p:nvPr/>
        </p:nvSpPr>
        <p:spPr>
          <a:xfrm>
            <a:off x="1207362" y="4909351"/>
            <a:ext cx="10146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T</a:t>
            </a:r>
            <a:r>
              <a:rPr lang="en-US" baseline="-25000" dirty="0">
                <a:latin typeface="BankGothic" panose="02000500000000000000" pitchFamily="2" charset="0"/>
              </a:rPr>
              <a:t>2</a:t>
            </a:r>
            <a:r>
              <a:rPr lang="en-US" dirty="0">
                <a:latin typeface="BankGothic" panose="02000500000000000000" pitchFamily="2" charset="0"/>
              </a:rPr>
              <a:t>=Lower Temperature Limit of the Tank &amp; Valve hardware</a:t>
            </a:r>
          </a:p>
          <a:p>
            <a:r>
              <a:rPr lang="en-US" dirty="0">
                <a:latin typeface="BankGothic" panose="02000500000000000000" pitchFamily="2" charset="0"/>
              </a:rPr>
              <a:t>P</a:t>
            </a:r>
            <a:r>
              <a:rPr lang="en-US" baseline="-25000" dirty="0">
                <a:latin typeface="BankGothic" panose="02000500000000000000" pitchFamily="2" charset="0"/>
              </a:rPr>
              <a:t>2</a:t>
            </a:r>
            <a:r>
              <a:rPr lang="en-US" dirty="0">
                <a:latin typeface="BankGothic" panose="02000500000000000000" pitchFamily="2" charset="0"/>
              </a:rPr>
              <a:t>=Lower Pressure Limit (function of </a:t>
            </a:r>
            <a:r>
              <a:rPr lang="en-US" dirty="0" err="1">
                <a:latin typeface="BankGothic" panose="02000500000000000000" pitchFamily="2" charset="0"/>
              </a:rPr>
              <a:t>P</a:t>
            </a:r>
            <a:r>
              <a:rPr lang="en-US" baseline="-25000" dirty="0" err="1">
                <a:latin typeface="BankGothic" panose="02000500000000000000" pitchFamily="2" charset="0"/>
              </a:rPr>
              <a:t>nozzle_Inlet</a:t>
            </a:r>
            <a:r>
              <a:rPr lang="en-US" dirty="0">
                <a:latin typeface="BankGothic" panose="02000500000000000000" pitchFamily="2" charset="0"/>
              </a:rPr>
              <a:t> and Flow Coefficient of Hardware </a:t>
            </a:r>
            <a:r>
              <a:rPr lang="en-US" dirty="0" err="1">
                <a:latin typeface="BankGothic" panose="02000500000000000000" pitchFamily="2" charset="0"/>
              </a:rPr>
              <a:t>C</a:t>
            </a:r>
            <a:r>
              <a:rPr lang="en-US" baseline="-25000" dirty="0" err="1">
                <a:latin typeface="BankGothic" panose="02000500000000000000" pitchFamily="2" charset="0"/>
              </a:rPr>
              <a:t>v</a:t>
            </a:r>
            <a:r>
              <a:rPr lang="en-US" dirty="0">
                <a:latin typeface="BankGothic" panose="02000500000000000000" pitchFamily="2" charset="0"/>
              </a:rPr>
              <a:t>)</a:t>
            </a:r>
          </a:p>
          <a:p>
            <a:endParaRPr lang="en-US" dirty="0">
              <a:latin typeface="BankGothic" panose="02000500000000000000" pitchFamily="2" charset="0"/>
            </a:endParaRPr>
          </a:p>
          <a:p>
            <a:r>
              <a:rPr lang="en-US" dirty="0">
                <a:latin typeface="BankGothic" panose="02000500000000000000" pitchFamily="2" charset="0"/>
              </a:rPr>
              <a:t>*Most systems with T</a:t>
            </a:r>
            <a:r>
              <a:rPr lang="en-US" baseline="-25000" dirty="0">
                <a:latin typeface="BankGothic" panose="02000500000000000000" pitchFamily="2" charset="0"/>
              </a:rPr>
              <a:t>2</a:t>
            </a:r>
            <a:r>
              <a:rPr lang="en-US" dirty="0">
                <a:latin typeface="BankGothic" panose="02000500000000000000" pitchFamily="2" charset="0"/>
              </a:rPr>
              <a:t>~-40F and P</a:t>
            </a:r>
            <a:r>
              <a:rPr lang="en-US" baseline="-25000" dirty="0">
                <a:latin typeface="BankGothic" panose="02000500000000000000" pitchFamily="2" charset="0"/>
              </a:rPr>
              <a:t>2</a:t>
            </a:r>
            <a:r>
              <a:rPr lang="en-US" dirty="0">
                <a:latin typeface="BankGothic" panose="02000500000000000000" pitchFamily="2" charset="0"/>
              </a:rPr>
              <a:t>~500psi are Temperature limited</a:t>
            </a:r>
          </a:p>
        </p:txBody>
      </p:sp>
      <p:pic>
        <p:nvPicPr>
          <p:cNvPr id="22" name="Content Placeholder 16" descr="A picture containing meter, drawing&#10;&#10;Description automatically generated">
            <a:extLst>
              <a:ext uri="{FF2B5EF4-FFF2-40B4-BE49-F238E27FC236}">
                <a16:creationId xmlns:a16="http://schemas.microsoft.com/office/drawing/2014/main" id="{6B98544D-EC72-4568-8ED6-C0416B5DFF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17"/>
          <a:stretch/>
        </p:blipFill>
        <p:spPr>
          <a:xfrm>
            <a:off x="8130073" y="1691428"/>
            <a:ext cx="2301075" cy="152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9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0E5E-A18D-4909-AECA-B823DB32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nkGothic" panose="02000500000000000000" pitchFamily="2" charset="0"/>
              </a:rPr>
              <a:t>Rocket Eq. &amp; Isentropic Process</a:t>
            </a:r>
          </a:p>
        </p:txBody>
      </p:sp>
      <p:pic>
        <p:nvPicPr>
          <p:cNvPr id="5" name="Content Placeholder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E8299F28-59BF-4666-BB65-BDB08A6E0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68" y="1690688"/>
            <a:ext cx="6897063" cy="14575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713365-EE08-42AD-8659-B73D16FD627F}"/>
              </a:ext>
            </a:extLst>
          </p:cNvPr>
          <p:cNvSpPr txBox="1"/>
          <p:nvPr/>
        </p:nvSpPr>
        <p:spPr>
          <a:xfrm>
            <a:off x="1022781" y="3144889"/>
            <a:ext cx="1014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Use the Ideal Gas Law to find </a:t>
            </a:r>
            <a:r>
              <a:rPr lang="el-GR" dirty="0">
                <a:latin typeface="BankGothic" panose="02000500000000000000" pitchFamily="2" charset="0"/>
              </a:rPr>
              <a:t>ρ</a:t>
            </a:r>
            <a:r>
              <a:rPr lang="en-US" baseline="-25000" dirty="0">
                <a:latin typeface="BankGothic" panose="02000500000000000000" pitchFamily="2" charset="0"/>
              </a:rPr>
              <a:t>1</a:t>
            </a:r>
            <a:endParaRPr lang="en-US" dirty="0">
              <a:latin typeface="BankGothic" panose="02000500000000000000" pitchFamily="2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0E021435-E984-46C8-832F-1B50E6433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495" y="3514221"/>
            <a:ext cx="1991003" cy="800212"/>
          </a:xfrm>
          <a:prstGeom prst="rect">
            <a:avLst/>
          </a:prstGeom>
        </p:spPr>
      </p:pic>
      <p:pic>
        <p:nvPicPr>
          <p:cNvPr id="10" name="Picture 9" descr="A screen shot of a person&#10;&#10;Description automatically generated">
            <a:extLst>
              <a:ext uri="{FF2B5EF4-FFF2-40B4-BE49-F238E27FC236}">
                <a16:creationId xmlns:a16="http://schemas.microsoft.com/office/drawing/2014/main" id="{B3AB93A3-E060-4CE9-AF5F-16D112D8AE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177" y="4680438"/>
            <a:ext cx="6563641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7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0E5E-A18D-4909-AECA-B823DB32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</a:t>
            </a:r>
            <a:r>
              <a:rPr lang="en-US" dirty="0">
                <a:latin typeface="BankGothic" panose="02000500000000000000" pitchFamily="2" charset="0"/>
              </a:rPr>
              <a:t>V as a Function of Pod Inert Mass and Tank Specifications</a:t>
            </a:r>
          </a:p>
        </p:txBody>
      </p:sp>
      <p:pic>
        <p:nvPicPr>
          <p:cNvPr id="6" name="Content Placeholder 5" descr="A picture containing object, dark, player, clock&#10;&#10;Description automatically generated">
            <a:extLst>
              <a:ext uri="{FF2B5EF4-FFF2-40B4-BE49-F238E27FC236}">
                <a16:creationId xmlns:a16="http://schemas.microsoft.com/office/drawing/2014/main" id="{994B1972-62C8-40C1-BF0F-9F0D822BC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760" y="1743956"/>
            <a:ext cx="4334480" cy="63826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46EE4A-FE52-4B33-B110-FE1DABA81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840" y="2710770"/>
            <a:ext cx="2286319" cy="36200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53E949-2835-4C08-BE16-67BF5F9DE140}"/>
              </a:ext>
            </a:extLst>
          </p:cNvPr>
          <p:cNvCxnSpPr>
            <a:cxnSpLocks/>
          </p:cNvCxnSpPr>
          <p:nvPr/>
        </p:nvCxnSpPr>
        <p:spPr>
          <a:xfrm>
            <a:off x="2152096" y="5264452"/>
            <a:ext cx="78878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black sign with white text&#10;&#10;Description automatically generated">
            <a:extLst>
              <a:ext uri="{FF2B5EF4-FFF2-40B4-BE49-F238E27FC236}">
                <a16:creationId xmlns:a16="http://schemas.microsoft.com/office/drawing/2014/main" id="{9EDCB3DC-4E8F-4AC4-9455-0B69E8E93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56" y="3454589"/>
            <a:ext cx="7592485" cy="1724266"/>
          </a:xfrm>
          <a:prstGeom prst="rect">
            <a:avLst/>
          </a:prstGeom>
        </p:spPr>
      </p:pic>
      <p:pic>
        <p:nvPicPr>
          <p:cNvPr id="4" name="Picture 3" descr="A picture containing ball&#10;&#10;Description automatically generated">
            <a:extLst>
              <a:ext uri="{FF2B5EF4-FFF2-40B4-BE49-F238E27FC236}">
                <a16:creationId xmlns:a16="http://schemas.microsoft.com/office/drawing/2014/main" id="{2F378343-7E0D-464E-AA33-5C705988BB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181" y="5560674"/>
            <a:ext cx="4391638" cy="76210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632A0-1A22-4F93-8982-AA223F25BF6A}"/>
              </a:ext>
            </a:extLst>
          </p:cNvPr>
          <p:cNvCxnSpPr>
            <a:cxnSpLocks/>
          </p:cNvCxnSpPr>
          <p:nvPr/>
        </p:nvCxnSpPr>
        <p:spPr>
          <a:xfrm>
            <a:off x="3914471" y="6428905"/>
            <a:ext cx="4363059" cy="0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48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0E5E-A18D-4909-AECA-B823DB32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nkGothic" panose="02000500000000000000" pitchFamily="2" charset="0"/>
              </a:rPr>
              <a:t>Pod Inert mass as a function of </a:t>
            </a:r>
            <a:r>
              <a:rPr lang="el-GR" dirty="0"/>
              <a:t>Δ</a:t>
            </a:r>
            <a:r>
              <a:rPr lang="en-US" dirty="0">
                <a:latin typeface="BankGothic" panose="02000500000000000000" pitchFamily="2" charset="0"/>
              </a:rPr>
              <a:t>V and Tank Specifications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53E949-2835-4C08-BE16-67BF5F9DE140}"/>
              </a:ext>
            </a:extLst>
          </p:cNvPr>
          <p:cNvCxnSpPr>
            <a:cxnSpLocks/>
          </p:cNvCxnSpPr>
          <p:nvPr/>
        </p:nvCxnSpPr>
        <p:spPr>
          <a:xfrm>
            <a:off x="622916" y="3906168"/>
            <a:ext cx="109461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632A0-1A22-4F93-8982-AA223F25BF6A}"/>
              </a:ext>
            </a:extLst>
          </p:cNvPr>
          <p:cNvCxnSpPr>
            <a:cxnSpLocks/>
          </p:cNvCxnSpPr>
          <p:nvPr/>
        </p:nvCxnSpPr>
        <p:spPr>
          <a:xfrm>
            <a:off x="3769759" y="5976143"/>
            <a:ext cx="4652481" cy="0"/>
          </a:xfrm>
          <a:prstGeom prst="line">
            <a:avLst/>
          </a:prstGeom>
          <a:ln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801BA8C-8840-44F6-BFDA-30BEB21B4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07" y="2713673"/>
            <a:ext cx="11172185" cy="970557"/>
          </a:xfrm>
          <a:prstGeom prst="rect">
            <a:avLst/>
          </a:prstGeom>
        </p:spPr>
      </p:pic>
      <p:pic>
        <p:nvPicPr>
          <p:cNvPr id="13" name="Picture 12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920EE5AB-FCA1-4DA9-9F4F-EB6B934BD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545" y="5078041"/>
            <a:ext cx="4916908" cy="77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6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6012-30F4-4FEA-AA65-F84C427A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60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ankGothic" panose="02000500000000000000" pitchFamily="2" charset="0"/>
              </a:rPr>
              <a:t>Pod Inert Mass v. Tank System </a:t>
            </a:r>
            <a:r>
              <a:rPr lang="el-GR" sz="3200" dirty="0"/>
              <a:t>Δ</a:t>
            </a:r>
            <a:r>
              <a:rPr lang="en-US" sz="3200" dirty="0">
                <a:latin typeface="BankGothic" panose="02000500000000000000" pitchFamily="2" charset="0"/>
              </a:rPr>
              <a:t>V=500km/</a:t>
            </a:r>
            <a:r>
              <a:rPr lang="en-US" sz="3200" dirty="0" err="1">
                <a:latin typeface="BankGothic" panose="02000500000000000000" pitchFamily="2" charset="0"/>
              </a:rPr>
              <a:t>hr</a:t>
            </a:r>
            <a:r>
              <a:rPr lang="en-US" sz="3200" dirty="0">
                <a:latin typeface="BankGothic" panose="02000500000000000000" pitchFamily="2" charset="0"/>
              </a:rPr>
              <a:t> 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B54DBC71-DB3E-48D0-A361-154894D89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t="7069" r="8176" b="4365"/>
          <a:stretch/>
        </p:blipFill>
        <p:spPr>
          <a:xfrm>
            <a:off x="838200" y="1296955"/>
            <a:ext cx="10755146" cy="5299788"/>
          </a:xfr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D80E47-97E9-4E67-AD3B-559017C1CBD9}"/>
              </a:ext>
            </a:extLst>
          </p:cNvPr>
          <p:cNvCxnSpPr/>
          <p:nvPr/>
        </p:nvCxnSpPr>
        <p:spPr>
          <a:xfrm>
            <a:off x="6835806" y="3491146"/>
            <a:ext cx="3480046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12415D-0DD3-4F56-9E7F-E7233DDC6B5E}"/>
              </a:ext>
            </a:extLst>
          </p:cNvPr>
          <p:cNvCxnSpPr/>
          <p:nvPr/>
        </p:nvCxnSpPr>
        <p:spPr>
          <a:xfrm>
            <a:off x="7483875" y="3491146"/>
            <a:ext cx="0" cy="1267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39408F-80C5-49ED-A5CD-FEE324AA9C51}"/>
              </a:ext>
            </a:extLst>
          </p:cNvPr>
          <p:cNvSpPr txBox="1"/>
          <p:nvPr/>
        </p:nvSpPr>
        <p:spPr>
          <a:xfrm>
            <a:off x="7642783" y="3570791"/>
            <a:ext cx="3711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BankGothic" panose="02000500000000000000" pitchFamily="2" charset="0"/>
              </a:rPr>
              <a:t>Values Below 0 imply that the velocity (500km/</a:t>
            </a:r>
            <a:r>
              <a:rPr lang="en-US" dirty="0" err="1">
                <a:solidFill>
                  <a:schemeClr val="accent1"/>
                </a:solidFill>
                <a:latin typeface="BankGothic" panose="02000500000000000000" pitchFamily="2" charset="0"/>
              </a:rPr>
              <a:t>hr</a:t>
            </a:r>
            <a:r>
              <a:rPr lang="en-US" dirty="0">
                <a:solidFill>
                  <a:schemeClr val="accent1"/>
                </a:solidFill>
                <a:latin typeface="BankGothic" panose="02000500000000000000" pitchFamily="2" charset="0"/>
              </a:rPr>
              <a:t>) is unobtainable with the given tank system)</a:t>
            </a:r>
          </a:p>
        </p:txBody>
      </p:sp>
    </p:spTree>
    <p:extLst>
      <p:ext uri="{BB962C8B-B14F-4D97-AF65-F5344CB8AC3E}">
        <p14:creationId xmlns:p14="http://schemas.microsoft.com/office/powerpoint/2010/main" val="2820301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television screen&#10;&#10;Description automatically generated">
            <a:extLst>
              <a:ext uri="{FF2B5EF4-FFF2-40B4-BE49-F238E27FC236}">
                <a16:creationId xmlns:a16="http://schemas.microsoft.com/office/drawing/2014/main" id="{6C0A6071-390D-4CE2-AB4A-DDFCDF9835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9"/>
          <a:stretch/>
        </p:blipFill>
        <p:spPr>
          <a:xfrm>
            <a:off x="0" y="1376038"/>
            <a:ext cx="12192000" cy="54819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246012-30F4-4FEA-AA65-F84C427A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608"/>
            <a:ext cx="10515600" cy="1325563"/>
          </a:xfrm>
        </p:spPr>
        <p:txBody>
          <a:bodyPr>
            <a:normAutofit/>
          </a:bodyPr>
          <a:lstStyle/>
          <a:p>
            <a:r>
              <a:rPr lang="el-GR" sz="3200" dirty="0"/>
              <a:t>Δ</a:t>
            </a:r>
            <a:r>
              <a:rPr lang="en-US" sz="3200" dirty="0">
                <a:latin typeface="BankGothic" panose="02000500000000000000" pitchFamily="2" charset="0"/>
              </a:rPr>
              <a:t>V </a:t>
            </a:r>
            <a:r>
              <a:rPr lang="en-US" sz="3200" dirty="0" err="1">
                <a:latin typeface="BankGothic" panose="02000500000000000000" pitchFamily="2" charset="0"/>
              </a:rPr>
              <a:t>v</a:t>
            </a:r>
            <a:r>
              <a:rPr lang="en-US" sz="3200" dirty="0">
                <a:latin typeface="BankGothic" panose="02000500000000000000" pitchFamily="2" charset="0"/>
              </a:rPr>
              <a:t>. Tank System </a:t>
            </a:r>
            <a:r>
              <a:rPr lang="en-US" sz="3200" dirty="0" err="1">
                <a:latin typeface="BankGothic" panose="02000500000000000000" pitchFamily="2" charset="0"/>
              </a:rPr>
              <a:t>m</a:t>
            </a:r>
            <a:r>
              <a:rPr lang="en-US" sz="3200" baseline="-25000" dirty="0" err="1">
                <a:latin typeface="BankGothic" panose="02000500000000000000" pitchFamily="2" charset="0"/>
              </a:rPr>
              <a:t>InertPod</a:t>
            </a:r>
            <a:r>
              <a:rPr lang="en-US" sz="3200" dirty="0">
                <a:latin typeface="BankGothic" panose="02000500000000000000" pitchFamily="2" charset="0"/>
              </a:rPr>
              <a:t>=322[</a:t>
            </a:r>
            <a:r>
              <a:rPr lang="en-US" sz="3200" dirty="0" err="1">
                <a:latin typeface="BankGothic" panose="02000500000000000000" pitchFamily="2" charset="0"/>
              </a:rPr>
              <a:t>lb</a:t>
            </a:r>
            <a:r>
              <a:rPr lang="en-US" sz="3200" dirty="0">
                <a:latin typeface="BankGothic" panose="02000500000000000000" pitchFamily="2" charset="0"/>
              </a:rPr>
              <a:t>]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D80E47-97E9-4E67-AD3B-559017C1CBD9}"/>
              </a:ext>
            </a:extLst>
          </p:cNvPr>
          <p:cNvCxnSpPr>
            <a:cxnSpLocks/>
          </p:cNvCxnSpPr>
          <p:nvPr/>
        </p:nvCxnSpPr>
        <p:spPr>
          <a:xfrm>
            <a:off x="1597981" y="2212762"/>
            <a:ext cx="812306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1A1BD4-CD00-4127-8106-3E834B6E14B0}"/>
              </a:ext>
            </a:extLst>
          </p:cNvPr>
          <p:cNvSpPr txBox="1"/>
          <p:nvPr/>
        </p:nvSpPr>
        <p:spPr>
          <a:xfrm>
            <a:off x="9721049" y="2028096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Goal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BE99F3-7DFF-4F3B-BFA6-F8D58FDDAAB2}"/>
              </a:ext>
            </a:extLst>
          </p:cNvPr>
          <p:cNvCxnSpPr>
            <a:cxnSpLocks/>
          </p:cNvCxnSpPr>
          <p:nvPr/>
        </p:nvCxnSpPr>
        <p:spPr>
          <a:xfrm>
            <a:off x="1590579" y="2560471"/>
            <a:ext cx="720719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BA34E3-843A-4110-A9C7-9628275E6C75}"/>
              </a:ext>
            </a:extLst>
          </p:cNvPr>
          <p:cNvSpPr txBox="1"/>
          <p:nvPr/>
        </p:nvSpPr>
        <p:spPr>
          <a:xfrm>
            <a:off x="8731804" y="2362373"/>
            <a:ext cx="1605119" cy="6463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Current Record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[463.5 km/</a:t>
            </a:r>
            <a:r>
              <a:rPr lang="en-US" sz="1400" dirty="0" err="1">
                <a:solidFill>
                  <a:schemeClr val="accent1"/>
                </a:solidFill>
              </a:rPr>
              <a:t>hr</a:t>
            </a:r>
            <a:r>
              <a:rPr lang="en-US" sz="1400" dirty="0">
                <a:solidFill>
                  <a:schemeClr val="accent1"/>
                </a:solidFill>
              </a:rPr>
              <a:t>]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(WARR)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C63D35-F92A-4628-9C36-19B367146ED7}"/>
              </a:ext>
            </a:extLst>
          </p:cNvPr>
          <p:cNvCxnSpPr>
            <a:cxnSpLocks/>
          </p:cNvCxnSpPr>
          <p:nvPr/>
        </p:nvCxnSpPr>
        <p:spPr>
          <a:xfrm>
            <a:off x="1590579" y="3366012"/>
            <a:ext cx="720719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A6D6F0-3C55-4908-BB63-A1865CC873E7}"/>
              </a:ext>
            </a:extLst>
          </p:cNvPr>
          <p:cNvSpPr txBox="1"/>
          <p:nvPr/>
        </p:nvSpPr>
        <p:spPr>
          <a:xfrm>
            <a:off x="8731804" y="3167914"/>
            <a:ext cx="1605119" cy="6463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Swissloop</a:t>
            </a:r>
            <a:endParaRPr lang="en-US" sz="1400" dirty="0">
              <a:solidFill>
                <a:schemeClr val="accent1"/>
              </a:solidFill>
            </a:endParaRPr>
          </a:p>
          <a:p>
            <a:r>
              <a:rPr lang="en-US" sz="1400" dirty="0">
                <a:solidFill>
                  <a:schemeClr val="accent1"/>
                </a:solidFill>
              </a:rPr>
              <a:t>[257 km/</a:t>
            </a:r>
            <a:r>
              <a:rPr lang="en-US" sz="1400" dirty="0" err="1">
                <a:solidFill>
                  <a:schemeClr val="accent1"/>
                </a:solidFill>
              </a:rPr>
              <a:t>hr</a:t>
            </a:r>
            <a:r>
              <a:rPr lang="en-US" sz="1400" dirty="0">
                <a:solidFill>
                  <a:schemeClr val="accent1"/>
                </a:solidFill>
              </a:rPr>
              <a:t>]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2019 2</a:t>
            </a:r>
            <a:r>
              <a:rPr lang="en-US" sz="1400" baseline="30000" dirty="0">
                <a:solidFill>
                  <a:schemeClr val="accent1"/>
                </a:solidFill>
              </a:rPr>
              <a:t>nd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100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320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BankGothic</vt:lpstr>
      <vt:lpstr>Calibri</vt:lpstr>
      <vt:lpstr>Calibri Light</vt:lpstr>
      <vt:lpstr>Office Theme</vt:lpstr>
      <vt:lpstr>Cal Poly SLO Hyperloop Propulsion CDR</vt:lpstr>
      <vt:lpstr>Propellant Selection</vt:lpstr>
      <vt:lpstr>Rocket Equation</vt:lpstr>
      <vt:lpstr>Isentropic Processes and Tank Discharge Limitations</vt:lpstr>
      <vt:lpstr>Rocket Eq. &amp; Isentropic Process</vt:lpstr>
      <vt:lpstr>ΔV as a Function of Pod Inert Mass and Tank Specifications</vt:lpstr>
      <vt:lpstr>Pod Inert mass as a function of ΔV and Tank Specifications</vt:lpstr>
      <vt:lpstr>Pod Inert Mass v. Tank System ΔV=500km/hr </vt:lpstr>
      <vt:lpstr>ΔV v. Tank System mInertPod=322[lb]</vt:lpstr>
      <vt:lpstr>Tank Dimensions</vt:lpstr>
      <vt:lpstr>2X10070504-2 CAD</vt:lpstr>
      <vt:lpstr>Mass Flow Rate</vt:lpstr>
      <vt:lpstr>Nozzle Design</vt:lpstr>
      <vt:lpstr>Valve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 Poly SLO Hyperloop Propulsion CDR</dc:title>
  <dc:creator>Kent Roberts</dc:creator>
  <cp:lastModifiedBy>Kent Roberts</cp:lastModifiedBy>
  <cp:revision>20</cp:revision>
  <dcterms:created xsi:type="dcterms:W3CDTF">2019-10-19T04:57:27Z</dcterms:created>
  <dcterms:modified xsi:type="dcterms:W3CDTF">2019-10-21T07:40:16Z</dcterms:modified>
</cp:coreProperties>
</file>