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8" r:id="rId3"/>
    <p:sldId id="278" r:id="rId4"/>
    <p:sldId id="279" r:id="rId5"/>
    <p:sldId id="285" r:id="rId6"/>
    <p:sldId id="287" r:id="rId7"/>
    <p:sldId id="282" r:id="rId8"/>
    <p:sldId id="280" r:id="rId9"/>
    <p:sldId id="281" r:id="rId10"/>
    <p:sldId id="286" r:id="rId11"/>
    <p:sldId id="293" r:id="rId12"/>
    <p:sldId id="294" r:id="rId13"/>
    <p:sldId id="289" r:id="rId14"/>
    <p:sldId id="290" r:id="rId15"/>
    <p:sldId id="291" r:id="rId16"/>
    <p:sldId id="292" r:id="rId17"/>
    <p:sldId id="288" r:id="rId1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563" autoAdjust="0"/>
    <p:restoredTop sz="94660"/>
  </p:normalViewPr>
  <p:slideViewPr>
    <p:cSldViewPr snapToGrid="0">
      <p:cViewPr varScale="1">
        <p:scale>
          <a:sx n="65" d="100"/>
          <a:sy n="65" d="100"/>
        </p:scale>
        <p:origin x="58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A35012-C341-4AEE-A5B6-5DBC1823FC4B}" type="datetimeFigureOut">
              <a:rPr lang="es-ES"/>
              <a:t>11/01/2023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891538-C8E5-4C75-AD33-C6CE73CBF08B}" type="slidenum">
              <a:rPr lang="es-ES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17383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C" dirty="0"/>
              <a:t>Modelo de datos en carpeta personal: “</a:t>
            </a:r>
            <a:r>
              <a:rPr lang="es-EC" dirty="0" err="1"/>
              <a:t>modelodatos_alquilervehiculos</a:t>
            </a:r>
            <a:r>
              <a:rPr lang="es-EC" dirty="0"/>
              <a:t>”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891538-C8E5-4C75-AD33-C6CE73CBF08B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83066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11/01/2023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8191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11/01/2023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1863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11/01/2023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5096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11/01/2023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8174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11/01/2023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9700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11/01/2023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9029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11/01/2023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2394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11/01/2023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0658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11/01/2023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2375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11/01/2023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0449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11/01/2023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603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71E8B-6CA5-40B2-8038-0E112F3DAC1C}" type="datetimeFigureOut">
              <a:rPr lang="es-ES" smtClean="0"/>
              <a:t>11/01/2023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3118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13" Type="http://schemas.openxmlformats.org/officeDocument/2006/relationships/slide" Target="slide17.xml"/><Relationship Id="rId3" Type="http://schemas.openxmlformats.org/officeDocument/2006/relationships/slide" Target="slide4.xml"/><Relationship Id="rId7" Type="http://schemas.openxmlformats.org/officeDocument/2006/relationships/slide" Target="slide8.xml"/><Relationship Id="rId12" Type="http://schemas.openxmlformats.org/officeDocument/2006/relationships/slide" Target="slide16.xml"/><Relationship Id="rId2" Type="http://schemas.openxmlformats.org/officeDocument/2006/relationships/slide" Target="slide3.xml"/><Relationship Id="rId1" Type="http://schemas.openxmlformats.org/officeDocument/2006/relationships/slideLayout" Target="../slideLayouts/slideLayout6.xml"/><Relationship Id="rId6" Type="http://schemas.openxmlformats.org/officeDocument/2006/relationships/slide" Target="slide7.xml"/><Relationship Id="rId11" Type="http://schemas.openxmlformats.org/officeDocument/2006/relationships/slide" Target="slide15.xml"/><Relationship Id="rId5" Type="http://schemas.openxmlformats.org/officeDocument/2006/relationships/slide" Target="slide6.xml"/><Relationship Id="rId10" Type="http://schemas.openxmlformats.org/officeDocument/2006/relationships/slide" Target="slide14.xml"/><Relationship Id="rId4" Type="http://schemas.openxmlformats.org/officeDocument/2006/relationships/slide" Target="slide5.xml"/><Relationship Id="rId9" Type="http://schemas.openxmlformats.org/officeDocument/2006/relationships/slide" Target="slide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B0CCDFE1-D500-436B-9F87-C06385D7EDFE}"/>
              </a:ext>
            </a:extLst>
          </p:cNvPr>
          <p:cNvSpPr txBox="1"/>
          <p:nvPr/>
        </p:nvSpPr>
        <p:spPr>
          <a:xfrm>
            <a:off x="529738" y="471121"/>
            <a:ext cx="9120303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sz="3200" dirty="0">
                <a:latin typeface="Aharoni"/>
                <a:cs typeface="Aharoni"/>
              </a:rPr>
              <a:t>TEMA:</a:t>
            </a:r>
          </a:p>
          <a:p>
            <a:endParaRPr lang="es-ES" sz="3200" dirty="0">
              <a:latin typeface="Aharoni"/>
              <a:cs typeface="Aharoni"/>
            </a:endParaRPr>
          </a:p>
          <a:p>
            <a:r>
              <a:rPr lang="es-MX" sz="3200" dirty="0">
                <a:latin typeface="Aharoni"/>
                <a:cs typeface="Aharoni"/>
              </a:rPr>
              <a:t>Universo del discurso Empresa </a:t>
            </a:r>
            <a:r>
              <a:rPr lang="es-MX" sz="3200" dirty="0" err="1">
                <a:latin typeface="Aharoni"/>
                <a:cs typeface="Aharoni"/>
              </a:rPr>
              <a:t>Turistica</a:t>
            </a:r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BA8465E-0F28-4E28-83C0-F769920DE515}"/>
              </a:ext>
            </a:extLst>
          </p:cNvPr>
          <p:cNvSpPr txBox="1"/>
          <p:nvPr/>
        </p:nvSpPr>
        <p:spPr>
          <a:xfrm>
            <a:off x="380496" y="5044364"/>
            <a:ext cx="4117761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b="1" dirty="0">
                <a:latin typeface="Book Antiqua"/>
              </a:rPr>
              <a:t>Eduardo Antonio </a:t>
            </a:r>
            <a:r>
              <a:rPr lang="es-ES" b="1" dirty="0" err="1">
                <a:latin typeface="Book Antiqua"/>
              </a:rPr>
              <a:t>Garcia</a:t>
            </a:r>
            <a:r>
              <a:rPr lang="es-ES" b="1" dirty="0">
                <a:latin typeface="Book Antiqua"/>
              </a:rPr>
              <a:t> Flores</a:t>
            </a:r>
          </a:p>
          <a:p>
            <a:r>
              <a:rPr lang="es-ES" b="1" dirty="0">
                <a:latin typeface="Book Antiqua"/>
              </a:rPr>
              <a:t>Roger Kent Burgos Hurtado</a:t>
            </a:r>
          </a:p>
          <a:p>
            <a:r>
              <a:rPr lang="es-ES" b="1" dirty="0">
                <a:latin typeface="Book Antiqua"/>
              </a:rPr>
              <a:t>Macías </a:t>
            </a:r>
            <a:r>
              <a:rPr lang="es-ES" b="1" dirty="0" err="1">
                <a:latin typeface="Book Antiqua"/>
              </a:rPr>
              <a:t>Faubla</a:t>
            </a:r>
            <a:r>
              <a:rPr lang="es-ES" b="1" dirty="0">
                <a:latin typeface="Book Antiqua"/>
              </a:rPr>
              <a:t> Bryan José</a:t>
            </a:r>
          </a:p>
          <a:p>
            <a:r>
              <a:rPr lang="es-ES" b="1" dirty="0" err="1">
                <a:latin typeface="Book Antiqua"/>
              </a:rPr>
              <a:t>Kenyis</a:t>
            </a:r>
            <a:r>
              <a:rPr lang="es-ES" b="1" dirty="0">
                <a:latin typeface="Book Antiqua"/>
              </a:rPr>
              <a:t> </a:t>
            </a:r>
            <a:r>
              <a:rPr lang="es-ES" b="1" dirty="0" err="1">
                <a:latin typeface="Book Antiqua"/>
              </a:rPr>
              <a:t>Yusley</a:t>
            </a:r>
            <a:r>
              <a:rPr lang="es-ES" b="1" dirty="0">
                <a:latin typeface="Book Antiqua"/>
              </a:rPr>
              <a:t> Tumbaco </a:t>
            </a:r>
            <a:r>
              <a:rPr lang="es-ES" b="1" dirty="0" err="1">
                <a:latin typeface="Book Antiqua"/>
              </a:rPr>
              <a:t>Pillasagua</a:t>
            </a:r>
            <a:endParaRPr lang="es-ES" b="1" dirty="0">
              <a:latin typeface="Book Antiqua"/>
            </a:endParaRPr>
          </a:p>
          <a:p>
            <a:r>
              <a:rPr lang="es-ES" b="1" dirty="0">
                <a:latin typeface="Book Antiqua"/>
              </a:rPr>
              <a:t>Vera Mero </a:t>
            </a:r>
            <a:r>
              <a:rPr lang="es-ES" b="1" dirty="0" err="1">
                <a:latin typeface="Book Antiqua"/>
              </a:rPr>
              <a:t>Borys</a:t>
            </a:r>
            <a:r>
              <a:rPr lang="es-ES" b="1" dirty="0">
                <a:latin typeface="Book Antiqua"/>
              </a:rPr>
              <a:t> </a:t>
            </a:r>
            <a:r>
              <a:rPr lang="es-ES" b="1" dirty="0" err="1">
                <a:latin typeface="Book Antiqua"/>
              </a:rPr>
              <a:t>Hernan</a:t>
            </a:r>
            <a:endParaRPr lang="es-ES" b="1" dirty="0">
              <a:latin typeface="Book Antiqua"/>
            </a:endParaRP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FAEBF03B-056E-443A-A32E-3106EEC5D727}"/>
              </a:ext>
            </a:extLst>
          </p:cNvPr>
          <p:cNvSpPr/>
          <p:nvPr/>
        </p:nvSpPr>
        <p:spPr>
          <a:xfrm>
            <a:off x="5891578" y="6184654"/>
            <a:ext cx="6301153" cy="674077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Fuente: </a:t>
            </a:r>
            <a:r>
              <a:rPr lang="es-ES" u="sng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Propia</a:t>
            </a:r>
            <a:endParaRPr lang="es-ES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54612C6-2A7F-4A22-BD3F-2DB6AC4B0276}"/>
              </a:ext>
            </a:extLst>
          </p:cNvPr>
          <p:cNvSpPr txBox="1"/>
          <p:nvPr/>
        </p:nvSpPr>
        <p:spPr>
          <a:xfrm>
            <a:off x="847346" y="2496132"/>
            <a:ext cx="10088463" cy="209288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600" u="sng" dirty="0">
                <a:latin typeface="Cooper Black"/>
                <a:cs typeface="Aharoni"/>
              </a:rPr>
              <a:t>OBJETIVO: </a:t>
            </a:r>
            <a:endParaRPr lang="es-ES" u="sng" dirty="0">
              <a:cs typeface="Calibri"/>
            </a:endParaRPr>
          </a:p>
          <a:p>
            <a:endParaRPr lang="es-ES" sz="2600" dirty="0">
              <a:latin typeface="Cooper Black"/>
              <a:cs typeface="Aharoni"/>
            </a:endParaRPr>
          </a:p>
          <a:p>
            <a:r>
              <a:rPr lang="es-ES" sz="2600" dirty="0">
                <a:latin typeface="Cooper Black"/>
                <a:cs typeface="Aharoni"/>
              </a:rPr>
              <a:t>Desarrollar un Stored </a:t>
            </a:r>
            <a:r>
              <a:rPr lang="es-ES" sz="2600" dirty="0" err="1">
                <a:latin typeface="Cooper Black"/>
                <a:cs typeface="Aharoni"/>
              </a:rPr>
              <a:t>Procedure</a:t>
            </a:r>
            <a:r>
              <a:rPr lang="es-ES" sz="2600" dirty="0">
                <a:latin typeface="Cooper Black"/>
                <a:cs typeface="Aharoni"/>
              </a:rPr>
              <a:t> para la Empresa Turística que pueda satisfacer las consultas e implementar funciones para controlar incidencia en la base de datos</a:t>
            </a:r>
            <a:endParaRPr lang="es-E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06273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B03FC08-47CE-40A3-968F-A0EA18D7A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es-ES" sz="3200" dirty="0">
                <a:solidFill>
                  <a:schemeClr val="bg1"/>
                </a:solidFill>
                <a:ea typeface="+mj-lt"/>
                <a:cs typeface="+mj-lt"/>
              </a:rPr>
              <a:t>STORED PROCEDURE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6" name="Rectángulo 5">
            <a:hlinkClick r:id="rId2" action="ppaction://hlinksldjump"/>
            <a:extLst>
              <a:ext uri="{FF2B5EF4-FFF2-40B4-BE49-F238E27FC236}">
                <a16:creationId xmlns:a16="http://schemas.microsoft.com/office/drawing/2014/main" id="{B933364B-B03B-4154-BEE2-928D4081E45D}"/>
              </a:ext>
            </a:extLst>
          </p:cNvPr>
          <p:cNvSpPr/>
          <p:nvPr/>
        </p:nvSpPr>
        <p:spPr>
          <a:xfrm>
            <a:off x="10727703" y="18854"/>
            <a:ext cx="1464297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Índice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4DD8D4A6-8525-46EC-A16C-6C581BE1C082}"/>
              </a:ext>
            </a:extLst>
          </p:cNvPr>
          <p:cNvSpPr/>
          <p:nvPr/>
        </p:nvSpPr>
        <p:spPr>
          <a:xfrm>
            <a:off x="198332" y="1311922"/>
            <a:ext cx="11795335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600" dirty="0">
                <a:solidFill>
                  <a:srgbClr val="000000"/>
                </a:solidFill>
                <a:highlight>
                  <a:srgbClr val="FFFFFF"/>
                </a:highlight>
              </a:rPr>
              <a:t>BEGIN</a:t>
            </a:r>
          </a:p>
          <a:p>
            <a:r>
              <a:rPr lang="es-MX" sz="1600" dirty="0">
                <a:solidFill>
                  <a:srgbClr val="000000"/>
                </a:solidFill>
                <a:highlight>
                  <a:srgbClr val="FFFFFF"/>
                </a:highlight>
              </a:rPr>
              <a:t>    INSERT INTO TRANSPORTISTA (id_transportista,tipo_licencia,cedula,nombre_transportista,apellido_transportista,correo_electronico_transportista,celular_transportista,estado_transportista)</a:t>
            </a:r>
          </a:p>
          <a:p>
            <a:r>
              <a:rPr lang="es-MX" sz="1600" dirty="0">
                <a:solidFill>
                  <a:srgbClr val="000000"/>
                </a:solidFill>
                <a:highlight>
                  <a:srgbClr val="FFFFFF"/>
                </a:highlight>
              </a:rPr>
              <a:t>    VALUES (p_id_transportista,p_tipo_licencia,p_cedula,p_nombre_transportista,p_apellido_transportista,p_correo_electronico_transportista,p_celular_transportista,p_estado_transportista);</a:t>
            </a:r>
          </a:p>
          <a:p>
            <a:endParaRPr lang="es-MX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MX" sz="1600" dirty="0">
                <a:solidFill>
                  <a:srgbClr val="000000"/>
                </a:solidFill>
                <a:highlight>
                  <a:srgbClr val="FFFFFF"/>
                </a:highlight>
              </a:rPr>
              <a:t>    IF </a:t>
            </a:r>
            <a:r>
              <a:rPr lang="es-MX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p_estado_transportista</a:t>
            </a:r>
            <a:r>
              <a:rPr lang="es-MX" sz="1600" dirty="0">
                <a:solidFill>
                  <a:srgbClr val="000000"/>
                </a:solidFill>
                <a:highlight>
                  <a:srgbClr val="FFFFFF"/>
                </a:highlight>
              </a:rPr>
              <a:t> = 'ocupado' THEN</a:t>
            </a:r>
          </a:p>
          <a:p>
            <a:r>
              <a:rPr lang="es-MX" sz="1600" dirty="0">
                <a:solidFill>
                  <a:srgbClr val="000000"/>
                </a:solidFill>
                <a:highlight>
                  <a:srgbClr val="FFFFFF"/>
                </a:highlight>
              </a:rPr>
              <a:t>        UPDATE VEHICULO</a:t>
            </a:r>
          </a:p>
          <a:p>
            <a:r>
              <a:rPr lang="es-MX" sz="1600" dirty="0">
                <a:solidFill>
                  <a:srgbClr val="000000"/>
                </a:solidFill>
                <a:highlight>
                  <a:srgbClr val="FFFFFF"/>
                </a:highlight>
              </a:rPr>
              <a:t>        SET </a:t>
            </a:r>
            <a:r>
              <a:rPr lang="es-MX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cantidad_viaje</a:t>
            </a:r>
            <a:r>
              <a:rPr lang="es-MX" sz="1600" dirty="0">
                <a:solidFill>
                  <a:srgbClr val="000000"/>
                </a:solidFill>
                <a:highlight>
                  <a:srgbClr val="FFFFFF"/>
                </a:highlight>
              </a:rPr>
              <a:t> = </a:t>
            </a:r>
            <a:r>
              <a:rPr lang="es-MX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cantidad_viaje</a:t>
            </a:r>
            <a:r>
              <a:rPr lang="es-MX" sz="1600" dirty="0">
                <a:solidFill>
                  <a:srgbClr val="000000"/>
                </a:solidFill>
                <a:highlight>
                  <a:srgbClr val="FFFFFF"/>
                </a:highlight>
              </a:rPr>
              <a:t> + 1</a:t>
            </a:r>
          </a:p>
          <a:p>
            <a:r>
              <a:rPr lang="es-MX" sz="1600" dirty="0">
                <a:solidFill>
                  <a:srgbClr val="000000"/>
                </a:solidFill>
                <a:highlight>
                  <a:srgbClr val="FFFFFF"/>
                </a:highlight>
              </a:rPr>
              <a:t>        WHERE </a:t>
            </a:r>
            <a:r>
              <a:rPr lang="es-MX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id_vehiculo</a:t>
            </a:r>
            <a:r>
              <a:rPr lang="es-MX" sz="1600" dirty="0">
                <a:solidFill>
                  <a:srgbClr val="000000"/>
                </a:solidFill>
                <a:highlight>
                  <a:srgbClr val="FFFFFF"/>
                </a:highlight>
              </a:rPr>
              <a:t> = </a:t>
            </a:r>
            <a:r>
              <a:rPr lang="es-MX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id_vehiculo</a:t>
            </a:r>
            <a:r>
              <a:rPr lang="es-MX" sz="1600" dirty="0">
                <a:solidFill>
                  <a:srgbClr val="000000"/>
                </a:solidFill>
                <a:highlight>
                  <a:srgbClr val="FFFFFF"/>
                </a:highlight>
              </a:rPr>
              <a:t>;</a:t>
            </a:r>
          </a:p>
          <a:p>
            <a:r>
              <a:rPr lang="es-MX" sz="1600" dirty="0">
                <a:solidFill>
                  <a:srgbClr val="000000"/>
                </a:solidFill>
                <a:highlight>
                  <a:srgbClr val="FFFFFF"/>
                </a:highlight>
              </a:rPr>
              <a:t>    ELSIF </a:t>
            </a:r>
            <a:r>
              <a:rPr lang="es-MX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p_estado_transportista</a:t>
            </a:r>
            <a:r>
              <a:rPr lang="es-MX" sz="1600" dirty="0">
                <a:solidFill>
                  <a:srgbClr val="000000"/>
                </a:solidFill>
                <a:highlight>
                  <a:srgbClr val="FFFFFF"/>
                </a:highlight>
              </a:rPr>
              <a:t> = 'disponible' THEN</a:t>
            </a:r>
          </a:p>
          <a:p>
            <a:r>
              <a:rPr lang="es-MX" sz="1600" dirty="0">
                <a:solidFill>
                  <a:srgbClr val="000000"/>
                </a:solidFill>
                <a:highlight>
                  <a:srgbClr val="FFFFFF"/>
                </a:highlight>
              </a:rPr>
              <a:t>        UPDATE VEHICULO</a:t>
            </a:r>
          </a:p>
          <a:p>
            <a:r>
              <a:rPr lang="es-MX" sz="1600" dirty="0">
                <a:solidFill>
                  <a:srgbClr val="000000"/>
                </a:solidFill>
                <a:highlight>
                  <a:srgbClr val="FFFFFF"/>
                </a:highlight>
              </a:rPr>
              <a:t>        SET </a:t>
            </a:r>
            <a:r>
              <a:rPr lang="es-MX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cantidad_viaje</a:t>
            </a:r>
            <a:r>
              <a:rPr lang="es-MX" sz="1600" dirty="0">
                <a:solidFill>
                  <a:srgbClr val="000000"/>
                </a:solidFill>
                <a:highlight>
                  <a:srgbClr val="FFFFFF"/>
                </a:highlight>
              </a:rPr>
              <a:t> = </a:t>
            </a:r>
            <a:r>
              <a:rPr lang="es-MX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cantidad_viaje</a:t>
            </a:r>
            <a:r>
              <a:rPr lang="es-MX" sz="1600" dirty="0">
                <a:solidFill>
                  <a:srgbClr val="000000"/>
                </a:solidFill>
                <a:highlight>
                  <a:srgbClr val="FFFFFF"/>
                </a:highlight>
              </a:rPr>
              <a:t> + 1</a:t>
            </a:r>
          </a:p>
          <a:p>
            <a:r>
              <a:rPr lang="es-MX" sz="1600" dirty="0">
                <a:solidFill>
                  <a:srgbClr val="000000"/>
                </a:solidFill>
                <a:highlight>
                  <a:srgbClr val="FFFFFF"/>
                </a:highlight>
              </a:rPr>
              <a:t>        WHERE </a:t>
            </a:r>
            <a:r>
              <a:rPr lang="es-MX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id_vehiculo</a:t>
            </a:r>
            <a:r>
              <a:rPr lang="es-MX" sz="1600" dirty="0">
                <a:solidFill>
                  <a:srgbClr val="000000"/>
                </a:solidFill>
                <a:highlight>
                  <a:srgbClr val="FFFFFF"/>
                </a:highlight>
              </a:rPr>
              <a:t> = </a:t>
            </a:r>
            <a:r>
              <a:rPr lang="es-MX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id_vehiculo</a:t>
            </a:r>
            <a:r>
              <a:rPr lang="es-MX" sz="1600" dirty="0">
                <a:solidFill>
                  <a:srgbClr val="000000"/>
                </a:solidFill>
                <a:highlight>
                  <a:srgbClr val="FFFFFF"/>
                </a:highlight>
              </a:rPr>
              <a:t>;</a:t>
            </a:r>
          </a:p>
          <a:p>
            <a:r>
              <a:rPr lang="es-MX" sz="1600" dirty="0">
                <a:solidFill>
                  <a:srgbClr val="000000"/>
                </a:solidFill>
                <a:highlight>
                  <a:srgbClr val="FFFFFF"/>
                </a:highlight>
              </a:rPr>
              <a:t>    END IF;</a:t>
            </a:r>
          </a:p>
          <a:p>
            <a:endParaRPr lang="es-MX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MX" sz="1600" dirty="0">
                <a:solidFill>
                  <a:srgbClr val="000000"/>
                </a:solidFill>
                <a:highlight>
                  <a:srgbClr val="FFFFFF"/>
                </a:highlight>
              </a:rPr>
              <a:t>EXCEPTION</a:t>
            </a:r>
          </a:p>
          <a:p>
            <a:r>
              <a:rPr lang="es-MX" sz="1600" dirty="0">
                <a:solidFill>
                  <a:srgbClr val="000000"/>
                </a:solidFill>
                <a:highlight>
                  <a:srgbClr val="FFFFFF"/>
                </a:highlight>
              </a:rPr>
              <a:t>    WHEN OTHERS THEN </a:t>
            </a:r>
          </a:p>
          <a:p>
            <a:r>
              <a:rPr lang="es-MX" sz="1600" dirty="0">
                <a:solidFill>
                  <a:srgbClr val="000000"/>
                </a:solidFill>
                <a:highlight>
                  <a:srgbClr val="FFFFFF"/>
                </a:highlight>
              </a:rPr>
              <a:t>        ROLLBACK;</a:t>
            </a:r>
          </a:p>
          <a:p>
            <a:r>
              <a:rPr lang="es-MX" sz="1600" dirty="0">
                <a:solidFill>
                  <a:srgbClr val="000000"/>
                </a:solidFill>
                <a:highlight>
                  <a:srgbClr val="FFFFFF"/>
                </a:highlight>
              </a:rPr>
              <a:t>        RAISE EXCEPTION 'No se pudo ejecutar la transacción';</a:t>
            </a:r>
          </a:p>
          <a:p>
            <a:r>
              <a:rPr lang="es-MX" sz="1600" dirty="0">
                <a:solidFill>
                  <a:srgbClr val="000000"/>
                </a:solidFill>
                <a:highlight>
                  <a:srgbClr val="FFFFFF"/>
                </a:highlight>
              </a:rPr>
              <a:t>END;</a:t>
            </a:r>
          </a:p>
          <a:p>
            <a:r>
              <a:rPr lang="es-MX" sz="1600" dirty="0">
                <a:solidFill>
                  <a:srgbClr val="000000"/>
                </a:solidFill>
                <a:highlight>
                  <a:srgbClr val="FFFFFF"/>
                </a:highlight>
              </a:rPr>
              <a:t>$$;</a:t>
            </a:r>
          </a:p>
        </p:txBody>
      </p:sp>
    </p:spTree>
    <p:extLst>
      <p:ext uri="{BB962C8B-B14F-4D97-AF65-F5344CB8AC3E}">
        <p14:creationId xmlns:p14="http://schemas.microsoft.com/office/powerpoint/2010/main" val="26406158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B03FC08-47CE-40A3-968F-A0EA18D7A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es-ES" sz="3200" dirty="0">
                <a:solidFill>
                  <a:schemeClr val="bg1"/>
                </a:solidFill>
                <a:ea typeface="+mj-lt"/>
                <a:cs typeface="+mj-lt"/>
              </a:rPr>
              <a:t>STORED PROCEDURE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6" name="Rectángulo 5">
            <a:hlinkClick r:id="rId2" action="ppaction://hlinksldjump"/>
            <a:extLst>
              <a:ext uri="{FF2B5EF4-FFF2-40B4-BE49-F238E27FC236}">
                <a16:creationId xmlns:a16="http://schemas.microsoft.com/office/drawing/2014/main" id="{B933364B-B03B-4154-BEE2-928D4081E45D}"/>
              </a:ext>
            </a:extLst>
          </p:cNvPr>
          <p:cNvSpPr/>
          <p:nvPr/>
        </p:nvSpPr>
        <p:spPr>
          <a:xfrm>
            <a:off x="10727703" y="18854"/>
            <a:ext cx="1464297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Índice</a:t>
            </a:r>
          </a:p>
        </p:txBody>
      </p:sp>
      <p:pic>
        <p:nvPicPr>
          <p:cNvPr id="8" name="Imagen 7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513A4D18-B8D2-80E3-6A12-CF4B8281B3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4308" y="1818854"/>
            <a:ext cx="6423383" cy="5031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079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B03FC08-47CE-40A3-968F-A0EA18D7A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es-ES" sz="3200" dirty="0">
                <a:solidFill>
                  <a:schemeClr val="bg1"/>
                </a:solidFill>
                <a:ea typeface="+mj-lt"/>
                <a:cs typeface="+mj-lt"/>
              </a:rPr>
              <a:t>STORED PROCEDURE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6" name="Rectángulo 5">
            <a:hlinkClick r:id="rId2" action="ppaction://hlinksldjump"/>
            <a:extLst>
              <a:ext uri="{FF2B5EF4-FFF2-40B4-BE49-F238E27FC236}">
                <a16:creationId xmlns:a16="http://schemas.microsoft.com/office/drawing/2014/main" id="{B933364B-B03B-4154-BEE2-928D4081E45D}"/>
              </a:ext>
            </a:extLst>
          </p:cNvPr>
          <p:cNvSpPr/>
          <p:nvPr/>
        </p:nvSpPr>
        <p:spPr>
          <a:xfrm>
            <a:off x="10727703" y="18854"/>
            <a:ext cx="1464297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Índice</a:t>
            </a:r>
          </a:p>
        </p:txBody>
      </p:sp>
      <p:pic>
        <p:nvPicPr>
          <p:cNvPr id="4" name="Imagen 3" descr="Interfaz de usuario gráfica, Aplicación, Tabla&#10;&#10;Descripción generada automáticamente">
            <a:extLst>
              <a:ext uri="{FF2B5EF4-FFF2-40B4-BE49-F238E27FC236}">
                <a16:creationId xmlns:a16="http://schemas.microsoft.com/office/drawing/2014/main" id="{3EA45BF9-87D5-0E9C-7CC9-8E0000975F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4162" y="1504831"/>
            <a:ext cx="6543675" cy="512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1632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B03FC08-47CE-40A3-968F-A0EA18D7A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RESULTADOS CLIENTES</a:t>
            </a:r>
          </a:p>
        </p:txBody>
      </p:sp>
      <p:sp>
        <p:nvSpPr>
          <p:cNvPr id="6" name="Rectángulo 5">
            <a:hlinkClick r:id="rId2" action="ppaction://hlinksldjump"/>
            <a:extLst>
              <a:ext uri="{FF2B5EF4-FFF2-40B4-BE49-F238E27FC236}">
                <a16:creationId xmlns:a16="http://schemas.microsoft.com/office/drawing/2014/main" id="{B933364B-B03B-4154-BEE2-928D4081E45D}"/>
              </a:ext>
            </a:extLst>
          </p:cNvPr>
          <p:cNvSpPr/>
          <p:nvPr/>
        </p:nvSpPr>
        <p:spPr>
          <a:xfrm>
            <a:off x="10727703" y="18854"/>
            <a:ext cx="1464297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Índice</a:t>
            </a:r>
          </a:p>
        </p:txBody>
      </p:sp>
      <p:pic>
        <p:nvPicPr>
          <p:cNvPr id="5" name="Imagen 4" descr="Interfaz de usuario gráfica, Tabla&#10;&#10;Descripción generada automáticamente con confianza media">
            <a:extLst>
              <a:ext uri="{FF2B5EF4-FFF2-40B4-BE49-F238E27FC236}">
                <a16:creationId xmlns:a16="http://schemas.microsoft.com/office/drawing/2014/main" id="{8C5DE989-B9AB-2719-1A1E-DB912BFE70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00312"/>
            <a:ext cx="12192000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6452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B03FC08-47CE-40A3-968F-A0EA18D7A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RESULTADOS TRANSPORTISTA</a:t>
            </a:r>
          </a:p>
        </p:txBody>
      </p:sp>
      <p:sp>
        <p:nvSpPr>
          <p:cNvPr id="6" name="Rectángulo 5">
            <a:hlinkClick r:id="rId2" action="ppaction://hlinksldjump"/>
            <a:extLst>
              <a:ext uri="{FF2B5EF4-FFF2-40B4-BE49-F238E27FC236}">
                <a16:creationId xmlns:a16="http://schemas.microsoft.com/office/drawing/2014/main" id="{B933364B-B03B-4154-BEE2-928D4081E45D}"/>
              </a:ext>
            </a:extLst>
          </p:cNvPr>
          <p:cNvSpPr/>
          <p:nvPr/>
        </p:nvSpPr>
        <p:spPr>
          <a:xfrm>
            <a:off x="10727703" y="18854"/>
            <a:ext cx="1464297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Índice</a:t>
            </a:r>
          </a:p>
        </p:txBody>
      </p:sp>
      <p:pic>
        <p:nvPicPr>
          <p:cNvPr id="4" name="Imagen 3" descr="Interfaz de usuario gráfica, Aplicación, Tabla&#10;&#10;Descripción generada automáticamente">
            <a:extLst>
              <a:ext uri="{FF2B5EF4-FFF2-40B4-BE49-F238E27FC236}">
                <a16:creationId xmlns:a16="http://schemas.microsoft.com/office/drawing/2014/main" id="{185FAAB4-0817-0055-B9FA-4ACBB937A2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24112"/>
            <a:ext cx="12192000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2637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B03FC08-47CE-40A3-968F-A0EA18D7A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RESULTADOS VEHICULO</a:t>
            </a:r>
          </a:p>
        </p:txBody>
      </p:sp>
      <p:sp>
        <p:nvSpPr>
          <p:cNvPr id="6" name="Rectángulo 5">
            <a:hlinkClick r:id="rId2" action="ppaction://hlinksldjump"/>
            <a:extLst>
              <a:ext uri="{FF2B5EF4-FFF2-40B4-BE49-F238E27FC236}">
                <a16:creationId xmlns:a16="http://schemas.microsoft.com/office/drawing/2014/main" id="{B933364B-B03B-4154-BEE2-928D4081E45D}"/>
              </a:ext>
            </a:extLst>
          </p:cNvPr>
          <p:cNvSpPr/>
          <p:nvPr/>
        </p:nvSpPr>
        <p:spPr>
          <a:xfrm>
            <a:off x="10727703" y="18854"/>
            <a:ext cx="1464297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Índice</a:t>
            </a:r>
          </a:p>
        </p:txBody>
      </p:sp>
      <p:pic>
        <p:nvPicPr>
          <p:cNvPr id="4" name="Imagen 3" descr="Tabla&#10;&#10;Descripción generada automáticamente con confianza media">
            <a:extLst>
              <a:ext uri="{FF2B5EF4-FFF2-40B4-BE49-F238E27FC236}">
                <a16:creationId xmlns:a16="http://schemas.microsoft.com/office/drawing/2014/main" id="{E7FE4337-A107-2E1D-6739-078C592527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38387"/>
            <a:ext cx="12192000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8798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B03FC08-47CE-40A3-968F-A0EA18D7A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RESULTADOS ERROR</a:t>
            </a:r>
          </a:p>
        </p:txBody>
      </p:sp>
      <p:sp>
        <p:nvSpPr>
          <p:cNvPr id="6" name="Rectángulo 5">
            <a:hlinkClick r:id="rId2" action="ppaction://hlinksldjump"/>
            <a:extLst>
              <a:ext uri="{FF2B5EF4-FFF2-40B4-BE49-F238E27FC236}">
                <a16:creationId xmlns:a16="http://schemas.microsoft.com/office/drawing/2014/main" id="{B933364B-B03B-4154-BEE2-928D4081E45D}"/>
              </a:ext>
            </a:extLst>
          </p:cNvPr>
          <p:cNvSpPr/>
          <p:nvPr/>
        </p:nvSpPr>
        <p:spPr>
          <a:xfrm>
            <a:off x="10727703" y="18854"/>
            <a:ext cx="1464297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Índice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B16BA4A-6C11-9CC7-A137-8FA5CDA684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14625"/>
            <a:ext cx="1219200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06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B03FC08-47CE-40A3-968F-A0EA18D7A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es-ES" sz="3200" dirty="0">
                <a:solidFill>
                  <a:schemeClr val="bg1"/>
                </a:solidFill>
                <a:ea typeface="+mj-lt"/>
                <a:cs typeface="+mj-lt"/>
              </a:rPr>
              <a:t>CONCLUSIONES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6" name="Rectángulo 5">
            <a:hlinkClick r:id="rId2" action="ppaction://hlinksldjump"/>
            <a:extLst>
              <a:ext uri="{FF2B5EF4-FFF2-40B4-BE49-F238E27FC236}">
                <a16:creationId xmlns:a16="http://schemas.microsoft.com/office/drawing/2014/main" id="{B933364B-B03B-4154-BEE2-928D4081E45D}"/>
              </a:ext>
            </a:extLst>
          </p:cNvPr>
          <p:cNvSpPr/>
          <p:nvPr/>
        </p:nvSpPr>
        <p:spPr>
          <a:xfrm>
            <a:off x="10727703" y="18854"/>
            <a:ext cx="1464297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Índice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4DD8D4A6-8525-46EC-A16C-6C581BE1C082}"/>
              </a:ext>
            </a:extLst>
          </p:cNvPr>
          <p:cNvSpPr/>
          <p:nvPr/>
        </p:nvSpPr>
        <p:spPr>
          <a:xfrm>
            <a:off x="1335198" y="2271924"/>
            <a:ext cx="9653591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2800" dirty="0">
                <a:solidFill>
                  <a:srgbClr val="000000"/>
                </a:solidFill>
                <a:highlight>
                  <a:srgbClr val="FFFFFF"/>
                </a:highlight>
              </a:rPr>
              <a:t>El modelo de la base de datos pudo cumplir con todas las consultas solicitadas.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2800" dirty="0">
                <a:solidFill>
                  <a:srgbClr val="000000"/>
                </a:solidFill>
                <a:highlight>
                  <a:srgbClr val="FFFFFF"/>
                </a:highlight>
              </a:rPr>
              <a:t>El modelo de la base de datos satisface las necesidades de la empresa a la hora de llevar el control de sus datos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2800" dirty="0">
                <a:solidFill>
                  <a:srgbClr val="000000"/>
                </a:solidFill>
                <a:highlight>
                  <a:srgbClr val="FFFFFF"/>
                </a:highlight>
              </a:rPr>
              <a:t>El procedimiento almacenado permitieron desarrollar las consultas y establecer las relaciones entre tablas, para así poder llegar a la información solicitada</a:t>
            </a:r>
          </a:p>
        </p:txBody>
      </p:sp>
    </p:spTree>
    <p:extLst>
      <p:ext uri="{BB962C8B-B14F-4D97-AF65-F5344CB8AC3E}">
        <p14:creationId xmlns:p14="http://schemas.microsoft.com/office/powerpoint/2010/main" val="4122880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5B336162-B533-4EFE-8BB3-8EBB4A5E32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314384" cy="6858000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18F46BE-AE68-4871-A0E0-164EAE8C7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rgbClr val="FFFFFF"/>
          </a:solidFill>
          <a:ln w="25400" cap="sq">
            <a:solidFill>
              <a:srgbClr val="404040"/>
            </a:solidFill>
            <a:miter lim="800000"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s-EC" sz="3200" b="1" kern="1200" dirty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Índice</a:t>
            </a:r>
            <a:endParaRPr lang="es-EC" sz="3200" kern="1200" dirty="0">
              <a:solidFill>
                <a:srgbClr val="262626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9D28A475-0C82-4684-8B0A-14852855ED58}"/>
              </a:ext>
            </a:extLst>
          </p:cNvPr>
          <p:cNvSpPr txBox="1"/>
          <p:nvPr/>
        </p:nvSpPr>
        <p:spPr>
          <a:xfrm>
            <a:off x="5566225" y="201624"/>
            <a:ext cx="6310216" cy="625083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342900"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s-ES" sz="2400" dirty="0">
                <a:cs typeface="Calibri"/>
                <a:hlinkClick r:id="rId2" action="ppaction://hlinksldjump"/>
              </a:rPr>
              <a:t>Universo discurso</a:t>
            </a:r>
            <a:endParaRPr lang="es-ES" sz="2400" dirty="0">
              <a:cs typeface="Calibri"/>
            </a:endParaRPr>
          </a:p>
          <a:p>
            <a:pPr marL="342900"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s-ES" sz="2400" dirty="0">
                <a:cs typeface="Calibri"/>
                <a:hlinkClick r:id="rId3" action="ppaction://hlinksldjump"/>
              </a:rPr>
              <a:t>Modelo Conceptual</a:t>
            </a:r>
            <a:endParaRPr lang="es-ES" sz="2400" dirty="0">
              <a:cs typeface="Calibri"/>
            </a:endParaRPr>
          </a:p>
          <a:p>
            <a:pPr marL="342900"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s-ES" sz="2400" dirty="0">
                <a:cs typeface="Calibri"/>
                <a:hlinkClick r:id="rId4" action="ppaction://hlinksldjump"/>
              </a:rPr>
              <a:t>Modelo Lógico</a:t>
            </a:r>
            <a:endParaRPr lang="es-ES" sz="2400" dirty="0">
              <a:cs typeface="Calibri"/>
            </a:endParaRPr>
          </a:p>
          <a:p>
            <a:pPr marL="342900"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s-ES" sz="2400" dirty="0">
                <a:cs typeface="Calibri"/>
                <a:hlinkClick r:id="rId5" action="ppaction://hlinksldjump"/>
              </a:rPr>
              <a:t>Modelo </a:t>
            </a:r>
            <a:r>
              <a:rPr lang="es-ES" sz="2400" dirty="0" err="1">
                <a:cs typeface="Calibri"/>
                <a:hlinkClick r:id="rId5" action="ppaction://hlinksldjump"/>
              </a:rPr>
              <a:t>Fisico</a:t>
            </a:r>
            <a:endParaRPr lang="es-ES" sz="2400" dirty="0">
              <a:cs typeface="Calibri"/>
            </a:endParaRPr>
          </a:p>
          <a:p>
            <a:pPr marL="34290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MX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Calibri"/>
                <a:hlinkClick r:id="rId6" action="ppaction://hlinksldjump"/>
              </a:rPr>
              <a:t>Creación de las tablas</a:t>
            </a:r>
            <a:endParaRPr lang="es-MX" sz="2400" dirty="0">
              <a:latin typeface="Calibri" panose="020F0502020204030204"/>
              <a:cs typeface="Calibri"/>
            </a:endParaRPr>
          </a:p>
          <a:p>
            <a:pPr marL="34290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Calibri"/>
                <a:hlinkClick r:id="rId7" action="ppaction://hlinksldjump"/>
              </a:rPr>
              <a:t>Ingreso de datos</a:t>
            </a:r>
            <a:endParaRPr kumimoji="0" lang="es-E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Calibri"/>
            </a:endParaRPr>
          </a:p>
          <a:p>
            <a:pPr marL="34290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Calibri"/>
                <a:hlinkClick r:id="rId8" action="ppaction://hlinksldjump"/>
              </a:rPr>
              <a:t>Stored </a:t>
            </a:r>
            <a:r>
              <a:rPr kumimoji="0" lang="es-ES" sz="2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Calibri"/>
                <a:hlinkClick r:id="rId8" action="ppaction://hlinksldjump"/>
              </a:rPr>
              <a:t>Procedure</a:t>
            </a:r>
            <a:endParaRPr kumimoji="0" lang="es-E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Calibri"/>
            </a:endParaRPr>
          </a:p>
          <a:p>
            <a:pPr marL="34290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sz="2400" dirty="0">
                <a:latin typeface="Calibri" panose="020F0502020204030204"/>
                <a:cs typeface="Calibri"/>
                <a:hlinkClick r:id="rId9" action="ppaction://hlinksldjump"/>
              </a:rPr>
              <a:t>Resultados clientes</a:t>
            </a:r>
            <a:endParaRPr lang="es-ES" sz="2400" dirty="0">
              <a:latin typeface="Calibri" panose="020F0502020204030204"/>
              <a:cs typeface="Calibri"/>
            </a:endParaRPr>
          </a:p>
          <a:p>
            <a:pPr marL="34290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cs typeface="Calibri"/>
                <a:hlinkClick r:id="rId10" action="ppaction://hlinksldjump"/>
              </a:rPr>
              <a:t>Resultado </a:t>
            </a:r>
            <a:r>
              <a:rPr lang="es-ES" sz="2400" dirty="0">
                <a:latin typeface="Calibri" panose="020F0502020204030204"/>
                <a:cs typeface="Calibri"/>
                <a:hlinkClick r:id="rId10" action="ppaction://hlinksldjump"/>
              </a:rPr>
              <a:t>transportista</a:t>
            </a:r>
            <a:endParaRPr lang="es-ES" sz="2400" dirty="0">
              <a:latin typeface="Calibri" panose="020F0502020204030204"/>
              <a:cs typeface="Calibri"/>
            </a:endParaRPr>
          </a:p>
          <a:p>
            <a:pPr marL="34290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sz="2400" dirty="0">
                <a:latin typeface="Calibri" panose="020F0502020204030204"/>
                <a:cs typeface="Calibri"/>
                <a:hlinkClick r:id="rId11" action="ppaction://hlinksldjump"/>
              </a:rPr>
              <a:t>Resultado Vehículo</a:t>
            </a:r>
            <a:endParaRPr lang="es-ES" sz="2400" dirty="0">
              <a:latin typeface="Calibri" panose="020F0502020204030204"/>
              <a:cs typeface="Calibri"/>
            </a:endParaRPr>
          </a:p>
          <a:p>
            <a:pPr marL="34290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cs typeface="Calibri"/>
                <a:hlinkClick r:id="rId12" action="ppaction://hlinksldjump"/>
              </a:rPr>
              <a:t>Resultado </a:t>
            </a:r>
            <a:r>
              <a:rPr lang="es-ES" sz="2400" dirty="0">
                <a:latin typeface="Calibri" panose="020F0502020204030204"/>
                <a:cs typeface="Calibri"/>
                <a:hlinkClick r:id="rId12" action="ppaction://hlinksldjump"/>
              </a:rPr>
              <a:t>Error</a:t>
            </a:r>
            <a:endParaRPr lang="es-ES" sz="2400" dirty="0">
              <a:latin typeface="Calibri" panose="020F0502020204030204"/>
              <a:cs typeface="Calibri"/>
            </a:endParaRPr>
          </a:p>
          <a:p>
            <a:pPr marL="34290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Calibri"/>
                <a:hlinkClick r:id="rId13" action="ppaction://hlinksldjump"/>
              </a:rPr>
              <a:t>Conclusiones</a:t>
            </a:r>
            <a:endParaRPr kumimoji="0" lang="es-E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Calibri"/>
            </a:endParaRPr>
          </a:p>
          <a:p>
            <a:pPr marL="34290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E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919138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B03FC08-47CE-40A3-968F-A0EA18D7A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Universo Discurso</a:t>
            </a:r>
          </a:p>
        </p:txBody>
      </p:sp>
      <p:sp>
        <p:nvSpPr>
          <p:cNvPr id="7" name="Rectángulo 6">
            <a:hlinkClick r:id="rId2" action="ppaction://hlinksldjump"/>
            <a:extLst>
              <a:ext uri="{FF2B5EF4-FFF2-40B4-BE49-F238E27FC236}">
                <a16:creationId xmlns:a16="http://schemas.microsoft.com/office/drawing/2014/main" id="{2F646D0E-E4F2-426B-AC3F-CC96DC322EC6}"/>
              </a:ext>
            </a:extLst>
          </p:cNvPr>
          <p:cNvSpPr/>
          <p:nvPr/>
        </p:nvSpPr>
        <p:spPr>
          <a:xfrm>
            <a:off x="10727703" y="18854"/>
            <a:ext cx="1464297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Índice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8D134432-F541-443C-B9AA-9A49AEFC59F6}"/>
              </a:ext>
            </a:extLst>
          </p:cNvPr>
          <p:cNvSpPr txBox="1"/>
          <p:nvPr/>
        </p:nvSpPr>
        <p:spPr>
          <a:xfrm>
            <a:off x="941966" y="1690218"/>
            <a:ext cx="1030806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La empresa turística LOS PEKES S.A fundada a inicios del año 2018 en Ecuador empezó a realizar viajes por todo el país. Con la llegada de la pandemia y las nuevas medidas de restricción y movilidad logro desarrollar un crecimiento acelerado lo cual le dio una increíble presencia a nivel nacional, ya que no se podía viajar de forma segura pero gracias a nuestras empresa se lograr que los clientes viajen de formar segura, por este motivo la empresa necesita un sistema para la gestión de su negocio y las operaciones que interviene en la empresa.</a:t>
            </a:r>
          </a:p>
          <a:p>
            <a:endParaRPr lang="es-ES" sz="2400" dirty="0"/>
          </a:p>
          <a:p>
            <a:r>
              <a:rPr lang="es-ES" sz="2400" dirty="0"/>
              <a:t>Histórico 1: El vehículo no puede registrar un viaje si está ocupado</a:t>
            </a:r>
          </a:p>
          <a:p>
            <a:r>
              <a:rPr lang="es-ES" sz="2400" dirty="0"/>
              <a:t>Histórico 2: El vehículo no puede realizar más de 6 viajes </a:t>
            </a:r>
          </a:p>
          <a:p>
            <a:r>
              <a:rPr lang="es-ES" sz="2400" dirty="0"/>
              <a:t>Histórico 3: Si el vehículo no está ocupado y no ha realizado los 6 viajes, puede ser utilizado </a:t>
            </a:r>
          </a:p>
        </p:txBody>
      </p:sp>
    </p:spTree>
    <p:extLst>
      <p:ext uri="{BB962C8B-B14F-4D97-AF65-F5344CB8AC3E}">
        <p14:creationId xmlns:p14="http://schemas.microsoft.com/office/powerpoint/2010/main" val="982974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B03FC08-47CE-40A3-968F-A0EA18D7A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es-ES" sz="3200" dirty="0">
                <a:solidFill>
                  <a:schemeClr val="bg1"/>
                </a:solidFill>
                <a:ea typeface="+mj-lt"/>
                <a:cs typeface="+mj-lt"/>
              </a:rPr>
              <a:t>MODELO CONCEPTUAL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6" name="Rectángulo 5">
            <a:hlinkClick r:id="rId3" action="ppaction://hlinksldjump"/>
            <a:extLst>
              <a:ext uri="{FF2B5EF4-FFF2-40B4-BE49-F238E27FC236}">
                <a16:creationId xmlns:a16="http://schemas.microsoft.com/office/drawing/2014/main" id="{B933364B-B03B-4154-BEE2-928D4081E45D}"/>
              </a:ext>
            </a:extLst>
          </p:cNvPr>
          <p:cNvSpPr/>
          <p:nvPr/>
        </p:nvSpPr>
        <p:spPr>
          <a:xfrm>
            <a:off x="10727703" y="18854"/>
            <a:ext cx="1464297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Índice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75A16431-7B8E-758B-F2C1-5D597191D8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47" y="1906163"/>
            <a:ext cx="12159505" cy="356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437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B03FC08-47CE-40A3-968F-A0EA18D7A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es-ES" sz="3200" dirty="0">
                <a:solidFill>
                  <a:schemeClr val="bg1"/>
                </a:solidFill>
                <a:ea typeface="+mj-lt"/>
                <a:cs typeface="+mj-lt"/>
              </a:rPr>
              <a:t>MODELO LOGICO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6" name="Rectángulo 5">
            <a:hlinkClick r:id="rId2" action="ppaction://hlinksldjump"/>
            <a:extLst>
              <a:ext uri="{FF2B5EF4-FFF2-40B4-BE49-F238E27FC236}">
                <a16:creationId xmlns:a16="http://schemas.microsoft.com/office/drawing/2014/main" id="{B933364B-B03B-4154-BEE2-928D4081E45D}"/>
              </a:ext>
            </a:extLst>
          </p:cNvPr>
          <p:cNvSpPr/>
          <p:nvPr/>
        </p:nvSpPr>
        <p:spPr>
          <a:xfrm>
            <a:off x="10727703" y="18854"/>
            <a:ext cx="1464297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Índice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01641829-79E2-B325-1869-3F82F3E09E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51854"/>
            <a:ext cx="12220108" cy="4273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143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B03FC08-47CE-40A3-968F-A0EA18D7A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es-ES" sz="3200" dirty="0">
                <a:solidFill>
                  <a:schemeClr val="bg1"/>
                </a:solidFill>
                <a:ea typeface="+mj-lt"/>
                <a:cs typeface="+mj-lt"/>
              </a:rPr>
              <a:t>MODELO FISICO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6" name="Rectángulo 5">
            <a:hlinkClick r:id="rId2" action="ppaction://hlinksldjump"/>
            <a:extLst>
              <a:ext uri="{FF2B5EF4-FFF2-40B4-BE49-F238E27FC236}">
                <a16:creationId xmlns:a16="http://schemas.microsoft.com/office/drawing/2014/main" id="{B933364B-B03B-4154-BEE2-928D4081E45D}"/>
              </a:ext>
            </a:extLst>
          </p:cNvPr>
          <p:cNvSpPr/>
          <p:nvPr/>
        </p:nvSpPr>
        <p:spPr>
          <a:xfrm>
            <a:off x="10727703" y="18854"/>
            <a:ext cx="1464297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Índice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713DB5C7-E277-CFC7-8C7D-079074F0F5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12916"/>
            <a:ext cx="12192000" cy="3065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164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B03FC08-47CE-40A3-968F-A0EA18D7A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es-ES" sz="3200" dirty="0">
                <a:solidFill>
                  <a:schemeClr val="bg1"/>
                </a:solidFill>
                <a:ea typeface="+mj-lt"/>
                <a:cs typeface="+mj-lt"/>
              </a:rPr>
              <a:t>Creación de las tablas en </a:t>
            </a:r>
            <a:r>
              <a:rPr lang="es-ES" sz="3200" dirty="0" err="1">
                <a:solidFill>
                  <a:schemeClr val="bg1"/>
                </a:solidFill>
                <a:ea typeface="+mj-lt"/>
                <a:cs typeface="+mj-lt"/>
              </a:rPr>
              <a:t>PosgretSQL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7" name="Rectángulo 6">
            <a:hlinkClick r:id="rId2" action="ppaction://hlinksldjump"/>
            <a:extLst>
              <a:ext uri="{FF2B5EF4-FFF2-40B4-BE49-F238E27FC236}">
                <a16:creationId xmlns:a16="http://schemas.microsoft.com/office/drawing/2014/main" id="{2F646D0E-E4F2-426B-AC3F-CC96DC322EC6}"/>
              </a:ext>
            </a:extLst>
          </p:cNvPr>
          <p:cNvSpPr/>
          <p:nvPr/>
        </p:nvSpPr>
        <p:spPr>
          <a:xfrm>
            <a:off x="10727703" y="18854"/>
            <a:ext cx="1464297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Índice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8D134432-F541-443C-B9AA-9A49AEFC59F6}"/>
              </a:ext>
            </a:extLst>
          </p:cNvPr>
          <p:cNvSpPr txBox="1"/>
          <p:nvPr/>
        </p:nvSpPr>
        <p:spPr>
          <a:xfrm>
            <a:off x="245268" y="1576167"/>
            <a:ext cx="1170146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000" dirty="0" err="1"/>
              <a:t>create</a:t>
            </a:r>
            <a:r>
              <a:rPr lang="es-ES" sz="2000" dirty="0"/>
              <a:t> table CLIENTE (</a:t>
            </a:r>
            <a:r>
              <a:rPr lang="es-ES" sz="2000" dirty="0" err="1"/>
              <a:t>id_cliente</a:t>
            </a:r>
            <a:r>
              <a:rPr lang="es-ES" sz="2000" dirty="0"/>
              <a:t> VARCHAR (10) </a:t>
            </a:r>
            <a:r>
              <a:rPr lang="es-ES" sz="2000" dirty="0" err="1"/>
              <a:t>not</a:t>
            </a:r>
            <a:r>
              <a:rPr lang="es-ES" sz="2000" dirty="0"/>
              <a:t> </a:t>
            </a:r>
            <a:r>
              <a:rPr lang="es-ES" sz="2000" dirty="0" err="1"/>
              <a:t>null</a:t>
            </a:r>
            <a:r>
              <a:rPr lang="es-ES" sz="2000" dirty="0"/>
              <a:t> </a:t>
            </a:r>
            <a:r>
              <a:rPr lang="es-ES" sz="2000" dirty="0" err="1"/>
              <a:t>primary</a:t>
            </a:r>
            <a:r>
              <a:rPr lang="es-ES" sz="2000" dirty="0"/>
              <a:t> </a:t>
            </a:r>
            <a:r>
              <a:rPr lang="es-ES" sz="2000" dirty="0" err="1"/>
              <a:t>key</a:t>
            </a:r>
            <a:r>
              <a:rPr lang="es-ES" sz="2000" dirty="0"/>
              <a:t>,</a:t>
            </a:r>
          </a:p>
          <a:p>
            <a:pPr algn="just"/>
            <a:r>
              <a:rPr lang="es-ES" sz="2000" dirty="0"/>
              <a:t>cedula </a:t>
            </a:r>
            <a:r>
              <a:rPr lang="es-ES" sz="2000" dirty="0" err="1"/>
              <a:t>varchar</a:t>
            </a:r>
            <a:r>
              <a:rPr lang="es-ES" sz="2000" dirty="0"/>
              <a:t>(10),nombres </a:t>
            </a:r>
            <a:r>
              <a:rPr lang="es-ES" sz="2000" dirty="0" err="1"/>
              <a:t>varchar</a:t>
            </a:r>
            <a:r>
              <a:rPr lang="es-ES" sz="2000" dirty="0"/>
              <a:t>(20), apellidos </a:t>
            </a:r>
            <a:r>
              <a:rPr lang="es-ES" sz="2000" dirty="0" err="1"/>
              <a:t>varchar</a:t>
            </a:r>
            <a:r>
              <a:rPr lang="es-ES" sz="2000" dirty="0"/>
              <a:t>(20), celular </a:t>
            </a:r>
            <a:r>
              <a:rPr lang="es-ES" sz="2000" dirty="0" err="1"/>
              <a:t>integer</a:t>
            </a:r>
            <a:r>
              <a:rPr lang="es-ES" sz="2000" dirty="0"/>
              <a:t>, </a:t>
            </a:r>
          </a:p>
          <a:p>
            <a:pPr algn="just"/>
            <a:r>
              <a:rPr lang="es-ES" sz="2000" dirty="0" err="1"/>
              <a:t>correo_electronico</a:t>
            </a:r>
            <a:r>
              <a:rPr lang="es-ES" sz="2000" dirty="0"/>
              <a:t> </a:t>
            </a:r>
            <a:r>
              <a:rPr lang="es-ES" sz="2000" dirty="0" err="1"/>
              <a:t>varchar</a:t>
            </a:r>
            <a:r>
              <a:rPr lang="es-ES" sz="2000" dirty="0"/>
              <a:t>(50),</a:t>
            </a:r>
            <a:r>
              <a:rPr lang="es-ES" sz="2000" dirty="0" err="1"/>
              <a:t>direccion</a:t>
            </a:r>
            <a:r>
              <a:rPr lang="es-ES" sz="2000" dirty="0"/>
              <a:t> </a:t>
            </a:r>
            <a:r>
              <a:rPr lang="es-ES" sz="2000" dirty="0" err="1"/>
              <a:t>varchar</a:t>
            </a:r>
            <a:r>
              <a:rPr lang="es-ES" sz="2000" dirty="0"/>
              <a:t>(50), cuidad </a:t>
            </a:r>
            <a:r>
              <a:rPr lang="es-ES" sz="2000" dirty="0" err="1"/>
              <a:t>varchar</a:t>
            </a:r>
            <a:r>
              <a:rPr lang="es-ES" sz="2000" dirty="0"/>
              <a:t>(20), provincia </a:t>
            </a:r>
            <a:r>
              <a:rPr lang="es-ES" sz="2000" dirty="0" err="1"/>
              <a:t>varchar</a:t>
            </a:r>
            <a:r>
              <a:rPr lang="es-ES" sz="2000" dirty="0"/>
              <a:t>(20));</a:t>
            </a:r>
          </a:p>
          <a:p>
            <a:pPr algn="just"/>
            <a:endParaRPr lang="es-ES" sz="2000" dirty="0"/>
          </a:p>
          <a:p>
            <a:pPr algn="just"/>
            <a:r>
              <a:rPr lang="es-ES" sz="2000" dirty="0" err="1"/>
              <a:t>create</a:t>
            </a:r>
            <a:r>
              <a:rPr lang="es-ES" sz="2000" dirty="0"/>
              <a:t> table TRANSPORTISTA (</a:t>
            </a:r>
            <a:r>
              <a:rPr lang="es-ES" sz="2000" dirty="0" err="1"/>
              <a:t>id_transportista</a:t>
            </a:r>
            <a:r>
              <a:rPr lang="es-ES" sz="2000" dirty="0"/>
              <a:t> </a:t>
            </a:r>
            <a:r>
              <a:rPr lang="es-ES" sz="2000" dirty="0" err="1"/>
              <a:t>varchar</a:t>
            </a:r>
            <a:r>
              <a:rPr lang="es-ES" sz="2000" dirty="0"/>
              <a:t> (10) </a:t>
            </a:r>
            <a:r>
              <a:rPr lang="es-ES" sz="2000" dirty="0" err="1"/>
              <a:t>not</a:t>
            </a:r>
            <a:r>
              <a:rPr lang="es-ES" sz="2000" dirty="0"/>
              <a:t> </a:t>
            </a:r>
            <a:r>
              <a:rPr lang="es-ES" sz="2000" dirty="0" err="1"/>
              <a:t>null</a:t>
            </a:r>
            <a:r>
              <a:rPr lang="es-ES" sz="2000" dirty="0"/>
              <a:t> </a:t>
            </a:r>
            <a:r>
              <a:rPr lang="es-ES" sz="2000" dirty="0" err="1"/>
              <a:t>primary</a:t>
            </a:r>
            <a:r>
              <a:rPr lang="es-ES" sz="2000" dirty="0"/>
              <a:t> </a:t>
            </a:r>
            <a:r>
              <a:rPr lang="es-ES" sz="2000" dirty="0" err="1"/>
              <a:t>key</a:t>
            </a:r>
            <a:r>
              <a:rPr lang="es-ES" sz="2000" dirty="0"/>
              <a:t>, </a:t>
            </a:r>
          </a:p>
          <a:p>
            <a:pPr algn="just"/>
            <a:r>
              <a:rPr lang="es-ES" sz="2000" dirty="0" err="1"/>
              <a:t>tipo_licencia</a:t>
            </a:r>
            <a:r>
              <a:rPr lang="es-ES" sz="2000" dirty="0"/>
              <a:t> </a:t>
            </a:r>
            <a:r>
              <a:rPr lang="es-ES" sz="2000" dirty="0" err="1"/>
              <a:t>varchar</a:t>
            </a:r>
            <a:r>
              <a:rPr lang="es-ES" sz="2000" dirty="0"/>
              <a:t> (20), cedula </a:t>
            </a:r>
            <a:r>
              <a:rPr lang="es-ES" sz="2000" dirty="0" err="1"/>
              <a:t>varchar</a:t>
            </a:r>
            <a:r>
              <a:rPr lang="es-ES" sz="2000" dirty="0"/>
              <a:t>(10), </a:t>
            </a:r>
            <a:r>
              <a:rPr lang="es-ES" sz="2000" dirty="0" err="1"/>
              <a:t>nombre_transportista</a:t>
            </a:r>
            <a:r>
              <a:rPr lang="es-ES" sz="2000" dirty="0"/>
              <a:t> </a:t>
            </a:r>
            <a:r>
              <a:rPr lang="es-ES" sz="2000" dirty="0" err="1"/>
              <a:t>varchar</a:t>
            </a:r>
            <a:r>
              <a:rPr lang="es-ES" sz="2000" dirty="0"/>
              <a:t>(20), </a:t>
            </a:r>
          </a:p>
          <a:p>
            <a:pPr algn="just"/>
            <a:r>
              <a:rPr lang="es-ES" sz="2000" dirty="0" err="1"/>
              <a:t>apellido_transportista</a:t>
            </a:r>
            <a:r>
              <a:rPr lang="es-ES" sz="2000" dirty="0"/>
              <a:t> </a:t>
            </a:r>
            <a:r>
              <a:rPr lang="es-ES" sz="2000" dirty="0" err="1"/>
              <a:t>varchar</a:t>
            </a:r>
            <a:r>
              <a:rPr lang="es-ES" sz="2000" dirty="0"/>
              <a:t>(20), </a:t>
            </a:r>
            <a:r>
              <a:rPr lang="es-ES" sz="2000" dirty="0" err="1"/>
              <a:t>correo_electronico_transportista</a:t>
            </a:r>
            <a:r>
              <a:rPr lang="es-ES" sz="2000" dirty="0"/>
              <a:t> </a:t>
            </a:r>
            <a:r>
              <a:rPr lang="es-ES" sz="2000" dirty="0" err="1"/>
              <a:t>varchar</a:t>
            </a:r>
            <a:r>
              <a:rPr lang="es-ES" sz="2000" dirty="0"/>
              <a:t>(50), </a:t>
            </a:r>
            <a:r>
              <a:rPr lang="es-ES" sz="2000" dirty="0" err="1"/>
              <a:t>celular_transportista</a:t>
            </a:r>
            <a:r>
              <a:rPr lang="es-ES" sz="2000" dirty="0"/>
              <a:t> </a:t>
            </a:r>
            <a:r>
              <a:rPr lang="es-ES" sz="2000" dirty="0" err="1"/>
              <a:t>integer,estado_transportista</a:t>
            </a:r>
            <a:r>
              <a:rPr lang="es-ES" sz="2000" dirty="0"/>
              <a:t> </a:t>
            </a:r>
            <a:r>
              <a:rPr lang="es-ES" sz="2000" dirty="0" err="1"/>
              <a:t>varchar</a:t>
            </a:r>
            <a:r>
              <a:rPr lang="es-ES" sz="2000" dirty="0"/>
              <a:t>(30));</a:t>
            </a:r>
          </a:p>
          <a:p>
            <a:pPr algn="just"/>
            <a:endParaRPr lang="es-ES" sz="2000" dirty="0"/>
          </a:p>
          <a:p>
            <a:pPr algn="just"/>
            <a:r>
              <a:rPr lang="es-ES" sz="2000" dirty="0" err="1"/>
              <a:t>create</a:t>
            </a:r>
            <a:r>
              <a:rPr lang="es-ES" sz="2000" dirty="0"/>
              <a:t> table VEHICULO (</a:t>
            </a:r>
            <a:r>
              <a:rPr lang="es-ES" sz="2000" dirty="0" err="1"/>
              <a:t>id_vehiculo</a:t>
            </a:r>
            <a:r>
              <a:rPr lang="es-ES" sz="2000" dirty="0"/>
              <a:t> </a:t>
            </a:r>
            <a:r>
              <a:rPr lang="es-ES" sz="2000" dirty="0" err="1"/>
              <a:t>varchar</a:t>
            </a:r>
            <a:r>
              <a:rPr lang="es-ES" sz="2000" dirty="0"/>
              <a:t> (10) </a:t>
            </a:r>
            <a:r>
              <a:rPr lang="es-ES" sz="2000" dirty="0" err="1"/>
              <a:t>not</a:t>
            </a:r>
            <a:r>
              <a:rPr lang="es-ES" sz="2000" dirty="0"/>
              <a:t> </a:t>
            </a:r>
            <a:r>
              <a:rPr lang="es-ES" sz="2000" dirty="0" err="1"/>
              <a:t>null</a:t>
            </a:r>
            <a:r>
              <a:rPr lang="es-ES" sz="2000" dirty="0"/>
              <a:t> </a:t>
            </a:r>
            <a:r>
              <a:rPr lang="es-ES" sz="2000" dirty="0" err="1"/>
              <a:t>primary</a:t>
            </a:r>
            <a:r>
              <a:rPr lang="es-ES" sz="2000" dirty="0"/>
              <a:t> </a:t>
            </a:r>
            <a:r>
              <a:rPr lang="es-ES" sz="2000" dirty="0" err="1"/>
              <a:t>key</a:t>
            </a:r>
            <a:r>
              <a:rPr lang="es-ES" sz="2000" dirty="0"/>
              <a:t>,</a:t>
            </a:r>
          </a:p>
          <a:p>
            <a:pPr algn="just"/>
            <a:r>
              <a:rPr lang="es-ES" sz="2000" dirty="0" err="1"/>
              <a:t>id_cliente</a:t>
            </a:r>
            <a:r>
              <a:rPr lang="es-ES" sz="2000" dirty="0"/>
              <a:t> VARCHAR (10)</a:t>
            </a:r>
            <a:r>
              <a:rPr lang="es-ES" sz="2000" dirty="0" err="1"/>
              <a:t>references</a:t>
            </a:r>
            <a:r>
              <a:rPr lang="es-ES" sz="2000" dirty="0"/>
              <a:t> CLIENTE (</a:t>
            </a:r>
            <a:r>
              <a:rPr lang="es-ES" sz="2000" dirty="0" err="1"/>
              <a:t>id_cliente</a:t>
            </a:r>
            <a:r>
              <a:rPr lang="es-ES" sz="2000" dirty="0"/>
              <a:t>),</a:t>
            </a:r>
          </a:p>
          <a:p>
            <a:pPr algn="just"/>
            <a:r>
              <a:rPr lang="es-ES" sz="2000" dirty="0" err="1"/>
              <a:t>id_transportista</a:t>
            </a:r>
            <a:r>
              <a:rPr lang="es-ES" sz="2000" dirty="0"/>
              <a:t> </a:t>
            </a:r>
            <a:r>
              <a:rPr lang="es-ES" sz="2000" dirty="0" err="1"/>
              <a:t>varchar</a:t>
            </a:r>
            <a:r>
              <a:rPr lang="es-ES" sz="2000" dirty="0"/>
              <a:t> (10)</a:t>
            </a:r>
            <a:r>
              <a:rPr lang="es-ES" sz="2000" dirty="0" err="1"/>
              <a:t>references</a:t>
            </a:r>
            <a:r>
              <a:rPr lang="es-ES" sz="2000" dirty="0"/>
              <a:t> TRANSPORTISTA (</a:t>
            </a:r>
            <a:r>
              <a:rPr lang="es-ES" sz="2000" dirty="0" err="1"/>
              <a:t>id_transportista</a:t>
            </a:r>
            <a:r>
              <a:rPr lang="es-ES" sz="2000" dirty="0"/>
              <a:t>),</a:t>
            </a:r>
          </a:p>
          <a:p>
            <a:pPr algn="just"/>
            <a:r>
              <a:rPr lang="es-ES" sz="2000" dirty="0"/>
              <a:t>placa </a:t>
            </a:r>
            <a:r>
              <a:rPr lang="es-ES" sz="2000" dirty="0" err="1"/>
              <a:t>integer</a:t>
            </a:r>
            <a:r>
              <a:rPr lang="es-ES" sz="2000" dirty="0"/>
              <a:t>, </a:t>
            </a:r>
            <a:r>
              <a:rPr lang="es-ES" sz="2000" dirty="0" err="1"/>
              <a:t>capacidad_persona</a:t>
            </a:r>
            <a:r>
              <a:rPr lang="es-ES" sz="2000" dirty="0"/>
              <a:t> </a:t>
            </a:r>
            <a:r>
              <a:rPr lang="es-ES" sz="2000" dirty="0" err="1"/>
              <a:t>varchar</a:t>
            </a:r>
            <a:r>
              <a:rPr lang="es-ES" sz="2000" dirty="0"/>
              <a:t>(20), </a:t>
            </a:r>
            <a:r>
              <a:rPr lang="es-ES" sz="2000" dirty="0" err="1"/>
              <a:t>distancia_recorrida</a:t>
            </a:r>
            <a:r>
              <a:rPr lang="es-ES" sz="2000" dirty="0"/>
              <a:t> </a:t>
            </a:r>
            <a:r>
              <a:rPr lang="es-ES" sz="2000" dirty="0" err="1"/>
              <a:t>varchar</a:t>
            </a:r>
            <a:r>
              <a:rPr lang="es-ES" sz="2000" dirty="0"/>
              <a:t>(10),</a:t>
            </a:r>
          </a:p>
          <a:p>
            <a:pPr algn="just"/>
            <a:r>
              <a:rPr lang="es-ES" sz="2000" dirty="0"/>
              <a:t>estado </a:t>
            </a:r>
            <a:r>
              <a:rPr lang="es-ES" sz="2000" dirty="0" err="1"/>
              <a:t>varchar</a:t>
            </a:r>
            <a:r>
              <a:rPr lang="es-ES" sz="2000" dirty="0"/>
              <a:t>(30), </a:t>
            </a:r>
            <a:r>
              <a:rPr lang="es-ES" sz="2000" dirty="0" err="1"/>
              <a:t>cantidad_viaje</a:t>
            </a:r>
            <a:r>
              <a:rPr lang="es-ES" sz="2000" dirty="0"/>
              <a:t> </a:t>
            </a:r>
            <a:r>
              <a:rPr lang="es-ES" sz="2000" dirty="0" err="1"/>
              <a:t>integer</a:t>
            </a:r>
            <a:r>
              <a:rPr lang="es-ES" sz="20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549149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B03FC08-47CE-40A3-968F-A0EA18D7A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es-ES" sz="3200" dirty="0">
                <a:solidFill>
                  <a:schemeClr val="bg1"/>
                </a:solidFill>
                <a:ea typeface="+mj-lt"/>
                <a:cs typeface="+mj-lt"/>
              </a:rPr>
              <a:t>Ingreso de Valores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6" name="Rectángulo 5">
            <a:hlinkClick r:id="rId2" action="ppaction://hlinksldjump"/>
            <a:extLst>
              <a:ext uri="{FF2B5EF4-FFF2-40B4-BE49-F238E27FC236}">
                <a16:creationId xmlns:a16="http://schemas.microsoft.com/office/drawing/2014/main" id="{B933364B-B03B-4154-BEE2-928D4081E45D}"/>
              </a:ext>
            </a:extLst>
          </p:cNvPr>
          <p:cNvSpPr/>
          <p:nvPr/>
        </p:nvSpPr>
        <p:spPr>
          <a:xfrm>
            <a:off x="10727703" y="18854"/>
            <a:ext cx="1464297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Índice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7FCDDC6-C3E2-788A-0785-1F91A873DC35}"/>
              </a:ext>
            </a:extLst>
          </p:cNvPr>
          <p:cNvSpPr txBox="1"/>
          <p:nvPr/>
        </p:nvSpPr>
        <p:spPr>
          <a:xfrm>
            <a:off x="490538" y="1578077"/>
            <a:ext cx="1121092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insert</a:t>
            </a:r>
            <a:r>
              <a:rPr lang="es-ES" dirty="0"/>
              <a:t> </a:t>
            </a:r>
            <a:r>
              <a:rPr lang="es-ES" dirty="0" err="1"/>
              <a:t>into</a:t>
            </a:r>
            <a:r>
              <a:rPr lang="es-ES" dirty="0"/>
              <a:t> CLIENTE (id_cliente,cedula,nombres,apellidos,celular,correo_electronico,direccion,cuidad,provincia) </a:t>
            </a:r>
            <a:r>
              <a:rPr lang="es-ES" dirty="0" err="1"/>
              <a:t>values</a:t>
            </a:r>
            <a:endParaRPr lang="es-ES" dirty="0"/>
          </a:p>
          <a:p>
            <a:r>
              <a:rPr lang="es-ES" dirty="0"/>
              <a:t>('1','1351213141','karla','medranda',0992787403,'karlam@gmail.com','calle 13 </a:t>
            </a:r>
            <a:r>
              <a:rPr lang="es-ES" dirty="0" err="1"/>
              <a:t>Av</a:t>
            </a:r>
            <a:r>
              <a:rPr lang="es-ES" dirty="0"/>
              <a:t> 2','manta','tarqui'),</a:t>
            </a:r>
          </a:p>
          <a:p>
            <a:r>
              <a:rPr lang="es-ES" dirty="0"/>
              <a:t>('2','1351314151','sara','macias',0992787402,'saram@gmail.com','calle 15 </a:t>
            </a:r>
            <a:r>
              <a:rPr lang="es-ES" dirty="0" err="1"/>
              <a:t>Av</a:t>
            </a:r>
            <a:r>
              <a:rPr lang="es-ES" dirty="0"/>
              <a:t> 2','manta','eloy </a:t>
            </a:r>
            <a:r>
              <a:rPr lang="es-ES" dirty="0" err="1"/>
              <a:t>alfaro</a:t>
            </a:r>
            <a:r>
              <a:rPr lang="es-ES" dirty="0"/>
              <a:t>'),</a:t>
            </a:r>
          </a:p>
          <a:p>
            <a:r>
              <a:rPr lang="es-ES" dirty="0"/>
              <a:t>('3','1351415161','noelia','cedeño',0992787401,'noeliac@gmail.com','calle 16 </a:t>
            </a:r>
            <a:r>
              <a:rPr lang="es-ES" dirty="0" err="1"/>
              <a:t>Av</a:t>
            </a:r>
            <a:r>
              <a:rPr lang="es-ES" dirty="0"/>
              <a:t> 2','manta','los esteros')</a:t>
            </a:r>
          </a:p>
          <a:p>
            <a:endParaRPr lang="es-ES" dirty="0"/>
          </a:p>
          <a:p>
            <a:r>
              <a:rPr lang="es-ES" dirty="0" err="1"/>
              <a:t>insert</a:t>
            </a:r>
            <a:r>
              <a:rPr lang="es-ES" dirty="0"/>
              <a:t> </a:t>
            </a:r>
            <a:r>
              <a:rPr lang="es-ES" dirty="0" err="1"/>
              <a:t>into</a:t>
            </a:r>
            <a:r>
              <a:rPr lang="es-ES" dirty="0"/>
              <a:t> TRANSPORTISTA (id_transportista,tipo_licencia,cedula,nombre_transportista,apellido_transportista,correo_electronico_transportista,celular_transportista,estado_transportista) </a:t>
            </a:r>
            <a:r>
              <a:rPr lang="es-ES" dirty="0" err="1"/>
              <a:t>values</a:t>
            </a:r>
            <a:r>
              <a:rPr lang="es-ES" dirty="0"/>
              <a:t> </a:t>
            </a:r>
          </a:p>
          <a:p>
            <a:r>
              <a:rPr lang="es-ES" dirty="0"/>
              <a:t>('10','tipo a','1351787917','mario','anchundia','marioagmail.com',0997894512,'disponible' ),</a:t>
            </a:r>
          </a:p>
          <a:p>
            <a:r>
              <a:rPr lang="es-ES" dirty="0"/>
              <a:t>('11','tipo b','1351787918','carlos','perez','calosp@gmail.com',0997894510,'ocupado'),</a:t>
            </a:r>
          </a:p>
          <a:p>
            <a:r>
              <a:rPr lang="es-ES" dirty="0"/>
              <a:t>('12','tipo a','1351787919','pedro','cedeño','pedroc@gmail.com',0997894511,'disponible')</a:t>
            </a:r>
          </a:p>
          <a:p>
            <a:endParaRPr lang="es-ES" dirty="0"/>
          </a:p>
          <a:p>
            <a:r>
              <a:rPr lang="es-ES" dirty="0" err="1"/>
              <a:t>insert</a:t>
            </a:r>
            <a:r>
              <a:rPr lang="es-ES" dirty="0"/>
              <a:t> </a:t>
            </a:r>
            <a:r>
              <a:rPr lang="es-ES" dirty="0" err="1"/>
              <a:t>into</a:t>
            </a:r>
            <a:r>
              <a:rPr lang="es-ES" dirty="0"/>
              <a:t> VEHICULO (id_vehiculo,id_cliente,id_transportista,placa,capacidad_persona,distancia_recorrida,estado,cantidad_viaje ) VALUES </a:t>
            </a:r>
          </a:p>
          <a:p>
            <a:r>
              <a:rPr lang="es-ES" dirty="0"/>
              <a:t>('20','1','10',2000,'2 personas','1000 km','disponible',5),</a:t>
            </a:r>
          </a:p>
          <a:p>
            <a:r>
              <a:rPr lang="es-ES" dirty="0"/>
              <a:t>('21','2','11',2001,'1 persona','150 km','ocupado',3),</a:t>
            </a:r>
          </a:p>
          <a:p>
            <a:r>
              <a:rPr lang="es-ES" dirty="0"/>
              <a:t>('22','3','12',2002,'4 personas','1500 km','disponible',2)</a:t>
            </a:r>
          </a:p>
        </p:txBody>
      </p:sp>
    </p:spTree>
    <p:extLst>
      <p:ext uri="{BB962C8B-B14F-4D97-AF65-F5344CB8AC3E}">
        <p14:creationId xmlns:p14="http://schemas.microsoft.com/office/powerpoint/2010/main" val="4257883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B03FC08-47CE-40A3-968F-A0EA18D7A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es-ES" sz="3200" dirty="0">
                <a:solidFill>
                  <a:schemeClr val="bg1"/>
                </a:solidFill>
                <a:ea typeface="+mj-lt"/>
                <a:cs typeface="+mj-lt"/>
              </a:rPr>
              <a:t>STORED PROCEDURE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6" name="Rectángulo 5">
            <a:hlinkClick r:id="rId2" action="ppaction://hlinksldjump"/>
            <a:extLst>
              <a:ext uri="{FF2B5EF4-FFF2-40B4-BE49-F238E27FC236}">
                <a16:creationId xmlns:a16="http://schemas.microsoft.com/office/drawing/2014/main" id="{B933364B-B03B-4154-BEE2-928D4081E45D}"/>
              </a:ext>
            </a:extLst>
          </p:cNvPr>
          <p:cNvSpPr/>
          <p:nvPr/>
        </p:nvSpPr>
        <p:spPr>
          <a:xfrm>
            <a:off x="10727703" y="18854"/>
            <a:ext cx="1464297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Índice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4DD8D4A6-8525-46EC-A16C-6C581BE1C082}"/>
              </a:ext>
            </a:extLst>
          </p:cNvPr>
          <p:cNvSpPr/>
          <p:nvPr/>
        </p:nvSpPr>
        <p:spPr>
          <a:xfrm>
            <a:off x="776139" y="1798411"/>
            <a:ext cx="934824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>
                <a:solidFill>
                  <a:srgbClr val="000000"/>
                </a:solidFill>
                <a:highlight>
                  <a:srgbClr val="FFFFFF"/>
                </a:highlight>
              </a:rPr>
              <a:t>CREATE PROCEDURE </a:t>
            </a:r>
            <a:r>
              <a:rPr lang="es-MX" dirty="0" err="1">
                <a:solidFill>
                  <a:srgbClr val="000000"/>
                </a:solidFill>
                <a:highlight>
                  <a:srgbClr val="FFFFFF"/>
                </a:highlight>
              </a:rPr>
              <a:t>insertar_transportista</a:t>
            </a:r>
            <a:r>
              <a:rPr lang="es-MX" dirty="0">
                <a:solidFill>
                  <a:srgbClr val="000000"/>
                </a:solidFill>
                <a:highlight>
                  <a:srgbClr val="FFFFFF"/>
                </a:highlight>
              </a:rPr>
              <a:t> (</a:t>
            </a:r>
          </a:p>
          <a:p>
            <a:r>
              <a:rPr lang="es-MX" dirty="0">
                <a:solidFill>
                  <a:srgbClr val="000000"/>
                </a:solidFill>
                <a:highlight>
                  <a:srgbClr val="FFFFFF"/>
                </a:highlight>
              </a:rPr>
              <a:t>    IN </a:t>
            </a:r>
            <a:r>
              <a:rPr lang="es-MX" dirty="0" err="1">
                <a:solidFill>
                  <a:srgbClr val="000000"/>
                </a:solidFill>
                <a:highlight>
                  <a:srgbClr val="FFFFFF"/>
                </a:highlight>
              </a:rPr>
              <a:t>p_id_transportista</a:t>
            </a:r>
            <a:r>
              <a:rPr lang="es-MX" dirty="0">
                <a:solidFill>
                  <a:srgbClr val="000000"/>
                </a:solidFill>
                <a:highlight>
                  <a:srgbClr val="FFFFFF"/>
                </a:highlight>
              </a:rPr>
              <a:t> VARCHAR(10),</a:t>
            </a:r>
          </a:p>
          <a:p>
            <a:r>
              <a:rPr lang="es-MX" dirty="0">
                <a:solidFill>
                  <a:srgbClr val="000000"/>
                </a:solidFill>
                <a:highlight>
                  <a:srgbClr val="FFFFFF"/>
                </a:highlight>
              </a:rPr>
              <a:t>    IN </a:t>
            </a:r>
            <a:r>
              <a:rPr lang="es-MX" dirty="0" err="1">
                <a:solidFill>
                  <a:srgbClr val="000000"/>
                </a:solidFill>
                <a:highlight>
                  <a:srgbClr val="FFFFFF"/>
                </a:highlight>
              </a:rPr>
              <a:t>p_tipo_licencia</a:t>
            </a:r>
            <a:r>
              <a:rPr lang="es-MX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MX" dirty="0" err="1">
                <a:solidFill>
                  <a:srgbClr val="000000"/>
                </a:solidFill>
                <a:highlight>
                  <a:srgbClr val="FFFFFF"/>
                </a:highlight>
              </a:rPr>
              <a:t>varchar</a:t>
            </a:r>
            <a:r>
              <a:rPr lang="es-MX" dirty="0">
                <a:solidFill>
                  <a:srgbClr val="000000"/>
                </a:solidFill>
                <a:highlight>
                  <a:srgbClr val="FFFFFF"/>
                </a:highlight>
              </a:rPr>
              <a:t> (20),</a:t>
            </a:r>
          </a:p>
          <a:p>
            <a:r>
              <a:rPr lang="es-MX" dirty="0">
                <a:solidFill>
                  <a:srgbClr val="000000"/>
                </a:solidFill>
                <a:highlight>
                  <a:srgbClr val="FFFFFF"/>
                </a:highlight>
              </a:rPr>
              <a:t>    IN </a:t>
            </a:r>
            <a:r>
              <a:rPr lang="es-MX" dirty="0" err="1">
                <a:solidFill>
                  <a:srgbClr val="000000"/>
                </a:solidFill>
                <a:highlight>
                  <a:srgbClr val="FFFFFF"/>
                </a:highlight>
              </a:rPr>
              <a:t>p_cedula</a:t>
            </a:r>
            <a:r>
              <a:rPr lang="es-MX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MX" dirty="0" err="1">
                <a:solidFill>
                  <a:srgbClr val="000000"/>
                </a:solidFill>
                <a:highlight>
                  <a:srgbClr val="FFFFFF"/>
                </a:highlight>
              </a:rPr>
              <a:t>varchar</a:t>
            </a:r>
            <a:r>
              <a:rPr lang="es-MX" dirty="0">
                <a:solidFill>
                  <a:srgbClr val="000000"/>
                </a:solidFill>
                <a:highlight>
                  <a:srgbClr val="FFFFFF"/>
                </a:highlight>
              </a:rPr>
              <a:t>(10),</a:t>
            </a:r>
          </a:p>
          <a:p>
            <a:r>
              <a:rPr lang="es-MX" dirty="0">
                <a:solidFill>
                  <a:srgbClr val="000000"/>
                </a:solidFill>
                <a:highlight>
                  <a:srgbClr val="FFFFFF"/>
                </a:highlight>
              </a:rPr>
              <a:t>	IN </a:t>
            </a:r>
            <a:r>
              <a:rPr lang="es-MX" dirty="0" err="1">
                <a:solidFill>
                  <a:srgbClr val="000000"/>
                </a:solidFill>
                <a:highlight>
                  <a:srgbClr val="FFFFFF"/>
                </a:highlight>
              </a:rPr>
              <a:t>p_nombre_transportista</a:t>
            </a:r>
            <a:r>
              <a:rPr lang="es-MX" dirty="0">
                <a:solidFill>
                  <a:srgbClr val="000000"/>
                </a:solidFill>
                <a:highlight>
                  <a:srgbClr val="FFFFFF"/>
                </a:highlight>
              </a:rPr>
              <a:t> VARCHAR(20),</a:t>
            </a:r>
          </a:p>
          <a:p>
            <a:r>
              <a:rPr lang="es-MX" dirty="0">
                <a:solidFill>
                  <a:srgbClr val="000000"/>
                </a:solidFill>
                <a:highlight>
                  <a:srgbClr val="FFFFFF"/>
                </a:highlight>
              </a:rPr>
              <a:t>	IN </a:t>
            </a:r>
            <a:r>
              <a:rPr lang="es-MX" dirty="0" err="1">
                <a:solidFill>
                  <a:srgbClr val="000000"/>
                </a:solidFill>
                <a:highlight>
                  <a:srgbClr val="FFFFFF"/>
                </a:highlight>
              </a:rPr>
              <a:t>p_apellido_transportista</a:t>
            </a:r>
            <a:r>
              <a:rPr lang="es-MX" dirty="0">
                <a:solidFill>
                  <a:srgbClr val="000000"/>
                </a:solidFill>
                <a:highlight>
                  <a:srgbClr val="FFFFFF"/>
                </a:highlight>
              </a:rPr>
              <a:t> VARCHAR(20),</a:t>
            </a:r>
          </a:p>
          <a:p>
            <a:r>
              <a:rPr lang="es-MX" dirty="0">
                <a:solidFill>
                  <a:srgbClr val="000000"/>
                </a:solidFill>
                <a:highlight>
                  <a:srgbClr val="FFFFFF"/>
                </a:highlight>
              </a:rPr>
              <a:t>	IN </a:t>
            </a:r>
            <a:r>
              <a:rPr lang="es-MX" dirty="0" err="1">
                <a:solidFill>
                  <a:srgbClr val="000000"/>
                </a:solidFill>
                <a:highlight>
                  <a:srgbClr val="FFFFFF"/>
                </a:highlight>
              </a:rPr>
              <a:t>p_correo_electronico_transportista</a:t>
            </a:r>
            <a:r>
              <a:rPr lang="es-MX" dirty="0">
                <a:solidFill>
                  <a:srgbClr val="000000"/>
                </a:solidFill>
                <a:highlight>
                  <a:srgbClr val="FFFFFF"/>
                </a:highlight>
              </a:rPr>
              <a:t> VARCHAR(50),</a:t>
            </a:r>
          </a:p>
          <a:p>
            <a:r>
              <a:rPr lang="es-MX" dirty="0">
                <a:solidFill>
                  <a:srgbClr val="000000"/>
                </a:solidFill>
                <a:highlight>
                  <a:srgbClr val="FFFFFF"/>
                </a:highlight>
              </a:rPr>
              <a:t>	IN </a:t>
            </a:r>
            <a:r>
              <a:rPr lang="es-MX" dirty="0" err="1">
                <a:solidFill>
                  <a:srgbClr val="000000"/>
                </a:solidFill>
                <a:highlight>
                  <a:srgbClr val="FFFFFF"/>
                </a:highlight>
              </a:rPr>
              <a:t>p_celular_transportista</a:t>
            </a:r>
            <a:r>
              <a:rPr lang="es-MX" dirty="0">
                <a:solidFill>
                  <a:srgbClr val="000000"/>
                </a:solidFill>
                <a:highlight>
                  <a:srgbClr val="FFFFFF"/>
                </a:highlight>
              </a:rPr>
              <a:t> INTEGER,</a:t>
            </a:r>
          </a:p>
          <a:p>
            <a:r>
              <a:rPr lang="es-MX" dirty="0">
                <a:solidFill>
                  <a:srgbClr val="000000"/>
                </a:solidFill>
                <a:highlight>
                  <a:srgbClr val="FFFFFF"/>
                </a:highlight>
              </a:rPr>
              <a:t>	IN </a:t>
            </a:r>
            <a:r>
              <a:rPr lang="es-MX" dirty="0" err="1">
                <a:solidFill>
                  <a:srgbClr val="000000"/>
                </a:solidFill>
                <a:highlight>
                  <a:srgbClr val="FFFFFF"/>
                </a:highlight>
              </a:rPr>
              <a:t>p_estado_transportista</a:t>
            </a:r>
            <a:r>
              <a:rPr lang="es-MX" dirty="0">
                <a:solidFill>
                  <a:srgbClr val="000000"/>
                </a:solidFill>
                <a:highlight>
                  <a:srgbClr val="FFFFFF"/>
                </a:highlight>
              </a:rPr>
              <a:t> VARCHAR(30)</a:t>
            </a:r>
          </a:p>
          <a:p>
            <a:r>
              <a:rPr lang="es-MX" dirty="0">
                <a:solidFill>
                  <a:srgbClr val="000000"/>
                </a:solidFill>
                <a:highlight>
                  <a:srgbClr val="FFFFFF"/>
                </a:highlight>
              </a:rPr>
              <a:t>)</a:t>
            </a:r>
          </a:p>
          <a:p>
            <a:r>
              <a:rPr lang="es-MX" dirty="0">
                <a:solidFill>
                  <a:srgbClr val="000000"/>
                </a:solidFill>
                <a:highlight>
                  <a:srgbClr val="FFFFFF"/>
                </a:highlight>
              </a:rPr>
              <a:t>LANGUAGE </a:t>
            </a:r>
            <a:r>
              <a:rPr lang="es-MX" dirty="0" err="1">
                <a:solidFill>
                  <a:srgbClr val="000000"/>
                </a:solidFill>
                <a:highlight>
                  <a:srgbClr val="FFFFFF"/>
                </a:highlight>
              </a:rPr>
              <a:t>plpgsql</a:t>
            </a:r>
            <a:endParaRPr lang="es-MX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MX" dirty="0">
                <a:solidFill>
                  <a:srgbClr val="000000"/>
                </a:solidFill>
                <a:highlight>
                  <a:srgbClr val="FFFFFF"/>
                </a:highlight>
              </a:rPr>
              <a:t>AS $$</a:t>
            </a:r>
          </a:p>
        </p:txBody>
      </p:sp>
    </p:spTree>
    <p:extLst>
      <p:ext uri="{BB962C8B-B14F-4D97-AF65-F5344CB8AC3E}">
        <p14:creationId xmlns:p14="http://schemas.microsoft.com/office/powerpoint/2010/main" val="821319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</TotalTime>
  <Words>1122</Words>
  <Application>Microsoft Office PowerPoint</Application>
  <PresentationFormat>Panorámica</PresentationFormat>
  <Paragraphs>124</Paragraphs>
  <Slides>17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4" baseType="lpstr">
      <vt:lpstr>Aharoni</vt:lpstr>
      <vt:lpstr>Arial</vt:lpstr>
      <vt:lpstr>Book Antiqua</vt:lpstr>
      <vt:lpstr>Calibri</vt:lpstr>
      <vt:lpstr>Calibri Light</vt:lpstr>
      <vt:lpstr>Cooper Black</vt:lpstr>
      <vt:lpstr>Tema de Office</vt:lpstr>
      <vt:lpstr>Presentación de PowerPoint</vt:lpstr>
      <vt:lpstr>Índice</vt:lpstr>
      <vt:lpstr>Universo Discurso</vt:lpstr>
      <vt:lpstr>MODELO CONCEPTUAL</vt:lpstr>
      <vt:lpstr>MODELO LOGICO</vt:lpstr>
      <vt:lpstr>MODELO FISICO</vt:lpstr>
      <vt:lpstr>Creación de las tablas en PosgretSQL</vt:lpstr>
      <vt:lpstr>Ingreso de Valores</vt:lpstr>
      <vt:lpstr>STORED PROCEDURE</vt:lpstr>
      <vt:lpstr>STORED PROCEDURE</vt:lpstr>
      <vt:lpstr>STORED PROCEDURE</vt:lpstr>
      <vt:lpstr>STORED PROCEDURE</vt:lpstr>
      <vt:lpstr>RESULTADOS CLIENTES</vt:lpstr>
      <vt:lpstr>RESULTADOS TRANSPORTISTA</vt:lpstr>
      <vt:lpstr>RESULTADOS VEHICULO</vt:lpstr>
      <vt:lpstr>RESULTADOS ERROR</vt:lpstr>
      <vt:lpstr>CONCLUSIONES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Roger Burgos</dc:creator>
  <cp:lastModifiedBy>BURGOS HURTADO ROGER KENT</cp:lastModifiedBy>
  <cp:revision>200</cp:revision>
  <dcterms:created xsi:type="dcterms:W3CDTF">2012-07-30T22:48:03Z</dcterms:created>
  <dcterms:modified xsi:type="dcterms:W3CDTF">2023-01-12T04:45:16Z</dcterms:modified>
</cp:coreProperties>
</file>