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7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1C1A2-F8A1-4F14-8E2E-1DB3C7E16FDC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4AE35-3788-4735-ACFA-00C98C20BD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1C1A2-F8A1-4F14-8E2E-1DB3C7E16FDC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4AE35-3788-4735-ACFA-00C98C20BD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1C1A2-F8A1-4F14-8E2E-1DB3C7E16FDC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4AE35-3788-4735-ACFA-00C98C20BD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1C1A2-F8A1-4F14-8E2E-1DB3C7E16FDC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4AE35-3788-4735-ACFA-00C98C20BD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1C1A2-F8A1-4F14-8E2E-1DB3C7E16FDC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4AE35-3788-4735-ACFA-00C98C20BD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1C1A2-F8A1-4F14-8E2E-1DB3C7E16FDC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4AE35-3788-4735-ACFA-00C98C20BD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1C1A2-F8A1-4F14-8E2E-1DB3C7E16FDC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4AE35-3788-4735-ACFA-00C98C20BD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1C1A2-F8A1-4F14-8E2E-1DB3C7E16FDC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4AE35-3788-4735-ACFA-00C98C20BD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1C1A2-F8A1-4F14-8E2E-1DB3C7E16FDC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4AE35-3788-4735-ACFA-00C98C20BD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1C1A2-F8A1-4F14-8E2E-1DB3C7E16FDC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4AE35-3788-4735-ACFA-00C98C20BD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1C1A2-F8A1-4F14-8E2E-1DB3C7E16FDC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4AE35-3788-4735-ACFA-00C98C20BD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1C1A2-F8A1-4F14-8E2E-1DB3C7E16FDC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4AE35-3788-4735-ACFA-00C98C20BD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1214422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视频硬解稳定性问题探讨和处理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5852" y="3000372"/>
            <a:ext cx="6400800" cy="1752600"/>
          </a:xfrm>
        </p:spPr>
        <p:txBody>
          <a:bodyPr/>
          <a:lstStyle/>
          <a:p>
            <a:r>
              <a:rPr lang="zh-CN" altLang="en-US" dirty="0" smtClean="0"/>
              <a:t>罗升阳</a:t>
            </a:r>
            <a:endParaRPr lang="zh-CN" altLang="en-US" dirty="0"/>
          </a:p>
        </p:txBody>
      </p:sp>
      <p:pic>
        <p:nvPicPr>
          <p:cNvPr id="4" name="图片 3" descr="149760529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306" y="3929066"/>
            <a:ext cx="1857388" cy="18573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终极解决方案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目标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最大化使用硬解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崩溃时</a:t>
            </a:r>
            <a:r>
              <a:rPr lang="en-US" altLang="zh-CN" dirty="0" smtClean="0"/>
              <a:t>App</a:t>
            </a:r>
            <a:r>
              <a:rPr lang="zh-CN" altLang="en-US" dirty="0" smtClean="0"/>
              <a:t>不闪退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崩溃时无缝切换到软解</a:t>
            </a:r>
            <a:endParaRPr lang="en-US" altLang="zh-CN" dirty="0" smtClean="0"/>
          </a:p>
          <a:p>
            <a:r>
              <a:rPr lang="zh-CN" altLang="en-US" dirty="0" smtClean="0"/>
              <a:t>思考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IE</a:t>
            </a:r>
            <a:r>
              <a:rPr lang="zh-CN" altLang="en-US" dirty="0" smtClean="0"/>
              <a:t>浏览器曾经碰到类似问题，渲染某些页面的偶发性崩溃导致其它正常网页不可用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Chrome</a:t>
            </a:r>
            <a:r>
              <a:rPr lang="zh-CN" altLang="en-US" dirty="0" smtClean="0"/>
              <a:t>浏览器保证渲染一个网页出现的崩溃不会影响到其它的网页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多进程方案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792"/>
          </a:xfrm>
        </p:spPr>
        <p:txBody>
          <a:bodyPr/>
          <a:lstStyle/>
          <a:p>
            <a:r>
              <a:rPr lang="zh-CN" altLang="en-US" dirty="0" smtClean="0"/>
              <a:t>将硬解码器放在一个独立的进程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2428868"/>
            <a:ext cx="585787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500034" y="4214818"/>
            <a:ext cx="8229600" cy="228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使用流程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播放器一开始都是使用硬解码器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检测到硬解所在的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Service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进程崩溃后，就切换至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App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进程中的软解器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#1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428736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App</a:t>
            </a:r>
            <a:r>
              <a:rPr lang="zh-CN" altLang="en-US" dirty="0" smtClean="0"/>
              <a:t>进程和</a:t>
            </a:r>
            <a:r>
              <a:rPr lang="en-US" altLang="zh-CN" dirty="0" err="1" smtClean="0"/>
              <a:t>MediaCodec</a:t>
            </a:r>
            <a:r>
              <a:rPr lang="zh-CN" altLang="en-US" dirty="0" smtClean="0"/>
              <a:t>所在的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进程如何建立连接？</a:t>
            </a:r>
            <a:endParaRPr lang="zh-CN" alt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428868"/>
            <a:ext cx="8929718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#2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285860"/>
            <a:ext cx="8229600" cy="1785950"/>
          </a:xfrm>
        </p:spPr>
        <p:txBody>
          <a:bodyPr>
            <a:normAutofit/>
          </a:bodyPr>
          <a:lstStyle/>
          <a:p>
            <a:r>
              <a:rPr lang="en-US" altLang="zh-CN" sz="2000" dirty="0" err="1" smtClean="0"/>
              <a:t>MediaCodec</a:t>
            </a:r>
            <a:r>
              <a:rPr lang="zh-CN" altLang="en-US" sz="2000" dirty="0" smtClean="0"/>
              <a:t>使用到的</a:t>
            </a:r>
            <a:r>
              <a:rPr lang="en-US" altLang="zh-CN" sz="2000" dirty="0" smtClean="0"/>
              <a:t>Surface</a:t>
            </a:r>
            <a:r>
              <a:rPr lang="zh-CN" altLang="en-US" sz="2000" dirty="0" smtClean="0"/>
              <a:t>来自于</a:t>
            </a:r>
            <a:r>
              <a:rPr lang="en-US" altLang="zh-CN" sz="2000" dirty="0" smtClean="0"/>
              <a:t>App</a:t>
            </a:r>
            <a:r>
              <a:rPr lang="zh-CN" altLang="en-US" sz="2000" dirty="0" smtClean="0"/>
              <a:t>进程中的</a:t>
            </a:r>
            <a:r>
              <a:rPr lang="en-US" altLang="zh-CN" sz="2000" dirty="0" err="1" smtClean="0"/>
              <a:t>SurfaceView</a:t>
            </a:r>
            <a:r>
              <a:rPr lang="zh-CN" altLang="en-US" sz="2000" dirty="0" smtClean="0"/>
              <a:t>，如何将该</a:t>
            </a:r>
            <a:r>
              <a:rPr lang="en-US" altLang="zh-CN" sz="2000" dirty="0" smtClean="0"/>
              <a:t>Surface</a:t>
            </a:r>
            <a:r>
              <a:rPr lang="zh-CN" altLang="en-US" sz="2000" dirty="0" smtClean="0"/>
              <a:t>从一个进程传递至别一个进程？</a:t>
            </a:r>
            <a:endParaRPr lang="zh-CN" altLang="en-US" sz="2000" dirty="0"/>
          </a:p>
        </p:txBody>
      </p:sp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2357430"/>
            <a:ext cx="9143999" cy="4143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#3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428737"/>
            <a:ext cx="8229600" cy="857256"/>
          </a:xfrm>
        </p:spPr>
        <p:txBody>
          <a:bodyPr/>
          <a:lstStyle/>
          <a:p>
            <a:r>
              <a:rPr lang="en-US" altLang="zh-CN" dirty="0" smtClean="0"/>
              <a:t>App</a:t>
            </a:r>
            <a:r>
              <a:rPr lang="zh-CN" altLang="en-US" dirty="0" smtClean="0"/>
              <a:t>进程如何检测</a:t>
            </a:r>
            <a:r>
              <a:rPr lang="en-US" altLang="zh-CN" dirty="0" err="1" smtClean="0"/>
              <a:t>MediaCodec</a:t>
            </a:r>
            <a:r>
              <a:rPr lang="zh-CN" altLang="en-US" dirty="0" smtClean="0"/>
              <a:t>崩溃？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2928934"/>
            <a:ext cx="5800725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#4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571612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数据传输效率问题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假设视频码流为</a:t>
            </a:r>
            <a:r>
              <a:rPr lang="en-US" altLang="zh-CN" dirty="0" smtClean="0"/>
              <a:t>2M</a:t>
            </a:r>
            <a:r>
              <a:rPr lang="zh-CN" altLang="en-US" dirty="0" smtClean="0"/>
              <a:t>，那么一秒钟要从</a:t>
            </a:r>
            <a:r>
              <a:rPr lang="en-US" altLang="zh-CN" dirty="0" smtClean="0"/>
              <a:t>App</a:t>
            </a:r>
            <a:r>
              <a:rPr lang="zh-CN" altLang="en-US" dirty="0" smtClean="0"/>
              <a:t>进程传输</a:t>
            </a:r>
            <a:r>
              <a:rPr lang="en-US" altLang="zh-CN" dirty="0" smtClean="0"/>
              <a:t>250000</a:t>
            </a:r>
            <a:r>
              <a:rPr lang="zh-CN" altLang="en-US" dirty="0" smtClean="0"/>
              <a:t>字节到</a:t>
            </a:r>
            <a:r>
              <a:rPr lang="en-US" altLang="zh-CN" dirty="0" err="1" smtClean="0"/>
              <a:t>MediaCodec</a:t>
            </a:r>
            <a:r>
              <a:rPr lang="zh-CN" altLang="en-US" dirty="0" smtClean="0"/>
              <a:t>所在的进程。</a:t>
            </a:r>
            <a:endParaRPr lang="en-US" altLang="zh-CN" dirty="0" smtClean="0"/>
          </a:p>
          <a:p>
            <a:r>
              <a:rPr lang="zh-CN" altLang="en-US" dirty="0" smtClean="0"/>
              <a:t>使用匿名共享内存</a:t>
            </a:r>
            <a:endParaRPr lang="en-US" altLang="zh-CN" dirty="0" smtClean="0"/>
          </a:p>
          <a:p>
            <a:pPr lvl="1"/>
            <a:r>
              <a:rPr lang="en-US" dirty="0" err="1" smtClean="0"/>
              <a:t>android.os.MemoryFile</a:t>
            </a:r>
            <a:endParaRPr lang="en-US" dirty="0"/>
          </a:p>
          <a:p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MediaCodec</a:t>
            </a:r>
            <a:r>
              <a:rPr lang="zh-CN" altLang="en-US" dirty="0" smtClean="0"/>
              <a:t>所在进程创建一个</a:t>
            </a:r>
            <a:r>
              <a:rPr lang="en-US" dirty="0" err="1" smtClean="0"/>
              <a:t>MemoryFile</a:t>
            </a:r>
            <a:endParaRPr lang="en-US" dirty="0" smtClean="0"/>
          </a:p>
          <a:p>
            <a:pPr lvl="1"/>
            <a:r>
              <a:rPr lang="zh-CN" altLang="en-US" dirty="0" smtClean="0"/>
              <a:t>通过反射获得</a:t>
            </a:r>
            <a:r>
              <a:rPr lang="en-US" dirty="0" err="1" smtClean="0"/>
              <a:t>MemoryFile</a:t>
            </a:r>
            <a:r>
              <a:rPr lang="zh-CN" altLang="en-US" dirty="0" smtClean="0"/>
              <a:t>内部的文件描述符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将该</a:t>
            </a:r>
            <a:r>
              <a:rPr lang="zh-CN" altLang="en-US" dirty="0" smtClean="0"/>
              <a:t>文件描述符通过</a:t>
            </a:r>
            <a:r>
              <a:rPr lang="en-US" altLang="zh-CN" dirty="0" smtClean="0"/>
              <a:t>Binder IPC</a:t>
            </a:r>
            <a:r>
              <a:rPr lang="zh-CN" altLang="en-US" dirty="0" smtClean="0"/>
              <a:t>传递给</a:t>
            </a:r>
            <a:r>
              <a:rPr lang="en-US" altLang="zh-CN" dirty="0" smtClean="0"/>
              <a:t>App</a:t>
            </a:r>
            <a:r>
              <a:rPr lang="zh-CN" altLang="en-US" dirty="0" smtClean="0"/>
              <a:t>进程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App</a:t>
            </a:r>
            <a:r>
              <a:rPr lang="zh-CN" altLang="en-US" dirty="0" smtClean="0"/>
              <a:t>进程</a:t>
            </a:r>
            <a:r>
              <a:rPr lang="zh-CN" altLang="en-US" dirty="0"/>
              <a:t>将</a:t>
            </a:r>
            <a:r>
              <a:rPr lang="zh-CN" altLang="en-US" dirty="0" smtClean="0"/>
              <a:t>该文件描述符映射到自己的地址空间</a:t>
            </a:r>
            <a:endParaRPr lang="en-US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#4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5858"/>
          </a:xfrm>
        </p:spPr>
        <p:txBody>
          <a:bodyPr/>
          <a:lstStyle/>
          <a:p>
            <a:r>
              <a:rPr lang="zh-CN" altLang="en-US" dirty="0" smtClean="0"/>
              <a:t>创建一个</a:t>
            </a:r>
            <a:r>
              <a:rPr lang="en-US" dirty="0" err="1" smtClean="0"/>
              <a:t>MemoryFile</a:t>
            </a:r>
            <a:r>
              <a:rPr lang="zh-CN" altLang="en-US" dirty="0" smtClean="0"/>
              <a:t>，并且获得其内部的文件描述符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857496"/>
            <a:ext cx="7277100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#4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285860"/>
            <a:ext cx="8229600" cy="614354"/>
          </a:xfrm>
        </p:spPr>
        <p:txBody>
          <a:bodyPr/>
          <a:lstStyle/>
          <a:p>
            <a:r>
              <a:rPr lang="zh-CN" altLang="en-US" dirty="0" smtClean="0"/>
              <a:t>通过</a:t>
            </a:r>
            <a:r>
              <a:rPr lang="en-US" altLang="zh-CN" dirty="0" smtClean="0"/>
              <a:t>Binder IPC</a:t>
            </a:r>
            <a:r>
              <a:rPr lang="zh-CN" altLang="en-US" dirty="0" smtClean="0"/>
              <a:t>传递文件描述符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214554"/>
            <a:ext cx="8929717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#4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14420"/>
          </a:xfrm>
        </p:spPr>
        <p:txBody>
          <a:bodyPr/>
          <a:lstStyle/>
          <a:p>
            <a:r>
              <a:rPr lang="en-US" altLang="zh-CN" dirty="0" smtClean="0"/>
              <a:t>App</a:t>
            </a:r>
            <a:r>
              <a:rPr lang="zh-CN" altLang="en-US" dirty="0" smtClean="0"/>
              <a:t>进程将文件描述符映射到自己的地址空间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3286124"/>
            <a:ext cx="7362825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</a:t>
            </a:r>
            <a:r>
              <a:rPr lang="en-US" altLang="zh-CN" dirty="0" smtClean="0"/>
              <a:t>App</a:t>
            </a:r>
            <a:r>
              <a:rPr lang="zh-CN" altLang="en-US" dirty="0" smtClean="0"/>
              <a:t>中的不稳定模块，都可以考虑将其放在独立的进程中运行，例如</a:t>
            </a:r>
            <a:r>
              <a:rPr lang="en-US" altLang="zh-CN" dirty="0" smtClean="0"/>
              <a:t>Android </a:t>
            </a:r>
            <a:r>
              <a:rPr lang="en-US" altLang="zh-CN" dirty="0" err="1" smtClean="0"/>
              <a:t>WebView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如何将</a:t>
            </a:r>
            <a:r>
              <a:rPr lang="en-US" altLang="zh-CN" dirty="0" smtClean="0"/>
              <a:t>Android </a:t>
            </a:r>
            <a:r>
              <a:rPr lang="en-US" altLang="zh-CN" dirty="0" err="1" smtClean="0"/>
              <a:t>WebView</a:t>
            </a:r>
            <a:r>
              <a:rPr lang="zh-CN" altLang="en-US" dirty="0" smtClean="0"/>
              <a:t>运行在独立的进程中？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背景</a:t>
            </a:r>
            <a:endParaRPr lang="en-US" altLang="zh-CN" dirty="0" smtClean="0"/>
          </a:p>
          <a:p>
            <a:r>
              <a:rPr lang="zh-CN" altLang="en-US" dirty="0" smtClean="0"/>
              <a:t>硬解框架</a:t>
            </a:r>
            <a:endParaRPr lang="en-US" altLang="zh-CN" dirty="0" smtClean="0"/>
          </a:p>
          <a:p>
            <a:r>
              <a:rPr lang="zh-CN" altLang="en-US" dirty="0" smtClean="0"/>
              <a:t>硬解崩溃特点</a:t>
            </a:r>
            <a:endParaRPr lang="en-US" altLang="zh-CN" dirty="0" smtClean="0"/>
          </a:p>
          <a:p>
            <a:r>
              <a:rPr lang="zh-CN" altLang="en-US" dirty="0" smtClean="0"/>
              <a:t>硬解使用方法</a:t>
            </a:r>
            <a:endParaRPr lang="en-US" altLang="zh-CN" dirty="0" smtClean="0"/>
          </a:p>
          <a:p>
            <a:r>
              <a:rPr lang="zh-CN" altLang="en-US" dirty="0" smtClean="0"/>
              <a:t>硬解崩溃原因</a:t>
            </a:r>
            <a:endParaRPr lang="en-US" altLang="zh-CN" dirty="0" smtClean="0"/>
          </a:p>
          <a:p>
            <a:r>
              <a:rPr lang="zh-CN" altLang="en-US" dirty="0" smtClean="0"/>
              <a:t>常见解决方案</a:t>
            </a:r>
            <a:endParaRPr lang="en-US" altLang="zh-CN" dirty="0" smtClean="0"/>
          </a:p>
          <a:p>
            <a:r>
              <a:rPr lang="zh-CN" altLang="en-US" dirty="0" smtClean="0"/>
              <a:t>终极解决方案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  <p:pic>
        <p:nvPicPr>
          <p:cNvPr id="4" name="内容占位符 3" descr="149760529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0430" y="2428868"/>
            <a:ext cx="2667000" cy="266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28596" y="1428736"/>
            <a:ext cx="8229600" cy="1328734"/>
          </a:xfrm>
        </p:spPr>
        <p:txBody>
          <a:bodyPr/>
          <a:lstStyle/>
          <a:p>
            <a:r>
              <a:rPr lang="zh-CN" altLang="en-US" dirty="0" smtClean="0"/>
              <a:t>某款日活</a:t>
            </a:r>
            <a:r>
              <a:rPr lang="en-US" altLang="zh-CN" dirty="0" smtClean="0"/>
              <a:t>500</a:t>
            </a:r>
            <a:r>
              <a:rPr lang="zh-CN" altLang="en-US" dirty="0" smtClean="0"/>
              <a:t>万的视频类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硬解码崩溃率</a:t>
            </a:r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2071678"/>
            <a:ext cx="624886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硬解框架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1285860"/>
            <a:ext cx="523875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硬解使用用法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初始化</a:t>
            </a:r>
            <a:endParaRPr lang="en-US" altLang="zh-CN" sz="2000" dirty="0" smtClean="0"/>
          </a:p>
          <a:p>
            <a:pPr lvl="1"/>
            <a:r>
              <a:rPr lang="en-US" altLang="zh-CN" sz="1600" dirty="0" smtClean="0"/>
              <a:t>codec = </a:t>
            </a:r>
            <a:r>
              <a:rPr lang="en-US" altLang="zh-CN" sz="1600" dirty="0" err="1" smtClean="0"/>
              <a:t>MediaCodec.createDecoderByType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decoderType</a:t>
            </a:r>
            <a:r>
              <a:rPr lang="en-US" altLang="zh-CN" sz="1600" dirty="0" smtClean="0"/>
              <a:t>); </a:t>
            </a:r>
          </a:p>
          <a:p>
            <a:pPr lvl="1"/>
            <a:r>
              <a:rPr lang="en-US" altLang="zh-CN" sz="1600" dirty="0" smtClean="0"/>
              <a:t> </a:t>
            </a:r>
            <a:r>
              <a:rPr lang="en-US" altLang="zh-CN" sz="1600" dirty="0" err="1"/>
              <a:t>MediaFormat</a:t>
            </a:r>
            <a:r>
              <a:rPr lang="en-US" altLang="zh-CN" sz="1600" dirty="0"/>
              <a:t> format = </a:t>
            </a:r>
            <a:r>
              <a:rPr lang="en-US" altLang="zh-CN" sz="1600" dirty="0" err="1"/>
              <a:t>MediaFormat.createVideoFormat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decoderType</a:t>
            </a:r>
            <a:r>
              <a:rPr lang="en-US" altLang="zh-CN" sz="1600" dirty="0"/>
              <a:t>, width, height);            </a:t>
            </a:r>
          </a:p>
          <a:p>
            <a:pPr lvl="1"/>
            <a:r>
              <a:rPr lang="en-US" altLang="zh-CN" sz="1600" dirty="0" err="1" smtClean="0"/>
              <a:t>codec.configure</a:t>
            </a:r>
            <a:r>
              <a:rPr lang="en-US" altLang="zh-CN" sz="1600" dirty="0" smtClean="0"/>
              <a:t>(format, </a:t>
            </a:r>
            <a:r>
              <a:rPr lang="en-US" altLang="zh-CN" sz="1600" dirty="0" smtClean="0">
                <a:solidFill>
                  <a:srgbClr val="FF0000"/>
                </a:solidFill>
              </a:rPr>
              <a:t>surface</a:t>
            </a:r>
            <a:r>
              <a:rPr lang="en-US" altLang="zh-CN" sz="1600" dirty="0" smtClean="0"/>
              <a:t>, null, 0); </a:t>
            </a:r>
          </a:p>
          <a:p>
            <a:pPr lvl="1"/>
            <a:r>
              <a:rPr lang="en-US" altLang="zh-CN" sz="1600" dirty="0" err="1" smtClean="0"/>
              <a:t>codec.start</a:t>
            </a:r>
            <a:r>
              <a:rPr lang="en-US" altLang="zh-CN" sz="1600" dirty="0" smtClean="0"/>
              <a:t>();</a:t>
            </a:r>
          </a:p>
          <a:p>
            <a:r>
              <a:rPr lang="zh-CN" altLang="en-US" sz="2000" dirty="0"/>
              <a:t>解码</a:t>
            </a:r>
            <a:endParaRPr lang="en-US" altLang="zh-CN" sz="2000" dirty="0" smtClean="0"/>
          </a:p>
          <a:p>
            <a:pPr lvl="1"/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index = </a:t>
            </a:r>
            <a:r>
              <a:rPr lang="en-US" altLang="zh-CN" sz="1600" dirty="0" err="1" smtClean="0"/>
              <a:t>codec.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dequeueInputBuffer</a:t>
            </a:r>
            <a:r>
              <a:rPr lang="en-US" altLang="zh-CN" sz="1600" dirty="0" smtClean="0"/>
              <a:t>(TIMEOUT_USEC);</a:t>
            </a:r>
          </a:p>
          <a:p>
            <a:pPr lvl="1"/>
            <a:r>
              <a:rPr lang="en-US" altLang="zh-CN" sz="1600" dirty="0" err="1" smtClean="0"/>
              <a:t>codec.queueInputBuffer</a:t>
            </a:r>
            <a:r>
              <a:rPr lang="en-US" altLang="zh-CN" sz="1600" dirty="0" smtClean="0"/>
              <a:t>(index, 0, </a:t>
            </a:r>
            <a:r>
              <a:rPr lang="en-US" altLang="zh-CN" sz="1600" dirty="0" err="1" smtClean="0"/>
              <a:t>buffer.size</a:t>
            </a:r>
            <a:r>
              <a:rPr lang="en-US" altLang="zh-CN" sz="1600" dirty="0" smtClean="0"/>
              <a:t>, buffer.pts, 0);</a:t>
            </a:r>
          </a:p>
          <a:p>
            <a:pPr lvl="1"/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status = </a:t>
            </a:r>
            <a:r>
              <a:rPr lang="en-US" altLang="zh-CN" sz="1600" dirty="0" err="1" smtClean="0"/>
              <a:t>codec.dequeueOutputBuffer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bufferInfo</a:t>
            </a:r>
            <a:r>
              <a:rPr lang="en-US" altLang="zh-CN" sz="1600" dirty="0" smtClean="0"/>
              <a:t>, </a:t>
            </a:r>
            <a:r>
              <a:rPr lang="en-US" altLang="zh-CN" sz="1600" dirty="0" smtClean="0"/>
              <a:t>TIMEOUT_USEC</a:t>
            </a:r>
            <a:r>
              <a:rPr lang="en-US" altLang="zh-CN" sz="1600" dirty="0" smtClean="0"/>
              <a:t>);</a:t>
            </a:r>
          </a:p>
          <a:p>
            <a:pPr lvl="1"/>
            <a:r>
              <a:rPr lang="en-US" altLang="zh-CN" sz="1600" dirty="0" err="1" smtClean="0"/>
              <a:t>codec.releaseOutputBuffer</a:t>
            </a:r>
            <a:r>
              <a:rPr lang="en-US" altLang="zh-CN" sz="1600" dirty="0" smtClean="0"/>
              <a:t>(status, true);</a:t>
            </a:r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Surface</a:t>
            </a:r>
            <a:r>
              <a:rPr lang="zh-CN" altLang="en-US" dirty="0" smtClean="0"/>
              <a:t>（</a:t>
            </a:r>
            <a:r>
              <a:rPr lang="en-US" dirty="0" err="1" smtClean="0"/>
              <a:t>BufferQueue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3108" y="2643182"/>
            <a:ext cx="483870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858016" y="4071942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SurfaceFlinger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23938" y="2295516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Decoder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7" idx="2"/>
          </p:cNvCxnSpPr>
          <p:nvPr/>
        </p:nvCxnSpPr>
        <p:spPr>
          <a:xfrm rot="16200000" flipH="1">
            <a:off x="1747934" y="2676636"/>
            <a:ext cx="478400" cy="4548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rot="16200000" flipV="1">
            <a:off x="6607983" y="3679033"/>
            <a:ext cx="500066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硬解崩溃</a:t>
            </a:r>
            <a:r>
              <a:rPr lang="zh-CN" altLang="en-US" dirty="0" smtClean="0"/>
              <a:t>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Native Crash</a:t>
            </a:r>
            <a:r>
              <a:rPr lang="zh-CN" altLang="en-US" dirty="0" smtClean="0"/>
              <a:t>占大部分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libstagefright.so</a:t>
            </a:r>
            <a:endParaRPr lang="en-US" altLang="zh-CN" dirty="0" smtClean="0"/>
          </a:p>
          <a:p>
            <a:r>
              <a:rPr lang="zh-CN" altLang="en-US" dirty="0" smtClean="0"/>
              <a:t>偶发性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测试时难以发现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上线后会放大问题</a:t>
            </a:r>
            <a:endParaRPr lang="en-US" altLang="zh-CN" dirty="0" smtClean="0"/>
          </a:p>
          <a:p>
            <a:r>
              <a:rPr lang="zh-CN" altLang="en-US" dirty="0" smtClean="0"/>
              <a:t>临时性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只是暂时不能用</a:t>
            </a:r>
            <a:endParaRPr lang="en-US" altLang="zh-CN" dirty="0" smtClean="0"/>
          </a:p>
          <a:p>
            <a:r>
              <a:rPr lang="zh-CN" altLang="en-US" dirty="0" smtClean="0"/>
              <a:t>不可控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Crash</a:t>
            </a:r>
            <a:r>
              <a:rPr lang="zh-CN" altLang="en-US" dirty="0" smtClean="0"/>
              <a:t>发生在系统库，应用难以处理</a:t>
            </a:r>
            <a:endParaRPr lang="en-US" altLang="zh-CN" dirty="0" smtClean="0"/>
          </a:p>
          <a:p>
            <a:r>
              <a:rPr lang="zh-CN" altLang="en-US" dirty="0" smtClean="0"/>
              <a:t>影响大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应用闪退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硬解崩溃原因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Surface</a:t>
            </a:r>
            <a:r>
              <a:rPr lang="zh-CN" altLang="en-US" dirty="0" smtClean="0"/>
              <a:t>相关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Surface</a:t>
            </a:r>
            <a:r>
              <a:rPr lang="zh-CN" altLang="en-US" dirty="0" smtClean="0"/>
              <a:t>销毁后，解码器仍然在使用</a:t>
            </a:r>
            <a:endParaRPr lang="en-US" altLang="zh-CN" dirty="0" smtClean="0"/>
          </a:p>
          <a:p>
            <a:pPr lvl="1"/>
            <a:r>
              <a:rPr lang="en-US" sz="2300" dirty="0" err="1" smtClean="0"/>
              <a:t>SurfaceHolder.Callback</a:t>
            </a:r>
            <a:r>
              <a:rPr lang="en-US" sz="2300" dirty="0" smtClean="0"/>
              <a:t>. </a:t>
            </a:r>
            <a:r>
              <a:rPr lang="en-US" sz="2300" dirty="0" err="1" smtClean="0"/>
              <a:t>surfaceDestroyed</a:t>
            </a:r>
            <a:r>
              <a:rPr lang="en-US" sz="2300" dirty="0" smtClean="0"/>
              <a:t>(</a:t>
            </a:r>
            <a:r>
              <a:rPr lang="en-US" sz="2300" dirty="0" err="1" smtClean="0"/>
              <a:t>SurfaceHolder</a:t>
            </a:r>
            <a:r>
              <a:rPr lang="en-US" sz="2300" dirty="0" smtClean="0"/>
              <a:t> holder) {</a:t>
            </a:r>
          </a:p>
          <a:p>
            <a:pPr lvl="1">
              <a:buNone/>
            </a:pPr>
            <a:r>
              <a:rPr lang="en-US" sz="2300" dirty="0"/>
              <a:t> </a:t>
            </a:r>
            <a:r>
              <a:rPr lang="en-US" sz="2300" dirty="0" smtClean="0"/>
              <a:t>           </a:t>
            </a:r>
            <a:r>
              <a:rPr lang="en-US" sz="2300" i="1" dirty="0" smtClean="0">
                <a:solidFill>
                  <a:srgbClr val="FF0000"/>
                </a:solidFill>
              </a:rPr>
              <a:t>What happens while stopping </a:t>
            </a:r>
            <a:r>
              <a:rPr lang="en-US" sz="2300" i="1" dirty="0" err="1" smtClean="0">
                <a:solidFill>
                  <a:srgbClr val="FF0000"/>
                </a:solidFill>
              </a:rPr>
              <a:t>MediaCodec</a:t>
            </a:r>
            <a:r>
              <a:rPr lang="en-US" sz="2300" i="1" dirty="0" smtClean="0">
                <a:solidFill>
                  <a:srgbClr val="FF0000"/>
                </a:solidFill>
              </a:rPr>
              <a:t> </a:t>
            </a:r>
            <a:r>
              <a:rPr lang="en-US" sz="2300" i="1" dirty="0" smtClean="0">
                <a:solidFill>
                  <a:srgbClr val="FF0000"/>
                </a:solidFill>
              </a:rPr>
              <a:t>asynchronously Here?</a:t>
            </a:r>
            <a:endParaRPr lang="en-US" sz="2300" i="1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sz="2300" dirty="0"/>
              <a:t> </a:t>
            </a:r>
            <a:r>
              <a:rPr lang="en-US" sz="2300" dirty="0" smtClean="0"/>
              <a:t>      }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3200" dirty="0" smtClean="0"/>
              <a:t>硬件相关</a:t>
            </a:r>
            <a:endParaRPr lang="en-US" altLang="zh-CN" sz="3200" dirty="0" smtClean="0"/>
          </a:p>
          <a:p>
            <a:pPr marL="742950" lvl="2" indent="-342900"/>
            <a:r>
              <a:rPr lang="zh-CN" altLang="en-US" dirty="0" smtClean="0"/>
              <a:t>频繁创建导致临时不可用</a:t>
            </a:r>
            <a:endParaRPr lang="en-US" altLang="zh-CN" dirty="0"/>
          </a:p>
          <a:p>
            <a:pPr marL="742950" lvl="2" indent="-342900"/>
            <a:r>
              <a:rPr lang="zh-CN" altLang="en-US" dirty="0"/>
              <a:t>申请不到连续物理内存导致不</a:t>
            </a:r>
            <a:r>
              <a:rPr lang="zh-CN" altLang="en-US" dirty="0" smtClean="0"/>
              <a:t>可用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 dirty="0" err="1" smtClean="0"/>
              <a:t>StageFright</a:t>
            </a:r>
            <a:r>
              <a:rPr lang="zh-CN" altLang="en-US" sz="3200" dirty="0" smtClean="0"/>
              <a:t>相关</a:t>
            </a:r>
            <a:endParaRPr lang="en-US" altLang="zh-CN" sz="3200" dirty="0" smtClean="0"/>
          </a:p>
          <a:p>
            <a:pPr marL="742950" lvl="2" indent="-342900"/>
            <a:r>
              <a:rPr lang="zh-CN" altLang="en-US" dirty="0"/>
              <a:t>发现硬解器状态不对时自动</a:t>
            </a:r>
            <a:r>
              <a:rPr lang="en-US" altLang="zh-CN" dirty="0" smtClean="0"/>
              <a:t>Crash</a:t>
            </a:r>
          </a:p>
          <a:p>
            <a:pPr marL="742950" lvl="2" indent="-342900"/>
            <a:r>
              <a:rPr lang="en-US" altLang="zh-CN" dirty="0" err="1" smtClean="0"/>
              <a:t>ssize_t</a:t>
            </a:r>
            <a:r>
              <a:rPr lang="en-US" altLang="zh-CN" dirty="0" smtClean="0"/>
              <a:t> index = </a:t>
            </a:r>
            <a:r>
              <a:rPr lang="en-US" altLang="zh-CN" dirty="0" err="1" smtClean="0"/>
              <a:t>dequeuePortBuffer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kPortIndexOutput</a:t>
            </a:r>
            <a:r>
              <a:rPr lang="en-US" altLang="zh-CN" dirty="0" smtClean="0"/>
              <a:t>);</a:t>
            </a:r>
          </a:p>
          <a:p>
            <a:pPr marL="742950" lvl="2" indent="-342900">
              <a:buNone/>
            </a:pPr>
            <a:r>
              <a:rPr lang="en-US" altLang="zh-CN" dirty="0" smtClean="0"/>
              <a:t>       if (index &lt; 0) {</a:t>
            </a:r>
          </a:p>
          <a:p>
            <a:pPr marL="742950" lvl="2" indent="-34290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en-US" altLang="zh-CN" dirty="0" smtClean="0">
                <a:solidFill>
                  <a:srgbClr val="FF0000"/>
                </a:solidFill>
              </a:rPr>
              <a:t>CHECK_EQ(index, -EAGAIN);</a:t>
            </a:r>
          </a:p>
          <a:p>
            <a:pPr marL="742950" lvl="2" indent="-34290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return false;</a:t>
            </a:r>
            <a:endParaRPr lang="en-US" altLang="zh-CN" sz="2500" dirty="0" smtClean="0"/>
          </a:p>
          <a:p>
            <a:pPr marL="742950" lvl="2" indent="-342900">
              <a:buNone/>
            </a:pPr>
            <a:r>
              <a:rPr lang="en-US" altLang="zh-CN" dirty="0" smtClean="0"/>
              <a:t>       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常见解决方案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白名单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只在严格测试过的手机上使用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过于保守</a:t>
            </a:r>
            <a:endParaRPr lang="en-US" altLang="zh-CN" dirty="0" smtClean="0"/>
          </a:p>
          <a:p>
            <a:r>
              <a:rPr lang="zh-CN" altLang="en-US" dirty="0" smtClean="0"/>
              <a:t>黑名单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无法获取所有的黑名单</a:t>
            </a:r>
            <a:endParaRPr lang="en-US" altLang="zh-CN" dirty="0"/>
          </a:p>
          <a:p>
            <a:r>
              <a:rPr lang="zh-CN" altLang="en-US" dirty="0" smtClean="0"/>
              <a:t>无论白名单还是黑名单，都无法解决临时不可用的问题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573</Words>
  <Application>Microsoft Office PowerPoint</Application>
  <PresentationFormat>全屏显示(4:3)</PresentationFormat>
  <Paragraphs>101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Android视频硬解稳定性问题探讨和处理</vt:lpstr>
      <vt:lpstr>议题</vt:lpstr>
      <vt:lpstr>背景</vt:lpstr>
      <vt:lpstr>硬解框架</vt:lpstr>
      <vt:lpstr>硬解使用用法</vt:lpstr>
      <vt:lpstr>Surface（BufferQueue）</vt:lpstr>
      <vt:lpstr>硬解崩溃特点</vt:lpstr>
      <vt:lpstr>硬解崩溃原因</vt:lpstr>
      <vt:lpstr>常见解决方案</vt:lpstr>
      <vt:lpstr>终极解决方案</vt:lpstr>
      <vt:lpstr>多进程方案</vt:lpstr>
      <vt:lpstr>问题#1</vt:lpstr>
      <vt:lpstr>问题#2</vt:lpstr>
      <vt:lpstr>问题#3</vt:lpstr>
      <vt:lpstr>问题#4</vt:lpstr>
      <vt:lpstr>问题#4</vt:lpstr>
      <vt:lpstr>问题#4</vt:lpstr>
      <vt:lpstr>问题#4</vt:lpstr>
      <vt:lpstr>思考</vt:lpstr>
      <vt:lpstr>Q&amp;A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</dc:title>
  <dc:creator>Windows 用户</dc:creator>
  <cp:lastModifiedBy>Windows 用户</cp:lastModifiedBy>
  <cp:revision>60</cp:revision>
  <dcterms:created xsi:type="dcterms:W3CDTF">2017-06-16T02:39:29Z</dcterms:created>
  <dcterms:modified xsi:type="dcterms:W3CDTF">2017-06-16T09:29:27Z</dcterms:modified>
</cp:coreProperties>
</file>