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66" r:id="rId4"/>
    <p:sldId id="258" r:id="rId5"/>
    <p:sldId id="259" r:id="rId6"/>
    <p:sldId id="260" r:id="rId7"/>
    <p:sldId id="261" r:id="rId8"/>
    <p:sldId id="262" r:id="rId9"/>
    <p:sldId id="263" r:id="rId10"/>
    <p:sldId id="264" r:id="rId11"/>
    <p:sldId id="265" r:id="rId12"/>
    <p:sldId id="279" r:id="rId13"/>
    <p:sldId id="267" r:id="rId14"/>
    <p:sldId id="268" r:id="rId15"/>
    <p:sldId id="269" r:id="rId16"/>
    <p:sldId id="270" r:id="rId17"/>
    <p:sldId id="271" r:id="rId18"/>
    <p:sldId id="272" r:id="rId19"/>
    <p:sldId id="273" r:id="rId20"/>
    <p:sldId id="274" r:id="rId21"/>
    <p:sldId id="275" r:id="rId22"/>
    <p:sldId id="276" r:id="rId23"/>
    <p:sldId id="277" r:id="rId24"/>
    <p:sldId id="291" r:id="rId25"/>
    <p:sldId id="280" r:id="rId26"/>
    <p:sldId id="278" r:id="rId27"/>
    <p:sldId id="282" r:id="rId28"/>
    <p:sldId id="281" r:id="rId29"/>
    <p:sldId id="283" r:id="rId30"/>
    <p:sldId id="284" r:id="rId31"/>
    <p:sldId id="285" r:id="rId32"/>
    <p:sldId id="286" r:id="rId33"/>
    <p:sldId id="287" r:id="rId34"/>
    <p:sldId id="289" r:id="rId35"/>
    <p:sldId id="288" r:id="rId36"/>
    <p:sldId id="290"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6" autoAdjust="0"/>
    <p:restoredTop sz="94660"/>
  </p:normalViewPr>
  <p:slideViewPr>
    <p:cSldViewPr snapToGrid="0">
      <p:cViewPr varScale="1">
        <p:scale>
          <a:sx n="61" d="100"/>
          <a:sy n="61" d="100"/>
        </p:scale>
        <p:origin x="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1F83C-C47D-4B74-A605-EED845780B45}" type="datetimeFigureOut">
              <a:rPr kumimoji="1" lang="ja-JP" altLang="en-US" smtClean="0"/>
              <a:t>2018/8/16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AD444-F732-4EC7-89A6-600BDFCADF31}" type="slidenum">
              <a:rPr kumimoji="1" lang="ja-JP" altLang="en-US" smtClean="0"/>
              <a:t>‹#›</a:t>
            </a:fld>
            <a:endParaRPr kumimoji="1" lang="ja-JP" altLang="en-US"/>
          </a:p>
        </p:txBody>
      </p:sp>
    </p:spTree>
    <p:extLst>
      <p:ext uri="{BB962C8B-B14F-4D97-AF65-F5344CB8AC3E}">
        <p14:creationId xmlns:p14="http://schemas.microsoft.com/office/powerpoint/2010/main" val="29562663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582DE-640E-4536-8131-9DA5C558E576}"/>
              </a:ext>
            </a:extLst>
          </p:cNvPr>
          <p:cNvSpPr>
            <a:spLocks noGrp="1"/>
          </p:cNvSpPr>
          <p:nvPr>
            <p:ph type="ctrTitle"/>
          </p:nvPr>
        </p:nvSpPr>
        <p:spPr>
          <a:xfrm>
            <a:off x="1143000" y="1122363"/>
            <a:ext cx="6858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43643418-CA9A-4367-B234-DEF9D57C207F}"/>
              </a:ext>
            </a:extLst>
          </p:cNvPr>
          <p:cNvSpPr>
            <a:spLocks noGrp="1"/>
          </p:cNvSpPr>
          <p:nvPr>
            <p:ph type="subTitle" idx="1"/>
          </p:nvPr>
        </p:nvSpPr>
        <p:spPr>
          <a:xfrm>
            <a:off x="1143000" y="3602038"/>
            <a:ext cx="6858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sp>
        <p:nvSpPr>
          <p:cNvPr id="4" name="日付プレースホルダー 3">
            <a:extLst>
              <a:ext uri="{FF2B5EF4-FFF2-40B4-BE49-F238E27FC236}">
                <a16:creationId xmlns:a16="http://schemas.microsoft.com/office/drawing/2014/main" id="{C1DC06A1-E442-4905-BD2A-D40EE5C90A8C}"/>
              </a:ext>
            </a:extLst>
          </p:cNvPr>
          <p:cNvSpPr>
            <a:spLocks noGrp="1"/>
          </p:cNvSpPr>
          <p:nvPr>
            <p:ph type="dt" sz="half" idx="10"/>
          </p:nvPr>
        </p:nvSpPr>
        <p:spPr/>
        <p:txBody>
          <a:bodyPr/>
          <a:lstStyle/>
          <a:p>
            <a:fld id="{9DB704FC-1DE5-4A9F-865F-1D9EE97472CA}"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0DB4D4EB-D630-4048-9C96-A0747B3B05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5AFA7F-796B-4E34-8E9C-000CD37DC456}"/>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cxnSp>
        <p:nvCxnSpPr>
          <p:cNvPr id="11" name="直線コネクタ 10">
            <a:extLst>
              <a:ext uri="{FF2B5EF4-FFF2-40B4-BE49-F238E27FC236}">
                <a16:creationId xmlns:a16="http://schemas.microsoft.com/office/drawing/2014/main" id="{51110C3F-ACD0-42D4-9D88-C236A136D637}"/>
              </a:ext>
            </a:extLst>
          </p:cNvPr>
          <p:cNvCxnSpPr/>
          <p:nvPr/>
        </p:nvCxnSpPr>
        <p:spPr>
          <a:xfrm>
            <a:off x="0" y="6331177"/>
            <a:ext cx="9144000" cy="0"/>
          </a:xfrm>
          <a:prstGeom prst="line">
            <a:avLst/>
          </a:prstGeom>
          <a:ln w="38100">
            <a:solidFill>
              <a:srgbClr val="0080A3"/>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5181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26309-FED2-40B1-81DE-93C2EFCF008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3C088F-5A9C-478F-8211-9FEC3E37654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F991C8-E713-4C49-8089-F3E20F57C38E}"/>
              </a:ext>
            </a:extLst>
          </p:cNvPr>
          <p:cNvSpPr>
            <a:spLocks noGrp="1"/>
          </p:cNvSpPr>
          <p:nvPr>
            <p:ph type="dt" sz="half" idx="10"/>
          </p:nvPr>
        </p:nvSpPr>
        <p:spPr/>
        <p:txBody>
          <a:bodyPr/>
          <a:lstStyle/>
          <a:p>
            <a:fld id="{6EFDC87C-0C50-4A0B-84B8-FC098083AABD}"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59149F1D-D5AE-42D3-80C1-DCFB42B4D8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6F01E3B-7A24-4DD5-B187-EC9030B8C18A}"/>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3689778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A9DF00D-0441-41E0-8D3E-E7DC690D4D02}"/>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E41F4B9-EA99-41E5-AA81-380F8E096666}"/>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00E9FA-DFF9-49DD-B39B-BE83975600FC}"/>
              </a:ext>
            </a:extLst>
          </p:cNvPr>
          <p:cNvSpPr>
            <a:spLocks noGrp="1"/>
          </p:cNvSpPr>
          <p:nvPr>
            <p:ph type="dt" sz="half" idx="10"/>
          </p:nvPr>
        </p:nvSpPr>
        <p:spPr/>
        <p:txBody>
          <a:bodyPr/>
          <a:lstStyle/>
          <a:p>
            <a:fld id="{41709074-1242-44B8-89B4-03DE8103952A}"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2CC8EC18-5795-405D-BBCF-847035D7E3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AAB049-73EB-4037-92A1-29820B0B5B95}"/>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135758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954B40-244B-4DC4-AF7E-11C96F95CE12}"/>
              </a:ext>
            </a:extLst>
          </p:cNvPr>
          <p:cNvSpPr>
            <a:spLocks noGrp="1"/>
          </p:cNvSpPr>
          <p:nvPr>
            <p:ph type="title"/>
          </p:nvPr>
        </p:nvSpPr>
        <p:spPr/>
        <p:txBody>
          <a:bodyPr>
            <a:normAutofit/>
          </a:bodyPr>
          <a:lstStyle>
            <a:lvl1pPr>
              <a:defRPr sz="2400">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2A4B391-4203-4B24-8D91-FC0658C7458E}"/>
              </a:ext>
            </a:extLst>
          </p:cNvPr>
          <p:cNvSpPr>
            <a:spLocks noGrp="1"/>
          </p:cNvSpPr>
          <p:nvPr>
            <p:ph idx="1"/>
          </p:nvPr>
        </p:nvSpPr>
        <p:spPr>
          <a:xfrm>
            <a:off x="628650" y="1849986"/>
            <a:ext cx="7886700" cy="4506364"/>
          </a:xfrm>
        </p:spPr>
        <p:txBody>
          <a:bodyPr>
            <a:normAutofit/>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日付プレースホルダー 3">
            <a:extLst>
              <a:ext uri="{FF2B5EF4-FFF2-40B4-BE49-F238E27FC236}">
                <a16:creationId xmlns:a16="http://schemas.microsoft.com/office/drawing/2014/main" id="{3F3CB478-D2B9-4FB0-90D8-B12699E5736A}"/>
              </a:ext>
            </a:extLst>
          </p:cNvPr>
          <p:cNvSpPr>
            <a:spLocks noGrp="1"/>
          </p:cNvSpPr>
          <p:nvPr>
            <p:ph type="dt" sz="half" idx="10"/>
          </p:nvPr>
        </p:nvSpPr>
        <p:spPr/>
        <p:txBody>
          <a:bodyPr/>
          <a:lstStyle>
            <a:lvl1pPr>
              <a:defRPr>
                <a:latin typeface="メイリオ" panose="020B0604030504040204" pitchFamily="50" charset="-128"/>
                <a:ea typeface="メイリオ" panose="020B0604030504040204" pitchFamily="50" charset="-128"/>
              </a:defRPr>
            </a:lvl1pPr>
          </a:lstStyle>
          <a:p>
            <a:fld id="{5FDAAA07-C8AF-43F2-8CD6-F23568DA8F02}"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6D512C93-2334-4A0D-A83B-4E974480A514}"/>
              </a:ext>
            </a:extLst>
          </p:cNvPr>
          <p:cNvSpPr>
            <a:spLocks noGrp="1"/>
          </p:cNvSpPr>
          <p:nvPr>
            <p:ph type="ftr" sz="quarter" idx="11"/>
          </p:nvPr>
        </p:nvSpPr>
        <p:spPr>
          <a:xfrm>
            <a:off x="3028950" y="6452736"/>
            <a:ext cx="3086100" cy="365125"/>
          </a:xfrm>
        </p:spPr>
        <p:txBody>
          <a:bodyPr/>
          <a:lstStyle>
            <a:lvl1pPr>
              <a:defRPr>
                <a:latin typeface="メイリオ" panose="020B0604030504040204" pitchFamily="50" charset="-128"/>
                <a:ea typeface="メイリオ" panose="020B0604030504040204" pitchFamily="50" charset="-128"/>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317D3BF-F895-4A8C-BF8A-3674222B8FE9}"/>
              </a:ext>
            </a:extLst>
          </p:cNvPr>
          <p:cNvSpPr>
            <a:spLocks noGrp="1"/>
          </p:cNvSpPr>
          <p:nvPr>
            <p:ph type="sldNum" sz="quarter" idx="12"/>
          </p:nvPr>
        </p:nvSpPr>
        <p:spPr/>
        <p:txBody>
          <a:bodyPr/>
          <a:lstStyle>
            <a:lvl1pPr>
              <a:defRPr>
                <a:latin typeface="メイリオ" panose="020B0604030504040204" pitchFamily="50" charset="-128"/>
                <a:ea typeface="メイリオ" panose="020B0604030504040204" pitchFamily="50" charset="-128"/>
              </a:defRPr>
            </a:lvl1pPr>
          </a:lstStyle>
          <a:p>
            <a:fld id="{080CD4C2-4043-4E0C-959B-B28B601947DE}" type="slidenum">
              <a:rPr kumimoji="1" lang="ja-JP" altLang="en-US" smtClean="0"/>
              <a:t>‹#›</a:t>
            </a:fld>
            <a:endParaRPr kumimoji="1" lang="ja-JP" altLang="en-US"/>
          </a:p>
        </p:txBody>
      </p:sp>
      <p:sp>
        <p:nvSpPr>
          <p:cNvPr id="9" name="コンテンツ プレースホルダー 2">
            <a:extLst>
              <a:ext uri="{FF2B5EF4-FFF2-40B4-BE49-F238E27FC236}">
                <a16:creationId xmlns:a16="http://schemas.microsoft.com/office/drawing/2014/main" id="{02BC2ED1-0684-40C6-B20C-BDCDC30B697F}"/>
              </a:ext>
            </a:extLst>
          </p:cNvPr>
          <p:cNvSpPr>
            <a:spLocks noGrp="1"/>
          </p:cNvSpPr>
          <p:nvPr>
            <p:ph idx="13"/>
          </p:nvPr>
        </p:nvSpPr>
        <p:spPr>
          <a:xfrm>
            <a:off x="628650" y="1190161"/>
            <a:ext cx="7886700" cy="477262"/>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dirty="0"/>
              <a:t>マスター テキストの書式設定</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dirty="0"/>
              <a:t>第 </a:t>
            </a:r>
            <a:r>
              <a:rPr kumimoji="1" lang="en-US" altLang="ja-JP" dirty="0"/>
              <a:t>2 </a:t>
            </a:r>
            <a:r>
              <a:rPr kumimoji="1" lang="ja-JP" altLang="en-US" dirty="0"/>
              <a:t>レベル</a:t>
            </a:r>
          </a:p>
        </p:txBody>
      </p:sp>
    </p:spTree>
    <p:extLst>
      <p:ext uri="{BB962C8B-B14F-4D97-AF65-F5344CB8AC3E}">
        <p14:creationId xmlns:p14="http://schemas.microsoft.com/office/powerpoint/2010/main" val="256765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E963B-92C1-40D7-A387-C8F27D35A20C}"/>
              </a:ext>
            </a:extLst>
          </p:cNvPr>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endParaRPr kumimoji="1" lang="ja-JP" altLang="en-US" dirty="0"/>
          </a:p>
        </p:txBody>
      </p:sp>
      <p:sp>
        <p:nvSpPr>
          <p:cNvPr id="3" name="テキスト プレースホルダー 2">
            <a:extLst>
              <a:ext uri="{FF2B5EF4-FFF2-40B4-BE49-F238E27FC236}">
                <a16:creationId xmlns:a16="http://schemas.microsoft.com/office/drawing/2014/main" id="{C7A0FBF8-8340-47BB-8F44-EC00DE40DA28}"/>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14ADA2-D246-48B1-9F25-A3C72A6893EE}"/>
              </a:ext>
            </a:extLst>
          </p:cNvPr>
          <p:cNvSpPr>
            <a:spLocks noGrp="1"/>
          </p:cNvSpPr>
          <p:nvPr>
            <p:ph type="dt" sz="half" idx="10"/>
          </p:nvPr>
        </p:nvSpPr>
        <p:spPr/>
        <p:txBody>
          <a:bodyPr/>
          <a:lstStyle/>
          <a:p>
            <a:fld id="{8B7C1D57-F80D-4067-9FBF-8C9612DD769D}"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F2ECD71B-DBFF-4777-A196-1B7749708A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32F1CD-1F1A-4A5D-9354-C964C2AD928D}"/>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61661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AD1A51-F3A8-46B1-AD58-61342680B441}"/>
              </a:ext>
            </a:extLst>
          </p:cNvPr>
          <p:cNvSpPr>
            <a:spLocks noGrp="1"/>
          </p:cNvSpPr>
          <p:nvPr>
            <p:ph type="title"/>
          </p:nvPr>
        </p:nvSpPr>
        <p:spPr/>
        <p:txBody>
          <a:bodyPr>
            <a:normAutofit/>
          </a:bodyPr>
          <a:lstStyle>
            <a:lvl1pPr>
              <a:defRPr sz="3200"/>
            </a:lvl1pPr>
          </a:lstStyle>
          <a:p>
            <a:r>
              <a:rPr kumimoji="1" lang="ja-JP" altLang="en-US"/>
              <a:t>マスター タイトルの書式設定</a:t>
            </a:r>
            <a:endParaRPr kumimoji="1" lang="ja-JP" altLang="en-US" dirty="0"/>
          </a:p>
        </p:txBody>
      </p:sp>
      <p:sp>
        <p:nvSpPr>
          <p:cNvPr id="3" name="コンテンツ プレースホルダー 2">
            <a:extLst>
              <a:ext uri="{FF2B5EF4-FFF2-40B4-BE49-F238E27FC236}">
                <a16:creationId xmlns:a16="http://schemas.microsoft.com/office/drawing/2014/main" id="{FC14639A-8DA3-4C8D-B610-69BB0F7F4605}"/>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4" name="コンテンツ プレースホルダー 3">
            <a:extLst>
              <a:ext uri="{FF2B5EF4-FFF2-40B4-BE49-F238E27FC236}">
                <a16:creationId xmlns:a16="http://schemas.microsoft.com/office/drawing/2014/main" id="{7E7A6B6F-6D9A-4569-A0CF-78F6CAC6A8B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日付プレースホルダー 4">
            <a:extLst>
              <a:ext uri="{FF2B5EF4-FFF2-40B4-BE49-F238E27FC236}">
                <a16:creationId xmlns:a16="http://schemas.microsoft.com/office/drawing/2014/main" id="{FE307709-77A5-42A2-BEA9-A9932589C0A7}"/>
              </a:ext>
            </a:extLst>
          </p:cNvPr>
          <p:cNvSpPr>
            <a:spLocks noGrp="1"/>
          </p:cNvSpPr>
          <p:nvPr>
            <p:ph type="dt" sz="half" idx="10"/>
          </p:nvPr>
        </p:nvSpPr>
        <p:spPr/>
        <p:txBody>
          <a:bodyPr/>
          <a:lstStyle/>
          <a:p>
            <a:fld id="{F064D2B5-1339-4348-AB5D-19D41229C593}" type="datetime1">
              <a:rPr kumimoji="1" lang="ja-JP" altLang="en-US" smtClean="0"/>
              <a:t>2018/8/16</a:t>
            </a:fld>
            <a:endParaRPr kumimoji="1" lang="ja-JP" altLang="en-US"/>
          </a:p>
        </p:txBody>
      </p:sp>
      <p:sp>
        <p:nvSpPr>
          <p:cNvPr id="6" name="フッター プレースホルダー 5">
            <a:extLst>
              <a:ext uri="{FF2B5EF4-FFF2-40B4-BE49-F238E27FC236}">
                <a16:creationId xmlns:a16="http://schemas.microsoft.com/office/drawing/2014/main" id="{E54491D2-2310-4281-8F08-9D42D4D4DA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7AC116-BB12-49E0-B5C0-8C90E1E34BF6}"/>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134815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FC50A-144A-4A88-8AE5-9DD9F76DBEC6}"/>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213BF3-237E-4CCB-A6D7-80D6581D9C39}"/>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41CD4A-AEA3-4E25-B8B4-3611A9427DF6}"/>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5" name="テキスト プレースホルダー 4">
            <a:extLst>
              <a:ext uri="{FF2B5EF4-FFF2-40B4-BE49-F238E27FC236}">
                <a16:creationId xmlns:a16="http://schemas.microsoft.com/office/drawing/2014/main" id="{A9FE0820-8E3A-4ED4-BB59-BFF3C86500C5}"/>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A5386FF-BFE1-4876-B067-68885E75CA12}"/>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11D0B48-FE9E-4150-B9D6-AC7A4BDEAE64}"/>
              </a:ext>
            </a:extLst>
          </p:cNvPr>
          <p:cNvSpPr>
            <a:spLocks noGrp="1"/>
          </p:cNvSpPr>
          <p:nvPr>
            <p:ph type="dt" sz="half" idx="10"/>
          </p:nvPr>
        </p:nvSpPr>
        <p:spPr/>
        <p:txBody>
          <a:bodyPr/>
          <a:lstStyle/>
          <a:p>
            <a:fld id="{5BDD52E4-8DB3-4CDB-85E1-31FC9A70BDF7}" type="datetime1">
              <a:rPr kumimoji="1" lang="ja-JP" altLang="en-US" smtClean="0"/>
              <a:t>2018/8/16</a:t>
            </a:fld>
            <a:endParaRPr kumimoji="1" lang="ja-JP" altLang="en-US"/>
          </a:p>
        </p:txBody>
      </p:sp>
      <p:sp>
        <p:nvSpPr>
          <p:cNvPr id="8" name="フッター プレースホルダー 7">
            <a:extLst>
              <a:ext uri="{FF2B5EF4-FFF2-40B4-BE49-F238E27FC236}">
                <a16:creationId xmlns:a16="http://schemas.microsoft.com/office/drawing/2014/main" id="{45092016-2713-4E96-B240-16FC2443B64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30D740-2ECD-480C-964E-EFD5BD40BEFD}"/>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360817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4CFDF-E050-48DE-B493-5E45518A211F}"/>
              </a:ext>
            </a:extLst>
          </p:cNvPr>
          <p:cNvSpPr>
            <a:spLocks noGrp="1"/>
          </p:cNvSpPr>
          <p:nvPr>
            <p:ph type="title"/>
          </p:nvPr>
        </p:nvSpPr>
        <p:spPr/>
        <p:txBody>
          <a:bodyPr>
            <a:normAutofit/>
          </a:bodyPr>
          <a:lstStyle>
            <a:lvl1pPr>
              <a:defRPr sz="3200"/>
            </a:lvl1pPr>
          </a:lstStyle>
          <a:p>
            <a:r>
              <a:rPr kumimoji="1" lang="ja-JP" altLang="en-US"/>
              <a:t>マスター タイトルの書式設定</a:t>
            </a:r>
            <a:endParaRPr kumimoji="1" lang="ja-JP" altLang="en-US" dirty="0"/>
          </a:p>
        </p:txBody>
      </p:sp>
      <p:sp>
        <p:nvSpPr>
          <p:cNvPr id="3" name="日付プレースホルダー 2">
            <a:extLst>
              <a:ext uri="{FF2B5EF4-FFF2-40B4-BE49-F238E27FC236}">
                <a16:creationId xmlns:a16="http://schemas.microsoft.com/office/drawing/2014/main" id="{93C0E115-967C-4A6A-BA69-EE668072016C}"/>
              </a:ext>
            </a:extLst>
          </p:cNvPr>
          <p:cNvSpPr>
            <a:spLocks noGrp="1"/>
          </p:cNvSpPr>
          <p:nvPr>
            <p:ph type="dt" sz="half" idx="10"/>
          </p:nvPr>
        </p:nvSpPr>
        <p:spPr/>
        <p:txBody>
          <a:bodyPr/>
          <a:lstStyle/>
          <a:p>
            <a:fld id="{889DC8EF-44C0-4978-BCB6-D120ACA41A89}" type="datetime1">
              <a:rPr kumimoji="1" lang="ja-JP" altLang="en-US" smtClean="0"/>
              <a:t>2018/8/16</a:t>
            </a:fld>
            <a:endParaRPr kumimoji="1" lang="ja-JP" altLang="en-US"/>
          </a:p>
        </p:txBody>
      </p:sp>
      <p:sp>
        <p:nvSpPr>
          <p:cNvPr id="4" name="フッター プレースホルダー 3">
            <a:extLst>
              <a:ext uri="{FF2B5EF4-FFF2-40B4-BE49-F238E27FC236}">
                <a16:creationId xmlns:a16="http://schemas.microsoft.com/office/drawing/2014/main" id="{A9EC7AA1-E470-418A-B6E2-C157932EFEF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323A20-2898-426D-AF35-007D706A9CCA}"/>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169961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5C2B19C-5CA2-4F80-8AE4-FC4164014549}"/>
              </a:ext>
            </a:extLst>
          </p:cNvPr>
          <p:cNvSpPr>
            <a:spLocks noGrp="1"/>
          </p:cNvSpPr>
          <p:nvPr>
            <p:ph type="dt" sz="half" idx="10"/>
          </p:nvPr>
        </p:nvSpPr>
        <p:spPr/>
        <p:txBody>
          <a:bodyPr/>
          <a:lstStyle/>
          <a:p>
            <a:fld id="{37248E74-4109-4F9A-9A49-A21087C156A1}" type="datetime1">
              <a:rPr kumimoji="1" lang="ja-JP" altLang="en-US" smtClean="0"/>
              <a:t>2018/8/16</a:t>
            </a:fld>
            <a:endParaRPr kumimoji="1" lang="ja-JP" altLang="en-US"/>
          </a:p>
        </p:txBody>
      </p:sp>
      <p:sp>
        <p:nvSpPr>
          <p:cNvPr id="3" name="フッター プレースホルダー 2">
            <a:extLst>
              <a:ext uri="{FF2B5EF4-FFF2-40B4-BE49-F238E27FC236}">
                <a16:creationId xmlns:a16="http://schemas.microsoft.com/office/drawing/2014/main" id="{9E335322-6CB5-4B3A-A059-95A5575126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FACD83A-79D2-405F-AF1A-632B606897A6}"/>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72466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E1A45A-D592-49FF-9D6B-B91D5B0D439F}"/>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99A046-FDDC-4B07-8FF6-C8627BEBA1BE}"/>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40BE04A-539D-4271-B057-06A525CED1D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6AEDF5B-3205-401D-AAB1-F56EFD3EBD6D}"/>
              </a:ext>
            </a:extLst>
          </p:cNvPr>
          <p:cNvSpPr>
            <a:spLocks noGrp="1"/>
          </p:cNvSpPr>
          <p:nvPr>
            <p:ph type="dt" sz="half" idx="10"/>
          </p:nvPr>
        </p:nvSpPr>
        <p:spPr/>
        <p:txBody>
          <a:bodyPr/>
          <a:lstStyle/>
          <a:p>
            <a:fld id="{2619895E-6AA2-419C-83D7-F5A9C99E08A2}" type="datetime1">
              <a:rPr kumimoji="1" lang="ja-JP" altLang="en-US" smtClean="0"/>
              <a:t>2018/8/16</a:t>
            </a:fld>
            <a:endParaRPr kumimoji="1" lang="ja-JP" altLang="en-US"/>
          </a:p>
        </p:txBody>
      </p:sp>
      <p:sp>
        <p:nvSpPr>
          <p:cNvPr id="6" name="フッター プレースホルダー 5">
            <a:extLst>
              <a:ext uri="{FF2B5EF4-FFF2-40B4-BE49-F238E27FC236}">
                <a16:creationId xmlns:a16="http://schemas.microsoft.com/office/drawing/2014/main" id="{30A852AF-CC37-4E26-BB98-692E181F4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C41429-53EF-438D-8548-3D57C122BAAD}"/>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392984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D9473-7650-471A-8209-B13D8FA4FE14}"/>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417BFC-1D80-417C-90E0-4AC1ACDF5442}"/>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F27D7140-2016-4F33-80E5-DE88223689D1}"/>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CA9AE8-5A35-4462-A3DD-EBF178AE7B20}"/>
              </a:ext>
            </a:extLst>
          </p:cNvPr>
          <p:cNvSpPr>
            <a:spLocks noGrp="1"/>
          </p:cNvSpPr>
          <p:nvPr>
            <p:ph type="dt" sz="half" idx="10"/>
          </p:nvPr>
        </p:nvSpPr>
        <p:spPr/>
        <p:txBody>
          <a:bodyPr/>
          <a:lstStyle/>
          <a:p>
            <a:fld id="{B4F96757-F3DC-4940-9097-6DE06860BF05}" type="datetime1">
              <a:rPr kumimoji="1" lang="ja-JP" altLang="en-US" smtClean="0"/>
              <a:t>2018/8/16</a:t>
            </a:fld>
            <a:endParaRPr kumimoji="1" lang="ja-JP" altLang="en-US"/>
          </a:p>
        </p:txBody>
      </p:sp>
      <p:sp>
        <p:nvSpPr>
          <p:cNvPr id="6" name="フッター プレースホルダー 5">
            <a:extLst>
              <a:ext uri="{FF2B5EF4-FFF2-40B4-BE49-F238E27FC236}">
                <a16:creationId xmlns:a16="http://schemas.microsoft.com/office/drawing/2014/main" id="{F18E277E-66EA-4EB5-9DC0-C637145DBA0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057A17-236C-41ED-BE53-D25BF285EC8A}"/>
              </a:ext>
            </a:extLst>
          </p:cNvPr>
          <p:cNvSpPr>
            <a:spLocks noGrp="1"/>
          </p:cNvSpPr>
          <p:nvPr>
            <p:ph type="sldNum" sz="quarter" idx="12"/>
          </p:nvPr>
        </p:nvSpPr>
        <p:spPr/>
        <p:txBody>
          <a:bodyPr/>
          <a:lstStyle/>
          <a:p>
            <a:fld id="{080CD4C2-4043-4E0C-959B-B28B601947DE}" type="slidenum">
              <a:rPr kumimoji="1" lang="ja-JP" altLang="en-US" smtClean="0"/>
              <a:t>‹#›</a:t>
            </a:fld>
            <a:endParaRPr kumimoji="1" lang="ja-JP" altLang="en-US"/>
          </a:p>
        </p:txBody>
      </p:sp>
    </p:spTree>
    <p:extLst>
      <p:ext uri="{BB962C8B-B14F-4D97-AF65-F5344CB8AC3E}">
        <p14:creationId xmlns:p14="http://schemas.microsoft.com/office/powerpoint/2010/main" val="31232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6B5947-247A-4155-A233-04F26D85F336}"/>
              </a:ext>
            </a:extLst>
          </p:cNvPr>
          <p:cNvSpPr>
            <a:spLocks noGrp="1"/>
          </p:cNvSpPr>
          <p:nvPr>
            <p:ph type="title"/>
          </p:nvPr>
        </p:nvSpPr>
        <p:spPr>
          <a:xfrm>
            <a:off x="628650" y="136526"/>
            <a:ext cx="5955030" cy="87107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77FDE7C-1F30-4CC1-85E3-48A7FCAE2F6F}"/>
              </a:ext>
            </a:extLst>
          </p:cNvPr>
          <p:cNvSpPr>
            <a:spLocks noGrp="1"/>
          </p:cNvSpPr>
          <p:nvPr>
            <p:ph type="body" idx="1"/>
          </p:nvPr>
        </p:nvSpPr>
        <p:spPr>
          <a:xfrm>
            <a:off x="628650" y="1554481"/>
            <a:ext cx="7886700" cy="462248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9669067-17BD-4118-AFFE-F5AB1ED94386}"/>
              </a:ext>
            </a:extLst>
          </p:cNvPr>
          <p:cNvSpPr>
            <a:spLocks noGrp="1"/>
          </p:cNvSpPr>
          <p:nvPr>
            <p:ph type="dt" sz="half" idx="2"/>
          </p:nvPr>
        </p:nvSpPr>
        <p:spPr>
          <a:xfrm>
            <a:off x="0" y="6458632"/>
            <a:ext cx="2057400" cy="365125"/>
          </a:xfrm>
          <a:prstGeom prst="rect">
            <a:avLst/>
          </a:prstGeom>
        </p:spPr>
        <p:txBody>
          <a:bodyPr vert="horz" lIns="91440" tIns="45720" rIns="91440" bIns="45720" rtlCol="0" anchor="ctr"/>
          <a:lstStyle>
            <a:lvl1pPr algn="l">
              <a:defRPr sz="1200">
                <a:solidFill>
                  <a:schemeClr val="tx1">
                    <a:lumMod val="75000"/>
                    <a:lumOff val="25000"/>
                  </a:schemeClr>
                </a:solidFill>
                <a:latin typeface="メイリオ" panose="020B0604030504040204" pitchFamily="50" charset="-128"/>
                <a:ea typeface="メイリオ" panose="020B0604030504040204" pitchFamily="50" charset="-128"/>
              </a:defRPr>
            </a:lvl1pPr>
          </a:lstStyle>
          <a:p>
            <a:fld id="{106150EC-8863-43B3-8F83-3E3870DD6B5C}" type="datetime1">
              <a:rPr kumimoji="1" lang="ja-JP" altLang="en-US" smtClean="0"/>
              <a:t>2018/8/16</a:t>
            </a:fld>
            <a:endParaRPr kumimoji="1" lang="ja-JP" altLang="en-US"/>
          </a:p>
        </p:txBody>
      </p:sp>
      <p:sp>
        <p:nvSpPr>
          <p:cNvPr id="5" name="フッター プレースホルダー 4">
            <a:extLst>
              <a:ext uri="{FF2B5EF4-FFF2-40B4-BE49-F238E27FC236}">
                <a16:creationId xmlns:a16="http://schemas.microsoft.com/office/drawing/2014/main" id="{8F8B6EE1-4291-40AB-AC09-3438DF51969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lumMod val="75000"/>
                    <a:lumOff val="25000"/>
                  </a:schemeClr>
                </a:solidFill>
                <a:latin typeface="メイリオ" panose="020B0604030504040204" pitchFamily="50" charset="-128"/>
                <a:ea typeface="メイリオ" panose="020B0604030504040204" pitchFamily="50" charset="-128"/>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2568152-67FC-4688-AC28-876044BC4D9E}"/>
              </a:ext>
            </a:extLst>
          </p:cNvPr>
          <p:cNvSpPr>
            <a:spLocks noGrp="1"/>
          </p:cNvSpPr>
          <p:nvPr>
            <p:ph type="sldNum" sz="quarter" idx="4"/>
          </p:nvPr>
        </p:nvSpPr>
        <p:spPr>
          <a:xfrm>
            <a:off x="6918415" y="6490654"/>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latin typeface="メイリオ" panose="020B0604030504040204" pitchFamily="50" charset="-128"/>
                <a:ea typeface="メイリオ" panose="020B0604030504040204" pitchFamily="50" charset="-128"/>
              </a:defRPr>
            </a:lvl1pPr>
          </a:lstStyle>
          <a:p>
            <a:fld id="{080CD4C2-4043-4E0C-959B-B28B601947DE}"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1D20E171-AB45-4E73-A53F-3158408FC9B9}"/>
              </a:ext>
            </a:extLst>
          </p:cNvPr>
          <p:cNvCxnSpPr/>
          <p:nvPr/>
        </p:nvCxnSpPr>
        <p:spPr>
          <a:xfrm>
            <a:off x="0" y="1007608"/>
            <a:ext cx="9144000" cy="0"/>
          </a:xfrm>
          <a:prstGeom prst="line">
            <a:avLst/>
          </a:prstGeom>
          <a:ln w="38100">
            <a:solidFill>
              <a:srgbClr val="0080A3"/>
            </a:solidFill>
          </a:ln>
        </p:spPr>
        <p:style>
          <a:lnRef idx="3">
            <a:schemeClr val="accent5"/>
          </a:lnRef>
          <a:fillRef idx="0">
            <a:schemeClr val="accent5"/>
          </a:fillRef>
          <a:effectRef idx="2">
            <a:schemeClr val="accent5"/>
          </a:effectRef>
          <a:fontRef idx="minor">
            <a:schemeClr val="tx1"/>
          </a:fontRef>
        </p:style>
      </p:cxnSp>
      <p:cxnSp>
        <p:nvCxnSpPr>
          <p:cNvPr id="9" name="直線コネクタ 8">
            <a:extLst>
              <a:ext uri="{FF2B5EF4-FFF2-40B4-BE49-F238E27FC236}">
                <a16:creationId xmlns:a16="http://schemas.microsoft.com/office/drawing/2014/main" id="{7986B67B-396F-4D6D-BF0B-1FBBB7E18087}"/>
              </a:ext>
            </a:extLst>
          </p:cNvPr>
          <p:cNvCxnSpPr/>
          <p:nvPr/>
        </p:nvCxnSpPr>
        <p:spPr>
          <a:xfrm>
            <a:off x="0" y="1146945"/>
            <a:ext cx="9144000" cy="0"/>
          </a:xfrm>
          <a:prstGeom prst="line">
            <a:avLst/>
          </a:prstGeom>
          <a:ln w="38100">
            <a:solidFill>
              <a:srgbClr val="0080A3"/>
            </a:solidFill>
          </a:ln>
        </p:spPr>
        <p:style>
          <a:lnRef idx="3">
            <a:schemeClr val="accent5"/>
          </a:lnRef>
          <a:fillRef idx="0">
            <a:schemeClr val="accent5"/>
          </a:fillRef>
          <a:effectRef idx="2">
            <a:schemeClr val="accent5"/>
          </a:effectRef>
          <a:fontRef idx="minor">
            <a:schemeClr val="tx1"/>
          </a:fontRef>
        </p:style>
      </p:cxnSp>
      <p:cxnSp>
        <p:nvCxnSpPr>
          <p:cNvPr id="10" name="直線コネクタ 9">
            <a:extLst>
              <a:ext uri="{FF2B5EF4-FFF2-40B4-BE49-F238E27FC236}">
                <a16:creationId xmlns:a16="http://schemas.microsoft.com/office/drawing/2014/main" id="{95BD7AB9-ED18-43AA-9B06-1A259568C45A}"/>
              </a:ext>
            </a:extLst>
          </p:cNvPr>
          <p:cNvCxnSpPr/>
          <p:nvPr/>
        </p:nvCxnSpPr>
        <p:spPr>
          <a:xfrm>
            <a:off x="0" y="6467067"/>
            <a:ext cx="9144000" cy="0"/>
          </a:xfrm>
          <a:prstGeom prst="line">
            <a:avLst/>
          </a:prstGeom>
          <a:ln w="38100">
            <a:solidFill>
              <a:srgbClr val="0080A3"/>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5698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2800" kern="1200">
          <a:solidFill>
            <a:schemeClr val="tx1">
              <a:lumMod val="75000"/>
              <a:lumOff val="25000"/>
            </a:schemeClr>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5B3D84-A7FF-4855-A47D-C96CA215C5E5}"/>
              </a:ext>
            </a:extLst>
          </p:cNvPr>
          <p:cNvSpPr>
            <a:spLocks noGrp="1"/>
          </p:cNvSpPr>
          <p:nvPr>
            <p:ph type="ctrTitle"/>
          </p:nvPr>
        </p:nvSpPr>
        <p:spPr/>
        <p:txBody>
          <a:bodyPr>
            <a:normAutofit/>
          </a:bodyPr>
          <a:lstStyle/>
          <a:p>
            <a:r>
              <a:rPr kumimoji="1" lang="ja-JP" altLang="en-US" sz="5400" dirty="0"/>
              <a:t>➃顧客の嗜好性把握</a:t>
            </a:r>
          </a:p>
        </p:txBody>
      </p:sp>
      <p:sp>
        <p:nvSpPr>
          <p:cNvPr id="3" name="字幕 2">
            <a:extLst>
              <a:ext uri="{FF2B5EF4-FFF2-40B4-BE49-F238E27FC236}">
                <a16:creationId xmlns:a16="http://schemas.microsoft.com/office/drawing/2014/main" id="{82F7D5D9-4DB0-4936-8CC9-2880AC0B87E1}"/>
              </a:ext>
            </a:extLst>
          </p:cNvPr>
          <p:cNvSpPr>
            <a:spLocks noGrp="1"/>
          </p:cNvSpPr>
          <p:nvPr>
            <p:ph type="subTitle" idx="1"/>
          </p:nvPr>
        </p:nvSpPr>
        <p:spPr/>
        <p:txBody>
          <a:bodyPr/>
          <a:lstStyle/>
          <a:p>
            <a:pPr algn="r"/>
            <a:r>
              <a:rPr kumimoji="1" lang="en-US" altLang="ja-JP" dirty="0"/>
              <a:t>2018/08/16</a:t>
            </a:r>
            <a:endParaRPr lang="en-US" altLang="ja-JP" dirty="0"/>
          </a:p>
          <a:p>
            <a:pPr algn="r"/>
            <a:r>
              <a:rPr kumimoji="1" lang="ja-JP" altLang="en-US" dirty="0"/>
              <a:t>ソリューション事業部</a:t>
            </a:r>
            <a:endParaRPr kumimoji="1" lang="en-US" altLang="ja-JP" dirty="0"/>
          </a:p>
          <a:p>
            <a:pPr algn="r"/>
            <a:r>
              <a:rPr lang="ja-JP" altLang="en-US" dirty="0"/>
              <a:t>市原健太</a:t>
            </a:r>
            <a:endParaRPr kumimoji="1" lang="ja-JP" altLang="en-US" dirty="0"/>
          </a:p>
        </p:txBody>
      </p:sp>
      <p:sp>
        <p:nvSpPr>
          <p:cNvPr id="4" name="スライド番号プレースホルダー 3">
            <a:extLst>
              <a:ext uri="{FF2B5EF4-FFF2-40B4-BE49-F238E27FC236}">
                <a16:creationId xmlns:a16="http://schemas.microsoft.com/office/drawing/2014/main" id="{48A905FE-9D2A-4A78-9BBC-D7A4EA2E7548}"/>
              </a:ext>
            </a:extLst>
          </p:cNvPr>
          <p:cNvSpPr>
            <a:spLocks noGrp="1"/>
          </p:cNvSpPr>
          <p:nvPr>
            <p:ph type="sldNum" sz="quarter" idx="12"/>
          </p:nvPr>
        </p:nvSpPr>
        <p:spPr/>
        <p:txBody>
          <a:bodyPr/>
          <a:lstStyle/>
          <a:p>
            <a:fld id="{080CD4C2-4043-4E0C-959B-B28B601947DE}" type="slidenum">
              <a:rPr kumimoji="1" lang="ja-JP" altLang="en-US" smtClean="0"/>
              <a:t>1</a:t>
            </a:fld>
            <a:endParaRPr kumimoji="1" lang="ja-JP" altLang="en-US"/>
          </a:p>
        </p:txBody>
      </p:sp>
    </p:spTree>
    <p:extLst>
      <p:ext uri="{BB962C8B-B14F-4D97-AF65-F5344CB8AC3E}">
        <p14:creationId xmlns:p14="http://schemas.microsoft.com/office/powerpoint/2010/main" val="4001120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1398A-3ACD-4DF1-84E9-320F39F3F7B2}"/>
              </a:ext>
            </a:extLst>
          </p:cNvPr>
          <p:cNvSpPr>
            <a:spLocks noGrp="1"/>
          </p:cNvSpPr>
          <p:nvPr>
            <p:ph type="title"/>
          </p:nvPr>
        </p:nvSpPr>
        <p:spPr/>
        <p:txBody>
          <a:bodyPr/>
          <a:lstStyle/>
          <a:p>
            <a:r>
              <a:rPr lang="ja-JP" altLang="en-US" dirty="0"/>
              <a:t>カラム情報</a:t>
            </a:r>
            <a:r>
              <a:rPr lang="en-US" altLang="ja-JP" dirty="0"/>
              <a:t>6</a:t>
            </a:r>
            <a:endParaRPr kumimoji="1" lang="ja-JP" altLang="en-US" dirty="0"/>
          </a:p>
        </p:txBody>
      </p:sp>
      <p:graphicFrame>
        <p:nvGraphicFramePr>
          <p:cNvPr id="5" name="コンテンツ プレースホルダー 4">
            <a:extLst>
              <a:ext uri="{FF2B5EF4-FFF2-40B4-BE49-F238E27FC236}">
                <a16:creationId xmlns:a16="http://schemas.microsoft.com/office/drawing/2014/main" id="{D9BF462B-3BCE-49B1-A3AF-617D6870D29E}"/>
              </a:ext>
            </a:extLst>
          </p:cNvPr>
          <p:cNvGraphicFramePr>
            <a:graphicFrameLocks noGrp="1"/>
          </p:cNvGraphicFramePr>
          <p:nvPr>
            <p:ph idx="1"/>
            <p:extLst>
              <p:ext uri="{D42A27DB-BD31-4B8C-83A1-F6EECF244321}">
                <p14:modId xmlns:p14="http://schemas.microsoft.com/office/powerpoint/2010/main" val="1197016217"/>
              </p:ext>
            </p:extLst>
          </p:nvPr>
        </p:nvGraphicFramePr>
        <p:xfrm>
          <a:off x="1485900" y="1412003"/>
          <a:ext cx="6172200" cy="2143125"/>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403451999"/>
                    </a:ext>
                  </a:extLst>
                </a:gridCol>
                <a:gridCol w="1828800">
                  <a:extLst>
                    <a:ext uri="{9D8B030D-6E8A-4147-A177-3AD203B41FA5}">
                      <a16:colId xmlns:a16="http://schemas.microsoft.com/office/drawing/2014/main" val="2348182708"/>
                    </a:ext>
                  </a:extLst>
                </a:gridCol>
                <a:gridCol w="1447800">
                  <a:extLst>
                    <a:ext uri="{9D8B030D-6E8A-4147-A177-3AD203B41FA5}">
                      <a16:colId xmlns:a16="http://schemas.microsoft.com/office/drawing/2014/main" val="939436064"/>
                    </a:ext>
                  </a:extLst>
                </a:gridCol>
                <a:gridCol w="1079500">
                  <a:extLst>
                    <a:ext uri="{9D8B030D-6E8A-4147-A177-3AD203B41FA5}">
                      <a16:colId xmlns:a16="http://schemas.microsoft.com/office/drawing/2014/main" val="564890391"/>
                    </a:ext>
                  </a:extLst>
                </a:gridCol>
                <a:gridCol w="698500">
                  <a:extLst>
                    <a:ext uri="{9D8B030D-6E8A-4147-A177-3AD203B41FA5}">
                      <a16:colId xmlns:a16="http://schemas.microsoft.com/office/drawing/2014/main" val="3954524317"/>
                    </a:ext>
                  </a:extLst>
                </a:gridCol>
              </a:tblGrid>
              <a:tr h="238125">
                <a:tc>
                  <a:txBody>
                    <a:bodyPr/>
                    <a:lstStyle/>
                    <a:p>
                      <a:pPr algn="ctr" rtl="0" fontAlgn="ctr"/>
                      <a:r>
                        <a:rPr lang="en-US" sz="1100" u="none" strike="noStrike" dirty="0">
                          <a:effectLst/>
                        </a:rPr>
                        <a:t>address</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750626325"/>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住所</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address_id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serial</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931201262"/>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住所</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address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varchar(50)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613781729"/>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住所</a:t>
                      </a: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address2</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varchar(50)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377017026"/>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地区</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district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varchar(20)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099066113"/>
                  </a:ext>
                </a:extLst>
              </a:tr>
              <a:tr h="238125">
                <a:tc>
                  <a:txBody>
                    <a:bodyPr/>
                    <a:lstStyle/>
                    <a:p>
                      <a:pPr algn="ctr" fontAlgn="ctr"/>
                      <a:r>
                        <a:rPr lang="en-US" altLang="ja-JP" sz="1100" u="none" strike="noStrike">
                          <a:effectLst/>
                        </a:rPr>
                        <a:t>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都市</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city_id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914400504"/>
                  </a:ext>
                </a:extLst>
              </a:tr>
              <a:tr h="238125">
                <a:tc>
                  <a:txBody>
                    <a:bodyPr/>
                    <a:lstStyle/>
                    <a:p>
                      <a:pPr algn="ctr" fontAlgn="ctr"/>
                      <a:r>
                        <a:rPr lang="en-US" altLang="ja-JP" sz="1100" u="none" strike="noStrike">
                          <a:effectLst/>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郵便番号</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postal_code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varchar(10)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52531119"/>
                  </a:ext>
                </a:extLst>
              </a:tr>
              <a:tr h="238125">
                <a:tc>
                  <a:txBody>
                    <a:bodyPr/>
                    <a:lstStyle/>
                    <a:p>
                      <a:pPr algn="ctr" fontAlgn="ctr"/>
                      <a:r>
                        <a:rPr lang="en-US" altLang="ja-JP" sz="1100" u="none" strike="noStrike">
                          <a:effectLst/>
                        </a:rPr>
                        <a:t>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電話番号</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phone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varchar(20)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065031738"/>
                  </a:ext>
                </a:extLst>
              </a:tr>
              <a:tr h="238125">
                <a:tc>
                  <a:txBody>
                    <a:bodyPr/>
                    <a:lstStyle/>
                    <a:p>
                      <a:pPr algn="ctr" fontAlgn="ctr"/>
                      <a:r>
                        <a:rPr lang="en-US" altLang="ja-JP" sz="1100" u="none" strike="noStrike">
                          <a:effectLst/>
                        </a:rPr>
                        <a:t>8</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13130381"/>
                  </a:ext>
                </a:extLst>
              </a:tr>
            </a:tbl>
          </a:graphicData>
        </a:graphic>
      </p:graphicFrame>
      <p:graphicFrame>
        <p:nvGraphicFramePr>
          <p:cNvPr id="6" name="表 5">
            <a:extLst>
              <a:ext uri="{FF2B5EF4-FFF2-40B4-BE49-F238E27FC236}">
                <a16:creationId xmlns:a16="http://schemas.microsoft.com/office/drawing/2014/main" id="{E4318C3B-90F5-4E8C-94C1-D3FCC9C8964A}"/>
              </a:ext>
            </a:extLst>
          </p:cNvPr>
          <p:cNvGraphicFramePr>
            <a:graphicFrameLocks noGrp="1"/>
          </p:cNvGraphicFramePr>
          <p:nvPr>
            <p:extLst>
              <p:ext uri="{D42A27DB-BD31-4B8C-83A1-F6EECF244321}">
                <p14:modId xmlns:p14="http://schemas.microsoft.com/office/powerpoint/2010/main" val="2547988585"/>
              </p:ext>
            </p:extLst>
          </p:nvPr>
        </p:nvGraphicFramePr>
        <p:xfrm>
          <a:off x="1485900" y="3732325"/>
          <a:ext cx="6172200" cy="1190625"/>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792945398"/>
                    </a:ext>
                  </a:extLst>
                </a:gridCol>
                <a:gridCol w="1828800">
                  <a:extLst>
                    <a:ext uri="{9D8B030D-6E8A-4147-A177-3AD203B41FA5}">
                      <a16:colId xmlns:a16="http://schemas.microsoft.com/office/drawing/2014/main" val="101146097"/>
                    </a:ext>
                  </a:extLst>
                </a:gridCol>
                <a:gridCol w="1447800">
                  <a:extLst>
                    <a:ext uri="{9D8B030D-6E8A-4147-A177-3AD203B41FA5}">
                      <a16:colId xmlns:a16="http://schemas.microsoft.com/office/drawing/2014/main" val="3967631735"/>
                    </a:ext>
                  </a:extLst>
                </a:gridCol>
                <a:gridCol w="1079500">
                  <a:extLst>
                    <a:ext uri="{9D8B030D-6E8A-4147-A177-3AD203B41FA5}">
                      <a16:colId xmlns:a16="http://schemas.microsoft.com/office/drawing/2014/main" val="3360540734"/>
                    </a:ext>
                  </a:extLst>
                </a:gridCol>
                <a:gridCol w="698500">
                  <a:extLst>
                    <a:ext uri="{9D8B030D-6E8A-4147-A177-3AD203B41FA5}">
                      <a16:colId xmlns:a16="http://schemas.microsoft.com/office/drawing/2014/main" val="2854087428"/>
                    </a:ext>
                  </a:extLst>
                </a:gridCol>
              </a:tblGrid>
              <a:tr h="238125">
                <a:tc>
                  <a:txBody>
                    <a:bodyPr/>
                    <a:lstStyle/>
                    <a:p>
                      <a:pPr algn="ctr" rtl="0" fontAlgn="ctr"/>
                      <a:r>
                        <a:rPr lang="en-US" sz="1100" u="none" strike="noStrike" dirty="0">
                          <a:effectLst/>
                        </a:rPr>
                        <a:t>city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924916439"/>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都市</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city_id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751328905"/>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都市名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city</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varchar(50)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910658958"/>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国</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country_id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76506498"/>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304924534"/>
                  </a:ext>
                </a:extLst>
              </a:tr>
            </a:tbl>
          </a:graphicData>
        </a:graphic>
      </p:graphicFrame>
      <p:sp>
        <p:nvSpPr>
          <p:cNvPr id="7" name="スライド番号プレースホルダー 6">
            <a:extLst>
              <a:ext uri="{FF2B5EF4-FFF2-40B4-BE49-F238E27FC236}">
                <a16:creationId xmlns:a16="http://schemas.microsoft.com/office/drawing/2014/main" id="{7DCB7BBE-F74C-40EC-A473-BBF59C6DD0FB}"/>
              </a:ext>
            </a:extLst>
          </p:cNvPr>
          <p:cNvSpPr>
            <a:spLocks noGrp="1"/>
          </p:cNvSpPr>
          <p:nvPr>
            <p:ph type="sldNum" sz="quarter" idx="12"/>
          </p:nvPr>
        </p:nvSpPr>
        <p:spPr/>
        <p:txBody>
          <a:bodyPr/>
          <a:lstStyle/>
          <a:p>
            <a:fld id="{080CD4C2-4043-4E0C-959B-B28B601947DE}" type="slidenum">
              <a:rPr kumimoji="1" lang="ja-JP" altLang="en-US" smtClean="0"/>
              <a:t>10</a:t>
            </a:fld>
            <a:endParaRPr kumimoji="1" lang="ja-JP" altLang="en-US"/>
          </a:p>
        </p:txBody>
      </p:sp>
    </p:spTree>
    <p:extLst>
      <p:ext uri="{BB962C8B-B14F-4D97-AF65-F5344CB8AC3E}">
        <p14:creationId xmlns:p14="http://schemas.microsoft.com/office/powerpoint/2010/main" val="423398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551C49-1620-43BE-BA2F-01EA1BA88A0D}"/>
              </a:ext>
            </a:extLst>
          </p:cNvPr>
          <p:cNvSpPr>
            <a:spLocks noGrp="1"/>
          </p:cNvSpPr>
          <p:nvPr>
            <p:ph type="title"/>
          </p:nvPr>
        </p:nvSpPr>
        <p:spPr/>
        <p:txBody>
          <a:bodyPr/>
          <a:lstStyle/>
          <a:p>
            <a:r>
              <a:rPr lang="ja-JP" altLang="en-US" dirty="0"/>
              <a:t>カラム情報</a:t>
            </a:r>
            <a:r>
              <a:rPr lang="en-US" altLang="ja-JP" dirty="0"/>
              <a:t>7</a:t>
            </a:r>
            <a:endParaRPr kumimoji="1" lang="ja-JP" altLang="en-US" dirty="0"/>
          </a:p>
        </p:txBody>
      </p:sp>
      <p:graphicFrame>
        <p:nvGraphicFramePr>
          <p:cNvPr id="6" name="コンテンツ プレースホルダー 5">
            <a:extLst>
              <a:ext uri="{FF2B5EF4-FFF2-40B4-BE49-F238E27FC236}">
                <a16:creationId xmlns:a16="http://schemas.microsoft.com/office/drawing/2014/main" id="{6C7448CC-A2E4-46DA-9DE6-4B52ED311E4C}"/>
              </a:ext>
            </a:extLst>
          </p:cNvPr>
          <p:cNvGraphicFramePr>
            <a:graphicFrameLocks noGrp="1"/>
          </p:cNvGraphicFramePr>
          <p:nvPr>
            <p:ph idx="1"/>
            <p:extLst>
              <p:ext uri="{D42A27DB-BD31-4B8C-83A1-F6EECF244321}">
                <p14:modId xmlns:p14="http://schemas.microsoft.com/office/powerpoint/2010/main" val="40591899"/>
              </p:ext>
            </p:extLst>
          </p:nvPr>
        </p:nvGraphicFramePr>
        <p:xfrm>
          <a:off x="1485900" y="1413530"/>
          <a:ext cx="6172200" cy="9525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3371258940"/>
                    </a:ext>
                  </a:extLst>
                </a:gridCol>
                <a:gridCol w="1828800">
                  <a:extLst>
                    <a:ext uri="{9D8B030D-6E8A-4147-A177-3AD203B41FA5}">
                      <a16:colId xmlns:a16="http://schemas.microsoft.com/office/drawing/2014/main" val="553614116"/>
                    </a:ext>
                  </a:extLst>
                </a:gridCol>
                <a:gridCol w="1447800">
                  <a:extLst>
                    <a:ext uri="{9D8B030D-6E8A-4147-A177-3AD203B41FA5}">
                      <a16:colId xmlns:a16="http://schemas.microsoft.com/office/drawing/2014/main" val="1179849012"/>
                    </a:ext>
                  </a:extLst>
                </a:gridCol>
                <a:gridCol w="1079500">
                  <a:extLst>
                    <a:ext uri="{9D8B030D-6E8A-4147-A177-3AD203B41FA5}">
                      <a16:colId xmlns:a16="http://schemas.microsoft.com/office/drawing/2014/main" val="516944207"/>
                    </a:ext>
                  </a:extLst>
                </a:gridCol>
                <a:gridCol w="698500">
                  <a:extLst>
                    <a:ext uri="{9D8B030D-6E8A-4147-A177-3AD203B41FA5}">
                      <a16:colId xmlns:a16="http://schemas.microsoft.com/office/drawing/2014/main" val="3143212942"/>
                    </a:ext>
                  </a:extLst>
                </a:gridCol>
              </a:tblGrid>
              <a:tr h="238125">
                <a:tc>
                  <a:txBody>
                    <a:bodyPr/>
                    <a:lstStyle/>
                    <a:p>
                      <a:pPr algn="ctr" rtl="0" fontAlgn="ctr"/>
                      <a:r>
                        <a:rPr lang="en-US" sz="1100" u="none" strike="noStrike" dirty="0">
                          <a:effectLst/>
                        </a:rPr>
                        <a:t>country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物理名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データ型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4123110945"/>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国</a:t>
                      </a:r>
                      <a:r>
                        <a:rPr lang="en-US" sz="1100" u="none" strike="noStrike" dirty="0">
                          <a:effectLst/>
                        </a:rPr>
                        <a:t>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country_id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serial</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206651837"/>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国名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country</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varchar(50)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380890849"/>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更新日</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96872514"/>
                  </a:ext>
                </a:extLst>
              </a:tr>
            </a:tbl>
          </a:graphicData>
        </a:graphic>
      </p:graphicFrame>
      <p:sp>
        <p:nvSpPr>
          <p:cNvPr id="5" name="スライド番号プレースホルダー 4">
            <a:extLst>
              <a:ext uri="{FF2B5EF4-FFF2-40B4-BE49-F238E27FC236}">
                <a16:creationId xmlns:a16="http://schemas.microsoft.com/office/drawing/2014/main" id="{8A2F5FCF-FA17-4A95-BA2B-969B195EC3BF}"/>
              </a:ext>
            </a:extLst>
          </p:cNvPr>
          <p:cNvSpPr>
            <a:spLocks noGrp="1"/>
          </p:cNvSpPr>
          <p:nvPr>
            <p:ph type="sldNum" sz="quarter" idx="12"/>
          </p:nvPr>
        </p:nvSpPr>
        <p:spPr/>
        <p:txBody>
          <a:bodyPr/>
          <a:lstStyle/>
          <a:p>
            <a:fld id="{080CD4C2-4043-4E0C-959B-B28B601947DE}" type="slidenum">
              <a:rPr kumimoji="1" lang="ja-JP" altLang="en-US" smtClean="0"/>
              <a:t>11</a:t>
            </a:fld>
            <a:endParaRPr kumimoji="1" lang="ja-JP" altLang="en-US"/>
          </a:p>
        </p:txBody>
      </p:sp>
      <p:graphicFrame>
        <p:nvGraphicFramePr>
          <p:cNvPr id="7" name="表 6">
            <a:extLst>
              <a:ext uri="{FF2B5EF4-FFF2-40B4-BE49-F238E27FC236}">
                <a16:creationId xmlns:a16="http://schemas.microsoft.com/office/drawing/2014/main" id="{F9B19035-4565-4BB0-B817-E0F922BAB5AD}"/>
              </a:ext>
            </a:extLst>
          </p:cNvPr>
          <p:cNvGraphicFramePr>
            <a:graphicFrameLocks noGrp="1"/>
          </p:cNvGraphicFramePr>
          <p:nvPr>
            <p:extLst>
              <p:ext uri="{D42A27DB-BD31-4B8C-83A1-F6EECF244321}">
                <p14:modId xmlns:p14="http://schemas.microsoft.com/office/powerpoint/2010/main" val="3028181901"/>
              </p:ext>
            </p:extLst>
          </p:nvPr>
        </p:nvGraphicFramePr>
        <p:xfrm>
          <a:off x="1485900" y="2568645"/>
          <a:ext cx="6172200" cy="1190625"/>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553707331"/>
                    </a:ext>
                  </a:extLst>
                </a:gridCol>
                <a:gridCol w="1828800">
                  <a:extLst>
                    <a:ext uri="{9D8B030D-6E8A-4147-A177-3AD203B41FA5}">
                      <a16:colId xmlns:a16="http://schemas.microsoft.com/office/drawing/2014/main" val="272485342"/>
                    </a:ext>
                  </a:extLst>
                </a:gridCol>
                <a:gridCol w="1447800">
                  <a:extLst>
                    <a:ext uri="{9D8B030D-6E8A-4147-A177-3AD203B41FA5}">
                      <a16:colId xmlns:a16="http://schemas.microsoft.com/office/drawing/2014/main" val="3463964577"/>
                    </a:ext>
                  </a:extLst>
                </a:gridCol>
                <a:gridCol w="1079500">
                  <a:extLst>
                    <a:ext uri="{9D8B030D-6E8A-4147-A177-3AD203B41FA5}">
                      <a16:colId xmlns:a16="http://schemas.microsoft.com/office/drawing/2014/main" val="3997548276"/>
                    </a:ext>
                  </a:extLst>
                </a:gridCol>
                <a:gridCol w="698500">
                  <a:extLst>
                    <a:ext uri="{9D8B030D-6E8A-4147-A177-3AD203B41FA5}">
                      <a16:colId xmlns:a16="http://schemas.microsoft.com/office/drawing/2014/main" val="800640873"/>
                    </a:ext>
                  </a:extLst>
                </a:gridCol>
              </a:tblGrid>
              <a:tr h="238125">
                <a:tc>
                  <a:txBody>
                    <a:bodyPr/>
                    <a:lstStyle/>
                    <a:p>
                      <a:pPr algn="ctr" rtl="0" fontAlgn="ctr"/>
                      <a:r>
                        <a:rPr lang="en-US" sz="1100" u="none" strike="noStrike" dirty="0">
                          <a:effectLst/>
                        </a:rPr>
                        <a:t>store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266022156"/>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店舗</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store_id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60827729"/>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マネージャースタッフ</a:t>
                      </a:r>
                      <a:r>
                        <a:rPr lang="en-US" altLang="ja-JP" sz="1100" u="none" strike="noStrike">
                          <a:effectLst/>
                        </a:rPr>
                        <a:t>ID</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manager_staff_id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437508093"/>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住所</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address_id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398895218"/>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155883436"/>
                  </a:ext>
                </a:extLst>
              </a:tr>
            </a:tbl>
          </a:graphicData>
        </a:graphic>
      </p:graphicFrame>
    </p:spTree>
    <p:extLst>
      <p:ext uri="{BB962C8B-B14F-4D97-AF65-F5344CB8AC3E}">
        <p14:creationId xmlns:p14="http://schemas.microsoft.com/office/powerpoint/2010/main" val="2315180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6FED70-DEE4-46D5-A878-1E7972F8C43E}"/>
              </a:ext>
            </a:extLst>
          </p:cNvPr>
          <p:cNvSpPr>
            <a:spLocks noGrp="1"/>
          </p:cNvSpPr>
          <p:nvPr>
            <p:ph type="title"/>
          </p:nvPr>
        </p:nvSpPr>
        <p:spPr/>
        <p:txBody>
          <a:bodyPr/>
          <a:lstStyle/>
          <a:p>
            <a:r>
              <a:rPr kumimoji="1" lang="ja-JP" altLang="en-US" dirty="0"/>
              <a:t>テーブルの関係図</a:t>
            </a:r>
          </a:p>
        </p:txBody>
      </p:sp>
      <p:pic>
        <p:nvPicPr>
          <p:cNvPr id="6" name="コンテンツ プレースホルダー 5">
            <a:extLst>
              <a:ext uri="{FF2B5EF4-FFF2-40B4-BE49-F238E27FC236}">
                <a16:creationId xmlns:a16="http://schemas.microsoft.com/office/drawing/2014/main" id="{EB59704B-92A5-4A74-92A1-7A6E078C10F8}"/>
              </a:ext>
            </a:extLst>
          </p:cNvPr>
          <p:cNvPicPr>
            <a:picLocks noGrp="1" noChangeAspect="1"/>
          </p:cNvPicPr>
          <p:nvPr>
            <p:ph idx="1"/>
          </p:nvPr>
        </p:nvPicPr>
        <p:blipFill>
          <a:blip r:embed="rId2"/>
          <a:stretch>
            <a:fillRect/>
          </a:stretch>
        </p:blipFill>
        <p:spPr>
          <a:xfrm>
            <a:off x="2781871" y="1667423"/>
            <a:ext cx="3580257" cy="4506912"/>
          </a:xfrm>
          <a:prstGeom prst="rect">
            <a:avLst/>
          </a:prstGeom>
        </p:spPr>
      </p:pic>
      <p:sp>
        <p:nvSpPr>
          <p:cNvPr id="4" name="スライド番号プレースホルダー 3">
            <a:extLst>
              <a:ext uri="{FF2B5EF4-FFF2-40B4-BE49-F238E27FC236}">
                <a16:creationId xmlns:a16="http://schemas.microsoft.com/office/drawing/2014/main" id="{681611BB-4197-4307-80A4-6FC3EEAB6C88}"/>
              </a:ext>
            </a:extLst>
          </p:cNvPr>
          <p:cNvSpPr>
            <a:spLocks noGrp="1"/>
          </p:cNvSpPr>
          <p:nvPr>
            <p:ph type="sldNum" sz="quarter" idx="12"/>
          </p:nvPr>
        </p:nvSpPr>
        <p:spPr/>
        <p:txBody>
          <a:bodyPr/>
          <a:lstStyle/>
          <a:p>
            <a:fld id="{080CD4C2-4043-4E0C-959B-B28B601947DE}" type="slidenum">
              <a:rPr kumimoji="1" lang="ja-JP" altLang="en-US" smtClean="0"/>
              <a:t>12</a:t>
            </a:fld>
            <a:endParaRPr kumimoji="1" lang="ja-JP" altLang="en-US"/>
          </a:p>
        </p:txBody>
      </p:sp>
      <p:sp>
        <p:nvSpPr>
          <p:cNvPr id="5" name="コンテンツ プレースホルダー 4">
            <a:extLst>
              <a:ext uri="{FF2B5EF4-FFF2-40B4-BE49-F238E27FC236}">
                <a16:creationId xmlns:a16="http://schemas.microsoft.com/office/drawing/2014/main" id="{C9944316-559E-438F-9B9C-BA0EDEBF4785}"/>
              </a:ext>
            </a:extLst>
          </p:cNvPr>
          <p:cNvSpPr>
            <a:spLocks noGrp="1"/>
          </p:cNvSpPr>
          <p:nvPr>
            <p:ph idx="13"/>
          </p:nvPr>
        </p:nvSpPr>
        <p:spPr/>
        <p:txBody>
          <a:bodyPr/>
          <a:lstStyle/>
          <a:p>
            <a:r>
              <a:rPr kumimoji="1" lang="ja-JP" altLang="en-US" dirty="0"/>
              <a:t>テーブルの関係を示します。</a:t>
            </a:r>
          </a:p>
        </p:txBody>
      </p:sp>
    </p:spTree>
    <p:extLst>
      <p:ext uri="{BB962C8B-B14F-4D97-AF65-F5344CB8AC3E}">
        <p14:creationId xmlns:p14="http://schemas.microsoft.com/office/powerpoint/2010/main" val="1235020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C0B03-E685-4D6F-A2DB-3D5A6656A3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FFF740A-45A0-4B31-BCE6-8BFCC5E9A117}"/>
              </a:ext>
            </a:extLst>
          </p:cNvPr>
          <p:cNvSpPr>
            <a:spLocks noGrp="1"/>
          </p:cNvSpPr>
          <p:nvPr>
            <p:ph idx="1"/>
          </p:nvPr>
        </p:nvSpPr>
        <p:spPr/>
        <p:txBody>
          <a:bodyPr/>
          <a:lstStyle/>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r>
              <a:rPr lang="ja-JP" altLang="en-US" dirty="0"/>
              <a:t>基礎集計</a:t>
            </a:r>
            <a:endParaRPr kumimoji="1" lang="ja-JP" altLang="en-US" dirty="0"/>
          </a:p>
        </p:txBody>
      </p:sp>
      <p:sp>
        <p:nvSpPr>
          <p:cNvPr id="4" name="スライド番号プレースホルダー 3">
            <a:extLst>
              <a:ext uri="{FF2B5EF4-FFF2-40B4-BE49-F238E27FC236}">
                <a16:creationId xmlns:a16="http://schemas.microsoft.com/office/drawing/2014/main" id="{0CACD91A-C32E-4FD9-83BB-305B471D8B43}"/>
              </a:ext>
            </a:extLst>
          </p:cNvPr>
          <p:cNvSpPr>
            <a:spLocks noGrp="1"/>
          </p:cNvSpPr>
          <p:nvPr>
            <p:ph type="sldNum" sz="quarter" idx="12"/>
          </p:nvPr>
        </p:nvSpPr>
        <p:spPr/>
        <p:txBody>
          <a:bodyPr/>
          <a:lstStyle/>
          <a:p>
            <a:fld id="{080CD4C2-4043-4E0C-959B-B28B601947DE}" type="slidenum">
              <a:rPr kumimoji="1" lang="ja-JP" altLang="en-US" smtClean="0"/>
              <a:t>13</a:t>
            </a:fld>
            <a:endParaRPr kumimoji="1" lang="ja-JP" altLang="en-US"/>
          </a:p>
        </p:txBody>
      </p:sp>
      <p:sp>
        <p:nvSpPr>
          <p:cNvPr id="5" name="コンテンツ プレースホルダー 4">
            <a:extLst>
              <a:ext uri="{FF2B5EF4-FFF2-40B4-BE49-F238E27FC236}">
                <a16:creationId xmlns:a16="http://schemas.microsoft.com/office/drawing/2014/main" id="{201E0744-7695-4156-8A40-A42ADEDD5DC4}"/>
              </a:ext>
            </a:extLst>
          </p:cNvPr>
          <p:cNvSpPr>
            <a:spLocks noGrp="1"/>
          </p:cNvSpPr>
          <p:nvPr>
            <p:ph idx="13"/>
          </p:nvPr>
        </p:nvSpPr>
        <p:spPr/>
        <p:txBody>
          <a:bodyPr/>
          <a:lstStyle/>
          <a:p>
            <a:endParaRPr kumimoji="1" lang="ja-JP" altLang="en-US" dirty="0"/>
          </a:p>
        </p:txBody>
      </p:sp>
    </p:spTree>
    <p:extLst>
      <p:ext uri="{BB962C8B-B14F-4D97-AF65-F5344CB8AC3E}">
        <p14:creationId xmlns:p14="http://schemas.microsoft.com/office/powerpoint/2010/main" val="1079844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E2436-67B6-42E9-A5B6-1BE8E2FB0312}"/>
              </a:ext>
            </a:extLst>
          </p:cNvPr>
          <p:cNvSpPr>
            <a:spLocks noGrp="1"/>
          </p:cNvSpPr>
          <p:nvPr>
            <p:ph type="title"/>
          </p:nvPr>
        </p:nvSpPr>
        <p:spPr/>
        <p:txBody>
          <a:bodyPr>
            <a:normAutofit/>
          </a:bodyPr>
          <a:lstStyle/>
          <a:p>
            <a:r>
              <a:rPr lang="ja-JP" altLang="en-US" dirty="0"/>
              <a:t>カテゴリ別　レンタル数</a:t>
            </a:r>
            <a:endParaRPr kumimoji="1" lang="ja-JP" altLang="en-US" dirty="0"/>
          </a:p>
        </p:txBody>
      </p:sp>
      <p:sp>
        <p:nvSpPr>
          <p:cNvPr id="4" name="スライド番号プレースホルダー 3">
            <a:extLst>
              <a:ext uri="{FF2B5EF4-FFF2-40B4-BE49-F238E27FC236}">
                <a16:creationId xmlns:a16="http://schemas.microsoft.com/office/drawing/2014/main" id="{4655C361-9765-4B9A-A9B6-1CF195132561}"/>
              </a:ext>
            </a:extLst>
          </p:cNvPr>
          <p:cNvSpPr>
            <a:spLocks noGrp="1"/>
          </p:cNvSpPr>
          <p:nvPr>
            <p:ph type="sldNum" sz="quarter" idx="12"/>
          </p:nvPr>
        </p:nvSpPr>
        <p:spPr/>
        <p:txBody>
          <a:bodyPr/>
          <a:lstStyle/>
          <a:p>
            <a:fld id="{080CD4C2-4043-4E0C-959B-B28B601947DE}" type="slidenum">
              <a:rPr kumimoji="1" lang="ja-JP" altLang="en-US" smtClean="0"/>
              <a:t>14</a:t>
            </a:fld>
            <a:endParaRPr kumimoji="1" lang="ja-JP" altLang="en-US"/>
          </a:p>
        </p:txBody>
      </p:sp>
      <p:sp>
        <p:nvSpPr>
          <p:cNvPr id="5" name="コンテンツ プレースホルダー 4">
            <a:extLst>
              <a:ext uri="{FF2B5EF4-FFF2-40B4-BE49-F238E27FC236}">
                <a16:creationId xmlns:a16="http://schemas.microsoft.com/office/drawing/2014/main" id="{17B8E62D-B031-4541-A080-DAD97966D511}"/>
              </a:ext>
            </a:extLst>
          </p:cNvPr>
          <p:cNvSpPr>
            <a:spLocks noGrp="1"/>
          </p:cNvSpPr>
          <p:nvPr>
            <p:ph idx="13"/>
          </p:nvPr>
        </p:nvSpPr>
        <p:spPr>
          <a:xfrm>
            <a:off x="628650" y="1190160"/>
            <a:ext cx="7886700" cy="871073"/>
          </a:xfrm>
        </p:spPr>
        <p:txBody>
          <a:bodyPr>
            <a:normAutofit/>
          </a:bodyPr>
          <a:lstStyle/>
          <a:p>
            <a:r>
              <a:rPr kumimoji="1" lang="ja-JP" altLang="en-US" dirty="0"/>
              <a:t>各カテゴリのレンタル数です。</a:t>
            </a:r>
            <a:endParaRPr lang="en-US" altLang="ja-JP" dirty="0"/>
          </a:p>
          <a:p>
            <a:r>
              <a:rPr lang="ja-JP" altLang="en-US" dirty="0"/>
              <a:t>上位</a:t>
            </a:r>
            <a:r>
              <a:rPr lang="en-US" altLang="ja-JP" dirty="0"/>
              <a:t>3</a:t>
            </a:r>
            <a:r>
              <a:rPr lang="ja-JP" altLang="en-US" dirty="0"/>
              <a:t>つ</a:t>
            </a:r>
            <a:r>
              <a:rPr kumimoji="1" lang="ja-JP" altLang="en-US" dirty="0"/>
              <a:t>：スポーツ、アニメーション、アクション</a:t>
            </a:r>
            <a:endParaRPr kumimoji="1" lang="en-US" altLang="ja-JP" dirty="0"/>
          </a:p>
        </p:txBody>
      </p:sp>
      <p:pic>
        <p:nvPicPr>
          <p:cNvPr id="9" name="コンテンツ プレースホルダー 8">
            <a:extLst>
              <a:ext uri="{FF2B5EF4-FFF2-40B4-BE49-F238E27FC236}">
                <a16:creationId xmlns:a16="http://schemas.microsoft.com/office/drawing/2014/main" id="{DFE0E0A5-0126-49C5-9C1D-65CFFB3C5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28650" y="2625390"/>
            <a:ext cx="7886700" cy="304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620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FD336-5E17-484C-826D-5B9A552F3BCD}"/>
              </a:ext>
            </a:extLst>
          </p:cNvPr>
          <p:cNvSpPr>
            <a:spLocks noGrp="1"/>
          </p:cNvSpPr>
          <p:nvPr>
            <p:ph type="title"/>
          </p:nvPr>
        </p:nvSpPr>
        <p:spPr/>
        <p:txBody>
          <a:bodyPr/>
          <a:lstStyle/>
          <a:p>
            <a:r>
              <a:rPr kumimoji="1" lang="ja-JP" altLang="en-US" dirty="0"/>
              <a:t>レンタル期間別　レンタル数</a:t>
            </a:r>
          </a:p>
        </p:txBody>
      </p:sp>
      <p:pic>
        <p:nvPicPr>
          <p:cNvPr id="7" name="コンテンツ プレースホルダー 6">
            <a:extLst>
              <a:ext uri="{FF2B5EF4-FFF2-40B4-BE49-F238E27FC236}">
                <a16:creationId xmlns:a16="http://schemas.microsoft.com/office/drawing/2014/main" id="{77FD8D32-1507-4D2C-A0B3-09591ED539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0920" y="2378370"/>
            <a:ext cx="5042159" cy="3289469"/>
          </a:xfrm>
        </p:spPr>
      </p:pic>
      <p:sp>
        <p:nvSpPr>
          <p:cNvPr id="4" name="スライド番号プレースホルダー 3">
            <a:extLst>
              <a:ext uri="{FF2B5EF4-FFF2-40B4-BE49-F238E27FC236}">
                <a16:creationId xmlns:a16="http://schemas.microsoft.com/office/drawing/2014/main" id="{27B2AECE-9821-4F8E-AEE1-B8AB7D09C1D1}"/>
              </a:ext>
            </a:extLst>
          </p:cNvPr>
          <p:cNvSpPr>
            <a:spLocks noGrp="1"/>
          </p:cNvSpPr>
          <p:nvPr>
            <p:ph type="sldNum" sz="quarter" idx="12"/>
          </p:nvPr>
        </p:nvSpPr>
        <p:spPr/>
        <p:txBody>
          <a:bodyPr/>
          <a:lstStyle/>
          <a:p>
            <a:fld id="{080CD4C2-4043-4E0C-959B-B28B601947DE}" type="slidenum">
              <a:rPr kumimoji="1" lang="ja-JP" altLang="en-US" smtClean="0"/>
              <a:t>15</a:t>
            </a:fld>
            <a:endParaRPr kumimoji="1" lang="ja-JP" altLang="en-US"/>
          </a:p>
        </p:txBody>
      </p:sp>
      <p:sp>
        <p:nvSpPr>
          <p:cNvPr id="5" name="コンテンツ プレースホルダー 4">
            <a:extLst>
              <a:ext uri="{FF2B5EF4-FFF2-40B4-BE49-F238E27FC236}">
                <a16:creationId xmlns:a16="http://schemas.microsoft.com/office/drawing/2014/main" id="{A93552D7-6AA2-4645-85EB-163A89CE2C51}"/>
              </a:ext>
            </a:extLst>
          </p:cNvPr>
          <p:cNvSpPr>
            <a:spLocks noGrp="1"/>
          </p:cNvSpPr>
          <p:nvPr>
            <p:ph idx="13"/>
          </p:nvPr>
        </p:nvSpPr>
        <p:spPr>
          <a:xfrm>
            <a:off x="628650" y="1190161"/>
            <a:ext cx="7886700" cy="871072"/>
          </a:xfrm>
        </p:spPr>
        <p:txBody>
          <a:bodyPr>
            <a:normAutofit/>
          </a:bodyPr>
          <a:lstStyle/>
          <a:p>
            <a:r>
              <a:rPr kumimoji="1" lang="ja-JP" altLang="en-US" dirty="0"/>
              <a:t>各</a:t>
            </a:r>
            <a:r>
              <a:rPr lang="ja-JP" altLang="en-US" dirty="0"/>
              <a:t>レンタル期間のレンタル数です。</a:t>
            </a:r>
            <a:endParaRPr lang="en-US" altLang="ja-JP" dirty="0"/>
          </a:p>
          <a:p>
            <a:r>
              <a:rPr lang="ja-JP" altLang="en-US" dirty="0"/>
              <a:t>上位</a:t>
            </a:r>
            <a:r>
              <a:rPr lang="en-US" altLang="ja-JP" dirty="0"/>
              <a:t>3</a:t>
            </a:r>
            <a:r>
              <a:rPr lang="ja-JP" altLang="en-US" dirty="0"/>
              <a:t>つ：</a:t>
            </a:r>
            <a:r>
              <a:rPr lang="en-US" altLang="ja-JP" dirty="0"/>
              <a:t>3</a:t>
            </a:r>
            <a:r>
              <a:rPr lang="ja-JP" altLang="en-US" dirty="0"/>
              <a:t>日、</a:t>
            </a:r>
            <a:r>
              <a:rPr lang="en-US" altLang="ja-JP" dirty="0"/>
              <a:t>6</a:t>
            </a:r>
            <a:r>
              <a:rPr lang="ja-JP" altLang="en-US" dirty="0"/>
              <a:t>日、</a:t>
            </a:r>
            <a:r>
              <a:rPr lang="en-US" altLang="ja-JP" dirty="0"/>
              <a:t>4</a:t>
            </a:r>
            <a:r>
              <a:rPr lang="ja-JP" altLang="en-US" dirty="0"/>
              <a:t>日</a:t>
            </a:r>
            <a:endParaRPr lang="en-US" altLang="ja-JP" dirty="0"/>
          </a:p>
        </p:txBody>
      </p:sp>
    </p:spTree>
    <p:extLst>
      <p:ext uri="{BB962C8B-B14F-4D97-AF65-F5344CB8AC3E}">
        <p14:creationId xmlns:p14="http://schemas.microsoft.com/office/powerpoint/2010/main" val="382826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8406BF-1BF9-4036-896F-9E0D4F2E57EA}"/>
              </a:ext>
            </a:extLst>
          </p:cNvPr>
          <p:cNvSpPr>
            <a:spLocks noGrp="1"/>
          </p:cNvSpPr>
          <p:nvPr>
            <p:ph type="title"/>
          </p:nvPr>
        </p:nvSpPr>
        <p:spPr/>
        <p:txBody>
          <a:bodyPr/>
          <a:lstStyle/>
          <a:p>
            <a:r>
              <a:rPr kumimoji="1" lang="ja-JP" altLang="en-US" dirty="0"/>
              <a:t>映画の長さ別　レンタル数</a:t>
            </a:r>
          </a:p>
        </p:txBody>
      </p:sp>
      <p:pic>
        <p:nvPicPr>
          <p:cNvPr id="7" name="コンテンツ プレースホルダー 6">
            <a:extLst>
              <a:ext uri="{FF2B5EF4-FFF2-40B4-BE49-F238E27FC236}">
                <a16:creationId xmlns:a16="http://schemas.microsoft.com/office/drawing/2014/main" id="{CD08307B-6128-460D-A53F-B3072D367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718409"/>
            <a:ext cx="7886700" cy="2768970"/>
          </a:xfrm>
        </p:spPr>
      </p:pic>
      <p:sp>
        <p:nvSpPr>
          <p:cNvPr id="4" name="スライド番号プレースホルダー 3">
            <a:extLst>
              <a:ext uri="{FF2B5EF4-FFF2-40B4-BE49-F238E27FC236}">
                <a16:creationId xmlns:a16="http://schemas.microsoft.com/office/drawing/2014/main" id="{2A3B6099-B9C7-4539-94D2-8AE74A9FDF73}"/>
              </a:ext>
            </a:extLst>
          </p:cNvPr>
          <p:cNvSpPr>
            <a:spLocks noGrp="1"/>
          </p:cNvSpPr>
          <p:nvPr>
            <p:ph type="sldNum" sz="quarter" idx="12"/>
          </p:nvPr>
        </p:nvSpPr>
        <p:spPr/>
        <p:txBody>
          <a:bodyPr/>
          <a:lstStyle/>
          <a:p>
            <a:fld id="{080CD4C2-4043-4E0C-959B-B28B601947DE}" type="slidenum">
              <a:rPr kumimoji="1" lang="ja-JP" altLang="en-US" smtClean="0"/>
              <a:t>16</a:t>
            </a:fld>
            <a:endParaRPr kumimoji="1" lang="ja-JP" altLang="en-US"/>
          </a:p>
        </p:txBody>
      </p:sp>
      <p:sp>
        <p:nvSpPr>
          <p:cNvPr id="5" name="コンテンツ プレースホルダー 4">
            <a:extLst>
              <a:ext uri="{FF2B5EF4-FFF2-40B4-BE49-F238E27FC236}">
                <a16:creationId xmlns:a16="http://schemas.microsoft.com/office/drawing/2014/main" id="{780141C0-4658-4DAB-9021-5D30724EF03E}"/>
              </a:ext>
            </a:extLst>
          </p:cNvPr>
          <p:cNvSpPr>
            <a:spLocks noGrp="1"/>
          </p:cNvSpPr>
          <p:nvPr>
            <p:ph idx="13"/>
          </p:nvPr>
        </p:nvSpPr>
        <p:spPr>
          <a:xfrm>
            <a:off x="628650" y="1190160"/>
            <a:ext cx="7886700" cy="871073"/>
          </a:xfrm>
        </p:spPr>
        <p:txBody>
          <a:bodyPr/>
          <a:lstStyle/>
          <a:p>
            <a:r>
              <a:rPr kumimoji="1" lang="ja-JP" altLang="en-US" dirty="0"/>
              <a:t>各映画の長さのレンタル数です。</a:t>
            </a:r>
            <a:endParaRPr kumimoji="1" lang="en-US" altLang="ja-JP" dirty="0"/>
          </a:p>
          <a:p>
            <a:r>
              <a:rPr lang="ja-JP" altLang="en-US" dirty="0"/>
              <a:t>上位</a:t>
            </a:r>
            <a:r>
              <a:rPr lang="en-US" altLang="ja-JP" dirty="0"/>
              <a:t>3</a:t>
            </a:r>
            <a:r>
              <a:rPr lang="ja-JP" altLang="en-US" dirty="0"/>
              <a:t>つ：</a:t>
            </a:r>
            <a:r>
              <a:rPr lang="en-US" altLang="ja-JP" dirty="0"/>
              <a:t>85</a:t>
            </a:r>
            <a:r>
              <a:rPr lang="ja-JP" altLang="en-US" dirty="0"/>
              <a:t>分、</a:t>
            </a:r>
            <a:r>
              <a:rPr lang="en-US" altLang="ja-JP" dirty="0"/>
              <a:t>112</a:t>
            </a:r>
            <a:r>
              <a:rPr lang="ja-JP" altLang="en-US" dirty="0"/>
              <a:t>分、</a:t>
            </a:r>
            <a:r>
              <a:rPr lang="en-US" altLang="ja-JP" dirty="0"/>
              <a:t>84</a:t>
            </a:r>
            <a:r>
              <a:rPr lang="ja-JP" altLang="en-US"/>
              <a:t>分</a:t>
            </a:r>
            <a:endParaRPr kumimoji="1" lang="en-US" altLang="ja-JP" dirty="0"/>
          </a:p>
          <a:p>
            <a:endParaRPr kumimoji="1" lang="ja-JP" altLang="en-US" dirty="0"/>
          </a:p>
        </p:txBody>
      </p:sp>
    </p:spTree>
    <p:extLst>
      <p:ext uri="{BB962C8B-B14F-4D97-AF65-F5344CB8AC3E}">
        <p14:creationId xmlns:p14="http://schemas.microsoft.com/office/powerpoint/2010/main" val="1130690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6D78B5-27C6-49B5-ABDD-1AFE27C8AB99}"/>
              </a:ext>
            </a:extLst>
          </p:cNvPr>
          <p:cNvSpPr>
            <a:spLocks noGrp="1"/>
          </p:cNvSpPr>
          <p:nvPr>
            <p:ph type="title"/>
          </p:nvPr>
        </p:nvSpPr>
        <p:spPr/>
        <p:txBody>
          <a:bodyPr/>
          <a:lstStyle/>
          <a:p>
            <a:r>
              <a:rPr kumimoji="1" lang="ja-JP" altLang="en-US" dirty="0"/>
              <a:t>評価別　レンタル数</a:t>
            </a:r>
          </a:p>
        </p:txBody>
      </p:sp>
      <p:pic>
        <p:nvPicPr>
          <p:cNvPr id="7" name="コンテンツ プレースホルダー 6">
            <a:extLst>
              <a:ext uri="{FF2B5EF4-FFF2-40B4-BE49-F238E27FC236}">
                <a16:creationId xmlns:a16="http://schemas.microsoft.com/office/drawing/2014/main" id="{F042FB5F-0637-4434-AE2A-8109063C0D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538" y="2112066"/>
            <a:ext cx="4330923" cy="3981655"/>
          </a:xfrm>
        </p:spPr>
      </p:pic>
      <p:sp>
        <p:nvSpPr>
          <p:cNvPr id="4" name="スライド番号プレースホルダー 3">
            <a:extLst>
              <a:ext uri="{FF2B5EF4-FFF2-40B4-BE49-F238E27FC236}">
                <a16:creationId xmlns:a16="http://schemas.microsoft.com/office/drawing/2014/main" id="{EC6E71A2-5D47-4E54-9AEA-56763764812B}"/>
              </a:ext>
            </a:extLst>
          </p:cNvPr>
          <p:cNvSpPr>
            <a:spLocks noGrp="1"/>
          </p:cNvSpPr>
          <p:nvPr>
            <p:ph type="sldNum" sz="quarter" idx="12"/>
          </p:nvPr>
        </p:nvSpPr>
        <p:spPr/>
        <p:txBody>
          <a:bodyPr/>
          <a:lstStyle/>
          <a:p>
            <a:fld id="{080CD4C2-4043-4E0C-959B-B28B601947DE}" type="slidenum">
              <a:rPr kumimoji="1" lang="ja-JP" altLang="en-US" smtClean="0"/>
              <a:t>17</a:t>
            </a:fld>
            <a:endParaRPr kumimoji="1" lang="ja-JP" altLang="en-US"/>
          </a:p>
        </p:txBody>
      </p:sp>
      <p:sp>
        <p:nvSpPr>
          <p:cNvPr id="5" name="コンテンツ プレースホルダー 4">
            <a:extLst>
              <a:ext uri="{FF2B5EF4-FFF2-40B4-BE49-F238E27FC236}">
                <a16:creationId xmlns:a16="http://schemas.microsoft.com/office/drawing/2014/main" id="{CDA08D41-923C-42CD-9C3B-102DB0BA1635}"/>
              </a:ext>
            </a:extLst>
          </p:cNvPr>
          <p:cNvSpPr>
            <a:spLocks noGrp="1"/>
          </p:cNvSpPr>
          <p:nvPr>
            <p:ph idx="13"/>
          </p:nvPr>
        </p:nvSpPr>
        <p:spPr>
          <a:xfrm>
            <a:off x="628650" y="1190161"/>
            <a:ext cx="7886700" cy="871072"/>
          </a:xfrm>
        </p:spPr>
        <p:txBody>
          <a:bodyPr>
            <a:normAutofit/>
          </a:bodyPr>
          <a:lstStyle/>
          <a:p>
            <a:r>
              <a:rPr kumimoji="1" lang="ja-JP" altLang="en-US" dirty="0"/>
              <a:t>各評価のレンタル数です。</a:t>
            </a:r>
            <a:endParaRPr kumimoji="1" lang="en-US" altLang="ja-JP" dirty="0"/>
          </a:p>
          <a:p>
            <a:r>
              <a:rPr lang="ja-JP" altLang="en-US" dirty="0"/>
              <a:t>上位</a:t>
            </a:r>
            <a:r>
              <a:rPr lang="en-US" altLang="ja-JP" dirty="0"/>
              <a:t>3</a:t>
            </a:r>
            <a:r>
              <a:rPr lang="ja-JP" altLang="en-US" dirty="0"/>
              <a:t>つ：</a:t>
            </a:r>
            <a:r>
              <a:rPr lang="en-US" altLang="ja-JP" dirty="0"/>
              <a:t>PG-13</a:t>
            </a:r>
            <a:r>
              <a:rPr lang="ja-JP" altLang="en-US" dirty="0" err="1"/>
              <a:t>、</a:t>
            </a:r>
            <a:r>
              <a:rPr lang="en-US" altLang="ja-JP" dirty="0"/>
              <a:t>NC-17</a:t>
            </a:r>
            <a:r>
              <a:rPr lang="ja-JP" altLang="en-US" dirty="0" err="1"/>
              <a:t>、</a:t>
            </a:r>
            <a:r>
              <a:rPr lang="en-US" altLang="ja-JP" dirty="0"/>
              <a:t>PG</a:t>
            </a:r>
            <a:endParaRPr kumimoji="1" lang="ja-JP" altLang="en-US" dirty="0"/>
          </a:p>
        </p:txBody>
      </p:sp>
    </p:spTree>
    <p:extLst>
      <p:ext uri="{BB962C8B-B14F-4D97-AF65-F5344CB8AC3E}">
        <p14:creationId xmlns:p14="http://schemas.microsoft.com/office/powerpoint/2010/main" val="356146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293FA-10E2-496C-845E-BE7CF0E01A2A}"/>
              </a:ext>
            </a:extLst>
          </p:cNvPr>
          <p:cNvSpPr>
            <a:spLocks noGrp="1"/>
          </p:cNvSpPr>
          <p:nvPr>
            <p:ph type="title"/>
          </p:nvPr>
        </p:nvSpPr>
        <p:spPr/>
        <p:txBody>
          <a:bodyPr/>
          <a:lstStyle/>
          <a:p>
            <a:r>
              <a:rPr kumimoji="1" lang="ja-JP" altLang="en-US" dirty="0"/>
              <a:t>年別　レンタル数</a:t>
            </a:r>
          </a:p>
        </p:txBody>
      </p:sp>
      <p:pic>
        <p:nvPicPr>
          <p:cNvPr id="9" name="コンテンツ プレースホルダー 8">
            <a:extLst>
              <a:ext uri="{FF2B5EF4-FFF2-40B4-BE49-F238E27FC236}">
                <a16:creationId xmlns:a16="http://schemas.microsoft.com/office/drawing/2014/main" id="{0900797D-4A28-4E6F-9027-AD03157DB2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8911" y="2112066"/>
            <a:ext cx="4426177" cy="3981655"/>
          </a:xfrm>
        </p:spPr>
      </p:pic>
      <p:sp>
        <p:nvSpPr>
          <p:cNvPr id="4" name="スライド番号プレースホルダー 3">
            <a:extLst>
              <a:ext uri="{FF2B5EF4-FFF2-40B4-BE49-F238E27FC236}">
                <a16:creationId xmlns:a16="http://schemas.microsoft.com/office/drawing/2014/main" id="{E986F768-5AF0-4CF1-8209-ECE3E0774184}"/>
              </a:ext>
            </a:extLst>
          </p:cNvPr>
          <p:cNvSpPr>
            <a:spLocks noGrp="1"/>
          </p:cNvSpPr>
          <p:nvPr>
            <p:ph type="sldNum" sz="quarter" idx="12"/>
          </p:nvPr>
        </p:nvSpPr>
        <p:spPr/>
        <p:txBody>
          <a:bodyPr/>
          <a:lstStyle/>
          <a:p>
            <a:fld id="{080CD4C2-4043-4E0C-959B-B28B601947DE}" type="slidenum">
              <a:rPr kumimoji="1" lang="ja-JP" altLang="en-US" smtClean="0"/>
              <a:t>18</a:t>
            </a:fld>
            <a:endParaRPr kumimoji="1" lang="ja-JP" altLang="en-US"/>
          </a:p>
        </p:txBody>
      </p:sp>
      <p:sp>
        <p:nvSpPr>
          <p:cNvPr id="5" name="コンテンツ プレースホルダー 4">
            <a:extLst>
              <a:ext uri="{FF2B5EF4-FFF2-40B4-BE49-F238E27FC236}">
                <a16:creationId xmlns:a16="http://schemas.microsoft.com/office/drawing/2014/main" id="{08570BD2-60A7-46EF-B327-785EF03AFFE1}"/>
              </a:ext>
            </a:extLst>
          </p:cNvPr>
          <p:cNvSpPr>
            <a:spLocks noGrp="1"/>
          </p:cNvSpPr>
          <p:nvPr>
            <p:ph idx="13"/>
          </p:nvPr>
        </p:nvSpPr>
        <p:spPr>
          <a:xfrm>
            <a:off x="628650" y="1190161"/>
            <a:ext cx="7886700" cy="744656"/>
          </a:xfrm>
        </p:spPr>
        <p:txBody>
          <a:bodyPr>
            <a:normAutofit/>
          </a:bodyPr>
          <a:lstStyle/>
          <a:p>
            <a:r>
              <a:rPr kumimoji="1" lang="ja-JP" altLang="en-US" dirty="0"/>
              <a:t>各年のレンタル数です。</a:t>
            </a:r>
            <a:endParaRPr kumimoji="1" lang="en-US" altLang="ja-JP" dirty="0"/>
          </a:p>
          <a:p>
            <a:r>
              <a:rPr lang="ja-JP" altLang="en-US" dirty="0"/>
              <a:t>殆どが</a:t>
            </a:r>
            <a:r>
              <a:rPr lang="en-US" altLang="ja-JP" dirty="0"/>
              <a:t>2005</a:t>
            </a:r>
            <a:r>
              <a:rPr lang="ja-JP" altLang="en-US" dirty="0"/>
              <a:t>年にレンタルされています。</a:t>
            </a:r>
            <a:endParaRPr kumimoji="1" lang="ja-JP" altLang="en-US" dirty="0"/>
          </a:p>
        </p:txBody>
      </p:sp>
    </p:spTree>
    <p:extLst>
      <p:ext uri="{BB962C8B-B14F-4D97-AF65-F5344CB8AC3E}">
        <p14:creationId xmlns:p14="http://schemas.microsoft.com/office/powerpoint/2010/main" val="2433861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5C0A4-DDE9-4BAE-8A09-B0C72D8FF066}"/>
              </a:ext>
            </a:extLst>
          </p:cNvPr>
          <p:cNvSpPr>
            <a:spLocks noGrp="1"/>
          </p:cNvSpPr>
          <p:nvPr>
            <p:ph type="title"/>
          </p:nvPr>
        </p:nvSpPr>
        <p:spPr/>
        <p:txBody>
          <a:bodyPr/>
          <a:lstStyle/>
          <a:p>
            <a:r>
              <a:rPr kumimoji="1" lang="ja-JP" altLang="en-US" dirty="0"/>
              <a:t>月別　レンタル数</a:t>
            </a:r>
          </a:p>
        </p:txBody>
      </p:sp>
      <p:pic>
        <p:nvPicPr>
          <p:cNvPr id="7" name="コンテンツ プレースホルダー 6">
            <a:extLst>
              <a:ext uri="{FF2B5EF4-FFF2-40B4-BE49-F238E27FC236}">
                <a16:creationId xmlns:a16="http://schemas.microsoft.com/office/drawing/2014/main" id="{BB69BB7C-78E8-4F3E-86F2-C119C32C8C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477" y="2099366"/>
            <a:ext cx="5747045" cy="4007056"/>
          </a:xfrm>
        </p:spPr>
      </p:pic>
      <p:sp>
        <p:nvSpPr>
          <p:cNvPr id="4" name="スライド番号プレースホルダー 3">
            <a:extLst>
              <a:ext uri="{FF2B5EF4-FFF2-40B4-BE49-F238E27FC236}">
                <a16:creationId xmlns:a16="http://schemas.microsoft.com/office/drawing/2014/main" id="{5149E64B-2665-4E68-8093-D7AECE6E81FC}"/>
              </a:ext>
            </a:extLst>
          </p:cNvPr>
          <p:cNvSpPr>
            <a:spLocks noGrp="1"/>
          </p:cNvSpPr>
          <p:nvPr>
            <p:ph type="sldNum" sz="quarter" idx="12"/>
          </p:nvPr>
        </p:nvSpPr>
        <p:spPr/>
        <p:txBody>
          <a:bodyPr/>
          <a:lstStyle/>
          <a:p>
            <a:fld id="{080CD4C2-4043-4E0C-959B-B28B601947DE}" type="slidenum">
              <a:rPr kumimoji="1" lang="ja-JP" altLang="en-US" smtClean="0"/>
              <a:t>19</a:t>
            </a:fld>
            <a:endParaRPr kumimoji="1" lang="ja-JP" altLang="en-US"/>
          </a:p>
        </p:txBody>
      </p:sp>
      <p:sp>
        <p:nvSpPr>
          <p:cNvPr id="5" name="コンテンツ プレースホルダー 4">
            <a:extLst>
              <a:ext uri="{FF2B5EF4-FFF2-40B4-BE49-F238E27FC236}">
                <a16:creationId xmlns:a16="http://schemas.microsoft.com/office/drawing/2014/main" id="{67078268-AE49-4619-9729-8DF4DE5D75AA}"/>
              </a:ext>
            </a:extLst>
          </p:cNvPr>
          <p:cNvSpPr>
            <a:spLocks noGrp="1"/>
          </p:cNvSpPr>
          <p:nvPr>
            <p:ph idx="13"/>
          </p:nvPr>
        </p:nvSpPr>
        <p:spPr>
          <a:xfrm>
            <a:off x="628650" y="1190160"/>
            <a:ext cx="7886700" cy="909205"/>
          </a:xfrm>
        </p:spPr>
        <p:txBody>
          <a:bodyPr>
            <a:normAutofit/>
          </a:bodyPr>
          <a:lstStyle/>
          <a:p>
            <a:r>
              <a:rPr kumimoji="1" lang="ja-JP" altLang="en-US" dirty="0"/>
              <a:t>各月のレンタル数です。</a:t>
            </a:r>
            <a:endParaRPr kumimoji="1" lang="en-US" altLang="ja-JP" dirty="0"/>
          </a:p>
          <a:p>
            <a:r>
              <a:rPr kumimoji="1" lang="en-US" altLang="ja-JP" dirty="0"/>
              <a:t>7</a:t>
            </a:r>
            <a:r>
              <a:rPr kumimoji="1" lang="ja-JP" altLang="en-US" dirty="0"/>
              <a:t>月のレンタル数が多いですが、</a:t>
            </a:r>
            <a:r>
              <a:rPr kumimoji="1" lang="en-US" altLang="ja-JP" dirty="0"/>
              <a:t>2</a:t>
            </a:r>
            <a:r>
              <a:rPr kumimoji="1" lang="ja-JP" altLang="en-US" dirty="0"/>
              <a:t>年で</a:t>
            </a:r>
            <a:r>
              <a:rPr kumimoji="1" lang="en-US" altLang="ja-JP" dirty="0"/>
              <a:t>5</a:t>
            </a:r>
            <a:r>
              <a:rPr kumimoji="1" lang="ja-JP" altLang="en-US" dirty="0"/>
              <a:t>か月分のデータしかありません。</a:t>
            </a:r>
          </a:p>
        </p:txBody>
      </p:sp>
    </p:spTree>
    <p:extLst>
      <p:ext uri="{BB962C8B-B14F-4D97-AF65-F5344CB8AC3E}">
        <p14:creationId xmlns:p14="http://schemas.microsoft.com/office/powerpoint/2010/main" val="296508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37490D-899C-430F-8DAC-4ED99F4B248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2BA0E1A1-91FA-4E08-8B52-6267408752FC}"/>
              </a:ext>
            </a:extLst>
          </p:cNvPr>
          <p:cNvSpPr>
            <a:spLocks noGrp="1"/>
          </p:cNvSpPr>
          <p:nvPr>
            <p:ph idx="1"/>
          </p:nvPr>
        </p:nvSpPr>
        <p:spPr>
          <a:xfrm>
            <a:off x="628650" y="1249960"/>
            <a:ext cx="7886700" cy="5150840"/>
          </a:xfrm>
        </p:spPr>
        <p:txBody>
          <a:bodyPr numCol="2">
            <a:normAutofit/>
          </a:bodyPr>
          <a:lstStyle/>
          <a:p>
            <a:r>
              <a:rPr kumimoji="1" lang="ja-JP" altLang="en-US" sz="1800" dirty="0"/>
              <a:t>受領データについて</a:t>
            </a:r>
            <a:endParaRPr kumimoji="1" lang="en-US" altLang="ja-JP" sz="1800" dirty="0"/>
          </a:p>
          <a:p>
            <a:pPr lvl="1">
              <a:buFont typeface="Wingdings" panose="05000000000000000000" pitchFamily="2" charset="2"/>
              <a:buChar char="Ø"/>
            </a:pPr>
            <a:r>
              <a:rPr kumimoji="1" lang="ja-JP" altLang="en-US" sz="1600" dirty="0"/>
              <a:t>テーブル情報</a:t>
            </a:r>
            <a:endParaRPr lang="en-US" altLang="ja-JP" sz="1600" dirty="0"/>
          </a:p>
          <a:p>
            <a:pPr lvl="1">
              <a:buFont typeface="Wingdings" panose="05000000000000000000" pitchFamily="2" charset="2"/>
              <a:buChar char="Ø"/>
            </a:pPr>
            <a:r>
              <a:rPr lang="ja-JP" altLang="en-US" sz="1600" dirty="0"/>
              <a:t>カラム情報</a:t>
            </a:r>
            <a:r>
              <a:rPr lang="en-US" altLang="ja-JP" sz="1600" dirty="0"/>
              <a:t>1</a:t>
            </a:r>
            <a:r>
              <a:rPr lang="ja-JP" altLang="en-US" sz="1600" dirty="0"/>
              <a:t>～</a:t>
            </a:r>
            <a:r>
              <a:rPr lang="en-US" altLang="ja-JP" sz="1600" dirty="0"/>
              <a:t>7</a:t>
            </a:r>
          </a:p>
          <a:p>
            <a:pPr lvl="1">
              <a:buFont typeface="Wingdings" panose="05000000000000000000" pitchFamily="2" charset="2"/>
              <a:buChar char="Ø"/>
            </a:pPr>
            <a:r>
              <a:rPr lang="ja-JP" altLang="en-US" sz="1600" dirty="0"/>
              <a:t>テーブルの関係図</a:t>
            </a:r>
            <a:endParaRPr kumimoji="1" lang="en-US" altLang="ja-JP" sz="1600" dirty="0"/>
          </a:p>
          <a:p>
            <a:r>
              <a:rPr lang="ja-JP" altLang="en-US" sz="1800" dirty="0"/>
              <a:t>基礎集計</a:t>
            </a:r>
            <a:endParaRPr lang="en-US" altLang="ja-JP" sz="1800" dirty="0"/>
          </a:p>
          <a:p>
            <a:pPr lvl="1">
              <a:buFont typeface="Wingdings" panose="05000000000000000000" pitchFamily="2" charset="2"/>
              <a:buChar char="Ø"/>
            </a:pPr>
            <a:r>
              <a:rPr lang="ja-JP" altLang="en-US" sz="1400" dirty="0"/>
              <a:t>カテゴリ別　レンタル数</a:t>
            </a:r>
            <a:endParaRPr lang="en-US" altLang="ja-JP" sz="1400" dirty="0"/>
          </a:p>
          <a:p>
            <a:pPr lvl="1">
              <a:buFont typeface="Wingdings" panose="05000000000000000000" pitchFamily="2" charset="2"/>
              <a:buChar char="Ø"/>
            </a:pPr>
            <a:r>
              <a:rPr lang="ja-JP" altLang="en-US" sz="1400" dirty="0"/>
              <a:t>レンタル期間別　レンタル数</a:t>
            </a:r>
            <a:endParaRPr lang="en-US" altLang="ja-JP" sz="1400" dirty="0"/>
          </a:p>
          <a:p>
            <a:pPr lvl="1">
              <a:buFont typeface="Wingdings" panose="05000000000000000000" pitchFamily="2" charset="2"/>
              <a:buChar char="Ø"/>
            </a:pPr>
            <a:r>
              <a:rPr lang="ja-JP" altLang="en-US" sz="1400" dirty="0"/>
              <a:t>映画の長さ別　レンタル数</a:t>
            </a:r>
            <a:endParaRPr lang="en-US" altLang="ja-JP" sz="1400" dirty="0"/>
          </a:p>
          <a:p>
            <a:pPr lvl="1">
              <a:buFont typeface="Wingdings" panose="05000000000000000000" pitchFamily="2" charset="2"/>
              <a:buChar char="Ø"/>
            </a:pPr>
            <a:r>
              <a:rPr lang="ja-JP" altLang="en-US" sz="1400" dirty="0"/>
              <a:t>評価別　レンタル数</a:t>
            </a:r>
            <a:endParaRPr lang="en-US" altLang="ja-JP" sz="1400" dirty="0"/>
          </a:p>
          <a:p>
            <a:pPr lvl="1">
              <a:buFont typeface="Wingdings" panose="05000000000000000000" pitchFamily="2" charset="2"/>
              <a:buChar char="Ø"/>
            </a:pPr>
            <a:r>
              <a:rPr lang="ja-JP" altLang="en-US" sz="1400" dirty="0"/>
              <a:t>年別　レンタル数</a:t>
            </a:r>
            <a:endParaRPr lang="en-US" altLang="ja-JP" sz="1400" dirty="0"/>
          </a:p>
          <a:p>
            <a:pPr lvl="1">
              <a:buFont typeface="Wingdings" panose="05000000000000000000" pitchFamily="2" charset="2"/>
              <a:buChar char="Ø"/>
            </a:pPr>
            <a:r>
              <a:rPr lang="ja-JP" altLang="en-US" sz="1400" dirty="0"/>
              <a:t>月別　レンタル数</a:t>
            </a:r>
            <a:endParaRPr lang="en-US" altLang="ja-JP" sz="1400" dirty="0"/>
          </a:p>
          <a:p>
            <a:pPr lvl="1">
              <a:buFont typeface="Wingdings" panose="05000000000000000000" pitchFamily="2" charset="2"/>
              <a:buChar char="Ø"/>
            </a:pPr>
            <a:r>
              <a:rPr lang="ja-JP" altLang="en-US" sz="1400" dirty="0"/>
              <a:t>日別　レンタル数</a:t>
            </a:r>
            <a:endParaRPr lang="en-US" altLang="ja-JP" sz="1400" dirty="0"/>
          </a:p>
          <a:p>
            <a:pPr lvl="1">
              <a:buFont typeface="Wingdings" panose="05000000000000000000" pitchFamily="2" charset="2"/>
              <a:buChar char="Ø"/>
            </a:pPr>
            <a:r>
              <a:rPr lang="ja-JP" altLang="en-US" sz="1400" dirty="0"/>
              <a:t>時別　レンタル数</a:t>
            </a:r>
            <a:endParaRPr lang="en-US" altLang="ja-JP" sz="1400" dirty="0"/>
          </a:p>
          <a:p>
            <a:pPr lvl="1">
              <a:buFont typeface="Wingdings" panose="05000000000000000000" pitchFamily="2" charset="2"/>
              <a:buChar char="Ø"/>
            </a:pPr>
            <a:r>
              <a:rPr kumimoji="1" lang="ja-JP" altLang="en-US" sz="1400" dirty="0"/>
              <a:t>曜日別　レンタル数</a:t>
            </a:r>
            <a:endParaRPr kumimoji="1" lang="en-US" altLang="ja-JP" sz="1400" dirty="0"/>
          </a:p>
          <a:p>
            <a:pPr lvl="1">
              <a:buFont typeface="Wingdings" panose="05000000000000000000" pitchFamily="2" charset="2"/>
              <a:buChar char="Ø"/>
            </a:pPr>
            <a:r>
              <a:rPr lang="ja-JP" altLang="en-US" sz="1400" dirty="0"/>
              <a:t>顧客</a:t>
            </a:r>
            <a:r>
              <a:rPr lang="en-US" altLang="ja-JP" sz="1400" dirty="0"/>
              <a:t>ID</a:t>
            </a:r>
            <a:r>
              <a:rPr lang="ja-JP" altLang="en-US" sz="1400" dirty="0"/>
              <a:t>別　レンタル数</a:t>
            </a:r>
            <a:endParaRPr lang="en-US" altLang="ja-JP" sz="1400" dirty="0"/>
          </a:p>
          <a:p>
            <a:pPr lvl="1">
              <a:buFont typeface="Wingdings" panose="05000000000000000000" pitchFamily="2" charset="2"/>
              <a:buChar char="Ø"/>
            </a:pPr>
            <a:r>
              <a:rPr lang="ja-JP" altLang="en-US" sz="1400" dirty="0"/>
              <a:t>店舗別　顧客別　レンタル数</a:t>
            </a:r>
            <a:endParaRPr lang="en-US" altLang="ja-JP" sz="1400" dirty="0"/>
          </a:p>
          <a:p>
            <a:pPr lvl="1">
              <a:buFont typeface="Wingdings" panose="05000000000000000000" pitchFamily="2" charset="2"/>
              <a:buChar char="Ø"/>
            </a:pPr>
            <a:r>
              <a:rPr lang="ja-JP" altLang="en-US" sz="1400" dirty="0"/>
              <a:t>顧客</a:t>
            </a:r>
            <a:r>
              <a:rPr lang="en-US" altLang="ja-JP" sz="1400" dirty="0"/>
              <a:t>ID</a:t>
            </a:r>
            <a:r>
              <a:rPr lang="ja-JP" altLang="en-US" sz="1400" dirty="0"/>
              <a:t>別　総支払額</a:t>
            </a:r>
            <a:endParaRPr lang="en-US" altLang="ja-JP" sz="1400" dirty="0"/>
          </a:p>
          <a:p>
            <a:pPr lvl="1">
              <a:buFont typeface="Wingdings" panose="05000000000000000000" pitchFamily="2" charset="2"/>
              <a:buChar char="Ø"/>
            </a:pPr>
            <a:r>
              <a:rPr lang="ja-JP" altLang="en-US" sz="1400" dirty="0"/>
              <a:t>国別　顧客数</a:t>
            </a:r>
            <a:endParaRPr lang="en-US" altLang="ja-JP" sz="1400" dirty="0"/>
          </a:p>
          <a:p>
            <a:pPr lvl="1">
              <a:buFont typeface="Wingdings" panose="05000000000000000000" pitchFamily="2" charset="2"/>
              <a:buChar char="Ø"/>
            </a:pPr>
            <a:endParaRPr kumimoji="1" lang="en-US" altLang="ja-JP" sz="1400" dirty="0"/>
          </a:p>
          <a:p>
            <a:r>
              <a:rPr lang="ja-JP" altLang="en-US" sz="1800" dirty="0"/>
              <a:t>分析</a:t>
            </a:r>
            <a:endParaRPr lang="en-US" altLang="ja-JP" sz="1800" dirty="0"/>
          </a:p>
          <a:p>
            <a:pPr lvl="1">
              <a:buFont typeface="Wingdings" panose="05000000000000000000" pitchFamily="2" charset="2"/>
              <a:buChar char="Ø"/>
            </a:pPr>
            <a:r>
              <a:rPr lang="ja-JP" altLang="en-US" sz="1400" dirty="0"/>
              <a:t>分析手法</a:t>
            </a:r>
            <a:endParaRPr lang="en-US" altLang="ja-JP" sz="1400" dirty="0"/>
          </a:p>
          <a:p>
            <a:pPr lvl="1">
              <a:buFont typeface="Wingdings" panose="05000000000000000000" pitchFamily="2" charset="2"/>
              <a:buChar char="Ø"/>
            </a:pPr>
            <a:r>
              <a:rPr lang="ja-JP" altLang="en-US" sz="1400" dirty="0"/>
              <a:t>樹形図</a:t>
            </a:r>
            <a:endParaRPr lang="en-US" altLang="ja-JP" sz="1400" dirty="0"/>
          </a:p>
          <a:p>
            <a:pPr lvl="1">
              <a:buFont typeface="Wingdings" panose="05000000000000000000" pitchFamily="2" charset="2"/>
              <a:buChar char="Ø"/>
            </a:pPr>
            <a:r>
              <a:rPr lang="ja-JP" altLang="en-US" sz="1400" dirty="0"/>
              <a:t>分類</a:t>
            </a:r>
            <a:endParaRPr lang="en-US" altLang="ja-JP" sz="1400" dirty="0"/>
          </a:p>
          <a:p>
            <a:pPr lvl="1">
              <a:buFont typeface="Wingdings" panose="05000000000000000000" pitchFamily="2" charset="2"/>
              <a:buChar char="Ø"/>
            </a:pPr>
            <a:r>
              <a:rPr lang="ja-JP" altLang="en-US" sz="1400" dirty="0"/>
              <a:t>分類別の特徴</a:t>
            </a:r>
            <a:endParaRPr lang="en-US" altLang="ja-JP" sz="1400" dirty="0"/>
          </a:p>
          <a:p>
            <a:pPr lvl="1">
              <a:buFont typeface="Wingdings" panose="05000000000000000000" pitchFamily="2" charset="2"/>
              <a:buChar char="Ø"/>
            </a:pPr>
            <a:r>
              <a:rPr lang="ja-JP" altLang="en-US" sz="1400" dirty="0"/>
              <a:t>分類別の在住国</a:t>
            </a:r>
            <a:endParaRPr lang="en-US" altLang="ja-JP" sz="1400" dirty="0"/>
          </a:p>
          <a:p>
            <a:pPr lvl="1">
              <a:buFont typeface="Wingdings" panose="05000000000000000000" pitchFamily="2" charset="2"/>
              <a:buChar char="Ø"/>
            </a:pPr>
            <a:r>
              <a:rPr lang="ja-JP" altLang="en-US" sz="1400" dirty="0"/>
              <a:t>分類別のカテゴリ</a:t>
            </a:r>
            <a:endParaRPr lang="en-US" altLang="ja-JP" sz="1400" dirty="0"/>
          </a:p>
          <a:p>
            <a:pPr marL="457200" lvl="1" indent="0">
              <a:buNone/>
            </a:pPr>
            <a:endParaRPr lang="en-US" altLang="ja-JP" sz="1800" dirty="0"/>
          </a:p>
          <a:p>
            <a:r>
              <a:rPr lang="ja-JP" altLang="en-US" sz="1800" dirty="0"/>
              <a:t>総括</a:t>
            </a:r>
            <a:endParaRPr lang="en-US" altLang="ja-JP" sz="1800" dirty="0"/>
          </a:p>
          <a:p>
            <a:pPr lvl="1">
              <a:buFont typeface="Wingdings" panose="05000000000000000000" pitchFamily="2" charset="2"/>
              <a:buChar char="Ø"/>
            </a:pPr>
            <a:r>
              <a:rPr lang="ja-JP" altLang="en-US" sz="1400" dirty="0"/>
              <a:t>顧客の特徴</a:t>
            </a:r>
            <a:r>
              <a:rPr lang="en-US" altLang="ja-JP" sz="1400" dirty="0"/>
              <a:t>1</a:t>
            </a:r>
          </a:p>
          <a:p>
            <a:pPr lvl="1">
              <a:buFont typeface="Wingdings" panose="05000000000000000000" pitchFamily="2" charset="2"/>
              <a:buChar char="Ø"/>
            </a:pPr>
            <a:r>
              <a:rPr lang="ja-JP" altLang="en-US" sz="1400" dirty="0"/>
              <a:t>顧客の特徴</a:t>
            </a:r>
            <a:r>
              <a:rPr lang="en-US" altLang="ja-JP" sz="1400" dirty="0"/>
              <a:t>2</a:t>
            </a:r>
          </a:p>
        </p:txBody>
      </p:sp>
      <p:sp>
        <p:nvSpPr>
          <p:cNvPr id="5" name="スライド番号プレースホルダー 4">
            <a:extLst>
              <a:ext uri="{FF2B5EF4-FFF2-40B4-BE49-F238E27FC236}">
                <a16:creationId xmlns:a16="http://schemas.microsoft.com/office/drawing/2014/main" id="{84783AEE-569E-484B-9DBA-CDD3B09D2189}"/>
              </a:ext>
            </a:extLst>
          </p:cNvPr>
          <p:cNvSpPr>
            <a:spLocks noGrp="1"/>
          </p:cNvSpPr>
          <p:nvPr>
            <p:ph type="sldNum" sz="quarter" idx="12"/>
          </p:nvPr>
        </p:nvSpPr>
        <p:spPr/>
        <p:txBody>
          <a:bodyPr/>
          <a:lstStyle/>
          <a:p>
            <a:fld id="{080CD4C2-4043-4E0C-959B-B28B601947DE}" type="slidenum">
              <a:rPr kumimoji="1" lang="ja-JP" altLang="en-US" smtClean="0"/>
              <a:t>2</a:t>
            </a:fld>
            <a:endParaRPr kumimoji="1" lang="ja-JP" altLang="en-US"/>
          </a:p>
        </p:txBody>
      </p:sp>
    </p:spTree>
    <p:extLst>
      <p:ext uri="{BB962C8B-B14F-4D97-AF65-F5344CB8AC3E}">
        <p14:creationId xmlns:p14="http://schemas.microsoft.com/office/powerpoint/2010/main" val="19106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AEE704-B51D-42E5-806E-57FFEFAB6132}"/>
              </a:ext>
            </a:extLst>
          </p:cNvPr>
          <p:cNvSpPr>
            <a:spLocks noGrp="1"/>
          </p:cNvSpPr>
          <p:nvPr>
            <p:ph type="title"/>
          </p:nvPr>
        </p:nvSpPr>
        <p:spPr/>
        <p:txBody>
          <a:bodyPr/>
          <a:lstStyle/>
          <a:p>
            <a:r>
              <a:rPr kumimoji="1" lang="ja-JP" altLang="en-US" dirty="0"/>
              <a:t>日別　レンタル数</a:t>
            </a:r>
          </a:p>
        </p:txBody>
      </p:sp>
      <p:pic>
        <p:nvPicPr>
          <p:cNvPr id="7" name="コンテンツ プレースホルダー 6">
            <a:extLst>
              <a:ext uri="{FF2B5EF4-FFF2-40B4-BE49-F238E27FC236}">
                <a16:creationId xmlns:a16="http://schemas.microsoft.com/office/drawing/2014/main" id="{23CD8211-C187-4E0F-BF18-8E5E6527C4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426353"/>
            <a:ext cx="7886700" cy="3353082"/>
          </a:xfrm>
        </p:spPr>
      </p:pic>
      <p:sp>
        <p:nvSpPr>
          <p:cNvPr id="4" name="スライド番号プレースホルダー 3">
            <a:extLst>
              <a:ext uri="{FF2B5EF4-FFF2-40B4-BE49-F238E27FC236}">
                <a16:creationId xmlns:a16="http://schemas.microsoft.com/office/drawing/2014/main" id="{3DFF1417-B8C2-4067-A547-E82AEF090ADC}"/>
              </a:ext>
            </a:extLst>
          </p:cNvPr>
          <p:cNvSpPr>
            <a:spLocks noGrp="1"/>
          </p:cNvSpPr>
          <p:nvPr>
            <p:ph type="sldNum" sz="quarter" idx="12"/>
          </p:nvPr>
        </p:nvSpPr>
        <p:spPr/>
        <p:txBody>
          <a:bodyPr/>
          <a:lstStyle/>
          <a:p>
            <a:fld id="{080CD4C2-4043-4E0C-959B-B28B601947DE}" type="slidenum">
              <a:rPr kumimoji="1" lang="ja-JP" altLang="en-US" smtClean="0"/>
              <a:t>20</a:t>
            </a:fld>
            <a:endParaRPr kumimoji="1" lang="ja-JP" altLang="en-US"/>
          </a:p>
        </p:txBody>
      </p:sp>
      <p:sp>
        <p:nvSpPr>
          <p:cNvPr id="5" name="コンテンツ プレースホルダー 4">
            <a:extLst>
              <a:ext uri="{FF2B5EF4-FFF2-40B4-BE49-F238E27FC236}">
                <a16:creationId xmlns:a16="http://schemas.microsoft.com/office/drawing/2014/main" id="{5A744979-4F0D-4B94-8801-A4CB32AF02D6}"/>
              </a:ext>
            </a:extLst>
          </p:cNvPr>
          <p:cNvSpPr>
            <a:spLocks noGrp="1"/>
          </p:cNvSpPr>
          <p:nvPr>
            <p:ph idx="13"/>
          </p:nvPr>
        </p:nvSpPr>
        <p:spPr>
          <a:xfrm>
            <a:off x="628650" y="1190161"/>
            <a:ext cx="7886700" cy="1236192"/>
          </a:xfrm>
        </p:spPr>
        <p:txBody>
          <a:bodyPr>
            <a:normAutofit/>
          </a:bodyPr>
          <a:lstStyle/>
          <a:p>
            <a:r>
              <a:rPr kumimoji="1" lang="ja-JP" altLang="en-US" dirty="0"/>
              <a:t>各日のレンタル数です。</a:t>
            </a:r>
            <a:endParaRPr kumimoji="1" lang="en-US" altLang="ja-JP" dirty="0"/>
          </a:p>
          <a:p>
            <a:r>
              <a:rPr lang="ja-JP" altLang="en-US" dirty="0"/>
              <a:t>レンタル数は上昇傾向にありますが、抜けている日があります。また、他と比較してレンタル数が異常に低い日があります。</a:t>
            </a:r>
            <a:endParaRPr kumimoji="1" lang="ja-JP" altLang="en-US" dirty="0"/>
          </a:p>
        </p:txBody>
      </p:sp>
    </p:spTree>
    <p:extLst>
      <p:ext uri="{BB962C8B-B14F-4D97-AF65-F5344CB8AC3E}">
        <p14:creationId xmlns:p14="http://schemas.microsoft.com/office/powerpoint/2010/main" val="298536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6CCB2-7CE6-4FF7-A231-46B0639A56AE}"/>
              </a:ext>
            </a:extLst>
          </p:cNvPr>
          <p:cNvSpPr>
            <a:spLocks noGrp="1"/>
          </p:cNvSpPr>
          <p:nvPr>
            <p:ph type="title"/>
          </p:nvPr>
        </p:nvSpPr>
        <p:spPr/>
        <p:txBody>
          <a:bodyPr/>
          <a:lstStyle/>
          <a:p>
            <a:r>
              <a:rPr kumimoji="1" lang="ja-JP" altLang="en-US" dirty="0"/>
              <a:t>時別　レンタル数</a:t>
            </a:r>
          </a:p>
        </p:txBody>
      </p:sp>
      <p:pic>
        <p:nvPicPr>
          <p:cNvPr id="7" name="コンテンツ プレースホルダー 6">
            <a:extLst>
              <a:ext uri="{FF2B5EF4-FFF2-40B4-BE49-F238E27FC236}">
                <a16:creationId xmlns:a16="http://schemas.microsoft.com/office/drawing/2014/main" id="{F409AD20-EEC4-442C-B1B4-07CF7F388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425" y="2112066"/>
            <a:ext cx="7779150" cy="3981655"/>
          </a:xfrm>
        </p:spPr>
      </p:pic>
      <p:sp>
        <p:nvSpPr>
          <p:cNvPr id="4" name="スライド番号プレースホルダー 3">
            <a:extLst>
              <a:ext uri="{FF2B5EF4-FFF2-40B4-BE49-F238E27FC236}">
                <a16:creationId xmlns:a16="http://schemas.microsoft.com/office/drawing/2014/main" id="{2273029E-0218-4901-B92F-12D77AF96863}"/>
              </a:ext>
            </a:extLst>
          </p:cNvPr>
          <p:cNvSpPr>
            <a:spLocks noGrp="1"/>
          </p:cNvSpPr>
          <p:nvPr>
            <p:ph type="sldNum" sz="quarter" idx="12"/>
          </p:nvPr>
        </p:nvSpPr>
        <p:spPr/>
        <p:txBody>
          <a:bodyPr/>
          <a:lstStyle/>
          <a:p>
            <a:fld id="{080CD4C2-4043-4E0C-959B-B28B601947DE}" type="slidenum">
              <a:rPr kumimoji="1" lang="ja-JP" altLang="en-US" smtClean="0"/>
              <a:t>21</a:t>
            </a:fld>
            <a:endParaRPr kumimoji="1" lang="ja-JP" altLang="en-US"/>
          </a:p>
        </p:txBody>
      </p:sp>
      <p:sp>
        <p:nvSpPr>
          <p:cNvPr id="5" name="コンテンツ プレースホルダー 4">
            <a:extLst>
              <a:ext uri="{FF2B5EF4-FFF2-40B4-BE49-F238E27FC236}">
                <a16:creationId xmlns:a16="http://schemas.microsoft.com/office/drawing/2014/main" id="{D3C8C07F-0B7B-4974-BF1D-CFD0A7BB11E2}"/>
              </a:ext>
            </a:extLst>
          </p:cNvPr>
          <p:cNvSpPr>
            <a:spLocks noGrp="1"/>
          </p:cNvSpPr>
          <p:nvPr>
            <p:ph idx="13"/>
          </p:nvPr>
        </p:nvSpPr>
        <p:spPr>
          <a:xfrm>
            <a:off x="628650" y="1190160"/>
            <a:ext cx="7886700" cy="871073"/>
          </a:xfrm>
        </p:spPr>
        <p:txBody>
          <a:bodyPr>
            <a:normAutofit/>
          </a:bodyPr>
          <a:lstStyle/>
          <a:p>
            <a:r>
              <a:rPr kumimoji="1" lang="ja-JP" altLang="en-US" dirty="0"/>
              <a:t>各時のレンタル数です。</a:t>
            </a:r>
            <a:endParaRPr kumimoji="1" lang="en-US" altLang="ja-JP" dirty="0"/>
          </a:p>
          <a:p>
            <a:r>
              <a:rPr lang="en-US" altLang="ja-JP" dirty="0"/>
              <a:t>15</a:t>
            </a:r>
            <a:r>
              <a:rPr lang="ja-JP" altLang="en-US" dirty="0"/>
              <a:t>時のレンタル数が最大です。</a:t>
            </a:r>
            <a:endParaRPr kumimoji="1" lang="ja-JP" altLang="en-US" dirty="0"/>
          </a:p>
        </p:txBody>
      </p:sp>
    </p:spTree>
    <p:extLst>
      <p:ext uri="{BB962C8B-B14F-4D97-AF65-F5344CB8AC3E}">
        <p14:creationId xmlns:p14="http://schemas.microsoft.com/office/powerpoint/2010/main" val="7541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8FEE61-25CA-4969-AAC7-A04858921220}"/>
              </a:ext>
            </a:extLst>
          </p:cNvPr>
          <p:cNvSpPr>
            <a:spLocks noGrp="1"/>
          </p:cNvSpPr>
          <p:nvPr>
            <p:ph type="title"/>
          </p:nvPr>
        </p:nvSpPr>
        <p:spPr/>
        <p:txBody>
          <a:bodyPr/>
          <a:lstStyle/>
          <a:p>
            <a:r>
              <a:rPr kumimoji="1" lang="ja-JP" altLang="en-US" dirty="0"/>
              <a:t>曜日別　レンタル数</a:t>
            </a:r>
          </a:p>
        </p:txBody>
      </p:sp>
      <p:pic>
        <p:nvPicPr>
          <p:cNvPr id="7" name="コンテンツ プレースホルダー 6">
            <a:extLst>
              <a:ext uri="{FF2B5EF4-FFF2-40B4-BE49-F238E27FC236}">
                <a16:creationId xmlns:a16="http://schemas.microsoft.com/office/drawing/2014/main" id="{53659969-1A85-4AE7-9B98-471811E8AA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797" y="2115242"/>
            <a:ext cx="7874405" cy="3975304"/>
          </a:xfrm>
        </p:spPr>
      </p:pic>
      <p:sp>
        <p:nvSpPr>
          <p:cNvPr id="4" name="スライド番号プレースホルダー 3">
            <a:extLst>
              <a:ext uri="{FF2B5EF4-FFF2-40B4-BE49-F238E27FC236}">
                <a16:creationId xmlns:a16="http://schemas.microsoft.com/office/drawing/2014/main" id="{30109925-41E3-4087-B6F4-182A62B7009A}"/>
              </a:ext>
            </a:extLst>
          </p:cNvPr>
          <p:cNvSpPr>
            <a:spLocks noGrp="1"/>
          </p:cNvSpPr>
          <p:nvPr>
            <p:ph type="sldNum" sz="quarter" idx="12"/>
          </p:nvPr>
        </p:nvSpPr>
        <p:spPr/>
        <p:txBody>
          <a:bodyPr/>
          <a:lstStyle/>
          <a:p>
            <a:fld id="{080CD4C2-4043-4E0C-959B-B28B601947DE}" type="slidenum">
              <a:rPr kumimoji="1" lang="ja-JP" altLang="en-US" smtClean="0"/>
              <a:t>22</a:t>
            </a:fld>
            <a:endParaRPr kumimoji="1" lang="ja-JP" altLang="en-US"/>
          </a:p>
        </p:txBody>
      </p:sp>
      <p:sp>
        <p:nvSpPr>
          <p:cNvPr id="5" name="コンテンツ プレースホルダー 4">
            <a:extLst>
              <a:ext uri="{FF2B5EF4-FFF2-40B4-BE49-F238E27FC236}">
                <a16:creationId xmlns:a16="http://schemas.microsoft.com/office/drawing/2014/main" id="{E685BE99-FEE5-4A85-83C7-683916EB2F72}"/>
              </a:ext>
            </a:extLst>
          </p:cNvPr>
          <p:cNvSpPr>
            <a:spLocks noGrp="1"/>
          </p:cNvSpPr>
          <p:nvPr>
            <p:ph idx="13"/>
          </p:nvPr>
        </p:nvSpPr>
        <p:spPr>
          <a:xfrm>
            <a:off x="628650" y="1190161"/>
            <a:ext cx="7886700" cy="731404"/>
          </a:xfrm>
        </p:spPr>
        <p:txBody>
          <a:bodyPr/>
          <a:lstStyle/>
          <a:p>
            <a:r>
              <a:rPr kumimoji="1" lang="ja-JP" altLang="en-US" dirty="0"/>
              <a:t>各曜日のレンタル数です。</a:t>
            </a:r>
            <a:endParaRPr kumimoji="1" lang="en-US" altLang="ja-JP" dirty="0"/>
          </a:p>
          <a:p>
            <a:r>
              <a:rPr kumimoji="1" lang="ja-JP" altLang="en-US" dirty="0"/>
              <a:t>火曜日のレンタル数が若干多いです。</a:t>
            </a:r>
          </a:p>
        </p:txBody>
      </p:sp>
    </p:spTree>
    <p:extLst>
      <p:ext uri="{BB962C8B-B14F-4D97-AF65-F5344CB8AC3E}">
        <p14:creationId xmlns:p14="http://schemas.microsoft.com/office/powerpoint/2010/main" val="183871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5C6A04-A6B5-4A49-821D-750A6761921B}"/>
              </a:ext>
            </a:extLst>
          </p:cNvPr>
          <p:cNvSpPr>
            <a:spLocks noGrp="1"/>
          </p:cNvSpPr>
          <p:nvPr>
            <p:ph type="title"/>
          </p:nvPr>
        </p:nvSpPr>
        <p:spPr/>
        <p:txBody>
          <a:bodyPr/>
          <a:lstStyle/>
          <a:p>
            <a:r>
              <a:rPr kumimoji="1" lang="ja-JP" altLang="en-US" dirty="0"/>
              <a:t>顧客</a:t>
            </a:r>
            <a:r>
              <a:rPr kumimoji="1" lang="en-US" altLang="ja-JP" dirty="0"/>
              <a:t>ID</a:t>
            </a:r>
            <a:r>
              <a:rPr kumimoji="1" lang="ja-JP" altLang="en-US" dirty="0"/>
              <a:t>別　レンタル数</a:t>
            </a:r>
          </a:p>
        </p:txBody>
      </p:sp>
      <p:pic>
        <p:nvPicPr>
          <p:cNvPr id="7" name="コンテンツ プレースホルダー 6">
            <a:extLst>
              <a:ext uri="{FF2B5EF4-FFF2-40B4-BE49-F238E27FC236}">
                <a16:creationId xmlns:a16="http://schemas.microsoft.com/office/drawing/2014/main" id="{7C13A1D7-FE41-40BF-BDE5-B7D847EE7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704432"/>
            <a:ext cx="7886700" cy="2796923"/>
          </a:xfrm>
        </p:spPr>
      </p:pic>
      <p:sp>
        <p:nvSpPr>
          <p:cNvPr id="4" name="スライド番号プレースホルダー 3">
            <a:extLst>
              <a:ext uri="{FF2B5EF4-FFF2-40B4-BE49-F238E27FC236}">
                <a16:creationId xmlns:a16="http://schemas.microsoft.com/office/drawing/2014/main" id="{2AC1DE84-96ED-407B-B7E9-335F9B9D6116}"/>
              </a:ext>
            </a:extLst>
          </p:cNvPr>
          <p:cNvSpPr>
            <a:spLocks noGrp="1"/>
          </p:cNvSpPr>
          <p:nvPr>
            <p:ph type="sldNum" sz="quarter" idx="12"/>
          </p:nvPr>
        </p:nvSpPr>
        <p:spPr/>
        <p:txBody>
          <a:bodyPr/>
          <a:lstStyle/>
          <a:p>
            <a:fld id="{080CD4C2-4043-4E0C-959B-B28B601947DE}" type="slidenum">
              <a:rPr kumimoji="1" lang="ja-JP" altLang="en-US" smtClean="0"/>
              <a:t>23</a:t>
            </a:fld>
            <a:endParaRPr kumimoji="1" lang="ja-JP" altLang="en-US"/>
          </a:p>
        </p:txBody>
      </p:sp>
      <p:sp>
        <p:nvSpPr>
          <p:cNvPr id="5" name="コンテンツ プレースホルダー 4">
            <a:extLst>
              <a:ext uri="{FF2B5EF4-FFF2-40B4-BE49-F238E27FC236}">
                <a16:creationId xmlns:a16="http://schemas.microsoft.com/office/drawing/2014/main" id="{F643EEC3-90C5-4C9C-88A3-FC270CF220FB}"/>
              </a:ext>
            </a:extLst>
          </p:cNvPr>
          <p:cNvSpPr>
            <a:spLocks noGrp="1"/>
          </p:cNvSpPr>
          <p:nvPr>
            <p:ph idx="13"/>
          </p:nvPr>
        </p:nvSpPr>
        <p:spPr>
          <a:xfrm>
            <a:off x="628650" y="1190160"/>
            <a:ext cx="7886700" cy="1208483"/>
          </a:xfrm>
        </p:spPr>
        <p:txBody>
          <a:bodyPr>
            <a:normAutofit/>
          </a:bodyPr>
          <a:lstStyle/>
          <a:p>
            <a:r>
              <a:rPr lang="ja-JP" altLang="en-US" dirty="0"/>
              <a:t>各顧客</a:t>
            </a:r>
            <a:r>
              <a:rPr lang="en-US" altLang="ja-JP" dirty="0"/>
              <a:t>ID</a:t>
            </a:r>
            <a:r>
              <a:rPr lang="ja-JP" altLang="en-US" dirty="0"/>
              <a:t>のレンタル数です。</a:t>
            </a:r>
            <a:endParaRPr lang="en-US" altLang="ja-JP" dirty="0"/>
          </a:p>
          <a:p>
            <a:r>
              <a:rPr kumimoji="1" lang="ja-JP" altLang="en-US" dirty="0"/>
              <a:t>最大で</a:t>
            </a:r>
            <a:r>
              <a:rPr kumimoji="1" lang="en-US" altLang="ja-JP" dirty="0"/>
              <a:t>46</a:t>
            </a:r>
            <a:r>
              <a:rPr kumimoji="1" lang="ja-JP" altLang="en-US" dirty="0"/>
              <a:t>回借りています。</a:t>
            </a:r>
            <a:endParaRPr kumimoji="1" lang="en-US" altLang="ja-JP" dirty="0"/>
          </a:p>
          <a:p>
            <a:r>
              <a:rPr kumimoji="1" lang="ja-JP" altLang="en-US" dirty="0"/>
              <a:t>上位</a:t>
            </a:r>
            <a:r>
              <a:rPr kumimoji="1" lang="en-US" altLang="ja-JP" dirty="0"/>
              <a:t>3</a:t>
            </a:r>
            <a:r>
              <a:rPr kumimoji="1" lang="ja-JP" altLang="en-US" dirty="0"/>
              <a:t>つ：</a:t>
            </a:r>
            <a:r>
              <a:rPr kumimoji="1" lang="en-US" altLang="ja-JP" dirty="0"/>
              <a:t>148</a:t>
            </a:r>
            <a:r>
              <a:rPr kumimoji="1" lang="ja-JP" altLang="en-US" dirty="0" err="1"/>
              <a:t>、</a:t>
            </a:r>
            <a:r>
              <a:rPr kumimoji="1" lang="en-US" altLang="ja-JP" dirty="0"/>
              <a:t>526</a:t>
            </a:r>
            <a:r>
              <a:rPr kumimoji="1" lang="ja-JP" altLang="en-US" dirty="0" err="1"/>
              <a:t>、</a:t>
            </a:r>
            <a:r>
              <a:rPr lang="en-US" altLang="ja-JP" dirty="0"/>
              <a:t>236</a:t>
            </a:r>
            <a:endParaRPr kumimoji="1" lang="ja-JP" altLang="en-US" dirty="0"/>
          </a:p>
        </p:txBody>
      </p:sp>
    </p:spTree>
    <p:extLst>
      <p:ext uri="{BB962C8B-B14F-4D97-AF65-F5344CB8AC3E}">
        <p14:creationId xmlns:p14="http://schemas.microsoft.com/office/powerpoint/2010/main" val="821150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0B728C-7554-4B24-9998-7738F7612CEF}"/>
              </a:ext>
            </a:extLst>
          </p:cNvPr>
          <p:cNvSpPr>
            <a:spLocks noGrp="1"/>
          </p:cNvSpPr>
          <p:nvPr>
            <p:ph type="title"/>
          </p:nvPr>
        </p:nvSpPr>
        <p:spPr/>
        <p:txBody>
          <a:bodyPr/>
          <a:lstStyle/>
          <a:p>
            <a:r>
              <a:rPr lang="ja-JP" altLang="en-US" dirty="0"/>
              <a:t>店舗別　顧客別　レンタル数</a:t>
            </a:r>
            <a:endParaRPr kumimoji="1" lang="ja-JP" altLang="en-US" dirty="0"/>
          </a:p>
        </p:txBody>
      </p:sp>
      <p:pic>
        <p:nvPicPr>
          <p:cNvPr id="7" name="コンテンツ プレースホルダー 6">
            <a:extLst>
              <a:ext uri="{FF2B5EF4-FFF2-40B4-BE49-F238E27FC236}">
                <a16:creationId xmlns:a16="http://schemas.microsoft.com/office/drawing/2014/main" id="{B5A2865B-E778-46BF-93EF-3DA3B37077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419"/>
          <a:stretch/>
        </p:blipFill>
        <p:spPr>
          <a:xfrm>
            <a:off x="394929" y="2721205"/>
            <a:ext cx="8354141" cy="2946634"/>
          </a:xfrm>
        </p:spPr>
      </p:pic>
      <p:sp>
        <p:nvSpPr>
          <p:cNvPr id="4" name="スライド番号プレースホルダー 3">
            <a:extLst>
              <a:ext uri="{FF2B5EF4-FFF2-40B4-BE49-F238E27FC236}">
                <a16:creationId xmlns:a16="http://schemas.microsoft.com/office/drawing/2014/main" id="{E1675AA6-2772-450B-ACB4-20200C4D505F}"/>
              </a:ext>
            </a:extLst>
          </p:cNvPr>
          <p:cNvSpPr>
            <a:spLocks noGrp="1"/>
          </p:cNvSpPr>
          <p:nvPr>
            <p:ph type="sldNum" sz="quarter" idx="12"/>
          </p:nvPr>
        </p:nvSpPr>
        <p:spPr/>
        <p:txBody>
          <a:bodyPr/>
          <a:lstStyle/>
          <a:p>
            <a:fld id="{080CD4C2-4043-4E0C-959B-B28B601947DE}" type="slidenum">
              <a:rPr kumimoji="1" lang="ja-JP" altLang="en-US" smtClean="0"/>
              <a:t>24</a:t>
            </a:fld>
            <a:endParaRPr kumimoji="1" lang="ja-JP" altLang="en-US"/>
          </a:p>
        </p:txBody>
      </p:sp>
      <p:sp>
        <p:nvSpPr>
          <p:cNvPr id="5" name="コンテンツ プレースホルダー 4">
            <a:extLst>
              <a:ext uri="{FF2B5EF4-FFF2-40B4-BE49-F238E27FC236}">
                <a16:creationId xmlns:a16="http://schemas.microsoft.com/office/drawing/2014/main" id="{CB9E33D0-4339-4A63-8950-8CDCBB39B5DE}"/>
              </a:ext>
            </a:extLst>
          </p:cNvPr>
          <p:cNvSpPr>
            <a:spLocks noGrp="1"/>
          </p:cNvSpPr>
          <p:nvPr>
            <p:ph idx="13"/>
          </p:nvPr>
        </p:nvSpPr>
        <p:spPr>
          <a:xfrm>
            <a:off x="628650" y="1190161"/>
            <a:ext cx="7886700" cy="871072"/>
          </a:xfrm>
        </p:spPr>
        <p:txBody>
          <a:bodyPr>
            <a:normAutofit/>
          </a:bodyPr>
          <a:lstStyle/>
          <a:p>
            <a:r>
              <a:rPr kumimoji="1" lang="ja-JP" altLang="en-US" dirty="0"/>
              <a:t>店舗ごとの各顧客のレンタル数です。</a:t>
            </a:r>
            <a:endParaRPr kumimoji="1" lang="en-US" altLang="ja-JP" dirty="0"/>
          </a:p>
          <a:p>
            <a:r>
              <a:rPr lang="ja-JP" altLang="en-US" dirty="0"/>
              <a:t>店舗による大きな差異は確認されません。</a:t>
            </a:r>
            <a:endParaRPr kumimoji="1" lang="ja-JP" altLang="en-US" dirty="0"/>
          </a:p>
        </p:txBody>
      </p:sp>
      <p:sp>
        <p:nvSpPr>
          <p:cNvPr id="8" name="コンテンツ プレースホルダー 4">
            <a:extLst>
              <a:ext uri="{FF2B5EF4-FFF2-40B4-BE49-F238E27FC236}">
                <a16:creationId xmlns:a16="http://schemas.microsoft.com/office/drawing/2014/main" id="{3406719E-1453-4970-A350-EFA272CC50F5}"/>
              </a:ext>
            </a:extLst>
          </p:cNvPr>
          <p:cNvSpPr txBox="1">
            <a:spLocks/>
          </p:cNvSpPr>
          <p:nvPr/>
        </p:nvSpPr>
        <p:spPr>
          <a:xfrm>
            <a:off x="7245876" y="2116113"/>
            <a:ext cx="1729939" cy="871072"/>
          </a:xfrm>
          <a:prstGeom prst="rect">
            <a:avLst/>
          </a:prstGeom>
        </p:spPr>
        <p:txBody>
          <a:bodyPr vert="horz" lIns="91440" tIns="45720" rIns="91440" bIns="45720" rtlCol="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1" sz="18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1"/>
                </a:solidFill>
              </a:rPr>
              <a:t>店舗</a:t>
            </a:r>
            <a:r>
              <a:rPr lang="en-US" altLang="ja-JP" dirty="0">
                <a:solidFill>
                  <a:schemeClr val="accent1"/>
                </a:solidFill>
              </a:rPr>
              <a:t>ID</a:t>
            </a:r>
            <a:r>
              <a:rPr lang="ja-JP" altLang="en-US" dirty="0">
                <a:solidFill>
                  <a:schemeClr val="accent1"/>
                </a:solidFill>
              </a:rPr>
              <a:t>　</a:t>
            </a:r>
            <a:r>
              <a:rPr lang="en-US" altLang="ja-JP" dirty="0">
                <a:solidFill>
                  <a:schemeClr val="accent1"/>
                </a:solidFill>
              </a:rPr>
              <a:t>1</a:t>
            </a:r>
          </a:p>
          <a:p>
            <a:r>
              <a:rPr lang="ja-JP" altLang="en-US" dirty="0">
                <a:solidFill>
                  <a:schemeClr val="accent2"/>
                </a:solidFill>
              </a:rPr>
              <a:t>店舗</a:t>
            </a:r>
            <a:r>
              <a:rPr lang="en-US" altLang="ja-JP" dirty="0">
                <a:solidFill>
                  <a:schemeClr val="accent2"/>
                </a:solidFill>
              </a:rPr>
              <a:t>ID</a:t>
            </a:r>
            <a:r>
              <a:rPr lang="ja-JP" altLang="en-US" dirty="0">
                <a:solidFill>
                  <a:schemeClr val="accent2"/>
                </a:solidFill>
              </a:rPr>
              <a:t>　</a:t>
            </a:r>
            <a:r>
              <a:rPr lang="en-US" altLang="ja-JP" dirty="0">
                <a:solidFill>
                  <a:schemeClr val="accent2"/>
                </a:solidFill>
              </a:rPr>
              <a:t>2</a:t>
            </a:r>
            <a:endParaRPr lang="ja-JP" altLang="en-US" dirty="0">
              <a:solidFill>
                <a:schemeClr val="accent2"/>
              </a:solidFill>
            </a:endParaRPr>
          </a:p>
        </p:txBody>
      </p:sp>
    </p:spTree>
    <p:extLst>
      <p:ext uri="{BB962C8B-B14F-4D97-AF65-F5344CB8AC3E}">
        <p14:creationId xmlns:p14="http://schemas.microsoft.com/office/powerpoint/2010/main" val="2846727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8F33A-0B42-4DCF-AB12-8F1FBA132998}"/>
              </a:ext>
            </a:extLst>
          </p:cNvPr>
          <p:cNvSpPr>
            <a:spLocks noGrp="1"/>
          </p:cNvSpPr>
          <p:nvPr>
            <p:ph type="title"/>
          </p:nvPr>
        </p:nvSpPr>
        <p:spPr/>
        <p:txBody>
          <a:bodyPr/>
          <a:lstStyle/>
          <a:p>
            <a:r>
              <a:rPr kumimoji="1" lang="ja-JP" altLang="en-US" dirty="0"/>
              <a:t>顧客</a:t>
            </a:r>
            <a:r>
              <a:rPr kumimoji="1" lang="en-US" altLang="ja-JP" dirty="0"/>
              <a:t>ID</a:t>
            </a:r>
            <a:r>
              <a:rPr kumimoji="1" lang="ja-JP" altLang="en-US" dirty="0"/>
              <a:t>別　総支払額</a:t>
            </a:r>
          </a:p>
        </p:txBody>
      </p:sp>
      <p:pic>
        <p:nvPicPr>
          <p:cNvPr id="7" name="コンテンツ プレースホルダー 6">
            <a:extLst>
              <a:ext uri="{FF2B5EF4-FFF2-40B4-BE49-F238E27FC236}">
                <a16:creationId xmlns:a16="http://schemas.microsoft.com/office/drawing/2014/main" id="{6E2F5793-3734-4A75-BF22-BE97F6EBAD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716974"/>
            <a:ext cx="7886700" cy="2771839"/>
          </a:xfrm>
        </p:spPr>
      </p:pic>
      <p:sp>
        <p:nvSpPr>
          <p:cNvPr id="4" name="スライド番号プレースホルダー 3">
            <a:extLst>
              <a:ext uri="{FF2B5EF4-FFF2-40B4-BE49-F238E27FC236}">
                <a16:creationId xmlns:a16="http://schemas.microsoft.com/office/drawing/2014/main" id="{A605C85C-437E-4937-81E1-BE3A3523B732}"/>
              </a:ext>
            </a:extLst>
          </p:cNvPr>
          <p:cNvSpPr>
            <a:spLocks noGrp="1"/>
          </p:cNvSpPr>
          <p:nvPr>
            <p:ph type="sldNum" sz="quarter" idx="12"/>
          </p:nvPr>
        </p:nvSpPr>
        <p:spPr/>
        <p:txBody>
          <a:bodyPr/>
          <a:lstStyle/>
          <a:p>
            <a:fld id="{080CD4C2-4043-4E0C-959B-B28B601947DE}" type="slidenum">
              <a:rPr kumimoji="1" lang="ja-JP" altLang="en-US" smtClean="0"/>
              <a:t>25</a:t>
            </a:fld>
            <a:endParaRPr kumimoji="1" lang="ja-JP" altLang="en-US"/>
          </a:p>
        </p:txBody>
      </p:sp>
      <p:sp>
        <p:nvSpPr>
          <p:cNvPr id="5" name="コンテンツ プレースホルダー 4">
            <a:extLst>
              <a:ext uri="{FF2B5EF4-FFF2-40B4-BE49-F238E27FC236}">
                <a16:creationId xmlns:a16="http://schemas.microsoft.com/office/drawing/2014/main" id="{AC97B910-F8C2-47A0-98C3-146F2498BA16}"/>
              </a:ext>
            </a:extLst>
          </p:cNvPr>
          <p:cNvSpPr>
            <a:spLocks noGrp="1"/>
          </p:cNvSpPr>
          <p:nvPr>
            <p:ph idx="13"/>
          </p:nvPr>
        </p:nvSpPr>
        <p:spPr>
          <a:xfrm>
            <a:off x="628650" y="1190161"/>
            <a:ext cx="7886700" cy="983196"/>
          </a:xfrm>
        </p:spPr>
        <p:txBody>
          <a:bodyPr/>
          <a:lstStyle/>
          <a:p>
            <a:r>
              <a:rPr kumimoji="1" lang="ja-JP" altLang="en-US" dirty="0"/>
              <a:t>各顧客</a:t>
            </a:r>
            <a:r>
              <a:rPr kumimoji="1" lang="en-US" altLang="ja-JP" dirty="0"/>
              <a:t>ID</a:t>
            </a:r>
            <a:r>
              <a:rPr kumimoji="1" lang="ja-JP" altLang="en-US" dirty="0"/>
              <a:t>の総支払額です。</a:t>
            </a:r>
            <a:endParaRPr kumimoji="1" lang="en-US" altLang="ja-JP" dirty="0"/>
          </a:p>
          <a:p>
            <a:r>
              <a:rPr kumimoji="1" lang="ja-JP" altLang="en-US" dirty="0"/>
              <a:t>上位</a:t>
            </a:r>
            <a:r>
              <a:rPr kumimoji="1" lang="en-US" altLang="ja-JP" dirty="0"/>
              <a:t>3</a:t>
            </a:r>
            <a:r>
              <a:rPr kumimoji="1" lang="ja-JP" altLang="en-US" dirty="0"/>
              <a:t>つ：</a:t>
            </a:r>
            <a:r>
              <a:rPr kumimoji="1" lang="en-US" altLang="ja-JP" dirty="0"/>
              <a:t>148</a:t>
            </a:r>
            <a:r>
              <a:rPr kumimoji="1" lang="ja-JP" altLang="en-US" dirty="0" err="1"/>
              <a:t>、</a:t>
            </a:r>
            <a:r>
              <a:rPr kumimoji="1" lang="en-US" altLang="ja-JP" dirty="0"/>
              <a:t>526</a:t>
            </a:r>
            <a:r>
              <a:rPr kumimoji="1" lang="ja-JP" altLang="en-US" dirty="0" err="1"/>
              <a:t>、</a:t>
            </a:r>
            <a:r>
              <a:rPr kumimoji="1" lang="en-US" altLang="ja-JP" dirty="0"/>
              <a:t>178</a:t>
            </a:r>
            <a:endParaRPr kumimoji="1" lang="ja-JP" altLang="en-US" dirty="0"/>
          </a:p>
        </p:txBody>
      </p:sp>
    </p:spTree>
    <p:extLst>
      <p:ext uri="{BB962C8B-B14F-4D97-AF65-F5344CB8AC3E}">
        <p14:creationId xmlns:p14="http://schemas.microsoft.com/office/powerpoint/2010/main" val="235811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215BC-0D61-484D-8CAA-6EA520C2DFC0}"/>
              </a:ext>
            </a:extLst>
          </p:cNvPr>
          <p:cNvSpPr>
            <a:spLocks noGrp="1"/>
          </p:cNvSpPr>
          <p:nvPr>
            <p:ph type="title"/>
          </p:nvPr>
        </p:nvSpPr>
        <p:spPr/>
        <p:txBody>
          <a:bodyPr/>
          <a:lstStyle/>
          <a:p>
            <a:r>
              <a:rPr kumimoji="1" lang="ja-JP" altLang="en-US" dirty="0"/>
              <a:t>国別　顧客数</a:t>
            </a:r>
          </a:p>
        </p:txBody>
      </p:sp>
      <p:pic>
        <p:nvPicPr>
          <p:cNvPr id="7" name="コンテンツ プレースホルダー 6">
            <a:extLst>
              <a:ext uri="{FF2B5EF4-FFF2-40B4-BE49-F238E27FC236}">
                <a16:creationId xmlns:a16="http://schemas.microsoft.com/office/drawing/2014/main" id="{14CDBDBD-7DFE-46DB-9DF5-E8342EB72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386617"/>
            <a:ext cx="7886700" cy="3432553"/>
          </a:xfrm>
        </p:spPr>
      </p:pic>
      <p:sp>
        <p:nvSpPr>
          <p:cNvPr id="4" name="スライド番号プレースホルダー 3">
            <a:extLst>
              <a:ext uri="{FF2B5EF4-FFF2-40B4-BE49-F238E27FC236}">
                <a16:creationId xmlns:a16="http://schemas.microsoft.com/office/drawing/2014/main" id="{7F5028AA-A69B-4D0F-9DDC-6A71AC38DDF4}"/>
              </a:ext>
            </a:extLst>
          </p:cNvPr>
          <p:cNvSpPr>
            <a:spLocks noGrp="1"/>
          </p:cNvSpPr>
          <p:nvPr>
            <p:ph type="sldNum" sz="quarter" idx="12"/>
          </p:nvPr>
        </p:nvSpPr>
        <p:spPr/>
        <p:txBody>
          <a:bodyPr/>
          <a:lstStyle/>
          <a:p>
            <a:fld id="{080CD4C2-4043-4E0C-959B-B28B601947DE}" type="slidenum">
              <a:rPr kumimoji="1" lang="ja-JP" altLang="en-US" smtClean="0"/>
              <a:t>26</a:t>
            </a:fld>
            <a:endParaRPr kumimoji="1" lang="ja-JP" altLang="en-US"/>
          </a:p>
        </p:txBody>
      </p:sp>
      <p:sp>
        <p:nvSpPr>
          <p:cNvPr id="5" name="コンテンツ プレースホルダー 4">
            <a:extLst>
              <a:ext uri="{FF2B5EF4-FFF2-40B4-BE49-F238E27FC236}">
                <a16:creationId xmlns:a16="http://schemas.microsoft.com/office/drawing/2014/main" id="{B1DCD07D-65D6-458C-AFBD-B039A3174E66}"/>
              </a:ext>
            </a:extLst>
          </p:cNvPr>
          <p:cNvSpPr>
            <a:spLocks noGrp="1"/>
          </p:cNvSpPr>
          <p:nvPr>
            <p:ph idx="13"/>
          </p:nvPr>
        </p:nvSpPr>
        <p:spPr>
          <a:xfrm>
            <a:off x="628650" y="1190160"/>
            <a:ext cx="7886700" cy="871073"/>
          </a:xfrm>
        </p:spPr>
        <p:txBody>
          <a:bodyPr>
            <a:normAutofit/>
          </a:bodyPr>
          <a:lstStyle/>
          <a:p>
            <a:r>
              <a:rPr kumimoji="1" lang="ja-JP" altLang="en-US" dirty="0"/>
              <a:t>各国の顧客数です。</a:t>
            </a:r>
            <a:endParaRPr kumimoji="1" lang="en-US" altLang="ja-JP" dirty="0"/>
          </a:p>
          <a:p>
            <a:r>
              <a:rPr lang="ja-JP" altLang="en-US" dirty="0"/>
              <a:t>インド次いで中国の顧客数が多いですが、元々人口が多いためと考えます。</a:t>
            </a:r>
            <a:endParaRPr kumimoji="1" lang="ja-JP" altLang="en-US" dirty="0"/>
          </a:p>
        </p:txBody>
      </p:sp>
    </p:spTree>
    <p:extLst>
      <p:ext uri="{BB962C8B-B14F-4D97-AF65-F5344CB8AC3E}">
        <p14:creationId xmlns:p14="http://schemas.microsoft.com/office/powerpoint/2010/main" val="305818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C0B03-E685-4D6F-A2DB-3D5A6656A3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FFF740A-45A0-4B31-BCE6-8BFCC5E9A117}"/>
              </a:ext>
            </a:extLst>
          </p:cNvPr>
          <p:cNvSpPr>
            <a:spLocks noGrp="1"/>
          </p:cNvSpPr>
          <p:nvPr>
            <p:ph idx="1"/>
          </p:nvPr>
        </p:nvSpPr>
        <p:spPr/>
        <p:txBody>
          <a:bodyPr/>
          <a:lstStyle/>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r>
              <a:rPr kumimoji="1" lang="ja-JP" altLang="en-US" dirty="0"/>
              <a:t>分析</a:t>
            </a:r>
          </a:p>
        </p:txBody>
      </p:sp>
      <p:sp>
        <p:nvSpPr>
          <p:cNvPr id="4" name="スライド番号プレースホルダー 3">
            <a:extLst>
              <a:ext uri="{FF2B5EF4-FFF2-40B4-BE49-F238E27FC236}">
                <a16:creationId xmlns:a16="http://schemas.microsoft.com/office/drawing/2014/main" id="{0CACD91A-C32E-4FD9-83BB-305B471D8B43}"/>
              </a:ext>
            </a:extLst>
          </p:cNvPr>
          <p:cNvSpPr>
            <a:spLocks noGrp="1"/>
          </p:cNvSpPr>
          <p:nvPr>
            <p:ph type="sldNum" sz="quarter" idx="12"/>
          </p:nvPr>
        </p:nvSpPr>
        <p:spPr/>
        <p:txBody>
          <a:bodyPr/>
          <a:lstStyle/>
          <a:p>
            <a:fld id="{080CD4C2-4043-4E0C-959B-B28B601947DE}" type="slidenum">
              <a:rPr kumimoji="1" lang="ja-JP" altLang="en-US" smtClean="0"/>
              <a:t>27</a:t>
            </a:fld>
            <a:endParaRPr kumimoji="1" lang="ja-JP" altLang="en-US"/>
          </a:p>
        </p:txBody>
      </p:sp>
      <p:sp>
        <p:nvSpPr>
          <p:cNvPr id="5" name="コンテンツ プレースホルダー 4">
            <a:extLst>
              <a:ext uri="{FF2B5EF4-FFF2-40B4-BE49-F238E27FC236}">
                <a16:creationId xmlns:a16="http://schemas.microsoft.com/office/drawing/2014/main" id="{201E0744-7695-4156-8A40-A42ADEDD5DC4}"/>
              </a:ext>
            </a:extLst>
          </p:cNvPr>
          <p:cNvSpPr>
            <a:spLocks noGrp="1"/>
          </p:cNvSpPr>
          <p:nvPr>
            <p:ph idx="13"/>
          </p:nvPr>
        </p:nvSpPr>
        <p:spPr/>
        <p:txBody>
          <a:bodyPr/>
          <a:lstStyle/>
          <a:p>
            <a:endParaRPr kumimoji="1" lang="ja-JP" altLang="en-US" dirty="0"/>
          </a:p>
        </p:txBody>
      </p:sp>
    </p:spTree>
    <p:extLst>
      <p:ext uri="{BB962C8B-B14F-4D97-AF65-F5344CB8AC3E}">
        <p14:creationId xmlns:p14="http://schemas.microsoft.com/office/powerpoint/2010/main" val="2604683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31E23-4EAE-4C7E-ADE8-8E762E2E1B88}"/>
              </a:ext>
            </a:extLst>
          </p:cNvPr>
          <p:cNvSpPr>
            <a:spLocks noGrp="1"/>
          </p:cNvSpPr>
          <p:nvPr>
            <p:ph type="title"/>
          </p:nvPr>
        </p:nvSpPr>
        <p:spPr/>
        <p:txBody>
          <a:bodyPr/>
          <a:lstStyle/>
          <a:p>
            <a:r>
              <a:rPr kumimoji="1" lang="ja-JP" altLang="en-US" dirty="0"/>
              <a:t>分析手法</a:t>
            </a:r>
          </a:p>
        </p:txBody>
      </p:sp>
      <p:sp>
        <p:nvSpPr>
          <p:cNvPr id="3" name="コンテンツ プレースホルダー 2">
            <a:extLst>
              <a:ext uri="{FF2B5EF4-FFF2-40B4-BE49-F238E27FC236}">
                <a16:creationId xmlns:a16="http://schemas.microsoft.com/office/drawing/2014/main" id="{FA90DD65-01A8-4A31-BFE4-1BBF1C7C936A}"/>
              </a:ext>
            </a:extLst>
          </p:cNvPr>
          <p:cNvSpPr>
            <a:spLocks noGrp="1"/>
          </p:cNvSpPr>
          <p:nvPr>
            <p:ph idx="1"/>
          </p:nvPr>
        </p:nvSpPr>
        <p:spPr/>
        <p:txBody>
          <a:bodyPr/>
          <a:lstStyle/>
          <a:p>
            <a:r>
              <a:rPr kumimoji="1" lang="ja-JP" altLang="en-US" dirty="0"/>
              <a:t>階層クラスター分析</a:t>
            </a:r>
            <a:endParaRPr kumimoji="1" lang="en-US" altLang="ja-JP" dirty="0"/>
          </a:p>
          <a:p>
            <a:pPr marL="457200" lvl="1" indent="0">
              <a:buNone/>
            </a:pPr>
            <a:r>
              <a:rPr kumimoji="1" lang="ja-JP" altLang="en-US" sz="2000" dirty="0"/>
              <a:t>全データから特徴の似ているデータをまとめてクラスターを作成して、その大きさを少しずつ大きくしていく方法のことです。</a:t>
            </a:r>
            <a:endParaRPr kumimoji="1" lang="en-US" altLang="ja-JP" sz="2000" dirty="0"/>
          </a:p>
          <a:p>
            <a:pPr marL="457200" lvl="1" indent="0">
              <a:buNone/>
            </a:pPr>
            <a:r>
              <a:rPr lang="ja-JP" altLang="en-US" sz="2000" dirty="0"/>
              <a:t>クラスターを作る過程を樹形図の形に視覚化して表現できます。</a:t>
            </a:r>
            <a:endParaRPr lang="en-US" altLang="ja-JP" sz="2000" dirty="0"/>
          </a:p>
          <a:p>
            <a:pPr marL="457200" lvl="1" indent="0">
              <a:buNone/>
            </a:pPr>
            <a:endParaRPr kumimoji="1" lang="en-US" altLang="ja-JP" sz="2000" dirty="0"/>
          </a:p>
          <a:p>
            <a:pPr marL="457200" lvl="1" indent="0">
              <a:buNone/>
            </a:pPr>
            <a:endParaRPr lang="en-US" altLang="ja-JP" sz="2000" dirty="0"/>
          </a:p>
          <a:p>
            <a:pPr marL="457200" lvl="1" indent="0">
              <a:buNone/>
            </a:pPr>
            <a:r>
              <a:rPr kumimoji="1" lang="en-US" altLang="ja-JP" sz="2000" dirty="0"/>
              <a:t>※</a:t>
            </a:r>
            <a:r>
              <a:rPr kumimoji="1" lang="ja-JP" altLang="en-US" sz="2000" dirty="0"/>
              <a:t>クラスターとは</a:t>
            </a:r>
            <a:endParaRPr kumimoji="1" lang="en-US" altLang="ja-JP" sz="2000" dirty="0"/>
          </a:p>
          <a:p>
            <a:pPr marL="457200" lvl="1" indent="0">
              <a:buNone/>
            </a:pPr>
            <a:r>
              <a:rPr lang="en-US" altLang="ja-JP" sz="2000" dirty="0"/>
              <a:t>	</a:t>
            </a:r>
            <a:r>
              <a:rPr lang="ja-JP" altLang="en-US" sz="2000" dirty="0"/>
              <a:t>英語で集団や群れなどの意味があり、似たものが複数集</a:t>
            </a:r>
            <a:r>
              <a:rPr lang="en-US" altLang="ja-JP" sz="2000" dirty="0"/>
              <a:t>	</a:t>
            </a:r>
            <a:r>
              <a:rPr lang="ja-JP" altLang="en-US" sz="2000" dirty="0"/>
              <a:t>まっている状態のことです。</a:t>
            </a:r>
            <a:endParaRPr kumimoji="1" lang="ja-JP" altLang="en-US" sz="2000" dirty="0"/>
          </a:p>
        </p:txBody>
      </p:sp>
      <p:sp>
        <p:nvSpPr>
          <p:cNvPr id="4" name="スライド番号プレースホルダー 3">
            <a:extLst>
              <a:ext uri="{FF2B5EF4-FFF2-40B4-BE49-F238E27FC236}">
                <a16:creationId xmlns:a16="http://schemas.microsoft.com/office/drawing/2014/main" id="{660790A0-DAA8-417B-A78E-7034DFCD00A9}"/>
              </a:ext>
            </a:extLst>
          </p:cNvPr>
          <p:cNvSpPr>
            <a:spLocks noGrp="1"/>
          </p:cNvSpPr>
          <p:nvPr>
            <p:ph type="sldNum" sz="quarter" idx="12"/>
          </p:nvPr>
        </p:nvSpPr>
        <p:spPr/>
        <p:txBody>
          <a:bodyPr/>
          <a:lstStyle/>
          <a:p>
            <a:fld id="{080CD4C2-4043-4E0C-959B-B28B601947DE}" type="slidenum">
              <a:rPr kumimoji="1" lang="ja-JP" altLang="en-US" smtClean="0"/>
              <a:t>28</a:t>
            </a:fld>
            <a:endParaRPr kumimoji="1" lang="ja-JP" altLang="en-US"/>
          </a:p>
        </p:txBody>
      </p:sp>
      <p:sp>
        <p:nvSpPr>
          <p:cNvPr id="5" name="コンテンツ プレースホルダー 4">
            <a:extLst>
              <a:ext uri="{FF2B5EF4-FFF2-40B4-BE49-F238E27FC236}">
                <a16:creationId xmlns:a16="http://schemas.microsoft.com/office/drawing/2014/main" id="{AC574A5A-D648-47E6-91AC-C9A11C1FE042}"/>
              </a:ext>
            </a:extLst>
          </p:cNvPr>
          <p:cNvSpPr>
            <a:spLocks noGrp="1"/>
          </p:cNvSpPr>
          <p:nvPr>
            <p:ph idx="13"/>
          </p:nvPr>
        </p:nvSpPr>
        <p:spPr/>
        <p:txBody>
          <a:bodyPr/>
          <a:lstStyle/>
          <a:p>
            <a:r>
              <a:rPr kumimoji="1" lang="ja-JP" altLang="en-US" dirty="0"/>
              <a:t>使用した分析手法の特徴を示します。</a:t>
            </a:r>
          </a:p>
        </p:txBody>
      </p:sp>
    </p:spTree>
    <p:extLst>
      <p:ext uri="{BB962C8B-B14F-4D97-AF65-F5344CB8AC3E}">
        <p14:creationId xmlns:p14="http://schemas.microsoft.com/office/powerpoint/2010/main" val="2943825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7783D-3A50-4F00-B647-79E5924CE85D}"/>
              </a:ext>
            </a:extLst>
          </p:cNvPr>
          <p:cNvSpPr>
            <a:spLocks noGrp="1"/>
          </p:cNvSpPr>
          <p:nvPr>
            <p:ph type="title"/>
          </p:nvPr>
        </p:nvSpPr>
        <p:spPr/>
        <p:txBody>
          <a:bodyPr/>
          <a:lstStyle/>
          <a:p>
            <a:r>
              <a:rPr kumimoji="1" lang="ja-JP" altLang="en-US" dirty="0"/>
              <a:t>樹形図</a:t>
            </a:r>
          </a:p>
        </p:txBody>
      </p:sp>
      <p:pic>
        <p:nvPicPr>
          <p:cNvPr id="7" name="コンテンツ プレースホルダー 6">
            <a:extLst>
              <a:ext uri="{FF2B5EF4-FFF2-40B4-BE49-F238E27FC236}">
                <a16:creationId xmlns:a16="http://schemas.microsoft.com/office/drawing/2014/main" id="{24B02311-4F99-42F0-9130-E0A1DC8B72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797165"/>
            <a:ext cx="7886700" cy="2611457"/>
          </a:xfrm>
        </p:spPr>
      </p:pic>
      <p:sp>
        <p:nvSpPr>
          <p:cNvPr id="4" name="スライド番号プレースホルダー 3">
            <a:extLst>
              <a:ext uri="{FF2B5EF4-FFF2-40B4-BE49-F238E27FC236}">
                <a16:creationId xmlns:a16="http://schemas.microsoft.com/office/drawing/2014/main" id="{94BF39BA-8964-407D-A634-BEA72EB7C031}"/>
              </a:ext>
            </a:extLst>
          </p:cNvPr>
          <p:cNvSpPr>
            <a:spLocks noGrp="1"/>
          </p:cNvSpPr>
          <p:nvPr>
            <p:ph type="sldNum" sz="quarter" idx="12"/>
          </p:nvPr>
        </p:nvSpPr>
        <p:spPr/>
        <p:txBody>
          <a:bodyPr/>
          <a:lstStyle/>
          <a:p>
            <a:fld id="{080CD4C2-4043-4E0C-959B-B28B601947DE}" type="slidenum">
              <a:rPr kumimoji="1" lang="ja-JP" altLang="en-US" smtClean="0"/>
              <a:t>29</a:t>
            </a:fld>
            <a:endParaRPr kumimoji="1" lang="ja-JP" altLang="en-US"/>
          </a:p>
        </p:txBody>
      </p:sp>
      <p:sp>
        <p:nvSpPr>
          <p:cNvPr id="5" name="コンテンツ プレースホルダー 4">
            <a:extLst>
              <a:ext uri="{FF2B5EF4-FFF2-40B4-BE49-F238E27FC236}">
                <a16:creationId xmlns:a16="http://schemas.microsoft.com/office/drawing/2014/main" id="{9935EA02-DDDC-440B-B6EB-048CBFECA93D}"/>
              </a:ext>
            </a:extLst>
          </p:cNvPr>
          <p:cNvSpPr>
            <a:spLocks noGrp="1"/>
          </p:cNvSpPr>
          <p:nvPr>
            <p:ph idx="13"/>
          </p:nvPr>
        </p:nvSpPr>
        <p:spPr>
          <a:xfrm>
            <a:off x="628650" y="1190161"/>
            <a:ext cx="7886700" cy="871072"/>
          </a:xfrm>
        </p:spPr>
        <p:txBody>
          <a:bodyPr>
            <a:normAutofit/>
          </a:bodyPr>
          <a:lstStyle/>
          <a:p>
            <a:r>
              <a:rPr kumimoji="1" lang="ja-JP" altLang="en-US" dirty="0"/>
              <a:t>階層クラスターの樹形図を示します。</a:t>
            </a:r>
            <a:endParaRPr kumimoji="1" lang="en-US" altLang="ja-JP" dirty="0"/>
          </a:p>
          <a:p>
            <a:r>
              <a:rPr lang="ja-JP" altLang="en-US" dirty="0"/>
              <a:t>これより以降の分析にて６つのクラスターに分類することにしました。</a:t>
            </a:r>
            <a:endParaRPr kumimoji="1" lang="ja-JP" altLang="en-US" dirty="0"/>
          </a:p>
        </p:txBody>
      </p:sp>
      <p:sp>
        <p:nvSpPr>
          <p:cNvPr id="3" name="正方形/長方形 2">
            <a:extLst>
              <a:ext uri="{FF2B5EF4-FFF2-40B4-BE49-F238E27FC236}">
                <a16:creationId xmlns:a16="http://schemas.microsoft.com/office/drawing/2014/main" id="{1FA434AF-1CC4-4788-BCDA-2CB5E21F8A8F}"/>
              </a:ext>
            </a:extLst>
          </p:cNvPr>
          <p:cNvSpPr/>
          <p:nvPr/>
        </p:nvSpPr>
        <p:spPr>
          <a:xfrm>
            <a:off x="702452" y="5247861"/>
            <a:ext cx="7886700" cy="2289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67033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C0B03-E685-4D6F-A2DB-3D5A6656A3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FFF740A-45A0-4B31-BCE6-8BFCC5E9A117}"/>
              </a:ext>
            </a:extLst>
          </p:cNvPr>
          <p:cNvSpPr>
            <a:spLocks noGrp="1"/>
          </p:cNvSpPr>
          <p:nvPr>
            <p:ph idx="1"/>
          </p:nvPr>
        </p:nvSpPr>
        <p:spPr/>
        <p:txBody>
          <a:bodyPr/>
          <a:lstStyle/>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r>
              <a:rPr lang="ja-JP" altLang="en-US" dirty="0"/>
              <a:t>受領データについて</a:t>
            </a:r>
            <a:endParaRPr kumimoji="1" lang="ja-JP" altLang="en-US" dirty="0"/>
          </a:p>
        </p:txBody>
      </p:sp>
      <p:sp>
        <p:nvSpPr>
          <p:cNvPr id="4" name="スライド番号プレースホルダー 3">
            <a:extLst>
              <a:ext uri="{FF2B5EF4-FFF2-40B4-BE49-F238E27FC236}">
                <a16:creationId xmlns:a16="http://schemas.microsoft.com/office/drawing/2014/main" id="{0CACD91A-C32E-4FD9-83BB-305B471D8B43}"/>
              </a:ext>
            </a:extLst>
          </p:cNvPr>
          <p:cNvSpPr>
            <a:spLocks noGrp="1"/>
          </p:cNvSpPr>
          <p:nvPr>
            <p:ph type="sldNum" sz="quarter" idx="12"/>
          </p:nvPr>
        </p:nvSpPr>
        <p:spPr/>
        <p:txBody>
          <a:bodyPr/>
          <a:lstStyle/>
          <a:p>
            <a:fld id="{080CD4C2-4043-4E0C-959B-B28B601947DE}" type="slidenum">
              <a:rPr kumimoji="1" lang="ja-JP" altLang="en-US" smtClean="0"/>
              <a:t>3</a:t>
            </a:fld>
            <a:endParaRPr kumimoji="1" lang="ja-JP" altLang="en-US"/>
          </a:p>
        </p:txBody>
      </p:sp>
      <p:sp>
        <p:nvSpPr>
          <p:cNvPr id="5" name="コンテンツ プレースホルダー 4">
            <a:extLst>
              <a:ext uri="{FF2B5EF4-FFF2-40B4-BE49-F238E27FC236}">
                <a16:creationId xmlns:a16="http://schemas.microsoft.com/office/drawing/2014/main" id="{201E0744-7695-4156-8A40-A42ADEDD5DC4}"/>
              </a:ext>
            </a:extLst>
          </p:cNvPr>
          <p:cNvSpPr>
            <a:spLocks noGrp="1"/>
          </p:cNvSpPr>
          <p:nvPr>
            <p:ph idx="13"/>
          </p:nvPr>
        </p:nvSpPr>
        <p:spPr/>
        <p:txBody>
          <a:bodyPr/>
          <a:lstStyle/>
          <a:p>
            <a:endParaRPr kumimoji="1" lang="ja-JP" altLang="en-US" dirty="0"/>
          </a:p>
        </p:txBody>
      </p:sp>
    </p:spTree>
    <p:extLst>
      <p:ext uri="{BB962C8B-B14F-4D97-AF65-F5344CB8AC3E}">
        <p14:creationId xmlns:p14="http://schemas.microsoft.com/office/powerpoint/2010/main" val="2524224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177833-0110-4596-BBF9-96188779B3FC}"/>
              </a:ext>
            </a:extLst>
          </p:cNvPr>
          <p:cNvSpPr>
            <a:spLocks noGrp="1"/>
          </p:cNvSpPr>
          <p:nvPr>
            <p:ph type="title"/>
          </p:nvPr>
        </p:nvSpPr>
        <p:spPr/>
        <p:txBody>
          <a:bodyPr/>
          <a:lstStyle/>
          <a:p>
            <a:r>
              <a:rPr kumimoji="1" lang="ja-JP" altLang="en-US" dirty="0"/>
              <a:t>分類</a:t>
            </a:r>
          </a:p>
        </p:txBody>
      </p:sp>
      <p:pic>
        <p:nvPicPr>
          <p:cNvPr id="7" name="コンテンツ プレースホルダー 6">
            <a:extLst>
              <a:ext uri="{FF2B5EF4-FFF2-40B4-BE49-F238E27FC236}">
                <a16:creationId xmlns:a16="http://schemas.microsoft.com/office/drawing/2014/main" id="{BD642D8F-E078-4126-B7F3-A8768C84611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 b="27536"/>
          <a:stretch/>
        </p:blipFill>
        <p:spPr>
          <a:xfrm>
            <a:off x="1185344" y="1821800"/>
            <a:ext cx="6773311" cy="3265903"/>
          </a:xfrm>
        </p:spPr>
      </p:pic>
      <p:sp>
        <p:nvSpPr>
          <p:cNvPr id="4" name="スライド番号プレースホルダー 3">
            <a:extLst>
              <a:ext uri="{FF2B5EF4-FFF2-40B4-BE49-F238E27FC236}">
                <a16:creationId xmlns:a16="http://schemas.microsoft.com/office/drawing/2014/main" id="{BB8C39A9-975B-40A2-BB5B-A52ABE4092D1}"/>
              </a:ext>
            </a:extLst>
          </p:cNvPr>
          <p:cNvSpPr>
            <a:spLocks noGrp="1"/>
          </p:cNvSpPr>
          <p:nvPr>
            <p:ph type="sldNum" sz="quarter" idx="12"/>
          </p:nvPr>
        </p:nvSpPr>
        <p:spPr/>
        <p:txBody>
          <a:bodyPr/>
          <a:lstStyle/>
          <a:p>
            <a:fld id="{080CD4C2-4043-4E0C-959B-B28B601947DE}" type="slidenum">
              <a:rPr kumimoji="1" lang="ja-JP" altLang="en-US" smtClean="0"/>
              <a:t>30</a:t>
            </a:fld>
            <a:endParaRPr kumimoji="1" lang="ja-JP" altLang="en-US"/>
          </a:p>
        </p:txBody>
      </p:sp>
      <p:sp>
        <p:nvSpPr>
          <p:cNvPr id="5" name="コンテンツ プレースホルダー 4">
            <a:extLst>
              <a:ext uri="{FF2B5EF4-FFF2-40B4-BE49-F238E27FC236}">
                <a16:creationId xmlns:a16="http://schemas.microsoft.com/office/drawing/2014/main" id="{38839DD7-1B2B-4B89-B859-05A33E954775}"/>
              </a:ext>
            </a:extLst>
          </p:cNvPr>
          <p:cNvSpPr>
            <a:spLocks noGrp="1"/>
          </p:cNvSpPr>
          <p:nvPr>
            <p:ph idx="13"/>
          </p:nvPr>
        </p:nvSpPr>
        <p:spPr>
          <a:xfrm>
            <a:off x="628650" y="1190160"/>
            <a:ext cx="7886700" cy="871073"/>
          </a:xfrm>
        </p:spPr>
        <p:txBody>
          <a:bodyPr>
            <a:normAutofit/>
          </a:bodyPr>
          <a:lstStyle/>
          <a:p>
            <a:r>
              <a:rPr kumimoji="1" lang="ja-JP" altLang="en-US" dirty="0"/>
              <a:t>各分類の特徴量を示します。</a:t>
            </a:r>
            <a:endParaRPr kumimoji="1" lang="en-US" altLang="ja-JP" dirty="0"/>
          </a:p>
          <a:p>
            <a:r>
              <a:rPr lang="ja-JP" altLang="en-US" dirty="0"/>
              <a:t>なお、ここでは差を分かり易くするためにデータを正規化しています。</a:t>
            </a:r>
            <a:endParaRPr kumimoji="1" lang="ja-JP" altLang="en-US" dirty="0"/>
          </a:p>
        </p:txBody>
      </p:sp>
      <p:sp>
        <p:nvSpPr>
          <p:cNvPr id="8" name="テキスト ボックス 7">
            <a:extLst>
              <a:ext uri="{FF2B5EF4-FFF2-40B4-BE49-F238E27FC236}">
                <a16:creationId xmlns:a16="http://schemas.microsoft.com/office/drawing/2014/main" id="{C8E6B5C9-5FE3-4CD7-A46F-9E61B6BE4BB0}"/>
              </a:ext>
            </a:extLst>
          </p:cNvPr>
          <p:cNvSpPr txBox="1"/>
          <p:nvPr/>
        </p:nvSpPr>
        <p:spPr>
          <a:xfrm>
            <a:off x="1976303" y="5087703"/>
            <a:ext cx="369332" cy="1323439"/>
          </a:xfrm>
          <a:prstGeom prst="rect">
            <a:avLst/>
          </a:prstGeom>
          <a:noFill/>
        </p:spPr>
        <p:txBody>
          <a:bodyPr vert="eaVert" wrap="none" rtlCol="0">
            <a:spAutoFit/>
          </a:bodyPr>
          <a:lstStyle/>
          <a:p>
            <a:r>
              <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平均レンタル期間</a:t>
            </a:r>
          </a:p>
        </p:txBody>
      </p:sp>
      <p:sp>
        <p:nvSpPr>
          <p:cNvPr id="9" name="テキスト ボックス 8">
            <a:extLst>
              <a:ext uri="{FF2B5EF4-FFF2-40B4-BE49-F238E27FC236}">
                <a16:creationId xmlns:a16="http://schemas.microsoft.com/office/drawing/2014/main" id="{73EC6784-E432-4D7F-97F2-487DBE58C070}"/>
              </a:ext>
            </a:extLst>
          </p:cNvPr>
          <p:cNvSpPr txBox="1"/>
          <p:nvPr/>
        </p:nvSpPr>
        <p:spPr>
          <a:xfrm>
            <a:off x="3263337" y="5087703"/>
            <a:ext cx="369332" cy="1323439"/>
          </a:xfrm>
          <a:prstGeom prst="rect">
            <a:avLst/>
          </a:prstGeom>
          <a:noFill/>
        </p:spPr>
        <p:txBody>
          <a:bodyPr vert="eaVert" wrap="none" rtlCol="0">
            <a:spAutoFit/>
          </a:bodyPr>
          <a:lstStyle/>
          <a:p>
            <a:r>
              <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平均レンタル料金</a:t>
            </a:r>
          </a:p>
        </p:txBody>
      </p:sp>
      <p:sp>
        <p:nvSpPr>
          <p:cNvPr id="10" name="テキスト ボックス 9">
            <a:extLst>
              <a:ext uri="{FF2B5EF4-FFF2-40B4-BE49-F238E27FC236}">
                <a16:creationId xmlns:a16="http://schemas.microsoft.com/office/drawing/2014/main" id="{4A70F2C6-71D8-4189-80F7-E693235ED7D5}"/>
              </a:ext>
            </a:extLst>
          </p:cNvPr>
          <p:cNvSpPr txBox="1"/>
          <p:nvPr/>
        </p:nvSpPr>
        <p:spPr>
          <a:xfrm>
            <a:off x="4505381" y="5087703"/>
            <a:ext cx="369332" cy="1169551"/>
          </a:xfrm>
          <a:prstGeom prst="rect">
            <a:avLst/>
          </a:prstGeom>
          <a:noFill/>
        </p:spPr>
        <p:txBody>
          <a:bodyPr vert="eaVert" wrap="none" rtlCol="0">
            <a:spAutoFit/>
          </a:bodyPr>
          <a:lstStyle/>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映画の平均</a:t>
            </a:r>
            <a:r>
              <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長さ</a:t>
            </a:r>
          </a:p>
        </p:txBody>
      </p:sp>
      <p:sp>
        <p:nvSpPr>
          <p:cNvPr id="11" name="テキスト ボックス 10">
            <a:extLst>
              <a:ext uri="{FF2B5EF4-FFF2-40B4-BE49-F238E27FC236}">
                <a16:creationId xmlns:a16="http://schemas.microsoft.com/office/drawing/2014/main" id="{3580C7F2-6E48-4785-8669-6BD71B5F913B}"/>
              </a:ext>
            </a:extLst>
          </p:cNvPr>
          <p:cNvSpPr txBox="1"/>
          <p:nvPr/>
        </p:nvSpPr>
        <p:spPr>
          <a:xfrm>
            <a:off x="5830704" y="5087703"/>
            <a:ext cx="369332" cy="1323439"/>
          </a:xfrm>
          <a:prstGeom prst="rect">
            <a:avLst/>
          </a:prstGeom>
          <a:noFill/>
        </p:spPr>
        <p:txBody>
          <a:bodyPr vert="eaVert" wrap="square" rtlCol="0">
            <a:spAutoFit/>
          </a:bodyPr>
          <a:lstStyle/>
          <a:p>
            <a:r>
              <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平均カテゴリ数</a:t>
            </a:r>
          </a:p>
        </p:txBody>
      </p:sp>
      <p:sp>
        <p:nvSpPr>
          <p:cNvPr id="12" name="テキスト ボックス 11">
            <a:extLst>
              <a:ext uri="{FF2B5EF4-FFF2-40B4-BE49-F238E27FC236}">
                <a16:creationId xmlns:a16="http://schemas.microsoft.com/office/drawing/2014/main" id="{2606DC33-294A-4467-8E8B-84B30614B64F}"/>
              </a:ext>
            </a:extLst>
          </p:cNvPr>
          <p:cNvSpPr txBox="1"/>
          <p:nvPr/>
        </p:nvSpPr>
        <p:spPr>
          <a:xfrm>
            <a:off x="7108252" y="5087703"/>
            <a:ext cx="369332" cy="1169551"/>
          </a:xfrm>
          <a:prstGeom prst="rect">
            <a:avLst/>
          </a:prstGeom>
          <a:noFill/>
        </p:spPr>
        <p:txBody>
          <a:bodyPr vert="eaVert" wrap="none" rtlCol="0">
            <a:spAutoFit/>
          </a:bodyPr>
          <a:lstStyle/>
          <a:p>
            <a:r>
              <a:rPr kumimoji="1"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平均レンタル数</a:t>
            </a:r>
          </a:p>
        </p:txBody>
      </p:sp>
    </p:spTree>
    <p:extLst>
      <p:ext uri="{BB962C8B-B14F-4D97-AF65-F5344CB8AC3E}">
        <p14:creationId xmlns:p14="http://schemas.microsoft.com/office/powerpoint/2010/main" val="3872781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A2963-3C71-4731-A9F5-BE57F3E51095}"/>
              </a:ext>
            </a:extLst>
          </p:cNvPr>
          <p:cNvSpPr>
            <a:spLocks noGrp="1"/>
          </p:cNvSpPr>
          <p:nvPr>
            <p:ph type="title"/>
          </p:nvPr>
        </p:nvSpPr>
        <p:spPr/>
        <p:txBody>
          <a:bodyPr/>
          <a:lstStyle/>
          <a:p>
            <a:r>
              <a:rPr kumimoji="1" lang="ja-JP" altLang="en-US" dirty="0"/>
              <a:t>分類別の特徴</a:t>
            </a:r>
          </a:p>
        </p:txBody>
      </p:sp>
      <p:sp>
        <p:nvSpPr>
          <p:cNvPr id="3" name="コンテンツ プレースホルダー 2">
            <a:extLst>
              <a:ext uri="{FF2B5EF4-FFF2-40B4-BE49-F238E27FC236}">
                <a16:creationId xmlns:a16="http://schemas.microsoft.com/office/drawing/2014/main" id="{E82B8F25-99FE-4A23-A21B-B9176E1D2718}"/>
              </a:ext>
            </a:extLst>
          </p:cNvPr>
          <p:cNvSpPr>
            <a:spLocks noGrp="1"/>
          </p:cNvSpPr>
          <p:nvPr>
            <p:ph idx="1"/>
          </p:nvPr>
        </p:nvSpPr>
        <p:spPr>
          <a:xfrm>
            <a:off x="628650" y="1849986"/>
            <a:ext cx="7886700" cy="4506364"/>
          </a:xfrm>
        </p:spPr>
        <p:txBody>
          <a:bodyPr>
            <a:normAutofit fontScale="92500" lnSpcReduction="10000"/>
          </a:bodyPr>
          <a:lstStyle/>
          <a:p>
            <a:pPr marL="0" indent="0">
              <a:buNone/>
            </a:pPr>
            <a:r>
              <a:rPr lang="ja-JP" altLang="en-US" sz="1200" dirty="0"/>
              <a:t>分類</a:t>
            </a:r>
            <a:r>
              <a:rPr lang="en-US" altLang="ja-JP" sz="1200" dirty="0"/>
              <a:t>1</a:t>
            </a:r>
          </a:p>
          <a:p>
            <a:pPr marL="0" indent="0">
              <a:buNone/>
            </a:pPr>
            <a:r>
              <a:rPr lang="ja-JP" altLang="en-US" sz="1200" dirty="0"/>
              <a:t>レンタル期間がやや短く平均的な料金と長さの映画を様々なカテゴリで多く借ります。</a:t>
            </a:r>
          </a:p>
          <a:p>
            <a:pPr marL="0" indent="0">
              <a:buNone/>
            </a:pPr>
            <a:endParaRPr lang="en-US" altLang="ja-JP" sz="1200" dirty="0"/>
          </a:p>
          <a:p>
            <a:pPr marL="0" indent="0">
              <a:buNone/>
            </a:pPr>
            <a:r>
              <a:rPr lang="ja-JP" altLang="en-US" sz="1200" dirty="0"/>
              <a:t>分類</a:t>
            </a:r>
            <a:r>
              <a:rPr lang="en-US" altLang="ja-JP" sz="1200" dirty="0"/>
              <a:t>2</a:t>
            </a:r>
            <a:r>
              <a:rPr lang="ja-JP" altLang="en-US" sz="1200" dirty="0"/>
              <a:t>　</a:t>
            </a:r>
            <a:endParaRPr lang="en-US" altLang="ja-JP" sz="1200" dirty="0"/>
          </a:p>
          <a:p>
            <a:pPr marL="0" indent="0">
              <a:buNone/>
            </a:pPr>
            <a:r>
              <a:rPr lang="ja-JP" altLang="en-US" sz="1200" dirty="0"/>
              <a:t>レンタル期間が短く安い時間の短い映画を少し借ります。</a:t>
            </a:r>
          </a:p>
          <a:p>
            <a:pPr marL="0" indent="0">
              <a:buNone/>
            </a:pPr>
            <a:endParaRPr lang="en-US" altLang="ja-JP" sz="1200" dirty="0"/>
          </a:p>
          <a:p>
            <a:pPr marL="0" indent="0">
              <a:buNone/>
            </a:pPr>
            <a:r>
              <a:rPr lang="ja-JP" altLang="en-US" sz="1200" dirty="0"/>
              <a:t>分類</a:t>
            </a:r>
            <a:r>
              <a:rPr lang="en-US" altLang="ja-JP" sz="1200" dirty="0"/>
              <a:t>3</a:t>
            </a:r>
            <a:r>
              <a:rPr lang="ja-JP" altLang="en-US" sz="1200" dirty="0"/>
              <a:t>　</a:t>
            </a:r>
            <a:endParaRPr lang="en-US" altLang="ja-JP" sz="1200" dirty="0"/>
          </a:p>
          <a:p>
            <a:pPr marL="0" indent="0">
              <a:buNone/>
            </a:pPr>
            <a:r>
              <a:rPr lang="ja-JP" altLang="en-US" sz="1200" dirty="0"/>
              <a:t>レンタル期間が平均的で安く時間の短い映画をやや多く借ります。</a:t>
            </a:r>
          </a:p>
          <a:p>
            <a:pPr marL="0" indent="0">
              <a:buNone/>
            </a:pPr>
            <a:endParaRPr lang="ja-JP" altLang="en-US" sz="1200" dirty="0"/>
          </a:p>
          <a:p>
            <a:pPr marL="0" indent="0">
              <a:buNone/>
            </a:pPr>
            <a:r>
              <a:rPr lang="ja-JP" altLang="en-US" sz="1200" dirty="0"/>
              <a:t>分類</a:t>
            </a:r>
            <a:r>
              <a:rPr lang="en-US" altLang="ja-JP" sz="1200" dirty="0"/>
              <a:t>4</a:t>
            </a:r>
            <a:r>
              <a:rPr lang="ja-JP" altLang="en-US" sz="1200" dirty="0"/>
              <a:t>　</a:t>
            </a:r>
            <a:endParaRPr lang="en-US" altLang="ja-JP" sz="1200" dirty="0"/>
          </a:p>
          <a:p>
            <a:pPr marL="0" indent="0">
              <a:buNone/>
            </a:pPr>
            <a:r>
              <a:rPr lang="ja-JP" altLang="en-US" sz="1200" dirty="0"/>
              <a:t>レンタル期間がやや長くて安く時間の長い映画を少し借ります。</a:t>
            </a:r>
          </a:p>
          <a:p>
            <a:pPr marL="0" indent="0">
              <a:buNone/>
            </a:pPr>
            <a:endParaRPr lang="ja-JP" altLang="en-US" sz="1200" dirty="0"/>
          </a:p>
          <a:p>
            <a:pPr marL="0" indent="0">
              <a:buNone/>
            </a:pPr>
            <a:r>
              <a:rPr lang="ja-JP" altLang="en-US" sz="1200" dirty="0"/>
              <a:t>分類</a:t>
            </a:r>
            <a:r>
              <a:rPr lang="en-US" altLang="ja-JP" sz="1200" dirty="0"/>
              <a:t>5</a:t>
            </a:r>
            <a:r>
              <a:rPr lang="ja-JP" altLang="en-US" sz="1200" dirty="0"/>
              <a:t>　</a:t>
            </a:r>
            <a:endParaRPr lang="en-US" altLang="ja-JP" sz="1200" dirty="0"/>
          </a:p>
          <a:p>
            <a:pPr marL="0" indent="0">
              <a:buNone/>
            </a:pPr>
            <a:r>
              <a:rPr lang="ja-JP" altLang="en-US" sz="1200" dirty="0"/>
              <a:t>レンタル期間が長く料金が高い時間の長い映画を平均的に借ります。</a:t>
            </a:r>
          </a:p>
          <a:p>
            <a:pPr marL="0" indent="0">
              <a:buNone/>
            </a:pPr>
            <a:endParaRPr lang="ja-JP" altLang="en-US" sz="1200" dirty="0"/>
          </a:p>
          <a:p>
            <a:pPr marL="0" indent="0">
              <a:buNone/>
            </a:pPr>
            <a:r>
              <a:rPr lang="ja-JP" altLang="en-US" sz="1200" dirty="0"/>
              <a:t>分類</a:t>
            </a:r>
            <a:r>
              <a:rPr lang="en-US" altLang="ja-JP" sz="1200" dirty="0"/>
              <a:t>6</a:t>
            </a:r>
            <a:r>
              <a:rPr lang="ja-JP" altLang="en-US" sz="1200" dirty="0"/>
              <a:t>　</a:t>
            </a:r>
            <a:endParaRPr lang="en-US" altLang="ja-JP" sz="1200" dirty="0"/>
          </a:p>
          <a:p>
            <a:pPr marL="0" indent="0">
              <a:buNone/>
            </a:pPr>
            <a:r>
              <a:rPr lang="ja-JP" altLang="en-US" sz="1200" dirty="0"/>
              <a:t>レンタル期間が短く料金が高い時間が普通の映画を少し借ります。</a:t>
            </a:r>
            <a:endParaRPr kumimoji="1" lang="ja-JP" altLang="en-US" sz="1200" dirty="0"/>
          </a:p>
        </p:txBody>
      </p:sp>
      <p:sp>
        <p:nvSpPr>
          <p:cNvPr id="4" name="スライド番号プレースホルダー 3">
            <a:extLst>
              <a:ext uri="{FF2B5EF4-FFF2-40B4-BE49-F238E27FC236}">
                <a16:creationId xmlns:a16="http://schemas.microsoft.com/office/drawing/2014/main" id="{CC46AAD6-9C3B-4F32-A5CA-6B66F7BB237D}"/>
              </a:ext>
            </a:extLst>
          </p:cNvPr>
          <p:cNvSpPr>
            <a:spLocks noGrp="1"/>
          </p:cNvSpPr>
          <p:nvPr>
            <p:ph type="sldNum" sz="quarter" idx="12"/>
          </p:nvPr>
        </p:nvSpPr>
        <p:spPr/>
        <p:txBody>
          <a:bodyPr/>
          <a:lstStyle/>
          <a:p>
            <a:fld id="{080CD4C2-4043-4E0C-959B-B28B601947DE}" type="slidenum">
              <a:rPr kumimoji="1" lang="ja-JP" altLang="en-US" smtClean="0"/>
              <a:t>31</a:t>
            </a:fld>
            <a:endParaRPr kumimoji="1" lang="ja-JP" altLang="en-US"/>
          </a:p>
        </p:txBody>
      </p:sp>
      <p:sp>
        <p:nvSpPr>
          <p:cNvPr id="5" name="コンテンツ プレースホルダー 4">
            <a:extLst>
              <a:ext uri="{FF2B5EF4-FFF2-40B4-BE49-F238E27FC236}">
                <a16:creationId xmlns:a16="http://schemas.microsoft.com/office/drawing/2014/main" id="{8B24FEF7-F46E-4B85-AC7C-EFB5FD8C082E}"/>
              </a:ext>
            </a:extLst>
          </p:cNvPr>
          <p:cNvSpPr>
            <a:spLocks noGrp="1"/>
          </p:cNvSpPr>
          <p:nvPr>
            <p:ph idx="13"/>
          </p:nvPr>
        </p:nvSpPr>
        <p:spPr>
          <a:xfrm>
            <a:off x="628650" y="1190160"/>
            <a:ext cx="7886700" cy="871073"/>
          </a:xfrm>
        </p:spPr>
        <p:txBody>
          <a:bodyPr>
            <a:normAutofit/>
          </a:bodyPr>
          <a:lstStyle/>
          <a:p>
            <a:r>
              <a:rPr lang="ja-JP" altLang="en-US" dirty="0"/>
              <a:t>正規化しないと差が分かり難いので、下記の表現はあくまでも</a:t>
            </a:r>
            <a:r>
              <a:rPr lang="en-US" altLang="ja-JP" dirty="0"/>
              <a:t>'</a:t>
            </a:r>
            <a:r>
              <a:rPr lang="ja-JP" altLang="en-US" dirty="0"/>
              <a:t>比較的</a:t>
            </a:r>
            <a:r>
              <a:rPr lang="en-US" altLang="ja-JP" dirty="0"/>
              <a:t>'</a:t>
            </a:r>
            <a:r>
              <a:rPr lang="ja-JP" altLang="en-US" dirty="0"/>
              <a:t>です。</a:t>
            </a:r>
            <a:endParaRPr kumimoji="1" lang="ja-JP" altLang="en-US" dirty="0"/>
          </a:p>
        </p:txBody>
      </p:sp>
      <p:pic>
        <p:nvPicPr>
          <p:cNvPr id="7" name="図 6">
            <a:extLst>
              <a:ext uri="{FF2B5EF4-FFF2-40B4-BE49-F238E27FC236}">
                <a16:creationId xmlns:a16="http://schemas.microsoft.com/office/drawing/2014/main" id="{F0ECF0AD-299A-4B16-B201-15F2246C9852}"/>
              </a:ext>
            </a:extLst>
          </p:cNvPr>
          <p:cNvPicPr>
            <a:picLocks noChangeAspect="1"/>
          </p:cNvPicPr>
          <p:nvPr/>
        </p:nvPicPr>
        <p:blipFill rotWithShape="1">
          <a:blip r:embed="rId2">
            <a:extLst>
              <a:ext uri="{28A0092B-C50C-407E-A947-70E740481C1C}">
                <a14:useLocalDpi xmlns:a14="http://schemas.microsoft.com/office/drawing/2010/main" val="0"/>
              </a:ext>
            </a:extLst>
          </a:blip>
          <a:srcRect l="9638" b="6935"/>
          <a:stretch/>
        </p:blipFill>
        <p:spPr>
          <a:xfrm>
            <a:off x="5632174" y="2243795"/>
            <a:ext cx="3511826" cy="3534154"/>
          </a:xfrm>
          <a:prstGeom prst="rect">
            <a:avLst/>
          </a:prstGeom>
        </p:spPr>
      </p:pic>
      <p:sp>
        <p:nvSpPr>
          <p:cNvPr id="8" name="テキスト ボックス 7">
            <a:extLst>
              <a:ext uri="{FF2B5EF4-FFF2-40B4-BE49-F238E27FC236}">
                <a16:creationId xmlns:a16="http://schemas.microsoft.com/office/drawing/2014/main" id="{477267E7-D23D-4DFA-A9CB-E91891E190D7}"/>
              </a:ext>
            </a:extLst>
          </p:cNvPr>
          <p:cNvSpPr txBox="1"/>
          <p:nvPr/>
        </p:nvSpPr>
        <p:spPr>
          <a:xfrm>
            <a:off x="6384446" y="5777949"/>
            <a:ext cx="2007281"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各分類の顧客</a:t>
            </a:r>
            <a:r>
              <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ID</a:t>
            </a:r>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数割合</a:t>
            </a:r>
          </a:p>
        </p:txBody>
      </p:sp>
    </p:spTree>
    <p:extLst>
      <p:ext uri="{BB962C8B-B14F-4D97-AF65-F5344CB8AC3E}">
        <p14:creationId xmlns:p14="http://schemas.microsoft.com/office/powerpoint/2010/main" val="1058014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F98DC625-045B-4DF6-99E9-361A9BF67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738" y="4079035"/>
            <a:ext cx="3114261" cy="1517057"/>
          </a:xfrm>
          <a:prstGeom prst="rect">
            <a:avLst/>
          </a:prstGeom>
        </p:spPr>
      </p:pic>
      <p:sp>
        <p:nvSpPr>
          <p:cNvPr id="2" name="タイトル 1">
            <a:extLst>
              <a:ext uri="{FF2B5EF4-FFF2-40B4-BE49-F238E27FC236}">
                <a16:creationId xmlns:a16="http://schemas.microsoft.com/office/drawing/2014/main" id="{3A3F00D1-E5ED-49B0-943C-50E36A615C0B}"/>
              </a:ext>
            </a:extLst>
          </p:cNvPr>
          <p:cNvSpPr>
            <a:spLocks noGrp="1"/>
          </p:cNvSpPr>
          <p:nvPr>
            <p:ph type="title"/>
          </p:nvPr>
        </p:nvSpPr>
        <p:spPr/>
        <p:txBody>
          <a:bodyPr/>
          <a:lstStyle/>
          <a:p>
            <a:r>
              <a:rPr kumimoji="1" lang="ja-JP" altLang="en-US" dirty="0"/>
              <a:t>分類別の在住国</a:t>
            </a:r>
          </a:p>
        </p:txBody>
      </p:sp>
      <p:pic>
        <p:nvPicPr>
          <p:cNvPr id="9" name="コンテンツ プレースホルダー 8">
            <a:extLst>
              <a:ext uri="{FF2B5EF4-FFF2-40B4-BE49-F238E27FC236}">
                <a16:creationId xmlns:a16="http://schemas.microsoft.com/office/drawing/2014/main" id="{1D6CA420-3F9D-4132-9E74-8C8960887D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561981"/>
            <a:ext cx="3114261" cy="1517057"/>
          </a:xfrm>
        </p:spPr>
      </p:pic>
      <p:sp>
        <p:nvSpPr>
          <p:cNvPr id="4" name="スライド番号プレースホルダー 3">
            <a:extLst>
              <a:ext uri="{FF2B5EF4-FFF2-40B4-BE49-F238E27FC236}">
                <a16:creationId xmlns:a16="http://schemas.microsoft.com/office/drawing/2014/main" id="{C0E90A41-6611-4651-AC83-3992103A44CC}"/>
              </a:ext>
            </a:extLst>
          </p:cNvPr>
          <p:cNvSpPr>
            <a:spLocks noGrp="1"/>
          </p:cNvSpPr>
          <p:nvPr>
            <p:ph type="sldNum" sz="quarter" idx="12"/>
          </p:nvPr>
        </p:nvSpPr>
        <p:spPr/>
        <p:txBody>
          <a:bodyPr/>
          <a:lstStyle/>
          <a:p>
            <a:fld id="{080CD4C2-4043-4E0C-959B-B28B601947DE}" type="slidenum">
              <a:rPr kumimoji="1" lang="ja-JP" altLang="en-US" smtClean="0"/>
              <a:t>32</a:t>
            </a:fld>
            <a:endParaRPr kumimoji="1" lang="ja-JP" altLang="en-US"/>
          </a:p>
        </p:txBody>
      </p:sp>
      <p:sp>
        <p:nvSpPr>
          <p:cNvPr id="5" name="コンテンツ プレースホルダー 4">
            <a:extLst>
              <a:ext uri="{FF2B5EF4-FFF2-40B4-BE49-F238E27FC236}">
                <a16:creationId xmlns:a16="http://schemas.microsoft.com/office/drawing/2014/main" id="{A27A86E0-13E7-4B7B-BB8E-1C6EFFB49044}"/>
              </a:ext>
            </a:extLst>
          </p:cNvPr>
          <p:cNvSpPr>
            <a:spLocks noGrp="1"/>
          </p:cNvSpPr>
          <p:nvPr>
            <p:ph idx="13"/>
          </p:nvPr>
        </p:nvSpPr>
        <p:spPr>
          <a:xfrm>
            <a:off x="628650" y="1190161"/>
            <a:ext cx="7886700" cy="1371818"/>
          </a:xfrm>
        </p:spPr>
        <p:txBody>
          <a:bodyPr/>
          <a:lstStyle/>
          <a:p>
            <a:r>
              <a:rPr kumimoji="1" lang="ja-JP" altLang="en-US" dirty="0"/>
              <a:t>各分類のレンタルした人の在住国の割合です。</a:t>
            </a:r>
            <a:r>
              <a:rPr kumimoji="1" lang="en-US" altLang="ja-JP" dirty="0"/>
              <a:t>(</a:t>
            </a:r>
            <a:r>
              <a:rPr kumimoji="1" lang="ja-JP" altLang="en-US" dirty="0"/>
              <a:t>重複を含みます。</a:t>
            </a:r>
            <a:r>
              <a:rPr kumimoji="1" lang="en-US" altLang="ja-JP" dirty="0"/>
              <a:t>)</a:t>
            </a:r>
          </a:p>
          <a:p>
            <a:r>
              <a:rPr lang="ja-JP" altLang="en-US" dirty="0"/>
              <a:t>インドと中国が多いですが、分類</a:t>
            </a:r>
            <a:r>
              <a:rPr lang="en-US" altLang="ja-JP" dirty="0"/>
              <a:t>2</a:t>
            </a:r>
            <a:r>
              <a:rPr lang="ja-JP" altLang="en-US" dirty="0"/>
              <a:t>では日本が</a:t>
            </a:r>
            <a:r>
              <a:rPr lang="en-US" altLang="ja-JP" dirty="0"/>
              <a:t>1</a:t>
            </a:r>
            <a:r>
              <a:rPr lang="ja-JP" altLang="en-US" dirty="0"/>
              <a:t>番多く、分類</a:t>
            </a:r>
            <a:r>
              <a:rPr lang="en-US" altLang="ja-JP" dirty="0"/>
              <a:t>5</a:t>
            </a:r>
            <a:r>
              <a:rPr lang="ja-JP" altLang="en-US" dirty="0"/>
              <a:t>と分類</a:t>
            </a:r>
            <a:r>
              <a:rPr lang="en-US" altLang="ja-JP" dirty="0"/>
              <a:t>6</a:t>
            </a:r>
            <a:r>
              <a:rPr lang="ja-JP" altLang="en-US" dirty="0"/>
              <a:t>ではそれぞれアメリカと日本が</a:t>
            </a:r>
            <a:r>
              <a:rPr lang="en-US" altLang="ja-JP" dirty="0"/>
              <a:t>2</a:t>
            </a:r>
            <a:r>
              <a:rPr lang="ja-JP" altLang="en-US" dirty="0"/>
              <a:t>番目に多いという結果になりました。</a:t>
            </a:r>
            <a:endParaRPr kumimoji="1" lang="en-US" altLang="ja-JP" dirty="0"/>
          </a:p>
          <a:p>
            <a:endParaRPr kumimoji="1" lang="ja-JP" altLang="en-US" dirty="0"/>
          </a:p>
        </p:txBody>
      </p:sp>
      <p:pic>
        <p:nvPicPr>
          <p:cNvPr id="11" name="図 10">
            <a:extLst>
              <a:ext uri="{FF2B5EF4-FFF2-40B4-BE49-F238E27FC236}">
                <a16:creationId xmlns:a16="http://schemas.microsoft.com/office/drawing/2014/main" id="{26D12D1D-8E15-44D8-A6C0-A17A2D4E6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870" y="2561980"/>
            <a:ext cx="3114261" cy="1517057"/>
          </a:xfrm>
          <a:prstGeom prst="rect">
            <a:avLst/>
          </a:prstGeom>
        </p:spPr>
      </p:pic>
      <p:pic>
        <p:nvPicPr>
          <p:cNvPr id="13" name="図 12">
            <a:extLst>
              <a:ext uri="{FF2B5EF4-FFF2-40B4-BE49-F238E27FC236}">
                <a16:creationId xmlns:a16="http://schemas.microsoft.com/office/drawing/2014/main" id="{9CD54256-825D-4EDF-99A8-890ACC1586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739" y="2561981"/>
            <a:ext cx="3114261" cy="1517057"/>
          </a:xfrm>
          <a:prstGeom prst="rect">
            <a:avLst/>
          </a:prstGeom>
        </p:spPr>
      </p:pic>
      <p:pic>
        <p:nvPicPr>
          <p:cNvPr id="17" name="図 16">
            <a:extLst>
              <a:ext uri="{FF2B5EF4-FFF2-40B4-BE49-F238E27FC236}">
                <a16:creationId xmlns:a16="http://schemas.microsoft.com/office/drawing/2014/main" id="{A7C39FED-E72E-433C-AFFD-779895E955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4749" y="4079036"/>
            <a:ext cx="3341342" cy="1517057"/>
          </a:xfrm>
          <a:prstGeom prst="rect">
            <a:avLst/>
          </a:prstGeom>
        </p:spPr>
      </p:pic>
      <p:pic>
        <p:nvPicPr>
          <p:cNvPr id="15" name="図 14">
            <a:extLst>
              <a:ext uri="{FF2B5EF4-FFF2-40B4-BE49-F238E27FC236}">
                <a16:creationId xmlns:a16="http://schemas.microsoft.com/office/drawing/2014/main" id="{EEBE3AFB-16DD-4DEE-BCC6-256E578709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079037"/>
            <a:ext cx="3341342" cy="1517057"/>
          </a:xfrm>
          <a:prstGeom prst="rect">
            <a:avLst/>
          </a:prstGeom>
        </p:spPr>
      </p:pic>
      <p:sp>
        <p:nvSpPr>
          <p:cNvPr id="20" name="テキスト ボックス 19">
            <a:extLst>
              <a:ext uri="{FF2B5EF4-FFF2-40B4-BE49-F238E27FC236}">
                <a16:creationId xmlns:a16="http://schemas.microsoft.com/office/drawing/2014/main" id="{1BD6FE16-0C6F-47BD-9C2D-6F71A35010B0}"/>
              </a:ext>
            </a:extLst>
          </p:cNvPr>
          <p:cNvSpPr txBox="1"/>
          <p:nvPr/>
        </p:nvSpPr>
        <p:spPr>
          <a:xfrm>
            <a:off x="123858" y="2561980"/>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2011C200-C5EC-46CF-84EB-B962461896FA}"/>
              </a:ext>
            </a:extLst>
          </p:cNvPr>
          <p:cNvSpPr txBox="1"/>
          <p:nvPr/>
        </p:nvSpPr>
        <p:spPr>
          <a:xfrm>
            <a:off x="3113466" y="2561980"/>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2</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B6AFC10C-7E43-48B1-A004-19806D310557}"/>
              </a:ext>
            </a:extLst>
          </p:cNvPr>
          <p:cNvSpPr txBox="1"/>
          <p:nvPr/>
        </p:nvSpPr>
        <p:spPr>
          <a:xfrm>
            <a:off x="6103074" y="2561980"/>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3</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B1650230-43B0-4FE2-A4F1-C2C7B9B72F5E}"/>
              </a:ext>
            </a:extLst>
          </p:cNvPr>
          <p:cNvSpPr txBox="1"/>
          <p:nvPr/>
        </p:nvSpPr>
        <p:spPr>
          <a:xfrm>
            <a:off x="3113466" y="4079035"/>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5</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699B7062-E16B-49DF-85EA-7067C3680C80}"/>
              </a:ext>
            </a:extLst>
          </p:cNvPr>
          <p:cNvSpPr txBox="1"/>
          <p:nvPr/>
        </p:nvSpPr>
        <p:spPr>
          <a:xfrm>
            <a:off x="118477" y="4079035"/>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4</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B51A5339-93E8-456E-9E79-107D279F9DF3}"/>
              </a:ext>
            </a:extLst>
          </p:cNvPr>
          <p:cNvSpPr txBox="1"/>
          <p:nvPr/>
        </p:nvSpPr>
        <p:spPr>
          <a:xfrm>
            <a:off x="6103074" y="4079034"/>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6</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部分円 31">
            <a:extLst>
              <a:ext uri="{FF2B5EF4-FFF2-40B4-BE49-F238E27FC236}">
                <a16:creationId xmlns:a16="http://schemas.microsoft.com/office/drawing/2014/main" id="{95ECBC6B-98A0-49A4-ABAB-0251F212889F}"/>
              </a:ext>
            </a:extLst>
          </p:cNvPr>
          <p:cNvSpPr/>
          <p:nvPr/>
        </p:nvSpPr>
        <p:spPr>
          <a:xfrm>
            <a:off x="580543" y="2659310"/>
            <a:ext cx="1317600" cy="1317600"/>
          </a:xfrm>
          <a:prstGeom prst="pie">
            <a:avLst>
              <a:gd name="adj1" fmla="val 4031844"/>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部分円 32">
            <a:extLst>
              <a:ext uri="{FF2B5EF4-FFF2-40B4-BE49-F238E27FC236}">
                <a16:creationId xmlns:a16="http://schemas.microsoft.com/office/drawing/2014/main" id="{3CD99FA3-902A-4C2F-BEFD-EB8E4B289B3F}"/>
              </a:ext>
            </a:extLst>
          </p:cNvPr>
          <p:cNvSpPr/>
          <p:nvPr/>
        </p:nvSpPr>
        <p:spPr>
          <a:xfrm>
            <a:off x="580543" y="4178763"/>
            <a:ext cx="1317600" cy="1317600"/>
          </a:xfrm>
          <a:prstGeom prst="pie">
            <a:avLst>
              <a:gd name="adj1" fmla="val 5710978"/>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部分円 33">
            <a:extLst>
              <a:ext uri="{FF2B5EF4-FFF2-40B4-BE49-F238E27FC236}">
                <a16:creationId xmlns:a16="http://schemas.microsoft.com/office/drawing/2014/main" id="{928B5038-B1BD-4E46-BFAD-88FED6F7D090}"/>
              </a:ext>
            </a:extLst>
          </p:cNvPr>
          <p:cNvSpPr/>
          <p:nvPr/>
        </p:nvSpPr>
        <p:spPr>
          <a:xfrm>
            <a:off x="3615292" y="4178762"/>
            <a:ext cx="1317600" cy="1317600"/>
          </a:xfrm>
          <a:prstGeom prst="pie">
            <a:avLst>
              <a:gd name="adj1" fmla="val 4020309"/>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部分円 34">
            <a:extLst>
              <a:ext uri="{FF2B5EF4-FFF2-40B4-BE49-F238E27FC236}">
                <a16:creationId xmlns:a16="http://schemas.microsoft.com/office/drawing/2014/main" id="{A83918AB-F5EE-4D98-B342-261B69C5DDF2}"/>
              </a:ext>
            </a:extLst>
          </p:cNvPr>
          <p:cNvSpPr/>
          <p:nvPr/>
        </p:nvSpPr>
        <p:spPr>
          <a:xfrm>
            <a:off x="6608847" y="4178763"/>
            <a:ext cx="1317600" cy="1317600"/>
          </a:xfrm>
          <a:prstGeom prst="pie">
            <a:avLst>
              <a:gd name="adj1" fmla="val 3641857"/>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部分円 35">
            <a:extLst>
              <a:ext uri="{FF2B5EF4-FFF2-40B4-BE49-F238E27FC236}">
                <a16:creationId xmlns:a16="http://schemas.microsoft.com/office/drawing/2014/main" id="{14054CC6-01DD-4F82-975A-9B821FE2FA6D}"/>
              </a:ext>
            </a:extLst>
          </p:cNvPr>
          <p:cNvSpPr/>
          <p:nvPr/>
        </p:nvSpPr>
        <p:spPr>
          <a:xfrm>
            <a:off x="3590125" y="2662255"/>
            <a:ext cx="1317600" cy="1317600"/>
          </a:xfrm>
          <a:prstGeom prst="pie">
            <a:avLst>
              <a:gd name="adj1" fmla="val 4538127"/>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部分円 36">
            <a:extLst>
              <a:ext uri="{FF2B5EF4-FFF2-40B4-BE49-F238E27FC236}">
                <a16:creationId xmlns:a16="http://schemas.microsoft.com/office/drawing/2014/main" id="{BC862C7A-B4B1-4F5C-B45B-E8F603DD6459}"/>
              </a:ext>
            </a:extLst>
          </p:cNvPr>
          <p:cNvSpPr/>
          <p:nvPr/>
        </p:nvSpPr>
        <p:spPr>
          <a:xfrm>
            <a:off x="6608847" y="2662255"/>
            <a:ext cx="1317600" cy="1317600"/>
          </a:xfrm>
          <a:prstGeom prst="pie">
            <a:avLst>
              <a:gd name="adj1" fmla="val 5303594"/>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3729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402F347D-FCEE-4A91-A79F-43B9D5945A2E}"/>
              </a:ext>
            </a:extLst>
          </p:cNvPr>
          <p:cNvSpPr/>
          <p:nvPr/>
        </p:nvSpPr>
        <p:spPr>
          <a:xfrm>
            <a:off x="8234267" y="4069213"/>
            <a:ext cx="914400" cy="1526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8F19BA9-08B5-4202-81AF-562D36A341A5}"/>
              </a:ext>
            </a:extLst>
          </p:cNvPr>
          <p:cNvSpPr/>
          <p:nvPr/>
        </p:nvSpPr>
        <p:spPr>
          <a:xfrm>
            <a:off x="5590253" y="4070608"/>
            <a:ext cx="914400" cy="1526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602E2E6E-DAD6-44AC-BBEB-066F1EE6799B}"/>
              </a:ext>
            </a:extLst>
          </p:cNvPr>
          <p:cNvSpPr/>
          <p:nvPr/>
        </p:nvSpPr>
        <p:spPr>
          <a:xfrm>
            <a:off x="2415530" y="4070608"/>
            <a:ext cx="914400" cy="1526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a:extLst>
              <a:ext uri="{FF2B5EF4-FFF2-40B4-BE49-F238E27FC236}">
                <a16:creationId xmlns:a16="http://schemas.microsoft.com/office/drawing/2014/main" id="{ACCDEF73-590F-46DB-9BBC-3806908E4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354" y="4076241"/>
            <a:ext cx="2980437" cy="1519851"/>
          </a:xfrm>
          <a:prstGeom prst="rect">
            <a:avLst/>
          </a:prstGeom>
        </p:spPr>
      </p:pic>
      <p:pic>
        <p:nvPicPr>
          <p:cNvPr id="27" name="図 26">
            <a:extLst>
              <a:ext uri="{FF2B5EF4-FFF2-40B4-BE49-F238E27FC236}">
                <a16:creationId xmlns:a16="http://schemas.microsoft.com/office/drawing/2014/main" id="{F5411005-E659-473D-B008-F0B56859B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488" y="4076241"/>
            <a:ext cx="2980437" cy="1519851"/>
          </a:xfrm>
          <a:prstGeom prst="rect">
            <a:avLst/>
          </a:prstGeom>
        </p:spPr>
      </p:pic>
      <p:pic>
        <p:nvPicPr>
          <p:cNvPr id="25" name="図 24">
            <a:extLst>
              <a:ext uri="{FF2B5EF4-FFF2-40B4-BE49-F238E27FC236}">
                <a16:creationId xmlns:a16="http://schemas.microsoft.com/office/drawing/2014/main" id="{12E212D2-FD3C-40D9-AC30-4C7DDDA64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077637"/>
            <a:ext cx="2873379" cy="1519851"/>
          </a:xfrm>
          <a:prstGeom prst="rect">
            <a:avLst/>
          </a:prstGeom>
        </p:spPr>
      </p:pic>
      <p:pic>
        <p:nvPicPr>
          <p:cNvPr id="23" name="図 22">
            <a:extLst>
              <a:ext uri="{FF2B5EF4-FFF2-40B4-BE49-F238E27FC236}">
                <a16:creationId xmlns:a16="http://schemas.microsoft.com/office/drawing/2014/main" id="{D5CFB212-3FEB-485B-B95F-1214CC66F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9738" y="2561399"/>
            <a:ext cx="3114262" cy="1519851"/>
          </a:xfrm>
          <a:prstGeom prst="rect">
            <a:avLst/>
          </a:prstGeom>
        </p:spPr>
      </p:pic>
      <p:pic>
        <p:nvPicPr>
          <p:cNvPr id="21" name="図 20">
            <a:extLst>
              <a:ext uri="{FF2B5EF4-FFF2-40B4-BE49-F238E27FC236}">
                <a16:creationId xmlns:a16="http://schemas.microsoft.com/office/drawing/2014/main" id="{BF20954E-1FDE-4CAD-A87F-F52524917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14869" y="2561399"/>
            <a:ext cx="3114261" cy="1519851"/>
          </a:xfrm>
          <a:prstGeom prst="rect">
            <a:avLst/>
          </a:prstGeom>
        </p:spPr>
      </p:pic>
      <p:pic>
        <p:nvPicPr>
          <p:cNvPr id="19" name="図 18">
            <a:extLst>
              <a:ext uri="{FF2B5EF4-FFF2-40B4-BE49-F238E27FC236}">
                <a16:creationId xmlns:a16="http://schemas.microsoft.com/office/drawing/2014/main" id="{8E76452A-3385-4DC3-8EE6-AFCCA1F8A0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561399"/>
            <a:ext cx="3114261" cy="1519851"/>
          </a:xfrm>
          <a:prstGeom prst="rect">
            <a:avLst/>
          </a:prstGeom>
        </p:spPr>
      </p:pic>
      <p:sp>
        <p:nvSpPr>
          <p:cNvPr id="2" name="タイトル 1">
            <a:extLst>
              <a:ext uri="{FF2B5EF4-FFF2-40B4-BE49-F238E27FC236}">
                <a16:creationId xmlns:a16="http://schemas.microsoft.com/office/drawing/2014/main" id="{3C7E36A4-608B-4652-8890-B0C98DCA31D5}"/>
              </a:ext>
            </a:extLst>
          </p:cNvPr>
          <p:cNvSpPr>
            <a:spLocks noGrp="1"/>
          </p:cNvSpPr>
          <p:nvPr>
            <p:ph type="title"/>
          </p:nvPr>
        </p:nvSpPr>
        <p:spPr/>
        <p:txBody>
          <a:bodyPr/>
          <a:lstStyle/>
          <a:p>
            <a:r>
              <a:rPr kumimoji="1" lang="ja-JP" altLang="en-US" dirty="0"/>
              <a:t>分類別のカテゴリ</a:t>
            </a:r>
          </a:p>
        </p:txBody>
      </p:sp>
      <p:sp>
        <p:nvSpPr>
          <p:cNvPr id="4" name="スライド番号プレースホルダー 3">
            <a:extLst>
              <a:ext uri="{FF2B5EF4-FFF2-40B4-BE49-F238E27FC236}">
                <a16:creationId xmlns:a16="http://schemas.microsoft.com/office/drawing/2014/main" id="{60AD723C-5363-470E-B9DE-C68DC40F4F93}"/>
              </a:ext>
            </a:extLst>
          </p:cNvPr>
          <p:cNvSpPr>
            <a:spLocks noGrp="1"/>
          </p:cNvSpPr>
          <p:nvPr>
            <p:ph type="sldNum" sz="quarter" idx="12"/>
          </p:nvPr>
        </p:nvSpPr>
        <p:spPr/>
        <p:txBody>
          <a:bodyPr/>
          <a:lstStyle/>
          <a:p>
            <a:fld id="{080CD4C2-4043-4E0C-959B-B28B601947DE}" type="slidenum">
              <a:rPr kumimoji="1" lang="ja-JP" altLang="en-US" smtClean="0"/>
              <a:t>33</a:t>
            </a:fld>
            <a:endParaRPr kumimoji="1" lang="ja-JP" altLang="en-US"/>
          </a:p>
        </p:txBody>
      </p:sp>
      <p:sp>
        <p:nvSpPr>
          <p:cNvPr id="5" name="コンテンツ プレースホルダー 4">
            <a:extLst>
              <a:ext uri="{FF2B5EF4-FFF2-40B4-BE49-F238E27FC236}">
                <a16:creationId xmlns:a16="http://schemas.microsoft.com/office/drawing/2014/main" id="{636BDFE7-B7A9-4497-8536-E4CDB3986D60}"/>
              </a:ext>
            </a:extLst>
          </p:cNvPr>
          <p:cNvSpPr>
            <a:spLocks noGrp="1"/>
          </p:cNvSpPr>
          <p:nvPr>
            <p:ph idx="13"/>
          </p:nvPr>
        </p:nvSpPr>
        <p:spPr>
          <a:xfrm>
            <a:off x="628650" y="1190160"/>
            <a:ext cx="7886700" cy="1369843"/>
          </a:xfrm>
        </p:spPr>
        <p:txBody>
          <a:bodyPr>
            <a:normAutofit/>
          </a:bodyPr>
          <a:lstStyle/>
          <a:p>
            <a:r>
              <a:rPr kumimoji="1" lang="ja-JP" altLang="en-US" dirty="0"/>
              <a:t>各分類の借りている映画のカテゴリを割合で示します。</a:t>
            </a:r>
            <a:endParaRPr kumimoji="1" lang="en-US" altLang="ja-JP" dirty="0"/>
          </a:p>
          <a:p>
            <a:r>
              <a:rPr kumimoji="1" lang="ja-JP" altLang="en-US" dirty="0"/>
              <a:t>分類</a:t>
            </a:r>
            <a:r>
              <a:rPr lang="ja-JP" altLang="en-US" dirty="0"/>
              <a:t>ごとの差が</a:t>
            </a:r>
            <a:r>
              <a:rPr kumimoji="1" lang="ja-JP" altLang="en-US" dirty="0"/>
              <a:t>在住国と比較して小さいですが、日本が多い分類</a:t>
            </a:r>
            <a:r>
              <a:rPr lang="en-US" altLang="ja-JP" dirty="0"/>
              <a:t>2</a:t>
            </a:r>
            <a:r>
              <a:rPr lang="ja-JP" altLang="en-US" dirty="0"/>
              <a:t>と中国の割合が最も高い分類</a:t>
            </a:r>
            <a:r>
              <a:rPr lang="en-US" altLang="ja-JP" dirty="0"/>
              <a:t>3</a:t>
            </a:r>
            <a:r>
              <a:rPr lang="ja-JP" altLang="en-US" dirty="0"/>
              <a:t>ではアニメーションが、分類</a:t>
            </a:r>
            <a:r>
              <a:rPr lang="en-US" altLang="ja-JP" dirty="0"/>
              <a:t>1</a:t>
            </a:r>
            <a:r>
              <a:rPr lang="ja-JP" altLang="en-US" dirty="0"/>
              <a:t>を除くインドの多い分類ではスポーツが多く借りられていることが分かります。</a:t>
            </a:r>
            <a:endParaRPr kumimoji="1" lang="ja-JP" altLang="en-US" dirty="0"/>
          </a:p>
        </p:txBody>
      </p:sp>
      <p:sp>
        <p:nvSpPr>
          <p:cNvPr id="12" name="テキスト ボックス 11">
            <a:extLst>
              <a:ext uri="{FF2B5EF4-FFF2-40B4-BE49-F238E27FC236}">
                <a16:creationId xmlns:a16="http://schemas.microsoft.com/office/drawing/2014/main" id="{FD7CC336-97C9-42E6-A2FC-2817C0C5783F}"/>
              </a:ext>
            </a:extLst>
          </p:cNvPr>
          <p:cNvSpPr txBox="1"/>
          <p:nvPr/>
        </p:nvSpPr>
        <p:spPr>
          <a:xfrm>
            <a:off x="123858" y="2561980"/>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kumimoji="1"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843F0A0F-E512-4AF1-B9CD-941CDE55D581}"/>
              </a:ext>
            </a:extLst>
          </p:cNvPr>
          <p:cNvSpPr txBox="1"/>
          <p:nvPr/>
        </p:nvSpPr>
        <p:spPr>
          <a:xfrm>
            <a:off x="3113466" y="2561980"/>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2</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E6CFC88-B089-4779-8A3C-B70C775D8891}"/>
              </a:ext>
            </a:extLst>
          </p:cNvPr>
          <p:cNvSpPr txBox="1"/>
          <p:nvPr/>
        </p:nvSpPr>
        <p:spPr>
          <a:xfrm>
            <a:off x="6103074" y="2561980"/>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3</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57E558E-BE25-48C0-A9C5-BB5CAF0854F7}"/>
              </a:ext>
            </a:extLst>
          </p:cNvPr>
          <p:cNvSpPr txBox="1"/>
          <p:nvPr/>
        </p:nvSpPr>
        <p:spPr>
          <a:xfrm>
            <a:off x="3113466" y="4079035"/>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5</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9FC072B7-EBE6-4512-9B42-4979C94225D6}"/>
              </a:ext>
            </a:extLst>
          </p:cNvPr>
          <p:cNvSpPr txBox="1"/>
          <p:nvPr/>
        </p:nvSpPr>
        <p:spPr>
          <a:xfrm>
            <a:off x="118477" y="4079035"/>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4</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D417C027-EC1A-47DD-93F9-D31FA533FC60}"/>
              </a:ext>
            </a:extLst>
          </p:cNvPr>
          <p:cNvSpPr txBox="1"/>
          <p:nvPr/>
        </p:nvSpPr>
        <p:spPr>
          <a:xfrm>
            <a:off x="6103074" y="4079034"/>
            <a:ext cx="655949" cy="307777"/>
          </a:xfrm>
          <a:prstGeom prst="rect">
            <a:avLst/>
          </a:prstGeom>
          <a:noFill/>
        </p:spPr>
        <p:txBody>
          <a:bodyPr wrap="none" rtlCol="0">
            <a:spAutoFit/>
          </a:bodyPr>
          <a:lstStyle/>
          <a:p>
            <a:r>
              <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rPr>
              <a:t>分類</a:t>
            </a:r>
            <a:r>
              <a:rPr lang="en-US" altLang="ja-JP" sz="1400" dirty="0">
                <a:solidFill>
                  <a:schemeClr val="tx1">
                    <a:lumMod val="75000"/>
                    <a:lumOff val="25000"/>
                  </a:schemeClr>
                </a:solidFill>
                <a:latin typeface="メイリオ" panose="020B0604030504040204" pitchFamily="50" charset="-128"/>
                <a:ea typeface="メイリオ" panose="020B0604030504040204" pitchFamily="50" charset="-128"/>
              </a:rPr>
              <a:t>6</a:t>
            </a:r>
            <a:endParaRPr kumimoji="1" lang="ja-JP" altLang="en-US" sz="14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部分円 32">
            <a:extLst>
              <a:ext uri="{FF2B5EF4-FFF2-40B4-BE49-F238E27FC236}">
                <a16:creationId xmlns:a16="http://schemas.microsoft.com/office/drawing/2014/main" id="{18860114-64D2-4BCD-B0D1-3EDEAC9B25C1}"/>
              </a:ext>
            </a:extLst>
          </p:cNvPr>
          <p:cNvSpPr/>
          <p:nvPr/>
        </p:nvSpPr>
        <p:spPr>
          <a:xfrm>
            <a:off x="575497" y="2667013"/>
            <a:ext cx="1317600" cy="1317600"/>
          </a:xfrm>
          <a:prstGeom prst="pie">
            <a:avLst>
              <a:gd name="adj1" fmla="val 3835146"/>
              <a:gd name="adj2" fmla="val 1615674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部分円 33">
            <a:extLst>
              <a:ext uri="{FF2B5EF4-FFF2-40B4-BE49-F238E27FC236}">
                <a16:creationId xmlns:a16="http://schemas.microsoft.com/office/drawing/2014/main" id="{F6B18AC0-86CD-42FA-8B23-F509222D030F}"/>
              </a:ext>
            </a:extLst>
          </p:cNvPr>
          <p:cNvSpPr/>
          <p:nvPr/>
        </p:nvSpPr>
        <p:spPr>
          <a:xfrm>
            <a:off x="583886" y="4177613"/>
            <a:ext cx="1317600" cy="1317600"/>
          </a:xfrm>
          <a:prstGeom prst="pie">
            <a:avLst>
              <a:gd name="adj1" fmla="val 3865857"/>
              <a:gd name="adj2" fmla="val 16199968"/>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部分円 34">
            <a:extLst>
              <a:ext uri="{FF2B5EF4-FFF2-40B4-BE49-F238E27FC236}">
                <a16:creationId xmlns:a16="http://schemas.microsoft.com/office/drawing/2014/main" id="{84F0A5EE-9AE2-4EEA-A816-18FDFF53E52C}"/>
              </a:ext>
            </a:extLst>
          </p:cNvPr>
          <p:cNvSpPr/>
          <p:nvPr/>
        </p:nvSpPr>
        <p:spPr>
          <a:xfrm>
            <a:off x="3595358" y="2667013"/>
            <a:ext cx="1317600" cy="1317600"/>
          </a:xfrm>
          <a:prstGeom prst="pie">
            <a:avLst>
              <a:gd name="adj1" fmla="val 3794255"/>
              <a:gd name="adj2" fmla="val 16156746"/>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部分円 35">
            <a:extLst>
              <a:ext uri="{FF2B5EF4-FFF2-40B4-BE49-F238E27FC236}">
                <a16:creationId xmlns:a16="http://schemas.microsoft.com/office/drawing/2014/main" id="{2297B28F-11EA-4686-80BA-5C067D13F9C5}"/>
              </a:ext>
            </a:extLst>
          </p:cNvPr>
          <p:cNvSpPr/>
          <p:nvPr/>
        </p:nvSpPr>
        <p:spPr>
          <a:xfrm>
            <a:off x="3595358" y="4178430"/>
            <a:ext cx="1317600" cy="1317600"/>
          </a:xfrm>
          <a:prstGeom prst="pie">
            <a:avLst>
              <a:gd name="adj1" fmla="val 3719422"/>
              <a:gd name="adj2" fmla="val 1611298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部分円 36">
            <a:extLst>
              <a:ext uri="{FF2B5EF4-FFF2-40B4-BE49-F238E27FC236}">
                <a16:creationId xmlns:a16="http://schemas.microsoft.com/office/drawing/2014/main" id="{F026167B-67C8-4E52-8757-38EF51DA9A89}"/>
              </a:ext>
            </a:extLst>
          </p:cNvPr>
          <p:cNvSpPr/>
          <p:nvPr/>
        </p:nvSpPr>
        <p:spPr>
          <a:xfrm>
            <a:off x="6612475" y="4178430"/>
            <a:ext cx="1317600" cy="1317600"/>
          </a:xfrm>
          <a:prstGeom prst="pie">
            <a:avLst>
              <a:gd name="adj1" fmla="val 3719422"/>
              <a:gd name="adj2" fmla="val 1611298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部分円 37">
            <a:extLst>
              <a:ext uri="{FF2B5EF4-FFF2-40B4-BE49-F238E27FC236}">
                <a16:creationId xmlns:a16="http://schemas.microsoft.com/office/drawing/2014/main" id="{14AF01DD-CFCA-4705-8C35-05CA9B5CB825}"/>
              </a:ext>
            </a:extLst>
          </p:cNvPr>
          <p:cNvSpPr/>
          <p:nvPr/>
        </p:nvSpPr>
        <p:spPr>
          <a:xfrm>
            <a:off x="6612475" y="2665572"/>
            <a:ext cx="1317600" cy="1317600"/>
          </a:xfrm>
          <a:prstGeom prst="pie">
            <a:avLst>
              <a:gd name="adj1" fmla="val 3719422"/>
              <a:gd name="adj2" fmla="val 16200523"/>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61725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7C0B03-E685-4D6F-A2DB-3D5A6656A3B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FFF740A-45A0-4B31-BCE6-8BFCC5E9A117}"/>
              </a:ext>
            </a:extLst>
          </p:cNvPr>
          <p:cNvSpPr>
            <a:spLocks noGrp="1"/>
          </p:cNvSpPr>
          <p:nvPr>
            <p:ph idx="1"/>
          </p:nvPr>
        </p:nvSpPr>
        <p:spPr/>
        <p:txBody>
          <a:bodyPr/>
          <a:lstStyle/>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r>
              <a:rPr lang="ja-JP" altLang="en-US" dirty="0"/>
              <a:t>総括</a:t>
            </a:r>
            <a:endParaRPr kumimoji="1" lang="ja-JP" altLang="en-US" dirty="0"/>
          </a:p>
        </p:txBody>
      </p:sp>
      <p:sp>
        <p:nvSpPr>
          <p:cNvPr id="4" name="スライド番号プレースホルダー 3">
            <a:extLst>
              <a:ext uri="{FF2B5EF4-FFF2-40B4-BE49-F238E27FC236}">
                <a16:creationId xmlns:a16="http://schemas.microsoft.com/office/drawing/2014/main" id="{0CACD91A-C32E-4FD9-83BB-305B471D8B43}"/>
              </a:ext>
            </a:extLst>
          </p:cNvPr>
          <p:cNvSpPr>
            <a:spLocks noGrp="1"/>
          </p:cNvSpPr>
          <p:nvPr>
            <p:ph type="sldNum" sz="quarter" idx="12"/>
          </p:nvPr>
        </p:nvSpPr>
        <p:spPr/>
        <p:txBody>
          <a:bodyPr/>
          <a:lstStyle/>
          <a:p>
            <a:fld id="{080CD4C2-4043-4E0C-959B-B28B601947DE}" type="slidenum">
              <a:rPr kumimoji="1" lang="ja-JP" altLang="en-US" smtClean="0"/>
              <a:t>34</a:t>
            </a:fld>
            <a:endParaRPr kumimoji="1" lang="ja-JP" altLang="en-US"/>
          </a:p>
        </p:txBody>
      </p:sp>
      <p:sp>
        <p:nvSpPr>
          <p:cNvPr id="5" name="コンテンツ プレースホルダー 4">
            <a:extLst>
              <a:ext uri="{FF2B5EF4-FFF2-40B4-BE49-F238E27FC236}">
                <a16:creationId xmlns:a16="http://schemas.microsoft.com/office/drawing/2014/main" id="{201E0744-7695-4156-8A40-A42ADEDD5DC4}"/>
              </a:ext>
            </a:extLst>
          </p:cNvPr>
          <p:cNvSpPr>
            <a:spLocks noGrp="1"/>
          </p:cNvSpPr>
          <p:nvPr>
            <p:ph idx="13"/>
          </p:nvPr>
        </p:nvSpPr>
        <p:spPr/>
        <p:txBody>
          <a:bodyPr/>
          <a:lstStyle/>
          <a:p>
            <a:endParaRPr kumimoji="1" lang="ja-JP" altLang="en-US" dirty="0"/>
          </a:p>
        </p:txBody>
      </p:sp>
    </p:spTree>
    <p:extLst>
      <p:ext uri="{BB962C8B-B14F-4D97-AF65-F5344CB8AC3E}">
        <p14:creationId xmlns:p14="http://schemas.microsoft.com/office/powerpoint/2010/main" val="553788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25E2C-954C-488B-B06D-90422246CFA6}"/>
              </a:ext>
            </a:extLst>
          </p:cNvPr>
          <p:cNvSpPr>
            <a:spLocks noGrp="1"/>
          </p:cNvSpPr>
          <p:nvPr>
            <p:ph type="title"/>
          </p:nvPr>
        </p:nvSpPr>
        <p:spPr/>
        <p:txBody>
          <a:bodyPr/>
          <a:lstStyle/>
          <a:p>
            <a:r>
              <a:rPr lang="ja-JP" altLang="en-US" dirty="0"/>
              <a:t>顧客の特徴</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6F6E2DE2-613E-47A6-844C-0A3E6C9ED1D8}"/>
              </a:ext>
            </a:extLst>
          </p:cNvPr>
          <p:cNvSpPr>
            <a:spLocks noGrp="1"/>
          </p:cNvSpPr>
          <p:nvPr>
            <p:ph idx="1"/>
          </p:nvPr>
        </p:nvSpPr>
        <p:spPr>
          <a:xfrm>
            <a:off x="628650" y="1667423"/>
            <a:ext cx="7886700" cy="4688927"/>
          </a:xfrm>
        </p:spPr>
        <p:txBody>
          <a:bodyPr>
            <a:normAutofit/>
          </a:bodyPr>
          <a:lstStyle/>
          <a:p>
            <a:pPr marL="0" indent="0">
              <a:buNone/>
            </a:pPr>
            <a:r>
              <a:rPr lang="en-US" altLang="ja-JP" sz="1800" dirty="0"/>
              <a:t>(</a:t>
            </a:r>
            <a:r>
              <a:rPr lang="ja-JP" altLang="en-US" sz="1800" dirty="0"/>
              <a:t>分類</a:t>
            </a:r>
            <a:r>
              <a:rPr lang="en-US" altLang="ja-JP" sz="1800" dirty="0"/>
              <a:t>1)</a:t>
            </a:r>
          </a:p>
          <a:p>
            <a:pPr marL="0" indent="0">
              <a:buNone/>
            </a:pPr>
            <a:r>
              <a:rPr lang="ja-JP" altLang="en-US" sz="1800" dirty="0"/>
              <a:t>比較的レンタル期間がやや短めの様々なカテゴリの映画を多く借ります。インド・中国・アメリカの順にレンタル数が多く、若干家族やアニメーションのレンタルが多いです。</a:t>
            </a:r>
          </a:p>
          <a:p>
            <a:pPr marL="0" indent="0">
              <a:buNone/>
            </a:pPr>
            <a:endParaRPr lang="en-US" altLang="ja-JP" sz="1800" dirty="0"/>
          </a:p>
          <a:p>
            <a:pPr marL="0" indent="0">
              <a:buNone/>
            </a:pPr>
            <a:r>
              <a:rPr lang="en-US" altLang="ja-JP" sz="1800" dirty="0"/>
              <a:t>(</a:t>
            </a:r>
            <a:r>
              <a:rPr lang="ja-JP" altLang="en-US" sz="1800" dirty="0"/>
              <a:t>分類</a:t>
            </a:r>
            <a:r>
              <a:rPr lang="en-US" altLang="ja-JP" sz="1800" dirty="0"/>
              <a:t>2)</a:t>
            </a:r>
          </a:p>
          <a:p>
            <a:pPr marL="0" indent="0">
              <a:buNone/>
            </a:pPr>
            <a:r>
              <a:rPr lang="ja-JP" altLang="en-US" sz="1800" dirty="0"/>
              <a:t>比較的短い映画を少し借ります。日本のレンタルが最も多くアニメーションやアクションを借りる傾向があります。</a:t>
            </a:r>
          </a:p>
          <a:p>
            <a:pPr marL="0" indent="0">
              <a:buNone/>
            </a:pPr>
            <a:endParaRPr lang="en-US" altLang="ja-JP" sz="1800" dirty="0"/>
          </a:p>
          <a:p>
            <a:pPr marL="0" indent="0">
              <a:buNone/>
            </a:pPr>
            <a:r>
              <a:rPr lang="en-US" altLang="ja-JP" sz="1800" dirty="0"/>
              <a:t>(</a:t>
            </a:r>
            <a:r>
              <a:rPr lang="ja-JP" altLang="en-US" sz="1800" dirty="0"/>
              <a:t>分類</a:t>
            </a:r>
            <a:r>
              <a:rPr lang="en-US" altLang="ja-JP" sz="1800" dirty="0"/>
              <a:t>3)</a:t>
            </a:r>
            <a:r>
              <a:rPr lang="ja-JP" altLang="en-US" sz="1800" dirty="0"/>
              <a:t>　</a:t>
            </a:r>
            <a:endParaRPr lang="en-US" altLang="ja-JP" sz="1800" dirty="0"/>
          </a:p>
          <a:p>
            <a:pPr marL="0" indent="0">
              <a:buNone/>
            </a:pPr>
            <a:r>
              <a:rPr lang="ja-JP" altLang="en-US" sz="1800" dirty="0"/>
              <a:t>比較的安く時間の短い映画をやや多く借ります。中国のレンタル割合が高く、アニメーションやサイエンスフィクションが他より多少好まれます。</a:t>
            </a:r>
          </a:p>
        </p:txBody>
      </p:sp>
      <p:sp>
        <p:nvSpPr>
          <p:cNvPr id="4" name="スライド番号プレースホルダー 3">
            <a:extLst>
              <a:ext uri="{FF2B5EF4-FFF2-40B4-BE49-F238E27FC236}">
                <a16:creationId xmlns:a16="http://schemas.microsoft.com/office/drawing/2014/main" id="{1C6588FD-DB4E-4201-AF46-AD95405FA684}"/>
              </a:ext>
            </a:extLst>
          </p:cNvPr>
          <p:cNvSpPr>
            <a:spLocks noGrp="1"/>
          </p:cNvSpPr>
          <p:nvPr>
            <p:ph type="sldNum" sz="quarter" idx="12"/>
          </p:nvPr>
        </p:nvSpPr>
        <p:spPr/>
        <p:txBody>
          <a:bodyPr/>
          <a:lstStyle/>
          <a:p>
            <a:fld id="{080CD4C2-4043-4E0C-959B-B28B601947DE}" type="slidenum">
              <a:rPr kumimoji="1" lang="ja-JP" altLang="en-US" smtClean="0"/>
              <a:t>35</a:t>
            </a:fld>
            <a:endParaRPr kumimoji="1" lang="ja-JP" altLang="en-US"/>
          </a:p>
        </p:txBody>
      </p:sp>
      <p:sp>
        <p:nvSpPr>
          <p:cNvPr id="5" name="コンテンツ プレースホルダー 4">
            <a:extLst>
              <a:ext uri="{FF2B5EF4-FFF2-40B4-BE49-F238E27FC236}">
                <a16:creationId xmlns:a16="http://schemas.microsoft.com/office/drawing/2014/main" id="{FDC38974-DEA0-4E89-A485-4B9ED330B6A5}"/>
              </a:ext>
            </a:extLst>
          </p:cNvPr>
          <p:cNvSpPr>
            <a:spLocks noGrp="1"/>
          </p:cNvSpPr>
          <p:nvPr>
            <p:ph idx="13"/>
          </p:nvPr>
        </p:nvSpPr>
        <p:spPr/>
        <p:txBody>
          <a:bodyPr/>
          <a:lstStyle/>
          <a:p>
            <a:r>
              <a:rPr kumimoji="1" lang="ja-JP" altLang="en-US" dirty="0"/>
              <a:t>以上の結果をまとめます。</a:t>
            </a:r>
          </a:p>
        </p:txBody>
      </p:sp>
    </p:spTree>
    <p:extLst>
      <p:ext uri="{BB962C8B-B14F-4D97-AF65-F5344CB8AC3E}">
        <p14:creationId xmlns:p14="http://schemas.microsoft.com/office/powerpoint/2010/main" val="114574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D25E2C-954C-488B-B06D-90422246CFA6}"/>
              </a:ext>
            </a:extLst>
          </p:cNvPr>
          <p:cNvSpPr>
            <a:spLocks noGrp="1"/>
          </p:cNvSpPr>
          <p:nvPr>
            <p:ph type="title"/>
          </p:nvPr>
        </p:nvSpPr>
        <p:spPr/>
        <p:txBody>
          <a:bodyPr/>
          <a:lstStyle/>
          <a:p>
            <a:r>
              <a:rPr lang="ja-JP" altLang="en-US" dirty="0"/>
              <a:t>顧客の特徴</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6F6E2DE2-613E-47A6-844C-0A3E6C9ED1D8}"/>
              </a:ext>
            </a:extLst>
          </p:cNvPr>
          <p:cNvSpPr>
            <a:spLocks noGrp="1"/>
          </p:cNvSpPr>
          <p:nvPr>
            <p:ph idx="1"/>
          </p:nvPr>
        </p:nvSpPr>
        <p:spPr>
          <a:xfrm>
            <a:off x="628650" y="1667423"/>
            <a:ext cx="7886700" cy="4688927"/>
          </a:xfrm>
        </p:spPr>
        <p:txBody>
          <a:bodyPr>
            <a:normAutofit/>
          </a:bodyPr>
          <a:lstStyle/>
          <a:p>
            <a:pPr marL="0" indent="0">
              <a:buNone/>
            </a:pPr>
            <a:r>
              <a:rPr lang="en-US" altLang="ja-JP" sz="1800" dirty="0"/>
              <a:t>(</a:t>
            </a:r>
            <a:r>
              <a:rPr lang="ja-JP" altLang="en-US" sz="1800" dirty="0"/>
              <a:t>分類</a:t>
            </a:r>
            <a:r>
              <a:rPr lang="en-US" altLang="ja-JP" sz="1800" dirty="0"/>
              <a:t>4)</a:t>
            </a:r>
          </a:p>
          <a:p>
            <a:pPr marL="0" indent="0">
              <a:buNone/>
            </a:pPr>
            <a:r>
              <a:rPr lang="ja-JP" altLang="en-US" sz="1800" dirty="0"/>
              <a:t>比較的時間の長い映画を少し借ります。インドと中国のレンタル割合が高く、スポーツや外国映画が多少好まれます。</a:t>
            </a:r>
          </a:p>
          <a:p>
            <a:pPr marL="0" indent="0">
              <a:buNone/>
            </a:pPr>
            <a:endParaRPr lang="en-US" altLang="ja-JP" sz="1800" dirty="0"/>
          </a:p>
          <a:p>
            <a:pPr marL="0" indent="0">
              <a:buNone/>
            </a:pPr>
            <a:r>
              <a:rPr lang="en-US" altLang="ja-JP" sz="1800" dirty="0"/>
              <a:t>(</a:t>
            </a:r>
            <a:r>
              <a:rPr lang="ja-JP" altLang="en-US" sz="1800" dirty="0"/>
              <a:t>分類</a:t>
            </a:r>
            <a:r>
              <a:rPr lang="en-US" altLang="ja-JP" sz="1800" dirty="0"/>
              <a:t>5)</a:t>
            </a:r>
            <a:r>
              <a:rPr lang="ja-JP" altLang="en-US" sz="1800" dirty="0"/>
              <a:t>　</a:t>
            </a:r>
            <a:endParaRPr lang="en-US" altLang="ja-JP" sz="1800" dirty="0"/>
          </a:p>
          <a:p>
            <a:pPr marL="0" indent="0">
              <a:buNone/>
            </a:pPr>
            <a:r>
              <a:rPr lang="ja-JP" altLang="en-US" sz="1800" dirty="0"/>
              <a:t>比較的レンタル期間が長く料金が高い時間の長い映画を借ります。インドとアメリカのレンタル割合が高く、スポーツやドラマが多少好まれます。</a:t>
            </a:r>
          </a:p>
          <a:p>
            <a:pPr marL="0" indent="0">
              <a:buNone/>
            </a:pPr>
            <a:endParaRPr lang="en-US" altLang="ja-JP" sz="1800" dirty="0"/>
          </a:p>
          <a:p>
            <a:pPr marL="0" indent="0">
              <a:buNone/>
            </a:pPr>
            <a:r>
              <a:rPr lang="en-US" altLang="ja-JP" sz="1800" dirty="0"/>
              <a:t>(</a:t>
            </a:r>
            <a:r>
              <a:rPr lang="ja-JP" altLang="en-US" sz="1800" dirty="0"/>
              <a:t>分類</a:t>
            </a:r>
            <a:r>
              <a:rPr lang="en-US" altLang="ja-JP" sz="1800" dirty="0"/>
              <a:t>6)</a:t>
            </a:r>
          </a:p>
          <a:p>
            <a:pPr marL="0" indent="0">
              <a:buNone/>
            </a:pPr>
            <a:r>
              <a:rPr lang="ja-JP" altLang="en-US" sz="1800" dirty="0"/>
              <a:t>比較的レンタル期間が短く料金が高い映画を少し借ります。インドと日本のレンタル割合が高く、スポーツやサイエンスフィクションが多少好まれます。</a:t>
            </a:r>
            <a:endParaRPr kumimoji="1" lang="ja-JP" altLang="en-US" sz="1800" dirty="0"/>
          </a:p>
        </p:txBody>
      </p:sp>
      <p:sp>
        <p:nvSpPr>
          <p:cNvPr id="4" name="スライド番号プレースホルダー 3">
            <a:extLst>
              <a:ext uri="{FF2B5EF4-FFF2-40B4-BE49-F238E27FC236}">
                <a16:creationId xmlns:a16="http://schemas.microsoft.com/office/drawing/2014/main" id="{1C6588FD-DB4E-4201-AF46-AD95405FA684}"/>
              </a:ext>
            </a:extLst>
          </p:cNvPr>
          <p:cNvSpPr>
            <a:spLocks noGrp="1"/>
          </p:cNvSpPr>
          <p:nvPr>
            <p:ph type="sldNum" sz="quarter" idx="12"/>
          </p:nvPr>
        </p:nvSpPr>
        <p:spPr/>
        <p:txBody>
          <a:bodyPr/>
          <a:lstStyle/>
          <a:p>
            <a:fld id="{080CD4C2-4043-4E0C-959B-B28B601947DE}" type="slidenum">
              <a:rPr kumimoji="1" lang="ja-JP" altLang="en-US" smtClean="0"/>
              <a:t>36</a:t>
            </a:fld>
            <a:endParaRPr kumimoji="1" lang="ja-JP" altLang="en-US"/>
          </a:p>
        </p:txBody>
      </p:sp>
      <p:sp>
        <p:nvSpPr>
          <p:cNvPr id="5" name="コンテンツ プレースホルダー 4">
            <a:extLst>
              <a:ext uri="{FF2B5EF4-FFF2-40B4-BE49-F238E27FC236}">
                <a16:creationId xmlns:a16="http://schemas.microsoft.com/office/drawing/2014/main" id="{FDC38974-DEA0-4E89-A485-4B9ED330B6A5}"/>
              </a:ext>
            </a:extLst>
          </p:cNvPr>
          <p:cNvSpPr>
            <a:spLocks noGrp="1"/>
          </p:cNvSpPr>
          <p:nvPr>
            <p:ph idx="13"/>
          </p:nvPr>
        </p:nvSpPr>
        <p:spPr/>
        <p:txBody>
          <a:bodyPr/>
          <a:lstStyle/>
          <a:p>
            <a:r>
              <a:rPr kumimoji="1" lang="ja-JP" altLang="en-US" dirty="0"/>
              <a:t>続けます。</a:t>
            </a:r>
          </a:p>
        </p:txBody>
      </p:sp>
    </p:spTree>
    <p:extLst>
      <p:ext uri="{BB962C8B-B14F-4D97-AF65-F5344CB8AC3E}">
        <p14:creationId xmlns:p14="http://schemas.microsoft.com/office/powerpoint/2010/main" val="305777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F8B36-6C0E-468C-8A78-BC9EC607575C}"/>
              </a:ext>
            </a:extLst>
          </p:cNvPr>
          <p:cNvSpPr>
            <a:spLocks noGrp="1"/>
          </p:cNvSpPr>
          <p:nvPr>
            <p:ph type="title"/>
          </p:nvPr>
        </p:nvSpPr>
        <p:spPr/>
        <p:txBody>
          <a:bodyPr/>
          <a:lstStyle/>
          <a:p>
            <a:r>
              <a:rPr kumimoji="1" lang="ja-JP" altLang="en-US" dirty="0"/>
              <a:t>テーブル情報</a:t>
            </a:r>
          </a:p>
        </p:txBody>
      </p:sp>
      <p:graphicFrame>
        <p:nvGraphicFramePr>
          <p:cNvPr id="5" name="コンテンツ プレースホルダー 4">
            <a:extLst>
              <a:ext uri="{FF2B5EF4-FFF2-40B4-BE49-F238E27FC236}">
                <a16:creationId xmlns:a16="http://schemas.microsoft.com/office/drawing/2014/main" id="{1D049717-E36E-4ED6-898E-931CDB391390}"/>
              </a:ext>
            </a:extLst>
          </p:cNvPr>
          <p:cNvGraphicFramePr>
            <a:graphicFrameLocks noGrp="1"/>
          </p:cNvGraphicFramePr>
          <p:nvPr>
            <p:ph idx="1"/>
            <p:extLst>
              <p:ext uri="{D42A27DB-BD31-4B8C-83A1-F6EECF244321}">
                <p14:modId xmlns:p14="http://schemas.microsoft.com/office/powerpoint/2010/main" val="1660622021"/>
              </p:ext>
            </p:extLst>
          </p:nvPr>
        </p:nvGraphicFramePr>
        <p:xfrm>
          <a:off x="1607535" y="1857839"/>
          <a:ext cx="5928929" cy="3810000"/>
        </p:xfrm>
        <a:graphic>
          <a:graphicData uri="http://schemas.openxmlformats.org/drawingml/2006/table">
            <a:tbl>
              <a:tblPr>
                <a:tableStyleId>{5C22544A-7EE6-4342-B048-85BDC9FD1C3A}</a:tableStyleId>
              </a:tblPr>
              <a:tblGrid>
                <a:gridCol w="1400474">
                  <a:extLst>
                    <a:ext uri="{9D8B030D-6E8A-4147-A177-3AD203B41FA5}">
                      <a16:colId xmlns:a16="http://schemas.microsoft.com/office/drawing/2014/main" val="1853982867"/>
                    </a:ext>
                  </a:extLst>
                </a:gridCol>
                <a:gridCol w="1215796">
                  <a:extLst>
                    <a:ext uri="{9D8B030D-6E8A-4147-A177-3AD203B41FA5}">
                      <a16:colId xmlns:a16="http://schemas.microsoft.com/office/drawing/2014/main" val="3934461692"/>
                    </a:ext>
                  </a:extLst>
                </a:gridCol>
                <a:gridCol w="1465881">
                  <a:extLst>
                    <a:ext uri="{9D8B030D-6E8A-4147-A177-3AD203B41FA5}">
                      <a16:colId xmlns:a16="http://schemas.microsoft.com/office/drawing/2014/main" val="26956086"/>
                    </a:ext>
                  </a:extLst>
                </a:gridCol>
                <a:gridCol w="1015728">
                  <a:extLst>
                    <a:ext uri="{9D8B030D-6E8A-4147-A177-3AD203B41FA5}">
                      <a16:colId xmlns:a16="http://schemas.microsoft.com/office/drawing/2014/main" val="1982337230"/>
                    </a:ext>
                  </a:extLst>
                </a:gridCol>
                <a:gridCol w="831050">
                  <a:extLst>
                    <a:ext uri="{9D8B030D-6E8A-4147-A177-3AD203B41FA5}">
                      <a16:colId xmlns:a16="http://schemas.microsoft.com/office/drawing/2014/main" val="1915630666"/>
                    </a:ext>
                  </a:extLst>
                </a:gridCol>
              </a:tblGrid>
              <a:tr h="238125">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区分</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テーブル名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更新日</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レコード数</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カラム数</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917813232"/>
                  </a:ext>
                </a:extLst>
              </a:tr>
              <a:tr h="238125">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カテゴリ</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latin typeface="メイリオ" panose="020B0604030504040204" pitchFamily="50" charset="-128"/>
                          <a:ea typeface="メイリオ" panose="020B0604030504040204" pitchFamily="50" charset="-128"/>
                        </a:rPr>
                        <a:t>category</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2006/2/15 9:46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850084346"/>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映画のカテゴリ</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latin typeface="メイリオ" panose="020B0604030504040204" pitchFamily="50" charset="-128"/>
                          <a:ea typeface="メイリオ" panose="020B0604030504040204" pitchFamily="50" charset="-128"/>
                        </a:rPr>
                        <a:t>film_category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2006/2/15 10:07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1,000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998274556"/>
                  </a:ext>
                </a:extLst>
              </a:tr>
              <a:tr h="238125">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映画</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latin typeface="メイリオ" panose="020B0604030504040204" pitchFamily="50" charset="-128"/>
                          <a:ea typeface="メイリオ" panose="020B0604030504040204" pitchFamily="50" charset="-128"/>
                        </a:rPr>
                        <a:t>film</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2013/5/26 14:50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1,000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990534004"/>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言語</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language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2006/2/15 10:02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11271846"/>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映画俳優</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latin typeface="メイリオ" panose="020B0604030504040204" pitchFamily="50" charset="-128"/>
                          <a:ea typeface="メイリオ" panose="020B0604030504040204" pitchFamily="50" charset="-128"/>
                        </a:rPr>
                        <a:t>film_actor</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2006/2/15 10:05</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5,462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899649472"/>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在庫</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inventory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2006/2/15 10:09</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4,581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946380553"/>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レンタル記録</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rental</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2006/2/16 2:30</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16,044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758861434"/>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支払記録</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payment</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14,596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575838485"/>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スタッフ</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staff</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2006/5/16 16:13</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11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86388101"/>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俳優</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actor</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2013/5/26 14:47</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696536669"/>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顧客情報</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customer</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2013/5/26 14:49</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599</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10</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314556586"/>
                  </a:ext>
                </a:extLst>
              </a:tr>
              <a:tr h="238125">
                <a:tc>
                  <a:txBody>
                    <a:bodyPr/>
                    <a:lstStyle/>
                    <a:p>
                      <a:pPr algn="ctr" fontAlgn="ctr"/>
                      <a:r>
                        <a:rPr lang="ja-JP" altLang="en-US" sz="1100" u="none" strike="noStrike">
                          <a:effectLst/>
                          <a:latin typeface="メイリオ" panose="020B0604030504040204" pitchFamily="50" charset="-128"/>
                          <a:ea typeface="メイリオ" panose="020B0604030504040204" pitchFamily="50" charset="-128"/>
                        </a:rPr>
                        <a:t>住所</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address</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2006/2/15 9:45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603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8</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399215393"/>
                  </a:ext>
                </a:extLst>
              </a:tr>
              <a:tr h="238125">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都市</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city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2006/2/15 9:45</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600</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a:effectLst/>
                          <a:latin typeface="メイリオ" panose="020B0604030504040204" pitchFamily="50" charset="-128"/>
                          <a:ea typeface="メイリオ" panose="020B0604030504040204" pitchFamily="50" charset="-128"/>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172631531"/>
                  </a:ext>
                </a:extLst>
              </a:tr>
              <a:tr h="238125">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国</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country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2006/2/15 9:44</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109</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3</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047144439"/>
                  </a:ext>
                </a:extLst>
              </a:tr>
              <a:tr h="238125">
                <a:tc>
                  <a:txBody>
                    <a:bodyPr/>
                    <a:lstStyle/>
                    <a:p>
                      <a:pPr algn="ctr" fontAlgn="ctr"/>
                      <a:r>
                        <a:rPr lang="ja-JP" altLang="en-US" sz="1100" u="none" strike="noStrike" dirty="0">
                          <a:effectLst/>
                          <a:latin typeface="メイリオ" panose="020B0604030504040204" pitchFamily="50" charset="-128"/>
                          <a:ea typeface="メイリオ" panose="020B0604030504040204" pitchFamily="50" charset="-128"/>
                        </a:rPr>
                        <a:t>店舗</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latin typeface="メイリオ" panose="020B0604030504040204" pitchFamily="50" charset="-128"/>
                          <a:ea typeface="メイリオ" panose="020B0604030504040204" pitchFamily="50" charset="-128"/>
                        </a:rPr>
                        <a:t>store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2006/2/15 9:57</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2</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altLang="ja-JP" sz="1100" u="none" strike="noStrike" dirty="0">
                          <a:effectLst/>
                          <a:latin typeface="メイリオ" panose="020B0604030504040204" pitchFamily="50" charset="-128"/>
                          <a:ea typeface="メイリオ" panose="020B0604030504040204" pitchFamily="50" charset="-128"/>
                        </a:rPr>
                        <a:t>4</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445383099"/>
                  </a:ext>
                </a:extLst>
              </a:tr>
            </a:tbl>
          </a:graphicData>
        </a:graphic>
      </p:graphicFrame>
      <p:sp>
        <p:nvSpPr>
          <p:cNvPr id="4" name="コンテンツ プレースホルダー 3">
            <a:extLst>
              <a:ext uri="{FF2B5EF4-FFF2-40B4-BE49-F238E27FC236}">
                <a16:creationId xmlns:a16="http://schemas.microsoft.com/office/drawing/2014/main" id="{0D432E08-0029-4B41-BCF5-6018C82B1973}"/>
              </a:ext>
            </a:extLst>
          </p:cNvPr>
          <p:cNvSpPr>
            <a:spLocks noGrp="1"/>
          </p:cNvSpPr>
          <p:nvPr>
            <p:ph idx="13"/>
          </p:nvPr>
        </p:nvSpPr>
        <p:spPr/>
        <p:txBody>
          <a:bodyPr/>
          <a:lstStyle/>
          <a:p>
            <a:r>
              <a:rPr kumimoji="1" lang="ja-JP" altLang="en-US" dirty="0"/>
              <a:t>頂いた</a:t>
            </a:r>
            <a:r>
              <a:rPr lang="en-US" altLang="ja-JP" dirty="0"/>
              <a:t>dvdrental.tar</a:t>
            </a:r>
            <a:r>
              <a:rPr lang="ja-JP" altLang="en-US" dirty="0"/>
              <a:t>に含まれるテーブル情報です。</a:t>
            </a:r>
            <a:endParaRPr kumimoji="1" lang="ja-JP" altLang="en-US" dirty="0"/>
          </a:p>
        </p:txBody>
      </p:sp>
      <p:sp>
        <p:nvSpPr>
          <p:cNvPr id="6" name="スライド番号プレースホルダー 5">
            <a:extLst>
              <a:ext uri="{FF2B5EF4-FFF2-40B4-BE49-F238E27FC236}">
                <a16:creationId xmlns:a16="http://schemas.microsoft.com/office/drawing/2014/main" id="{8637DE1F-D0AA-4C24-B5DA-C3AEB1F57514}"/>
              </a:ext>
            </a:extLst>
          </p:cNvPr>
          <p:cNvSpPr>
            <a:spLocks noGrp="1"/>
          </p:cNvSpPr>
          <p:nvPr>
            <p:ph type="sldNum" sz="quarter" idx="12"/>
          </p:nvPr>
        </p:nvSpPr>
        <p:spPr/>
        <p:txBody>
          <a:bodyPr/>
          <a:lstStyle/>
          <a:p>
            <a:fld id="{080CD4C2-4043-4E0C-959B-B28B601947DE}" type="slidenum">
              <a:rPr kumimoji="1" lang="ja-JP" altLang="en-US" smtClean="0"/>
              <a:t>4</a:t>
            </a:fld>
            <a:endParaRPr kumimoji="1" lang="ja-JP" altLang="en-US"/>
          </a:p>
        </p:txBody>
      </p:sp>
    </p:spTree>
    <p:extLst>
      <p:ext uri="{BB962C8B-B14F-4D97-AF65-F5344CB8AC3E}">
        <p14:creationId xmlns:p14="http://schemas.microsoft.com/office/powerpoint/2010/main" val="263569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0FF5D-7896-44CC-93A7-78F8AC2BD734}"/>
              </a:ext>
            </a:extLst>
          </p:cNvPr>
          <p:cNvSpPr>
            <a:spLocks noGrp="1"/>
          </p:cNvSpPr>
          <p:nvPr>
            <p:ph type="title"/>
          </p:nvPr>
        </p:nvSpPr>
        <p:spPr/>
        <p:txBody>
          <a:bodyPr/>
          <a:lstStyle/>
          <a:p>
            <a:r>
              <a:rPr kumimoji="1" lang="ja-JP" altLang="en-US" dirty="0"/>
              <a:t>カラム情報</a:t>
            </a:r>
            <a:r>
              <a:rPr kumimoji="1" lang="en-US" altLang="ja-JP" dirty="0"/>
              <a:t>1</a:t>
            </a:r>
            <a:endParaRPr kumimoji="1" lang="ja-JP" altLang="en-US" dirty="0"/>
          </a:p>
        </p:txBody>
      </p:sp>
      <p:graphicFrame>
        <p:nvGraphicFramePr>
          <p:cNvPr id="10" name="コンテンツ プレースホルダー 9">
            <a:extLst>
              <a:ext uri="{FF2B5EF4-FFF2-40B4-BE49-F238E27FC236}">
                <a16:creationId xmlns:a16="http://schemas.microsoft.com/office/drawing/2014/main" id="{02D28F60-BB09-436D-8E38-B5766784AA56}"/>
              </a:ext>
            </a:extLst>
          </p:cNvPr>
          <p:cNvGraphicFramePr>
            <a:graphicFrameLocks noGrp="1"/>
          </p:cNvGraphicFramePr>
          <p:nvPr>
            <p:ph idx="1"/>
            <p:extLst>
              <p:ext uri="{D42A27DB-BD31-4B8C-83A1-F6EECF244321}">
                <p14:modId xmlns:p14="http://schemas.microsoft.com/office/powerpoint/2010/main" val="2264080325"/>
              </p:ext>
            </p:extLst>
          </p:nvPr>
        </p:nvGraphicFramePr>
        <p:xfrm>
          <a:off x="1485900" y="2263583"/>
          <a:ext cx="6172200" cy="9525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3988981000"/>
                    </a:ext>
                  </a:extLst>
                </a:gridCol>
                <a:gridCol w="1828800">
                  <a:extLst>
                    <a:ext uri="{9D8B030D-6E8A-4147-A177-3AD203B41FA5}">
                      <a16:colId xmlns:a16="http://schemas.microsoft.com/office/drawing/2014/main" val="969805055"/>
                    </a:ext>
                  </a:extLst>
                </a:gridCol>
                <a:gridCol w="1447800">
                  <a:extLst>
                    <a:ext uri="{9D8B030D-6E8A-4147-A177-3AD203B41FA5}">
                      <a16:colId xmlns:a16="http://schemas.microsoft.com/office/drawing/2014/main" val="1301633157"/>
                    </a:ext>
                  </a:extLst>
                </a:gridCol>
                <a:gridCol w="1079500">
                  <a:extLst>
                    <a:ext uri="{9D8B030D-6E8A-4147-A177-3AD203B41FA5}">
                      <a16:colId xmlns:a16="http://schemas.microsoft.com/office/drawing/2014/main" val="4273187712"/>
                    </a:ext>
                  </a:extLst>
                </a:gridCol>
                <a:gridCol w="698500">
                  <a:extLst>
                    <a:ext uri="{9D8B030D-6E8A-4147-A177-3AD203B41FA5}">
                      <a16:colId xmlns:a16="http://schemas.microsoft.com/office/drawing/2014/main" val="1261934712"/>
                    </a:ext>
                  </a:extLst>
                </a:gridCol>
              </a:tblGrid>
              <a:tr h="238125">
                <a:tc>
                  <a:txBody>
                    <a:bodyPr/>
                    <a:lstStyle/>
                    <a:p>
                      <a:pPr algn="ctr" fontAlgn="ctr"/>
                      <a:r>
                        <a:rPr lang="en-US" sz="1100" u="none" strike="noStrike" dirty="0">
                          <a:effectLst/>
                        </a:rPr>
                        <a:t>category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論理名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物理名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データ型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1567985680"/>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カテゴリ</a:t>
                      </a:r>
                      <a:r>
                        <a:rPr lang="en-US" sz="1100" u="none" strike="noStrike" dirty="0">
                          <a:effectLst/>
                        </a:rPr>
                        <a:t>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category_id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serial</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905904160"/>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カテゴリ名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varchar(25)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681826664"/>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36411691"/>
                  </a:ext>
                </a:extLst>
              </a:tr>
            </a:tbl>
          </a:graphicData>
        </a:graphic>
      </p:graphicFrame>
      <p:sp>
        <p:nvSpPr>
          <p:cNvPr id="4" name="コンテンツ プレースホルダー 3">
            <a:extLst>
              <a:ext uri="{FF2B5EF4-FFF2-40B4-BE49-F238E27FC236}">
                <a16:creationId xmlns:a16="http://schemas.microsoft.com/office/drawing/2014/main" id="{0F53D22B-5B19-46C3-9981-DADAB7932E65}"/>
              </a:ext>
            </a:extLst>
          </p:cNvPr>
          <p:cNvSpPr>
            <a:spLocks noGrp="1"/>
          </p:cNvSpPr>
          <p:nvPr>
            <p:ph idx="13"/>
          </p:nvPr>
        </p:nvSpPr>
        <p:spPr/>
        <p:txBody>
          <a:bodyPr/>
          <a:lstStyle/>
          <a:p>
            <a:r>
              <a:rPr kumimoji="1" lang="ja-JP" altLang="en-US" dirty="0"/>
              <a:t>テーブルごとのカラム情報を示します。　</a:t>
            </a:r>
            <a:r>
              <a:rPr lang="en-US" altLang="ja-JP" dirty="0"/>
              <a:t>(RDBMS</a:t>
            </a:r>
            <a:r>
              <a:rPr lang="ja-JP" altLang="en-US" dirty="0"/>
              <a:t>：Ｐ</a:t>
            </a:r>
            <a:r>
              <a:rPr lang="en-US" altLang="ja-JP" dirty="0" err="1"/>
              <a:t>ostgreSQL</a:t>
            </a:r>
            <a:r>
              <a:rPr lang="en-US" altLang="ja-JP" dirty="0"/>
              <a:t>)</a:t>
            </a:r>
            <a:endParaRPr kumimoji="1" lang="ja-JP" altLang="en-US" dirty="0"/>
          </a:p>
        </p:txBody>
      </p:sp>
      <p:graphicFrame>
        <p:nvGraphicFramePr>
          <p:cNvPr id="12" name="表 11">
            <a:extLst>
              <a:ext uri="{FF2B5EF4-FFF2-40B4-BE49-F238E27FC236}">
                <a16:creationId xmlns:a16="http://schemas.microsoft.com/office/drawing/2014/main" id="{D83AB225-F30B-4281-A749-6DE4C0105500}"/>
              </a:ext>
            </a:extLst>
          </p:cNvPr>
          <p:cNvGraphicFramePr>
            <a:graphicFrameLocks noGrp="1"/>
          </p:cNvGraphicFramePr>
          <p:nvPr>
            <p:extLst>
              <p:ext uri="{D42A27DB-BD31-4B8C-83A1-F6EECF244321}">
                <p14:modId xmlns:p14="http://schemas.microsoft.com/office/powerpoint/2010/main" val="3592401325"/>
              </p:ext>
            </p:extLst>
          </p:nvPr>
        </p:nvGraphicFramePr>
        <p:xfrm>
          <a:off x="1485900" y="3399657"/>
          <a:ext cx="6172200" cy="9525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1696337853"/>
                    </a:ext>
                  </a:extLst>
                </a:gridCol>
                <a:gridCol w="1828800">
                  <a:extLst>
                    <a:ext uri="{9D8B030D-6E8A-4147-A177-3AD203B41FA5}">
                      <a16:colId xmlns:a16="http://schemas.microsoft.com/office/drawing/2014/main" val="2850629658"/>
                    </a:ext>
                  </a:extLst>
                </a:gridCol>
                <a:gridCol w="1447800">
                  <a:extLst>
                    <a:ext uri="{9D8B030D-6E8A-4147-A177-3AD203B41FA5}">
                      <a16:colId xmlns:a16="http://schemas.microsoft.com/office/drawing/2014/main" val="3890880144"/>
                    </a:ext>
                  </a:extLst>
                </a:gridCol>
                <a:gridCol w="1079500">
                  <a:extLst>
                    <a:ext uri="{9D8B030D-6E8A-4147-A177-3AD203B41FA5}">
                      <a16:colId xmlns:a16="http://schemas.microsoft.com/office/drawing/2014/main" val="3150308452"/>
                    </a:ext>
                  </a:extLst>
                </a:gridCol>
                <a:gridCol w="698500">
                  <a:extLst>
                    <a:ext uri="{9D8B030D-6E8A-4147-A177-3AD203B41FA5}">
                      <a16:colId xmlns:a16="http://schemas.microsoft.com/office/drawing/2014/main" val="3223624226"/>
                    </a:ext>
                  </a:extLst>
                </a:gridCol>
              </a:tblGrid>
              <a:tr h="238125">
                <a:tc>
                  <a:txBody>
                    <a:bodyPr/>
                    <a:lstStyle/>
                    <a:p>
                      <a:pPr algn="ctr" fontAlgn="ctr"/>
                      <a:r>
                        <a:rPr lang="en-US" sz="1100" u="none" strike="noStrike" dirty="0" err="1">
                          <a:effectLst/>
                        </a:rPr>
                        <a:t>film_category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物理名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データ型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858267202"/>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フィルム</a:t>
                      </a:r>
                      <a:r>
                        <a:rPr lang="en-US" sz="1100" u="none" strike="noStrike" dirty="0">
                          <a:effectLst/>
                        </a:rPr>
                        <a:t>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film_id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smallint</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241786352"/>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カテゴリ</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category_id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767200991"/>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074449509"/>
                  </a:ext>
                </a:extLst>
              </a:tr>
            </a:tbl>
          </a:graphicData>
        </a:graphic>
      </p:graphicFrame>
      <p:sp>
        <p:nvSpPr>
          <p:cNvPr id="14" name="スライド番号プレースホルダー 13">
            <a:extLst>
              <a:ext uri="{FF2B5EF4-FFF2-40B4-BE49-F238E27FC236}">
                <a16:creationId xmlns:a16="http://schemas.microsoft.com/office/drawing/2014/main" id="{E0E72CC8-C49D-4F89-ACDB-71A2C59C3AF3}"/>
              </a:ext>
            </a:extLst>
          </p:cNvPr>
          <p:cNvSpPr>
            <a:spLocks noGrp="1"/>
          </p:cNvSpPr>
          <p:nvPr>
            <p:ph type="sldNum" sz="quarter" idx="12"/>
          </p:nvPr>
        </p:nvSpPr>
        <p:spPr/>
        <p:txBody>
          <a:bodyPr/>
          <a:lstStyle/>
          <a:p>
            <a:fld id="{080CD4C2-4043-4E0C-959B-B28B601947DE}" type="slidenum">
              <a:rPr kumimoji="1" lang="ja-JP" altLang="en-US" smtClean="0"/>
              <a:t>5</a:t>
            </a:fld>
            <a:endParaRPr kumimoji="1" lang="ja-JP" altLang="en-US"/>
          </a:p>
        </p:txBody>
      </p:sp>
    </p:spTree>
    <p:extLst>
      <p:ext uri="{BB962C8B-B14F-4D97-AF65-F5344CB8AC3E}">
        <p14:creationId xmlns:p14="http://schemas.microsoft.com/office/powerpoint/2010/main" val="41203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5DF2B-8039-40DA-8CAD-8C53B0E106C2}"/>
              </a:ext>
            </a:extLst>
          </p:cNvPr>
          <p:cNvSpPr>
            <a:spLocks noGrp="1"/>
          </p:cNvSpPr>
          <p:nvPr>
            <p:ph type="title"/>
          </p:nvPr>
        </p:nvSpPr>
        <p:spPr/>
        <p:txBody>
          <a:bodyPr/>
          <a:lstStyle/>
          <a:p>
            <a:r>
              <a:rPr lang="ja-JP" altLang="en-US" dirty="0"/>
              <a:t>カラム情報</a:t>
            </a:r>
            <a:r>
              <a:rPr lang="en-US" altLang="ja-JP" dirty="0"/>
              <a:t>2</a:t>
            </a:r>
            <a:endParaRPr kumimoji="1" lang="ja-JP" altLang="en-US" dirty="0"/>
          </a:p>
        </p:txBody>
      </p:sp>
      <p:graphicFrame>
        <p:nvGraphicFramePr>
          <p:cNvPr id="5" name="コンテンツ プレースホルダー 4">
            <a:extLst>
              <a:ext uri="{FF2B5EF4-FFF2-40B4-BE49-F238E27FC236}">
                <a16:creationId xmlns:a16="http://schemas.microsoft.com/office/drawing/2014/main" id="{49E53711-D8B9-48E4-888E-FF3CBCE4FE14}"/>
              </a:ext>
            </a:extLst>
          </p:cNvPr>
          <p:cNvGraphicFramePr>
            <a:graphicFrameLocks noGrp="1"/>
          </p:cNvGraphicFramePr>
          <p:nvPr>
            <p:ph idx="1"/>
            <p:extLst>
              <p:ext uri="{D42A27DB-BD31-4B8C-83A1-F6EECF244321}">
                <p14:modId xmlns:p14="http://schemas.microsoft.com/office/powerpoint/2010/main" val="3745392864"/>
              </p:ext>
            </p:extLst>
          </p:nvPr>
        </p:nvGraphicFramePr>
        <p:xfrm>
          <a:off x="1485900" y="1410033"/>
          <a:ext cx="6172200" cy="333375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919027514"/>
                    </a:ext>
                  </a:extLst>
                </a:gridCol>
                <a:gridCol w="1828800">
                  <a:extLst>
                    <a:ext uri="{9D8B030D-6E8A-4147-A177-3AD203B41FA5}">
                      <a16:colId xmlns:a16="http://schemas.microsoft.com/office/drawing/2014/main" val="402468538"/>
                    </a:ext>
                  </a:extLst>
                </a:gridCol>
                <a:gridCol w="1447800">
                  <a:extLst>
                    <a:ext uri="{9D8B030D-6E8A-4147-A177-3AD203B41FA5}">
                      <a16:colId xmlns:a16="http://schemas.microsoft.com/office/drawing/2014/main" val="1938670471"/>
                    </a:ext>
                  </a:extLst>
                </a:gridCol>
                <a:gridCol w="1079500">
                  <a:extLst>
                    <a:ext uri="{9D8B030D-6E8A-4147-A177-3AD203B41FA5}">
                      <a16:colId xmlns:a16="http://schemas.microsoft.com/office/drawing/2014/main" val="2102415672"/>
                    </a:ext>
                  </a:extLst>
                </a:gridCol>
                <a:gridCol w="698500">
                  <a:extLst>
                    <a:ext uri="{9D8B030D-6E8A-4147-A177-3AD203B41FA5}">
                      <a16:colId xmlns:a16="http://schemas.microsoft.com/office/drawing/2014/main" val="1892751844"/>
                    </a:ext>
                  </a:extLst>
                </a:gridCol>
              </a:tblGrid>
              <a:tr h="238125">
                <a:tc>
                  <a:txBody>
                    <a:bodyPr/>
                    <a:lstStyle/>
                    <a:p>
                      <a:pPr algn="ctr" fontAlgn="ctr"/>
                      <a:r>
                        <a:rPr lang="en-US" sz="1100" u="none" strike="noStrike" dirty="0">
                          <a:effectLst/>
                        </a:rPr>
                        <a:t>film</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論理名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a:effectLst/>
                        </a:rPr>
                        <a:t>データ型</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480172185"/>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フィルム</a:t>
                      </a:r>
                      <a:r>
                        <a:rPr lang="en-US" sz="1100" u="none" strike="noStrike" dirty="0">
                          <a:effectLst/>
                        </a:rPr>
                        <a:t>ID</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film_id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487172108"/>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題目</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title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varchar(255)</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260825420"/>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説明</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description</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text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54444972"/>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放映年度</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release_year</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year</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137514871"/>
                  </a:ext>
                </a:extLst>
              </a:tr>
              <a:tr h="238125">
                <a:tc>
                  <a:txBody>
                    <a:bodyPr/>
                    <a:lstStyle/>
                    <a:p>
                      <a:pPr algn="ctr" fontAlgn="ctr"/>
                      <a:r>
                        <a:rPr lang="en-US" altLang="ja-JP" sz="1100" u="none" strike="noStrike">
                          <a:effectLst/>
                        </a:rPr>
                        <a:t>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言語</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language_id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644608669"/>
                  </a:ext>
                </a:extLst>
              </a:tr>
              <a:tr h="238125">
                <a:tc>
                  <a:txBody>
                    <a:bodyPr/>
                    <a:lstStyle/>
                    <a:p>
                      <a:pPr algn="ctr" fontAlgn="ctr"/>
                      <a:r>
                        <a:rPr lang="en-US" altLang="ja-JP" sz="1100" u="none" strike="noStrike">
                          <a:effectLst/>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レンタル期間</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rental_duration</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12173867"/>
                  </a:ext>
                </a:extLst>
              </a:tr>
              <a:tr h="238125">
                <a:tc>
                  <a:txBody>
                    <a:bodyPr/>
                    <a:lstStyle/>
                    <a:p>
                      <a:pPr algn="ctr" fontAlgn="ctr"/>
                      <a:r>
                        <a:rPr lang="en-US" altLang="ja-JP" sz="1100" u="none" strike="noStrike">
                          <a:effectLst/>
                        </a:rPr>
                        <a:t>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レンタル料金</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rental_rate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numeric(4,2)</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827546028"/>
                  </a:ext>
                </a:extLst>
              </a:tr>
              <a:tr h="238125">
                <a:tc>
                  <a:txBody>
                    <a:bodyPr/>
                    <a:lstStyle/>
                    <a:p>
                      <a:pPr algn="ctr" fontAlgn="ctr"/>
                      <a:r>
                        <a:rPr lang="en-US" altLang="ja-JP" sz="1100" u="none" strike="noStrike">
                          <a:effectLst/>
                        </a:rPr>
                        <a:t>8</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映画の長さ</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length</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448351671"/>
                  </a:ext>
                </a:extLst>
              </a:tr>
              <a:tr h="238125">
                <a:tc>
                  <a:txBody>
                    <a:bodyPr/>
                    <a:lstStyle/>
                    <a:p>
                      <a:pPr algn="ctr" fontAlgn="ctr"/>
                      <a:r>
                        <a:rPr lang="en-US" altLang="ja-JP" sz="1100" u="none" strike="noStrike">
                          <a:effectLst/>
                        </a:rPr>
                        <a:t>9</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交換費用</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replacement_cost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numeric(5,2)</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64027363"/>
                  </a:ext>
                </a:extLst>
              </a:tr>
              <a:tr h="238125">
                <a:tc>
                  <a:txBody>
                    <a:bodyPr/>
                    <a:lstStyle/>
                    <a:p>
                      <a:pPr algn="ctr" fontAlgn="ctr"/>
                      <a:r>
                        <a:rPr lang="en-US" altLang="ja-JP" sz="1100" u="none" strike="noStrike">
                          <a:effectLst/>
                        </a:rPr>
                        <a:t>10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評価</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rating</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mpaa_rating</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37141042"/>
                  </a:ext>
                </a:extLst>
              </a:tr>
              <a:tr h="238125">
                <a:tc>
                  <a:txBody>
                    <a:bodyPr/>
                    <a:lstStyle/>
                    <a:p>
                      <a:pPr algn="ctr" fontAlgn="ctr"/>
                      <a:r>
                        <a:rPr lang="en-US" altLang="ja-JP" sz="1100" u="none" strike="noStrike">
                          <a:effectLst/>
                        </a:rPr>
                        <a:t>11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890071442"/>
                  </a:ext>
                </a:extLst>
              </a:tr>
              <a:tr h="238125">
                <a:tc>
                  <a:txBody>
                    <a:bodyPr/>
                    <a:lstStyle/>
                    <a:p>
                      <a:pPr algn="ctr" fontAlgn="ctr"/>
                      <a:r>
                        <a:rPr lang="en-US" altLang="ja-JP" sz="1100" u="none" strike="noStrike">
                          <a:effectLst/>
                        </a:rPr>
                        <a:t>12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特集</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special_features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text[]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812531003"/>
                  </a:ext>
                </a:extLst>
              </a:tr>
              <a:tr h="238125">
                <a:tc>
                  <a:txBody>
                    <a:bodyPr/>
                    <a:lstStyle/>
                    <a:p>
                      <a:pPr algn="ctr" fontAlgn="ctr"/>
                      <a:r>
                        <a:rPr lang="en-US" altLang="ja-JP" sz="1100" u="none" strike="noStrike">
                          <a:effectLst/>
                        </a:rPr>
                        <a:t>13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全文</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err="1">
                          <a:effectLst/>
                        </a:rPr>
                        <a:t>fulltext</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tsvector</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970095726"/>
                  </a:ext>
                </a:extLst>
              </a:tr>
            </a:tbl>
          </a:graphicData>
        </a:graphic>
      </p:graphicFrame>
      <p:graphicFrame>
        <p:nvGraphicFramePr>
          <p:cNvPr id="6" name="表 5">
            <a:extLst>
              <a:ext uri="{FF2B5EF4-FFF2-40B4-BE49-F238E27FC236}">
                <a16:creationId xmlns:a16="http://schemas.microsoft.com/office/drawing/2014/main" id="{6392B26B-1321-4FB9-AE9D-D947F776E5CC}"/>
              </a:ext>
            </a:extLst>
          </p:cNvPr>
          <p:cNvGraphicFramePr>
            <a:graphicFrameLocks noGrp="1"/>
          </p:cNvGraphicFramePr>
          <p:nvPr>
            <p:extLst>
              <p:ext uri="{D42A27DB-BD31-4B8C-83A1-F6EECF244321}">
                <p14:modId xmlns:p14="http://schemas.microsoft.com/office/powerpoint/2010/main" val="275052618"/>
              </p:ext>
            </p:extLst>
          </p:nvPr>
        </p:nvGraphicFramePr>
        <p:xfrm>
          <a:off x="1485900" y="4918843"/>
          <a:ext cx="6172200" cy="9525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479711551"/>
                    </a:ext>
                  </a:extLst>
                </a:gridCol>
                <a:gridCol w="1828800">
                  <a:extLst>
                    <a:ext uri="{9D8B030D-6E8A-4147-A177-3AD203B41FA5}">
                      <a16:colId xmlns:a16="http://schemas.microsoft.com/office/drawing/2014/main" val="2611068364"/>
                    </a:ext>
                  </a:extLst>
                </a:gridCol>
                <a:gridCol w="1447800">
                  <a:extLst>
                    <a:ext uri="{9D8B030D-6E8A-4147-A177-3AD203B41FA5}">
                      <a16:colId xmlns:a16="http://schemas.microsoft.com/office/drawing/2014/main" val="3923591832"/>
                    </a:ext>
                  </a:extLst>
                </a:gridCol>
                <a:gridCol w="1079500">
                  <a:extLst>
                    <a:ext uri="{9D8B030D-6E8A-4147-A177-3AD203B41FA5}">
                      <a16:colId xmlns:a16="http://schemas.microsoft.com/office/drawing/2014/main" val="2528910336"/>
                    </a:ext>
                  </a:extLst>
                </a:gridCol>
                <a:gridCol w="698500">
                  <a:extLst>
                    <a:ext uri="{9D8B030D-6E8A-4147-A177-3AD203B41FA5}">
                      <a16:colId xmlns:a16="http://schemas.microsoft.com/office/drawing/2014/main" val="4258360017"/>
                    </a:ext>
                  </a:extLst>
                </a:gridCol>
              </a:tblGrid>
              <a:tr h="238125">
                <a:tc>
                  <a:txBody>
                    <a:bodyPr/>
                    <a:lstStyle/>
                    <a:p>
                      <a:pPr algn="ctr" fontAlgn="ctr"/>
                      <a:r>
                        <a:rPr lang="en-US" sz="1100" u="none" strike="noStrike" dirty="0">
                          <a:effectLst/>
                        </a:rPr>
                        <a:t>language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657243322"/>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言語</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language_id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30742641"/>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言語名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char(20)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906523360"/>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830458401"/>
                  </a:ext>
                </a:extLst>
              </a:tr>
            </a:tbl>
          </a:graphicData>
        </a:graphic>
      </p:graphicFrame>
      <p:sp>
        <p:nvSpPr>
          <p:cNvPr id="7" name="スライド番号プレースホルダー 6">
            <a:extLst>
              <a:ext uri="{FF2B5EF4-FFF2-40B4-BE49-F238E27FC236}">
                <a16:creationId xmlns:a16="http://schemas.microsoft.com/office/drawing/2014/main" id="{3C64465F-1D4A-4CF1-A3E0-3DDAF2C6EE4B}"/>
              </a:ext>
            </a:extLst>
          </p:cNvPr>
          <p:cNvSpPr>
            <a:spLocks noGrp="1"/>
          </p:cNvSpPr>
          <p:nvPr>
            <p:ph type="sldNum" sz="quarter" idx="12"/>
          </p:nvPr>
        </p:nvSpPr>
        <p:spPr/>
        <p:txBody>
          <a:bodyPr/>
          <a:lstStyle/>
          <a:p>
            <a:fld id="{080CD4C2-4043-4E0C-959B-B28B601947DE}" type="slidenum">
              <a:rPr kumimoji="1" lang="ja-JP" altLang="en-US" smtClean="0"/>
              <a:t>6</a:t>
            </a:fld>
            <a:endParaRPr kumimoji="1" lang="ja-JP" altLang="en-US"/>
          </a:p>
        </p:txBody>
      </p:sp>
    </p:spTree>
    <p:extLst>
      <p:ext uri="{BB962C8B-B14F-4D97-AF65-F5344CB8AC3E}">
        <p14:creationId xmlns:p14="http://schemas.microsoft.com/office/powerpoint/2010/main" val="81265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4459C-CB66-44D3-B5D6-B302C41C7F18}"/>
              </a:ext>
            </a:extLst>
          </p:cNvPr>
          <p:cNvSpPr>
            <a:spLocks noGrp="1"/>
          </p:cNvSpPr>
          <p:nvPr>
            <p:ph type="title"/>
          </p:nvPr>
        </p:nvSpPr>
        <p:spPr/>
        <p:txBody>
          <a:bodyPr/>
          <a:lstStyle/>
          <a:p>
            <a:r>
              <a:rPr lang="ja-JP" altLang="en-US" dirty="0"/>
              <a:t>カラム情報</a:t>
            </a:r>
            <a:r>
              <a:rPr lang="en-US" altLang="ja-JP" dirty="0"/>
              <a:t>3</a:t>
            </a:r>
            <a:endParaRPr kumimoji="1" lang="ja-JP" altLang="en-US" dirty="0"/>
          </a:p>
        </p:txBody>
      </p:sp>
      <p:graphicFrame>
        <p:nvGraphicFramePr>
          <p:cNvPr id="5" name="コンテンツ プレースホルダー 4">
            <a:extLst>
              <a:ext uri="{FF2B5EF4-FFF2-40B4-BE49-F238E27FC236}">
                <a16:creationId xmlns:a16="http://schemas.microsoft.com/office/drawing/2014/main" id="{31196261-1AE7-4C4C-B7A8-26A6FFB266E3}"/>
              </a:ext>
            </a:extLst>
          </p:cNvPr>
          <p:cNvGraphicFramePr>
            <a:graphicFrameLocks noGrp="1"/>
          </p:cNvGraphicFramePr>
          <p:nvPr>
            <p:ph idx="1"/>
            <p:extLst>
              <p:ext uri="{D42A27DB-BD31-4B8C-83A1-F6EECF244321}">
                <p14:modId xmlns:p14="http://schemas.microsoft.com/office/powerpoint/2010/main" val="1246939646"/>
              </p:ext>
            </p:extLst>
          </p:nvPr>
        </p:nvGraphicFramePr>
        <p:xfrm>
          <a:off x="1485900" y="1403708"/>
          <a:ext cx="6172200" cy="9525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427173197"/>
                    </a:ext>
                  </a:extLst>
                </a:gridCol>
                <a:gridCol w="1828800">
                  <a:extLst>
                    <a:ext uri="{9D8B030D-6E8A-4147-A177-3AD203B41FA5}">
                      <a16:colId xmlns:a16="http://schemas.microsoft.com/office/drawing/2014/main" val="3908958663"/>
                    </a:ext>
                  </a:extLst>
                </a:gridCol>
                <a:gridCol w="1447800">
                  <a:extLst>
                    <a:ext uri="{9D8B030D-6E8A-4147-A177-3AD203B41FA5}">
                      <a16:colId xmlns:a16="http://schemas.microsoft.com/office/drawing/2014/main" val="625969023"/>
                    </a:ext>
                  </a:extLst>
                </a:gridCol>
                <a:gridCol w="1079500">
                  <a:extLst>
                    <a:ext uri="{9D8B030D-6E8A-4147-A177-3AD203B41FA5}">
                      <a16:colId xmlns:a16="http://schemas.microsoft.com/office/drawing/2014/main" val="3647642629"/>
                    </a:ext>
                  </a:extLst>
                </a:gridCol>
                <a:gridCol w="698500">
                  <a:extLst>
                    <a:ext uri="{9D8B030D-6E8A-4147-A177-3AD203B41FA5}">
                      <a16:colId xmlns:a16="http://schemas.microsoft.com/office/drawing/2014/main" val="3798053736"/>
                    </a:ext>
                  </a:extLst>
                </a:gridCol>
              </a:tblGrid>
              <a:tr h="238125">
                <a:tc>
                  <a:txBody>
                    <a:bodyPr/>
                    <a:lstStyle/>
                    <a:p>
                      <a:pPr algn="ctr" fontAlgn="ctr"/>
                      <a:r>
                        <a:rPr lang="en-US" sz="1100" u="none" strike="noStrike" dirty="0" err="1">
                          <a:effectLst/>
                        </a:rPr>
                        <a:t>film_actor</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788985414"/>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俳優</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actor_id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050632183"/>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フィルム</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film_id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81879898"/>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955862062"/>
                  </a:ext>
                </a:extLst>
              </a:tr>
            </a:tbl>
          </a:graphicData>
        </a:graphic>
      </p:graphicFrame>
      <p:graphicFrame>
        <p:nvGraphicFramePr>
          <p:cNvPr id="6" name="表 5">
            <a:extLst>
              <a:ext uri="{FF2B5EF4-FFF2-40B4-BE49-F238E27FC236}">
                <a16:creationId xmlns:a16="http://schemas.microsoft.com/office/drawing/2014/main" id="{0F3DF30C-D493-4956-8959-9CCAEA661974}"/>
              </a:ext>
            </a:extLst>
          </p:cNvPr>
          <p:cNvGraphicFramePr>
            <a:graphicFrameLocks noGrp="1"/>
          </p:cNvGraphicFramePr>
          <p:nvPr>
            <p:extLst>
              <p:ext uri="{D42A27DB-BD31-4B8C-83A1-F6EECF244321}">
                <p14:modId xmlns:p14="http://schemas.microsoft.com/office/powerpoint/2010/main" val="2815464233"/>
              </p:ext>
            </p:extLst>
          </p:nvPr>
        </p:nvGraphicFramePr>
        <p:xfrm>
          <a:off x="1485900" y="2534146"/>
          <a:ext cx="6172200" cy="1190625"/>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3593400110"/>
                    </a:ext>
                  </a:extLst>
                </a:gridCol>
                <a:gridCol w="1828800">
                  <a:extLst>
                    <a:ext uri="{9D8B030D-6E8A-4147-A177-3AD203B41FA5}">
                      <a16:colId xmlns:a16="http://schemas.microsoft.com/office/drawing/2014/main" val="3565412648"/>
                    </a:ext>
                  </a:extLst>
                </a:gridCol>
                <a:gridCol w="1447800">
                  <a:extLst>
                    <a:ext uri="{9D8B030D-6E8A-4147-A177-3AD203B41FA5}">
                      <a16:colId xmlns:a16="http://schemas.microsoft.com/office/drawing/2014/main" val="1330281618"/>
                    </a:ext>
                  </a:extLst>
                </a:gridCol>
                <a:gridCol w="1079500">
                  <a:extLst>
                    <a:ext uri="{9D8B030D-6E8A-4147-A177-3AD203B41FA5}">
                      <a16:colId xmlns:a16="http://schemas.microsoft.com/office/drawing/2014/main" val="1483277158"/>
                    </a:ext>
                  </a:extLst>
                </a:gridCol>
                <a:gridCol w="698500">
                  <a:extLst>
                    <a:ext uri="{9D8B030D-6E8A-4147-A177-3AD203B41FA5}">
                      <a16:colId xmlns:a16="http://schemas.microsoft.com/office/drawing/2014/main" val="3191134590"/>
                    </a:ext>
                  </a:extLst>
                </a:gridCol>
              </a:tblGrid>
              <a:tr h="238125">
                <a:tc>
                  <a:txBody>
                    <a:bodyPr/>
                    <a:lstStyle/>
                    <a:p>
                      <a:pPr algn="ctr" rtl="0" fontAlgn="ctr"/>
                      <a:r>
                        <a:rPr lang="en-US" sz="1100" u="none" strike="noStrike" dirty="0">
                          <a:effectLst/>
                        </a:rPr>
                        <a:t>inventory</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893119820"/>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在庫</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inventory_id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840595394"/>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フィルム</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film_id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122349391"/>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店舗</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store_id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160189222"/>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795437398"/>
                  </a:ext>
                </a:extLst>
              </a:tr>
            </a:tbl>
          </a:graphicData>
        </a:graphic>
      </p:graphicFrame>
      <p:graphicFrame>
        <p:nvGraphicFramePr>
          <p:cNvPr id="7" name="表 6">
            <a:extLst>
              <a:ext uri="{FF2B5EF4-FFF2-40B4-BE49-F238E27FC236}">
                <a16:creationId xmlns:a16="http://schemas.microsoft.com/office/drawing/2014/main" id="{57A4A1A0-6CF4-4C4D-9C2F-6B02F962DA3F}"/>
              </a:ext>
            </a:extLst>
          </p:cNvPr>
          <p:cNvGraphicFramePr>
            <a:graphicFrameLocks noGrp="1"/>
          </p:cNvGraphicFramePr>
          <p:nvPr>
            <p:extLst>
              <p:ext uri="{D42A27DB-BD31-4B8C-83A1-F6EECF244321}">
                <p14:modId xmlns:p14="http://schemas.microsoft.com/office/powerpoint/2010/main" val="343336156"/>
              </p:ext>
            </p:extLst>
          </p:nvPr>
        </p:nvGraphicFramePr>
        <p:xfrm>
          <a:off x="1485900" y="3902709"/>
          <a:ext cx="6172200" cy="19050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294257265"/>
                    </a:ext>
                  </a:extLst>
                </a:gridCol>
                <a:gridCol w="1828800">
                  <a:extLst>
                    <a:ext uri="{9D8B030D-6E8A-4147-A177-3AD203B41FA5}">
                      <a16:colId xmlns:a16="http://schemas.microsoft.com/office/drawing/2014/main" val="4032439562"/>
                    </a:ext>
                  </a:extLst>
                </a:gridCol>
                <a:gridCol w="1447800">
                  <a:extLst>
                    <a:ext uri="{9D8B030D-6E8A-4147-A177-3AD203B41FA5}">
                      <a16:colId xmlns:a16="http://schemas.microsoft.com/office/drawing/2014/main" val="2928198381"/>
                    </a:ext>
                  </a:extLst>
                </a:gridCol>
                <a:gridCol w="1079500">
                  <a:extLst>
                    <a:ext uri="{9D8B030D-6E8A-4147-A177-3AD203B41FA5}">
                      <a16:colId xmlns:a16="http://schemas.microsoft.com/office/drawing/2014/main" val="1147824020"/>
                    </a:ext>
                  </a:extLst>
                </a:gridCol>
                <a:gridCol w="698500">
                  <a:extLst>
                    <a:ext uri="{9D8B030D-6E8A-4147-A177-3AD203B41FA5}">
                      <a16:colId xmlns:a16="http://schemas.microsoft.com/office/drawing/2014/main" val="1037168574"/>
                    </a:ext>
                  </a:extLst>
                </a:gridCol>
              </a:tblGrid>
              <a:tr h="238125">
                <a:tc>
                  <a:txBody>
                    <a:bodyPr/>
                    <a:lstStyle/>
                    <a:p>
                      <a:pPr algn="ctr" rtl="0" fontAlgn="ctr"/>
                      <a:r>
                        <a:rPr lang="en-US" sz="1100" u="none" strike="noStrike" dirty="0">
                          <a:effectLst/>
                        </a:rPr>
                        <a:t>rental</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464887456"/>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レンタル</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rental_id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49707452"/>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レンタル日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rental_date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755791486"/>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在庫</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inventory_id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integer</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130314635"/>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顧客</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customer_id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011507200"/>
                  </a:ext>
                </a:extLst>
              </a:tr>
              <a:tr h="238125">
                <a:tc>
                  <a:txBody>
                    <a:bodyPr/>
                    <a:lstStyle/>
                    <a:p>
                      <a:pPr algn="ctr" fontAlgn="ctr"/>
                      <a:r>
                        <a:rPr lang="en-US" altLang="ja-JP" sz="1100" u="none" strike="noStrike">
                          <a:effectLst/>
                        </a:rPr>
                        <a:t>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返却日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return_date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684737046"/>
                  </a:ext>
                </a:extLst>
              </a:tr>
              <a:tr h="238125">
                <a:tc>
                  <a:txBody>
                    <a:bodyPr/>
                    <a:lstStyle/>
                    <a:p>
                      <a:pPr algn="ctr" fontAlgn="ctr"/>
                      <a:r>
                        <a:rPr lang="en-US" altLang="ja-JP" sz="1100" u="none" strike="noStrike">
                          <a:effectLst/>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スタッフ</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staff_id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332175244"/>
                  </a:ext>
                </a:extLst>
              </a:tr>
              <a:tr h="238125">
                <a:tc>
                  <a:txBody>
                    <a:bodyPr/>
                    <a:lstStyle/>
                    <a:p>
                      <a:pPr algn="ctr" fontAlgn="ctr"/>
                      <a:r>
                        <a:rPr lang="en-US" altLang="ja-JP" sz="1100" u="none" strike="noStrike">
                          <a:effectLst/>
                        </a:rPr>
                        <a:t>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475639714"/>
                  </a:ext>
                </a:extLst>
              </a:tr>
            </a:tbl>
          </a:graphicData>
        </a:graphic>
      </p:graphicFrame>
      <p:sp>
        <p:nvSpPr>
          <p:cNvPr id="8" name="スライド番号プレースホルダー 7">
            <a:extLst>
              <a:ext uri="{FF2B5EF4-FFF2-40B4-BE49-F238E27FC236}">
                <a16:creationId xmlns:a16="http://schemas.microsoft.com/office/drawing/2014/main" id="{3669A81C-28F2-4CB5-9804-26C3037C48AF}"/>
              </a:ext>
            </a:extLst>
          </p:cNvPr>
          <p:cNvSpPr>
            <a:spLocks noGrp="1"/>
          </p:cNvSpPr>
          <p:nvPr>
            <p:ph type="sldNum" sz="quarter" idx="12"/>
          </p:nvPr>
        </p:nvSpPr>
        <p:spPr/>
        <p:txBody>
          <a:bodyPr/>
          <a:lstStyle/>
          <a:p>
            <a:fld id="{080CD4C2-4043-4E0C-959B-B28B601947DE}" type="slidenum">
              <a:rPr kumimoji="1" lang="ja-JP" altLang="en-US" smtClean="0"/>
              <a:t>7</a:t>
            </a:fld>
            <a:endParaRPr kumimoji="1" lang="ja-JP" altLang="en-US"/>
          </a:p>
        </p:txBody>
      </p:sp>
    </p:spTree>
    <p:extLst>
      <p:ext uri="{BB962C8B-B14F-4D97-AF65-F5344CB8AC3E}">
        <p14:creationId xmlns:p14="http://schemas.microsoft.com/office/powerpoint/2010/main" val="367458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FFB4D-0F90-46D8-9EBF-F7174937A409}"/>
              </a:ext>
            </a:extLst>
          </p:cNvPr>
          <p:cNvSpPr>
            <a:spLocks noGrp="1"/>
          </p:cNvSpPr>
          <p:nvPr>
            <p:ph type="title"/>
          </p:nvPr>
        </p:nvSpPr>
        <p:spPr/>
        <p:txBody>
          <a:bodyPr/>
          <a:lstStyle/>
          <a:p>
            <a:r>
              <a:rPr lang="ja-JP" altLang="en-US" dirty="0"/>
              <a:t>カラム情報</a:t>
            </a:r>
            <a:r>
              <a:rPr lang="en-US" altLang="ja-JP" dirty="0"/>
              <a:t>4</a:t>
            </a:r>
            <a:endParaRPr kumimoji="1" lang="ja-JP" altLang="en-US" dirty="0"/>
          </a:p>
        </p:txBody>
      </p:sp>
      <p:graphicFrame>
        <p:nvGraphicFramePr>
          <p:cNvPr id="5" name="コンテンツ プレースホルダー 4">
            <a:extLst>
              <a:ext uri="{FF2B5EF4-FFF2-40B4-BE49-F238E27FC236}">
                <a16:creationId xmlns:a16="http://schemas.microsoft.com/office/drawing/2014/main" id="{44122057-492D-4854-A82E-0F83979FC060}"/>
              </a:ext>
            </a:extLst>
          </p:cNvPr>
          <p:cNvGraphicFramePr>
            <a:graphicFrameLocks noGrp="1"/>
          </p:cNvGraphicFramePr>
          <p:nvPr>
            <p:ph idx="1"/>
            <p:extLst>
              <p:ext uri="{D42A27DB-BD31-4B8C-83A1-F6EECF244321}">
                <p14:modId xmlns:p14="http://schemas.microsoft.com/office/powerpoint/2010/main" val="2879386354"/>
              </p:ext>
            </p:extLst>
          </p:nvPr>
        </p:nvGraphicFramePr>
        <p:xfrm>
          <a:off x="1485900" y="1416189"/>
          <a:ext cx="6172200" cy="1707028"/>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1947132509"/>
                    </a:ext>
                  </a:extLst>
                </a:gridCol>
                <a:gridCol w="1828800">
                  <a:extLst>
                    <a:ext uri="{9D8B030D-6E8A-4147-A177-3AD203B41FA5}">
                      <a16:colId xmlns:a16="http://schemas.microsoft.com/office/drawing/2014/main" val="2718198732"/>
                    </a:ext>
                  </a:extLst>
                </a:gridCol>
                <a:gridCol w="1447800">
                  <a:extLst>
                    <a:ext uri="{9D8B030D-6E8A-4147-A177-3AD203B41FA5}">
                      <a16:colId xmlns:a16="http://schemas.microsoft.com/office/drawing/2014/main" val="3909857413"/>
                    </a:ext>
                  </a:extLst>
                </a:gridCol>
                <a:gridCol w="1079500">
                  <a:extLst>
                    <a:ext uri="{9D8B030D-6E8A-4147-A177-3AD203B41FA5}">
                      <a16:colId xmlns:a16="http://schemas.microsoft.com/office/drawing/2014/main" val="1450012786"/>
                    </a:ext>
                  </a:extLst>
                </a:gridCol>
                <a:gridCol w="698500">
                  <a:extLst>
                    <a:ext uri="{9D8B030D-6E8A-4147-A177-3AD203B41FA5}">
                      <a16:colId xmlns:a16="http://schemas.microsoft.com/office/drawing/2014/main" val="3152870668"/>
                    </a:ext>
                  </a:extLst>
                </a:gridCol>
              </a:tblGrid>
              <a:tr h="238125">
                <a:tc>
                  <a:txBody>
                    <a:bodyPr/>
                    <a:lstStyle/>
                    <a:p>
                      <a:pPr algn="ctr" rtl="0" fontAlgn="ctr"/>
                      <a:r>
                        <a:rPr lang="en-US" sz="1100" u="none" strike="noStrike" dirty="0">
                          <a:effectLst/>
                        </a:rPr>
                        <a:t>payment</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785528665"/>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支払</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payment_id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088167197"/>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顧客</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customer_id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674745077"/>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スタッフ</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staff_id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71652773"/>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レンタル</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rental_id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integer</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82233242"/>
                  </a:ext>
                </a:extLst>
              </a:tr>
              <a:tr h="278278">
                <a:tc>
                  <a:txBody>
                    <a:bodyPr/>
                    <a:lstStyle/>
                    <a:p>
                      <a:pPr algn="ctr" fontAlgn="ctr"/>
                      <a:r>
                        <a:rPr lang="en-US" altLang="ja-JP" sz="1100" u="none" strike="noStrike">
                          <a:effectLst/>
                        </a:rPr>
                        <a:t>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支払額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amount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numeric(5,2)</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66354595"/>
                  </a:ext>
                </a:extLst>
              </a:tr>
              <a:tr h="238125">
                <a:tc>
                  <a:txBody>
                    <a:bodyPr/>
                    <a:lstStyle/>
                    <a:p>
                      <a:pPr algn="ctr" fontAlgn="ctr"/>
                      <a:r>
                        <a:rPr lang="en-US" altLang="ja-JP" sz="1100" u="none" strike="noStrike">
                          <a:effectLst/>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更新日</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payment_date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543269788"/>
                  </a:ext>
                </a:extLst>
              </a:tr>
            </a:tbl>
          </a:graphicData>
        </a:graphic>
      </p:graphicFrame>
      <p:graphicFrame>
        <p:nvGraphicFramePr>
          <p:cNvPr id="6" name="表 5">
            <a:extLst>
              <a:ext uri="{FF2B5EF4-FFF2-40B4-BE49-F238E27FC236}">
                <a16:creationId xmlns:a16="http://schemas.microsoft.com/office/drawing/2014/main" id="{066F3958-7474-40B2-812A-E7B41B2BF926}"/>
              </a:ext>
            </a:extLst>
          </p:cNvPr>
          <p:cNvGraphicFramePr>
            <a:graphicFrameLocks noGrp="1"/>
          </p:cNvGraphicFramePr>
          <p:nvPr>
            <p:extLst>
              <p:ext uri="{D42A27DB-BD31-4B8C-83A1-F6EECF244321}">
                <p14:modId xmlns:p14="http://schemas.microsoft.com/office/powerpoint/2010/main" val="2707273342"/>
              </p:ext>
            </p:extLst>
          </p:nvPr>
        </p:nvGraphicFramePr>
        <p:xfrm>
          <a:off x="1485900" y="3303204"/>
          <a:ext cx="6172200" cy="28575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847773431"/>
                    </a:ext>
                  </a:extLst>
                </a:gridCol>
                <a:gridCol w="1828800">
                  <a:extLst>
                    <a:ext uri="{9D8B030D-6E8A-4147-A177-3AD203B41FA5}">
                      <a16:colId xmlns:a16="http://schemas.microsoft.com/office/drawing/2014/main" val="2232112542"/>
                    </a:ext>
                  </a:extLst>
                </a:gridCol>
                <a:gridCol w="1447800">
                  <a:extLst>
                    <a:ext uri="{9D8B030D-6E8A-4147-A177-3AD203B41FA5}">
                      <a16:colId xmlns:a16="http://schemas.microsoft.com/office/drawing/2014/main" val="2622057739"/>
                    </a:ext>
                  </a:extLst>
                </a:gridCol>
                <a:gridCol w="1079500">
                  <a:extLst>
                    <a:ext uri="{9D8B030D-6E8A-4147-A177-3AD203B41FA5}">
                      <a16:colId xmlns:a16="http://schemas.microsoft.com/office/drawing/2014/main" val="1684883797"/>
                    </a:ext>
                  </a:extLst>
                </a:gridCol>
                <a:gridCol w="698500">
                  <a:extLst>
                    <a:ext uri="{9D8B030D-6E8A-4147-A177-3AD203B41FA5}">
                      <a16:colId xmlns:a16="http://schemas.microsoft.com/office/drawing/2014/main" val="3193236489"/>
                    </a:ext>
                  </a:extLst>
                </a:gridCol>
              </a:tblGrid>
              <a:tr h="238125">
                <a:tc>
                  <a:txBody>
                    <a:bodyPr/>
                    <a:lstStyle/>
                    <a:p>
                      <a:pPr algn="ctr" rtl="0" fontAlgn="ctr"/>
                      <a:r>
                        <a:rPr lang="en-US" sz="1100" u="none" strike="noStrike" dirty="0">
                          <a:effectLst/>
                        </a:rPr>
                        <a:t>staff</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546489919"/>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スタッフ</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staff_id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96668134"/>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first_name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674445233"/>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姓</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590354228"/>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住所</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address_id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567685434"/>
                  </a:ext>
                </a:extLst>
              </a:tr>
              <a:tr h="238125">
                <a:tc>
                  <a:txBody>
                    <a:bodyPr/>
                    <a:lstStyle/>
                    <a:p>
                      <a:pPr algn="ctr" fontAlgn="ctr"/>
                      <a:r>
                        <a:rPr lang="en-US" altLang="ja-JP" sz="1100" u="none" strike="noStrike">
                          <a:effectLst/>
                        </a:rPr>
                        <a:t>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メールアドレス</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email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varchar(50)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50380934"/>
                  </a:ext>
                </a:extLst>
              </a:tr>
              <a:tr h="238125">
                <a:tc>
                  <a:txBody>
                    <a:bodyPr/>
                    <a:lstStyle/>
                    <a:p>
                      <a:pPr algn="ctr" fontAlgn="ctr"/>
                      <a:r>
                        <a:rPr lang="en-US" altLang="ja-JP" sz="1100" u="none" strike="noStrike">
                          <a:effectLst/>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店舗</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store_id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533567198"/>
                  </a:ext>
                </a:extLst>
              </a:tr>
              <a:tr h="238125">
                <a:tc>
                  <a:txBody>
                    <a:bodyPr/>
                    <a:lstStyle/>
                    <a:p>
                      <a:pPr algn="ctr" fontAlgn="ctr"/>
                      <a:r>
                        <a:rPr lang="en-US" altLang="ja-JP" sz="1100" u="none" strike="noStrike">
                          <a:effectLst/>
                        </a:rPr>
                        <a:t>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アクティブ</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active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boolean</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84091537"/>
                  </a:ext>
                </a:extLst>
              </a:tr>
              <a:tr h="238125">
                <a:tc>
                  <a:txBody>
                    <a:bodyPr/>
                    <a:lstStyle/>
                    <a:p>
                      <a:pPr algn="ctr" fontAlgn="ctr"/>
                      <a:r>
                        <a:rPr lang="en-US" altLang="ja-JP" sz="1100" u="none" strike="noStrike">
                          <a:effectLst/>
                        </a:rPr>
                        <a:t>8</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ユーザー名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username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varchar(16)</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68061873"/>
                  </a:ext>
                </a:extLst>
              </a:tr>
              <a:tr h="238125">
                <a:tc>
                  <a:txBody>
                    <a:bodyPr/>
                    <a:lstStyle/>
                    <a:p>
                      <a:pPr algn="ctr" fontAlgn="ctr"/>
                      <a:r>
                        <a:rPr lang="en-US" altLang="ja-JP" sz="1100" u="none" strike="noStrike">
                          <a:effectLst/>
                        </a:rPr>
                        <a:t>9</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パスワード</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password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55579097"/>
                  </a:ext>
                </a:extLst>
              </a:tr>
              <a:tr h="238125">
                <a:tc>
                  <a:txBody>
                    <a:bodyPr/>
                    <a:lstStyle/>
                    <a:p>
                      <a:pPr algn="ctr" fontAlgn="ctr"/>
                      <a:r>
                        <a:rPr lang="en-US" altLang="ja-JP" sz="1100" u="none" strike="noStrike">
                          <a:effectLst/>
                        </a:rPr>
                        <a:t>10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815651777"/>
                  </a:ext>
                </a:extLst>
              </a:tr>
              <a:tr h="238125">
                <a:tc>
                  <a:txBody>
                    <a:bodyPr/>
                    <a:lstStyle/>
                    <a:p>
                      <a:pPr algn="ctr" fontAlgn="ctr"/>
                      <a:r>
                        <a:rPr lang="en-US" altLang="ja-JP" sz="1100" u="none" strike="noStrike">
                          <a:effectLst/>
                        </a:rPr>
                        <a:t>11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dirty="0">
                          <a:effectLst/>
                        </a:rPr>
                        <a:t>写真</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picture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bytea</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YES</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485182848"/>
                  </a:ext>
                </a:extLst>
              </a:tr>
            </a:tbl>
          </a:graphicData>
        </a:graphic>
      </p:graphicFrame>
      <p:sp>
        <p:nvSpPr>
          <p:cNvPr id="7" name="スライド番号プレースホルダー 6">
            <a:extLst>
              <a:ext uri="{FF2B5EF4-FFF2-40B4-BE49-F238E27FC236}">
                <a16:creationId xmlns:a16="http://schemas.microsoft.com/office/drawing/2014/main" id="{F2724EDD-927C-4401-B7BB-105D5BDDCFF7}"/>
              </a:ext>
            </a:extLst>
          </p:cNvPr>
          <p:cNvSpPr>
            <a:spLocks noGrp="1"/>
          </p:cNvSpPr>
          <p:nvPr>
            <p:ph type="sldNum" sz="quarter" idx="12"/>
          </p:nvPr>
        </p:nvSpPr>
        <p:spPr/>
        <p:txBody>
          <a:bodyPr/>
          <a:lstStyle/>
          <a:p>
            <a:fld id="{080CD4C2-4043-4E0C-959B-B28B601947DE}" type="slidenum">
              <a:rPr kumimoji="1" lang="ja-JP" altLang="en-US" smtClean="0"/>
              <a:t>8</a:t>
            </a:fld>
            <a:endParaRPr kumimoji="1" lang="ja-JP" altLang="en-US"/>
          </a:p>
        </p:txBody>
      </p:sp>
    </p:spTree>
    <p:extLst>
      <p:ext uri="{BB962C8B-B14F-4D97-AF65-F5344CB8AC3E}">
        <p14:creationId xmlns:p14="http://schemas.microsoft.com/office/powerpoint/2010/main" val="396194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61E815-FE8D-4289-80B3-784E58F7A86E}"/>
              </a:ext>
            </a:extLst>
          </p:cNvPr>
          <p:cNvSpPr>
            <a:spLocks noGrp="1"/>
          </p:cNvSpPr>
          <p:nvPr>
            <p:ph type="title"/>
          </p:nvPr>
        </p:nvSpPr>
        <p:spPr/>
        <p:txBody>
          <a:bodyPr/>
          <a:lstStyle/>
          <a:p>
            <a:r>
              <a:rPr lang="ja-JP" altLang="en-US" dirty="0"/>
              <a:t>カラム情報</a:t>
            </a:r>
            <a:r>
              <a:rPr lang="en-US" altLang="ja-JP" dirty="0"/>
              <a:t>5</a:t>
            </a:r>
            <a:endParaRPr kumimoji="1" lang="ja-JP" altLang="en-US" dirty="0"/>
          </a:p>
        </p:txBody>
      </p:sp>
      <p:graphicFrame>
        <p:nvGraphicFramePr>
          <p:cNvPr id="5" name="コンテンツ プレースホルダー 4">
            <a:extLst>
              <a:ext uri="{FF2B5EF4-FFF2-40B4-BE49-F238E27FC236}">
                <a16:creationId xmlns:a16="http://schemas.microsoft.com/office/drawing/2014/main" id="{7DC680CD-60B2-4BF6-9DAE-570AD670E150}"/>
              </a:ext>
            </a:extLst>
          </p:cNvPr>
          <p:cNvGraphicFramePr>
            <a:graphicFrameLocks noGrp="1"/>
          </p:cNvGraphicFramePr>
          <p:nvPr>
            <p:ph idx="1"/>
            <p:extLst>
              <p:ext uri="{D42A27DB-BD31-4B8C-83A1-F6EECF244321}">
                <p14:modId xmlns:p14="http://schemas.microsoft.com/office/powerpoint/2010/main" val="4280059700"/>
              </p:ext>
            </p:extLst>
          </p:nvPr>
        </p:nvGraphicFramePr>
        <p:xfrm>
          <a:off x="1485900" y="1409581"/>
          <a:ext cx="6172200" cy="1190625"/>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2862409526"/>
                    </a:ext>
                  </a:extLst>
                </a:gridCol>
                <a:gridCol w="1828800">
                  <a:extLst>
                    <a:ext uri="{9D8B030D-6E8A-4147-A177-3AD203B41FA5}">
                      <a16:colId xmlns:a16="http://schemas.microsoft.com/office/drawing/2014/main" val="1352938837"/>
                    </a:ext>
                  </a:extLst>
                </a:gridCol>
                <a:gridCol w="1447800">
                  <a:extLst>
                    <a:ext uri="{9D8B030D-6E8A-4147-A177-3AD203B41FA5}">
                      <a16:colId xmlns:a16="http://schemas.microsoft.com/office/drawing/2014/main" val="675042783"/>
                    </a:ext>
                  </a:extLst>
                </a:gridCol>
                <a:gridCol w="1079500">
                  <a:extLst>
                    <a:ext uri="{9D8B030D-6E8A-4147-A177-3AD203B41FA5}">
                      <a16:colId xmlns:a16="http://schemas.microsoft.com/office/drawing/2014/main" val="3049109783"/>
                    </a:ext>
                  </a:extLst>
                </a:gridCol>
                <a:gridCol w="698500">
                  <a:extLst>
                    <a:ext uri="{9D8B030D-6E8A-4147-A177-3AD203B41FA5}">
                      <a16:colId xmlns:a16="http://schemas.microsoft.com/office/drawing/2014/main" val="1155937823"/>
                    </a:ext>
                  </a:extLst>
                </a:gridCol>
              </a:tblGrid>
              <a:tr h="238125">
                <a:tc>
                  <a:txBody>
                    <a:bodyPr/>
                    <a:lstStyle/>
                    <a:p>
                      <a:pPr algn="ctr" rtl="0" fontAlgn="ctr"/>
                      <a:r>
                        <a:rPr lang="en-US" sz="1100" u="none" strike="noStrike" dirty="0">
                          <a:effectLst/>
                        </a:rPr>
                        <a:t>actor</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3607277836"/>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俳優</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actor_id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54995219"/>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first_name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3897630948"/>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姓</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4194439318"/>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NO</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604777682"/>
                  </a:ext>
                </a:extLst>
              </a:tr>
            </a:tbl>
          </a:graphicData>
        </a:graphic>
      </p:graphicFrame>
      <p:graphicFrame>
        <p:nvGraphicFramePr>
          <p:cNvPr id="6" name="表 5">
            <a:extLst>
              <a:ext uri="{FF2B5EF4-FFF2-40B4-BE49-F238E27FC236}">
                <a16:creationId xmlns:a16="http://schemas.microsoft.com/office/drawing/2014/main" id="{C3D2B191-446F-454C-9CE8-C27AE1B341C6}"/>
              </a:ext>
            </a:extLst>
          </p:cNvPr>
          <p:cNvGraphicFramePr>
            <a:graphicFrameLocks noGrp="1"/>
          </p:cNvGraphicFramePr>
          <p:nvPr>
            <p:extLst>
              <p:ext uri="{D42A27DB-BD31-4B8C-83A1-F6EECF244321}">
                <p14:modId xmlns:p14="http://schemas.microsoft.com/office/powerpoint/2010/main" val="3276794476"/>
              </p:ext>
            </p:extLst>
          </p:nvPr>
        </p:nvGraphicFramePr>
        <p:xfrm>
          <a:off x="1485900" y="2765704"/>
          <a:ext cx="6172200" cy="2619375"/>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1015337702"/>
                    </a:ext>
                  </a:extLst>
                </a:gridCol>
                <a:gridCol w="1828800">
                  <a:extLst>
                    <a:ext uri="{9D8B030D-6E8A-4147-A177-3AD203B41FA5}">
                      <a16:colId xmlns:a16="http://schemas.microsoft.com/office/drawing/2014/main" val="3145978620"/>
                    </a:ext>
                  </a:extLst>
                </a:gridCol>
                <a:gridCol w="1447800">
                  <a:extLst>
                    <a:ext uri="{9D8B030D-6E8A-4147-A177-3AD203B41FA5}">
                      <a16:colId xmlns:a16="http://schemas.microsoft.com/office/drawing/2014/main" val="919932315"/>
                    </a:ext>
                  </a:extLst>
                </a:gridCol>
                <a:gridCol w="1079500">
                  <a:extLst>
                    <a:ext uri="{9D8B030D-6E8A-4147-A177-3AD203B41FA5}">
                      <a16:colId xmlns:a16="http://schemas.microsoft.com/office/drawing/2014/main" val="1225703121"/>
                    </a:ext>
                  </a:extLst>
                </a:gridCol>
                <a:gridCol w="698500">
                  <a:extLst>
                    <a:ext uri="{9D8B030D-6E8A-4147-A177-3AD203B41FA5}">
                      <a16:colId xmlns:a16="http://schemas.microsoft.com/office/drawing/2014/main" val="2118438294"/>
                    </a:ext>
                  </a:extLst>
                </a:gridCol>
              </a:tblGrid>
              <a:tr h="238125">
                <a:tc>
                  <a:txBody>
                    <a:bodyPr/>
                    <a:lstStyle/>
                    <a:p>
                      <a:pPr algn="ctr" rtl="0" fontAlgn="ctr"/>
                      <a:r>
                        <a:rPr lang="en-US" sz="1100" u="none" strike="noStrike" dirty="0">
                          <a:effectLst/>
                        </a:rPr>
                        <a:t>customer</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論理名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物理名</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ja-JP" altLang="en-US" sz="1100" u="none" strike="noStrike" dirty="0">
                          <a:effectLst/>
                        </a:rPr>
                        <a:t>データ型</a:t>
                      </a:r>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tc>
                  <a:txBody>
                    <a:bodyPr/>
                    <a:lstStyle/>
                    <a:p>
                      <a:pPr algn="ctr" fontAlgn="ctr"/>
                      <a:r>
                        <a:rPr lang="en-US" sz="1100" u="none" strike="noStrike" dirty="0">
                          <a:effectLst/>
                        </a:rPr>
                        <a:t>Nullable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solidFill>
                      <a:schemeClr val="accent1">
                        <a:lumMod val="60000"/>
                        <a:lumOff val="40000"/>
                      </a:schemeClr>
                    </a:solidFill>
                  </a:tcPr>
                </a:tc>
                <a:extLst>
                  <a:ext uri="{0D108BD9-81ED-4DB2-BD59-A6C34878D82A}">
                    <a16:rowId xmlns:a16="http://schemas.microsoft.com/office/drawing/2014/main" val="2219556097"/>
                  </a:ext>
                </a:extLst>
              </a:tr>
              <a:tr h="238125">
                <a:tc>
                  <a:txBody>
                    <a:bodyPr/>
                    <a:lstStyle/>
                    <a:p>
                      <a:pPr algn="ctr" fontAlgn="ctr"/>
                      <a:r>
                        <a:rPr lang="en-US" altLang="ja-JP" sz="1100" u="none" strike="noStrike">
                          <a:effectLst/>
                        </a:rPr>
                        <a:t>1</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顧客</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customer_id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serial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634660044"/>
                  </a:ext>
                </a:extLst>
              </a:tr>
              <a:tr h="238125">
                <a:tc>
                  <a:txBody>
                    <a:bodyPr/>
                    <a:lstStyle/>
                    <a:p>
                      <a:pPr algn="ctr" fontAlgn="ctr"/>
                      <a:r>
                        <a:rPr lang="en-US" altLang="ja-JP" sz="1100" u="none" strike="noStrike">
                          <a:effectLst/>
                        </a:rPr>
                        <a:t>2</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店舗</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store_id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190845239"/>
                  </a:ext>
                </a:extLst>
              </a:tr>
              <a:tr h="238125">
                <a:tc>
                  <a:txBody>
                    <a:bodyPr/>
                    <a:lstStyle/>
                    <a:p>
                      <a:pPr algn="ctr" fontAlgn="ctr"/>
                      <a:r>
                        <a:rPr lang="en-US" altLang="ja-JP" sz="1100" u="none" strike="noStrike">
                          <a:effectLst/>
                        </a:rPr>
                        <a:t>3</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名</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first_name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884615689"/>
                  </a:ext>
                </a:extLst>
              </a:tr>
              <a:tr h="238125">
                <a:tc>
                  <a:txBody>
                    <a:bodyPr/>
                    <a:lstStyle/>
                    <a:p>
                      <a:pPr algn="ctr" fontAlgn="ctr"/>
                      <a:r>
                        <a:rPr lang="en-US" altLang="ja-JP" sz="1100" u="none" strike="noStrike">
                          <a:effectLst/>
                        </a:rPr>
                        <a:t>4</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姓</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last_name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varchar(45)</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686665504"/>
                  </a:ext>
                </a:extLst>
              </a:tr>
              <a:tr h="238125">
                <a:tc>
                  <a:txBody>
                    <a:bodyPr/>
                    <a:lstStyle/>
                    <a:p>
                      <a:pPr algn="ctr" fontAlgn="ctr"/>
                      <a:r>
                        <a:rPr lang="en-US" altLang="ja-JP" sz="1100" u="none" strike="noStrike">
                          <a:effectLst/>
                        </a:rPr>
                        <a:t>5</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メールアドレス</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email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varchar(50)</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389544763"/>
                  </a:ext>
                </a:extLst>
              </a:tr>
              <a:tr h="238125">
                <a:tc>
                  <a:txBody>
                    <a:bodyPr/>
                    <a:lstStyle/>
                    <a:p>
                      <a:pPr algn="ctr" fontAlgn="ctr"/>
                      <a:r>
                        <a:rPr lang="en-US" altLang="ja-JP" sz="1100" u="none" strike="noStrike">
                          <a:effectLst/>
                        </a:rPr>
                        <a:t>6</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住所</a:t>
                      </a:r>
                      <a:r>
                        <a:rPr lang="en-US" sz="1100" u="none" strike="noStrike">
                          <a:effectLst/>
                        </a:rPr>
                        <a:t>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address_id</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smallint</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626333666"/>
                  </a:ext>
                </a:extLst>
              </a:tr>
              <a:tr h="238125">
                <a:tc>
                  <a:txBody>
                    <a:bodyPr/>
                    <a:lstStyle/>
                    <a:p>
                      <a:pPr algn="ctr" fontAlgn="ctr"/>
                      <a:r>
                        <a:rPr lang="en-US" altLang="ja-JP" sz="1100" u="none" strike="noStrike">
                          <a:effectLst/>
                        </a:rPr>
                        <a:t>7</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アクティブブール</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activebool</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boolean</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114838846"/>
                  </a:ext>
                </a:extLst>
              </a:tr>
              <a:tr h="238125">
                <a:tc>
                  <a:txBody>
                    <a:bodyPr/>
                    <a:lstStyle/>
                    <a:p>
                      <a:pPr algn="ctr" fontAlgn="ctr"/>
                      <a:r>
                        <a:rPr lang="en-US" altLang="ja-JP" sz="1100" u="none" strike="noStrike">
                          <a:effectLst/>
                        </a:rPr>
                        <a:t>8</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作成日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create_date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NO</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174331519"/>
                  </a:ext>
                </a:extLst>
              </a:tr>
              <a:tr h="238125">
                <a:tc>
                  <a:txBody>
                    <a:bodyPr/>
                    <a:lstStyle/>
                    <a:p>
                      <a:pPr algn="ctr" fontAlgn="ctr"/>
                      <a:r>
                        <a:rPr lang="en-US" altLang="ja-JP" sz="1100" u="none" strike="noStrike">
                          <a:effectLst/>
                        </a:rPr>
                        <a:t>9</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更新日</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last_update</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timestamp</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YES</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1955219758"/>
                  </a:ext>
                </a:extLst>
              </a:tr>
              <a:tr h="238125">
                <a:tc>
                  <a:txBody>
                    <a:bodyPr/>
                    <a:lstStyle/>
                    <a:p>
                      <a:pPr algn="ctr" fontAlgn="ctr"/>
                      <a:r>
                        <a:rPr lang="en-US" altLang="ja-JP" sz="1100" u="none" strike="noStrike">
                          <a:effectLst/>
                        </a:rPr>
                        <a:t>10</a:t>
                      </a:r>
                      <a:endParaRPr lang="en-US" altLang="ja-JP"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ja-JP" altLang="en-US" sz="1100" u="none" strike="noStrike">
                          <a:effectLst/>
                        </a:rPr>
                        <a:t>アクティブ</a:t>
                      </a:r>
                      <a:endParaRPr lang="ja-JP" alt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active</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a:effectLst/>
                        </a:rPr>
                        <a:t>integer</a:t>
                      </a:r>
                      <a:endParaRPr lang="en-US" sz="1100" b="0" i="0" u="none" strike="noStrike">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tc>
                  <a:txBody>
                    <a:bodyPr/>
                    <a:lstStyle/>
                    <a:p>
                      <a:pPr algn="ctr" fontAlgn="ctr"/>
                      <a:r>
                        <a:rPr lang="en-US" sz="1100" u="none" strike="noStrike" dirty="0">
                          <a:effectLst/>
                        </a:rPr>
                        <a:t>YES</a:t>
                      </a:r>
                      <a:endParaRPr 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tc>
                <a:extLst>
                  <a:ext uri="{0D108BD9-81ED-4DB2-BD59-A6C34878D82A}">
                    <a16:rowId xmlns:a16="http://schemas.microsoft.com/office/drawing/2014/main" val="281308438"/>
                  </a:ext>
                </a:extLst>
              </a:tr>
            </a:tbl>
          </a:graphicData>
        </a:graphic>
      </p:graphicFrame>
      <p:sp>
        <p:nvSpPr>
          <p:cNvPr id="7" name="スライド番号プレースホルダー 6">
            <a:extLst>
              <a:ext uri="{FF2B5EF4-FFF2-40B4-BE49-F238E27FC236}">
                <a16:creationId xmlns:a16="http://schemas.microsoft.com/office/drawing/2014/main" id="{0736703F-8B0A-47B4-AF9E-168DBFF80963}"/>
              </a:ext>
            </a:extLst>
          </p:cNvPr>
          <p:cNvSpPr>
            <a:spLocks noGrp="1"/>
          </p:cNvSpPr>
          <p:nvPr>
            <p:ph type="sldNum" sz="quarter" idx="12"/>
          </p:nvPr>
        </p:nvSpPr>
        <p:spPr/>
        <p:txBody>
          <a:bodyPr/>
          <a:lstStyle/>
          <a:p>
            <a:fld id="{080CD4C2-4043-4E0C-959B-B28B601947DE}" type="slidenum">
              <a:rPr kumimoji="1" lang="ja-JP" altLang="en-US" smtClean="0"/>
              <a:t>9</a:t>
            </a:fld>
            <a:endParaRPr kumimoji="1" lang="ja-JP" altLang="en-US"/>
          </a:p>
        </p:txBody>
      </p:sp>
    </p:spTree>
    <p:extLst>
      <p:ext uri="{BB962C8B-B14F-4D97-AF65-F5344CB8AC3E}">
        <p14:creationId xmlns:p14="http://schemas.microsoft.com/office/powerpoint/2010/main" val="2034253476"/>
      </p:ext>
    </p:extLst>
  </p:cSld>
  <p:clrMapOvr>
    <a:masterClrMapping/>
  </p:clrMapOvr>
</p:sld>
</file>

<file path=ppt/theme/theme1.xml><?xml version="1.0" encoding="utf-8"?>
<a:theme xmlns:a="http://schemas.openxmlformats.org/drawingml/2006/main" name="分析演習2_市原・住吉・筒井・木山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プレゼンテーション1.pptx" id="{2DE94EB2-8D5A-45F3-96A9-09DFB64EED55}" vid="{E4F5B34D-30A0-4E78-983A-773B238D835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分析演習2_市原・住吉・筒井・木山 (1)</Template>
  <TotalTime>1317</TotalTime>
  <Words>1722</Words>
  <Application>Microsoft Office PowerPoint</Application>
  <PresentationFormat>画面に合わせる (4:3)</PresentationFormat>
  <Paragraphs>804</Paragraphs>
  <Slides>36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36</vt:i4>
      </vt:variant>
    </vt:vector>
  </HeadingPairs>
  <TitlesOfParts>
    <vt:vector size="41" baseType="lpstr">
      <vt:lpstr>メイリオ</vt:lpstr>
      <vt:lpstr>游ゴシック</vt:lpstr>
      <vt:lpstr>Arial</vt:lpstr>
      <vt:lpstr>Wingdings</vt:lpstr>
      <vt:lpstr>分析演習2_市原・住吉・筒井・木山 (1)</vt:lpstr>
      <vt:lpstr>➃顧客の嗜好性把握</vt:lpstr>
      <vt:lpstr>目次</vt:lpstr>
      <vt:lpstr>PowerPoint プレゼンテーション</vt:lpstr>
      <vt:lpstr>テーブル情報</vt:lpstr>
      <vt:lpstr>カラム情報1</vt:lpstr>
      <vt:lpstr>カラム情報2</vt:lpstr>
      <vt:lpstr>カラム情報3</vt:lpstr>
      <vt:lpstr>カラム情報4</vt:lpstr>
      <vt:lpstr>カラム情報5</vt:lpstr>
      <vt:lpstr>カラム情報6</vt:lpstr>
      <vt:lpstr>カラム情報7</vt:lpstr>
      <vt:lpstr>テーブルの関係図</vt:lpstr>
      <vt:lpstr>PowerPoint プレゼンテーション</vt:lpstr>
      <vt:lpstr>カテゴリ別　レンタル数</vt:lpstr>
      <vt:lpstr>レンタル期間別　レンタル数</vt:lpstr>
      <vt:lpstr>映画の長さ別　レンタル数</vt:lpstr>
      <vt:lpstr>評価別　レンタル数</vt:lpstr>
      <vt:lpstr>年別　レンタル数</vt:lpstr>
      <vt:lpstr>月別　レンタル数</vt:lpstr>
      <vt:lpstr>日別　レンタル数</vt:lpstr>
      <vt:lpstr>時別　レンタル数</vt:lpstr>
      <vt:lpstr>曜日別　レンタル数</vt:lpstr>
      <vt:lpstr>顧客ID別　レンタル数</vt:lpstr>
      <vt:lpstr>店舗別　顧客別　レンタル数</vt:lpstr>
      <vt:lpstr>顧客ID別　総支払額</vt:lpstr>
      <vt:lpstr>国別　顧客数</vt:lpstr>
      <vt:lpstr>PowerPoint プレゼンテーション</vt:lpstr>
      <vt:lpstr>分析手法</vt:lpstr>
      <vt:lpstr>樹形図</vt:lpstr>
      <vt:lpstr>分類</vt:lpstr>
      <vt:lpstr>分類別の特徴</vt:lpstr>
      <vt:lpstr>分類別の在住国</vt:lpstr>
      <vt:lpstr>分類別のカテゴリ</vt:lpstr>
      <vt:lpstr>PowerPoint プレゼンテーション</vt:lpstr>
      <vt:lpstr>顧客の特徴1</vt:lpstr>
      <vt:lpstr>顧客の特徴2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➃顧客の嗜好性把握</dc:title>
  <dc:creator>kenta_ichihara</dc:creator>
  <cp:lastModifiedBy>kenta_ichihara</cp:lastModifiedBy>
  <cp:revision>56</cp:revision>
  <dcterms:created xsi:type="dcterms:W3CDTF">2018-08-09T02:34:44Z</dcterms:created>
  <dcterms:modified xsi:type="dcterms:W3CDTF">2018-08-16T07:36:41Z</dcterms:modified>
</cp:coreProperties>
</file>