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1" d="100"/>
          <a:sy n="111" d="100"/>
        </p:scale>
        <p:origin x="5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28/02/2024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28/02/2024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GV7nQaFj/ATTI9f33b04552392ac2f1fed401bc9d238fDA8C942B/menu-maker-by-qwenta-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rello.com/invite/b/GV7nQaFj/ATTI9f33b04552392ac2f1fed401bc9d238fDA8C942B/menu-maker-by-qwenta-test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apture d’écran, dessin humoristique, conception&#10;&#10;Description générée automatiquement">
            <a:extLst>
              <a:ext uri="{FF2B5EF4-FFF2-40B4-BE49-F238E27FC236}">
                <a16:creationId xmlns:a16="http://schemas.microsoft.com/office/drawing/2014/main" id="{F7BA2A1E-5252-36E8-DC0C-C14E48EA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4569" cy="408152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algn="l" rtl="0"/>
            <a:r>
              <a:rPr lang="fr-FR" sz="6000" dirty="0"/>
              <a:t>     </a:t>
            </a:r>
            <a:r>
              <a:rPr lang="fr-FR" sz="6000" dirty="0" err="1"/>
              <a:t>Kaban</a:t>
            </a:r>
            <a:r>
              <a:rPr lang="fr-FR" sz="6000" dirty="0"/>
              <a:t> de </a:t>
            </a:r>
            <a:r>
              <a:rPr lang="fr-FR" sz="6000" dirty="0" err="1"/>
              <a:t>Qwenta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992224"/>
          </a:xfrm>
        </p:spPr>
        <p:txBody>
          <a:bodyPr rtlCol="0"/>
          <a:lstStyle/>
          <a:p>
            <a:pPr marL="266700" lvl="1" indent="0" algn="ctr">
              <a:buNone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l'outil de gestion de projet et </a:t>
            </a:r>
            <a:r>
              <a:rPr lang="fr-FR" sz="2400" b="0" i="0" dirty="0">
                <a:solidFill>
                  <a:srgbClr val="ECECEC"/>
                </a:solidFill>
                <a:effectLst/>
                <a:latin typeface="Bahnschrift" panose="020B0502040204020203" pitchFamily="34" charset="0"/>
              </a:rPr>
              <a:t>Optimisation de la gestion des tâches</a:t>
            </a:r>
            <a:endParaRPr lang="fr-FR" sz="20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 de texte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86753"/>
            <a:ext cx="1402741" cy="504484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fr-FR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</a:t>
            </a:r>
            <a:r>
              <a:rPr lang="fr-FR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fr-FR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fr-FR" sz="2400" spc="14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Kellian</a:t>
            </a:r>
            <a:endParaRPr lang="fr-F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C4442A29-33E6-25C5-B24C-F08BBDEB863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865302"/>
            <a:ext cx="4669389" cy="5957878"/>
          </a:xfrm>
        </p:spPr>
        <p:txBody>
          <a:bodyPr numCol="1" rtlCol="0"/>
          <a:lstStyle/>
          <a:p>
            <a:pPr marL="276225" lvl="1" indent="0" algn="just">
              <a:buNone/>
            </a:pPr>
            <a:r>
              <a:rPr lang="fr-FR" sz="2600" b="1" i="0" dirty="0">
                <a:solidFill>
                  <a:srgbClr val="ECECEC"/>
                </a:solidFill>
                <a:effectLst/>
                <a:latin typeface="Söhne"/>
              </a:rPr>
              <a:t>Qu'est-ce que le </a:t>
            </a:r>
            <a:r>
              <a:rPr lang="fr-FR" sz="26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r>
              <a:rPr lang="fr-FR" sz="2600" b="1" i="0" dirty="0">
                <a:solidFill>
                  <a:srgbClr val="ECECEC"/>
                </a:solidFill>
                <a:effectLst/>
                <a:latin typeface="Söhne"/>
              </a:rPr>
              <a:t> ?</a:t>
            </a:r>
          </a:p>
          <a:p>
            <a:pPr marL="276225" lvl="1" indent="0" algn="just">
              <a:buNone/>
            </a:pPr>
            <a:endParaRPr lang="fr-FR" sz="2600" b="1" dirty="0">
              <a:solidFill>
                <a:srgbClr val="ECECEC"/>
              </a:solidFill>
              <a:latin typeface="Söhne"/>
            </a:endParaRPr>
          </a:p>
          <a:p>
            <a:pPr marL="276225" lvl="1" indent="0" algn="just">
              <a:buNone/>
            </a:pPr>
            <a:endParaRPr lang="fr-FR" sz="2600" b="1" i="0" dirty="0">
              <a:solidFill>
                <a:srgbClr val="ECECEC"/>
              </a:solidFill>
              <a:effectLst/>
              <a:latin typeface="Söhne"/>
            </a:endParaRPr>
          </a:p>
          <a:p>
            <a:pPr marL="276225" lvl="1" indent="0" algn="just">
              <a:buNone/>
            </a:pPr>
            <a:r>
              <a:rPr lang="fr-FR" dirty="0">
                <a:hlinkClick r:id="rId3"/>
              </a:rPr>
              <a:t>https://trello.com/invite/b/GV7nQaFj/ATTI9f33b04552392ac2f1fed401bc9d238fDA8C942B/menu-maker-by-qwenta-test</a:t>
            </a:r>
            <a:endParaRPr lang="fr-FR" dirty="0"/>
          </a:p>
          <a:p>
            <a:pPr marL="276225" lvl="1" indent="0" algn="just">
              <a:buNone/>
            </a:pPr>
            <a:endParaRPr lang="fr-FR" dirty="0"/>
          </a:p>
          <a:p>
            <a:pPr marL="276225" lvl="1" indent="0" algn="just">
              <a:buNone/>
            </a:pPr>
            <a:endParaRPr lang="fr-FR" dirty="0"/>
          </a:p>
          <a:p>
            <a:pPr lvl="1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Le </a:t>
            </a:r>
            <a:r>
              <a:rPr lang="fr-FR" b="0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est une méthode de gestion visuelle des tâches qui permet de visualiser, limiter et améliorer le flux de travail.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802899"/>
            <a:ext cx="5664000" cy="985000"/>
          </a:xfrm>
        </p:spPr>
        <p:txBody>
          <a:bodyPr rtlCol="0"/>
          <a:lstStyle/>
          <a:p>
            <a:pPr rtl="0"/>
            <a:r>
              <a:rPr lang="fr-FR" sz="4800" dirty="0"/>
              <a:t>À propos de </a:t>
            </a:r>
            <a:r>
              <a:rPr lang="fr-FR" sz="4800" dirty="0" err="1"/>
              <a:t>Kaban</a:t>
            </a:r>
            <a:endParaRPr lang="fr-FR" sz="4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2" name="Image 1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02067B-03D5-8C36-0BDE-972ED016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90" y="568206"/>
            <a:ext cx="6908710" cy="3178448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598E63BF-6ACE-A9F5-233F-BD8D6679BD0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essin, croquis, diagramme&#10;&#10;Description générée automatiquement">
            <a:extLst>
              <a:ext uri="{FF2B5EF4-FFF2-40B4-BE49-F238E27FC236}">
                <a16:creationId xmlns:a16="http://schemas.microsoft.com/office/drawing/2014/main" id="{08BE50C7-2EDA-570C-85EE-09BD60BC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6387704" cy="4787659"/>
          </a:xfrm>
          <a:prstGeom prst="rect">
            <a:avLst/>
          </a:prstGeo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014" y="1952501"/>
            <a:ext cx="6641900" cy="1124345"/>
          </a:xfrm>
        </p:spPr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Principes Fondamentaux</a:t>
            </a:r>
            <a:endParaRPr lang="fr-FR" dirty="0">
              <a:solidFill>
                <a:srgbClr val="FF0000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4000" y="3185674"/>
            <a:ext cx="5472000" cy="2428351"/>
          </a:xfrm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Visualisation : Visualiser le flux de travail.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Limites de travail en cours : Limiter le nombre de tâches en cours pour éviter la surcharge.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Gestion du flux : Faciliter le mouvement continu des tâches.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69A5C9C6-AE3F-FEC5-9649-40217C2F485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Rectangle, cadre photo, cadre, art&#10;&#10;Description générée automatiquement">
            <a:extLst>
              <a:ext uri="{FF2B5EF4-FFF2-40B4-BE49-F238E27FC236}">
                <a16:creationId xmlns:a16="http://schemas.microsoft.com/office/drawing/2014/main" id="{D22F131A-5E64-4D6F-91AB-EE7BB045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03958" cy="4505085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292" y="176464"/>
            <a:ext cx="6996697" cy="4106778"/>
          </a:xfrm>
          <a:noFill/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Flexibilité : Capacité à s'adapter aux changements.</a:t>
            </a:r>
          </a:p>
          <a:p>
            <a:pPr algn="l">
              <a:buFont typeface="+mj-lt"/>
              <a:buAutoNum type="arabicPeriod"/>
            </a:pPr>
            <a:endParaRPr lang="fr-FR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Transparence : Visibilité sur le statut des tâches.</a:t>
            </a:r>
          </a:p>
          <a:p>
            <a:pPr algn="l">
              <a:buFont typeface="+mj-lt"/>
              <a:buAutoNum type="arabicPeriod"/>
            </a:pPr>
            <a:endParaRPr lang="fr-FR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Söhne"/>
              </a:rPr>
              <a:t>Amélioration continue : Possibilité d'identifier et de résoudre les problèmes.</a:t>
            </a:r>
          </a:p>
          <a:p>
            <a:br>
              <a:rPr lang="fr-FR" sz="2800" dirty="0">
                <a:solidFill>
                  <a:schemeClr val="tx1"/>
                </a:solidFill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21" y="4914000"/>
            <a:ext cx="5956300" cy="1944000"/>
          </a:xfrm>
        </p:spPr>
        <p:txBody>
          <a:bodyPr tIns="180000" rtlCol="0"/>
          <a:lstStyle/>
          <a:p>
            <a:pPr algn="ctr" rtl="0"/>
            <a:r>
              <a:rPr lang="fr-FR" sz="6000" b="1" i="0" dirty="0">
                <a:solidFill>
                  <a:srgbClr val="ECECEC"/>
                </a:solidFill>
                <a:effectLst/>
                <a:latin typeface="Söhne"/>
              </a:rPr>
              <a:t>Avantages du </a:t>
            </a:r>
            <a:r>
              <a:rPr lang="fr-FR" sz="60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sz="6000" dirty="0"/>
          </a:p>
        </p:txBody>
      </p:sp>
      <p:pic>
        <p:nvPicPr>
          <p:cNvPr id="9" name="Image 8" descr="Une image contenant symbole, silhouette, conception&#10;&#10;Description générée automatiquement">
            <a:extLst>
              <a:ext uri="{FF2B5EF4-FFF2-40B4-BE49-F238E27FC236}">
                <a16:creationId xmlns:a16="http://schemas.microsoft.com/office/drawing/2014/main" id="{E59C0B05-D5FA-15D6-5D06-397C9DC5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795" y="656974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image1.png">
            <a:extLst>
              <a:ext uri="{FF2B5EF4-FFF2-40B4-BE49-F238E27FC236}">
                <a16:creationId xmlns:a16="http://schemas.microsoft.com/office/drawing/2014/main" id="{768B4B5A-20B3-F9D5-3378-E21C77D9840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Éléments du Tableau </a:t>
            </a:r>
            <a:r>
              <a:rPr lang="fr-FR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dirty="0"/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9752616-8F8F-038C-0297-E3C70439C4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47E5E01-F6A6-00E3-A98F-B2B16E18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000"/>
            <a:ext cx="12192000" cy="1486248"/>
          </a:xfrm>
          <a:prstGeom prst="rect">
            <a:avLst/>
          </a:prstGeom>
        </p:spPr>
      </p:pic>
      <p:pic>
        <p:nvPicPr>
          <p:cNvPr id="17" name="Image 16" descr="Une image contenant texte, capture d’écran, Police, Caractère coloré&#10;&#10;Description générée automatiquement">
            <a:extLst>
              <a:ext uri="{FF2B5EF4-FFF2-40B4-BE49-F238E27FC236}">
                <a16:creationId xmlns:a16="http://schemas.microsoft.com/office/drawing/2014/main" id="{FC4D65FB-4F23-1CA9-D1B0-344049A4D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046" y="2922876"/>
            <a:ext cx="2991267" cy="3019846"/>
          </a:xfrm>
          <a:prstGeom prst="rect">
            <a:avLst/>
          </a:prstGeom>
        </p:spPr>
      </p:pic>
      <p:pic>
        <p:nvPicPr>
          <p:cNvPr id="27" name="Image 26" descr="Une image contenant capture d’écran, Police, texte, conception&#10;&#10;Description générée automatiquement">
            <a:extLst>
              <a:ext uri="{FF2B5EF4-FFF2-40B4-BE49-F238E27FC236}">
                <a16:creationId xmlns:a16="http://schemas.microsoft.com/office/drawing/2014/main" id="{F027E2BF-14E9-6C33-F907-A4DAD828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287" y="5282472"/>
            <a:ext cx="1876687" cy="1047896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C7F9D8E6-6BDC-5A63-B2A4-9C19E5CE1A3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9004F05-B89F-3E21-B7B1-A3FF20291CDD}"/>
              </a:ext>
            </a:extLst>
          </p:cNvPr>
          <p:cNvSpPr txBox="1"/>
          <p:nvPr/>
        </p:nvSpPr>
        <p:spPr>
          <a:xfrm>
            <a:off x="2782960" y="3253544"/>
            <a:ext cx="331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Listing</a:t>
            </a:r>
          </a:p>
          <a:p>
            <a:r>
              <a:rPr lang="fr-FR" dirty="0"/>
              <a:t>Besoin</a:t>
            </a:r>
          </a:p>
          <a:p>
            <a:r>
              <a:rPr lang="fr-FR" dirty="0"/>
              <a:t>priorité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3A4FB86-EE7F-16B0-70DF-B6377242DC3A}"/>
              </a:ext>
            </a:extLst>
          </p:cNvPr>
          <p:cNvCxnSpPr/>
          <p:nvPr/>
        </p:nvCxnSpPr>
        <p:spPr>
          <a:xfrm flipH="1" flipV="1">
            <a:off x="2014330" y="1368000"/>
            <a:ext cx="768630" cy="206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8E550E-177E-D9F5-CC6E-E61957CCBE70}"/>
              </a:ext>
            </a:extLst>
          </p:cNvPr>
          <p:cNvCxnSpPr>
            <a:cxnSpLocks/>
          </p:cNvCxnSpPr>
          <p:nvPr/>
        </p:nvCxnSpPr>
        <p:spPr>
          <a:xfrm flipV="1">
            <a:off x="3829878" y="3581400"/>
            <a:ext cx="4929807" cy="1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9B0024B-4CCE-076B-257C-764378D29E4B}"/>
              </a:ext>
            </a:extLst>
          </p:cNvPr>
          <p:cNvCxnSpPr>
            <a:cxnSpLocks/>
          </p:cNvCxnSpPr>
          <p:nvPr/>
        </p:nvCxnSpPr>
        <p:spPr>
          <a:xfrm>
            <a:off x="3688180" y="4068417"/>
            <a:ext cx="1727107" cy="121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1" y="486649"/>
            <a:ext cx="4903599" cy="1958400"/>
          </a:xfrm>
        </p:spPr>
        <p:txBody>
          <a:bodyPr rtlCol="0"/>
          <a:lstStyle/>
          <a:p>
            <a:pPr rtl="0"/>
            <a:r>
              <a:rPr lang="fr-FR" sz="4000" b="1" i="0" dirty="0">
                <a:solidFill>
                  <a:srgbClr val="ECECEC"/>
                </a:solidFill>
                <a:effectLst/>
                <a:latin typeface="Söhne"/>
              </a:rPr>
              <a:t>Mise en Place du </a:t>
            </a:r>
            <a:r>
              <a:rPr lang="fr-FR" sz="4000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sz="40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117558"/>
            <a:ext cx="6705648" cy="3112168"/>
          </a:xfrm>
        </p:spPr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Identification des processus : Identifier les flux de travail existants.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Création du tableau : Mettre en place un tableau </a:t>
            </a:r>
            <a:r>
              <a:rPr lang="fr-FR" sz="2000" b="0" i="0" dirty="0" err="1">
                <a:effectLst/>
                <a:latin typeface="Söhne"/>
              </a:rPr>
              <a:t>Kaban</a:t>
            </a:r>
            <a:r>
              <a:rPr lang="fr-FR" sz="2000" b="0" i="0" dirty="0">
                <a:effectLst/>
                <a:latin typeface="Söhne"/>
              </a:rPr>
              <a:t> adapté aux besoins.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Réglage des limites : Définir des limites claires pour chaque colonne.</a:t>
            </a:r>
          </a:p>
          <a:p>
            <a:pPr algn="l">
              <a:buFont typeface="+mj-lt"/>
              <a:buAutoNum type="arabicPeriod"/>
            </a:pPr>
            <a:r>
              <a:rPr lang="fr-FR" sz="2000" b="0" i="0" dirty="0">
                <a:effectLst/>
                <a:latin typeface="Söhne"/>
              </a:rPr>
              <a:t>Formation et communication : Former les membres de l'équipe et communiquer sur l'utilisation du </a:t>
            </a:r>
            <a:r>
              <a:rPr lang="fr-FR" sz="2000" b="0" i="0" dirty="0" err="1">
                <a:effectLst/>
                <a:latin typeface="Söhne"/>
              </a:rPr>
              <a:t>Kaban</a:t>
            </a:r>
            <a:r>
              <a:rPr lang="fr-FR" sz="2000" b="0" i="0" dirty="0">
                <a:effectLst/>
                <a:latin typeface="Söhne"/>
              </a:rPr>
              <a:t>.</a:t>
            </a:r>
          </a:p>
          <a:p>
            <a:pPr rtl="0"/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0CB9C5F5-8EEE-DEF1-D99A-F240395C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06" y="169941"/>
            <a:ext cx="4430474" cy="5733554"/>
          </a:xfrm>
          <a:prstGeom prst="rect">
            <a:avLst/>
          </a:prstGeom>
        </p:spPr>
      </p:pic>
      <p:pic>
        <p:nvPicPr>
          <p:cNvPr id="2" name="image1.png">
            <a:extLst>
              <a:ext uri="{FF2B5EF4-FFF2-40B4-BE49-F238E27FC236}">
                <a16:creationId xmlns:a16="http://schemas.microsoft.com/office/drawing/2014/main" id="{9F5A2508-F6C1-6023-F804-75DB6B36CFB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Exemple Pratique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174FCC9-8F9E-A2B4-B34D-4CD6FB98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16" y="624451"/>
            <a:ext cx="7968884" cy="3666196"/>
          </a:xfrm>
          <a:prstGeom prst="rect">
            <a:avLst/>
          </a:prstGeom>
        </p:spPr>
      </p:pic>
      <p:pic>
        <p:nvPicPr>
          <p:cNvPr id="6" name="Image 5" descr="Une image contenant texte, capture d’écran, Police, Caractère coloré&#10;&#10;Description générée automatiquement">
            <a:extLst>
              <a:ext uri="{FF2B5EF4-FFF2-40B4-BE49-F238E27FC236}">
                <a16:creationId xmlns:a16="http://schemas.microsoft.com/office/drawing/2014/main" id="{F4E46C3A-E02B-52A6-245E-8DD20ABC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19" y="2457549"/>
            <a:ext cx="2991267" cy="30198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5FAA34-8C11-474B-2A3E-D4B42AA5124E}"/>
              </a:ext>
            </a:extLst>
          </p:cNvPr>
          <p:cNvSpPr txBox="1"/>
          <p:nvPr/>
        </p:nvSpPr>
        <p:spPr>
          <a:xfrm>
            <a:off x="321365" y="483106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6225" lvl="1" indent="0" algn="just">
              <a:buNone/>
            </a:pPr>
            <a:r>
              <a:rPr lang="fr-FR" dirty="0">
                <a:hlinkClick r:id="rId5"/>
              </a:rPr>
              <a:t>https://trello.com/invite/b/GV7nQaFj/ATTI9f33b04552392ac2f1fed401bc9d238fDA8C942B/menu-maker-by-qwenta-test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Outils pour le </a:t>
            </a:r>
            <a:r>
              <a:rPr lang="fr-FR" b="1" i="0" dirty="0" err="1">
                <a:solidFill>
                  <a:srgbClr val="ECECEC"/>
                </a:solidFill>
                <a:effectLst/>
                <a:latin typeface="Söhne"/>
              </a:rPr>
              <a:t>Kaban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6610684" cy="5418000"/>
          </a:xfrm>
        </p:spPr>
        <p:txBody>
          <a:bodyPr rtlCol="0"/>
          <a:lstStyle/>
          <a:p>
            <a:pPr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Trello est un outil de gestion de projet en ligne qui utilise des tableaux, des listes et des cartes pour aider les équipes à organiser et à prioriser leurs tâches de manière collaborative. </a:t>
            </a: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Tableaux </a:t>
            </a:r>
            <a:endParaRPr lang="fr-FR" b="1" dirty="0">
              <a:solidFill>
                <a:srgbClr val="ECECEC"/>
              </a:solidFill>
              <a:latin typeface="Söhne"/>
            </a:endParaRP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Listes </a:t>
            </a: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Cartes </a:t>
            </a: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Collaboration </a:t>
            </a: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Personnalisation </a:t>
            </a:r>
          </a:p>
          <a:p>
            <a:pPr algn="l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Intégrations </a:t>
            </a:r>
          </a:p>
          <a:p>
            <a:pPr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En résumé, Trello est un outil simple mais puissant qui aide les équipes à rester organisées, à collaborer efficacement et à gérer leurs projets de manière transparente.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 descr="Une image contenant texte, clipart, mammifère, Dessin animé&#10;&#10;Description générée automatiquement">
            <a:extLst>
              <a:ext uri="{FF2B5EF4-FFF2-40B4-BE49-F238E27FC236}">
                <a16:creationId xmlns:a16="http://schemas.microsoft.com/office/drawing/2014/main" id="{88BF07DE-C241-A479-EB74-9788A699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36" y="1653437"/>
            <a:ext cx="4946633" cy="2187087"/>
          </a:xfrm>
          <a:prstGeom prst="rect">
            <a:avLst/>
          </a:prstGeom>
        </p:spPr>
      </p:pic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21A47918-B68E-D2B1-316E-AAB71F94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887" y="436500"/>
            <a:ext cx="4000500" cy="1143000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C9F2B0A6-5C89-584E-2C64-485E0F106F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onception, capture d’écran, Symétrie, motif&#10;&#10;Description générée automatiquement">
            <a:extLst>
              <a:ext uri="{FF2B5EF4-FFF2-40B4-BE49-F238E27FC236}">
                <a16:creationId xmlns:a16="http://schemas.microsoft.com/office/drawing/2014/main" id="{787A8807-952B-A55E-F2E8-6E4104CC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02779" cy="6789486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061" y="487986"/>
            <a:ext cx="4618201" cy="909689"/>
          </a:xfrm>
          <a:noFill/>
        </p:spPr>
        <p:txBody>
          <a:bodyPr rtlCol="0"/>
          <a:lstStyle/>
          <a:p>
            <a:pPr algn="ctr" rtl="0"/>
            <a:r>
              <a:rPr lang="fr-FR" sz="3200" b="1" i="0" dirty="0">
                <a:solidFill>
                  <a:srgbClr val="0070C0"/>
                </a:solidFill>
                <a:effectLst/>
                <a:latin typeface="Söhne"/>
              </a:rPr>
              <a:t>Conseils pour une Utilisation Efficace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43026F-1339-6946-D64E-E55C76409D85}"/>
              </a:ext>
            </a:extLst>
          </p:cNvPr>
          <p:cNvSpPr txBox="1"/>
          <p:nvPr/>
        </p:nvSpPr>
        <p:spPr>
          <a:xfrm>
            <a:off x="4237039" y="2062255"/>
            <a:ext cx="50192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Quelques conseils pour maximiser l'efficacité du </a:t>
            </a:r>
            <a:r>
              <a:rPr lang="fr-FR" sz="2000" b="1" i="0" dirty="0" err="1">
                <a:solidFill>
                  <a:schemeClr val="bg1"/>
                </a:solidFill>
                <a:effectLst/>
                <a:latin typeface="Söhne"/>
              </a:rPr>
              <a:t>Kaban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Mise à jour régulière : Encourager les membres de l'équipe à mettre à jour le tableau fréquemment.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Communication transparente : Utiliser le tableau comme outil de communication pour tous les membres de l'équipe.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Flexibilité : Être prêt à ajuster le tableau en fonction des besoins changeants du projet.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horloge, cercle, symbole&#10;&#10;Description générée automatiquement">
            <a:extLst>
              <a:ext uri="{FF2B5EF4-FFF2-40B4-BE49-F238E27FC236}">
                <a16:creationId xmlns:a16="http://schemas.microsoft.com/office/drawing/2014/main" id="{AAE07343-FC14-A9DD-4586-91274B0D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68" y="2062255"/>
            <a:ext cx="2155899" cy="2155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F1E5DE58-4FF3-843E-8C9F-92DE262CE07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95722" y="6371350"/>
            <a:ext cx="1277530" cy="4866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{1C6869AA-6CD4-489E-B83F-47ED51DDAE85}tf16411250_win32</Template>
  <TotalTime>321</TotalTime>
  <Words>383</Words>
  <Application>Microsoft Office PowerPoint</Application>
  <PresentationFormat>Grand écran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Calibri</vt:lpstr>
      <vt:lpstr>Candara</vt:lpstr>
      <vt:lpstr>Corbel</vt:lpstr>
      <vt:lpstr>Söhne</vt:lpstr>
      <vt:lpstr>Times New Roman</vt:lpstr>
      <vt:lpstr>Trade Gothic Next Heavy</vt:lpstr>
      <vt:lpstr>Personnalisé</vt:lpstr>
      <vt:lpstr>     Kaban de Qwenta</vt:lpstr>
      <vt:lpstr>À propos de Kaban</vt:lpstr>
      <vt:lpstr>Principes Fondamentaux</vt:lpstr>
      <vt:lpstr>Avantages du Kaban</vt:lpstr>
      <vt:lpstr>Éléments du Tableau Kaban</vt:lpstr>
      <vt:lpstr>Mise en Place du Kaban</vt:lpstr>
      <vt:lpstr>Exemple Pratique</vt:lpstr>
      <vt:lpstr>Outils pour le Kaban</vt:lpstr>
      <vt:lpstr>Large image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Kaban de Qwenta</dc:title>
  <dc:creator>kel bar</dc:creator>
  <cp:lastModifiedBy>kel bar</cp:lastModifiedBy>
  <cp:revision>6</cp:revision>
  <dcterms:created xsi:type="dcterms:W3CDTF">2024-02-21T08:12:18Z</dcterms:created>
  <dcterms:modified xsi:type="dcterms:W3CDTF">2024-02-28T14:20:24Z</dcterms:modified>
</cp:coreProperties>
</file>