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64" r:id="rId8"/>
    <p:sldId id="259" r:id="rId9"/>
    <p:sldId id="265" r:id="rId10"/>
    <p:sldId id="262" r:id="rId11"/>
    <p:sldId id="266" r:id="rId12"/>
    <p:sldId id="263"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CFF"/>
    <a:srgbClr val="F8766D"/>
    <a:srgbClr val="00BA38"/>
    <a:srgbClr val="F87E75"/>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00" autoAdjust="0"/>
    <p:restoredTop sz="94660"/>
  </p:normalViewPr>
  <p:slideViewPr>
    <p:cSldViewPr snapToGrid="0">
      <p:cViewPr varScale="1">
        <p:scale>
          <a:sx n="113" d="100"/>
          <a:sy n="113" d="100"/>
        </p:scale>
        <p:origin x="208" y="680"/>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2022/12/11</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2022/12/11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948532"/>
            <a:ext cx="9144000" cy="1816702"/>
          </a:xfrm>
        </p:spPr>
        <p:txBody>
          <a:bodyPr anchor="b">
            <a:noAutofit/>
          </a:bodyPr>
          <a:lstStyle>
            <a:lvl1pPr algn="ctr">
              <a:defRPr sz="4000" b="1" baseline="0">
                <a:solidFill>
                  <a:srgbClr val="002060"/>
                </a:solidFill>
                <a:latin typeface="+mn-lt"/>
                <a:ea typeface="+mn-ea"/>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3521869"/>
            <a:ext cx="9144000" cy="561975"/>
          </a:xfrm>
        </p:spPr>
        <p:txBody>
          <a:bodyPr>
            <a:noAutofit/>
          </a:bodyPr>
          <a:lstStyle>
            <a:lvl1pPr marL="0" indent="0" algn="ctr">
              <a:buNone/>
              <a:defRPr sz="2800" b="0" baseline="0">
                <a:latin typeface="+mn-lt"/>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4129883"/>
            <a:ext cx="9144000" cy="469900"/>
          </a:xfrm>
        </p:spPr>
        <p:txBody>
          <a:bodyPr>
            <a:normAutofit/>
          </a:bodyPr>
          <a:lstStyle>
            <a:lvl1pPr marL="0" indent="0" algn="ctr">
              <a:buNone/>
              <a:defRPr sz="2000" b="0" baseline="0">
                <a:latin typeface="+mn-lt"/>
                <a:ea typeface="+mn-ea"/>
              </a:defRPr>
            </a:lvl1pPr>
          </a:lstStyle>
          <a:p>
            <a:pPr lvl="0"/>
            <a:r>
              <a:rPr kumimoji="1" lang="ja-JP" altLang="en-US" dirty="0"/>
              <a:t>身分や所属など</a:t>
            </a:r>
          </a:p>
        </p:txBody>
      </p:sp>
      <p:cxnSp>
        <p:nvCxnSpPr>
          <p:cNvPr id="13" name="直線コネクタ 12"/>
          <p:cNvCxnSpPr/>
          <p:nvPr userDrawn="1"/>
        </p:nvCxnSpPr>
        <p:spPr>
          <a:xfrm flipV="1">
            <a:off x="0" y="5176838"/>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b="0" baseline="0">
                <a:solidFill>
                  <a:srgbClr val="002060"/>
                </a:solidFill>
                <a:latin typeface="+mn-lt"/>
                <a:ea typeface="+mn-ea"/>
              </a:defRPr>
            </a:lvl1pPr>
          </a:lstStyle>
          <a:p>
            <a:pPr lvl="0"/>
            <a:r>
              <a:rPr kumimoji="1" lang="ja-JP" altLang="en-US" dirty="0"/>
              <a:t>会議名と日程を書いておく</a:t>
            </a:r>
          </a:p>
        </p:txBody>
      </p:sp>
      <p:sp>
        <p:nvSpPr>
          <p:cNvPr id="5" name="テキスト プレースホルダー 4">
            <a:extLst>
              <a:ext uri="{FF2B5EF4-FFF2-40B4-BE49-F238E27FC236}">
                <a16:creationId xmlns:a16="http://schemas.microsoft.com/office/drawing/2014/main" id="{862AB71B-53E6-4100-8A0A-BEA5E9EAD8E6}"/>
              </a:ext>
            </a:extLst>
          </p:cNvPr>
          <p:cNvSpPr>
            <a:spLocks noGrp="1"/>
          </p:cNvSpPr>
          <p:nvPr>
            <p:ph type="body" sz="quarter" idx="13" hasCustomPrompt="1"/>
          </p:nvPr>
        </p:nvSpPr>
        <p:spPr>
          <a:xfrm>
            <a:off x="3048000" y="5578475"/>
            <a:ext cx="6207760" cy="933450"/>
          </a:xfrm>
        </p:spPr>
        <p:txBody>
          <a:bodyPr>
            <a:normAutofit/>
          </a:bodyPr>
          <a:lstStyle>
            <a:lvl1pPr marL="0" indent="0">
              <a:buNone/>
              <a:defRPr sz="1600" b="0" baseline="0">
                <a:latin typeface="+mn-lt"/>
                <a:ea typeface="+mn-ea"/>
              </a:defRPr>
            </a:lvl1pPr>
            <a:lvl2pPr>
              <a:defRPr baseline="0"/>
            </a:lvl2pPr>
            <a:lvl3pPr>
              <a:defRPr baseline="0"/>
            </a:lvl3pPr>
            <a:lvl4pPr>
              <a:defRPr baseline="0"/>
            </a:lvl4pPr>
            <a:lvl5pPr>
              <a:defRPr baseline="0"/>
            </a:lvl5pPr>
          </a:lstStyle>
          <a:p>
            <a:pPr lvl="0"/>
            <a:r>
              <a:rPr kumimoji="1" lang="en-US" altLang="ja-JP" dirty="0"/>
              <a:t>[</a:t>
            </a:r>
            <a:r>
              <a:rPr kumimoji="1" lang="ja-JP" altLang="en-US" dirty="0"/>
              <a:t>付記</a:t>
            </a:r>
            <a:r>
              <a:rPr kumimoji="1" lang="en-US" altLang="ja-JP" dirty="0"/>
              <a:t>]</a:t>
            </a:r>
            <a:endParaRPr kumimoji="1" lang="ja-JP" altLang="en-US"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1">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39E4C5-ACDF-4F1F-9A8E-FF6727FB9641}"/>
              </a:ext>
            </a:extLst>
          </p:cNvPr>
          <p:cNvSpPr/>
          <p:nvPr userDrawn="1"/>
        </p:nvSpPr>
        <p:spPr>
          <a:xfrm>
            <a:off x="0" y="0"/>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3" name="コンテンツ プレースホルダー 2"/>
          <p:cNvSpPr>
            <a:spLocks noGrp="1"/>
          </p:cNvSpPr>
          <p:nvPr>
            <p:ph idx="1" hasCustomPrompt="1"/>
          </p:nvPr>
        </p:nvSpPr>
        <p:spPr>
          <a:xfrm>
            <a:off x="558800" y="1047752"/>
            <a:ext cx="110998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04653"/>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68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1">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39E4C5-ACDF-4F1F-9A8E-FF6727FB9641}"/>
              </a:ext>
            </a:extLst>
          </p:cNvPr>
          <p:cNvSpPr/>
          <p:nvPr userDrawn="1"/>
        </p:nvSpPr>
        <p:spPr>
          <a:xfrm>
            <a:off x="0" y="0"/>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3" name="コンテンツ プレースホルダー 2"/>
          <p:cNvSpPr>
            <a:spLocks noGrp="1"/>
          </p:cNvSpPr>
          <p:nvPr>
            <p:ph idx="1" hasCustomPrompt="1"/>
          </p:nvPr>
        </p:nvSpPr>
        <p:spPr>
          <a:xfrm>
            <a:off x="417815" y="1047751"/>
            <a:ext cx="55372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04653"/>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a:extLst>
              <a:ext uri="{FF2B5EF4-FFF2-40B4-BE49-F238E27FC236}">
                <a16:creationId xmlns:a16="http://schemas.microsoft.com/office/drawing/2014/main" id="{9C1DD553-36E6-45C4-B85C-174924470926}"/>
              </a:ext>
            </a:extLst>
          </p:cNvPr>
          <p:cNvSpPr>
            <a:spLocks noGrp="1"/>
          </p:cNvSpPr>
          <p:nvPr>
            <p:ph idx="12" hasCustomPrompt="1"/>
          </p:nvPr>
        </p:nvSpPr>
        <p:spPr>
          <a:xfrm>
            <a:off x="6236986" y="1047751"/>
            <a:ext cx="5537200" cy="5537403"/>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kumimoji="1" lang="en-US" altLang="ja-JP" sz="2000" b="0" kern="1200" baseline="0" dirty="0">
                <a:solidFill>
                  <a:srgbClr val="002060"/>
                </a:solidFill>
                <a:latin typeface="+mn-lt"/>
                <a:ea typeface="+mn-ea"/>
                <a:cs typeface="+mn-cs"/>
              </a:defRPr>
            </a:lvl2pPr>
            <a:lvl3pPr marL="1252538" indent="-338138">
              <a:lnSpc>
                <a:spcPct val="150000"/>
              </a:lnSpc>
              <a:buClrTx/>
              <a:buFont typeface="Arial" panose="020B0604020202020204" pitchFamily="34" charset="0"/>
              <a:buChar char="•"/>
              <a:defRPr kumimoji="1" lang="en-US" altLang="ja-JP" sz="1800" b="0" kern="1200" baseline="0" dirty="0">
                <a:solidFill>
                  <a:srgbClr val="002060"/>
                </a:solidFill>
                <a:latin typeface="+mn-lt"/>
                <a:ea typeface="+mn-ea"/>
                <a:cs typeface="+mn-cs"/>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Tree>
    <p:extLst>
      <p:ext uri="{BB962C8B-B14F-4D97-AF65-F5344CB8AC3E}">
        <p14:creationId xmlns:p14="http://schemas.microsoft.com/office/powerpoint/2010/main" val="375110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2">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4262092-935A-4ED1-B4BA-B0382B567E46}"/>
              </a:ext>
            </a:extLst>
          </p:cNvPr>
          <p:cNvSpPr/>
          <p:nvPr userDrawn="1"/>
        </p:nvSpPr>
        <p:spPr>
          <a:xfrm>
            <a:off x="0" y="7378"/>
            <a:ext cx="12192000" cy="8181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aseline="0">
              <a:latin typeface="+mn-lt"/>
              <a:ea typeface="+mn-ea"/>
            </a:endParaRPr>
          </a:p>
        </p:txBody>
      </p:sp>
      <p:sp>
        <p:nvSpPr>
          <p:cNvPr id="2" name="タイトル 1"/>
          <p:cNvSpPr>
            <a:spLocks noGrp="1"/>
          </p:cNvSpPr>
          <p:nvPr>
            <p:ph type="title" hasCustomPrompt="1"/>
          </p:nvPr>
        </p:nvSpPr>
        <p:spPr>
          <a:xfrm>
            <a:off x="558800" y="1016000"/>
            <a:ext cx="11099800" cy="574676"/>
          </a:xfrm>
        </p:spPr>
        <p:txBody>
          <a:bodyPr>
            <a:noAutofit/>
          </a:bodyPr>
          <a:lstStyle>
            <a:lvl1pPr>
              <a:defRPr sz="2800" b="0" baseline="0">
                <a:solidFill>
                  <a:srgbClr val="002060"/>
                </a:solidFill>
                <a:latin typeface="+mn-lt"/>
                <a:ea typeface="+mn-ea"/>
              </a:defRPr>
            </a:lvl1pPr>
          </a:lstStyle>
          <a:p>
            <a:r>
              <a:rPr kumimoji="1" lang="ja-JP" altLang="en-US" dirty="0"/>
              <a:t>話題について一番伝えたいメッセージ（要点）</a:t>
            </a:r>
          </a:p>
        </p:txBody>
      </p:sp>
      <p:sp>
        <p:nvSpPr>
          <p:cNvPr id="3" name="コンテンツ プレースホルダー 2"/>
          <p:cNvSpPr>
            <a:spLocks noGrp="1"/>
          </p:cNvSpPr>
          <p:nvPr>
            <p:ph idx="1" hasCustomPrompt="1"/>
          </p:nvPr>
        </p:nvSpPr>
        <p:spPr>
          <a:xfrm>
            <a:off x="558800" y="1781175"/>
            <a:ext cx="11099800" cy="4803980"/>
          </a:xfrm>
        </p:spPr>
        <p:txBody>
          <a:bodyPr/>
          <a:lstStyle>
            <a:lvl1pPr marL="457200" indent="-457200">
              <a:lnSpc>
                <a:spcPct val="150000"/>
              </a:lnSpc>
              <a:buClrTx/>
              <a:buFont typeface="Arial" panose="020B0604020202020204" pitchFamily="34" charset="0"/>
              <a:buChar char="•"/>
              <a:defRPr sz="2400" b="0" baseline="0">
                <a:solidFill>
                  <a:srgbClr val="002060"/>
                </a:solidFill>
                <a:latin typeface="+mn-lt"/>
                <a:ea typeface="+mn-ea"/>
              </a:defRPr>
            </a:lvl1pPr>
            <a:lvl2pPr marL="800100" marR="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sz="2000" baseline="0">
                <a:solidFill>
                  <a:srgbClr val="002060"/>
                </a:solidFill>
                <a:latin typeface="+mn-lt"/>
                <a:ea typeface="+mn-ea"/>
              </a:defRPr>
            </a:lvl2pPr>
            <a:lvl3pPr marL="1252538" indent="-338138">
              <a:lnSpc>
                <a:spcPct val="150000"/>
              </a:lnSpc>
              <a:buClrTx/>
              <a:buFont typeface="Arial" panose="020B0604020202020204" pitchFamily="34" charset="0"/>
              <a:buChar char="•"/>
              <a:defRPr sz="1800" baseline="0">
                <a:solidFill>
                  <a:srgbClr val="002060"/>
                </a:solidFill>
                <a:latin typeface="+mn-lt"/>
                <a:ea typeface="+mn-ea"/>
              </a:defRPr>
            </a:lvl3pPr>
            <a:lvl4pPr marL="1706563" indent="-334963">
              <a:lnSpc>
                <a:spcPct val="150000"/>
              </a:lnSpc>
              <a:buClrTx/>
              <a:buFont typeface="Arial" panose="020B0604020202020204" pitchFamily="34" charset="0"/>
              <a:buChar char="•"/>
              <a:defRPr baseline="0">
                <a:solidFill>
                  <a:srgbClr val="002060"/>
                </a:solidFill>
                <a:latin typeface="+mn-lt"/>
                <a:ea typeface="+mn-ea"/>
              </a:defRPr>
            </a:lvl4pPr>
            <a:lvl5pPr marL="2151063" indent="-322263">
              <a:lnSpc>
                <a:spcPct val="150000"/>
              </a:lnSpc>
              <a:buClrTx/>
              <a:buFont typeface="Arial" panose="020B0604020202020204" pitchFamily="34" charset="0"/>
              <a:buChar char="•"/>
              <a:defRPr baseline="0">
                <a:solidFill>
                  <a:srgbClr val="002060"/>
                </a:solidFill>
                <a:latin typeface="+mn-lt"/>
                <a:ea typeface="+mn-ea"/>
              </a:defRPr>
            </a:lvl5pPr>
          </a:lstStyle>
          <a:p>
            <a:pPr lvl="0"/>
            <a:r>
              <a:rPr kumimoji="1" lang="ja-JP" altLang="en-US" dirty="0"/>
              <a:t>メッセージの補足説明</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03200" y="260351"/>
            <a:ext cx="11455400" cy="469900"/>
          </a:xfrm>
        </p:spPr>
        <p:txBody>
          <a:bodyPr/>
          <a:lstStyle>
            <a:lvl1pPr marL="0" indent="0">
              <a:buNone/>
              <a:defRPr b="0" baseline="0">
                <a:solidFill>
                  <a:schemeClr val="bg1"/>
                </a:solidFill>
                <a:latin typeface="+mn-lt"/>
                <a:ea typeface="+mn-ea"/>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baseline="0" smtClean="0">
                <a:solidFill>
                  <a:schemeClr val="bg1"/>
                </a:solidFill>
                <a:latin typeface="+mn-lt"/>
                <a:ea typeface="+mn-ea"/>
              </a:rPr>
              <a:t>‹#›</a:t>
            </a:fld>
            <a:endParaRPr kumimoji="1" lang="ja-JP" altLang="en-US" sz="2400" baseline="0" dirty="0">
              <a:solidFill>
                <a:schemeClr val="bg1"/>
              </a:solidFill>
              <a:latin typeface="+mn-lt"/>
              <a:ea typeface="+mn-ea"/>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rgbClr val="002060"/>
                </a:solidFill>
                <a:latin typeface="游ゴシック" panose="020B0400000000000000" pitchFamily="50" charset="-128"/>
                <a:ea typeface="游ゴシック" panose="020B0400000000000000" pitchFamily="50" charset="-128"/>
              </a:defRPr>
            </a:lvl1pPr>
          </a:lstStyle>
          <a:p>
            <a:fld id="{B7BAF030-86AC-4BA0-B9C6-3243C593BCFC}" type="datetimeFigureOut">
              <a:rPr lang="ja-JP" altLang="en-US" smtClean="0"/>
              <a:pPr/>
              <a:t>2022/12/11</a:t>
            </a:fld>
            <a:endParaRPr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rgbClr val="002060"/>
                </a:solidFill>
                <a:latin typeface="游ゴシック" panose="020B0400000000000000" pitchFamily="50" charset="-128"/>
                <a:ea typeface="游ゴシック" panose="020B0400000000000000"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rgbClr val="002060"/>
                </a:solidFill>
                <a:latin typeface="游ゴシック" panose="020B0400000000000000" pitchFamily="50" charset="-128"/>
                <a:ea typeface="游ゴシック" panose="020B0400000000000000" pitchFamily="50" charset="-128"/>
              </a:defRPr>
            </a:lvl1pPr>
          </a:lstStyle>
          <a:p>
            <a:fld id="{B71B92D0-3845-473E-8E13-C70357A36CF6}" type="slidenum">
              <a:rPr lang="ja-JP" altLang="en-US" smtClean="0"/>
              <a:pPr/>
              <a:t>‹#›</a:t>
            </a:fld>
            <a:endParaRPr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Lst>
  <p:txStyles>
    <p:titleStyle>
      <a:lvl1pPr algn="l" defTabSz="914400" rtl="0" eaLnBrk="1" latinLnBrk="0" hangingPunct="1">
        <a:lnSpc>
          <a:spcPct val="90000"/>
        </a:lnSpc>
        <a:spcBef>
          <a:spcPct val="0"/>
        </a:spcBef>
        <a:buNone/>
        <a:defRPr kumimoji="1" sz="4400" kern="1200" baseline="0">
          <a:solidFill>
            <a:srgbClr val="002060"/>
          </a:solidFill>
          <a:latin typeface="游ゴシック" panose="020B0400000000000000" pitchFamily="50" charset="-128"/>
          <a:ea typeface="游ゴシック" panose="020B0400000000000000" pitchFamily="50" charset="-128"/>
          <a:cs typeface="+mj-cs"/>
        </a:defRPr>
      </a:lvl1pPr>
    </p:titleStyle>
    <p:bodyStyle>
      <a:lvl1pPr marL="446088" indent="-446088" algn="l" defTabSz="914400" rtl="0" eaLnBrk="1" latinLnBrk="0" hangingPunct="1">
        <a:lnSpc>
          <a:spcPct val="110000"/>
        </a:lnSpc>
        <a:spcBef>
          <a:spcPts val="1800"/>
        </a:spcBef>
        <a:buClrTx/>
        <a:buFont typeface="Wingdings" panose="05000000000000000000" pitchFamily="2" charset="2"/>
        <a:buChar char="l"/>
        <a:defRPr kumimoji="1" sz="2800" b="1" kern="1200" baseline="0">
          <a:solidFill>
            <a:srgbClr val="002060"/>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ClrTx/>
        <a:buFont typeface="Wingdings" panose="05000000000000000000" pitchFamily="2" charset="2"/>
        <a:buChar char="l"/>
        <a:defRPr kumimoji="1" sz="2400" kern="1200" baseline="0">
          <a:solidFill>
            <a:srgbClr val="002060"/>
          </a:solidFill>
          <a:latin typeface="游ゴシック" panose="020B0400000000000000" pitchFamily="50" charset="-128"/>
          <a:ea typeface="游ゴシック" panose="020B0400000000000000" pitchFamily="50" charset="-128"/>
          <a:cs typeface="+mn-cs"/>
        </a:defRPr>
      </a:lvl2pPr>
      <a:lvl3pPr marL="1252538" indent="-338138" algn="l" defTabSz="914400" rtl="0" eaLnBrk="1" latinLnBrk="0" hangingPunct="1">
        <a:lnSpc>
          <a:spcPct val="110000"/>
        </a:lnSpc>
        <a:spcBef>
          <a:spcPts val="0"/>
        </a:spcBef>
        <a:buClrTx/>
        <a:buFont typeface="Wingdings" panose="05000000000000000000" pitchFamily="2" charset="2"/>
        <a:buChar char="l"/>
        <a:defRPr kumimoji="1" sz="2000" kern="1200" baseline="0">
          <a:solidFill>
            <a:srgbClr val="002060"/>
          </a:solidFill>
          <a:latin typeface="游ゴシック" panose="020B0400000000000000" pitchFamily="50" charset="-128"/>
          <a:ea typeface="游ゴシック" panose="020B0400000000000000" pitchFamily="50" charset="-128"/>
          <a:cs typeface="+mn-cs"/>
        </a:defRPr>
      </a:lvl3pPr>
      <a:lvl4pPr marL="1706563" indent="-334963" algn="l" defTabSz="914400" rtl="0" eaLnBrk="1" latinLnBrk="0" hangingPunct="1">
        <a:lnSpc>
          <a:spcPct val="110000"/>
        </a:lnSpc>
        <a:spcBef>
          <a:spcPts val="0"/>
        </a:spcBef>
        <a:buClrTx/>
        <a:buFont typeface="Wingdings" panose="05000000000000000000" pitchFamily="2" charset="2"/>
        <a:buChar char="l"/>
        <a:defRPr kumimoji="1" sz="1800" kern="1200" baseline="0">
          <a:solidFill>
            <a:srgbClr val="002060"/>
          </a:solidFill>
          <a:latin typeface="游ゴシック" panose="020B0400000000000000" pitchFamily="50" charset="-128"/>
          <a:ea typeface="游ゴシック" panose="020B0400000000000000" pitchFamily="50" charset="-128"/>
          <a:cs typeface="+mn-cs"/>
        </a:defRPr>
      </a:lvl4pPr>
      <a:lvl5pPr marL="2151063" indent="-322263" algn="l" defTabSz="914400" rtl="0" eaLnBrk="1" latinLnBrk="0" hangingPunct="1">
        <a:lnSpc>
          <a:spcPct val="110000"/>
        </a:lnSpc>
        <a:spcBef>
          <a:spcPts val="0"/>
        </a:spcBef>
        <a:buClrTx/>
        <a:buFont typeface="Wingdings" panose="05000000000000000000" pitchFamily="2" charset="2"/>
        <a:buChar char="l"/>
        <a:defRPr kumimoji="1" sz="1800" kern="1200" baseline="0">
          <a:solidFill>
            <a:srgbClr val="002060"/>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a.wikipedia.org/wiki/%E6%A5%B5%E5%80%A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8910/12447" TargetMode="External"/><Relationship Id="rId2" Type="http://schemas.openxmlformats.org/officeDocument/2006/relationships/hyperlink" Target="https://doi.org/10.11218/ojjams.24.345" TargetMode="External"/><Relationship Id="rId1" Type="http://schemas.openxmlformats.org/officeDocument/2006/relationships/slideLayout" Target="../slideLayouts/slideLayout2.xml"/><Relationship Id="rId6" Type="http://schemas.openxmlformats.org/officeDocument/2006/relationships/hyperlink" Target="https://onlinelibrary.wiley.com/doi/book/10.1002/9780470567333" TargetMode="External"/><Relationship Id="rId5" Type="http://schemas.openxmlformats.org/officeDocument/2006/relationships/hyperlink" Target="https://www.researchgate.net/publication/228391002_LEM_A_General_Program_for_the_Analysis_of_Categorical_Data" TargetMode="External"/><Relationship Id="rId4" Type="http://schemas.openxmlformats.org/officeDocument/2006/relationships/hyperlink" Target="https://ides.hatenablog.com/archive/category/%E6%BD%9C%E5%9C%A8%E3%82%AF%E3%83%A9%E3%82%B9%E5%88%86%E6%9E%9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218/ojjams.29.345" TargetMode="External"/><Relationship Id="rId2" Type="http://schemas.openxmlformats.org/officeDocument/2006/relationships/hyperlink" Target="https://doi.org/10.4057/jsr.50.23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D1EF6-D950-40F6-B533-B7AAD3568604}"/>
              </a:ext>
            </a:extLst>
          </p:cNvPr>
          <p:cNvSpPr>
            <a:spLocks noGrp="1"/>
          </p:cNvSpPr>
          <p:nvPr>
            <p:ph type="ctrTitle"/>
          </p:nvPr>
        </p:nvSpPr>
        <p:spPr/>
        <p:txBody>
          <a:bodyPr/>
          <a:lstStyle/>
          <a:p>
            <a:r>
              <a:rPr kumimoji="1" lang="en" altLang="ja-JP" dirty="0"/>
              <a:t>Latent Class Analysis</a:t>
            </a:r>
            <a:br>
              <a:rPr kumimoji="1" lang="en" altLang="ja-JP" dirty="0"/>
            </a:br>
            <a:r>
              <a:rPr kumimoji="1" lang="en" altLang="ja-JP" sz="2000" b="0" dirty="0"/>
              <a:t>McCutcheon, Allan L., 1987, </a:t>
            </a:r>
            <a:r>
              <a:rPr kumimoji="1" lang="en" altLang="ja-JP" sz="2000" b="0" i="1" dirty="0"/>
              <a:t>Latent Class Analysis</a:t>
            </a:r>
            <a:r>
              <a:rPr kumimoji="1" lang="en" altLang="ja-JP" sz="2000" b="0" dirty="0"/>
              <a:t>, Sage, Chap2</a:t>
            </a:r>
            <a:r>
              <a:rPr kumimoji="1" lang="en" altLang="ja-JP" dirty="0"/>
              <a:t> </a:t>
            </a:r>
            <a:endParaRPr kumimoji="1" lang="ja-JP" altLang="en-US" dirty="0"/>
          </a:p>
        </p:txBody>
      </p:sp>
      <p:sp>
        <p:nvSpPr>
          <p:cNvPr id="3" name="字幕 2">
            <a:extLst>
              <a:ext uri="{FF2B5EF4-FFF2-40B4-BE49-F238E27FC236}">
                <a16:creationId xmlns:a16="http://schemas.microsoft.com/office/drawing/2014/main" id="{18FED92C-49F6-46A4-8B9E-8DCB83C14B61}"/>
              </a:ext>
            </a:extLst>
          </p:cNvPr>
          <p:cNvSpPr>
            <a:spLocks noGrp="1"/>
          </p:cNvSpPr>
          <p:nvPr>
            <p:ph type="subTitle" idx="1"/>
          </p:nvPr>
        </p:nvSpPr>
        <p:spPr/>
        <p:txBody>
          <a:bodyPr/>
          <a:lstStyle/>
          <a:p>
            <a:r>
              <a:rPr kumimoji="1" lang="ja-JP" altLang="en-US"/>
              <a:t>鎌田</a:t>
            </a:r>
            <a:r>
              <a:rPr kumimoji="1" lang="en-US" altLang="ja-JP" dirty="0"/>
              <a:t> </a:t>
            </a:r>
            <a:r>
              <a:rPr kumimoji="1" lang="ja-JP" altLang="en-US"/>
              <a:t>健太郎</a:t>
            </a:r>
          </a:p>
        </p:txBody>
      </p:sp>
      <p:sp>
        <p:nvSpPr>
          <p:cNvPr id="4" name="テキスト プレースホルダー 3">
            <a:extLst>
              <a:ext uri="{FF2B5EF4-FFF2-40B4-BE49-F238E27FC236}">
                <a16:creationId xmlns:a16="http://schemas.microsoft.com/office/drawing/2014/main" id="{81914EB6-3236-4F9B-9B83-414EAA6F9325}"/>
              </a:ext>
            </a:extLst>
          </p:cNvPr>
          <p:cNvSpPr>
            <a:spLocks noGrp="1"/>
          </p:cNvSpPr>
          <p:nvPr>
            <p:ph type="body" sz="quarter" idx="11"/>
          </p:nvPr>
        </p:nvSpPr>
        <p:spPr/>
        <p:txBody>
          <a:bodyPr/>
          <a:lstStyle/>
          <a:p>
            <a:r>
              <a:rPr kumimoji="1" lang="ja-JP" altLang="en-US"/>
              <a:t>東京大学大学院教育学研究科</a:t>
            </a:r>
          </a:p>
        </p:txBody>
      </p:sp>
      <p:sp>
        <p:nvSpPr>
          <p:cNvPr id="5" name="テキスト プレースホルダー 4">
            <a:extLst>
              <a:ext uri="{FF2B5EF4-FFF2-40B4-BE49-F238E27FC236}">
                <a16:creationId xmlns:a16="http://schemas.microsoft.com/office/drawing/2014/main" id="{B7621619-25B4-4EAC-895F-45E3CB8A1348}"/>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C8408DE-FAF9-4A28-97AA-2967163F2DA8}"/>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59324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E208CF8B-9D63-28C9-3E5A-A921C84FD87A}"/>
                  </a:ext>
                </a:extLst>
              </p:cNvPr>
              <p:cNvSpPr>
                <a:spLocks noGrp="1"/>
              </p:cNvSpPr>
              <p:nvPr>
                <p:ph idx="1"/>
              </p:nvPr>
            </p:nvSpPr>
            <p:spPr>
              <a:xfrm>
                <a:off x="558799" y="1047752"/>
                <a:ext cx="11317111" cy="5537403"/>
              </a:xfrm>
            </p:spPr>
            <p:txBody>
              <a:bodyPr/>
              <a:lstStyle/>
              <a:p>
                <a:r>
                  <a:rPr kumimoji="1" lang="ja-JP" altLang="en-US"/>
                  <a:t>局所解の問題：</a:t>
                </a:r>
                <a:r>
                  <a:rPr kumimoji="1" lang="ja-JP" altLang="en-US">
                    <a:hlinkClick r:id="rId2"/>
                  </a:rPr>
                  <a:t>極大値</a:t>
                </a:r>
                <a:r>
                  <a:rPr kumimoji="1" lang="ja-JP" altLang="en-US"/>
                  <a:t>が複数あることが普通</a:t>
                </a:r>
                <a:endParaRPr kumimoji="1" lang="en-US" altLang="ja-JP" dirty="0"/>
              </a:p>
              <a:p>
                <a:pPr lvl="1"/>
                <a:r>
                  <a:rPr lang="ja-JP" altLang="en-US"/>
                  <a:t>初期値を変えながら何十回か推定を行い，</a:t>
                </a:r>
                <a:br>
                  <a:rPr lang="en-US" altLang="ja-JP" dirty="0"/>
                </a:br>
                <a:r>
                  <a:rPr lang="en-US" altLang="ja-JP" dirty="0"/>
                  <a:t>global</a:t>
                </a:r>
                <a:r>
                  <a:rPr lang="ja-JP" altLang="en-US"/>
                  <a:t>な最大値を求める</a:t>
                </a:r>
                <a:endParaRPr lang="en-US" altLang="ja-JP" dirty="0"/>
              </a:p>
              <a:p>
                <a:r>
                  <a:rPr kumimoji="1" lang="ja-JP" altLang="en-US"/>
                  <a:t>自由度がマイナスにならないように</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𝑑𝑓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𝐼𝐽𝐾</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 −1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 −1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 −1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 −1</m:t>
                            </m:r>
                          </m:e>
                        </m:d>
                      </m:e>
                    </m:d>
                  </m:oMath>
                </a14:m>
                <a:endParaRPr kumimoji="1" lang="en-US" altLang="ja-JP" b="0" dirty="0"/>
              </a:p>
              <a:p>
                <a:pPr lvl="1"/>
                <a:endParaRPr kumimoji="1" lang="en-US" altLang="ja-JP" dirty="0"/>
              </a:p>
              <a:p>
                <a:pPr lvl="1"/>
                <a:endParaRPr lang="en-US" altLang="ja-JP" dirty="0"/>
              </a:p>
              <a:p>
                <a:r>
                  <a:rPr lang="en-US" altLang="ja-JP" dirty="0"/>
                  <a:t>Identification Problem</a:t>
                </a:r>
                <a:r>
                  <a:rPr lang="ja-JP" altLang="en-US"/>
                  <a:t>（パラメタの識別可能性）</a:t>
                </a:r>
                <a:endParaRPr lang="en-US" altLang="ja-JP" dirty="0"/>
              </a:p>
              <a:p>
                <a:pPr lvl="1"/>
                <a:r>
                  <a:rPr kumimoji="1" lang="ja-JP" altLang="en-US"/>
                  <a:t>尤度を最大化するパラメタの組が複数ある可能性（＝解が一意に定まらない）</a:t>
                </a:r>
                <a:endParaRPr kumimoji="1" lang="en-US" altLang="ja-JP" dirty="0"/>
              </a:p>
              <a:p>
                <a:pPr lvl="1"/>
                <a:r>
                  <a:rPr lang="ja-JP" altLang="en-US"/>
                  <a:t>確率を固定する（</a:t>
                </a:r>
                <a:r>
                  <a:rPr lang="en-US" altLang="ja-JP" dirty="0"/>
                  <a:t>cf. Chap3</a:t>
                </a:r>
                <a:r>
                  <a:rPr lang="ja-JP" altLang="en-US"/>
                  <a:t>）ことなどで対処</a:t>
                </a:r>
                <a:endParaRPr kumimoji="1" lang="en-US" altLang="ja-JP" dirty="0"/>
              </a:p>
              <a:p>
                <a:pPr lvl="1"/>
                <a:endParaRPr kumimoji="1" lang="en-US" altLang="ja-JP" dirty="0"/>
              </a:p>
              <a:p>
                <a:pPr lvl="1"/>
                <a:endParaRPr kumimoji="1" lang="en-US" altLang="ja-JP" dirty="0"/>
              </a:p>
              <a:p>
                <a:pPr lvl="1"/>
                <a:endParaRPr kumimoji="1" lang="en-US" altLang="ja-JP" dirty="0"/>
              </a:p>
            </p:txBody>
          </p:sp>
        </mc:Choice>
        <mc:Fallback>
          <p:sp>
            <p:nvSpPr>
              <p:cNvPr id="2" name="コンテンツ プレースホルダー 1">
                <a:extLst>
                  <a:ext uri="{FF2B5EF4-FFF2-40B4-BE49-F238E27FC236}">
                    <a16:creationId xmlns:a16="http://schemas.microsoft.com/office/drawing/2014/main" id="{E208CF8B-9D63-28C9-3E5A-A921C84FD87A}"/>
                  </a:ext>
                </a:extLst>
              </p:cNvPr>
              <p:cNvSpPr>
                <a:spLocks noGrp="1" noRot="1" noChangeAspect="1" noMove="1" noResize="1" noEditPoints="1" noAdjustHandles="1" noChangeArrowheads="1" noChangeShapeType="1" noTextEdit="1"/>
              </p:cNvSpPr>
              <p:nvPr>
                <p:ph idx="1"/>
              </p:nvPr>
            </p:nvSpPr>
            <p:spPr>
              <a:xfrm>
                <a:off x="558799" y="1047752"/>
                <a:ext cx="11317111" cy="5537403"/>
              </a:xfrm>
              <a:blipFill>
                <a:blip r:embed="rId3"/>
                <a:stretch>
                  <a:fillRect l="-785"/>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957461D0-1ACF-3250-0DC2-77A4743565E2}"/>
              </a:ext>
            </a:extLst>
          </p:cNvPr>
          <p:cNvSpPr>
            <a:spLocks noGrp="1"/>
          </p:cNvSpPr>
          <p:nvPr>
            <p:ph type="body" sz="quarter" idx="11"/>
          </p:nvPr>
        </p:nvSpPr>
        <p:spPr/>
        <p:txBody>
          <a:bodyPr>
            <a:normAutofit fontScale="92500" lnSpcReduction="20000"/>
          </a:bodyPr>
          <a:lstStyle/>
          <a:p>
            <a:r>
              <a:rPr kumimoji="1" lang="ja-JP" altLang="en-US"/>
              <a:t>推定上の注意</a:t>
            </a:r>
          </a:p>
        </p:txBody>
      </p:sp>
      <p:sp>
        <p:nvSpPr>
          <p:cNvPr id="14" name="フリーフォーム 13">
            <a:extLst>
              <a:ext uri="{FF2B5EF4-FFF2-40B4-BE49-F238E27FC236}">
                <a16:creationId xmlns:a16="http://schemas.microsoft.com/office/drawing/2014/main" id="{B90531B3-4BA9-EEE0-B517-543CB6716AD0}"/>
              </a:ext>
            </a:extLst>
          </p:cNvPr>
          <p:cNvSpPr/>
          <p:nvPr/>
        </p:nvSpPr>
        <p:spPr>
          <a:xfrm>
            <a:off x="8794045" y="1459793"/>
            <a:ext cx="2562578" cy="1969207"/>
          </a:xfrm>
          <a:custGeom>
            <a:avLst/>
            <a:gdLst>
              <a:gd name="connsiteX0" fmla="*/ 0 w 2223911"/>
              <a:gd name="connsiteY0" fmla="*/ 1667229 h 1712385"/>
              <a:gd name="connsiteX1" fmla="*/ 349956 w 2223911"/>
              <a:gd name="connsiteY1" fmla="*/ 504473 h 1712385"/>
              <a:gd name="connsiteX2" fmla="*/ 846667 w 2223911"/>
              <a:gd name="connsiteY2" fmla="*/ 1057629 h 1712385"/>
              <a:gd name="connsiteX3" fmla="*/ 1546578 w 2223911"/>
              <a:gd name="connsiteY3" fmla="*/ 7762 h 1712385"/>
              <a:gd name="connsiteX4" fmla="*/ 2223911 w 2223911"/>
              <a:gd name="connsiteY4" fmla="*/ 1712385 h 171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911" h="1712385">
                <a:moveTo>
                  <a:pt x="0" y="1667229"/>
                </a:moveTo>
                <a:cubicBezTo>
                  <a:pt x="104422" y="1136651"/>
                  <a:pt x="208845" y="606073"/>
                  <a:pt x="349956" y="504473"/>
                </a:cubicBezTo>
                <a:cubicBezTo>
                  <a:pt x="491067" y="402873"/>
                  <a:pt x="647230" y="1140414"/>
                  <a:pt x="846667" y="1057629"/>
                </a:cubicBezTo>
                <a:cubicBezTo>
                  <a:pt x="1046104" y="974844"/>
                  <a:pt x="1317037" y="-101364"/>
                  <a:pt x="1546578" y="7762"/>
                </a:cubicBezTo>
                <a:cubicBezTo>
                  <a:pt x="1776119" y="116888"/>
                  <a:pt x="2000015" y="914636"/>
                  <a:pt x="2223911" y="17123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8949ABC-3C38-7A1C-7D6A-5B709C3C9316}"/>
              </a:ext>
            </a:extLst>
          </p:cNvPr>
          <p:cNvCxnSpPr/>
          <p:nvPr/>
        </p:nvCxnSpPr>
        <p:spPr>
          <a:xfrm flipV="1">
            <a:off x="8884356" y="2325511"/>
            <a:ext cx="90311" cy="282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8F8461D-1BCA-C69E-987B-FEB0C8F92CB6}"/>
              </a:ext>
            </a:extLst>
          </p:cNvPr>
          <p:cNvCxnSpPr>
            <a:cxnSpLocks/>
          </p:cNvCxnSpPr>
          <p:nvPr/>
        </p:nvCxnSpPr>
        <p:spPr>
          <a:xfrm flipV="1">
            <a:off x="8974667" y="2043289"/>
            <a:ext cx="90311" cy="282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B3E5FD5-54CB-60E7-BA15-513FCA818ACA}"/>
              </a:ext>
            </a:extLst>
          </p:cNvPr>
          <p:cNvCxnSpPr>
            <a:cxnSpLocks/>
          </p:cNvCxnSpPr>
          <p:nvPr/>
        </p:nvCxnSpPr>
        <p:spPr>
          <a:xfrm flipH="1" flipV="1">
            <a:off x="9335911" y="2043289"/>
            <a:ext cx="169333" cy="282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AEE4BAE-1976-B29D-46EA-AC5EA178B6A5}"/>
              </a:ext>
            </a:extLst>
          </p:cNvPr>
          <p:cNvCxnSpPr>
            <a:cxnSpLocks/>
          </p:cNvCxnSpPr>
          <p:nvPr/>
        </p:nvCxnSpPr>
        <p:spPr>
          <a:xfrm flipV="1">
            <a:off x="9953978" y="1930400"/>
            <a:ext cx="127000" cy="316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16FADA5-83B1-F189-49EF-573CA76B3106}"/>
              </a:ext>
            </a:extLst>
          </p:cNvPr>
          <p:cNvCxnSpPr>
            <a:cxnSpLocks/>
          </p:cNvCxnSpPr>
          <p:nvPr/>
        </p:nvCxnSpPr>
        <p:spPr>
          <a:xfrm flipV="1">
            <a:off x="10106378" y="1614311"/>
            <a:ext cx="127000" cy="316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DC2A42D-41BC-365C-0BCF-CBF1564D4AD3}"/>
              </a:ext>
            </a:extLst>
          </p:cNvPr>
          <p:cNvCxnSpPr>
            <a:cxnSpLocks/>
          </p:cNvCxnSpPr>
          <p:nvPr/>
        </p:nvCxnSpPr>
        <p:spPr>
          <a:xfrm flipV="1">
            <a:off x="10258778" y="1377244"/>
            <a:ext cx="206022" cy="2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CFBA9DC-39A6-1AB6-800E-82A0D57D90C5}"/>
              </a:ext>
            </a:extLst>
          </p:cNvPr>
          <p:cNvCxnSpPr>
            <a:cxnSpLocks/>
          </p:cNvCxnSpPr>
          <p:nvPr/>
        </p:nvCxnSpPr>
        <p:spPr>
          <a:xfrm flipH="1" flipV="1">
            <a:off x="10665179" y="1377244"/>
            <a:ext cx="169333" cy="282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B33E5B-CE6D-C544-CF4C-14EF01888EAD}"/>
              </a:ext>
            </a:extLst>
          </p:cNvPr>
          <p:cNvCxnSpPr>
            <a:cxnSpLocks/>
          </p:cNvCxnSpPr>
          <p:nvPr/>
        </p:nvCxnSpPr>
        <p:spPr>
          <a:xfrm flipH="1" flipV="1">
            <a:off x="10883900" y="1687688"/>
            <a:ext cx="105834" cy="355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上矢印吹き出し 35">
            <a:extLst>
              <a:ext uri="{FF2B5EF4-FFF2-40B4-BE49-F238E27FC236}">
                <a16:creationId xmlns:a16="http://schemas.microsoft.com/office/drawing/2014/main" id="{256FF748-BD6A-87EB-D3B2-CCA5168BB324}"/>
              </a:ext>
            </a:extLst>
          </p:cNvPr>
          <p:cNvSpPr/>
          <p:nvPr/>
        </p:nvSpPr>
        <p:spPr>
          <a:xfrm>
            <a:off x="3389328" y="3771297"/>
            <a:ext cx="945604" cy="91358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LC prob</a:t>
            </a:r>
            <a:endParaRPr kumimoji="1" lang="ja-JP" altLang="en-US"/>
          </a:p>
        </p:txBody>
      </p:sp>
      <p:sp>
        <p:nvSpPr>
          <p:cNvPr id="37" name="上矢印吹き出し 36">
            <a:extLst>
              <a:ext uri="{FF2B5EF4-FFF2-40B4-BE49-F238E27FC236}">
                <a16:creationId xmlns:a16="http://schemas.microsoft.com/office/drawing/2014/main" id="{3AAE5C42-F35B-E9E2-E94E-DA848E77055D}"/>
              </a:ext>
            </a:extLst>
          </p:cNvPr>
          <p:cNvSpPr/>
          <p:nvPr/>
        </p:nvSpPr>
        <p:spPr>
          <a:xfrm>
            <a:off x="4504266" y="3793875"/>
            <a:ext cx="1117600" cy="91359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a:t>の</a:t>
            </a:r>
            <a:r>
              <a:rPr kumimoji="1" lang="en-US" altLang="ja-JP" dirty="0"/>
              <a:t>Cond Prob</a:t>
            </a:r>
            <a:endParaRPr kumimoji="1" lang="ja-JP" altLang="en-US"/>
          </a:p>
        </p:txBody>
      </p:sp>
      <p:sp>
        <p:nvSpPr>
          <p:cNvPr id="38" name="上矢印吹き出し 37">
            <a:extLst>
              <a:ext uri="{FF2B5EF4-FFF2-40B4-BE49-F238E27FC236}">
                <a16:creationId xmlns:a16="http://schemas.microsoft.com/office/drawing/2014/main" id="{7BB9A14B-4506-1437-FA57-F4A439203A29}"/>
              </a:ext>
            </a:extLst>
          </p:cNvPr>
          <p:cNvSpPr/>
          <p:nvPr/>
        </p:nvSpPr>
        <p:spPr>
          <a:xfrm>
            <a:off x="5780228" y="3782586"/>
            <a:ext cx="1117600" cy="91359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kumimoji="1" lang="ja-JP" altLang="en-US"/>
              <a:t>の</a:t>
            </a:r>
            <a:r>
              <a:rPr kumimoji="1" lang="en-US" altLang="ja-JP" dirty="0"/>
              <a:t>Cond Prob</a:t>
            </a:r>
            <a:endParaRPr kumimoji="1" lang="ja-JP" altLang="en-US"/>
          </a:p>
        </p:txBody>
      </p:sp>
      <p:sp>
        <p:nvSpPr>
          <p:cNvPr id="39" name="上矢印吹き出し 38">
            <a:extLst>
              <a:ext uri="{FF2B5EF4-FFF2-40B4-BE49-F238E27FC236}">
                <a16:creationId xmlns:a16="http://schemas.microsoft.com/office/drawing/2014/main" id="{2F1D9BD0-2F70-0FF8-1D27-2AAE5D5B9561}"/>
              </a:ext>
            </a:extLst>
          </p:cNvPr>
          <p:cNvSpPr/>
          <p:nvPr/>
        </p:nvSpPr>
        <p:spPr>
          <a:xfrm>
            <a:off x="7109335" y="3782586"/>
            <a:ext cx="1117600" cy="91359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ja-JP" altLang="en-US"/>
              <a:t>の</a:t>
            </a:r>
            <a:r>
              <a:rPr kumimoji="1" lang="en-US" altLang="ja-JP" dirty="0"/>
              <a:t>Cond Prob</a:t>
            </a:r>
            <a:endParaRPr kumimoji="1" lang="ja-JP" altLang="en-US"/>
          </a:p>
        </p:txBody>
      </p:sp>
      <p:sp>
        <p:nvSpPr>
          <p:cNvPr id="40" name="上矢印吹き出し 39">
            <a:extLst>
              <a:ext uri="{FF2B5EF4-FFF2-40B4-BE49-F238E27FC236}">
                <a16:creationId xmlns:a16="http://schemas.microsoft.com/office/drawing/2014/main" id="{331925B7-2212-7EB5-B04F-3B998B7519C6}"/>
              </a:ext>
            </a:extLst>
          </p:cNvPr>
          <p:cNvSpPr/>
          <p:nvPr/>
        </p:nvSpPr>
        <p:spPr>
          <a:xfrm>
            <a:off x="2424128" y="3816454"/>
            <a:ext cx="945605" cy="80070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Grand Effect</a:t>
            </a:r>
            <a:endParaRPr kumimoji="1" lang="ja-JP" altLang="en-US"/>
          </a:p>
        </p:txBody>
      </p:sp>
      <p:sp>
        <p:nvSpPr>
          <p:cNvPr id="45" name="フリーフォーム 44">
            <a:extLst>
              <a:ext uri="{FF2B5EF4-FFF2-40B4-BE49-F238E27FC236}">
                <a16:creationId xmlns:a16="http://schemas.microsoft.com/office/drawing/2014/main" id="{7CD1A993-DCB3-3506-66A7-255AC2E925FE}"/>
              </a:ext>
            </a:extLst>
          </p:cNvPr>
          <p:cNvSpPr/>
          <p:nvPr/>
        </p:nvSpPr>
        <p:spPr>
          <a:xfrm>
            <a:off x="8884356" y="3866749"/>
            <a:ext cx="2128498" cy="1379001"/>
          </a:xfrm>
          <a:custGeom>
            <a:avLst/>
            <a:gdLst>
              <a:gd name="connsiteX0" fmla="*/ 0 w 2128498"/>
              <a:gd name="connsiteY0" fmla="*/ 1224540 h 1379001"/>
              <a:gd name="connsiteX1" fmla="*/ 519288 w 2128498"/>
              <a:gd name="connsiteY1" fmla="*/ 5340 h 1379001"/>
              <a:gd name="connsiteX2" fmla="*/ 925688 w 2128498"/>
              <a:gd name="connsiteY2" fmla="*/ 750407 h 1379001"/>
              <a:gd name="connsiteX3" fmla="*/ 1444977 w 2128498"/>
              <a:gd name="connsiteY3" fmla="*/ 5340 h 1379001"/>
              <a:gd name="connsiteX4" fmla="*/ 2043288 w 2128498"/>
              <a:gd name="connsiteY4" fmla="*/ 1213251 h 1379001"/>
              <a:gd name="connsiteX5" fmla="*/ 2111022 w 2128498"/>
              <a:gd name="connsiteY5" fmla="*/ 1337429 h 137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8498" h="1379001">
                <a:moveTo>
                  <a:pt x="0" y="1224540"/>
                </a:moveTo>
                <a:cubicBezTo>
                  <a:pt x="182503" y="654451"/>
                  <a:pt x="365007" y="84362"/>
                  <a:pt x="519288" y="5340"/>
                </a:cubicBezTo>
                <a:cubicBezTo>
                  <a:pt x="673569" y="-73682"/>
                  <a:pt x="771407" y="750407"/>
                  <a:pt x="925688" y="750407"/>
                </a:cubicBezTo>
                <a:cubicBezTo>
                  <a:pt x="1079969" y="750407"/>
                  <a:pt x="1258711" y="-71801"/>
                  <a:pt x="1444977" y="5340"/>
                </a:cubicBezTo>
                <a:cubicBezTo>
                  <a:pt x="1631243" y="82481"/>
                  <a:pt x="1932281" y="991236"/>
                  <a:pt x="2043288" y="1213251"/>
                </a:cubicBezTo>
                <a:cubicBezTo>
                  <a:pt x="2154295" y="1435266"/>
                  <a:pt x="2132658" y="1386347"/>
                  <a:pt x="2111022" y="13374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5C5B66C1-EF32-FE5C-BA67-E0331B848062}"/>
              </a:ext>
            </a:extLst>
          </p:cNvPr>
          <p:cNvCxnSpPr>
            <a:cxnSpLocks/>
          </p:cNvCxnSpPr>
          <p:nvPr/>
        </p:nvCxnSpPr>
        <p:spPr>
          <a:xfrm>
            <a:off x="8681156" y="3866749"/>
            <a:ext cx="220274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644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474C3B-7E3B-6E56-84C8-FC781B2F7983}"/>
              </a:ext>
            </a:extLst>
          </p:cNvPr>
          <p:cNvSpPr>
            <a:spLocks noGrp="1"/>
          </p:cNvSpPr>
          <p:nvPr>
            <p:ph idx="1"/>
          </p:nvPr>
        </p:nvSpPr>
        <p:spPr/>
        <p:txBody>
          <a:bodyPr>
            <a:normAutofit fontScale="85000" lnSpcReduction="10000"/>
          </a:bodyPr>
          <a:lstStyle/>
          <a:p>
            <a:r>
              <a:rPr lang="ja-JP" altLang="en-US">
                <a:effectLst/>
                <a:hlinkClick r:id="rId2"/>
              </a:rPr>
              <a:t>三輪哲，</a:t>
            </a:r>
            <a:r>
              <a:rPr lang="en-US" altLang="ja-JP" dirty="0">
                <a:effectLst/>
                <a:hlinkClick r:id="rId2"/>
              </a:rPr>
              <a:t>2009</a:t>
            </a:r>
            <a:r>
              <a:rPr lang="ja-JP" altLang="en-US">
                <a:effectLst/>
                <a:hlinkClick r:id="rId2"/>
              </a:rPr>
              <a:t>，「潜在クラスモデル入門」</a:t>
            </a:r>
            <a:r>
              <a:rPr lang="en-US" altLang="ja-JP" dirty="0">
                <a:effectLst/>
                <a:hlinkClick r:id="rId2"/>
              </a:rPr>
              <a:t>『</a:t>
            </a:r>
            <a:r>
              <a:rPr lang="ja-JP" altLang="en-US">
                <a:effectLst/>
                <a:hlinkClick r:id="rId2"/>
              </a:rPr>
              <a:t>理論と方法</a:t>
            </a:r>
            <a:r>
              <a:rPr lang="en-US" altLang="ja-JP" dirty="0">
                <a:effectLst/>
                <a:hlinkClick r:id="rId2"/>
              </a:rPr>
              <a:t>』24(2): 345–56</a:t>
            </a:r>
            <a:r>
              <a:rPr lang="ja-JP" altLang="en-US">
                <a:effectLst/>
                <a:hlinkClick r:id="rId2"/>
              </a:rPr>
              <a:t>．</a:t>
            </a:r>
            <a:endParaRPr lang="ja-JP" altLang="en-US">
              <a:effectLst/>
            </a:endParaRPr>
          </a:p>
          <a:p>
            <a:r>
              <a:rPr lang="ja-JP" altLang="en-US">
                <a:effectLst/>
                <a:hlinkClick r:id="rId3"/>
              </a:rPr>
              <a:t>藤原翔・伊藤理史・谷岡謙，</a:t>
            </a:r>
            <a:r>
              <a:rPr lang="en-US" altLang="ja-JP" dirty="0">
                <a:effectLst/>
                <a:hlinkClick r:id="rId3"/>
              </a:rPr>
              <a:t>2012</a:t>
            </a:r>
            <a:r>
              <a:rPr lang="ja-JP" altLang="en-US">
                <a:effectLst/>
                <a:hlinkClick r:id="rId3"/>
              </a:rPr>
              <a:t>，「潜在クラス分析を用いた計量社会学的アプローチ</a:t>
            </a:r>
            <a:r>
              <a:rPr lang="en-US" altLang="ja-JP" dirty="0">
                <a:effectLst/>
                <a:hlinkClick r:id="rId3"/>
              </a:rPr>
              <a:t>――</a:t>
            </a:r>
            <a:r>
              <a:rPr lang="ja-JP" altLang="en-US">
                <a:effectLst/>
                <a:hlinkClick r:id="rId3"/>
              </a:rPr>
              <a:t>地位の非一貫性，格差意識，権威主義的伝統主義を例に」</a:t>
            </a:r>
            <a:r>
              <a:rPr lang="en-US" altLang="ja-JP" dirty="0">
                <a:effectLst/>
                <a:hlinkClick r:id="rId3"/>
              </a:rPr>
              <a:t>『</a:t>
            </a:r>
            <a:r>
              <a:rPr lang="ja-JP" altLang="en-US">
                <a:effectLst/>
                <a:hlinkClick r:id="rId3"/>
              </a:rPr>
              <a:t>年報人間科学</a:t>
            </a:r>
            <a:r>
              <a:rPr lang="en-US" altLang="ja-JP" dirty="0">
                <a:effectLst/>
                <a:hlinkClick r:id="rId3"/>
              </a:rPr>
              <a:t>』33: 43–68</a:t>
            </a:r>
            <a:r>
              <a:rPr lang="ja-JP" altLang="en-US">
                <a:effectLst/>
                <a:hlinkClick r:id="rId3"/>
              </a:rPr>
              <a:t>．</a:t>
            </a:r>
            <a:endParaRPr lang="ja-JP" altLang="en-US">
              <a:effectLst/>
            </a:endParaRPr>
          </a:p>
          <a:p>
            <a:r>
              <a:rPr lang="ja-JP" altLang="en-US">
                <a:hlinkClick r:id="rId4"/>
              </a:rPr>
              <a:t>井出草平の研究ノート（はてなブログ）</a:t>
            </a:r>
            <a:endParaRPr lang="en-US" altLang="ja-JP" dirty="0"/>
          </a:p>
          <a:p>
            <a:pPr lvl="1"/>
            <a:r>
              <a:rPr lang="ja-JP" altLang="en-US"/>
              <a:t>さまざまなソフトウェア（</a:t>
            </a:r>
            <a:r>
              <a:rPr lang="en-US" altLang="ja-JP" dirty="0"/>
              <a:t>R, Stata, </a:t>
            </a:r>
            <a:r>
              <a:rPr lang="en-US" altLang="ja-JP" dirty="0" err="1"/>
              <a:t>Mplus</a:t>
            </a:r>
            <a:r>
              <a:rPr lang="ja-JP" altLang="en-US"/>
              <a:t>など）による分析例が載っている</a:t>
            </a:r>
            <a:endParaRPr lang="en-US" altLang="ja-JP" dirty="0"/>
          </a:p>
          <a:p>
            <a:r>
              <a:rPr lang="en" altLang="ja-JP" dirty="0">
                <a:effectLst/>
                <a:hlinkClick r:id="rId5"/>
              </a:rPr>
              <a:t>Vermunt, Jeroen, 1997, LEM: A General Program for the Analysis of Categorical Data.</a:t>
            </a:r>
            <a:endParaRPr lang="en" altLang="ja-JP" dirty="0">
              <a:effectLst/>
            </a:endParaRPr>
          </a:p>
          <a:p>
            <a:pPr lvl="1"/>
            <a:r>
              <a:rPr lang="ja-JP" altLang="en-US">
                <a:effectLst/>
              </a:rPr>
              <a:t>確率に制約をかけた潜在クラスや多集団分析といった複雑なモデルの関係性などがわかる</a:t>
            </a:r>
            <a:endParaRPr lang="en-US" altLang="ja-JP" dirty="0">
              <a:effectLst/>
            </a:endParaRPr>
          </a:p>
          <a:p>
            <a:r>
              <a:rPr lang="en" altLang="ja-JP" dirty="0">
                <a:effectLst/>
                <a:hlinkClick r:id="rId6"/>
              </a:rPr>
              <a:t>Collins, Linda M. &amp; Stephanie T. Lanza, 2010, </a:t>
            </a:r>
            <a:r>
              <a:rPr lang="en" altLang="ja-JP" i="1" dirty="0">
                <a:effectLst/>
                <a:hlinkClick r:id="rId6"/>
              </a:rPr>
              <a:t>Latent Class and Latent Transition Analysis: With Applications in the Social, Behavioral, and Health Sciences</a:t>
            </a:r>
            <a:r>
              <a:rPr lang="en" altLang="ja-JP" dirty="0">
                <a:effectLst/>
                <a:hlinkClick r:id="rId6"/>
              </a:rPr>
              <a:t>, Hoboken, New jersey: John Wiley &amp; Sons, Inc.</a:t>
            </a:r>
            <a:endParaRPr lang="en" altLang="ja-JP" dirty="0">
              <a:effectLst/>
            </a:endParaRPr>
          </a:p>
          <a:p>
            <a:endParaRPr lang="en" altLang="ja-JP" dirty="0">
              <a:effectLst/>
            </a:endParaRPr>
          </a:p>
          <a:p>
            <a:endParaRPr kumimoji="1" lang="ja-JP" altLang="en-US"/>
          </a:p>
        </p:txBody>
      </p:sp>
      <p:sp>
        <p:nvSpPr>
          <p:cNvPr id="3" name="テキスト プレースホルダー 2">
            <a:extLst>
              <a:ext uri="{FF2B5EF4-FFF2-40B4-BE49-F238E27FC236}">
                <a16:creationId xmlns:a16="http://schemas.microsoft.com/office/drawing/2014/main" id="{6988F0EA-E977-20D4-501B-A32B86EC924C}"/>
              </a:ext>
            </a:extLst>
          </p:cNvPr>
          <p:cNvSpPr>
            <a:spLocks noGrp="1"/>
          </p:cNvSpPr>
          <p:nvPr>
            <p:ph type="body" sz="quarter" idx="11"/>
          </p:nvPr>
        </p:nvSpPr>
        <p:spPr/>
        <p:txBody>
          <a:bodyPr>
            <a:normAutofit fontScale="92500" lnSpcReduction="20000"/>
          </a:bodyPr>
          <a:lstStyle/>
          <a:p>
            <a:r>
              <a:rPr lang="ja-JP" altLang="en-US"/>
              <a:t>参考になる</a:t>
            </a:r>
            <a:r>
              <a:rPr kumimoji="1" lang="ja-JP" altLang="en-US"/>
              <a:t>文献集</a:t>
            </a:r>
          </a:p>
        </p:txBody>
      </p:sp>
    </p:spTree>
    <p:extLst>
      <p:ext uri="{BB962C8B-B14F-4D97-AF65-F5344CB8AC3E}">
        <p14:creationId xmlns:p14="http://schemas.microsoft.com/office/powerpoint/2010/main" val="113172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4C87511A-0317-3FCC-5A7A-B346E2D374FA}"/>
              </a:ext>
            </a:extLst>
          </p:cNvPr>
          <p:cNvSpPr>
            <a:spLocks noGrp="1"/>
          </p:cNvSpPr>
          <p:nvPr>
            <p:ph idx="1"/>
          </p:nvPr>
        </p:nvSpPr>
        <p:spPr/>
        <p:txBody>
          <a:bodyPr>
            <a:normAutofit/>
          </a:bodyPr>
          <a:lstStyle/>
          <a:p>
            <a:r>
              <a:rPr lang="ja-JP" altLang="en-US"/>
              <a:t>カテゴリカルデータの分析方法</a:t>
            </a:r>
            <a:endParaRPr lang="en-US" altLang="ja-JP" dirty="0"/>
          </a:p>
          <a:p>
            <a:r>
              <a:rPr lang="ja-JP" altLang="en-US"/>
              <a:t>潜在変数モデル（</a:t>
            </a:r>
            <a:r>
              <a:rPr lang="en-US" altLang="ja-JP" dirty="0"/>
              <a:t>cf. </a:t>
            </a:r>
            <a:r>
              <a:rPr lang="ja-JP" altLang="en-US"/>
              <a:t>因子分析）</a:t>
            </a:r>
            <a:endParaRPr lang="en-US" altLang="ja-JP" dirty="0"/>
          </a:p>
          <a:p>
            <a:r>
              <a:rPr lang="ja-JP" altLang="en-US"/>
              <a:t>潜在変数・顕在変数ともにカテゴリカル（離散変数）</a:t>
            </a:r>
            <a:endParaRPr lang="en-US" altLang="ja-JP" dirty="0"/>
          </a:p>
          <a:p>
            <a:pPr lvl="1"/>
            <a:r>
              <a:rPr lang="ja-JP" altLang="en-US"/>
              <a:t>顕在変数（</a:t>
            </a:r>
            <a:r>
              <a:rPr lang="en-US" altLang="ja-JP" dirty="0"/>
              <a:t>indicator, manifest variable</a:t>
            </a:r>
            <a:r>
              <a:rPr lang="ja-JP" altLang="en-US"/>
              <a:t>）：データに入っている変数</a:t>
            </a:r>
            <a:endParaRPr lang="en-US" altLang="ja-JP" dirty="0"/>
          </a:p>
          <a:p>
            <a:pPr lvl="1"/>
            <a:r>
              <a:rPr lang="ja-JP" altLang="en-US"/>
              <a:t>潜在変数（</a:t>
            </a:r>
            <a:r>
              <a:rPr lang="en-US" altLang="ja-JP" dirty="0"/>
              <a:t>latent variable</a:t>
            </a:r>
            <a:r>
              <a:rPr lang="ja-JP" altLang="en-US"/>
              <a:t>）：顕在変数の背後に想定される何らかの概念を表す変数</a:t>
            </a:r>
            <a:endParaRPr lang="en-US" altLang="ja-JP" dirty="0"/>
          </a:p>
          <a:p>
            <a:r>
              <a:rPr lang="ja-JP" altLang="en-US"/>
              <a:t>社会学での利用：似たような意識・選好などをもつグループの抽出など</a:t>
            </a:r>
            <a:r>
              <a:rPr lang="en-US" altLang="ja-JP" dirty="0"/>
              <a:t>…</a:t>
            </a:r>
          </a:p>
          <a:p>
            <a:pPr lvl="1"/>
            <a:r>
              <a:rPr lang="ja-JP" altLang="en-US"/>
              <a:t>性別役割態度（</a:t>
            </a:r>
            <a:r>
              <a:rPr lang="ja-JP" altLang="en-US">
                <a:hlinkClick r:id="rId2"/>
              </a:rPr>
              <a:t>山口</a:t>
            </a:r>
            <a:r>
              <a:rPr lang="en-US" altLang="ja-JP" dirty="0">
                <a:hlinkClick r:id="rId2"/>
              </a:rPr>
              <a:t> 1999</a:t>
            </a:r>
            <a:r>
              <a:rPr lang="ja-JP" altLang="en-US"/>
              <a:t>）</a:t>
            </a:r>
            <a:endParaRPr lang="en-US" altLang="ja-JP" dirty="0"/>
          </a:p>
          <a:p>
            <a:pPr lvl="1"/>
            <a:r>
              <a:rPr lang="ja-JP" altLang="en-US"/>
              <a:t>排外意識（</a:t>
            </a:r>
            <a:r>
              <a:rPr lang="ja-JP" altLang="en-US">
                <a:hlinkClick r:id="rId3"/>
              </a:rPr>
              <a:t>永吉</a:t>
            </a:r>
            <a:r>
              <a:rPr lang="en-US" altLang="ja-JP" dirty="0">
                <a:hlinkClick r:id="rId3"/>
              </a:rPr>
              <a:t> 2014</a:t>
            </a:r>
            <a:r>
              <a:rPr lang="ja-JP" altLang="en-US"/>
              <a:t>）</a:t>
            </a:r>
            <a:endParaRPr lang="en-US" altLang="ja-JP" dirty="0"/>
          </a:p>
          <a:p>
            <a:endParaRPr lang="ja-JP" altLang="en-US"/>
          </a:p>
        </p:txBody>
      </p:sp>
      <p:sp>
        <p:nvSpPr>
          <p:cNvPr id="3" name="テキスト プレースホルダー 2">
            <a:extLst>
              <a:ext uri="{FF2B5EF4-FFF2-40B4-BE49-F238E27FC236}">
                <a16:creationId xmlns:a16="http://schemas.microsoft.com/office/drawing/2014/main" id="{81134693-7484-5FE8-C6A3-9AB9D5E2442E}"/>
              </a:ext>
            </a:extLst>
          </p:cNvPr>
          <p:cNvSpPr>
            <a:spLocks noGrp="1"/>
          </p:cNvSpPr>
          <p:nvPr>
            <p:ph type="body" sz="quarter" idx="11"/>
          </p:nvPr>
        </p:nvSpPr>
        <p:spPr/>
        <p:txBody>
          <a:bodyPr>
            <a:normAutofit fontScale="92500" lnSpcReduction="20000"/>
          </a:bodyPr>
          <a:lstStyle/>
          <a:p>
            <a:r>
              <a:rPr kumimoji="1" lang="en" altLang="ja-JP" dirty="0"/>
              <a:t>Latent Class Analysis</a:t>
            </a:r>
            <a:r>
              <a:rPr kumimoji="1" lang="ja-JP" altLang="en"/>
              <a:t>（</a:t>
            </a:r>
            <a:r>
              <a:rPr kumimoji="1" lang="ja-JP" altLang="en-US"/>
              <a:t>潜在クラス分析）</a:t>
            </a:r>
          </a:p>
        </p:txBody>
      </p:sp>
    </p:spTree>
    <p:extLst>
      <p:ext uri="{BB962C8B-B14F-4D97-AF65-F5344CB8AC3E}">
        <p14:creationId xmlns:p14="http://schemas.microsoft.com/office/powerpoint/2010/main" val="146253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87CAF21-9DEA-6B53-06ED-D5F6579B36C7}"/>
              </a:ext>
            </a:extLst>
          </p:cNvPr>
          <p:cNvSpPr>
            <a:spLocks noGrp="1"/>
          </p:cNvSpPr>
          <p:nvPr>
            <p:ph type="body" sz="quarter" idx="11"/>
          </p:nvPr>
        </p:nvSpPr>
        <p:spPr/>
        <p:txBody>
          <a:bodyPr>
            <a:normAutofit fontScale="92500" lnSpcReduction="20000"/>
          </a:bodyPr>
          <a:lstStyle/>
          <a:p>
            <a:r>
              <a:rPr kumimoji="1" lang="en" altLang="ja-JP" dirty="0"/>
              <a:t>Local Independence</a:t>
            </a:r>
            <a:r>
              <a:rPr kumimoji="1" lang="ja-JP" altLang="en"/>
              <a:t>（</a:t>
            </a:r>
            <a:r>
              <a:rPr kumimoji="1" lang="ja-JP" altLang="en-US"/>
              <a:t>局所独立）</a:t>
            </a:r>
          </a:p>
        </p:txBody>
      </p:sp>
      <p:sp>
        <p:nvSpPr>
          <p:cNvPr id="6" name="角丸四角形 5">
            <a:extLst>
              <a:ext uri="{FF2B5EF4-FFF2-40B4-BE49-F238E27FC236}">
                <a16:creationId xmlns:a16="http://schemas.microsoft.com/office/drawing/2014/main" id="{2975DAC6-6112-420C-5459-9FFB7CBE5E41}"/>
              </a:ext>
            </a:extLst>
          </p:cNvPr>
          <p:cNvSpPr/>
          <p:nvPr/>
        </p:nvSpPr>
        <p:spPr>
          <a:xfrm>
            <a:off x="8737600" y="5339644"/>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7" name="角丸四角形 6">
            <a:extLst>
              <a:ext uri="{FF2B5EF4-FFF2-40B4-BE49-F238E27FC236}">
                <a16:creationId xmlns:a16="http://schemas.microsoft.com/office/drawing/2014/main" id="{4C709CE5-64CE-C8E0-2B4C-7D540D18183D}"/>
              </a:ext>
            </a:extLst>
          </p:cNvPr>
          <p:cNvSpPr/>
          <p:nvPr/>
        </p:nvSpPr>
        <p:spPr>
          <a:xfrm>
            <a:off x="9810044" y="5339644"/>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8" name="角丸四角形 7">
            <a:extLst>
              <a:ext uri="{FF2B5EF4-FFF2-40B4-BE49-F238E27FC236}">
                <a16:creationId xmlns:a16="http://schemas.microsoft.com/office/drawing/2014/main" id="{735D62DE-2E23-C009-51D4-05285F7ABC4E}"/>
              </a:ext>
            </a:extLst>
          </p:cNvPr>
          <p:cNvSpPr/>
          <p:nvPr/>
        </p:nvSpPr>
        <p:spPr>
          <a:xfrm>
            <a:off x="9234311" y="4109744"/>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kumimoji="1" lang="ja-JP" altLang="en-US"/>
          </a:p>
        </p:txBody>
      </p:sp>
      <p:sp>
        <p:nvSpPr>
          <p:cNvPr id="19" name="角丸四角形 18">
            <a:extLst>
              <a:ext uri="{FF2B5EF4-FFF2-40B4-BE49-F238E27FC236}">
                <a16:creationId xmlns:a16="http://schemas.microsoft.com/office/drawing/2014/main" id="{693CC4CF-47E7-24B2-9C9C-50656DED94B3}"/>
              </a:ext>
            </a:extLst>
          </p:cNvPr>
          <p:cNvSpPr/>
          <p:nvPr/>
        </p:nvSpPr>
        <p:spPr>
          <a:xfrm>
            <a:off x="8737601" y="2611485"/>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0" name="角丸四角形 19">
            <a:extLst>
              <a:ext uri="{FF2B5EF4-FFF2-40B4-BE49-F238E27FC236}">
                <a16:creationId xmlns:a16="http://schemas.microsoft.com/office/drawing/2014/main" id="{0746FF36-AA43-0F0F-9558-460ADFA3E870}"/>
              </a:ext>
            </a:extLst>
          </p:cNvPr>
          <p:cNvSpPr/>
          <p:nvPr/>
        </p:nvSpPr>
        <p:spPr>
          <a:xfrm>
            <a:off x="9810045" y="2611485"/>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cxnSp>
        <p:nvCxnSpPr>
          <p:cNvPr id="28" name="曲線コネクタ 27">
            <a:extLst>
              <a:ext uri="{FF2B5EF4-FFF2-40B4-BE49-F238E27FC236}">
                <a16:creationId xmlns:a16="http://schemas.microsoft.com/office/drawing/2014/main" id="{1E9ABE16-1573-8450-1EB7-67F7D55FBF00}"/>
              </a:ext>
            </a:extLst>
          </p:cNvPr>
          <p:cNvCxnSpPr>
            <a:stCxn id="19" idx="2"/>
            <a:endCxn id="20" idx="2"/>
          </p:cNvCxnSpPr>
          <p:nvPr/>
        </p:nvCxnSpPr>
        <p:spPr>
          <a:xfrm rot="16200000" flipH="1">
            <a:off x="9561690" y="2650997"/>
            <a:ext cx="12700" cy="107244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E00D9A60-B807-D997-B469-25F643536FB1}"/>
              </a:ext>
            </a:extLst>
          </p:cNvPr>
          <p:cNvCxnSpPr>
            <a:stCxn id="8" idx="2"/>
            <a:endCxn id="6" idx="0"/>
          </p:cNvCxnSpPr>
          <p:nvPr/>
        </p:nvCxnSpPr>
        <p:spPr>
          <a:xfrm flipH="1">
            <a:off x="9025467" y="4685478"/>
            <a:ext cx="496711" cy="65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0725515-C5A8-5204-9446-661DDFAD1464}"/>
              </a:ext>
            </a:extLst>
          </p:cNvPr>
          <p:cNvCxnSpPr>
            <a:cxnSpLocks/>
            <a:stCxn id="8" idx="2"/>
            <a:endCxn id="7" idx="0"/>
          </p:cNvCxnSpPr>
          <p:nvPr/>
        </p:nvCxnSpPr>
        <p:spPr>
          <a:xfrm>
            <a:off x="9522178" y="4685478"/>
            <a:ext cx="575733" cy="65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線コネクタ 45">
            <a:extLst>
              <a:ext uri="{FF2B5EF4-FFF2-40B4-BE49-F238E27FC236}">
                <a16:creationId xmlns:a16="http://schemas.microsoft.com/office/drawing/2014/main" id="{6636C5C3-AF0A-B7FD-A349-02BAC4E7C08C}"/>
              </a:ext>
            </a:extLst>
          </p:cNvPr>
          <p:cNvCxnSpPr>
            <a:cxnSpLocks/>
            <a:stCxn id="6" idx="2"/>
            <a:endCxn id="7" idx="2"/>
          </p:cNvCxnSpPr>
          <p:nvPr/>
        </p:nvCxnSpPr>
        <p:spPr>
          <a:xfrm rot="16200000" flipH="1">
            <a:off x="9561689" y="5379156"/>
            <a:ext cx="12700" cy="1072444"/>
          </a:xfrm>
          <a:prstGeom prst="curvedConnector3">
            <a:avLst>
              <a:gd name="adj1" fmla="val 224444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テキスト ボックス 62">
            <a:extLst>
              <a:ext uri="{FF2B5EF4-FFF2-40B4-BE49-F238E27FC236}">
                <a16:creationId xmlns:a16="http://schemas.microsoft.com/office/drawing/2014/main" id="{41F7616E-107C-21CA-106C-66F90CE11C6C}"/>
              </a:ext>
            </a:extLst>
          </p:cNvPr>
          <p:cNvSpPr txBox="1"/>
          <p:nvPr/>
        </p:nvSpPr>
        <p:spPr>
          <a:xfrm>
            <a:off x="4432557" y="2530020"/>
            <a:ext cx="2521844" cy="738664"/>
          </a:xfrm>
          <a:prstGeom prst="rect">
            <a:avLst/>
          </a:prstGeom>
          <a:noFill/>
        </p:spPr>
        <p:txBody>
          <a:bodyPr wrap="none" rtlCol="0">
            <a:spAutoFit/>
          </a:bodyPr>
          <a:lstStyle/>
          <a:p>
            <a:r>
              <a:rPr kumimoji="1" lang="en" altLang="ja-JP" sz="1400" dirty="0"/>
              <a:t>X-squared = 8.4175, </a:t>
            </a:r>
            <a:r>
              <a:rPr kumimoji="1" lang="en" altLang="ja-JP" sz="1400" dirty="0" err="1"/>
              <a:t>df</a:t>
            </a:r>
            <a:r>
              <a:rPr kumimoji="1" lang="en" altLang="ja-JP" sz="1400" dirty="0"/>
              <a:t> = 1, </a:t>
            </a:r>
            <a:br>
              <a:rPr kumimoji="1" lang="en" altLang="ja-JP" sz="1400" dirty="0"/>
            </a:br>
            <a:r>
              <a:rPr kumimoji="1" lang="en" altLang="ja-JP" sz="1400" dirty="0"/>
              <a:t>p-value = 0.003716,</a:t>
            </a:r>
          </a:p>
          <a:p>
            <a:r>
              <a:rPr kumimoji="1" lang="en-US" altLang="ja-JP" sz="1400" dirty="0"/>
              <a:t>Odds ratio = 1.974026</a:t>
            </a:r>
            <a:endParaRPr kumimoji="1" lang="ja-JP" altLang="en-US" sz="1400"/>
          </a:p>
        </p:txBody>
      </p:sp>
      <p:graphicFrame>
        <p:nvGraphicFramePr>
          <p:cNvPr id="65" name="表 64">
            <a:extLst>
              <a:ext uri="{FF2B5EF4-FFF2-40B4-BE49-F238E27FC236}">
                <a16:creationId xmlns:a16="http://schemas.microsoft.com/office/drawing/2014/main" id="{37F72B46-609A-026E-39EF-F2292C53B9F2}"/>
              </a:ext>
            </a:extLst>
          </p:cNvPr>
          <p:cNvGraphicFramePr>
            <a:graphicFrameLocks noGrp="1"/>
          </p:cNvGraphicFramePr>
          <p:nvPr>
            <p:extLst>
              <p:ext uri="{D42A27DB-BD31-4B8C-83A1-F6EECF244321}">
                <p14:modId xmlns:p14="http://schemas.microsoft.com/office/powerpoint/2010/main" val="1849463816"/>
              </p:ext>
            </p:extLst>
          </p:nvPr>
        </p:nvGraphicFramePr>
        <p:xfrm>
          <a:off x="881942" y="4397611"/>
          <a:ext cx="2857500" cy="1016000"/>
        </p:xfrm>
        <a:graphic>
          <a:graphicData uri="http://schemas.openxmlformats.org/drawingml/2006/table">
            <a:tbl>
              <a:tblPr/>
              <a:tblGrid>
                <a:gridCol w="952500">
                  <a:extLst>
                    <a:ext uri="{9D8B030D-6E8A-4147-A177-3AD203B41FA5}">
                      <a16:colId xmlns:a16="http://schemas.microsoft.com/office/drawing/2014/main" val="129474621"/>
                    </a:ext>
                  </a:extLst>
                </a:gridCol>
                <a:gridCol w="952500">
                  <a:extLst>
                    <a:ext uri="{9D8B030D-6E8A-4147-A177-3AD203B41FA5}">
                      <a16:colId xmlns:a16="http://schemas.microsoft.com/office/drawing/2014/main" val="586172355"/>
                    </a:ext>
                  </a:extLst>
                </a:gridCol>
                <a:gridCol w="952500">
                  <a:extLst>
                    <a:ext uri="{9D8B030D-6E8A-4147-A177-3AD203B41FA5}">
                      <a16:colId xmlns:a16="http://schemas.microsoft.com/office/drawing/2014/main" val="3823484748"/>
                    </a:ext>
                  </a:extLst>
                </a:gridCol>
              </a:tblGrid>
              <a:tr h="254000">
                <a:tc rowSpan="2">
                  <a:txBody>
                    <a:bodyPr/>
                    <a:lstStyle/>
                    <a:p>
                      <a:pPr algn="ctr" fontAlgn="ctr"/>
                      <a:r>
                        <a:rPr lang="en" sz="16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 sz="16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987239535"/>
                  </a:ext>
                </a:extLst>
              </a:tr>
              <a:tr h="254000">
                <a:tc vMerge="1">
                  <a:txBody>
                    <a:bodyPr/>
                    <a:lstStyle/>
                    <a:p>
                      <a:endParaRPr kumimoji="1" lang="ja-JP" altLang="en-US"/>
                    </a:p>
                  </a:txBody>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05915"/>
                  </a:ext>
                </a:extLst>
              </a:tr>
              <a:tr h="254000">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a:solidFill>
                            <a:srgbClr val="000000"/>
                          </a:solidFill>
                          <a:effectLst/>
                          <a:latin typeface="游ゴシック" panose="020B0400000000000000" pitchFamily="34" charset="-128"/>
                          <a:ea typeface="游ゴシック" panose="020B0400000000000000" pitchFamily="34" charset="-128"/>
                        </a:rPr>
                        <a:t>20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564697"/>
                  </a:ext>
                </a:extLst>
              </a:tr>
              <a:tr h="254000">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34" charset="-128"/>
                          <a:ea typeface="游ゴシック" panose="020B0400000000000000" pitchFamily="34" charset="-128"/>
                        </a:rPr>
                        <a:t>40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514017"/>
                  </a:ext>
                </a:extLst>
              </a:tr>
            </a:tbl>
          </a:graphicData>
        </a:graphic>
      </p:graphicFrame>
      <p:sp>
        <p:nvSpPr>
          <p:cNvPr id="66" name="テキスト ボックス 65">
            <a:extLst>
              <a:ext uri="{FF2B5EF4-FFF2-40B4-BE49-F238E27FC236}">
                <a16:creationId xmlns:a16="http://schemas.microsoft.com/office/drawing/2014/main" id="{79859362-F17E-5E4A-D832-92B06E1DFEE1}"/>
              </a:ext>
            </a:extLst>
          </p:cNvPr>
          <p:cNvSpPr txBox="1"/>
          <p:nvPr/>
        </p:nvSpPr>
        <p:spPr>
          <a:xfrm>
            <a:off x="881942" y="3852987"/>
            <a:ext cx="768159" cy="369332"/>
          </a:xfrm>
          <a:prstGeom prst="rect">
            <a:avLst/>
          </a:prstGeom>
          <a:noFill/>
        </p:spPr>
        <p:txBody>
          <a:bodyPr wrap="none" rtlCol="0">
            <a:spAutoFit/>
          </a:bodyPr>
          <a:lstStyle/>
          <a:p>
            <a:r>
              <a:rPr kumimoji="1" lang="en-US" altLang="ja-JP" dirty="0"/>
              <a:t>C = 1</a:t>
            </a:r>
          </a:p>
        </p:txBody>
      </p:sp>
      <p:graphicFrame>
        <p:nvGraphicFramePr>
          <p:cNvPr id="67" name="表 66">
            <a:extLst>
              <a:ext uri="{FF2B5EF4-FFF2-40B4-BE49-F238E27FC236}">
                <a16:creationId xmlns:a16="http://schemas.microsoft.com/office/drawing/2014/main" id="{505F1CF8-255C-226A-5C45-56D036A4ED5D}"/>
              </a:ext>
            </a:extLst>
          </p:cNvPr>
          <p:cNvGraphicFramePr>
            <a:graphicFrameLocks noGrp="1"/>
          </p:cNvGraphicFramePr>
          <p:nvPr>
            <p:extLst>
              <p:ext uri="{D42A27DB-BD31-4B8C-83A1-F6EECF244321}">
                <p14:modId xmlns:p14="http://schemas.microsoft.com/office/powerpoint/2010/main" val="4130948514"/>
              </p:ext>
            </p:extLst>
          </p:nvPr>
        </p:nvGraphicFramePr>
        <p:xfrm>
          <a:off x="4264729" y="4397611"/>
          <a:ext cx="2857500" cy="1016000"/>
        </p:xfrm>
        <a:graphic>
          <a:graphicData uri="http://schemas.openxmlformats.org/drawingml/2006/table">
            <a:tbl>
              <a:tblPr/>
              <a:tblGrid>
                <a:gridCol w="952500">
                  <a:extLst>
                    <a:ext uri="{9D8B030D-6E8A-4147-A177-3AD203B41FA5}">
                      <a16:colId xmlns:a16="http://schemas.microsoft.com/office/drawing/2014/main" val="129474621"/>
                    </a:ext>
                  </a:extLst>
                </a:gridCol>
                <a:gridCol w="952500">
                  <a:extLst>
                    <a:ext uri="{9D8B030D-6E8A-4147-A177-3AD203B41FA5}">
                      <a16:colId xmlns:a16="http://schemas.microsoft.com/office/drawing/2014/main" val="586172355"/>
                    </a:ext>
                  </a:extLst>
                </a:gridCol>
                <a:gridCol w="952500">
                  <a:extLst>
                    <a:ext uri="{9D8B030D-6E8A-4147-A177-3AD203B41FA5}">
                      <a16:colId xmlns:a16="http://schemas.microsoft.com/office/drawing/2014/main" val="3823484748"/>
                    </a:ext>
                  </a:extLst>
                </a:gridCol>
              </a:tblGrid>
              <a:tr h="254000">
                <a:tc rowSpan="2">
                  <a:txBody>
                    <a:bodyPr/>
                    <a:lstStyle/>
                    <a:p>
                      <a:pPr algn="ctr" fontAlgn="ctr"/>
                      <a:r>
                        <a:rPr lang="en" sz="16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 sz="16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987239535"/>
                  </a:ext>
                </a:extLst>
              </a:tr>
              <a:tr h="254000">
                <a:tc vMerge="1">
                  <a:txBody>
                    <a:bodyPr/>
                    <a:lstStyle/>
                    <a:p>
                      <a:endParaRPr kumimoji="1" lang="ja-JP" altLang="en-US"/>
                    </a:p>
                  </a:txBody>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05915"/>
                  </a:ext>
                </a:extLst>
              </a:tr>
              <a:tr h="254000">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35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564697"/>
                  </a:ext>
                </a:extLst>
              </a:tr>
              <a:tr h="254000">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30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70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514017"/>
                  </a:ext>
                </a:extLst>
              </a:tr>
            </a:tbl>
          </a:graphicData>
        </a:graphic>
      </p:graphicFrame>
      <p:sp>
        <p:nvSpPr>
          <p:cNvPr id="68" name="テキスト ボックス 67">
            <a:extLst>
              <a:ext uri="{FF2B5EF4-FFF2-40B4-BE49-F238E27FC236}">
                <a16:creationId xmlns:a16="http://schemas.microsoft.com/office/drawing/2014/main" id="{0C9DD5A9-DF87-8EFA-7714-D4C359806B98}"/>
              </a:ext>
            </a:extLst>
          </p:cNvPr>
          <p:cNvSpPr txBox="1"/>
          <p:nvPr/>
        </p:nvSpPr>
        <p:spPr>
          <a:xfrm>
            <a:off x="4264729" y="3852987"/>
            <a:ext cx="768159" cy="369332"/>
          </a:xfrm>
          <a:prstGeom prst="rect">
            <a:avLst/>
          </a:prstGeom>
          <a:noFill/>
        </p:spPr>
        <p:txBody>
          <a:bodyPr wrap="none" rtlCol="0">
            <a:spAutoFit/>
          </a:bodyPr>
          <a:lstStyle/>
          <a:p>
            <a:r>
              <a:rPr kumimoji="1" lang="en-US" altLang="ja-JP" dirty="0"/>
              <a:t>C = 2</a:t>
            </a:r>
          </a:p>
        </p:txBody>
      </p:sp>
      <p:sp>
        <p:nvSpPr>
          <p:cNvPr id="69" name="テキスト ボックス 68">
            <a:extLst>
              <a:ext uri="{FF2B5EF4-FFF2-40B4-BE49-F238E27FC236}">
                <a16:creationId xmlns:a16="http://schemas.microsoft.com/office/drawing/2014/main" id="{03CCEFDC-689F-318E-8E5D-18D9E119BDFA}"/>
              </a:ext>
            </a:extLst>
          </p:cNvPr>
          <p:cNvSpPr txBox="1"/>
          <p:nvPr/>
        </p:nvSpPr>
        <p:spPr>
          <a:xfrm>
            <a:off x="881942" y="5631152"/>
            <a:ext cx="3033203" cy="523220"/>
          </a:xfrm>
          <a:prstGeom prst="rect">
            <a:avLst/>
          </a:prstGeom>
          <a:noFill/>
        </p:spPr>
        <p:txBody>
          <a:bodyPr wrap="none" rtlCol="0">
            <a:spAutoFit/>
          </a:bodyPr>
          <a:lstStyle/>
          <a:p>
            <a:r>
              <a:rPr kumimoji="1" lang="en" altLang="ja-JP" sz="1400" dirty="0"/>
              <a:t>X-squared = 0, </a:t>
            </a:r>
            <a:r>
              <a:rPr kumimoji="1" lang="en" altLang="ja-JP" sz="1400" dirty="0" err="1"/>
              <a:t>df</a:t>
            </a:r>
            <a:r>
              <a:rPr kumimoji="1" lang="en" altLang="ja-JP" sz="1400" dirty="0"/>
              <a:t> = 1, p-value = 1</a:t>
            </a:r>
            <a:br>
              <a:rPr kumimoji="1" lang="en" altLang="ja-JP" sz="1400" dirty="0"/>
            </a:br>
            <a:r>
              <a:rPr kumimoji="1" lang="en" altLang="ja-JP" sz="1400" dirty="0"/>
              <a:t>odds ratio = 1</a:t>
            </a:r>
          </a:p>
        </p:txBody>
      </p:sp>
      <p:sp>
        <p:nvSpPr>
          <p:cNvPr id="70" name="テキスト ボックス 69">
            <a:extLst>
              <a:ext uri="{FF2B5EF4-FFF2-40B4-BE49-F238E27FC236}">
                <a16:creationId xmlns:a16="http://schemas.microsoft.com/office/drawing/2014/main" id="{6B097279-0643-5052-64AA-4656E4C1E418}"/>
              </a:ext>
            </a:extLst>
          </p:cNvPr>
          <p:cNvSpPr txBox="1"/>
          <p:nvPr/>
        </p:nvSpPr>
        <p:spPr>
          <a:xfrm>
            <a:off x="4197012" y="5627511"/>
            <a:ext cx="3033203" cy="523220"/>
          </a:xfrm>
          <a:prstGeom prst="rect">
            <a:avLst/>
          </a:prstGeom>
          <a:noFill/>
        </p:spPr>
        <p:txBody>
          <a:bodyPr wrap="none" rtlCol="0">
            <a:spAutoFit/>
          </a:bodyPr>
          <a:lstStyle/>
          <a:p>
            <a:r>
              <a:rPr kumimoji="1" lang="en" altLang="ja-JP" sz="1400" dirty="0"/>
              <a:t>X-squared = 0, </a:t>
            </a:r>
            <a:r>
              <a:rPr kumimoji="1" lang="en" altLang="ja-JP" sz="1400" dirty="0" err="1"/>
              <a:t>df</a:t>
            </a:r>
            <a:r>
              <a:rPr kumimoji="1" lang="en" altLang="ja-JP" sz="1400" dirty="0"/>
              <a:t> = 1, p-value = 1</a:t>
            </a:r>
            <a:br>
              <a:rPr kumimoji="1" lang="en" altLang="ja-JP" sz="1400" dirty="0"/>
            </a:br>
            <a:r>
              <a:rPr kumimoji="1" lang="en" altLang="ja-JP" sz="1400" dirty="0"/>
              <a:t>odds ratio = 1</a:t>
            </a:r>
          </a:p>
        </p:txBody>
      </p:sp>
      <p:sp>
        <p:nvSpPr>
          <p:cNvPr id="72" name="コンテンツ プレースホルダー 71">
            <a:extLst>
              <a:ext uri="{FF2B5EF4-FFF2-40B4-BE49-F238E27FC236}">
                <a16:creationId xmlns:a16="http://schemas.microsoft.com/office/drawing/2014/main" id="{130F4901-6848-D7BB-205F-1394AD20AE84}"/>
              </a:ext>
            </a:extLst>
          </p:cNvPr>
          <p:cNvSpPr>
            <a:spLocks noGrp="1"/>
          </p:cNvSpPr>
          <p:nvPr>
            <p:ph idx="1"/>
          </p:nvPr>
        </p:nvSpPr>
        <p:spPr>
          <a:xfrm>
            <a:off x="558800" y="1047753"/>
            <a:ext cx="11099800" cy="642976"/>
          </a:xfrm>
        </p:spPr>
        <p:txBody>
          <a:bodyPr>
            <a:normAutofit/>
          </a:bodyPr>
          <a:lstStyle/>
          <a:p>
            <a:r>
              <a:rPr lang="en-US" altLang="ja-JP" dirty="0"/>
              <a:t>A</a:t>
            </a:r>
            <a:r>
              <a:rPr lang="ja-JP" altLang="en-US"/>
              <a:t>と</a:t>
            </a:r>
            <a:r>
              <a:rPr lang="en-US" altLang="ja-JP" dirty="0"/>
              <a:t>B</a:t>
            </a:r>
            <a:r>
              <a:rPr lang="ja-JP" altLang="en-US"/>
              <a:t>は関連ありだが，</a:t>
            </a:r>
            <a:r>
              <a:rPr lang="en-US" altLang="ja-JP" dirty="0"/>
              <a:t>C</a:t>
            </a:r>
            <a:r>
              <a:rPr lang="ja-JP" altLang="en-US"/>
              <a:t>の各層の内部（局所）では関連なし（独立）</a:t>
            </a:r>
            <a:endParaRPr lang="en-US" altLang="ja-JP" dirty="0"/>
          </a:p>
          <a:p>
            <a:endParaRPr lang="en-US" altLang="ja-JP" dirty="0"/>
          </a:p>
          <a:p>
            <a:endParaRPr lang="ja-JP" altLang="en-US"/>
          </a:p>
        </p:txBody>
      </p:sp>
      <p:graphicFrame>
        <p:nvGraphicFramePr>
          <p:cNvPr id="73" name="コンテンツ プレースホルダー 61">
            <a:extLst>
              <a:ext uri="{FF2B5EF4-FFF2-40B4-BE49-F238E27FC236}">
                <a16:creationId xmlns:a16="http://schemas.microsoft.com/office/drawing/2014/main" id="{34672EA0-72DD-4538-4805-4AAB1510B50E}"/>
              </a:ext>
            </a:extLst>
          </p:cNvPr>
          <p:cNvGraphicFramePr>
            <a:graphicFrameLocks/>
          </p:cNvGraphicFramePr>
          <p:nvPr>
            <p:extLst>
              <p:ext uri="{D42A27DB-BD31-4B8C-83A1-F6EECF244321}">
                <p14:modId xmlns:p14="http://schemas.microsoft.com/office/powerpoint/2010/main" val="555831762"/>
              </p:ext>
            </p:extLst>
          </p:nvPr>
        </p:nvGraphicFramePr>
        <p:xfrm>
          <a:off x="958495" y="2225790"/>
          <a:ext cx="2704395" cy="1283184"/>
        </p:xfrm>
        <a:graphic>
          <a:graphicData uri="http://schemas.openxmlformats.org/drawingml/2006/table">
            <a:tbl>
              <a:tblPr/>
              <a:tblGrid>
                <a:gridCol w="901465">
                  <a:extLst>
                    <a:ext uri="{9D8B030D-6E8A-4147-A177-3AD203B41FA5}">
                      <a16:colId xmlns:a16="http://schemas.microsoft.com/office/drawing/2014/main" val="727214353"/>
                    </a:ext>
                  </a:extLst>
                </a:gridCol>
                <a:gridCol w="901465">
                  <a:extLst>
                    <a:ext uri="{9D8B030D-6E8A-4147-A177-3AD203B41FA5}">
                      <a16:colId xmlns:a16="http://schemas.microsoft.com/office/drawing/2014/main" val="2674773632"/>
                    </a:ext>
                  </a:extLst>
                </a:gridCol>
                <a:gridCol w="901465">
                  <a:extLst>
                    <a:ext uri="{9D8B030D-6E8A-4147-A177-3AD203B41FA5}">
                      <a16:colId xmlns:a16="http://schemas.microsoft.com/office/drawing/2014/main" val="2296391607"/>
                    </a:ext>
                  </a:extLst>
                </a:gridCol>
              </a:tblGrid>
              <a:tr h="320796">
                <a:tc rowSpan="2">
                  <a:txBody>
                    <a:bodyPr/>
                    <a:lstStyle/>
                    <a:p>
                      <a:pPr algn="ctr" fontAlgn="ctr"/>
                      <a:r>
                        <a:rPr lang="en" sz="1600" b="0" i="0" u="none" strike="noStrike" dirty="0">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 sz="16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414673695"/>
                  </a:ext>
                </a:extLst>
              </a:tr>
              <a:tr h="320796">
                <a:tc vMerge="1">
                  <a:txBody>
                    <a:bodyPr/>
                    <a:lstStyle/>
                    <a:p>
                      <a:endParaRPr kumimoji="1" lang="ja-JP" altLang="en-US"/>
                    </a:p>
                  </a:txBody>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015244"/>
                  </a:ext>
                </a:extLst>
              </a:tr>
              <a:tr h="320796">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a:solidFill>
                            <a:srgbClr val="000000"/>
                          </a:solidFill>
                          <a:effectLst/>
                          <a:latin typeface="游ゴシック" panose="020B0400000000000000" pitchFamily="34" charset="-128"/>
                          <a:ea typeface="游ゴシック" panose="020B0400000000000000" pitchFamily="34" charset="-128"/>
                        </a:rPr>
                        <a:t>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55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0289876"/>
                  </a:ext>
                </a:extLst>
              </a:tr>
              <a:tr h="320796">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34" charset="-128"/>
                          <a:ea typeface="游ゴシック" panose="020B0400000000000000" pitchFamily="34" charset="-128"/>
                        </a:rPr>
                        <a:t>70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446584"/>
                  </a:ext>
                </a:extLst>
              </a:tr>
            </a:tbl>
          </a:graphicData>
        </a:graphic>
      </p:graphicFrame>
    </p:spTree>
    <p:extLst>
      <p:ext uri="{BB962C8B-B14F-4D97-AF65-F5344CB8AC3E}">
        <p14:creationId xmlns:p14="http://schemas.microsoft.com/office/powerpoint/2010/main" val="133488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C762464E-5167-7F0D-DE68-65E0E4078A74}"/>
                  </a:ext>
                </a:extLst>
              </p:cNvPr>
              <p:cNvSpPr>
                <a:spLocks noGrp="1"/>
              </p:cNvSpPr>
              <p:nvPr>
                <p:ph idx="1"/>
              </p:nvPr>
            </p:nvSpPr>
            <p:spPr>
              <a:xfrm>
                <a:off x="417815" y="1047751"/>
                <a:ext cx="5537200" cy="882649"/>
              </a:xfrm>
            </p:spPr>
            <p:txBody>
              <a:bodyPr>
                <a:norm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𝑖𝑗𝑘</m:t>
                        </m:r>
                      </m:sub>
                      <m:sup>
                        <m:r>
                          <a:rPr kumimoji="1" lang="en-US" altLang="ja-JP" b="0" i="1" smtClean="0">
                            <a:latin typeface="Cambria Math" panose="02040503050406030204" pitchFamily="18" charset="0"/>
                          </a:rPr>
                          <m:t>𝐴𝐵</m:t>
                        </m:r>
                        <m:r>
                          <m:rPr>
                            <m:sty m:val="p"/>
                          </m:rPr>
                          <a:rPr lang="en-US" altLang="ja-JP" i="1">
                            <a:latin typeface="Cambria Math" panose="02040503050406030204" pitchFamily="18" charset="0"/>
                          </a:rPr>
                          <m:t>C</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𝑘</m:t>
                        </m:r>
                      </m:sub>
                      <m:sup>
                        <m:r>
                          <a:rPr kumimoji="1" lang="en-US" altLang="ja-JP" b="0" i="1" smtClean="0">
                            <a:latin typeface="Cambria Math" panose="02040503050406030204" pitchFamily="18" charset="0"/>
                          </a:rPr>
                          <m:t>𝐶</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𝑖𝑘</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r>
                          <a:rPr kumimoji="1" lang="en-US" altLang="ja-JP" b="0" i="1" smtClean="0">
                            <a:latin typeface="Cambria Math" panose="02040503050406030204" pitchFamily="18" charset="0"/>
                          </a:rPr>
                          <m:t>𝐶</m:t>
                        </m:r>
                      </m:sup>
                    </m:sSubSup>
                    <m:r>
                      <a:rPr kumimoji="1" lang="en-US" altLang="ja-JP" b="0" i="1" smtClean="0">
                        <a:latin typeface="Cambria Math" panose="02040503050406030204" pitchFamily="18" charset="0"/>
                      </a:rPr>
                      <m:t> ×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𝑗𝑘</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𝐵</m:t>
                            </m:r>
                          </m:e>
                        </m:acc>
                        <m:r>
                          <a:rPr kumimoji="1" lang="en-US" altLang="ja-JP" b="0" i="1" smtClean="0">
                            <a:latin typeface="Cambria Math" panose="02040503050406030204" pitchFamily="18" charset="0"/>
                          </a:rPr>
                          <m:t>𝐶</m:t>
                        </m:r>
                      </m:sup>
                    </m:sSubSup>
                  </m:oMath>
                </a14:m>
                <a:endParaRPr kumimoji="1" lang="en-US" altLang="ja-JP" dirty="0"/>
              </a:p>
              <a:p>
                <a:endParaRPr kumimoji="1" lang="en-US" altLang="ja-JP" dirty="0"/>
              </a:p>
            </p:txBody>
          </p:sp>
        </mc:Choice>
        <mc:Fallback>
          <p:sp>
            <p:nvSpPr>
              <p:cNvPr id="2" name="コンテンツ プレースホルダー 1">
                <a:extLst>
                  <a:ext uri="{FF2B5EF4-FFF2-40B4-BE49-F238E27FC236}">
                    <a16:creationId xmlns:a16="http://schemas.microsoft.com/office/drawing/2014/main" id="{C762464E-5167-7F0D-DE68-65E0E4078A74}"/>
                  </a:ext>
                </a:extLst>
              </p:cNvPr>
              <p:cNvSpPr>
                <a:spLocks noGrp="1" noRot="1" noChangeAspect="1" noMove="1" noResize="1" noEditPoints="1" noAdjustHandles="1" noChangeArrowheads="1" noChangeShapeType="1" noTextEdit="1"/>
              </p:cNvSpPr>
              <p:nvPr>
                <p:ph idx="1"/>
              </p:nvPr>
            </p:nvSpPr>
            <p:spPr>
              <a:xfrm>
                <a:off x="417815" y="1047751"/>
                <a:ext cx="5537200" cy="882649"/>
              </a:xfrm>
              <a:blipFill>
                <a:blip r:embed="rId2"/>
                <a:stretch>
                  <a:fillRect l="-1606"/>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8D7EF116-398A-160C-DA26-797F8EFC8416}"/>
              </a:ext>
            </a:extLst>
          </p:cNvPr>
          <p:cNvSpPr>
            <a:spLocks noGrp="1"/>
          </p:cNvSpPr>
          <p:nvPr>
            <p:ph type="body" sz="quarter" idx="11"/>
          </p:nvPr>
        </p:nvSpPr>
        <p:spPr/>
        <p:txBody>
          <a:bodyPr>
            <a:normAutofit fontScale="92500" lnSpcReduction="20000"/>
          </a:bodyPr>
          <a:lstStyle/>
          <a:p>
            <a:r>
              <a:rPr kumimoji="1" lang="ja-JP" altLang="en-US"/>
              <a:t>条件付き独立の時の確率計算</a:t>
            </a:r>
          </a:p>
        </p:txBody>
      </p:sp>
      <mc:AlternateContent xmlns:mc="http://schemas.openxmlformats.org/markup-compatibility/2006">
        <mc:Choice xmlns:a14="http://schemas.microsoft.com/office/drawing/2010/main" Requires="a14">
          <p:sp>
            <p:nvSpPr>
              <p:cNvPr id="13" name="コンテンツ プレースホルダー 12">
                <a:extLst>
                  <a:ext uri="{FF2B5EF4-FFF2-40B4-BE49-F238E27FC236}">
                    <a16:creationId xmlns:a16="http://schemas.microsoft.com/office/drawing/2014/main" id="{FC052EE6-05E3-B133-9DF0-184E3C7C79E2}"/>
                  </a:ext>
                </a:extLst>
              </p:cNvPr>
              <p:cNvSpPr>
                <a:spLocks noGrp="1"/>
              </p:cNvSpPr>
              <p:nvPr>
                <p:ph idx="12"/>
              </p:nvPr>
            </p:nvSpPr>
            <p:spPr/>
            <p:txBody>
              <a:bodyPr>
                <a:normAutofit fontScale="92500"/>
              </a:bodyPr>
              <a:lstStyle/>
              <a:p>
                <a:r>
                  <a:rPr lang="ja-JP" altLang="en-US"/>
                  <a:t>計算例</a:t>
                </a:r>
                <a:endParaRPr lang="en-US" altLang="ja-JP" dirty="0"/>
              </a:p>
              <a:p>
                <a:pPr marL="0" indent="0">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111</m:t>
                          </m:r>
                        </m:sub>
                        <m:sup>
                          <m:r>
                            <a:rPr lang="en-US" altLang="ja-JP" b="0" i="1" smtClean="0">
                              <a:latin typeface="Cambria Math" panose="02040503050406030204" pitchFamily="18" charset="0"/>
                            </a:rPr>
                            <m:t>𝐴𝐵𝐶</m:t>
                          </m:r>
                        </m:sup>
                      </m:sSubSup>
                      <m:r>
                        <a:rPr lang="en-US" altLang="ja-JP" b="0" i="1" smtClean="0">
                          <a:latin typeface="Cambria Math" panose="02040503050406030204" pitchFamily="18" charset="0"/>
                        </a:rPr>
                        <m:t>=0.5×0.667×0.8</m:t>
                      </m:r>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=0.2668≃</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80</m:t>
                          </m:r>
                        </m:num>
                        <m:den>
                          <m:r>
                            <a:rPr lang="en-US" altLang="ja-JP" b="0" i="1" smtClean="0">
                              <a:latin typeface="Cambria Math" panose="02040503050406030204" pitchFamily="18" charset="0"/>
                            </a:rPr>
                            <m:t>300</m:t>
                          </m:r>
                        </m:den>
                      </m:f>
                    </m:oMath>
                  </m:oMathPara>
                </a14:m>
                <a:endParaRPr lang="en-US" altLang="ja-JP" b="0" i="1" dirty="0">
                  <a:latin typeface="Cambria Math" panose="02040503050406030204" pitchFamily="18" charset="0"/>
                </a:endParaRPr>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22</m:t>
                          </m:r>
                        </m:sub>
                        <m:sup>
                          <m:r>
                            <a:rPr lang="en-US" altLang="ja-JP" b="0" i="1" smtClean="0">
                              <a:latin typeface="Cambria Math" panose="02040503050406030204" pitchFamily="18" charset="0"/>
                            </a:rPr>
                            <m:t>𝐴𝐵</m:t>
                          </m:r>
                        </m:sup>
                      </m:sSubSup>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221</m:t>
                          </m:r>
                        </m:sub>
                        <m:sup>
                          <m:r>
                            <a:rPr lang="en-US" altLang="ja-JP" b="0" i="1" smtClean="0">
                              <a:latin typeface="Cambria Math" panose="02040503050406030204" pitchFamily="18" charset="0"/>
                            </a:rPr>
                            <m:t>𝐴𝐵𝐶</m:t>
                          </m:r>
                        </m:sup>
                      </m:sSubSup>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222</m:t>
                          </m:r>
                        </m:sub>
                        <m:sup>
                          <m:r>
                            <a:rPr lang="en-US" altLang="ja-JP" b="0" i="1" smtClean="0">
                              <a:latin typeface="Cambria Math" panose="02040503050406030204" pitchFamily="18" charset="0"/>
                            </a:rPr>
                            <m:t>𝐴𝐵𝐶</m:t>
                          </m:r>
                        </m:sup>
                      </m:sSubSup>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=0.5×0.333×0.2+0.5×0.667×0.7</m:t>
                      </m:r>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=0.26675≃</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80</m:t>
                          </m:r>
                        </m:num>
                        <m:den>
                          <m:r>
                            <a:rPr lang="en-US" altLang="ja-JP" b="0" i="1" smtClean="0">
                              <a:latin typeface="Cambria Math" panose="02040503050406030204" pitchFamily="18" charset="0"/>
                            </a:rPr>
                            <m:t>300</m:t>
                          </m:r>
                        </m:den>
                      </m:f>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 </m:t>
                      </m:r>
                    </m:oMath>
                  </m:oMathPara>
                </a14:m>
                <a:endParaRPr lang="en-US" altLang="ja-JP" b="0" dirty="0"/>
              </a:p>
            </p:txBody>
          </p:sp>
        </mc:Choice>
        <mc:Fallback>
          <p:sp>
            <p:nvSpPr>
              <p:cNvPr id="13" name="コンテンツ プレースホルダー 12">
                <a:extLst>
                  <a:ext uri="{FF2B5EF4-FFF2-40B4-BE49-F238E27FC236}">
                    <a16:creationId xmlns:a16="http://schemas.microsoft.com/office/drawing/2014/main" id="{FC052EE6-05E3-B133-9DF0-184E3C7C79E2}"/>
                  </a:ext>
                </a:extLst>
              </p:cNvPr>
              <p:cNvSpPr>
                <a:spLocks noGrp="1" noRot="1" noChangeAspect="1" noMove="1" noResize="1" noEditPoints="1" noAdjustHandles="1" noChangeArrowheads="1" noChangeShapeType="1" noTextEdit="1"/>
              </p:cNvSpPr>
              <p:nvPr>
                <p:ph idx="12"/>
              </p:nvPr>
            </p:nvSpPr>
            <p:spPr>
              <a:blipFill>
                <a:blip r:embed="rId3"/>
                <a:stretch>
                  <a:fillRect l="-1376"/>
                </a:stretch>
              </a:blipFill>
            </p:spPr>
            <p:txBody>
              <a:bodyPr/>
              <a:lstStyle/>
              <a:p>
                <a:r>
                  <a:rPr lang="ja-JP" altLang="en-US">
                    <a:noFill/>
                  </a:rPr>
                  <a:t> </a:t>
                </a:r>
              </a:p>
            </p:txBody>
          </p:sp>
        </mc:Fallback>
      </mc:AlternateContent>
      <p:graphicFrame>
        <p:nvGraphicFramePr>
          <p:cNvPr id="9" name="表 8">
            <a:extLst>
              <a:ext uri="{FF2B5EF4-FFF2-40B4-BE49-F238E27FC236}">
                <a16:creationId xmlns:a16="http://schemas.microsoft.com/office/drawing/2014/main" id="{BF467080-5313-9C49-5ABC-EBDED17C5C61}"/>
              </a:ext>
            </a:extLst>
          </p:cNvPr>
          <p:cNvGraphicFramePr>
            <a:graphicFrameLocks noGrp="1"/>
          </p:cNvGraphicFramePr>
          <p:nvPr>
            <p:extLst>
              <p:ext uri="{D42A27DB-BD31-4B8C-83A1-F6EECF244321}">
                <p14:modId xmlns:p14="http://schemas.microsoft.com/office/powerpoint/2010/main" val="2421914603"/>
              </p:ext>
            </p:extLst>
          </p:nvPr>
        </p:nvGraphicFramePr>
        <p:xfrm>
          <a:off x="558800" y="2056845"/>
          <a:ext cx="3059289" cy="3753400"/>
        </p:xfrm>
        <a:graphic>
          <a:graphicData uri="http://schemas.openxmlformats.org/drawingml/2006/table">
            <a:tbl>
              <a:tblPr/>
              <a:tblGrid>
                <a:gridCol w="412489">
                  <a:extLst>
                    <a:ext uri="{9D8B030D-6E8A-4147-A177-3AD203B41FA5}">
                      <a16:colId xmlns:a16="http://schemas.microsoft.com/office/drawing/2014/main" val="2373651696"/>
                    </a:ext>
                  </a:extLst>
                </a:gridCol>
                <a:gridCol w="355198">
                  <a:extLst>
                    <a:ext uri="{9D8B030D-6E8A-4147-A177-3AD203B41FA5}">
                      <a16:colId xmlns:a16="http://schemas.microsoft.com/office/drawing/2014/main" val="1750800122"/>
                    </a:ext>
                  </a:extLst>
                </a:gridCol>
                <a:gridCol w="1145801">
                  <a:extLst>
                    <a:ext uri="{9D8B030D-6E8A-4147-A177-3AD203B41FA5}">
                      <a16:colId xmlns:a16="http://schemas.microsoft.com/office/drawing/2014/main" val="683932338"/>
                    </a:ext>
                  </a:extLst>
                </a:gridCol>
                <a:gridCol w="1145801">
                  <a:extLst>
                    <a:ext uri="{9D8B030D-6E8A-4147-A177-3AD203B41FA5}">
                      <a16:colId xmlns:a16="http://schemas.microsoft.com/office/drawing/2014/main" val="4153520002"/>
                    </a:ext>
                  </a:extLst>
                </a:gridCol>
              </a:tblGrid>
              <a:tr h="469175">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gridSpan="2">
                  <a:txBody>
                    <a:bodyPr/>
                    <a:lstStyle/>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C</a:t>
                      </a:r>
                    </a:p>
                  </a:txBody>
                  <a:tcPr marL="9525" marR="9525" marT="9525" marB="0" anchor="ctr">
                    <a:lnL>
                      <a:noFill/>
                    </a:lnL>
                    <a:lnR>
                      <a:noFill/>
                    </a:lnR>
                    <a:lnT>
                      <a:noFill/>
                    </a:lnT>
                    <a:lnB>
                      <a:noFill/>
                    </a:lnB>
                  </a:tcPr>
                </a:tc>
                <a:tc hMerge="1">
                  <a:txBody>
                    <a:bodyPr/>
                    <a:lstStyle/>
                    <a:p>
                      <a:endParaRPr kumimoji="1" lang="ja-JP" altLang="en-US"/>
                    </a:p>
                  </a:txBody>
                  <a:tcPr/>
                </a:tc>
                <a:extLst>
                  <a:ext uri="{0D108BD9-81ED-4DB2-BD59-A6C34878D82A}">
                    <a16:rowId xmlns:a16="http://schemas.microsoft.com/office/drawing/2014/main" val="2486861884"/>
                  </a:ext>
                </a:extLst>
              </a:tr>
              <a:tr h="469175">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ctr"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ctr" fontAlgn="ctr"/>
                      <a:r>
                        <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3266518"/>
                  </a:ext>
                </a:extLst>
              </a:tr>
              <a:tr h="469175">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ctr"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968342"/>
                  </a:ext>
                </a:extLst>
              </a:tr>
              <a:tr h="469175">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a:noFill/>
                    </a:lnT>
                    <a:lnB>
                      <a:noFill/>
                    </a:lnB>
                  </a:tcP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7982415"/>
                  </a:ext>
                </a:extLst>
              </a:tr>
              <a:tr h="469175">
                <a:tc rowSpan="2">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a:noFill/>
                    </a:lnL>
                    <a:lnR>
                      <a:noFill/>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226892"/>
                  </a:ext>
                </a:extLst>
              </a:tr>
              <a:tr h="469175">
                <a:tc vMerge="1">
                  <a:txBody>
                    <a:bodyPr/>
                    <a:lstStyle/>
                    <a:p>
                      <a:endParaRPr kumimoji="1" lang="ja-JP" altLang="en-US"/>
                    </a:p>
                  </a:txBody>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613841"/>
                  </a:ext>
                </a:extLst>
              </a:tr>
              <a:tr h="469175">
                <a:tc rowSpan="2">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a:noFill/>
                    </a:lnL>
                    <a:lnR>
                      <a:noFill/>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7496161"/>
                  </a:ext>
                </a:extLst>
              </a:tr>
              <a:tr h="469175">
                <a:tc vMerge="1">
                  <a:txBody>
                    <a:bodyPr/>
                    <a:lstStyle/>
                    <a:p>
                      <a:endParaRPr kumimoji="1" lang="ja-JP" altLang="en-US"/>
                    </a:p>
                  </a:txBody>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800" b="0" i="0" u="none" strike="noStrike">
                          <a:solidFill>
                            <a:srgbClr val="000000"/>
                          </a:solidFill>
                          <a:effectLst/>
                          <a:latin typeface="游ゴシック" panose="020B0400000000000000" pitchFamily="34" charset="-128"/>
                          <a:ea typeface="游ゴシック" panose="020B0400000000000000" pitchFamily="34" charset="-128"/>
                        </a:rPr>
                        <a:t>0.200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rPr>
                        <a:t>0.700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482595"/>
                  </a:ext>
                </a:extLst>
              </a:tr>
            </a:tbl>
          </a:graphicData>
        </a:graphic>
      </p:graphicFrame>
      <p:sp>
        <p:nvSpPr>
          <p:cNvPr id="10" name="左矢印吹き出し 9">
            <a:extLst>
              <a:ext uri="{FF2B5EF4-FFF2-40B4-BE49-F238E27FC236}">
                <a16:creationId xmlns:a16="http://schemas.microsoft.com/office/drawing/2014/main" id="{A853A9B5-1EC4-2363-E7FF-93DE59E03D12}"/>
              </a:ext>
            </a:extLst>
          </p:cNvPr>
          <p:cNvSpPr/>
          <p:nvPr/>
        </p:nvSpPr>
        <p:spPr>
          <a:xfrm>
            <a:off x="3828344" y="3045178"/>
            <a:ext cx="2280356" cy="383822"/>
          </a:xfrm>
          <a:prstGeom prst="leftArrowCallout">
            <a:avLst>
              <a:gd name="adj1" fmla="val 25000"/>
              <a:gd name="adj2" fmla="val 25000"/>
              <a:gd name="adj3" fmla="val 25000"/>
              <a:gd name="adj4" fmla="val 8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変数</a:t>
            </a:r>
            <a:r>
              <a:rPr kumimoji="1" lang="en-US" altLang="ja-JP" dirty="0"/>
              <a:t>C</a:t>
            </a:r>
            <a:r>
              <a:rPr kumimoji="1" lang="ja-JP" altLang="en-US"/>
              <a:t>の相対度数</a:t>
            </a:r>
          </a:p>
        </p:txBody>
      </p:sp>
      <p:sp>
        <p:nvSpPr>
          <p:cNvPr id="11" name="左矢印吹き出し 10">
            <a:extLst>
              <a:ext uri="{FF2B5EF4-FFF2-40B4-BE49-F238E27FC236}">
                <a16:creationId xmlns:a16="http://schemas.microsoft.com/office/drawing/2014/main" id="{D8808BF4-FD3B-A04B-8B90-A92A801215FD}"/>
              </a:ext>
            </a:extLst>
          </p:cNvPr>
          <p:cNvSpPr/>
          <p:nvPr/>
        </p:nvSpPr>
        <p:spPr>
          <a:xfrm>
            <a:off x="3828344" y="4100689"/>
            <a:ext cx="2280356" cy="589844"/>
          </a:xfrm>
          <a:prstGeom prst="leftArrowCallout">
            <a:avLst>
              <a:gd name="adj1" fmla="val 25000"/>
              <a:gd name="adj2" fmla="val 25000"/>
              <a:gd name="adj3" fmla="val 25000"/>
              <a:gd name="adj4" fmla="val 8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変数</a:t>
            </a:r>
            <a:r>
              <a:rPr kumimoji="1" lang="en-US" altLang="ja-JP" dirty="0"/>
              <a:t>A</a:t>
            </a:r>
            <a:r>
              <a:rPr kumimoji="1" lang="ja-JP" altLang="en-US"/>
              <a:t>の</a:t>
            </a:r>
            <a:br>
              <a:rPr kumimoji="1" lang="en-US" altLang="ja-JP" dirty="0"/>
            </a:br>
            <a:r>
              <a:rPr kumimoji="1" lang="ja-JP" altLang="en-US"/>
              <a:t>条件付き確率</a:t>
            </a:r>
          </a:p>
        </p:txBody>
      </p:sp>
      <p:sp>
        <p:nvSpPr>
          <p:cNvPr id="12" name="左矢印吹き出し 11">
            <a:extLst>
              <a:ext uri="{FF2B5EF4-FFF2-40B4-BE49-F238E27FC236}">
                <a16:creationId xmlns:a16="http://schemas.microsoft.com/office/drawing/2014/main" id="{DBB0643C-DF54-B426-D651-0F8BB652F25D}"/>
              </a:ext>
            </a:extLst>
          </p:cNvPr>
          <p:cNvSpPr/>
          <p:nvPr/>
        </p:nvSpPr>
        <p:spPr>
          <a:xfrm>
            <a:off x="3828344" y="5067300"/>
            <a:ext cx="2280356" cy="589844"/>
          </a:xfrm>
          <a:prstGeom prst="leftArrowCallout">
            <a:avLst>
              <a:gd name="adj1" fmla="val 25000"/>
              <a:gd name="adj2" fmla="val 25000"/>
              <a:gd name="adj3" fmla="val 25000"/>
              <a:gd name="adj4" fmla="val 8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変数</a:t>
            </a:r>
            <a:r>
              <a:rPr lang="en-US" altLang="ja-JP" dirty="0"/>
              <a:t>B</a:t>
            </a:r>
            <a:r>
              <a:rPr kumimoji="1" lang="ja-JP" altLang="en-US"/>
              <a:t>の</a:t>
            </a:r>
            <a:br>
              <a:rPr kumimoji="1" lang="en-US" altLang="ja-JP" dirty="0"/>
            </a:br>
            <a:r>
              <a:rPr kumimoji="1" lang="ja-JP" altLang="en-US"/>
              <a:t>条件付き確率</a:t>
            </a:r>
          </a:p>
        </p:txBody>
      </p:sp>
    </p:spTree>
    <p:extLst>
      <p:ext uri="{BB962C8B-B14F-4D97-AF65-F5344CB8AC3E}">
        <p14:creationId xmlns:p14="http://schemas.microsoft.com/office/powerpoint/2010/main" val="24857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1C5F45A1-729B-EB34-1540-62846DA78604}"/>
                  </a:ext>
                </a:extLst>
              </p:cNvPr>
              <p:cNvSpPr>
                <a:spLocks noGrp="1"/>
              </p:cNvSpPr>
              <p:nvPr>
                <p:ph idx="1"/>
              </p:nvPr>
            </p:nvSpPr>
            <p:spPr>
              <a:xfrm>
                <a:off x="558800" y="1047753"/>
                <a:ext cx="11099800" cy="2463092"/>
              </a:xfrm>
            </p:spPr>
            <p:txBody>
              <a:bodyPr>
                <a:normAutofit/>
              </a:bodyPr>
              <a:lstStyle/>
              <a:p>
                <a:r>
                  <a:rPr kumimoji="1" lang="ja-JP" altLang="en-US"/>
                  <a:t>局所独立を達成できる</a:t>
                </a:r>
                <a:r>
                  <a:rPr kumimoji="1" lang="en-US" altLang="ja-JP" dirty="0"/>
                  <a:t>C</a:t>
                </a:r>
                <a:r>
                  <a:rPr kumimoji="1" lang="ja-JP" altLang="en-US"/>
                  <a:t>のような変数を推定する＝潜在クラス分析</a:t>
                </a:r>
                <a:endParaRPr kumimoji="1" lang="en-US" altLang="ja-JP" dirty="0"/>
              </a:p>
              <a:p>
                <a:r>
                  <a:rPr lang="ja-JP" altLang="en-US"/>
                  <a:t>定式化：</a:t>
                </a:r>
                <a:r>
                  <a:rPr lang="en-US" altLang="ja-JP" dirty="0"/>
                  <a:t>A,B,C</a:t>
                </a:r>
                <a:r>
                  <a:rPr lang="ja-JP" altLang="en-US"/>
                  <a:t>の</a:t>
                </a:r>
                <a:r>
                  <a:rPr lang="en-US" altLang="ja-JP" dirty="0"/>
                  <a:t>3</a:t>
                </a:r>
                <a:r>
                  <a:rPr lang="ja-JP" altLang="en-US"/>
                  <a:t>つの顕在変数から潜在変数</a:t>
                </a:r>
                <a:r>
                  <a:rPr lang="en-US" altLang="ja-JP" dirty="0"/>
                  <a:t>X</a:t>
                </a:r>
                <a:r>
                  <a:rPr lang="ja-JP" altLang="en-US"/>
                  <a:t>を推定</a:t>
                </a:r>
                <a:endParaRPr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𝑖𝑗𝑘𝑡</m:t>
                        </m:r>
                      </m:sub>
                      <m:sup>
                        <m:r>
                          <a:rPr kumimoji="1" lang="en-US" altLang="ja-JP" b="0" i="1" smtClean="0">
                            <a:latin typeface="Cambria Math" panose="02040503050406030204" pitchFamily="18" charset="0"/>
                          </a:rPr>
                          <m:t>𝐴𝐵𝐶𝑋</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 ×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𝑖𝑡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 ×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𝑗𝑡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𝐵</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 ×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𝑘𝑡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𝐶</m:t>
                            </m:r>
                          </m:e>
                        </m:acc>
                        <m:r>
                          <a:rPr kumimoji="1" lang="en-US" altLang="ja-JP" b="0" i="1" smtClean="0">
                            <a:latin typeface="Cambria Math" panose="02040503050406030204" pitchFamily="18" charset="0"/>
                          </a:rPr>
                          <m:t>𝑋</m:t>
                        </m:r>
                      </m:sup>
                    </m:sSubSup>
                  </m:oMath>
                </a14:m>
                <a:endParaRPr kumimoji="1" lang="en-US" altLang="ja-JP" dirty="0"/>
              </a:p>
            </p:txBody>
          </p:sp>
        </mc:Choice>
        <mc:Fallback>
          <p:sp>
            <p:nvSpPr>
              <p:cNvPr id="2" name="コンテンツ プレースホルダー 1">
                <a:extLst>
                  <a:ext uri="{FF2B5EF4-FFF2-40B4-BE49-F238E27FC236}">
                    <a16:creationId xmlns:a16="http://schemas.microsoft.com/office/drawing/2014/main" id="{1C5F45A1-729B-EB34-1540-62846DA78604}"/>
                  </a:ext>
                </a:extLst>
              </p:cNvPr>
              <p:cNvSpPr>
                <a:spLocks noGrp="1" noRot="1" noChangeAspect="1" noMove="1" noResize="1" noEditPoints="1" noAdjustHandles="1" noChangeArrowheads="1" noChangeShapeType="1" noTextEdit="1"/>
              </p:cNvSpPr>
              <p:nvPr>
                <p:ph idx="1"/>
              </p:nvPr>
            </p:nvSpPr>
            <p:spPr>
              <a:xfrm>
                <a:off x="558800" y="1047753"/>
                <a:ext cx="11099800" cy="2463092"/>
              </a:xfrm>
              <a:blipFill>
                <a:blip r:embed="rId2"/>
                <a:stretch>
                  <a:fillRect l="-800"/>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8755CEA0-BAF0-2128-CDC0-8B816C83527C}"/>
              </a:ext>
            </a:extLst>
          </p:cNvPr>
          <p:cNvSpPr>
            <a:spLocks noGrp="1"/>
          </p:cNvSpPr>
          <p:nvPr>
            <p:ph type="body" sz="quarter" idx="11"/>
          </p:nvPr>
        </p:nvSpPr>
        <p:spPr/>
        <p:txBody>
          <a:bodyPr>
            <a:normAutofit fontScale="92500" lnSpcReduction="20000"/>
          </a:bodyPr>
          <a:lstStyle/>
          <a:p>
            <a:r>
              <a:rPr kumimoji="1" lang="en" altLang="ja-JP" dirty="0"/>
              <a:t>The Formal Latent Class Model</a:t>
            </a:r>
            <a:endParaRPr kumimoji="1" lang="ja-JP" altLang="en-US"/>
          </a:p>
        </p:txBody>
      </p:sp>
      <p:sp>
        <p:nvSpPr>
          <p:cNvPr id="4" name="角丸四角形 3">
            <a:extLst>
              <a:ext uri="{FF2B5EF4-FFF2-40B4-BE49-F238E27FC236}">
                <a16:creationId xmlns:a16="http://schemas.microsoft.com/office/drawing/2014/main" id="{C2AFEA11-74B5-CFCE-1408-17120E9BA002}"/>
              </a:ext>
            </a:extLst>
          </p:cNvPr>
          <p:cNvSpPr/>
          <p:nvPr/>
        </p:nvSpPr>
        <p:spPr>
          <a:xfrm>
            <a:off x="1693333"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角丸四角形 4">
            <a:extLst>
              <a:ext uri="{FF2B5EF4-FFF2-40B4-BE49-F238E27FC236}">
                <a16:creationId xmlns:a16="http://schemas.microsoft.com/office/drawing/2014/main" id="{EA6F33DB-70F6-B55E-5EC0-B6633FECFDDD}"/>
              </a:ext>
            </a:extLst>
          </p:cNvPr>
          <p:cNvSpPr/>
          <p:nvPr/>
        </p:nvSpPr>
        <p:spPr>
          <a:xfrm>
            <a:off x="2765777"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14" name="角丸四角形 13">
            <a:extLst>
              <a:ext uri="{FF2B5EF4-FFF2-40B4-BE49-F238E27FC236}">
                <a16:creationId xmlns:a16="http://schemas.microsoft.com/office/drawing/2014/main" id="{289E59DE-54FA-ECF9-C633-ED53890F1639}"/>
              </a:ext>
            </a:extLst>
          </p:cNvPr>
          <p:cNvSpPr/>
          <p:nvPr/>
        </p:nvSpPr>
        <p:spPr>
          <a:xfrm>
            <a:off x="3838221"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5" name="角丸四角形 14">
            <a:extLst>
              <a:ext uri="{FF2B5EF4-FFF2-40B4-BE49-F238E27FC236}">
                <a16:creationId xmlns:a16="http://schemas.microsoft.com/office/drawing/2014/main" id="{149779F2-D946-020A-79C4-E4739A7C521C}"/>
              </a:ext>
            </a:extLst>
          </p:cNvPr>
          <p:cNvSpPr/>
          <p:nvPr/>
        </p:nvSpPr>
        <p:spPr>
          <a:xfrm>
            <a:off x="7281335"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6" name="角丸四角形 15">
            <a:extLst>
              <a:ext uri="{FF2B5EF4-FFF2-40B4-BE49-F238E27FC236}">
                <a16:creationId xmlns:a16="http://schemas.microsoft.com/office/drawing/2014/main" id="{FB6567D7-6130-AFF9-8242-16B7959AA0F3}"/>
              </a:ext>
            </a:extLst>
          </p:cNvPr>
          <p:cNvSpPr/>
          <p:nvPr/>
        </p:nvSpPr>
        <p:spPr>
          <a:xfrm>
            <a:off x="8353779"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17" name="角丸四角形 16">
            <a:extLst>
              <a:ext uri="{FF2B5EF4-FFF2-40B4-BE49-F238E27FC236}">
                <a16:creationId xmlns:a16="http://schemas.microsoft.com/office/drawing/2014/main" id="{A1CCDC05-3A38-207F-349D-A2EEDF10CE93}"/>
              </a:ext>
            </a:extLst>
          </p:cNvPr>
          <p:cNvSpPr/>
          <p:nvPr/>
        </p:nvSpPr>
        <p:spPr>
          <a:xfrm>
            <a:off x="9426223" y="5234513"/>
            <a:ext cx="575733" cy="57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DA4291C4-4054-CD11-8628-D7F0A7DEB71B}"/>
              </a:ext>
            </a:extLst>
          </p:cNvPr>
          <p:cNvSpPr/>
          <p:nvPr/>
        </p:nvSpPr>
        <p:spPr>
          <a:xfrm>
            <a:off x="8133645" y="3510845"/>
            <a:ext cx="1016000" cy="733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endParaRPr kumimoji="1" lang="ja-JP" altLang="en-US"/>
          </a:p>
        </p:txBody>
      </p:sp>
      <p:cxnSp>
        <p:nvCxnSpPr>
          <p:cNvPr id="20" name="曲線コネクタ 19">
            <a:extLst>
              <a:ext uri="{FF2B5EF4-FFF2-40B4-BE49-F238E27FC236}">
                <a16:creationId xmlns:a16="http://schemas.microsoft.com/office/drawing/2014/main" id="{10A1C9EC-4AF0-0B0C-9E11-FB3CD07D7BE8}"/>
              </a:ext>
            </a:extLst>
          </p:cNvPr>
          <p:cNvCxnSpPr>
            <a:stCxn id="4" idx="2"/>
            <a:endCxn id="5" idx="2"/>
          </p:cNvCxnSpPr>
          <p:nvPr/>
        </p:nvCxnSpPr>
        <p:spPr>
          <a:xfrm rot="16200000" flipH="1">
            <a:off x="2517422" y="5274025"/>
            <a:ext cx="12700" cy="107244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a:extLst>
              <a:ext uri="{FF2B5EF4-FFF2-40B4-BE49-F238E27FC236}">
                <a16:creationId xmlns:a16="http://schemas.microsoft.com/office/drawing/2014/main" id="{9CA0DD2E-D92B-6C22-F2D9-47317E085F00}"/>
              </a:ext>
            </a:extLst>
          </p:cNvPr>
          <p:cNvCxnSpPr>
            <a:cxnSpLocks/>
            <a:stCxn id="5" idx="2"/>
            <a:endCxn id="14" idx="2"/>
          </p:cNvCxnSpPr>
          <p:nvPr/>
        </p:nvCxnSpPr>
        <p:spPr>
          <a:xfrm rot="16200000" flipH="1">
            <a:off x="3589866" y="5274025"/>
            <a:ext cx="12700" cy="107244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曲線コネクタ 25">
            <a:extLst>
              <a:ext uri="{FF2B5EF4-FFF2-40B4-BE49-F238E27FC236}">
                <a16:creationId xmlns:a16="http://schemas.microsoft.com/office/drawing/2014/main" id="{4974C7A8-E053-2C1E-1BF8-DE87906941DB}"/>
              </a:ext>
            </a:extLst>
          </p:cNvPr>
          <p:cNvCxnSpPr>
            <a:stCxn id="4" idx="2"/>
            <a:endCxn id="14" idx="2"/>
          </p:cNvCxnSpPr>
          <p:nvPr/>
        </p:nvCxnSpPr>
        <p:spPr>
          <a:xfrm rot="16200000" flipH="1">
            <a:off x="3053644" y="4737803"/>
            <a:ext cx="12700" cy="2144888"/>
          </a:xfrm>
          <a:prstGeom prst="curvedConnector3">
            <a:avLst>
              <a:gd name="adj1" fmla="val 437777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C48BF01-2629-41A8-589E-11F1C7B2B1C0}"/>
              </a:ext>
            </a:extLst>
          </p:cNvPr>
          <p:cNvCxnSpPr>
            <a:stCxn id="18" idx="3"/>
            <a:endCxn id="15" idx="0"/>
          </p:cNvCxnSpPr>
          <p:nvPr/>
        </p:nvCxnSpPr>
        <p:spPr>
          <a:xfrm flipH="1">
            <a:off x="7569202" y="4137163"/>
            <a:ext cx="713233" cy="109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5852C58-7E69-2FA8-1919-C899F69C2A1C}"/>
              </a:ext>
            </a:extLst>
          </p:cNvPr>
          <p:cNvCxnSpPr>
            <a:stCxn id="18" idx="4"/>
            <a:endCxn id="16" idx="0"/>
          </p:cNvCxnSpPr>
          <p:nvPr/>
        </p:nvCxnSpPr>
        <p:spPr>
          <a:xfrm>
            <a:off x="8641645" y="4244622"/>
            <a:ext cx="1" cy="98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B14B1B2-B561-EAA8-C133-82D6505E1E65}"/>
              </a:ext>
            </a:extLst>
          </p:cNvPr>
          <p:cNvCxnSpPr>
            <a:cxnSpLocks/>
            <a:stCxn id="18" idx="5"/>
            <a:endCxn id="17" idx="0"/>
          </p:cNvCxnSpPr>
          <p:nvPr/>
        </p:nvCxnSpPr>
        <p:spPr>
          <a:xfrm>
            <a:off x="9000855" y="4137163"/>
            <a:ext cx="713235" cy="109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曲線コネクタ 34">
            <a:extLst>
              <a:ext uri="{FF2B5EF4-FFF2-40B4-BE49-F238E27FC236}">
                <a16:creationId xmlns:a16="http://schemas.microsoft.com/office/drawing/2014/main" id="{117CAD3E-C76B-2039-3F52-DD18A898F001}"/>
              </a:ext>
            </a:extLst>
          </p:cNvPr>
          <p:cNvCxnSpPr/>
          <p:nvPr/>
        </p:nvCxnSpPr>
        <p:spPr>
          <a:xfrm rot="16200000" flipH="1">
            <a:off x="8099074" y="5261324"/>
            <a:ext cx="12700" cy="1072444"/>
          </a:xfrm>
          <a:prstGeom prst="curvedConnector3">
            <a:avLst>
              <a:gd name="adj1" fmla="val 180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曲線コネクタ 35">
            <a:extLst>
              <a:ext uri="{FF2B5EF4-FFF2-40B4-BE49-F238E27FC236}">
                <a16:creationId xmlns:a16="http://schemas.microsoft.com/office/drawing/2014/main" id="{29BCE57A-BAC6-DDAF-65DC-84D08217CC50}"/>
              </a:ext>
            </a:extLst>
          </p:cNvPr>
          <p:cNvCxnSpPr>
            <a:cxnSpLocks/>
          </p:cNvCxnSpPr>
          <p:nvPr/>
        </p:nvCxnSpPr>
        <p:spPr>
          <a:xfrm rot="16200000" flipH="1">
            <a:off x="9171518" y="5261324"/>
            <a:ext cx="12700" cy="1072444"/>
          </a:xfrm>
          <a:prstGeom prst="curvedConnector3">
            <a:avLst>
              <a:gd name="adj1" fmla="val 180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曲線コネクタ 36">
            <a:extLst>
              <a:ext uri="{FF2B5EF4-FFF2-40B4-BE49-F238E27FC236}">
                <a16:creationId xmlns:a16="http://schemas.microsoft.com/office/drawing/2014/main" id="{0259C138-6462-D1FD-6CD4-376CB37579B6}"/>
              </a:ext>
            </a:extLst>
          </p:cNvPr>
          <p:cNvCxnSpPr/>
          <p:nvPr/>
        </p:nvCxnSpPr>
        <p:spPr>
          <a:xfrm rot="16200000" flipH="1">
            <a:off x="8635295" y="4706050"/>
            <a:ext cx="12700" cy="2144888"/>
          </a:xfrm>
          <a:prstGeom prst="curvedConnector3">
            <a:avLst>
              <a:gd name="adj1" fmla="val 4377772"/>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右矢印 37">
            <a:extLst>
              <a:ext uri="{FF2B5EF4-FFF2-40B4-BE49-F238E27FC236}">
                <a16:creationId xmlns:a16="http://schemas.microsoft.com/office/drawing/2014/main" id="{D06A45FB-17C4-4E1F-3171-A42FE0E093CF}"/>
              </a:ext>
            </a:extLst>
          </p:cNvPr>
          <p:cNvSpPr/>
          <p:nvPr/>
        </p:nvSpPr>
        <p:spPr>
          <a:xfrm>
            <a:off x="5551312" y="4549422"/>
            <a:ext cx="880533" cy="685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2584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5FF139E7-2BF7-8C76-F5D8-03962BB2E63C}"/>
                  </a:ext>
                </a:extLst>
              </p:cNvPr>
              <p:cNvSpPr>
                <a:spLocks noGrp="1"/>
              </p:cNvSpPr>
              <p:nvPr>
                <p:ph idx="1"/>
              </p:nvPr>
            </p:nvSpPr>
            <p:spPr/>
            <p:txBody>
              <a:bodyPr/>
              <a:lstStyle/>
              <a:p>
                <a:r>
                  <a:rPr kumimoji="1" lang="en-US" altLang="ja-JP" dirty="0"/>
                  <a:t>Latent Class Probabilities</a:t>
                </a:r>
                <a:r>
                  <a:rPr kumimoji="1" lang="ja-JP" altLang="en-US"/>
                  <a:t>（</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oMath>
                </a14:m>
                <a:r>
                  <a:rPr kumimoji="1" lang="ja-JP" altLang="en-US"/>
                  <a:t>）：各潜在クラスの相対的な大きさ</a:t>
                </a:r>
                <a:endParaRPr kumimoji="1" lang="en-US" altLang="ja-JP" dirty="0"/>
              </a:p>
              <a:p>
                <a:pPr lvl="1"/>
                <a14:m>
                  <m:oMath xmlns:m="http://schemas.openxmlformats.org/officeDocument/2006/math">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𝑡</m:t>
                        </m:r>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𝑋</m:t>
                            </m:r>
                          </m:sup>
                        </m:sSubSup>
                        <m:r>
                          <a:rPr lang="en-US" altLang="ja-JP" b="0" i="1" smtClean="0">
                            <a:latin typeface="Cambria Math" panose="02040503050406030204" pitchFamily="18" charset="0"/>
                          </a:rPr>
                          <m:t>=1</m:t>
                        </m:r>
                      </m:e>
                    </m:nary>
                  </m:oMath>
                </a14:m>
                <a:r>
                  <a:rPr lang="ja-JP" altLang="en-US"/>
                  <a:t>：相対的な大きさ（確率）なので全てのクラスを足して</a:t>
                </a:r>
                <a:r>
                  <a:rPr lang="en-US" altLang="ja-JP" dirty="0"/>
                  <a:t>1</a:t>
                </a:r>
                <a:r>
                  <a:rPr lang="ja-JP" altLang="en-US"/>
                  <a:t>になる</a:t>
                </a:r>
                <a:endParaRPr lang="en-US" altLang="ja-JP" dirty="0"/>
              </a:p>
              <a:p>
                <a:r>
                  <a:rPr lang="en-US" altLang="ja-JP" dirty="0"/>
                  <a:t>Conditional Probabilities</a:t>
                </a:r>
                <a:r>
                  <a:rPr lang="ja-JP" altLang="en-US"/>
                  <a:t>（</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𝑖𝑡</m:t>
                        </m:r>
                      </m:sub>
                      <m:sup>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𝐴</m:t>
                            </m:r>
                          </m:e>
                        </m:acc>
                        <m:r>
                          <a:rPr lang="en-US" altLang="ja-JP" b="0" i="1" smtClean="0">
                            <a:latin typeface="Cambria Math" panose="02040503050406030204" pitchFamily="18" charset="0"/>
                          </a:rPr>
                          <m:t>𝑋</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𝜋</m:t>
                        </m:r>
                      </m:e>
                      <m:sub>
                        <m:r>
                          <a:rPr lang="en-US" altLang="ja-JP" i="1">
                            <a:latin typeface="Cambria Math" panose="02040503050406030204" pitchFamily="18" charset="0"/>
                          </a:rPr>
                          <m:t>𝑗𝑡</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𝐵</m:t>
                            </m:r>
                          </m:e>
                        </m:acc>
                        <m:r>
                          <a:rPr lang="en-US" altLang="ja-JP" i="1">
                            <a:latin typeface="Cambria Math" panose="02040503050406030204" pitchFamily="18" charset="0"/>
                          </a:rPr>
                          <m:t>𝑋</m:t>
                        </m:r>
                      </m:sup>
                    </m:sSubSup>
                    <m:r>
                      <a:rPr lang="en-US" altLang="ja-JP" b="0" i="1" smtClean="0">
                        <a:latin typeface="Cambria Math" panose="02040503050406030204" pitchFamily="18" charset="0"/>
                      </a:rPr>
                      <m:t>,</m:t>
                    </m:r>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𝜋</m:t>
                        </m:r>
                      </m:e>
                      <m:sub>
                        <m:r>
                          <a:rPr lang="en-US" altLang="ja-JP" i="1">
                            <a:latin typeface="Cambria Math" panose="02040503050406030204" pitchFamily="18" charset="0"/>
                          </a:rPr>
                          <m:t>𝑘𝑡</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𝐶</m:t>
                            </m:r>
                          </m:e>
                        </m:acc>
                        <m:r>
                          <a:rPr lang="en-US" altLang="ja-JP" i="1">
                            <a:latin typeface="Cambria Math" panose="02040503050406030204" pitchFamily="18" charset="0"/>
                          </a:rPr>
                          <m:t>𝑋</m:t>
                        </m:r>
                      </m:sup>
                    </m:sSubSup>
                  </m:oMath>
                </a14:m>
                <a:r>
                  <a:rPr lang="ja-JP" altLang="en-US"/>
                  <a:t>）：各クラスの特徴を表す</a:t>
                </a:r>
                <a:endParaRPr lang="en-US" altLang="ja-JP" dirty="0"/>
              </a:p>
              <a:p>
                <a:pPr lvl="1"/>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11</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=0.7,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12</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=0.3</m:t>
                    </m:r>
                  </m:oMath>
                </a14:m>
                <a:r>
                  <a:rPr lang="en-US" altLang="ja-JP" dirty="0"/>
                  <a:t> </a:t>
                </a:r>
                <a:r>
                  <a:rPr lang="ja-JP" altLang="en-US"/>
                  <a:t>：クラス</a:t>
                </a:r>
                <a:r>
                  <a:rPr lang="en-US" altLang="ja-JP" dirty="0"/>
                  <a:t>1</a:t>
                </a:r>
                <a:r>
                  <a:rPr lang="ja-JP" altLang="en-US"/>
                  <a:t>において，</a:t>
                </a:r>
                <a:r>
                  <a:rPr lang="en-US" altLang="ja-JP" dirty="0"/>
                  <a:t>A = 1</a:t>
                </a:r>
                <a:r>
                  <a:rPr lang="ja-JP" altLang="en-US"/>
                  <a:t>と回答する確率は</a:t>
                </a:r>
                <a:r>
                  <a:rPr lang="en-US" altLang="ja-JP" dirty="0"/>
                  <a:t>0.7</a:t>
                </a:r>
                <a:r>
                  <a:rPr lang="ja-JP" altLang="en-US"/>
                  <a:t>，</a:t>
                </a:r>
                <a:br>
                  <a:rPr lang="en-US" altLang="ja-JP" dirty="0"/>
                </a:br>
                <a:r>
                  <a:rPr lang="en-US" altLang="ja-JP" dirty="0"/>
                  <a:t>A = 2</a:t>
                </a:r>
                <a:r>
                  <a:rPr lang="ja-JP" altLang="en-US"/>
                  <a:t>と回答する確率は</a:t>
                </a:r>
                <a:r>
                  <a:rPr lang="en-US" altLang="ja-JP" dirty="0"/>
                  <a:t>0.3</a:t>
                </a:r>
                <a:r>
                  <a:rPr lang="ja-JP" altLang="en-US"/>
                  <a:t>なので，クラス</a:t>
                </a:r>
                <a:r>
                  <a:rPr lang="en-US" altLang="ja-JP" dirty="0"/>
                  <a:t>1</a:t>
                </a:r>
                <a:r>
                  <a:rPr lang="ja-JP" altLang="en-US"/>
                  <a:t>は</a:t>
                </a:r>
                <a:r>
                  <a:rPr lang="en-US" altLang="ja-JP" dirty="0"/>
                  <a:t>A = 1</a:t>
                </a:r>
                <a:r>
                  <a:rPr lang="ja-JP" altLang="en-US"/>
                  <a:t>と回答する人が多めのクラス</a:t>
                </a:r>
                <a:endParaRPr lang="en-US" altLang="ja-JP" dirty="0"/>
              </a:p>
              <a:p>
                <a:pPr lvl="1"/>
                <a14:m>
                  <m:oMath xmlns:m="http://schemas.openxmlformats.org/officeDocument/2006/math">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𝑖𝑡</m:t>
                            </m:r>
                          </m:sub>
                          <m:sup>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𝐴</m:t>
                                </m:r>
                              </m:e>
                            </m:acc>
                            <m:r>
                              <a:rPr lang="en-US" altLang="ja-JP" b="0" i="1" smtClean="0">
                                <a:latin typeface="Cambria Math" panose="02040503050406030204" pitchFamily="18" charset="0"/>
                              </a:rPr>
                              <m:t>𝑋</m:t>
                            </m:r>
                          </m:sup>
                        </m:sSubSup>
                        <m:r>
                          <a:rPr lang="en-US" altLang="ja-JP" b="0" i="1" smtClean="0">
                            <a:latin typeface="Cambria Math" panose="02040503050406030204" pitchFamily="18" charset="0"/>
                          </a:rPr>
                          <m:t>= </m:t>
                        </m:r>
                      </m:e>
                    </m:nary>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𝑗</m:t>
                        </m:r>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𝑗𝑡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𝐵</m:t>
                                </m:r>
                              </m:e>
                            </m:acc>
                            <m:r>
                              <a:rPr kumimoji="1" lang="en-US" altLang="ja-JP" b="0" i="1" smtClean="0">
                                <a:latin typeface="Cambria Math" panose="02040503050406030204" pitchFamily="18" charset="0"/>
                              </a:rPr>
                              <m:t>𝑋</m:t>
                            </m:r>
                          </m:sup>
                        </m:sSubSup>
                      </m:e>
                    </m:nary>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𝑘</m:t>
                        </m:r>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𝜋</m:t>
                            </m:r>
                          </m:e>
                          <m:sub>
                            <m:r>
                              <a:rPr lang="en-US" altLang="ja-JP" b="0" i="1" smtClean="0">
                                <a:latin typeface="Cambria Math" panose="02040503050406030204" pitchFamily="18" charset="0"/>
                              </a:rPr>
                              <m:t>𝑘𝑡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𝐶</m:t>
                                </m:r>
                              </m:e>
                            </m:acc>
                            <m:r>
                              <a:rPr kumimoji="1" lang="en-US" altLang="ja-JP" b="0" i="1" smtClean="0">
                                <a:latin typeface="Cambria Math" panose="02040503050406030204" pitchFamily="18" charset="0"/>
                              </a:rPr>
                              <m:t>𝑋</m:t>
                            </m:r>
                          </m:sup>
                        </m:sSubSup>
                      </m:e>
                    </m:nary>
                    <m:r>
                      <a:rPr lang="en-US" altLang="ja-JP" b="0" i="1" smtClean="0">
                        <a:latin typeface="Cambria Math" panose="02040503050406030204" pitchFamily="18" charset="0"/>
                      </a:rPr>
                      <m:t>=1</m:t>
                    </m:r>
                  </m:oMath>
                </a14:m>
                <a:r>
                  <a:rPr lang="ja-JP" altLang="en-US"/>
                  <a:t>：クラス</a:t>
                </a:r>
                <a:r>
                  <a:rPr lang="en-US" altLang="ja-JP" dirty="0"/>
                  <a:t>t</a:t>
                </a:r>
                <a:r>
                  <a:rPr lang="ja-JP" altLang="en-US"/>
                  <a:t>の内部で条件付き確率を足すと</a:t>
                </a:r>
                <a:r>
                  <a:rPr lang="en-US" altLang="ja-JP" dirty="0"/>
                  <a:t>1</a:t>
                </a:r>
                <a:r>
                  <a:rPr lang="ja-JP" altLang="en-US"/>
                  <a:t>になる</a:t>
                </a:r>
                <a:endParaRPr lang="en-US" altLang="ja-JP" dirty="0"/>
              </a:p>
              <a:p>
                <a:endParaRPr kumimoji="1" lang="ja-JP" altLang="en-US"/>
              </a:p>
            </p:txBody>
          </p:sp>
        </mc:Choice>
        <mc:Fallback>
          <p:sp>
            <p:nvSpPr>
              <p:cNvPr id="2" name="コンテンツ プレースホルダー 1">
                <a:extLst>
                  <a:ext uri="{FF2B5EF4-FFF2-40B4-BE49-F238E27FC236}">
                    <a16:creationId xmlns:a16="http://schemas.microsoft.com/office/drawing/2014/main" id="{5FF139E7-2BF7-8C76-F5D8-03962BB2E63C}"/>
                  </a:ext>
                </a:extLst>
              </p:cNvPr>
              <p:cNvSpPr>
                <a:spLocks noGrp="1" noRot="1" noChangeAspect="1" noMove="1" noResize="1" noEditPoints="1" noAdjustHandles="1" noChangeArrowheads="1" noChangeShapeType="1" noTextEdit="1"/>
              </p:cNvSpPr>
              <p:nvPr>
                <p:ph idx="1"/>
              </p:nvPr>
            </p:nvSpPr>
            <p:spPr>
              <a:blipFill>
                <a:blip r:embed="rId2"/>
                <a:stretch>
                  <a:fillRect l="-800"/>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D3AEB9DD-0375-D15C-51F2-30898F0F29AA}"/>
              </a:ext>
            </a:extLst>
          </p:cNvPr>
          <p:cNvSpPr>
            <a:spLocks noGrp="1"/>
          </p:cNvSpPr>
          <p:nvPr>
            <p:ph type="body" sz="quarter" idx="11"/>
          </p:nvPr>
        </p:nvSpPr>
        <p:spPr/>
        <p:txBody>
          <a:bodyPr>
            <a:normAutofit fontScale="92500" lnSpcReduction="20000"/>
          </a:bodyPr>
          <a:lstStyle/>
          <a:p>
            <a:r>
              <a:rPr kumimoji="1" lang="en-US" altLang="ja-JP" dirty="0"/>
              <a:t>Latent Class Probabilities &amp; Conditional Probabilities</a:t>
            </a:r>
            <a:r>
              <a:rPr kumimoji="1" lang="ja-JP" altLang="en-US"/>
              <a:t>（条件付き確率）</a:t>
            </a:r>
          </a:p>
        </p:txBody>
      </p:sp>
    </p:spTree>
    <p:extLst>
      <p:ext uri="{BB962C8B-B14F-4D97-AF65-F5344CB8AC3E}">
        <p14:creationId xmlns:p14="http://schemas.microsoft.com/office/powerpoint/2010/main" val="189613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EC16B4F6-F810-5588-80FF-B4C158A62765}"/>
                  </a:ext>
                </a:extLst>
              </p:cNvPr>
              <p:cNvSpPr>
                <a:spLocks noGrp="1"/>
              </p:cNvSpPr>
              <p:nvPr>
                <p:ph idx="1"/>
              </p:nvPr>
            </p:nvSpPr>
            <p:spPr/>
            <p:txBody>
              <a:bodyPr/>
              <a:lstStyle/>
              <a:p>
                <a:r>
                  <a:rPr lang="ja-JP" altLang="en-US"/>
                  <a:t>最終目標：</a:t>
                </a:r>
                <a14:m>
                  <m:oMath xmlns:m="http://schemas.openxmlformats.org/officeDocument/2006/math">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𝑋</m:t>
                        </m:r>
                      </m:sup>
                    </m:sSubSup>
                    <m:r>
                      <a:rPr lang="en-US" altLang="ja-JP" b="0" i="0" smtClean="0">
                        <a:latin typeface="Cambria Math" panose="02040503050406030204" pitchFamily="18" charset="0"/>
                      </a:rPr>
                      <m:t>, </m:t>
                    </m:r>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𝑖𝑡</m:t>
                        </m:r>
                      </m:sub>
                      <m:sup>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𝐴</m:t>
                            </m:r>
                          </m:e>
                        </m:acc>
                        <m:r>
                          <a:rPr lang="en-US" altLang="ja-JP" b="0" i="1" smtClean="0">
                            <a:latin typeface="Cambria Math" panose="02040503050406030204" pitchFamily="18" charset="0"/>
                          </a:rPr>
                          <m:t>𝑋</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b="0" i="1" smtClean="0">
                            <a:latin typeface="Cambria Math" panose="02040503050406030204" pitchFamily="18" charset="0"/>
                          </a:rPr>
                          <m:t>𝑗</m:t>
                        </m:r>
                        <m:r>
                          <a:rPr lang="en-US" altLang="ja-JP" i="1">
                            <a:latin typeface="Cambria Math" panose="02040503050406030204" pitchFamily="18" charset="0"/>
                          </a:rPr>
                          <m:t>𝑡</m:t>
                        </m:r>
                      </m:sub>
                      <m:sup>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𝐵</m:t>
                            </m:r>
                          </m:e>
                        </m:acc>
                        <m:r>
                          <a:rPr lang="en-US" altLang="ja-JP" i="1">
                            <a:latin typeface="Cambria Math" panose="02040503050406030204" pitchFamily="18" charset="0"/>
                          </a:rPr>
                          <m:t>𝑋</m:t>
                        </m:r>
                      </m:sup>
                    </m:sSubSup>
                  </m:oMath>
                </a14:m>
                <a:r>
                  <a:rPr kumimoji="1" lang="en-US" altLang="ja-JP" dirty="0"/>
                  <a:t>, </a:t>
                </a:r>
                <a14:m>
                  <m:oMath xmlns:m="http://schemas.openxmlformats.org/officeDocument/2006/math">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b="0" i="1" smtClean="0">
                            <a:latin typeface="Cambria Math" panose="02040503050406030204" pitchFamily="18" charset="0"/>
                          </a:rPr>
                          <m:t>𝑘</m:t>
                        </m:r>
                        <m:r>
                          <a:rPr lang="en-US" altLang="ja-JP" i="1">
                            <a:latin typeface="Cambria Math" panose="02040503050406030204" pitchFamily="18" charset="0"/>
                          </a:rPr>
                          <m:t>𝑡</m:t>
                        </m:r>
                      </m:sub>
                      <m:sup>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𝐶</m:t>
                            </m:r>
                          </m:e>
                        </m:acc>
                        <m:r>
                          <a:rPr lang="en-US" altLang="ja-JP" i="1">
                            <a:latin typeface="Cambria Math" panose="02040503050406030204" pitchFamily="18" charset="0"/>
                          </a:rPr>
                          <m:t>𝑋</m:t>
                        </m:r>
                      </m:sup>
                    </m:sSubSup>
                  </m:oMath>
                </a14:m>
                <a:r>
                  <a:rPr kumimoji="1" lang="ja-JP" altLang="en-US"/>
                  <a:t>を推定</a:t>
                </a:r>
                <a:endParaRPr kumimoji="1" lang="en-US" altLang="ja-JP" dirty="0"/>
              </a:p>
              <a:p>
                <a:r>
                  <a:rPr kumimoji="1" lang="ja-JP" altLang="en-US"/>
                  <a:t>以下が成り立つことがわかっている</a:t>
                </a:r>
                <a:endParaRPr kumimoji="1"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𝑖𝑗𝑘𝑡</m:t>
                        </m:r>
                      </m:sub>
                      <m:sup>
                        <m:r>
                          <a:rPr lang="en-US" altLang="ja-JP" b="0" i="1" smtClean="0">
                            <a:latin typeface="Cambria Math" panose="02040503050406030204" pitchFamily="18" charset="0"/>
                          </a:rPr>
                          <m:t>𝐴𝐵𝐶𝑋</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i="1">
                            <a:latin typeface="Cambria Math" panose="02040503050406030204" pitchFamily="18" charset="0"/>
                          </a:rPr>
                          <m:t>𝑡</m:t>
                        </m:r>
                      </m:sub>
                      <m:sup>
                        <m:r>
                          <a:rPr lang="en-US" altLang="ja-JP" i="1">
                            <a:latin typeface="Cambria Math" panose="02040503050406030204" pitchFamily="18" charset="0"/>
                          </a:rPr>
                          <m:t>𝑋</m:t>
                        </m:r>
                      </m:sup>
                    </m:sSubSup>
                    <m:r>
                      <a:rPr lang="en-US" altLang="ja-JP" b="0" i="1" smtClean="0">
                        <a:latin typeface="Cambria Math" panose="02040503050406030204" pitchFamily="18" charset="0"/>
                      </a:rPr>
                      <m:t>× </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i="1">
                            <a:latin typeface="Cambria Math" panose="02040503050406030204" pitchFamily="18" charset="0"/>
                          </a:rPr>
                          <m:t>𝑖𝑡</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𝐴</m:t>
                            </m:r>
                          </m:e>
                        </m:acc>
                        <m:r>
                          <a:rPr lang="en-US" altLang="ja-JP" i="1">
                            <a:latin typeface="Cambria Math" panose="02040503050406030204" pitchFamily="18" charset="0"/>
                          </a:rPr>
                          <m:t>𝑋</m:t>
                        </m:r>
                      </m:sup>
                    </m:sSubSup>
                    <m:r>
                      <a:rPr lang="en-US" altLang="ja-JP" b="0" i="1" smtClean="0">
                        <a:latin typeface="Cambria Math" panose="02040503050406030204" pitchFamily="18" charset="0"/>
                      </a:rPr>
                      <m:t> × </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i="1">
                            <a:latin typeface="Cambria Math" panose="02040503050406030204" pitchFamily="18" charset="0"/>
                          </a:rPr>
                          <m:t>𝑗</m:t>
                        </m:r>
                        <m:r>
                          <a:rPr lang="en-US" altLang="ja-JP" i="1">
                            <a:latin typeface="Cambria Math" panose="02040503050406030204" pitchFamily="18" charset="0"/>
                          </a:rPr>
                          <m:t>𝑡</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𝐵</m:t>
                            </m:r>
                          </m:e>
                        </m:acc>
                        <m:r>
                          <a:rPr lang="en-US" altLang="ja-JP" i="1">
                            <a:latin typeface="Cambria Math" panose="02040503050406030204" pitchFamily="18" charset="0"/>
                          </a:rPr>
                          <m:t>𝑋</m:t>
                        </m:r>
                      </m:sup>
                    </m:sSubSup>
                    <m:r>
                      <a:rPr lang="en-US" altLang="ja-JP" b="0" i="1" smtClean="0">
                        <a:latin typeface="Cambria Math" panose="02040503050406030204" pitchFamily="18" charset="0"/>
                      </a:rPr>
                      <m:t> ×</m:t>
                    </m:r>
                    <m:r>
                      <m:rPr>
                        <m:nor/>
                      </m:rPr>
                      <a:rPr lang="en-US" altLang="ja-JP" dirty="0"/>
                      <m:t> </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i="1">
                            <a:latin typeface="Cambria Math" panose="02040503050406030204" pitchFamily="18" charset="0"/>
                          </a:rPr>
                          <m:t>𝑘</m:t>
                        </m:r>
                        <m:r>
                          <a:rPr lang="en-US" altLang="ja-JP" i="1">
                            <a:latin typeface="Cambria Math" panose="02040503050406030204" pitchFamily="18" charset="0"/>
                          </a:rPr>
                          <m:t>𝑡</m:t>
                        </m:r>
                      </m:sub>
                      <m:sup>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𝐶</m:t>
                            </m:r>
                          </m:e>
                        </m:acc>
                        <m:r>
                          <a:rPr lang="en-US" altLang="ja-JP" i="1">
                            <a:latin typeface="Cambria Math" panose="02040503050406030204" pitchFamily="18" charset="0"/>
                          </a:rPr>
                          <m:t>𝑋</m:t>
                        </m:r>
                      </m:sup>
                    </m:sSubSup>
                  </m:oMath>
                </a14:m>
                <a:r>
                  <a:rPr lang="ja-JP" altLang="en-US"/>
                  <a:t>：</a:t>
                </a:r>
                <a:r>
                  <a:rPr lang="en-US" altLang="ja-JP" dirty="0"/>
                  <a:t>joint prob = LC </a:t>
                </a:r>
                <a:r>
                  <a:rPr lang="en-US" altLang="ja-JP" dirty="0" err="1"/>
                  <a:t>prob×Conditional</a:t>
                </a:r>
                <a:r>
                  <a:rPr lang="en-US" altLang="ja-JP" dirty="0"/>
                  <a:t> prob</a:t>
                </a:r>
              </a:p>
              <a:p>
                <a:pPr lvl="1"/>
                <a14:m>
                  <m:oMath xmlns:m="http://schemas.openxmlformats.org/officeDocument/2006/math">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m:t>
                        </m:r>
                      </m:sub>
                      <m:sup>
                        <m:r>
                          <a:rPr lang="en-US" altLang="ja-JP" b="0" i="1" smtClean="0">
                            <a:latin typeface="Cambria Math" panose="02040503050406030204" pitchFamily="18" charset="0"/>
                          </a:rPr>
                          <m:t>𝐴𝐵𝐶</m:t>
                        </m:r>
                      </m:sup>
                    </m:sSubSup>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𝑡</m:t>
                        </m:r>
                      </m:sub>
                      <m:sup/>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𝑖𝑗𝑘𝑡</m:t>
                            </m:r>
                          </m:sub>
                          <m:sup>
                            <m:r>
                              <a:rPr lang="en-US" altLang="ja-JP" b="0" i="1" smtClean="0">
                                <a:latin typeface="Cambria Math" panose="02040503050406030204" pitchFamily="18" charset="0"/>
                              </a:rPr>
                              <m:t>𝐴𝐵𝐶𝑋</m:t>
                            </m:r>
                          </m:sup>
                        </m:sSubSup>
                      </m:e>
                    </m:nary>
                  </m:oMath>
                </a14:m>
                <a:r>
                  <a:rPr lang="ja-JP" altLang="en-US"/>
                  <a:t>： </a:t>
                </a:r>
                <a:r>
                  <a:rPr lang="en-US" altLang="ja-JP" dirty="0"/>
                  <a:t>(1, 1, 1, t)</a:t>
                </a:r>
                <a:r>
                  <a:rPr lang="ja-JP" altLang="en-US"/>
                  <a:t>の確率を全ての</a:t>
                </a:r>
                <a:r>
                  <a:rPr lang="en-US" altLang="ja-JP" dirty="0"/>
                  <a:t>t</a:t>
                </a:r>
                <a:r>
                  <a:rPr lang="ja-JP" altLang="en-US"/>
                  <a:t>で足していくと</a:t>
                </a:r>
                <a:br>
                  <a:rPr lang="en-US" altLang="ja-JP" dirty="0"/>
                </a:br>
                <a:r>
                  <a:rPr lang="ja-JP" altLang="en-US"/>
                  <a:t>元のクロス表における</a:t>
                </a:r>
                <a:r>
                  <a:rPr lang="en-US" altLang="ja-JP" dirty="0"/>
                  <a:t>(1, 1, 1)</a:t>
                </a:r>
                <a:r>
                  <a:rPr lang="ja-JP" altLang="en-US"/>
                  <a:t>の確率が復元できる</a:t>
                </a:r>
                <a:endParaRPr lang="en-US" altLang="ja-JP" dirty="0"/>
              </a:p>
              <a:p>
                <a:pPr lvl="1"/>
                <a14:m>
                  <m:oMath xmlns:m="http://schemas.openxmlformats.org/officeDocument/2006/math">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𝑖𝑗𝑘𝑡</m:t>
                        </m:r>
                      </m:sub>
                      <m:sup>
                        <m:r>
                          <a:rPr lang="en-US" altLang="ja-JP" b="0" i="1" smtClean="0">
                            <a:latin typeface="Cambria Math" panose="02040503050406030204" pitchFamily="18" charset="0"/>
                          </a:rPr>
                          <m:t>𝐴𝐵𝐶</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r>
                          <a:rPr lang="en-US" altLang="ja-JP" b="0" i="1" smtClean="0">
                            <a:latin typeface="Cambria Math" panose="02040503050406030204" pitchFamily="18" charset="0"/>
                          </a:rPr>
                          <m:t> </m:t>
                        </m:r>
                      </m:sup>
                    </m:sSubSup>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𝑖𝑗𝑘𝑡</m:t>
                        </m:r>
                      </m:sub>
                      <m:sup>
                        <m:r>
                          <a:rPr lang="en-US" altLang="ja-JP" b="0" i="1" smtClean="0">
                            <a:latin typeface="Cambria Math" panose="02040503050406030204" pitchFamily="18" charset="0"/>
                          </a:rPr>
                          <m:t>𝐴𝐵𝐶𝑋</m:t>
                        </m:r>
                      </m:sup>
                    </m:sSubSup>
                  </m:oMath>
                </a14:m>
                <a:r>
                  <a:rPr lang="en-US" altLang="ja-JP" dirty="0"/>
                  <a:t>/ </a:t>
                </a:r>
                <a14:m>
                  <m:oMath xmlns:m="http://schemas.openxmlformats.org/officeDocument/2006/math">
                    <m:sSubSup>
                      <m:sSubSupPr>
                        <m:ctrlPr>
                          <a:rPr lang="en-US" altLang="ja-JP" b="0" i="1" smtClean="0">
                            <a:latin typeface="Cambria Math" panose="02040503050406030204" pitchFamily="18" charset="0"/>
                          </a:rPr>
                        </m:ctrlPr>
                      </m:sSubSupPr>
                      <m:e>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𝜋</m:t>
                            </m:r>
                          </m:e>
                        </m:acc>
                      </m:e>
                      <m:sub>
                        <m:r>
                          <a:rPr lang="en-US" altLang="ja-JP" b="0" i="1" smtClean="0">
                            <a:latin typeface="Cambria Math" panose="02040503050406030204" pitchFamily="18" charset="0"/>
                          </a:rPr>
                          <m:t>𝑖𝑗𝑘</m:t>
                        </m:r>
                      </m:sub>
                      <m:sup>
                        <m:r>
                          <a:rPr lang="en-US" altLang="ja-JP" b="0" i="1" smtClean="0">
                            <a:latin typeface="Cambria Math" panose="02040503050406030204" pitchFamily="18" charset="0"/>
                          </a:rPr>
                          <m:t>𝐴𝐵𝐶</m:t>
                        </m:r>
                      </m:sup>
                    </m:sSubSup>
                  </m:oMath>
                </a14:m>
                <a:r>
                  <a:rPr lang="ja-JP" altLang="en-US"/>
                  <a:t>：</a:t>
                </a:r>
                <a:r>
                  <a:rPr lang="en-US" altLang="ja-JP" dirty="0"/>
                  <a:t>(</a:t>
                </a:r>
                <a:r>
                  <a:rPr lang="en-US" altLang="ja-JP" dirty="0" err="1"/>
                  <a:t>i</a:t>
                </a:r>
                <a:r>
                  <a:rPr lang="en-US" altLang="ja-JP" dirty="0"/>
                  <a:t>, j, k)</a:t>
                </a:r>
                <a:r>
                  <a:rPr lang="ja-JP" altLang="en-US"/>
                  <a:t>において，クラス</a:t>
                </a:r>
                <a:r>
                  <a:rPr lang="en-US" altLang="ja-JP" dirty="0"/>
                  <a:t>t</a:t>
                </a:r>
                <a:r>
                  <a:rPr lang="ja-JP" altLang="en-US"/>
                  <a:t>に割り当てられる条件付き確率</a:t>
                </a:r>
                <a:endParaRPr lang="en-US" altLang="ja-JP" dirty="0"/>
              </a:p>
              <a:p>
                <a:pPr lvl="2"/>
                <a:r>
                  <a:rPr lang="ja-JP" altLang="en-US"/>
                  <a:t>個人を潜在クラスに割り当てて，潜在クラスと他の変数の関連を見るなど</a:t>
                </a:r>
                <a:endParaRPr lang="en-US" altLang="ja-JP" dirty="0"/>
              </a:p>
              <a:p>
                <a:pPr lvl="2"/>
                <a:r>
                  <a:rPr lang="ja-JP" altLang="en-US"/>
                  <a:t>各個人においてクラス</a:t>
                </a:r>
                <a:r>
                  <a:rPr lang="en-US" altLang="ja-JP" dirty="0"/>
                  <a:t>1</a:t>
                </a:r>
                <a:r>
                  <a:rPr lang="ja-JP" altLang="en-US"/>
                  <a:t>からクラス</a:t>
                </a:r>
                <a:r>
                  <a:rPr lang="en-US" altLang="ja-JP" dirty="0"/>
                  <a:t>t</a:t>
                </a:r>
                <a:r>
                  <a:rPr lang="ja-JP" altLang="en-US"/>
                  <a:t>までこの確率を比べて，最も確率の高いクラスにその人を割り当てたりする（</a:t>
                </a:r>
                <a:r>
                  <a:rPr lang="en-US" altLang="ja-JP" dirty="0"/>
                  <a:t>modal assignment</a:t>
                </a:r>
                <a:r>
                  <a:rPr lang="ja-JP" altLang="en-US"/>
                  <a:t>）</a:t>
                </a:r>
                <a:endParaRPr lang="en-US" altLang="ja-JP" dirty="0"/>
              </a:p>
            </p:txBody>
          </p:sp>
        </mc:Choice>
        <mc:Fallback>
          <p:sp>
            <p:nvSpPr>
              <p:cNvPr id="2" name="コンテンツ プレースホルダー 1">
                <a:extLst>
                  <a:ext uri="{FF2B5EF4-FFF2-40B4-BE49-F238E27FC236}">
                    <a16:creationId xmlns:a16="http://schemas.microsoft.com/office/drawing/2014/main" id="{EC16B4F6-F810-5588-80FF-B4C158A62765}"/>
                  </a:ext>
                </a:extLst>
              </p:cNvPr>
              <p:cNvSpPr>
                <a:spLocks noGrp="1" noRot="1" noChangeAspect="1" noMove="1" noResize="1" noEditPoints="1" noAdjustHandles="1" noChangeArrowheads="1" noChangeShapeType="1" noTextEdit="1"/>
              </p:cNvSpPr>
              <p:nvPr>
                <p:ph idx="1"/>
              </p:nvPr>
            </p:nvSpPr>
            <p:spPr>
              <a:blipFill>
                <a:blip r:embed="rId2"/>
                <a:stretch>
                  <a:fillRect l="-800"/>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E121F6F5-9BC9-E10E-BB9B-CB5D117BBD9B}"/>
              </a:ext>
            </a:extLst>
          </p:cNvPr>
          <p:cNvSpPr>
            <a:spLocks noGrp="1"/>
          </p:cNvSpPr>
          <p:nvPr>
            <p:ph type="body" sz="quarter" idx="11"/>
          </p:nvPr>
        </p:nvSpPr>
        <p:spPr/>
        <p:txBody>
          <a:bodyPr>
            <a:normAutofit fontScale="92500" lnSpcReduction="20000"/>
          </a:bodyPr>
          <a:lstStyle/>
          <a:p>
            <a:r>
              <a:rPr kumimoji="1" lang="en" altLang="ja-JP" dirty="0"/>
              <a:t>Maximum Likelihood Estimation</a:t>
            </a:r>
            <a:r>
              <a:rPr kumimoji="1" lang="ja-JP" altLang="en"/>
              <a:t>（</a:t>
            </a:r>
            <a:r>
              <a:rPr kumimoji="1" lang="ja-JP" altLang="en-US"/>
              <a:t>最尤推定</a:t>
            </a:r>
            <a:r>
              <a:rPr kumimoji="1" lang="ja-JP" altLang="en"/>
              <a:t>）</a:t>
            </a:r>
            <a:endParaRPr kumimoji="1" lang="ja-JP" altLang="en-US"/>
          </a:p>
        </p:txBody>
      </p:sp>
    </p:spTree>
    <p:extLst>
      <p:ext uri="{BB962C8B-B14F-4D97-AF65-F5344CB8AC3E}">
        <p14:creationId xmlns:p14="http://schemas.microsoft.com/office/powerpoint/2010/main" val="29159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691A0310-E1C1-6BEC-ACB7-8A38464E32F8}"/>
                  </a:ext>
                </a:extLst>
              </p:cNvPr>
              <p:cNvSpPr>
                <a:spLocks noGrp="1"/>
              </p:cNvSpPr>
              <p:nvPr>
                <p:ph idx="1"/>
              </p:nvPr>
            </p:nvSpPr>
            <p:spPr>
              <a:xfrm>
                <a:off x="558800" y="1047753"/>
                <a:ext cx="11099800" cy="4009670"/>
              </a:xfrm>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𝑖𝑗𝑘</m:t>
                        </m:r>
                      </m:sub>
                    </m:sSub>
                  </m:oMath>
                </a14:m>
                <a:r>
                  <a:rPr kumimoji="1" lang="ja-JP" altLang="en-US"/>
                  <a:t>：</a:t>
                </a:r>
                <a:r>
                  <a:rPr kumimoji="1" lang="en-US" altLang="ja-JP" dirty="0"/>
                  <a:t>ABC</a:t>
                </a:r>
                <a:r>
                  <a:rPr kumimoji="1" lang="ja-JP" altLang="en-US"/>
                  <a:t>の</a:t>
                </a:r>
                <a:r>
                  <a:rPr kumimoji="1" lang="en-US" altLang="ja-JP" dirty="0"/>
                  <a:t>3</a:t>
                </a:r>
                <a:r>
                  <a:rPr kumimoji="1" lang="ja-JP" altLang="en-US"/>
                  <a:t>元クロス表における</a:t>
                </a:r>
                <a:r>
                  <a:rPr lang="ja-JP" altLang="en-US"/>
                  <a:t>（</a:t>
                </a:r>
                <a:r>
                  <a:rPr kumimoji="1" lang="en-US" altLang="ja-JP" dirty="0" err="1"/>
                  <a:t>i</a:t>
                </a:r>
                <a:r>
                  <a:rPr kumimoji="1" lang="en-US" altLang="ja-JP" dirty="0"/>
                  <a:t>, j, k</a:t>
                </a:r>
                <a:r>
                  <a:rPr kumimoji="1" lang="ja-JP" altLang="en-US"/>
                  <a:t>）の相対度数</a:t>
                </a:r>
                <a:endParaRPr kumimoji="1" lang="en-US" altLang="ja-JP" dirty="0"/>
              </a:p>
              <a:p>
                <a:r>
                  <a:rPr lang="ja-JP" altLang="en-US"/>
                  <a:t>最終目標は以下の式で推定できる</a:t>
                </a:r>
                <a:endParaRPr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𝑖𝑗𝑘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𝑖𝑗𝑘</m:t>
                            </m:r>
                          </m:sub>
                        </m:sSub>
                      </m:e>
                    </m:nary>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𝑖𝑗𝑘𝑡</m:t>
                        </m:r>
                      </m:sub>
                      <m:sup>
                        <m:r>
                          <a:rPr kumimoji="1" lang="en-US" altLang="ja-JP" b="0" i="1" smtClean="0">
                            <a:latin typeface="Cambria Math" panose="02040503050406030204" pitchFamily="18" charset="0"/>
                          </a:rPr>
                          <m:t>𝐴𝐵𝐶</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up>
                    </m:sSubSup>
                  </m:oMath>
                </a14:m>
                <a:endParaRPr kumimoji="1"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𝑖𝑡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𝑗𝑘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𝑖𝑗𝑘</m:t>
                            </m:r>
                          </m:sub>
                        </m:sSub>
                      </m:e>
                    </m:nary>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𝑖𝑗𝑘𝑡</m:t>
                        </m:r>
                      </m:sub>
                      <m:sup>
                        <m:r>
                          <a:rPr kumimoji="1" lang="en-US" altLang="ja-JP" b="0" i="1" smtClean="0">
                            <a:latin typeface="Cambria Math" panose="02040503050406030204" pitchFamily="18" charset="0"/>
                          </a:rPr>
                          <m:t>𝐴𝐵𝐶</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oMath>
                </a14:m>
                <a:endParaRPr kumimoji="1"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𝐵</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𝑖𝑗𝑘</m:t>
                            </m:r>
                          </m:sub>
                        </m:sSub>
                      </m:e>
                    </m:nary>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𝑖𝑗𝑘𝑡</m:t>
                        </m:r>
                      </m:sub>
                      <m:sup>
                        <m:r>
                          <a:rPr kumimoji="1" lang="en-US" altLang="ja-JP" b="0" i="1" smtClean="0">
                            <a:latin typeface="Cambria Math" panose="02040503050406030204" pitchFamily="18" charset="0"/>
                          </a:rPr>
                          <m:t>𝐴𝐵𝐶</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oMath>
                </a14:m>
                <a:endParaRPr kumimoji="1"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𝑡</m:t>
                        </m:r>
                      </m:sub>
                      <m: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𝐶</m:t>
                            </m:r>
                          </m:e>
                        </m:acc>
                        <m:r>
                          <a:rPr kumimoji="1" lang="en-US" altLang="ja-JP" b="0" i="1" smtClean="0">
                            <a:latin typeface="Cambria Math" panose="02040503050406030204" pitchFamily="18" charset="0"/>
                          </a:rPr>
                          <m:t>𝑋</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𝑖𝑗</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𝑖𝑗𝑘</m:t>
                            </m:r>
                          </m:sub>
                        </m:sSub>
                      </m:e>
                    </m:nary>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𝑖𝑗𝑘𝑡</m:t>
                        </m:r>
                      </m:sub>
                      <m:sup>
                        <m:r>
                          <a:rPr kumimoji="1" lang="en-US" altLang="ja-JP" b="0" i="1" smtClean="0">
                            <a:latin typeface="Cambria Math" panose="02040503050406030204" pitchFamily="18" charset="0"/>
                          </a:rPr>
                          <m:t>𝐴𝐵𝐶</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𝑋</m:t>
                        </m:r>
                      </m:sup>
                    </m:sSubSup>
                  </m:oMath>
                </a14:m>
                <a:endParaRPr kumimoji="1" lang="en-US" altLang="ja-JP" dirty="0"/>
              </a:p>
              <a:p>
                <a:pPr lvl="1"/>
                <a:endParaRPr kumimoji="1" lang="ja-JP" altLang="en-US"/>
              </a:p>
            </p:txBody>
          </p:sp>
        </mc:Choice>
        <mc:Fallback>
          <p:sp>
            <p:nvSpPr>
              <p:cNvPr id="2" name="コンテンツ プレースホルダー 1">
                <a:extLst>
                  <a:ext uri="{FF2B5EF4-FFF2-40B4-BE49-F238E27FC236}">
                    <a16:creationId xmlns:a16="http://schemas.microsoft.com/office/drawing/2014/main" id="{691A0310-E1C1-6BEC-ACB7-8A38464E32F8}"/>
                  </a:ext>
                </a:extLst>
              </p:cNvPr>
              <p:cNvSpPr>
                <a:spLocks noGrp="1" noRot="1" noChangeAspect="1" noMove="1" noResize="1" noEditPoints="1" noAdjustHandles="1" noChangeArrowheads="1" noChangeShapeType="1" noTextEdit="1"/>
              </p:cNvSpPr>
              <p:nvPr>
                <p:ph idx="1"/>
              </p:nvPr>
            </p:nvSpPr>
            <p:spPr>
              <a:xfrm>
                <a:off x="558800" y="1047753"/>
                <a:ext cx="11099800" cy="4009670"/>
              </a:xfrm>
              <a:blipFill>
                <a:blip r:embed="rId2"/>
                <a:stretch>
                  <a:fillRect l="-800" b="-10410"/>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BBA2672C-DE7B-8BF9-2425-08100CED1EA6}"/>
              </a:ext>
            </a:extLst>
          </p:cNvPr>
          <p:cNvSpPr>
            <a:spLocks noGrp="1"/>
          </p:cNvSpPr>
          <p:nvPr>
            <p:ph type="body" sz="quarter" idx="11"/>
          </p:nvPr>
        </p:nvSpPr>
        <p:spPr/>
        <p:txBody>
          <a:bodyPr>
            <a:normAutofit fontScale="92500" lnSpcReduction="20000"/>
          </a:bodyPr>
          <a:lstStyle/>
          <a:p>
            <a:r>
              <a:rPr kumimoji="1" lang="ja-JP" altLang="en-US"/>
              <a:t>データと最尤推定値の関係</a:t>
            </a:r>
          </a:p>
        </p:txBody>
      </p:sp>
    </p:spTree>
    <p:extLst>
      <p:ext uri="{BB962C8B-B14F-4D97-AF65-F5344CB8AC3E}">
        <p14:creationId xmlns:p14="http://schemas.microsoft.com/office/powerpoint/2010/main" val="32647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66DFE8F4-367B-556F-085D-0376E45DF619}"/>
                  </a:ext>
                </a:extLst>
              </p:cNvPr>
              <p:cNvSpPr>
                <a:spLocks noGrp="1"/>
              </p:cNvSpPr>
              <p:nvPr>
                <p:ph idx="1"/>
              </p:nvPr>
            </p:nvSpPr>
            <p:spPr/>
            <p:txBody>
              <a:bodyPr>
                <a:normAutofit lnSpcReduction="10000"/>
              </a:bodyPr>
              <a:lstStyle/>
              <a:p>
                <a:r>
                  <a:rPr kumimoji="1" lang="en-US" altLang="ja-JP" dirty="0"/>
                  <a:t>EM</a:t>
                </a:r>
                <a:r>
                  <a:rPr kumimoji="1" lang="ja-JP" altLang="en-US"/>
                  <a:t>アルゴリズム</a:t>
                </a:r>
                <a:r>
                  <a:rPr lang="ja-JP" altLang="en-US"/>
                  <a:t>：不完全データに対する最尤推定アルゴリズムの一つ</a:t>
                </a:r>
                <a:endParaRPr lang="en-US" altLang="ja-JP" dirty="0"/>
              </a:p>
              <a:p>
                <a:pPr>
                  <a:buFont typeface="+mj-lt"/>
                  <a:buAutoNum type="arabicPeriod"/>
                </a:pPr>
                <a:r>
                  <a:rPr lang="ja-JP" altLang="en-US"/>
                  <a:t>初期値を定める（</a:t>
                </a:r>
                <a14:m>
                  <m:oMath xmlns:m="http://schemas.openxmlformats.org/officeDocument/2006/math">
                    <m:sSubSup>
                      <m:sSubSupPr>
                        <m:ctrlPr>
                          <a:rPr kumimoji="1" lang="en-US" altLang="ja-JP" b="0" i="1" dirty="0"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dirty="0" smtClean="0">
                            <a:latin typeface="Cambria Math" panose="02040503050406030204" pitchFamily="18" charset="0"/>
                          </a:rPr>
                          <m:t>𝑡</m:t>
                        </m:r>
                      </m:sub>
                      <m:sup>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𝑖𝑡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𝐴</m:t>
                            </m:r>
                          </m:e>
                        </m:acc>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 </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𝑗𝑡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𝐵</m:t>
                            </m:r>
                          </m:e>
                        </m:acc>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 </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𝑘𝑡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𝐶</m:t>
                            </m:r>
                          </m:e>
                        </m:acc>
                        <m:r>
                          <a:rPr kumimoji="1" lang="en-US" altLang="ja-JP" b="0" i="1" dirty="0" smtClean="0">
                            <a:latin typeface="Cambria Math" panose="02040503050406030204" pitchFamily="18" charset="0"/>
                          </a:rPr>
                          <m:t>𝑋</m:t>
                        </m:r>
                      </m:sup>
                    </m:sSubSup>
                  </m:oMath>
                </a14:m>
                <a:r>
                  <a:rPr lang="ja-JP" altLang="en-US"/>
                  <a:t>）</a:t>
                </a:r>
                <a:endParaRPr lang="en-US" altLang="ja-JP" dirty="0"/>
              </a:p>
              <a:p>
                <a:pPr>
                  <a:buFont typeface="+mj-lt"/>
                  <a:buAutoNum type="arabicPeriod"/>
                </a:pPr>
                <a:r>
                  <a:rPr lang="ja-JP" altLang="en-US"/>
                  <a:t>これまで見てきた式に代入していき，</a:t>
                </a:r>
                <a14:m>
                  <m:oMath xmlns:m="http://schemas.openxmlformats.org/officeDocument/2006/math">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𝜋</m:t>
                            </m:r>
                          </m:e>
                        </m:acc>
                      </m:e>
                      <m:sub>
                        <m:r>
                          <a:rPr lang="en-US" altLang="ja-JP" b="0" i="1" smtClean="0">
                            <a:latin typeface="Cambria Math" panose="02040503050406030204" pitchFamily="18" charset="0"/>
                          </a:rPr>
                          <m:t>𝑖𝑗𝑘𝑡</m:t>
                        </m:r>
                      </m:sub>
                      <m:sup>
                        <m:r>
                          <a:rPr lang="en-US" altLang="ja-JP" b="0" i="1" smtClean="0">
                            <a:latin typeface="Cambria Math" panose="02040503050406030204" pitchFamily="18" charset="0"/>
                          </a:rPr>
                          <m:t>𝐴𝐵𝐶</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r>
                          <a:rPr lang="en-US" altLang="ja-JP" b="0" i="1" smtClean="0">
                            <a:latin typeface="Cambria Math" panose="02040503050406030204" pitchFamily="18" charset="0"/>
                          </a:rPr>
                          <m:t> </m:t>
                        </m:r>
                      </m:sup>
                    </m:sSubSup>
                  </m:oMath>
                </a14:m>
                <a:r>
                  <a:rPr lang="ja-JP" altLang="en-US"/>
                  <a:t>を計算（スライド</a:t>
                </a:r>
                <a:r>
                  <a:rPr lang="en-US" altLang="ja-JP" dirty="0"/>
                  <a:t>7</a:t>
                </a:r>
                <a:r>
                  <a:rPr lang="ja-JP" altLang="en-US"/>
                  <a:t>）</a:t>
                </a:r>
                <a:endParaRPr lang="en-US" altLang="ja-JP" dirty="0"/>
              </a:p>
              <a:p>
                <a:pPr>
                  <a:buFont typeface="+mj-lt"/>
                  <a:buAutoNum type="arabicPeriod"/>
                </a:pPr>
                <a:r>
                  <a:rPr lang="ja-JP" altLang="en-US"/>
                  <a:t>データの観測度数（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𝑖𝑗𝑘</m:t>
                        </m:r>
                      </m:sub>
                    </m:sSub>
                  </m:oMath>
                </a14:m>
                <a:r>
                  <a:rPr lang="ja-JP" altLang="en-US"/>
                  <a:t>）を利用して初期値を更新（スライド</a:t>
                </a:r>
                <a:r>
                  <a:rPr lang="en-US" altLang="ja-JP" dirty="0"/>
                  <a:t>8</a:t>
                </a:r>
                <a:r>
                  <a:rPr lang="ja-JP" altLang="en-US"/>
                  <a:t>）</a:t>
                </a:r>
                <a:endParaRPr lang="en-US" altLang="ja-JP" dirty="0"/>
              </a:p>
              <a:p>
                <a:pPr>
                  <a:buFont typeface="+mj-lt"/>
                  <a:buAutoNum type="arabicPeriod"/>
                </a:pPr>
                <a:r>
                  <a:rPr lang="ja-JP" altLang="en-US"/>
                  <a:t>新たに得られた（</a:t>
                </a:r>
                <a14:m>
                  <m:oMath xmlns:m="http://schemas.openxmlformats.org/officeDocument/2006/math">
                    <m:sSubSup>
                      <m:sSubSupPr>
                        <m:ctrlPr>
                          <a:rPr kumimoji="1" lang="en-US" altLang="ja-JP" b="0" i="1" dirty="0"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𝜋</m:t>
                            </m:r>
                          </m:e>
                        </m:acc>
                      </m:e>
                      <m:sub>
                        <m:r>
                          <a:rPr kumimoji="1" lang="en-US" altLang="ja-JP" b="0" i="1" dirty="0" smtClean="0">
                            <a:latin typeface="Cambria Math" panose="02040503050406030204" pitchFamily="18" charset="0"/>
                          </a:rPr>
                          <m:t>𝑡</m:t>
                        </m:r>
                      </m:sub>
                      <m:sup>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𝑖𝑡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𝐴</m:t>
                            </m:r>
                          </m:e>
                        </m:acc>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 </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𝑗𝑡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𝐵</m:t>
                            </m:r>
                          </m:e>
                        </m:acc>
                        <m:r>
                          <a:rPr kumimoji="1" lang="en-US" altLang="ja-JP" b="0" i="1" dirty="0" smtClean="0">
                            <a:latin typeface="Cambria Math" panose="02040503050406030204" pitchFamily="18" charset="0"/>
                          </a:rPr>
                          <m:t>𝑋</m:t>
                        </m:r>
                      </m:sup>
                    </m:sSubSup>
                    <m:r>
                      <a:rPr kumimoji="1" lang="en-US" altLang="ja-JP" b="0" i="1" dirty="0" smtClean="0">
                        <a:latin typeface="Cambria Math" panose="02040503050406030204" pitchFamily="18" charset="0"/>
                      </a:rPr>
                      <m:t>, </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𝜋</m:t>
                            </m:r>
                          </m:e>
                        </m:acc>
                      </m:e>
                      <m:sub>
                        <m:r>
                          <a:rPr kumimoji="1" lang="en-US" altLang="ja-JP" b="0" i="1" dirty="0" smtClean="0">
                            <a:latin typeface="Cambria Math" panose="02040503050406030204" pitchFamily="18" charset="0"/>
                          </a:rPr>
                          <m:t>𝑘𝑡</m:t>
                        </m:r>
                      </m:sub>
                      <m: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𝐶</m:t>
                            </m:r>
                          </m:e>
                        </m:acc>
                        <m:r>
                          <a:rPr kumimoji="1" lang="en-US" altLang="ja-JP" b="0" i="1" dirty="0" smtClean="0">
                            <a:latin typeface="Cambria Math" panose="02040503050406030204" pitchFamily="18" charset="0"/>
                          </a:rPr>
                          <m:t>𝑋</m:t>
                        </m:r>
                      </m:sup>
                    </m:sSubSup>
                  </m:oMath>
                </a14:m>
                <a:r>
                  <a:rPr lang="ja-JP" altLang="en-US"/>
                  <a:t>）を元に</a:t>
                </a:r>
                <a14:m>
                  <m:oMath xmlns:m="http://schemas.openxmlformats.org/officeDocument/2006/math">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𝜋</m:t>
                            </m:r>
                          </m:e>
                        </m:acc>
                      </m:e>
                      <m:sub>
                        <m:r>
                          <a:rPr lang="en-US" altLang="ja-JP" i="1">
                            <a:latin typeface="Cambria Math" panose="02040503050406030204" pitchFamily="18" charset="0"/>
                          </a:rPr>
                          <m:t>𝑖𝑗𝑘𝑡</m:t>
                        </m:r>
                      </m:sub>
                      <m:sup>
                        <m:r>
                          <a:rPr lang="en-US" altLang="ja-JP" i="1">
                            <a:latin typeface="Cambria Math" panose="02040503050406030204" pitchFamily="18" charset="0"/>
                          </a:rPr>
                          <m:t>𝐴𝐵𝐶</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r>
                          <a:rPr lang="en-US" altLang="ja-JP" i="1">
                            <a:latin typeface="Cambria Math" panose="02040503050406030204" pitchFamily="18" charset="0"/>
                          </a:rPr>
                          <m:t> </m:t>
                        </m:r>
                      </m:sup>
                    </m:sSubSup>
                  </m:oMath>
                </a14:m>
                <a:r>
                  <a:rPr lang="ja-JP" altLang="en-US"/>
                  <a:t>を計算</a:t>
                </a:r>
                <a:endParaRPr lang="en-US" altLang="ja-JP" dirty="0"/>
              </a:p>
              <a:p>
                <a:pPr>
                  <a:buFont typeface="+mj-lt"/>
                  <a:buAutoNum type="arabicPeriod"/>
                </a:pPr>
                <a:r>
                  <a:rPr lang="ja-JP" altLang="en-US"/>
                  <a:t>一定回数の繰り返し</a:t>
                </a:r>
                <a:r>
                  <a:rPr lang="en-US" altLang="ja-JP" dirty="0"/>
                  <a:t> or </a:t>
                </a:r>
                <a:r>
                  <a:rPr lang="ja-JP" altLang="en-US"/>
                  <a:t>推定値の変化幅が一定以下になる（収束する）まで</a:t>
                </a:r>
                <a:br>
                  <a:rPr lang="en-US" altLang="ja-JP" dirty="0"/>
                </a:br>
                <a:r>
                  <a:rPr lang="ja-JP" altLang="en-US"/>
                  <a:t>繰り返し</a:t>
                </a:r>
                <a:r>
                  <a:rPr lang="en-US" altLang="ja-JP" dirty="0"/>
                  <a:t>…</a:t>
                </a:r>
              </a:p>
              <a:p>
                <a:pPr>
                  <a:buFont typeface="+mj-lt"/>
                  <a:buAutoNum type="arabicPeriod"/>
                </a:pPr>
                <a:endParaRPr lang="en-US" altLang="ja-JP" dirty="0"/>
              </a:p>
              <a:p>
                <a:pPr>
                  <a:buFont typeface="+mj-lt"/>
                  <a:buAutoNum type="arabicPeriod"/>
                </a:pPr>
                <a:endParaRPr lang="en-US" altLang="ja-JP" dirty="0"/>
              </a:p>
              <a:p>
                <a:endParaRPr kumimoji="1" lang="en-US" altLang="ja-JP" dirty="0"/>
              </a:p>
            </p:txBody>
          </p:sp>
        </mc:Choice>
        <mc:Fallback>
          <p:sp>
            <p:nvSpPr>
              <p:cNvPr id="2" name="コンテンツ プレースホルダー 1">
                <a:extLst>
                  <a:ext uri="{FF2B5EF4-FFF2-40B4-BE49-F238E27FC236}">
                    <a16:creationId xmlns:a16="http://schemas.microsoft.com/office/drawing/2014/main" id="{66DFE8F4-367B-556F-085D-0376E45DF619}"/>
                  </a:ext>
                </a:extLst>
              </p:cNvPr>
              <p:cNvSpPr>
                <a:spLocks noGrp="1" noRot="1" noChangeAspect="1" noMove="1" noResize="1" noEditPoints="1" noAdjustHandles="1" noChangeArrowheads="1" noChangeShapeType="1" noTextEdit="1"/>
              </p:cNvSpPr>
              <p:nvPr>
                <p:ph idx="1"/>
              </p:nvPr>
            </p:nvSpPr>
            <p:spPr>
              <a:blipFill>
                <a:blip r:embed="rId2"/>
                <a:stretch>
                  <a:fillRect l="-1029"/>
                </a:stretch>
              </a:blipFill>
            </p:spPr>
            <p:txBody>
              <a:bodyPr/>
              <a:lstStyle/>
              <a:p>
                <a:r>
                  <a:rPr lang="ja-JP" altLang="en-US">
                    <a:noFill/>
                  </a:rPr>
                  <a:t> </a:t>
                </a:r>
              </a:p>
            </p:txBody>
          </p:sp>
        </mc:Fallback>
      </mc:AlternateContent>
      <p:sp>
        <p:nvSpPr>
          <p:cNvPr id="3" name="テキスト プレースホルダー 2">
            <a:extLst>
              <a:ext uri="{FF2B5EF4-FFF2-40B4-BE49-F238E27FC236}">
                <a16:creationId xmlns:a16="http://schemas.microsoft.com/office/drawing/2014/main" id="{64B73FD2-7915-2A35-053D-D2C8460FCB54}"/>
              </a:ext>
            </a:extLst>
          </p:cNvPr>
          <p:cNvSpPr>
            <a:spLocks noGrp="1"/>
          </p:cNvSpPr>
          <p:nvPr>
            <p:ph type="body" sz="quarter" idx="11"/>
          </p:nvPr>
        </p:nvSpPr>
        <p:spPr/>
        <p:txBody>
          <a:bodyPr>
            <a:normAutofit fontScale="92500" lnSpcReduction="20000"/>
          </a:bodyPr>
          <a:lstStyle/>
          <a:p>
            <a:r>
              <a:rPr kumimoji="1" lang="en" altLang="ja-JP" dirty="0"/>
              <a:t>Iterative Proportional Scaling of Parameters </a:t>
            </a:r>
          </a:p>
          <a:p>
            <a:endParaRPr kumimoji="1" lang="ja-JP" altLang="en-US"/>
          </a:p>
        </p:txBody>
      </p:sp>
    </p:spTree>
    <p:extLst>
      <p:ext uri="{BB962C8B-B14F-4D97-AF65-F5344CB8AC3E}">
        <p14:creationId xmlns:p14="http://schemas.microsoft.com/office/powerpoint/2010/main" val="324624560"/>
      </p:ext>
    </p:extLst>
  </p:cSld>
  <p:clrMapOvr>
    <a:masterClrMapping/>
  </p:clrMapOvr>
</p:sld>
</file>

<file path=ppt/theme/theme1.xml><?xml version="1.0" encoding="utf-8"?>
<a:theme xmlns:a="http://schemas.openxmlformats.org/drawingml/2006/main" name="Office テーマ">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学会用">
      <a:majorFont>
        <a:latin typeface="游ゴシック"/>
        <a:ea typeface="游ゴシック"/>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プレ" id="{800D46B8-3F2C-FB4E-BA42-2F1BAD0A67B2}" vid="{E1852F64-1D89-0B4E-9488-3C9EB0F6FA9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33ED81-A378-482E-B710-0D21A32023B2}">
  <ds:schemaRefs>
    <ds:schemaRef ds:uri="http://www.w3.org/XML/1998/namespace"/>
    <ds:schemaRef ds:uri="http://purl.org/dc/dcmitype/"/>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EFD21F3-24CC-4605-A5CE-D678D2531A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テーマ</Template>
  <TotalTime>493</TotalTime>
  <Words>1084</Words>
  <Application>Microsoft Macintosh PowerPoint</Application>
  <PresentationFormat>ワイド画面</PresentationFormat>
  <Paragraphs>151</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Cambria Math</vt:lpstr>
      <vt:lpstr>Wingdings</vt:lpstr>
      <vt:lpstr>Office テーマ</vt:lpstr>
      <vt:lpstr>Latent Class Analysis McCutcheon, Allan L., 1987, Latent Class Analysis, Sage, Chap2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Class Analysis McCutcheon, Allan L., 1987, Latent Class Analysis, Sage, Chap2 </dc:title>
  <dc:creator>鎌田　健太郎</dc:creator>
  <cp:lastModifiedBy>鎌田　健太郎</cp:lastModifiedBy>
  <cp:revision>5</cp:revision>
  <dcterms:created xsi:type="dcterms:W3CDTF">2022-12-06T09:07:43Z</dcterms:created>
  <dcterms:modified xsi:type="dcterms:W3CDTF">2022-12-11T14:30:14Z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