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B_DA9CEF2A.xml" ContentType="application/vnd.ms-powerpoint.comments+xml"/>
  <Override PartName="/ppt/comments/modernComment_11E_98A33588.xml" ContentType="application/vnd.ms-powerpoint.comments+xml"/>
  <Override PartName="/ppt/comments/modernComment_11D_4130E35E.xml" ContentType="application/vnd.ms-powerpoint.comments+xml"/>
  <Override PartName="/ppt/notesSlides/notesSlide5.xml" ContentType="application/vnd.openxmlformats-officedocument.presentationml.notesSlide+xml"/>
  <Override PartName="/ppt/comments/modernComment_11F_4904D67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21_F7FEFE92.xml" ContentType="application/vnd.ms-powerpoint.comments+xml"/>
  <Override PartName="/ppt/notesSlides/notesSlide8.xml" ContentType="application/vnd.openxmlformats-officedocument.presentationml.notesSlide+xml"/>
  <Override PartName="/ppt/comments/modernComment_122_F94CAF5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6" r:id="rId3"/>
    <p:sldId id="264" r:id="rId4"/>
    <p:sldId id="265" r:id="rId5"/>
    <p:sldId id="267" r:id="rId6"/>
    <p:sldId id="286" r:id="rId7"/>
    <p:sldId id="274" r:id="rId8"/>
    <p:sldId id="275" r:id="rId9"/>
    <p:sldId id="293" r:id="rId10"/>
    <p:sldId id="285" r:id="rId11"/>
    <p:sldId id="294" r:id="rId12"/>
    <p:sldId id="287" r:id="rId13"/>
    <p:sldId id="295" r:id="rId14"/>
    <p:sldId id="289" r:id="rId15"/>
    <p:sldId id="296" r:id="rId16"/>
    <p:sldId id="290" r:id="rId17"/>
    <p:sldId id="297" r:id="rId18"/>
    <p:sldId id="298" r:id="rId19"/>
    <p:sldId id="279" r:id="rId20"/>
    <p:sldId id="280" r:id="rId21"/>
    <p:sldId id="281" r:id="rId22"/>
    <p:sldId id="282" r:id="rId23"/>
    <p:sldId id="283" r:id="rId24"/>
    <p:sldId id="284" r:id="rId25"/>
    <p:sldId id="268"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91C0E43-617B-A57A-49F9-875580CAD41C}" name="健太郎 青山" initials="健青" userId="26412f0aecefe6f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88471" autoAdjust="0"/>
  </p:normalViewPr>
  <p:slideViewPr>
    <p:cSldViewPr snapToGrid="0">
      <p:cViewPr varScale="1">
        <p:scale>
          <a:sx n="101" d="100"/>
          <a:sy n="101" d="100"/>
        </p:scale>
        <p:origin x="11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omments/modernComment_10B_DA9CEF2A.xml><?xml version="1.0" encoding="utf-8"?>
<p188:cmLst xmlns:a="http://schemas.openxmlformats.org/drawingml/2006/main" xmlns:r="http://schemas.openxmlformats.org/officeDocument/2006/relationships" xmlns:p188="http://schemas.microsoft.com/office/powerpoint/2018/8/main">
  <p188:cm id="{D770BC7A-922C-4617-A7DA-56C84C193924}" authorId="{891C0E43-617B-A57A-49F9-875580CAD41C}" created="2024-02-08T02:25:12.440">
    <ac:txMkLst xmlns:ac="http://schemas.microsoft.com/office/drawing/2013/main/command">
      <pc:docMk xmlns:pc="http://schemas.microsoft.com/office/powerpoint/2013/main/command"/>
      <pc:sldMk xmlns:pc="http://schemas.microsoft.com/office/powerpoint/2013/main/command" cId="3667717930" sldId="267"/>
      <ac:spMk id="3" creationId="{F83D97EB-AD86-8437-7844-0EAA52FD8E67}"/>
      <ac:txMk cp="20" len="36">
        <ac:context len="271" hash="2262470215"/>
      </ac:txMk>
    </ac:txMkLst>
    <p188:pos x="3528917" y="425451"/>
    <p188:replyLst>
      <p188:reply id="{6CB57623-0AF0-41B0-AA42-061DACBFEA9B}" authorId="{891C0E43-617B-A57A-49F9-875580CAD41C}" created="2024-02-08T02:38:46.355">
        <p188:txBody>
          <a:bodyPr/>
          <a:lstStyle/>
          <a:p>
            <a:r>
              <a:rPr lang="ja-JP" altLang="en-US"/>
              <a:t>参考文献
宮崎ほか (1994)：https://www.jsece.or.jp/event/conf/abstract/1991/pdf/1991O048.pdf
八田ほか (2004)：https://www.jstage.jst.go.jp/article/prohe1990/48/0/48_0_349/_pdf/-char/ja</a:t>
            </a:r>
          </a:p>
        </p188:txBody>
      </p188:reply>
    </p188:replyLst>
    <p188:txBody>
      <a:bodyPr/>
      <a:lstStyle/>
      <a:p>
        <a:r>
          <a:rPr lang="ja-JP" altLang="en-US"/>
          <a:t>この式は, 様々な地域の井戸で得られた浸透率をもとに得られた経験式であるため, 妥当な仮定であると考えています。
宮崎ほか (1994)と八田ほか (2004)は, 樽前山南方では, 浅部約10mに軽石などからなる低浸透率(~10^-9 m^2)の地層があることを報告しているため, 浅部の低浸透率構造に関しては先行研究と調和的です。</a:t>
        </a:r>
      </a:p>
    </p188:txBody>
  </p188:cm>
  <p188:cm id="{C2FAE41B-4CEE-4C93-949E-E25405E992C6}" authorId="{891C0E43-617B-A57A-49F9-875580CAD41C}" created="2024-02-08T02:36:23.233">
    <ac:txMkLst xmlns:ac="http://schemas.microsoft.com/office/drawing/2013/main/command">
      <pc:docMk xmlns:pc="http://schemas.microsoft.com/office/powerpoint/2013/main/command"/>
      <pc:sldMk xmlns:pc="http://schemas.microsoft.com/office/powerpoint/2013/main/command" cId="3667717930" sldId="267"/>
      <ac:spMk id="3" creationId="{F83D97EB-AD86-8437-7844-0EAA52FD8E67}"/>
      <ac:txMk cp="173" len="8">
        <ac:context len="271" hash="2262470215"/>
      </ac:txMk>
    </ac:txMkLst>
    <p188:pos x="3897217" y="2260601"/>
    <p188:txBody>
      <a:bodyPr/>
      <a:lstStyle/>
      <a:p>
        <a:r>
          <a:rPr lang="ja-JP" altLang="en-US"/>
          <a:t>この値の範囲に根拠はありません. まだ勉強が足りていない部分があるのですが, 先行研究 (Tanaka et al., 2017; Stissi et al., 2021)が火道の浸透率を定数としたり, 一桁のオーダーで変化させたりしているのと比べると, 広い範囲となっていると思います.</a:t>
        </a:r>
      </a:p>
    </p188:txBody>
  </p188:cm>
  <p188:cm id="{B0F64446-E34B-4553-A61C-DAE2D389C2CE}" authorId="{891C0E43-617B-A57A-49F9-875580CAD41C}" created="2024-02-08T02:46:21.154">
    <ac:txMkLst xmlns:ac="http://schemas.microsoft.com/office/drawing/2013/main/command">
      <pc:docMk xmlns:pc="http://schemas.microsoft.com/office/powerpoint/2013/main/command"/>
      <pc:sldMk xmlns:pc="http://schemas.microsoft.com/office/powerpoint/2013/main/command" cId="3667717930" sldId="267"/>
      <ac:spMk id="3" creationId="{F83D97EB-AD86-8437-7844-0EAA52FD8E67}"/>
      <ac:txMk cp="108" len="8">
        <ac:context len="271" hash="2262470215"/>
      </ac:txMk>
    </ac:txMkLst>
    <p188:pos x="2135092" y="1727201"/>
    <p188:txBody>
      <a:bodyPr/>
      <a:lstStyle/>
      <a:p>
        <a:r>
          <a:rPr lang="ja-JP" altLang="en-US"/>
          <a:t>支笏湖畔で観測された過去45年分の年間降水量の平均を取りました。</a:t>
        </a:r>
      </a:p>
    </p188:txBody>
  </p188:cm>
  <p188:cm id="{DDBA14AD-2F70-49EC-85BB-FD817A655B0B}" authorId="{891C0E43-617B-A57A-49F9-875580CAD41C}" created="2024-02-08T02:48:00.766">
    <ac:txMkLst xmlns:ac="http://schemas.microsoft.com/office/drawing/2013/main/command">
      <pc:docMk xmlns:pc="http://schemas.microsoft.com/office/powerpoint/2013/main/command"/>
      <pc:sldMk xmlns:pc="http://schemas.microsoft.com/office/powerpoint/2013/main/command" cId="3667717930" sldId="267"/>
      <ac:spMk id="3" creationId="{F83D97EB-AD86-8437-7844-0EAA52FD8E67}"/>
      <ac:txMk cp="119" len="11">
        <ac:context len="271" hash="2262470215"/>
      </ac:txMk>
    </ac:txMkLst>
    <p188:pos x="3592417" y="1727201"/>
    <p188:txBody>
      <a:bodyPr/>
      <a:lstStyle/>
      <a:p>
        <a:r>
          <a:rPr lang="ja-JP" altLang="en-US"/>
          <a:t>以下に文献のリンクを記載いたします：
https://drive.google.com/file/d/1TqdIH3pUalCKLaUb2baSehksfe8pjeZC/view?usp=drive_link</a:t>
        </a:r>
      </a:p>
    </p188:txBody>
  </p188:cm>
  <p188:cm id="{10EF18AC-741E-4AA4-AACE-89B34037945D}" authorId="{891C0E43-617B-A57A-49F9-875580CAD41C}" created="2024-02-08T02:52:48.711">
    <ac:txMkLst xmlns:ac="http://schemas.microsoft.com/office/drawing/2013/main/command">
      <pc:docMk xmlns:pc="http://schemas.microsoft.com/office/powerpoint/2013/main/command"/>
      <pc:sldMk xmlns:pc="http://schemas.microsoft.com/office/powerpoint/2013/main/command" cId="3667717930" sldId="267"/>
      <ac:spMk id="3" creationId="{F83D97EB-AD86-8437-7844-0EAA52FD8E67}"/>
      <ac:txMk cp="197" len="11">
        <ac:context len="271" hash="2262470215"/>
      </ac:txMk>
    </ac:txMkLst>
    <p188:pos x="3763867" y="2774951"/>
    <p188:txBody>
      <a:bodyPr/>
      <a:lstStyle/>
      <a:p>
        <a:r>
          <a:rPr lang="ja-JP" altLang="en-US"/>
          <a:t>地熱発電所の蒸気生産量がこのオーダーであったため, この範囲で探索することにしました。
参考文献：
https://drive.google.com/file/d/1wnenTFGfdjnupTL1c3qFCRxOipttjM4d/view?usp=drive_link</a:t>
        </a:r>
      </a:p>
    </p188:txBody>
  </p188:cm>
  <p188:cm id="{F0E28627-55BE-4A87-BDB8-2E6729DA04FE}" authorId="{891C0E43-617B-A57A-49F9-875580CAD41C}" created="2024-02-08T03:00:38.608">
    <ac:txMkLst xmlns:ac="http://schemas.microsoft.com/office/drawing/2013/main/command">
      <pc:docMk xmlns:pc="http://schemas.microsoft.com/office/powerpoint/2013/main/command"/>
      <pc:sldMk xmlns:pc="http://schemas.microsoft.com/office/powerpoint/2013/main/command" cId="3667717930" sldId="267"/>
      <ac:spMk id="3" creationId="{F83D97EB-AD86-8437-7844-0EAA52FD8E67}"/>
      <ac:txMk cp="226" len="7">
        <ac:context len="271" hash="2262470215"/>
      </ac:txMk>
    </ac:txMkLst>
    <p188:pos x="3220942" y="3279776"/>
    <p188:txBody>
      <a:bodyPr/>
      <a:lstStyle/>
      <a:p>
        <a:r>
          <a:rPr lang="ja-JP" altLang="en-US"/>
          <a:t>下限は, 準定常状態におけるA火口の噴気温度である200℃, 上限はMUFITSが扱える限界 (1000℃)に近い900℃としました. 1000℃とすると, 増圧が起こるなどして1000℃を超えてしまう恐れがあるため, 安全のため900℃としています。</a:t>
        </a:r>
      </a:p>
    </p188:txBody>
  </p188:cm>
  <p188:cm id="{F6FC1206-4B99-4B8A-B1B7-973F6FCFA8DF}" authorId="{891C0E43-617B-A57A-49F9-875580CAD41C}" created="2024-02-08T03:03:43.847">
    <ac:txMkLst xmlns:ac="http://schemas.microsoft.com/office/drawing/2013/main/command">
      <pc:docMk xmlns:pc="http://schemas.microsoft.com/office/powerpoint/2013/main/command"/>
      <pc:sldMk xmlns:pc="http://schemas.microsoft.com/office/powerpoint/2013/main/command" cId="3667717930" sldId="267"/>
      <ac:spMk id="3" creationId="{F83D97EB-AD86-8437-7844-0EAA52FD8E67}"/>
      <ac:txMk cp="254" len="5">
        <ac:context len="271" hash="2262470215"/>
      </ac:txMk>
    </ac:txMkLst>
    <p188:pos x="3582892" y="3784601"/>
    <p188:txBody>
      <a:bodyPr/>
      <a:lstStyle/>
      <a:p>
        <a:r>
          <a:rPr lang="ja-JP" altLang="en-US"/>
          <a:t>保苅君からいただいた火山コンソーシアムの講義資料に, 沈み込み帯の火山性ガスは95%以上が水だという記載があったので, このような範囲といたしました。</a:t>
        </a:r>
      </a:p>
    </p188:txBody>
  </p188:cm>
  <p188:cm id="{6D7AD7CE-EBD6-43C8-8EF2-3C436C64CC99}" authorId="{891C0E43-617B-A57A-49F9-875580CAD41C}" created="2024-02-08T03:14:14.639">
    <ac:deMkLst xmlns:ac="http://schemas.microsoft.com/office/drawing/2013/main/command">
      <pc:docMk xmlns:pc="http://schemas.microsoft.com/office/powerpoint/2013/main/command"/>
      <pc:sldMk xmlns:pc="http://schemas.microsoft.com/office/powerpoint/2013/main/command" cId="3667717930" sldId="267"/>
      <ac:spMk id="3" creationId="{F83D97EB-AD86-8437-7844-0EAA52FD8E67}"/>
    </ac:deMkLst>
    <p188:txBody>
      <a:bodyPr/>
      <a:lstStyle/>
      <a:p>
        <a:r>
          <a:rPr lang="ja-JP" altLang="en-US"/>
          <a:t>上部の境界条件と天水の量を修正した後に関しては、まだ900℃, 10000 t/day, 0.1 XCO2の条件でしか計算が行えていません。 </a:t>
        </a:r>
      </a:p>
    </p188:txBody>
  </p188:cm>
</p188:cmLst>
</file>

<file path=ppt/comments/modernComment_11D_4130E35E.xml><?xml version="1.0" encoding="utf-8"?>
<p188:cmLst xmlns:a="http://schemas.openxmlformats.org/drawingml/2006/main" xmlns:r="http://schemas.openxmlformats.org/officeDocument/2006/relationships" xmlns:p188="http://schemas.microsoft.com/office/powerpoint/2018/8/main">
  <p188:cm id="{7BCB6570-D57B-403B-A206-063CC6632BA0}" authorId="{891C0E43-617B-A57A-49F9-875580CAD41C}" created="2024-02-08T04:02:43.922">
    <ac:deMkLst xmlns:ac="http://schemas.microsoft.com/office/drawing/2013/main/command">
      <pc:docMk xmlns:pc="http://schemas.microsoft.com/office/powerpoint/2013/main/command"/>
      <pc:sldMk xmlns:pc="http://schemas.microsoft.com/office/powerpoint/2013/main/command" cId="1093722974" sldId="285"/>
      <ac:picMk id="5" creationId="{3D3ECE32-5DF5-2B83-D1C6-45271B08204A}"/>
    </ac:deMkLst>
    <p188:txBody>
      <a:bodyPr/>
      <a:lstStyle/>
      <a:p>
        <a:r>
          <a:rPr lang="ja-JP" altLang="en-US"/>
          <a:t>A火口の温度：242.8℃
B火口の温度：243.6℃
C火口の温度：243.7℃
G火口の温度：243.6℃</a:t>
        </a:r>
      </a:p>
    </p188:txBody>
  </p188:cm>
  <p188:cm id="{816C8A79-C44B-4BA2-AB31-D27780CB167B}" authorId="{891C0E43-617B-A57A-49F9-875580CAD41C}" created="2024-02-08T04:03:35.632">
    <ac:deMkLst xmlns:ac="http://schemas.microsoft.com/office/drawing/2013/main/command">
      <pc:docMk xmlns:pc="http://schemas.microsoft.com/office/powerpoint/2013/main/command"/>
      <pc:sldMk xmlns:pc="http://schemas.microsoft.com/office/powerpoint/2013/main/command" cId="1093722974" sldId="285"/>
      <ac:picMk id="7" creationId="{6F5FDF70-93AC-86DD-66B0-3C3706507DF1}"/>
    </ac:deMkLst>
    <p188:txBody>
      <a:bodyPr/>
      <a:lstStyle/>
      <a:p>
        <a:r>
          <a:rPr lang="ja-JP" altLang="en-US"/>
          <a:t>A火口の温度：231.5℃
B火口の温度：232.3℃
C火口の温度：233.0℃
G火口の温度：232.2℃</a:t>
        </a:r>
      </a:p>
    </p188:txBody>
  </p188:cm>
  <p188:cm id="{E2207A0B-727C-485F-AF6E-10CCCFBF3A89}" authorId="{891C0E43-617B-A57A-49F9-875580CAD41C}" created="2024-02-08T04:23:21.532">
    <ac:txMkLst xmlns:ac="http://schemas.microsoft.com/office/drawing/2013/main/command">
      <pc:docMk xmlns:pc="http://schemas.microsoft.com/office/powerpoint/2013/main/command"/>
      <pc:sldMk xmlns:pc="http://schemas.microsoft.com/office/powerpoint/2013/main/command" cId="1093722974" sldId="285"/>
      <ac:spMk id="2" creationId="{75FA995F-6FA7-BC4C-5C9E-6FDC484B2D13}"/>
      <ac:txMk cp="0" len="13">
        <ac:context len="14" hash="3291125847"/>
      </ac:txMk>
    </ac:txMkLst>
    <p188:pos x="7543800" y="576271"/>
    <p188:txBody>
      <a:bodyPr/>
      <a:lstStyle/>
      <a:p>
        <a:r>
          <a:rPr lang="ja-JP" altLang="en-US"/>
          <a:t>このスライド以降の結果はすべて, 500年計算が進んだか, もしくは, 温度, 圧力, CO2モル分率, ガス飽和度の変化量が十分小さくなった時点における断面図です.</a:t>
        </a:r>
      </a:p>
    </p188:txBody>
  </p188:cm>
  <p188:cm id="{61BB0F7C-F76B-4E50-8B6D-A640DE27028E}" authorId="{891C0E43-617B-A57A-49F9-875580CAD41C}" created="2024-02-08T04:35:27.967">
    <ac:deMkLst xmlns:ac="http://schemas.microsoft.com/office/drawing/2013/main/command">
      <pc:docMk xmlns:pc="http://schemas.microsoft.com/office/powerpoint/2013/main/command"/>
      <pc:sldMk xmlns:pc="http://schemas.microsoft.com/office/powerpoint/2013/main/command" cId="1093722974" sldId="285"/>
      <ac:spMk id="9" creationId="{90D2FC16-AF58-7B4E-FE36-619B9CD58E2A}"/>
    </ac:deMkLst>
    <p188:txBody>
      <a:bodyPr/>
      <a:lstStyle/>
      <a:p>
        <a:r>
          <a:rPr lang="ja-JP" altLang="en-US"/>
          <a:t>現状、キャップロックを入れない場合については, 以下二つの条件しか計算していない状況です。</a:t>
        </a:r>
      </a:p>
    </p188:txBody>
  </p188:cm>
</p188:cmLst>
</file>

<file path=ppt/comments/modernComment_11E_98A33588.xml><?xml version="1.0" encoding="utf-8"?>
<p188:cmLst xmlns:a="http://schemas.openxmlformats.org/drawingml/2006/main" xmlns:r="http://schemas.openxmlformats.org/officeDocument/2006/relationships" xmlns:p188="http://schemas.microsoft.com/office/powerpoint/2018/8/main">
  <p188:cm id="{D1D6937F-FFA6-4E0B-B8CC-62B1CE55FA72}" authorId="{891C0E43-617B-A57A-49F9-875580CAD41C}" created="2024-02-08T03:54:31.990">
    <ac:txMkLst xmlns:ac="http://schemas.microsoft.com/office/drawing/2013/main/command">
      <pc:docMk xmlns:pc="http://schemas.microsoft.com/office/powerpoint/2013/main/command"/>
      <pc:sldMk xmlns:pc="http://schemas.microsoft.com/office/powerpoint/2013/main/command" cId="2560832904" sldId="286"/>
      <ac:spMk id="3" creationId="{CBAD106B-4D9D-C92B-2206-7C9BD1975970}"/>
      <ac:txMk cp="89" len="8">
        <ac:context len="109" hash="43061202"/>
      </ac:txMk>
    </ac:txMkLst>
    <p188:pos x="6197602" y="2401434"/>
    <p188:txBody>
      <a:bodyPr/>
      <a:lstStyle/>
      <a:p>
        <a:r>
          <a:rPr lang="ja-JP" altLang="en-US"/>
          <a:t>JpGUのスライドで引用されていたこの文献をまだ読めていないため, この引用が正しいかどうかご確認いただけますと幸いです。</a:t>
        </a:r>
      </a:p>
    </p188:txBody>
  </p188:cm>
</p188:cmLst>
</file>

<file path=ppt/comments/modernComment_11F_4904D677.xml><?xml version="1.0" encoding="utf-8"?>
<p188:cmLst xmlns:a="http://schemas.openxmlformats.org/drawingml/2006/main" xmlns:r="http://schemas.openxmlformats.org/officeDocument/2006/relationships" xmlns:p188="http://schemas.microsoft.com/office/powerpoint/2018/8/main">
  <p188:cm id="{4187A74D-F5B3-424D-A2E9-1FED2509977A}" authorId="{891C0E43-617B-A57A-49F9-875580CAD41C}" created="2024-02-08T04:18:32.849">
    <ac:deMkLst xmlns:ac="http://schemas.microsoft.com/office/drawing/2013/main/command">
      <pc:docMk xmlns:pc="http://schemas.microsoft.com/office/powerpoint/2013/main/command"/>
      <pc:sldMk xmlns:pc="http://schemas.microsoft.com/office/powerpoint/2013/main/command" cId="1225053815" sldId="287"/>
      <ac:picMk id="5" creationId="{3D3ECE32-5DF5-2B83-D1C6-45271B08204A}"/>
    </ac:deMkLst>
    <p188:txBody>
      <a:bodyPr/>
      <a:lstStyle/>
      <a:p>
        <a:r>
          <a:rPr lang="ja-JP" altLang="en-US"/>
          <a:t>A火口の温度：244.0℃
B火口の温度：246.5℃
E火口の温度：246.5℃
G火口の温度：245.8℃</a:t>
        </a:r>
      </a:p>
    </p188:txBody>
  </p188:cm>
  <p188:cm id="{CF549907-40B4-42A3-9059-1E4F19D1778C}" authorId="{891C0E43-617B-A57A-49F9-875580CAD41C}" created="2024-02-08T04:19:26.930">
    <ac:deMkLst xmlns:ac="http://schemas.microsoft.com/office/drawing/2013/main/command">
      <pc:docMk xmlns:pc="http://schemas.microsoft.com/office/powerpoint/2013/main/command"/>
      <pc:sldMk xmlns:pc="http://schemas.microsoft.com/office/powerpoint/2013/main/command" cId="1225053815" sldId="287"/>
      <ac:picMk id="7" creationId="{6F5FDF70-93AC-86DD-66B0-3C3706507DF1}"/>
    </ac:deMkLst>
    <p188:txBody>
      <a:bodyPr/>
      <a:lstStyle/>
      <a:p>
        <a:r>
          <a:rPr lang="ja-JP" altLang="en-US"/>
          <a:t>A火口の温度: 252.8
B火口の温度: 309.8
E火口の温度: 348.2
G火口の温度: 304.9</a:t>
        </a:r>
      </a:p>
    </p188:txBody>
  </p188:cm>
</p188:cmLst>
</file>

<file path=ppt/comments/modernComment_121_F7FEFE92.xml><?xml version="1.0" encoding="utf-8"?>
<p188:cmLst xmlns:a="http://schemas.openxmlformats.org/drawingml/2006/main" xmlns:r="http://schemas.openxmlformats.org/officeDocument/2006/relationships" xmlns:p188="http://schemas.microsoft.com/office/powerpoint/2018/8/main">
  <p188:cm id="{60357998-3F10-4F14-BD92-86D9553C2496}" authorId="{891C0E43-617B-A57A-49F9-875580CAD41C}" created="2024-02-08T04:21:31.599">
    <ac:deMkLst xmlns:ac="http://schemas.microsoft.com/office/drawing/2013/main/command">
      <pc:docMk xmlns:pc="http://schemas.microsoft.com/office/powerpoint/2013/main/command"/>
      <pc:sldMk xmlns:pc="http://schemas.microsoft.com/office/powerpoint/2013/main/command" cId="4160683666" sldId="289"/>
      <ac:picMk id="5" creationId="{3D3ECE32-5DF5-2B83-D1C6-45271B08204A}"/>
    </ac:deMkLst>
    <p188:txBody>
      <a:bodyPr/>
      <a:lstStyle/>
      <a:p>
        <a:r>
          <a:rPr lang="ja-JP" altLang="en-US"/>
          <a:t>A火口の温度: 235.8
B火口の温度: 241.2
E火口の温度: 240.0
G火口の温度: 239.6</a:t>
        </a:r>
      </a:p>
    </p188:txBody>
  </p188:cm>
  <p188:cm id="{F8A2E28B-9F51-4B0C-80CA-5B73F28F2B67}" authorId="{891C0E43-617B-A57A-49F9-875580CAD41C}" created="2024-02-08T04:21:42.622">
    <ac:deMkLst xmlns:ac="http://schemas.microsoft.com/office/drawing/2013/main/command">
      <pc:docMk xmlns:pc="http://schemas.microsoft.com/office/powerpoint/2013/main/command"/>
      <pc:sldMk xmlns:pc="http://schemas.microsoft.com/office/powerpoint/2013/main/command" cId="4160683666" sldId="289"/>
      <ac:picMk id="7" creationId="{6F5FDF70-93AC-86DD-66B0-3C3706507DF1}"/>
    </ac:deMkLst>
    <p188:txBody>
      <a:bodyPr/>
      <a:lstStyle/>
      <a:p>
        <a:r>
          <a:rPr lang="ja-JP" altLang="en-US"/>
          <a:t>A火口の温度: 252.8
B火口の温度: 309.8
E火口の温度: 348.2
G火口の温度: 304.9</a:t>
        </a:r>
      </a:p>
    </p188:txBody>
  </p188:cm>
</p188:cmLst>
</file>

<file path=ppt/comments/modernComment_122_F94CAF51.xml><?xml version="1.0" encoding="utf-8"?>
<p188:cmLst xmlns:a="http://schemas.openxmlformats.org/drawingml/2006/main" xmlns:r="http://schemas.openxmlformats.org/officeDocument/2006/relationships" xmlns:p188="http://schemas.microsoft.com/office/powerpoint/2018/8/main">
  <p188:cm id="{47CA9840-06FF-4630-8413-8B967B7FA0EE}" authorId="{891C0E43-617B-A57A-49F9-875580CAD41C}" created="2024-02-08T07:58:18.430">
    <ac:txMkLst xmlns:ac="http://schemas.microsoft.com/office/drawing/2013/main/command">
      <pc:docMk xmlns:pc="http://schemas.microsoft.com/office/powerpoint/2013/main/command"/>
      <pc:sldMk xmlns:pc="http://schemas.microsoft.com/office/powerpoint/2013/main/command" cId="4182552401" sldId="290"/>
      <ac:spMk id="9" creationId="{90D2FC16-AF58-7B4E-FE36-619B9CD58E2A}"/>
      <ac:txMk cp="1" len="13">
        <ac:context len="168" hash="3474661801"/>
      </ac:txMk>
    </ac:txMkLst>
    <p188:pos x="4400550" y="266701"/>
    <p188:txBody>
      <a:bodyPr/>
      <a:lstStyle/>
      <a:p>
        <a:r>
          <a:rPr lang="ja-JP" altLang="en-US"/>
          <a:t>2ページ目のスライドに記載した判断基準と合う条件を見つけることができたため, このように結論づけました.</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7EB67-76E5-4998-B3DF-FE7BB8C40B33}" type="datetimeFigureOut">
              <a:rPr kumimoji="1" lang="ja-JP" altLang="en-US" smtClean="0"/>
              <a:t>2024/2/8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2EB78-A16D-46CB-85FB-9EB9953A4AA7}" type="slidenum">
              <a:rPr kumimoji="1" lang="ja-JP" altLang="en-US" smtClean="0"/>
              <a:t>‹#›</a:t>
            </a:fld>
            <a:endParaRPr kumimoji="1" lang="ja-JP" altLang="en-US"/>
          </a:p>
        </p:txBody>
      </p:sp>
    </p:spTree>
    <p:extLst>
      <p:ext uri="{BB962C8B-B14F-4D97-AF65-F5344CB8AC3E}">
        <p14:creationId xmlns:p14="http://schemas.microsoft.com/office/powerpoint/2010/main" val="17332992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2EB78-A16D-46CB-85FB-9EB9953A4AA7}" type="slidenum">
              <a:rPr kumimoji="1" lang="ja-JP" altLang="en-US" smtClean="0"/>
              <a:t>1</a:t>
            </a:fld>
            <a:endParaRPr kumimoji="1" lang="ja-JP" altLang="en-US"/>
          </a:p>
        </p:txBody>
      </p:sp>
    </p:spTree>
    <p:extLst>
      <p:ext uri="{BB962C8B-B14F-4D97-AF65-F5344CB8AC3E}">
        <p14:creationId xmlns:p14="http://schemas.microsoft.com/office/powerpoint/2010/main" val="197614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2EB78-A16D-46CB-85FB-9EB9953A4AA7}" type="slidenum">
              <a:rPr kumimoji="1" lang="ja-JP" altLang="en-US" smtClean="0"/>
              <a:t>3</a:t>
            </a:fld>
            <a:endParaRPr kumimoji="1" lang="ja-JP" altLang="en-US"/>
          </a:p>
        </p:txBody>
      </p:sp>
    </p:spTree>
    <p:extLst>
      <p:ext uri="{BB962C8B-B14F-4D97-AF65-F5344CB8AC3E}">
        <p14:creationId xmlns:p14="http://schemas.microsoft.com/office/powerpoint/2010/main" val="146596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2EB78-A16D-46CB-85FB-9EB9953A4AA7}" type="slidenum">
              <a:rPr kumimoji="1" lang="ja-JP" altLang="en-US" smtClean="0"/>
              <a:t>4</a:t>
            </a:fld>
            <a:endParaRPr kumimoji="1" lang="ja-JP" altLang="en-US"/>
          </a:p>
        </p:txBody>
      </p:sp>
    </p:spTree>
    <p:extLst>
      <p:ext uri="{BB962C8B-B14F-4D97-AF65-F5344CB8AC3E}">
        <p14:creationId xmlns:p14="http://schemas.microsoft.com/office/powerpoint/2010/main" val="75781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2EB78-A16D-46CB-85FB-9EB9953A4AA7}" type="slidenum">
              <a:rPr kumimoji="1" lang="ja-JP" altLang="en-US" smtClean="0"/>
              <a:t>5</a:t>
            </a:fld>
            <a:endParaRPr kumimoji="1" lang="ja-JP" altLang="en-US"/>
          </a:p>
        </p:txBody>
      </p:sp>
    </p:spTree>
    <p:extLst>
      <p:ext uri="{BB962C8B-B14F-4D97-AF65-F5344CB8AC3E}">
        <p14:creationId xmlns:p14="http://schemas.microsoft.com/office/powerpoint/2010/main" val="49699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2EB78-A16D-46CB-85FB-9EB9953A4AA7}" type="slidenum">
              <a:rPr kumimoji="1" lang="ja-JP" altLang="en-US" smtClean="0"/>
              <a:t>12</a:t>
            </a:fld>
            <a:endParaRPr kumimoji="1" lang="ja-JP" altLang="en-US"/>
          </a:p>
        </p:txBody>
      </p:sp>
    </p:spTree>
    <p:extLst>
      <p:ext uri="{BB962C8B-B14F-4D97-AF65-F5344CB8AC3E}">
        <p14:creationId xmlns:p14="http://schemas.microsoft.com/office/powerpoint/2010/main" val="123329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2EB78-A16D-46CB-85FB-9EB9953A4AA7}" type="slidenum">
              <a:rPr kumimoji="1" lang="ja-JP" altLang="en-US" smtClean="0"/>
              <a:t>13</a:t>
            </a:fld>
            <a:endParaRPr kumimoji="1" lang="ja-JP" altLang="en-US"/>
          </a:p>
        </p:txBody>
      </p:sp>
    </p:spTree>
    <p:extLst>
      <p:ext uri="{BB962C8B-B14F-4D97-AF65-F5344CB8AC3E}">
        <p14:creationId xmlns:p14="http://schemas.microsoft.com/office/powerpoint/2010/main" val="4289452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2EB78-A16D-46CB-85FB-9EB9953A4AA7}" type="slidenum">
              <a:rPr kumimoji="1" lang="ja-JP" altLang="en-US" smtClean="0"/>
              <a:t>14</a:t>
            </a:fld>
            <a:endParaRPr kumimoji="1" lang="ja-JP" altLang="en-US"/>
          </a:p>
        </p:txBody>
      </p:sp>
    </p:spTree>
    <p:extLst>
      <p:ext uri="{BB962C8B-B14F-4D97-AF65-F5344CB8AC3E}">
        <p14:creationId xmlns:p14="http://schemas.microsoft.com/office/powerpoint/2010/main" val="4229496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62EB78-A16D-46CB-85FB-9EB9953A4AA7}" type="slidenum">
              <a:rPr kumimoji="1" lang="ja-JP" altLang="en-US" smtClean="0"/>
              <a:t>15</a:t>
            </a:fld>
            <a:endParaRPr kumimoji="1" lang="ja-JP" altLang="en-US"/>
          </a:p>
        </p:txBody>
      </p:sp>
    </p:spTree>
    <p:extLst>
      <p:ext uri="{BB962C8B-B14F-4D97-AF65-F5344CB8AC3E}">
        <p14:creationId xmlns:p14="http://schemas.microsoft.com/office/powerpoint/2010/main" val="2830525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561ED-0946-5352-3051-3C724B9ADF4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2A6BA1B-304B-BF53-8F47-741AA7342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748734E-F0ED-6EA2-6343-2A24AF378A7F}"/>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5" name="フッター プレースホルダー 4">
            <a:extLst>
              <a:ext uri="{FF2B5EF4-FFF2-40B4-BE49-F238E27FC236}">
                <a16:creationId xmlns:a16="http://schemas.microsoft.com/office/drawing/2014/main" id="{9C6727FF-DE7A-6C86-AFAE-F72DBC9E28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08722C-3A18-6D83-7F12-449D126533DC}"/>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235734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5126-82F5-A8B8-7B2C-9E779788AC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11950D-5838-7791-BDC2-8CA160F0D90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D655E2-839E-937C-A855-3AABCE05058C}"/>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5" name="フッター プレースホルダー 4">
            <a:extLst>
              <a:ext uri="{FF2B5EF4-FFF2-40B4-BE49-F238E27FC236}">
                <a16:creationId xmlns:a16="http://schemas.microsoft.com/office/drawing/2014/main" id="{17481C5B-E067-B782-48F0-FC211E19CE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9BCC16-C735-A705-06B3-8E331E5988CE}"/>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383366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B4057A7-084B-54C6-DDB4-261DC2AC868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11F68C-BCF8-79B8-06E1-D4E76F0C3F9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B5D566-1758-E787-EB93-D31EBD4DF46F}"/>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5" name="フッター プレースホルダー 4">
            <a:extLst>
              <a:ext uri="{FF2B5EF4-FFF2-40B4-BE49-F238E27FC236}">
                <a16:creationId xmlns:a16="http://schemas.microsoft.com/office/drawing/2014/main" id="{A8E82A10-ADDE-96F2-5C08-430398F09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C25089-FBF5-8E1C-A94F-ADE141F75A9E}"/>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99904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0CA70A-CFAC-14B8-4EDA-730B6EDA0A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7EEA81-A337-175E-DE21-C5CD486AE0FF}"/>
              </a:ext>
            </a:extLst>
          </p:cNvPr>
          <p:cNvSpPr>
            <a:spLocks noGrp="1"/>
          </p:cNvSpPr>
          <p:nvPr>
            <p:ph idx="1" hasCustomPrompt="1"/>
          </p:nvPr>
        </p:nvSpPr>
        <p:spPr/>
        <p:txBody>
          <a:bodyPr/>
          <a:lstStyle>
            <a:lvl1pPr marL="228600" indent="-228600">
              <a:spcAft>
                <a:spcPts val="1200"/>
              </a:spcAft>
              <a:buFont typeface="Wingdings" panose="05000000000000000000" pitchFamily="2" charset="2"/>
              <a:buChar char="l"/>
              <a:defRPr/>
            </a:lvl1pPr>
            <a:lvl2pPr>
              <a:spcAft>
                <a:spcPts val="600"/>
              </a:spcAft>
              <a:defRPr/>
            </a:lvl2pPr>
          </a:lstStyle>
          <a:p>
            <a:pPr lvl="0"/>
            <a:r>
              <a:rPr kumimoji="1" lang="ja-JP" altLang="en-US" dirty="0"/>
              <a:t> 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D76798D-0A94-5F5E-16C6-AF3752921446}"/>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5" name="フッター プレースホルダー 4">
            <a:extLst>
              <a:ext uri="{FF2B5EF4-FFF2-40B4-BE49-F238E27FC236}">
                <a16:creationId xmlns:a16="http://schemas.microsoft.com/office/drawing/2014/main" id="{FBA02F59-A164-34B0-FC0F-8AB161ACAB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8C7585-7177-19B5-6907-6537B2D25E88}"/>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17217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62B474-3179-1F88-6881-3E30054AA4A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084621-830B-6D4D-3311-B8BC769BCF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C2AE02-C221-18EC-FADB-770A0894961C}"/>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5" name="フッター プレースホルダー 4">
            <a:extLst>
              <a:ext uri="{FF2B5EF4-FFF2-40B4-BE49-F238E27FC236}">
                <a16:creationId xmlns:a16="http://schemas.microsoft.com/office/drawing/2014/main" id="{22B6A447-4C50-7A6D-159B-40916E3E4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ABA822-6950-8E81-700D-10D3C4A09142}"/>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170515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ECFFDD-C907-7BE2-3D67-EC6753E115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7DE20B-A0B5-2D35-A57E-9273E06D425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0C02AF-7B61-97DD-ECF2-36ABF923031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0581A1-CADD-2214-9803-B4B45FBEE5A2}"/>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6" name="フッター プレースホルダー 5">
            <a:extLst>
              <a:ext uri="{FF2B5EF4-FFF2-40B4-BE49-F238E27FC236}">
                <a16:creationId xmlns:a16="http://schemas.microsoft.com/office/drawing/2014/main" id="{454E0EA9-A69C-ECD0-F6F0-F5DF8979EC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29701D-8F02-E074-8789-D618117F6D28}"/>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3944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520F4-B41E-1042-7B91-2CB5C17FFDB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455848-624E-0279-0F5E-2DA3E43B7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24E700-E98A-2A00-3EBD-66080424DAC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B5E1CF-F2F6-609A-38A3-9E9CAE744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150205A-9DCD-6F64-8E09-CB283CFECB0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0A9C3-F1BF-FEAF-AF4F-3F7EAFAC866F}"/>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8" name="フッター プレースホルダー 7">
            <a:extLst>
              <a:ext uri="{FF2B5EF4-FFF2-40B4-BE49-F238E27FC236}">
                <a16:creationId xmlns:a16="http://schemas.microsoft.com/office/drawing/2014/main" id="{101C893F-D506-6885-49D1-A113F3D5A06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02E51CB-D597-7120-4B65-8A54FAAC3253}"/>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70079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933388-82E0-2567-4F3E-8B1DCA9F7CE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9D170A-8494-4165-011D-842DC844FC95}"/>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4" name="フッター プレースホルダー 3">
            <a:extLst>
              <a:ext uri="{FF2B5EF4-FFF2-40B4-BE49-F238E27FC236}">
                <a16:creationId xmlns:a16="http://schemas.microsoft.com/office/drawing/2014/main" id="{3C98BE06-F961-DEB9-F5AB-A5617D4FC7A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A0E0B0E-A207-6829-E3E5-42CE15B42949}"/>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51508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61C5FDE-C532-EFC2-8213-15E656F58E30}"/>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3" name="フッター プレースホルダー 2">
            <a:extLst>
              <a:ext uri="{FF2B5EF4-FFF2-40B4-BE49-F238E27FC236}">
                <a16:creationId xmlns:a16="http://schemas.microsoft.com/office/drawing/2014/main" id="{ED2BE7C0-D033-D879-B8FB-F0DB01DB8A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8D3BD9-9207-317D-A9A3-2302427D6128}"/>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398144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9A766F-BE08-359D-5AEF-0258E7352D4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619026-838C-033A-1A9D-BEE9C9A606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4011551-E520-5ACD-F7C7-C6F845099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5408554-E283-86A4-8380-8D9FD7B0F9D2}"/>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6" name="フッター プレースホルダー 5">
            <a:extLst>
              <a:ext uri="{FF2B5EF4-FFF2-40B4-BE49-F238E27FC236}">
                <a16:creationId xmlns:a16="http://schemas.microsoft.com/office/drawing/2014/main" id="{02C79DFD-4780-DD68-9216-6BD730FE2E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959007-AC18-588E-45CD-FDC358A85DFA}"/>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140730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98AD79-8269-9F5D-59B2-66D34F9456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41AC5D8-9987-5437-D57A-149F75DC9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D0106A9-579A-3CE0-D9DE-ACF03E49E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29B57-40E0-53A2-D62E-6D9038BA7281}"/>
              </a:ext>
            </a:extLst>
          </p:cNvPr>
          <p:cNvSpPr>
            <a:spLocks noGrp="1"/>
          </p:cNvSpPr>
          <p:nvPr>
            <p:ph type="dt" sz="half" idx="10"/>
          </p:nvPr>
        </p:nvSpPr>
        <p:spPr/>
        <p:txBody>
          <a:bodyPr/>
          <a:lstStyle/>
          <a:p>
            <a:fld id="{5C8F203D-6642-4900-9344-8D26DAB27719}" type="datetimeFigureOut">
              <a:rPr kumimoji="1" lang="ja-JP" altLang="en-US" smtClean="0"/>
              <a:t>2024/2/8</a:t>
            </a:fld>
            <a:endParaRPr kumimoji="1" lang="ja-JP" altLang="en-US"/>
          </a:p>
        </p:txBody>
      </p:sp>
      <p:sp>
        <p:nvSpPr>
          <p:cNvPr id="6" name="フッター プレースホルダー 5">
            <a:extLst>
              <a:ext uri="{FF2B5EF4-FFF2-40B4-BE49-F238E27FC236}">
                <a16:creationId xmlns:a16="http://schemas.microsoft.com/office/drawing/2014/main" id="{D176A9F0-E52B-2229-0FFB-35A0364FDE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D386DBF-0826-3B91-82EF-05350F59E5FB}"/>
              </a:ext>
            </a:extLst>
          </p:cNvPr>
          <p:cNvSpPr>
            <a:spLocks noGrp="1"/>
          </p:cNvSpPr>
          <p:nvPr>
            <p:ph type="sldNum" sz="quarter" idx="12"/>
          </p:nvPr>
        </p:nvSpPr>
        <p:spPr/>
        <p:txBody>
          <a:body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335277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BDB1C5-3D8E-2B16-CB27-FBEA25C7F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8A49361-6134-A490-8084-94C272C2B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2C76C0-B5D6-4A16-16F1-BE34499658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F203D-6642-4900-9344-8D26DAB27719}" type="datetimeFigureOut">
              <a:rPr kumimoji="1" lang="ja-JP" altLang="en-US" smtClean="0"/>
              <a:t>2024/2/8</a:t>
            </a:fld>
            <a:endParaRPr kumimoji="1" lang="ja-JP" altLang="en-US"/>
          </a:p>
        </p:txBody>
      </p:sp>
      <p:sp>
        <p:nvSpPr>
          <p:cNvPr id="5" name="フッター プレースホルダー 4">
            <a:extLst>
              <a:ext uri="{FF2B5EF4-FFF2-40B4-BE49-F238E27FC236}">
                <a16:creationId xmlns:a16="http://schemas.microsoft.com/office/drawing/2014/main" id="{5E6D6B8B-E148-1D06-EE3A-9C8EB8D42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6E6DDCF-38D2-3001-6078-A7A0652BE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A776A-A96D-4E0E-9D16-AEFE016AD4B9}" type="slidenum">
              <a:rPr kumimoji="1" lang="ja-JP" altLang="en-US" smtClean="0"/>
              <a:t>‹#›</a:t>
            </a:fld>
            <a:endParaRPr kumimoji="1" lang="ja-JP" altLang="en-US"/>
          </a:p>
        </p:txBody>
      </p:sp>
    </p:spTree>
    <p:extLst>
      <p:ext uri="{BB962C8B-B14F-4D97-AF65-F5344CB8AC3E}">
        <p14:creationId xmlns:p14="http://schemas.microsoft.com/office/powerpoint/2010/main" val="247766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1D_4130E35E.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F_4904D677.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21_F7FEFE92.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microsoft.com/office/2018/10/relationships/comments" Target="../comments/modernComment_122_F94CAF5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B_DA9CEF2A.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98A3358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93DF4-8980-F0FC-56F8-25E99DABD0B8}"/>
              </a:ext>
            </a:extLst>
          </p:cNvPr>
          <p:cNvSpPr>
            <a:spLocks noGrp="1"/>
          </p:cNvSpPr>
          <p:nvPr>
            <p:ph type="title"/>
          </p:nvPr>
        </p:nvSpPr>
        <p:spPr/>
        <p:txBody>
          <a:bodyPr/>
          <a:lstStyle/>
          <a:p>
            <a:r>
              <a:rPr kumimoji="1" lang="ja-JP" altLang="en-US" dirty="0"/>
              <a:t>背景・目的</a:t>
            </a:r>
          </a:p>
        </p:txBody>
      </p:sp>
      <p:sp>
        <p:nvSpPr>
          <p:cNvPr id="3" name="コンテンツ プレースホルダー 2">
            <a:extLst>
              <a:ext uri="{FF2B5EF4-FFF2-40B4-BE49-F238E27FC236}">
                <a16:creationId xmlns:a16="http://schemas.microsoft.com/office/drawing/2014/main" id="{5D83D907-7C1A-DA82-299F-CED31A614606}"/>
              </a:ext>
            </a:extLst>
          </p:cNvPr>
          <p:cNvSpPr>
            <a:spLocks noGrp="1"/>
          </p:cNvSpPr>
          <p:nvPr>
            <p:ph idx="1"/>
          </p:nvPr>
        </p:nvSpPr>
        <p:spPr>
          <a:xfrm>
            <a:off x="838200" y="1845503"/>
            <a:ext cx="10677939" cy="4647372"/>
          </a:xfrm>
        </p:spPr>
        <p:txBody>
          <a:bodyPr>
            <a:normAutofit lnSpcReduction="10000"/>
          </a:bodyPr>
          <a:lstStyle/>
          <a:p>
            <a:pPr>
              <a:lnSpc>
                <a:spcPct val="120000"/>
              </a:lnSpc>
            </a:pPr>
            <a:r>
              <a:rPr lang="ja-JP" altLang="en-US" dirty="0"/>
              <a:t> 背景： 樽前山では</a:t>
            </a:r>
            <a:r>
              <a:rPr lang="en-US" altLang="ja-JP" dirty="0"/>
              <a:t>, 1999</a:t>
            </a:r>
            <a:r>
              <a:rPr lang="ja-JP" altLang="en-US" dirty="0"/>
              <a:t>年以降</a:t>
            </a:r>
            <a:r>
              <a:rPr lang="en-US" altLang="ja-JP" dirty="0"/>
              <a:t>, </a:t>
            </a:r>
            <a:r>
              <a:rPr lang="ja-JP" altLang="en-US" dirty="0"/>
              <a:t>活動の不安定化 </a:t>
            </a:r>
            <a:r>
              <a:rPr lang="en-US" altLang="ja-JP" dirty="0"/>
              <a:t>(unrest)</a:t>
            </a:r>
            <a:r>
              <a:rPr lang="ja-JP" altLang="en-US" dirty="0"/>
              <a:t>が起こった</a:t>
            </a:r>
            <a:r>
              <a:rPr lang="en-US" altLang="ja-JP" dirty="0"/>
              <a:t>.</a:t>
            </a:r>
          </a:p>
          <a:p>
            <a:pPr lvl="1">
              <a:lnSpc>
                <a:spcPct val="120000"/>
              </a:lnSpc>
            </a:pPr>
            <a:r>
              <a:rPr lang="en-US" altLang="ja-JP" dirty="0"/>
              <a:t>A, B</a:t>
            </a:r>
            <a:r>
              <a:rPr lang="ja-JP" altLang="en-US" dirty="0"/>
              <a:t>火口の温度上昇</a:t>
            </a:r>
            <a:r>
              <a:rPr lang="en-US" altLang="ja-JP" dirty="0"/>
              <a:t>, </a:t>
            </a:r>
            <a:r>
              <a:rPr lang="ja-JP" altLang="en-US" dirty="0"/>
              <a:t>ドームを挟む基線長の増加</a:t>
            </a:r>
            <a:r>
              <a:rPr lang="en-US" altLang="ja-JP" dirty="0"/>
              <a:t>, </a:t>
            </a:r>
            <a:r>
              <a:rPr lang="ja-JP" altLang="en-US" dirty="0"/>
              <a:t>全磁力の変化</a:t>
            </a:r>
            <a:endParaRPr lang="en-US" altLang="ja-JP" dirty="0"/>
          </a:p>
          <a:p>
            <a:pPr lvl="1">
              <a:lnSpc>
                <a:spcPct val="120000"/>
              </a:lnSpc>
            </a:pPr>
            <a:endParaRPr lang="en-US" altLang="ja-JP" dirty="0"/>
          </a:p>
          <a:p>
            <a:pPr>
              <a:lnSpc>
                <a:spcPct val="120000"/>
              </a:lnSpc>
            </a:pPr>
            <a:r>
              <a:rPr lang="ja-JP" altLang="en-US" dirty="0"/>
              <a:t> 目的：過去に観測された各種フィールドデータを再現しつつ，数値計算で得られた結果を敷衍して，様々な活動変化パターンを整理し，将来の</a:t>
            </a:r>
            <a:r>
              <a:rPr lang="en-US" altLang="ja-JP" dirty="0"/>
              <a:t>unrest</a:t>
            </a:r>
            <a:r>
              <a:rPr lang="ja-JP" altLang="en-US" dirty="0"/>
              <a:t>や噴火の予測に資する</a:t>
            </a:r>
            <a:r>
              <a:rPr lang="en-US" altLang="ja-JP" dirty="0"/>
              <a:t>. </a:t>
            </a:r>
            <a:br>
              <a:rPr lang="en-US" altLang="ja-JP" dirty="0"/>
            </a:br>
            <a:r>
              <a:rPr lang="en-US" altLang="ja-JP" dirty="0"/>
              <a:t>(</a:t>
            </a:r>
            <a:r>
              <a:rPr lang="ja-JP" altLang="en-US" dirty="0"/>
              <a:t>雇用申請書から抜粋</a:t>
            </a:r>
            <a:r>
              <a:rPr lang="en-US" altLang="ja-JP" dirty="0"/>
              <a:t>)</a:t>
            </a:r>
          </a:p>
          <a:p>
            <a:pPr marL="0" indent="0">
              <a:lnSpc>
                <a:spcPct val="120000"/>
              </a:lnSpc>
              <a:buNone/>
            </a:pPr>
            <a:endParaRPr lang="en-US" altLang="ja-JP" dirty="0"/>
          </a:p>
          <a:p>
            <a:pPr marL="0" indent="0">
              <a:lnSpc>
                <a:spcPct val="120000"/>
              </a:lnSpc>
              <a:buNone/>
            </a:pPr>
            <a:endParaRPr lang="en-US" altLang="ja-JP" dirty="0"/>
          </a:p>
        </p:txBody>
      </p:sp>
    </p:spTree>
    <p:extLst>
      <p:ext uri="{BB962C8B-B14F-4D97-AF65-F5344CB8AC3E}">
        <p14:creationId xmlns:p14="http://schemas.microsoft.com/office/powerpoint/2010/main" val="701535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A995F-6FA7-BC4C-5C9E-6FDC484B2D13}"/>
              </a:ext>
            </a:extLst>
          </p:cNvPr>
          <p:cNvSpPr>
            <a:spLocks noGrp="1"/>
          </p:cNvSpPr>
          <p:nvPr>
            <p:ph type="title"/>
          </p:nvPr>
        </p:nvSpPr>
        <p:spPr>
          <a:xfrm>
            <a:off x="838200" y="252404"/>
            <a:ext cx="10515600" cy="1325563"/>
          </a:xfrm>
        </p:spPr>
        <p:txBody>
          <a:bodyPr/>
          <a:lstStyle/>
          <a:p>
            <a:r>
              <a:rPr kumimoji="1" lang="ja-JP" altLang="en-US" dirty="0"/>
              <a:t>温度</a:t>
            </a:r>
            <a:r>
              <a:rPr lang="ja-JP" altLang="en-US" dirty="0"/>
              <a:t>（キャップロックなし）</a:t>
            </a:r>
            <a:endParaRPr kumimoji="1" lang="ja-JP" altLang="en-US" dirty="0"/>
          </a:p>
        </p:txBody>
      </p:sp>
      <p:pic>
        <p:nvPicPr>
          <p:cNvPr id="5" name="コンテンツ プレースホルダー 4">
            <a:extLst>
              <a:ext uri="{FF2B5EF4-FFF2-40B4-BE49-F238E27FC236}">
                <a16:creationId xmlns:a16="http://schemas.microsoft.com/office/drawing/2014/main" id="{3D3ECE32-5DF5-2B83-D1C6-45271B08204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041268" y="2927251"/>
            <a:ext cx="5061214" cy="3561595"/>
          </a:xfrm>
        </p:spPr>
      </p:pic>
      <p:pic>
        <p:nvPicPr>
          <p:cNvPr id="7" name="図 6">
            <a:extLst>
              <a:ext uri="{FF2B5EF4-FFF2-40B4-BE49-F238E27FC236}">
                <a16:creationId xmlns:a16="http://schemas.microsoft.com/office/drawing/2014/main" id="{6F5FDF70-93AC-86DD-66B0-3C3706507DF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97747" y="2927251"/>
            <a:ext cx="4997206" cy="3611887"/>
          </a:xfrm>
          <a:prstGeom prst="rect">
            <a:avLst/>
          </a:prstGeom>
        </p:spPr>
      </p:pic>
      <p:sp>
        <p:nvSpPr>
          <p:cNvPr id="9" name="コンテンツ プレースホルダー 2">
            <a:extLst>
              <a:ext uri="{FF2B5EF4-FFF2-40B4-BE49-F238E27FC236}">
                <a16:creationId xmlns:a16="http://schemas.microsoft.com/office/drawing/2014/main" id="{90D2FC16-AF58-7B4E-FE36-619B9CD58E2A}"/>
              </a:ext>
            </a:extLst>
          </p:cNvPr>
          <p:cNvSpPr txBox="1">
            <a:spLocks/>
          </p:cNvSpPr>
          <p:nvPr/>
        </p:nvSpPr>
        <p:spPr>
          <a:xfrm>
            <a:off x="904875" y="1509942"/>
            <a:ext cx="10860088" cy="12755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40000"/>
              </a:lnSpc>
              <a:spcBef>
                <a:spcPts val="1200"/>
              </a:spcBef>
            </a:pPr>
            <a:r>
              <a:rPr lang="en-US" altLang="ja-JP" dirty="0"/>
              <a:t> </a:t>
            </a:r>
            <a:r>
              <a:rPr lang="ja-JP" altLang="en-US" dirty="0"/>
              <a:t>準定常帯における</a:t>
            </a:r>
            <a:r>
              <a:rPr lang="en-US" altLang="ja-JP" dirty="0"/>
              <a:t>, A, B</a:t>
            </a:r>
            <a:r>
              <a:rPr lang="ja-JP" altLang="en-US" dirty="0"/>
              <a:t>火口の温度 </a:t>
            </a:r>
            <a:r>
              <a:rPr lang="en-US" altLang="ja-JP" dirty="0"/>
              <a:t>(200</a:t>
            </a:r>
            <a:r>
              <a:rPr lang="ja-JP" altLang="en-US" dirty="0"/>
              <a:t>℃</a:t>
            </a:r>
            <a:r>
              <a:rPr lang="en-US" altLang="ja-JP" dirty="0"/>
              <a:t>)</a:t>
            </a:r>
            <a:r>
              <a:rPr lang="ja-JP" altLang="en-US" dirty="0"/>
              <a:t>を概ね再現できた</a:t>
            </a:r>
            <a:r>
              <a:rPr lang="en-US" altLang="ja-JP" dirty="0"/>
              <a:t>.</a:t>
            </a:r>
          </a:p>
          <a:p>
            <a:pPr>
              <a:lnSpc>
                <a:spcPct val="140000"/>
              </a:lnSpc>
              <a:spcBef>
                <a:spcPts val="1200"/>
              </a:spcBef>
            </a:pPr>
            <a:r>
              <a:rPr lang="ja-JP" altLang="en-US" dirty="0"/>
              <a:t> 火道の浸透率を上昇させると</a:t>
            </a:r>
            <a:r>
              <a:rPr lang="en-US" altLang="ja-JP" dirty="0"/>
              <a:t>, </a:t>
            </a:r>
            <a:r>
              <a:rPr lang="ja-JP" altLang="en-US" dirty="0"/>
              <a:t>地下の高温域は狭まった</a:t>
            </a:r>
            <a:r>
              <a:rPr lang="en-US" altLang="ja-JP" dirty="0"/>
              <a:t>.</a:t>
            </a:r>
          </a:p>
        </p:txBody>
      </p:sp>
      <p:sp>
        <p:nvSpPr>
          <p:cNvPr id="10" name="テキスト ボックス 9">
            <a:extLst>
              <a:ext uri="{FF2B5EF4-FFF2-40B4-BE49-F238E27FC236}">
                <a16:creationId xmlns:a16="http://schemas.microsoft.com/office/drawing/2014/main" id="{1B7AFE67-D92C-A3F7-D8A7-2FF6E1218118}"/>
              </a:ext>
            </a:extLst>
          </p:cNvPr>
          <p:cNvSpPr txBox="1"/>
          <p:nvPr/>
        </p:nvSpPr>
        <p:spPr>
          <a:xfrm>
            <a:off x="844636"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a:t>
            </a:r>
            <a:r>
              <a:rPr lang="en-US" altLang="ja-JP" sz="1400" dirty="0"/>
              <a:t>9</a:t>
            </a:r>
            <a:r>
              <a:rPr kumimoji="1" lang="en-US" altLang="ja-JP" sz="1400" dirty="0"/>
              <a:t>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dirty="0">
                <a:solidFill>
                  <a:schemeClr val="accent2"/>
                </a:solidFill>
              </a:rPr>
              <a:t>A=10</a:t>
            </a:r>
            <a:endParaRPr kumimoji="1" lang="ja-JP" altLang="en-US" sz="1400" dirty="0">
              <a:solidFill>
                <a:schemeClr val="accent2"/>
              </a:solidFill>
            </a:endParaRPr>
          </a:p>
        </p:txBody>
      </p:sp>
      <p:sp>
        <p:nvSpPr>
          <p:cNvPr id="11" name="テキスト ボックス 10">
            <a:extLst>
              <a:ext uri="{FF2B5EF4-FFF2-40B4-BE49-F238E27FC236}">
                <a16:creationId xmlns:a16="http://schemas.microsoft.com/office/drawing/2014/main" id="{7E806D06-4AE5-6579-31ED-BDE644818D51}"/>
              </a:ext>
            </a:extLst>
          </p:cNvPr>
          <p:cNvSpPr txBox="1"/>
          <p:nvPr/>
        </p:nvSpPr>
        <p:spPr>
          <a:xfrm>
            <a:off x="6334919"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T=900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dirty="0">
                <a:solidFill>
                  <a:schemeClr val="accent2"/>
                </a:solidFill>
              </a:rPr>
              <a:t>A=10000</a:t>
            </a:r>
            <a:endParaRPr kumimoji="1" lang="ja-JP" altLang="en-US" sz="1400" dirty="0">
              <a:solidFill>
                <a:schemeClr val="accent2"/>
              </a:solidFill>
            </a:endParaRPr>
          </a:p>
        </p:txBody>
      </p:sp>
      <p:sp>
        <p:nvSpPr>
          <p:cNvPr id="3" name="テキスト ボックス 2">
            <a:extLst>
              <a:ext uri="{FF2B5EF4-FFF2-40B4-BE49-F238E27FC236}">
                <a16:creationId xmlns:a16="http://schemas.microsoft.com/office/drawing/2014/main" id="{F343089F-4DA2-7774-0AE8-AF77F6D3E987}"/>
              </a:ext>
            </a:extLst>
          </p:cNvPr>
          <p:cNvSpPr txBox="1"/>
          <p:nvPr/>
        </p:nvSpPr>
        <p:spPr>
          <a:xfrm>
            <a:off x="8130702" y="6492875"/>
            <a:ext cx="4061298" cy="369332"/>
          </a:xfrm>
          <a:prstGeom prst="rect">
            <a:avLst/>
          </a:prstGeom>
          <a:noFill/>
        </p:spPr>
        <p:txBody>
          <a:bodyPr wrap="square" rtlCol="0">
            <a:spAutoFit/>
          </a:bodyPr>
          <a:lstStyle/>
          <a:p>
            <a:r>
              <a:rPr kumimoji="1" lang="en-US" altLang="ja-JP" dirty="0"/>
              <a:t>※ </a:t>
            </a:r>
            <a:r>
              <a:rPr kumimoji="1" lang="ja-JP" altLang="en-US" dirty="0"/>
              <a:t>溶岩ドーム中央を横切る東西断面</a:t>
            </a:r>
          </a:p>
        </p:txBody>
      </p:sp>
    </p:spTree>
    <p:extLst>
      <p:ext uri="{BB962C8B-B14F-4D97-AF65-F5344CB8AC3E}">
        <p14:creationId xmlns:p14="http://schemas.microsoft.com/office/powerpoint/2010/main" val="109372297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A995F-6FA7-BC4C-5C9E-6FDC484B2D13}"/>
              </a:ext>
            </a:extLst>
          </p:cNvPr>
          <p:cNvSpPr>
            <a:spLocks noGrp="1"/>
          </p:cNvSpPr>
          <p:nvPr>
            <p:ph type="title"/>
          </p:nvPr>
        </p:nvSpPr>
        <p:spPr>
          <a:xfrm>
            <a:off x="838200" y="252404"/>
            <a:ext cx="10515600" cy="1100147"/>
          </a:xfrm>
        </p:spPr>
        <p:txBody>
          <a:bodyPr/>
          <a:lstStyle/>
          <a:p>
            <a:r>
              <a:rPr lang="ja-JP" altLang="en-US" dirty="0"/>
              <a:t>飽和度（キャップロックなし）</a:t>
            </a:r>
            <a:endParaRPr kumimoji="1" lang="ja-JP" altLang="en-US" dirty="0"/>
          </a:p>
        </p:txBody>
      </p:sp>
      <p:pic>
        <p:nvPicPr>
          <p:cNvPr id="5" name="コンテンツ プレースホルダー 4">
            <a:extLst>
              <a:ext uri="{FF2B5EF4-FFF2-40B4-BE49-F238E27FC236}">
                <a16:creationId xmlns:a16="http://schemas.microsoft.com/office/drawing/2014/main" id="{3D3ECE32-5DF5-2B83-D1C6-45271B0820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41268" y="2927251"/>
            <a:ext cx="5061214" cy="3561595"/>
          </a:xfrm>
        </p:spPr>
      </p:pic>
      <p:pic>
        <p:nvPicPr>
          <p:cNvPr id="7" name="図 6">
            <a:extLst>
              <a:ext uri="{FF2B5EF4-FFF2-40B4-BE49-F238E27FC236}">
                <a16:creationId xmlns:a16="http://schemas.microsoft.com/office/drawing/2014/main" id="{6F5FDF70-93AC-86DD-66B0-3C3706507DF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70522" y="2927251"/>
            <a:ext cx="4851655" cy="3611887"/>
          </a:xfrm>
          <a:prstGeom prst="rect">
            <a:avLst/>
          </a:prstGeom>
        </p:spPr>
      </p:pic>
      <p:sp>
        <p:nvSpPr>
          <p:cNvPr id="9" name="コンテンツ プレースホルダー 2">
            <a:extLst>
              <a:ext uri="{FF2B5EF4-FFF2-40B4-BE49-F238E27FC236}">
                <a16:creationId xmlns:a16="http://schemas.microsoft.com/office/drawing/2014/main" id="{90D2FC16-AF58-7B4E-FE36-619B9CD58E2A}"/>
              </a:ext>
            </a:extLst>
          </p:cNvPr>
          <p:cNvSpPr txBox="1">
            <a:spLocks/>
          </p:cNvSpPr>
          <p:nvPr/>
        </p:nvSpPr>
        <p:spPr>
          <a:xfrm>
            <a:off x="904875" y="1352551"/>
            <a:ext cx="10860088" cy="15747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40000"/>
              </a:lnSpc>
              <a:spcBef>
                <a:spcPts val="1200"/>
              </a:spcBef>
            </a:pPr>
            <a:r>
              <a:rPr lang="en-US" altLang="ja-JP" dirty="0"/>
              <a:t> </a:t>
            </a:r>
            <a:r>
              <a:rPr lang="ja-JP" altLang="en-US" dirty="0"/>
              <a:t>標高</a:t>
            </a:r>
            <a:r>
              <a:rPr lang="en-US" altLang="ja-JP" dirty="0"/>
              <a:t>550</a:t>
            </a:r>
            <a:r>
              <a:rPr lang="ja-JP" altLang="en-US" dirty="0"/>
              <a:t>－</a:t>
            </a:r>
            <a:r>
              <a:rPr lang="en-US" altLang="ja-JP" dirty="0"/>
              <a:t>750 m</a:t>
            </a:r>
            <a:r>
              <a:rPr lang="ja-JP" altLang="en-US" dirty="0"/>
              <a:t>に地下水面が形成された</a:t>
            </a:r>
            <a:r>
              <a:rPr lang="en-US" altLang="ja-JP" dirty="0"/>
              <a:t>.</a:t>
            </a:r>
          </a:p>
          <a:p>
            <a:pPr lvl="1">
              <a:lnSpc>
                <a:spcPct val="140000"/>
              </a:lnSpc>
              <a:spcBef>
                <a:spcPts val="1200"/>
              </a:spcBef>
              <a:buFont typeface="Wingdings" panose="05000000000000000000" pitchFamily="2" charset="2"/>
              <a:buChar char="Ø"/>
            </a:pPr>
            <a:r>
              <a:rPr lang="ja-JP" altLang="en-US" dirty="0"/>
              <a:t>気相に飽和した層の下端は</a:t>
            </a:r>
            <a:r>
              <a:rPr lang="en-US" altLang="ja-JP" dirty="0"/>
              <a:t>, </a:t>
            </a:r>
            <a:r>
              <a:rPr lang="en-US" altLang="ja-JP" dirty="0" err="1"/>
              <a:t>Yamaya</a:t>
            </a:r>
            <a:r>
              <a:rPr lang="en-US" altLang="ja-JP" dirty="0"/>
              <a:t> et al. (2009)</a:t>
            </a:r>
            <a:r>
              <a:rPr lang="ja-JP" altLang="en-US" dirty="0"/>
              <a:t>の比抵抗境界 </a:t>
            </a:r>
            <a:r>
              <a:rPr lang="en-US" altLang="ja-JP" dirty="0"/>
              <a:t>(</a:t>
            </a:r>
            <a:r>
              <a:rPr lang="ja-JP" altLang="en-US" dirty="0"/>
              <a:t>標高 </a:t>
            </a:r>
            <a:r>
              <a:rPr lang="en-US" altLang="ja-JP" dirty="0"/>
              <a:t>700 m)</a:t>
            </a:r>
            <a:r>
              <a:rPr lang="ja-JP" altLang="en-US" dirty="0"/>
              <a:t>と対応する可能性がある</a:t>
            </a:r>
            <a:r>
              <a:rPr lang="en-US" altLang="ja-JP" dirty="0"/>
              <a:t>.</a:t>
            </a:r>
          </a:p>
          <a:p>
            <a:pPr lvl="1">
              <a:lnSpc>
                <a:spcPct val="140000"/>
              </a:lnSpc>
              <a:spcBef>
                <a:spcPts val="1200"/>
              </a:spcBef>
              <a:buFont typeface="Wingdings" panose="05000000000000000000" pitchFamily="2" charset="2"/>
              <a:buChar char="Ø"/>
            </a:pPr>
            <a:r>
              <a:rPr lang="ja-JP" altLang="en-US" dirty="0"/>
              <a:t>河川の源流が標高</a:t>
            </a:r>
            <a:r>
              <a:rPr lang="en-US" altLang="ja-JP" dirty="0"/>
              <a:t>500 m</a:t>
            </a:r>
            <a:r>
              <a:rPr lang="ja-JP" altLang="en-US" dirty="0"/>
              <a:t>以下にあることと調和的である</a:t>
            </a:r>
            <a:r>
              <a:rPr lang="en-US" altLang="ja-JP" dirty="0"/>
              <a:t>.</a:t>
            </a:r>
          </a:p>
        </p:txBody>
      </p:sp>
      <p:sp>
        <p:nvSpPr>
          <p:cNvPr id="10" name="テキスト ボックス 9">
            <a:extLst>
              <a:ext uri="{FF2B5EF4-FFF2-40B4-BE49-F238E27FC236}">
                <a16:creationId xmlns:a16="http://schemas.microsoft.com/office/drawing/2014/main" id="{1B7AFE67-D92C-A3F7-D8A7-2FF6E1218118}"/>
              </a:ext>
            </a:extLst>
          </p:cNvPr>
          <p:cNvSpPr txBox="1"/>
          <p:nvPr/>
        </p:nvSpPr>
        <p:spPr>
          <a:xfrm>
            <a:off x="844636"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a:t>
            </a:r>
            <a:r>
              <a:rPr lang="en-US" altLang="ja-JP" sz="1400" dirty="0"/>
              <a:t>9</a:t>
            </a:r>
            <a:r>
              <a:rPr kumimoji="1" lang="en-US" altLang="ja-JP" sz="1400" dirty="0"/>
              <a:t>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dirty="0">
                <a:solidFill>
                  <a:schemeClr val="accent2"/>
                </a:solidFill>
              </a:rPr>
              <a:t>A=10</a:t>
            </a:r>
            <a:endParaRPr kumimoji="1" lang="ja-JP" altLang="en-US" sz="1400" dirty="0">
              <a:solidFill>
                <a:schemeClr val="accent2"/>
              </a:solidFill>
            </a:endParaRPr>
          </a:p>
        </p:txBody>
      </p:sp>
      <p:sp>
        <p:nvSpPr>
          <p:cNvPr id="11" name="テキスト ボックス 10">
            <a:extLst>
              <a:ext uri="{FF2B5EF4-FFF2-40B4-BE49-F238E27FC236}">
                <a16:creationId xmlns:a16="http://schemas.microsoft.com/office/drawing/2014/main" id="{7E806D06-4AE5-6579-31ED-BDE644818D51}"/>
              </a:ext>
            </a:extLst>
          </p:cNvPr>
          <p:cNvSpPr txBox="1"/>
          <p:nvPr/>
        </p:nvSpPr>
        <p:spPr>
          <a:xfrm>
            <a:off x="6238875"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T=900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dirty="0">
                <a:solidFill>
                  <a:schemeClr val="accent2"/>
                </a:solidFill>
              </a:rPr>
              <a:t>A=10000</a:t>
            </a:r>
            <a:endParaRPr kumimoji="1" lang="ja-JP" altLang="en-US" sz="1400" dirty="0">
              <a:solidFill>
                <a:schemeClr val="accent2"/>
              </a:solidFill>
            </a:endParaRPr>
          </a:p>
        </p:txBody>
      </p:sp>
      <p:sp>
        <p:nvSpPr>
          <p:cNvPr id="3" name="テキスト ボックス 2">
            <a:extLst>
              <a:ext uri="{FF2B5EF4-FFF2-40B4-BE49-F238E27FC236}">
                <a16:creationId xmlns:a16="http://schemas.microsoft.com/office/drawing/2014/main" id="{F343089F-4DA2-7774-0AE8-AF77F6D3E987}"/>
              </a:ext>
            </a:extLst>
          </p:cNvPr>
          <p:cNvSpPr txBox="1"/>
          <p:nvPr/>
        </p:nvSpPr>
        <p:spPr>
          <a:xfrm>
            <a:off x="8130702" y="6492875"/>
            <a:ext cx="4061298" cy="369332"/>
          </a:xfrm>
          <a:prstGeom prst="rect">
            <a:avLst/>
          </a:prstGeom>
          <a:noFill/>
        </p:spPr>
        <p:txBody>
          <a:bodyPr wrap="square" rtlCol="0">
            <a:spAutoFit/>
          </a:bodyPr>
          <a:lstStyle/>
          <a:p>
            <a:r>
              <a:rPr kumimoji="1" lang="en-US" altLang="ja-JP" dirty="0"/>
              <a:t>※ </a:t>
            </a:r>
            <a:r>
              <a:rPr kumimoji="1" lang="ja-JP" altLang="en-US" dirty="0"/>
              <a:t>溶岩ドーム中央を横切る東西断面</a:t>
            </a:r>
          </a:p>
        </p:txBody>
      </p:sp>
    </p:spTree>
    <p:extLst>
      <p:ext uri="{BB962C8B-B14F-4D97-AF65-F5344CB8AC3E}">
        <p14:creationId xmlns:p14="http://schemas.microsoft.com/office/powerpoint/2010/main" val="92252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A995F-6FA7-BC4C-5C9E-6FDC484B2D13}"/>
              </a:ext>
            </a:extLst>
          </p:cNvPr>
          <p:cNvSpPr>
            <a:spLocks noGrp="1"/>
          </p:cNvSpPr>
          <p:nvPr>
            <p:ph type="title"/>
          </p:nvPr>
        </p:nvSpPr>
        <p:spPr>
          <a:xfrm>
            <a:off x="838200" y="236048"/>
            <a:ext cx="10515600" cy="1325563"/>
          </a:xfrm>
        </p:spPr>
        <p:txBody>
          <a:bodyPr/>
          <a:lstStyle/>
          <a:p>
            <a:r>
              <a:rPr lang="ja-JP" altLang="en-US" dirty="0"/>
              <a:t>温度（キャップロックあり</a:t>
            </a:r>
            <a:r>
              <a:rPr lang="en-US" altLang="ja-JP" dirty="0"/>
              <a:t>, A=10</a:t>
            </a:r>
            <a:r>
              <a:rPr lang="ja-JP" altLang="en-US" dirty="0"/>
              <a:t>）</a:t>
            </a:r>
            <a:endParaRPr kumimoji="1" lang="ja-JP" altLang="en-US" dirty="0"/>
          </a:p>
        </p:txBody>
      </p:sp>
      <p:pic>
        <p:nvPicPr>
          <p:cNvPr id="5" name="コンテンツ プレースホルダー 4">
            <a:extLst>
              <a:ext uri="{FF2B5EF4-FFF2-40B4-BE49-F238E27FC236}">
                <a16:creationId xmlns:a16="http://schemas.microsoft.com/office/drawing/2014/main" id="{3D3ECE32-5DF5-2B83-D1C6-45271B08204A}"/>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041268" y="2927251"/>
            <a:ext cx="5061214" cy="3561595"/>
          </a:xfrm>
        </p:spPr>
      </p:pic>
      <p:pic>
        <p:nvPicPr>
          <p:cNvPr id="7" name="図 6">
            <a:extLst>
              <a:ext uri="{FF2B5EF4-FFF2-40B4-BE49-F238E27FC236}">
                <a16:creationId xmlns:a16="http://schemas.microsoft.com/office/drawing/2014/main" id="{6F5FDF70-93AC-86DD-66B0-3C3706507D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97747" y="2927251"/>
            <a:ext cx="4997206" cy="3611887"/>
          </a:xfrm>
          <a:prstGeom prst="rect">
            <a:avLst/>
          </a:prstGeom>
        </p:spPr>
      </p:pic>
      <p:sp>
        <p:nvSpPr>
          <p:cNvPr id="9" name="コンテンツ プレースホルダー 2">
            <a:extLst>
              <a:ext uri="{FF2B5EF4-FFF2-40B4-BE49-F238E27FC236}">
                <a16:creationId xmlns:a16="http://schemas.microsoft.com/office/drawing/2014/main" id="{90D2FC16-AF58-7B4E-FE36-619B9CD58E2A}"/>
              </a:ext>
            </a:extLst>
          </p:cNvPr>
          <p:cNvSpPr txBox="1">
            <a:spLocks/>
          </p:cNvSpPr>
          <p:nvPr/>
        </p:nvSpPr>
        <p:spPr>
          <a:xfrm>
            <a:off x="904875" y="1493586"/>
            <a:ext cx="10860088" cy="12755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40000"/>
              </a:lnSpc>
              <a:spcBef>
                <a:spcPts val="1200"/>
              </a:spcBef>
            </a:pPr>
            <a:r>
              <a:rPr lang="en-US" altLang="ja-JP" dirty="0"/>
              <a:t> </a:t>
            </a:r>
            <a:r>
              <a:rPr lang="ja-JP" altLang="en-US" dirty="0"/>
              <a:t>キャップロックを入れた場合においても</a:t>
            </a:r>
            <a:r>
              <a:rPr lang="en-US" altLang="ja-JP" dirty="0"/>
              <a:t>, </a:t>
            </a:r>
            <a:r>
              <a:rPr lang="ja-JP" altLang="en-US" dirty="0"/>
              <a:t>地表の高温域を再現できた</a:t>
            </a:r>
            <a:r>
              <a:rPr lang="en-US" altLang="ja-JP" dirty="0"/>
              <a:t>.</a:t>
            </a:r>
          </a:p>
          <a:p>
            <a:pPr>
              <a:lnSpc>
                <a:spcPct val="140000"/>
              </a:lnSpc>
              <a:spcBef>
                <a:spcPts val="1200"/>
              </a:spcBef>
            </a:pPr>
            <a:r>
              <a:rPr lang="en-US" altLang="ja-JP" dirty="0"/>
              <a:t> </a:t>
            </a:r>
            <a:r>
              <a:rPr lang="ja-JP" altLang="en-US" dirty="0"/>
              <a:t>連結部の浸透率を高くしたところ</a:t>
            </a:r>
            <a:r>
              <a:rPr lang="en-US" altLang="ja-JP" dirty="0"/>
              <a:t>, </a:t>
            </a:r>
            <a:r>
              <a:rPr lang="ja-JP" altLang="en-US" dirty="0"/>
              <a:t>キャップロック面の高温域は狭まった</a:t>
            </a:r>
            <a:r>
              <a:rPr lang="en-US" altLang="ja-JP" dirty="0"/>
              <a:t>.</a:t>
            </a:r>
          </a:p>
        </p:txBody>
      </p:sp>
      <p:sp>
        <p:nvSpPr>
          <p:cNvPr id="10" name="テキスト ボックス 9">
            <a:extLst>
              <a:ext uri="{FF2B5EF4-FFF2-40B4-BE49-F238E27FC236}">
                <a16:creationId xmlns:a16="http://schemas.microsoft.com/office/drawing/2014/main" id="{1B7AFE67-D92C-A3F7-D8A7-2FF6E1218118}"/>
              </a:ext>
            </a:extLst>
          </p:cNvPr>
          <p:cNvSpPr txBox="1"/>
          <p:nvPr/>
        </p:nvSpPr>
        <p:spPr>
          <a:xfrm>
            <a:off x="844636"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a:t>
            </a:r>
            <a:r>
              <a:rPr lang="en-US" altLang="ja-JP" sz="1400" dirty="0"/>
              <a:t>9</a:t>
            </a:r>
            <a:r>
              <a:rPr kumimoji="1" lang="en-US" altLang="ja-JP" sz="1400" dirty="0"/>
              <a:t>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dirty="0"/>
              <a:t>A=10</a:t>
            </a:r>
            <a:endParaRPr kumimoji="1" lang="ja-JP" altLang="en-US" sz="1400" dirty="0"/>
          </a:p>
        </p:txBody>
      </p:sp>
      <p:sp>
        <p:nvSpPr>
          <p:cNvPr id="11" name="テキスト ボックス 10">
            <a:extLst>
              <a:ext uri="{FF2B5EF4-FFF2-40B4-BE49-F238E27FC236}">
                <a16:creationId xmlns:a16="http://schemas.microsoft.com/office/drawing/2014/main" id="{7E806D06-4AE5-6579-31ED-BDE644818D51}"/>
              </a:ext>
            </a:extLst>
          </p:cNvPr>
          <p:cNvSpPr txBox="1"/>
          <p:nvPr/>
        </p:nvSpPr>
        <p:spPr>
          <a:xfrm>
            <a:off x="6334919"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T=900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dirty="0"/>
              <a:t>A=10</a:t>
            </a:r>
            <a:endParaRPr kumimoji="1" lang="ja-JP" altLang="en-US" sz="1400" dirty="0"/>
          </a:p>
        </p:txBody>
      </p:sp>
      <p:sp>
        <p:nvSpPr>
          <p:cNvPr id="3" name="テキスト ボックス 2">
            <a:extLst>
              <a:ext uri="{FF2B5EF4-FFF2-40B4-BE49-F238E27FC236}">
                <a16:creationId xmlns:a16="http://schemas.microsoft.com/office/drawing/2014/main" id="{F343089F-4DA2-7774-0AE8-AF77F6D3E987}"/>
              </a:ext>
            </a:extLst>
          </p:cNvPr>
          <p:cNvSpPr txBox="1"/>
          <p:nvPr/>
        </p:nvSpPr>
        <p:spPr>
          <a:xfrm>
            <a:off x="8130702" y="6492875"/>
            <a:ext cx="4061298" cy="369332"/>
          </a:xfrm>
          <a:prstGeom prst="rect">
            <a:avLst/>
          </a:prstGeom>
          <a:noFill/>
        </p:spPr>
        <p:txBody>
          <a:bodyPr wrap="square" rtlCol="0">
            <a:spAutoFit/>
          </a:bodyPr>
          <a:lstStyle/>
          <a:p>
            <a:r>
              <a:rPr kumimoji="1" lang="en-US" altLang="ja-JP" dirty="0"/>
              <a:t>※ </a:t>
            </a:r>
            <a:r>
              <a:rPr kumimoji="1" lang="ja-JP" altLang="en-US" dirty="0"/>
              <a:t>溶岩ドーム中央を横切る東西断面</a:t>
            </a:r>
          </a:p>
        </p:txBody>
      </p:sp>
      <p:sp>
        <p:nvSpPr>
          <p:cNvPr id="8" name="テキスト ボックス 7">
            <a:extLst>
              <a:ext uri="{FF2B5EF4-FFF2-40B4-BE49-F238E27FC236}">
                <a16:creationId xmlns:a16="http://schemas.microsoft.com/office/drawing/2014/main" id="{238B4A2A-1947-BA82-3A44-F003D40564DB}"/>
              </a:ext>
            </a:extLst>
          </p:cNvPr>
          <p:cNvSpPr txBox="1"/>
          <p:nvPr/>
        </p:nvSpPr>
        <p:spPr>
          <a:xfrm>
            <a:off x="808831" y="6092308"/>
            <a:ext cx="4664208" cy="307777"/>
          </a:xfrm>
          <a:prstGeom prst="rect">
            <a:avLst/>
          </a:prstGeom>
          <a:noFill/>
        </p:spPr>
        <p:txBody>
          <a:bodyPr wrap="square" rtlCol="0">
            <a:spAutoFit/>
          </a:bodyPr>
          <a:lstStyle/>
          <a:p>
            <a:pPr algn="ctr"/>
            <a:r>
              <a:rPr lang="ja-JP" altLang="en-US" sz="1400" dirty="0"/>
              <a:t>連結部：</a:t>
            </a:r>
            <a:r>
              <a:rPr lang="en-US" altLang="ja-JP" sz="1400" dirty="0">
                <a:solidFill>
                  <a:schemeClr val="accent2"/>
                </a:solidFill>
              </a:rPr>
              <a:t>10</a:t>
            </a:r>
            <a:r>
              <a:rPr lang="en-US" altLang="ja-JP" sz="1400" baseline="30000" dirty="0">
                <a:solidFill>
                  <a:schemeClr val="accent2"/>
                </a:solidFill>
              </a:rPr>
              <a:t>-17</a:t>
            </a:r>
            <a:r>
              <a:rPr lang="en-US" altLang="ja-JP" sz="1400" dirty="0"/>
              <a:t> m</a:t>
            </a:r>
            <a:r>
              <a:rPr lang="en-US" altLang="ja-JP" sz="1400" baseline="30000" dirty="0"/>
              <a:t>2</a:t>
            </a:r>
            <a:endParaRPr kumimoji="1" lang="ja-JP" altLang="en-US" sz="1400" baseline="30000" dirty="0">
              <a:solidFill>
                <a:schemeClr val="accent2"/>
              </a:solidFill>
            </a:endParaRPr>
          </a:p>
        </p:txBody>
      </p:sp>
      <p:sp>
        <p:nvSpPr>
          <p:cNvPr id="12" name="テキスト ボックス 11">
            <a:extLst>
              <a:ext uri="{FF2B5EF4-FFF2-40B4-BE49-F238E27FC236}">
                <a16:creationId xmlns:a16="http://schemas.microsoft.com/office/drawing/2014/main" id="{F6ED31CF-A475-4F66-5F9E-9BB615185F90}"/>
              </a:ext>
            </a:extLst>
          </p:cNvPr>
          <p:cNvSpPr txBox="1"/>
          <p:nvPr/>
        </p:nvSpPr>
        <p:spPr>
          <a:xfrm>
            <a:off x="6353358" y="6087771"/>
            <a:ext cx="4664208" cy="307777"/>
          </a:xfrm>
          <a:prstGeom prst="rect">
            <a:avLst/>
          </a:prstGeom>
          <a:noFill/>
        </p:spPr>
        <p:txBody>
          <a:bodyPr wrap="square" rtlCol="0">
            <a:spAutoFit/>
          </a:bodyPr>
          <a:lstStyle/>
          <a:p>
            <a:pPr algn="ctr"/>
            <a:r>
              <a:rPr lang="ja-JP" altLang="en-US" sz="1400" dirty="0"/>
              <a:t>連結部：</a:t>
            </a:r>
            <a:r>
              <a:rPr lang="en-US" altLang="ja-JP" sz="1400" dirty="0">
                <a:solidFill>
                  <a:schemeClr val="accent2"/>
                </a:solidFill>
              </a:rPr>
              <a:t>10</a:t>
            </a:r>
            <a:r>
              <a:rPr lang="en-US" altLang="ja-JP" sz="1400" baseline="30000" dirty="0">
                <a:solidFill>
                  <a:schemeClr val="accent2"/>
                </a:solidFill>
              </a:rPr>
              <a:t>-12</a:t>
            </a:r>
            <a:r>
              <a:rPr lang="en-US" altLang="ja-JP" sz="1400" dirty="0"/>
              <a:t> m</a:t>
            </a:r>
            <a:r>
              <a:rPr lang="en-US" altLang="ja-JP" sz="1400" baseline="30000" dirty="0"/>
              <a:t>2</a:t>
            </a:r>
            <a:endParaRPr kumimoji="1" lang="ja-JP" altLang="en-US" sz="1400" baseline="30000" dirty="0">
              <a:solidFill>
                <a:schemeClr val="accent2"/>
              </a:solidFill>
            </a:endParaRPr>
          </a:p>
        </p:txBody>
      </p:sp>
    </p:spTree>
    <p:extLst>
      <p:ext uri="{BB962C8B-B14F-4D97-AF65-F5344CB8AC3E}">
        <p14:creationId xmlns:p14="http://schemas.microsoft.com/office/powerpoint/2010/main" val="1225053815"/>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A995F-6FA7-BC4C-5C9E-6FDC484B2D13}"/>
              </a:ext>
            </a:extLst>
          </p:cNvPr>
          <p:cNvSpPr>
            <a:spLocks noGrp="1"/>
          </p:cNvSpPr>
          <p:nvPr>
            <p:ph type="title"/>
          </p:nvPr>
        </p:nvSpPr>
        <p:spPr>
          <a:xfrm>
            <a:off x="838200" y="236048"/>
            <a:ext cx="10515600" cy="1325563"/>
          </a:xfrm>
        </p:spPr>
        <p:txBody>
          <a:bodyPr/>
          <a:lstStyle/>
          <a:p>
            <a:r>
              <a:rPr lang="ja-JP" altLang="en-US" dirty="0"/>
              <a:t>飽和度（キャップロックあり</a:t>
            </a:r>
            <a:r>
              <a:rPr lang="en-US" altLang="ja-JP" dirty="0"/>
              <a:t>, A=10</a:t>
            </a:r>
            <a:r>
              <a:rPr lang="ja-JP" altLang="en-US" dirty="0"/>
              <a:t>）</a:t>
            </a:r>
            <a:endParaRPr kumimoji="1" lang="ja-JP" altLang="en-US" dirty="0"/>
          </a:p>
        </p:txBody>
      </p:sp>
      <p:pic>
        <p:nvPicPr>
          <p:cNvPr id="5" name="コンテンツ プレースホルダー 4">
            <a:extLst>
              <a:ext uri="{FF2B5EF4-FFF2-40B4-BE49-F238E27FC236}">
                <a16:creationId xmlns:a16="http://schemas.microsoft.com/office/drawing/2014/main" id="{3D3ECE32-5DF5-2B83-D1C6-45271B08204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041268" y="2927251"/>
            <a:ext cx="5061214" cy="3561595"/>
          </a:xfrm>
        </p:spPr>
      </p:pic>
      <p:pic>
        <p:nvPicPr>
          <p:cNvPr id="7" name="図 6">
            <a:extLst>
              <a:ext uri="{FF2B5EF4-FFF2-40B4-BE49-F238E27FC236}">
                <a16:creationId xmlns:a16="http://schemas.microsoft.com/office/drawing/2014/main" id="{6F5FDF70-93AC-86DD-66B0-3C3706507DF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70522" y="2927251"/>
            <a:ext cx="4851655" cy="3611887"/>
          </a:xfrm>
          <a:prstGeom prst="rect">
            <a:avLst/>
          </a:prstGeom>
        </p:spPr>
      </p:pic>
      <p:sp>
        <p:nvSpPr>
          <p:cNvPr id="9" name="コンテンツ プレースホルダー 2">
            <a:extLst>
              <a:ext uri="{FF2B5EF4-FFF2-40B4-BE49-F238E27FC236}">
                <a16:creationId xmlns:a16="http://schemas.microsoft.com/office/drawing/2014/main" id="{90D2FC16-AF58-7B4E-FE36-619B9CD58E2A}"/>
              </a:ext>
            </a:extLst>
          </p:cNvPr>
          <p:cNvSpPr txBox="1">
            <a:spLocks/>
          </p:cNvSpPr>
          <p:nvPr/>
        </p:nvSpPr>
        <p:spPr>
          <a:xfrm>
            <a:off x="904875" y="1493586"/>
            <a:ext cx="10860088" cy="127556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40000"/>
              </a:lnSpc>
              <a:spcBef>
                <a:spcPts val="1200"/>
              </a:spcBef>
            </a:pPr>
            <a:r>
              <a:rPr lang="ja-JP" altLang="en-US" dirty="0"/>
              <a:t> キャップロックがない場合と比べて</a:t>
            </a:r>
            <a:r>
              <a:rPr lang="en-US" altLang="ja-JP" dirty="0"/>
              <a:t>, </a:t>
            </a:r>
            <a:r>
              <a:rPr lang="ja-JP" altLang="en-US" dirty="0"/>
              <a:t>気相の領域が拡大した</a:t>
            </a:r>
            <a:r>
              <a:rPr lang="en-US" altLang="ja-JP" dirty="0"/>
              <a:t>.</a:t>
            </a:r>
          </a:p>
          <a:p>
            <a:pPr>
              <a:lnSpc>
                <a:spcPct val="140000"/>
              </a:lnSpc>
              <a:spcBef>
                <a:spcPts val="1200"/>
              </a:spcBef>
            </a:pPr>
            <a:r>
              <a:rPr lang="ja-JP" altLang="en-US" dirty="0"/>
              <a:t> キャップロックは凝縮した液相に飽和した</a:t>
            </a:r>
            <a:r>
              <a:rPr lang="en-US" altLang="ja-JP" dirty="0"/>
              <a:t>.</a:t>
            </a:r>
          </a:p>
        </p:txBody>
      </p:sp>
      <p:sp>
        <p:nvSpPr>
          <p:cNvPr id="10" name="テキスト ボックス 9">
            <a:extLst>
              <a:ext uri="{FF2B5EF4-FFF2-40B4-BE49-F238E27FC236}">
                <a16:creationId xmlns:a16="http://schemas.microsoft.com/office/drawing/2014/main" id="{1B7AFE67-D92C-A3F7-D8A7-2FF6E1218118}"/>
              </a:ext>
            </a:extLst>
          </p:cNvPr>
          <p:cNvSpPr txBox="1"/>
          <p:nvPr/>
        </p:nvSpPr>
        <p:spPr>
          <a:xfrm>
            <a:off x="844636"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a:t>
            </a:r>
            <a:r>
              <a:rPr lang="en-US" altLang="ja-JP" sz="1400" dirty="0"/>
              <a:t>9</a:t>
            </a:r>
            <a:r>
              <a:rPr kumimoji="1" lang="en-US" altLang="ja-JP" sz="1400" dirty="0"/>
              <a:t>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dirty="0"/>
              <a:t>A=10</a:t>
            </a:r>
            <a:endParaRPr kumimoji="1" lang="ja-JP" altLang="en-US" sz="1400" dirty="0"/>
          </a:p>
        </p:txBody>
      </p:sp>
      <p:sp>
        <p:nvSpPr>
          <p:cNvPr id="11" name="テキスト ボックス 10">
            <a:extLst>
              <a:ext uri="{FF2B5EF4-FFF2-40B4-BE49-F238E27FC236}">
                <a16:creationId xmlns:a16="http://schemas.microsoft.com/office/drawing/2014/main" id="{7E806D06-4AE5-6579-31ED-BDE644818D51}"/>
              </a:ext>
            </a:extLst>
          </p:cNvPr>
          <p:cNvSpPr txBox="1"/>
          <p:nvPr/>
        </p:nvSpPr>
        <p:spPr>
          <a:xfrm>
            <a:off x="6334919"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T=900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dirty="0"/>
              <a:t>A=10</a:t>
            </a:r>
            <a:endParaRPr kumimoji="1" lang="ja-JP" altLang="en-US" sz="1400" dirty="0"/>
          </a:p>
        </p:txBody>
      </p:sp>
      <p:sp>
        <p:nvSpPr>
          <p:cNvPr id="3" name="テキスト ボックス 2">
            <a:extLst>
              <a:ext uri="{FF2B5EF4-FFF2-40B4-BE49-F238E27FC236}">
                <a16:creationId xmlns:a16="http://schemas.microsoft.com/office/drawing/2014/main" id="{F343089F-4DA2-7774-0AE8-AF77F6D3E987}"/>
              </a:ext>
            </a:extLst>
          </p:cNvPr>
          <p:cNvSpPr txBox="1"/>
          <p:nvPr/>
        </p:nvSpPr>
        <p:spPr>
          <a:xfrm>
            <a:off x="8130702" y="6492875"/>
            <a:ext cx="4061298" cy="369332"/>
          </a:xfrm>
          <a:prstGeom prst="rect">
            <a:avLst/>
          </a:prstGeom>
          <a:noFill/>
        </p:spPr>
        <p:txBody>
          <a:bodyPr wrap="square" rtlCol="0">
            <a:spAutoFit/>
          </a:bodyPr>
          <a:lstStyle/>
          <a:p>
            <a:r>
              <a:rPr kumimoji="1" lang="en-US" altLang="ja-JP" dirty="0"/>
              <a:t>※ </a:t>
            </a:r>
            <a:r>
              <a:rPr kumimoji="1" lang="ja-JP" altLang="en-US" dirty="0"/>
              <a:t>溶岩ドーム中央を横切る東西断面</a:t>
            </a:r>
          </a:p>
        </p:txBody>
      </p:sp>
      <p:sp>
        <p:nvSpPr>
          <p:cNvPr id="8" name="テキスト ボックス 7">
            <a:extLst>
              <a:ext uri="{FF2B5EF4-FFF2-40B4-BE49-F238E27FC236}">
                <a16:creationId xmlns:a16="http://schemas.microsoft.com/office/drawing/2014/main" id="{238B4A2A-1947-BA82-3A44-F003D40564DB}"/>
              </a:ext>
            </a:extLst>
          </p:cNvPr>
          <p:cNvSpPr txBox="1"/>
          <p:nvPr/>
        </p:nvSpPr>
        <p:spPr>
          <a:xfrm>
            <a:off x="808831" y="6092308"/>
            <a:ext cx="4664208" cy="307777"/>
          </a:xfrm>
          <a:prstGeom prst="rect">
            <a:avLst/>
          </a:prstGeom>
          <a:noFill/>
        </p:spPr>
        <p:txBody>
          <a:bodyPr wrap="square" rtlCol="0">
            <a:spAutoFit/>
          </a:bodyPr>
          <a:lstStyle/>
          <a:p>
            <a:pPr algn="ctr"/>
            <a:r>
              <a:rPr lang="ja-JP" altLang="en-US" sz="1400" dirty="0"/>
              <a:t>連結部：</a:t>
            </a:r>
            <a:r>
              <a:rPr lang="en-US" altLang="ja-JP" sz="1400" dirty="0">
                <a:solidFill>
                  <a:schemeClr val="accent2"/>
                </a:solidFill>
              </a:rPr>
              <a:t>10</a:t>
            </a:r>
            <a:r>
              <a:rPr lang="en-US" altLang="ja-JP" sz="1400" baseline="30000" dirty="0">
                <a:solidFill>
                  <a:schemeClr val="accent2"/>
                </a:solidFill>
              </a:rPr>
              <a:t>-17</a:t>
            </a:r>
            <a:r>
              <a:rPr lang="en-US" altLang="ja-JP" sz="1400" dirty="0"/>
              <a:t> m</a:t>
            </a:r>
            <a:r>
              <a:rPr lang="en-US" altLang="ja-JP" sz="1400" baseline="30000" dirty="0"/>
              <a:t>2</a:t>
            </a:r>
            <a:endParaRPr kumimoji="1" lang="ja-JP" altLang="en-US" sz="1400" baseline="30000" dirty="0">
              <a:solidFill>
                <a:schemeClr val="accent2"/>
              </a:solidFill>
            </a:endParaRPr>
          </a:p>
        </p:txBody>
      </p:sp>
      <p:sp>
        <p:nvSpPr>
          <p:cNvPr id="12" name="テキスト ボックス 11">
            <a:extLst>
              <a:ext uri="{FF2B5EF4-FFF2-40B4-BE49-F238E27FC236}">
                <a16:creationId xmlns:a16="http://schemas.microsoft.com/office/drawing/2014/main" id="{F6ED31CF-A475-4F66-5F9E-9BB615185F90}"/>
              </a:ext>
            </a:extLst>
          </p:cNvPr>
          <p:cNvSpPr txBox="1"/>
          <p:nvPr/>
        </p:nvSpPr>
        <p:spPr>
          <a:xfrm>
            <a:off x="6353358" y="6087771"/>
            <a:ext cx="4664208" cy="307777"/>
          </a:xfrm>
          <a:prstGeom prst="rect">
            <a:avLst/>
          </a:prstGeom>
          <a:noFill/>
        </p:spPr>
        <p:txBody>
          <a:bodyPr wrap="square" rtlCol="0">
            <a:spAutoFit/>
          </a:bodyPr>
          <a:lstStyle/>
          <a:p>
            <a:pPr algn="ctr"/>
            <a:r>
              <a:rPr lang="ja-JP" altLang="en-US" sz="1400" dirty="0"/>
              <a:t>連結部：</a:t>
            </a:r>
            <a:r>
              <a:rPr lang="en-US" altLang="ja-JP" sz="1400" dirty="0">
                <a:solidFill>
                  <a:schemeClr val="accent2"/>
                </a:solidFill>
              </a:rPr>
              <a:t>10</a:t>
            </a:r>
            <a:r>
              <a:rPr lang="en-US" altLang="ja-JP" sz="1400" baseline="30000" dirty="0">
                <a:solidFill>
                  <a:schemeClr val="accent2"/>
                </a:solidFill>
              </a:rPr>
              <a:t>-12</a:t>
            </a:r>
            <a:r>
              <a:rPr lang="en-US" altLang="ja-JP" sz="1400" dirty="0"/>
              <a:t> m</a:t>
            </a:r>
            <a:r>
              <a:rPr lang="en-US" altLang="ja-JP" sz="1400" baseline="30000" dirty="0"/>
              <a:t>2</a:t>
            </a:r>
            <a:endParaRPr kumimoji="1" lang="ja-JP" altLang="en-US" sz="1400" baseline="30000" dirty="0">
              <a:solidFill>
                <a:schemeClr val="accent2"/>
              </a:solidFill>
            </a:endParaRPr>
          </a:p>
        </p:txBody>
      </p:sp>
    </p:spTree>
    <p:extLst>
      <p:ext uri="{BB962C8B-B14F-4D97-AF65-F5344CB8AC3E}">
        <p14:creationId xmlns:p14="http://schemas.microsoft.com/office/powerpoint/2010/main" val="244880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A995F-6FA7-BC4C-5C9E-6FDC484B2D13}"/>
              </a:ext>
            </a:extLst>
          </p:cNvPr>
          <p:cNvSpPr>
            <a:spLocks noGrp="1"/>
          </p:cNvSpPr>
          <p:nvPr>
            <p:ph type="title"/>
          </p:nvPr>
        </p:nvSpPr>
        <p:spPr>
          <a:xfrm>
            <a:off x="838200" y="236048"/>
            <a:ext cx="10515600" cy="1325563"/>
          </a:xfrm>
        </p:spPr>
        <p:txBody>
          <a:bodyPr/>
          <a:lstStyle/>
          <a:p>
            <a:r>
              <a:rPr lang="ja-JP" altLang="en-US" dirty="0"/>
              <a:t>温度（キャップロックあり</a:t>
            </a:r>
            <a:r>
              <a:rPr lang="en-US" altLang="ja-JP" dirty="0"/>
              <a:t>, </a:t>
            </a:r>
            <a:r>
              <a:rPr lang="en-US" altLang="ja-JP" u="sng" dirty="0"/>
              <a:t>A=10000</a:t>
            </a:r>
            <a:r>
              <a:rPr lang="ja-JP" altLang="en-US" dirty="0"/>
              <a:t>）</a:t>
            </a:r>
            <a:endParaRPr kumimoji="1" lang="ja-JP" altLang="en-US" dirty="0"/>
          </a:p>
        </p:txBody>
      </p:sp>
      <p:pic>
        <p:nvPicPr>
          <p:cNvPr id="5" name="コンテンツ プレースホルダー 4">
            <a:extLst>
              <a:ext uri="{FF2B5EF4-FFF2-40B4-BE49-F238E27FC236}">
                <a16:creationId xmlns:a16="http://schemas.microsoft.com/office/drawing/2014/main" id="{3D3ECE32-5DF5-2B83-D1C6-45271B08204A}"/>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1041268" y="2927251"/>
            <a:ext cx="5061214" cy="3561595"/>
          </a:xfrm>
        </p:spPr>
      </p:pic>
      <p:pic>
        <p:nvPicPr>
          <p:cNvPr id="7" name="図 6">
            <a:extLst>
              <a:ext uri="{FF2B5EF4-FFF2-40B4-BE49-F238E27FC236}">
                <a16:creationId xmlns:a16="http://schemas.microsoft.com/office/drawing/2014/main" id="{6F5FDF70-93AC-86DD-66B0-3C3706507DF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97747" y="2927251"/>
            <a:ext cx="4997206" cy="3611887"/>
          </a:xfrm>
          <a:prstGeom prst="rect">
            <a:avLst/>
          </a:prstGeom>
        </p:spPr>
      </p:pic>
      <p:sp>
        <p:nvSpPr>
          <p:cNvPr id="9" name="コンテンツ プレースホルダー 2">
            <a:extLst>
              <a:ext uri="{FF2B5EF4-FFF2-40B4-BE49-F238E27FC236}">
                <a16:creationId xmlns:a16="http://schemas.microsoft.com/office/drawing/2014/main" id="{90D2FC16-AF58-7B4E-FE36-619B9CD58E2A}"/>
              </a:ext>
            </a:extLst>
          </p:cNvPr>
          <p:cNvSpPr txBox="1">
            <a:spLocks/>
          </p:cNvSpPr>
          <p:nvPr/>
        </p:nvSpPr>
        <p:spPr>
          <a:xfrm>
            <a:off x="904875" y="1493586"/>
            <a:ext cx="10860088" cy="127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40000"/>
              </a:lnSpc>
              <a:spcBef>
                <a:spcPts val="1200"/>
              </a:spcBef>
            </a:pPr>
            <a:r>
              <a:rPr lang="en-US" altLang="ja-JP" dirty="0"/>
              <a:t> </a:t>
            </a:r>
            <a:r>
              <a:rPr lang="ja-JP" altLang="en-US" dirty="0"/>
              <a:t>火道の浸透率が高い場合</a:t>
            </a:r>
            <a:r>
              <a:rPr lang="en-US" altLang="ja-JP" dirty="0"/>
              <a:t>, </a:t>
            </a:r>
            <a:r>
              <a:rPr lang="ja-JP" altLang="en-US" dirty="0"/>
              <a:t>キャップロックを入れたとしても</a:t>
            </a:r>
            <a:br>
              <a:rPr lang="en-US" altLang="ja-JP" dirty="0"/>
            </a:br>
            <a:r>
              <a:rPr lang="en-US" altLang="ja-JP" dirty="0"/>
              <a:t>500</a:t>
            </a:r>
            <a:r>
              <a:rPr lang="ja-JP" altLang="en-US" dirty="0"/>
              <a:t>℃を超える高温域は形成されなかった</a:t>
            </a:r>
            <a:r>
              <a:rPr lang="en-US" altLang="ja-JP" dirty="0"/>
              <a:t>.</a:t>
            </a:r>
          </a:p>
        </p:txBody>
      </p:sp>
      <p:sp>
        <p:nvSpPr>
          <p:cNvPr id="10" name="テキスト ボックス 9">
            <a:extLst>
              <a:ext uri="{FF2B5EF4-FFF2-40B4-BE49-F238E27FC236}">
                <a16:creationId xmlns:a16="http://schemas.microsoft.com/office/drawing/2014/main" id="{1B7AFE67-D92C-A3F7-D8A7-2FF6E1218118}"/>
              </a:ext>
            </a:extLst>
          </p:cNvPr>
          <p:cNvSpPr txBox="1"/>
          <p:nvPr/>
        </p:nvSpPr>
        <p:spPr>
          <a:xfrm>
            <a:off x="844636"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a:t>
            </a:r>
            <a:r>
              <a:rPr lang="en-US" altLang="ja-JP" sz="1400" dirty="0"/>
              <a:t>9</a:t>
            </a:r>
            <a:r>
              <a:rPr kumimoji="1" lang="en-US" altLang="ja-JP" sz="1400" dirty="0"/>
              <a:t>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u="sng" dirty="0"/>
              <a:t>A=10000</a:t>
            </a:r>
            <a:endParaRPr kumimoji="1" lang="ja-JP" altLang="en-US" sz="1400" u="sng" dirty="0"/>
          </a:p>
        </p:txBody>
      </p:sp>
      <p:sp>
        <p:nvSpPr>
          <p:cNvPr id="11" name="テキスト ボックス 10">
            <a:extLst>
              <a:ext uri="{FF2B5EF4-FFF2-40B4-BE49-F238E27FC236}">
                <a16:creationId xmlns:a16="http://schemas.microsoft.com/office/drawing/2014/main" id="{7E806D06-4AE5-6579-31ED-BDE644818D51}"/>
              </a:ext>
            </a:extLst>
          </p:cNvPr>
          <p:cNvSpPr txBox="1"/>
          <p:nvPr/>
        </p:nvSpPr>
        <p:spPr>
          <a:xfrm>
            <a:off x="6334919"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T=900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u="sng" dirty="0"/>
              <a:t>A=10000</a:t>
            </a:r>
            <a:endParaRPr kumimoji="1" lang="ja-JP" altLang="en-US" sz="1400" u="sng" dirty="0"/>
          </a:p>
        </p:txBody>
      </p:sp>
      <p:sp>
        <p:nvSpPr>
          <p:cNvPr id="3" name="テキスト ボックス 2">
            <a:extLst>
              <a:ext uri="{FF2B5EF4-FFF2-40B4-BE49-F238E27FC236}">
                <a16:creationId xmlns:a16="http://schemas.microsoft.com/office/drawing/2014/main" id="{F343089F-4DA2-7774-0AE8-AF77F6D3E987}"/>
              </a:ext>
            </a:extLst>
          </p:cNvPr>
          <p:cNvSpPr txBox="1"/>
          <p:nvPr/>
        </p:nvSpPr>
        <p:spPr>
          <a:xfrm>
            <a:off x="8130702" y="6492875"/>
            <a:ext cx="4061298" cy="369332"/>
          </a:xfrm>
          <a:prstGeom prst="rect">
            <a:avLst/>
          </a:prstGeom>
          <a:noFill/>
        </p:spPr>
        <p:txBody>
          <a:bodyPr wrap="square" rtlCol="0">
            <a:spAutoFit/>
          </a:bodyPr>
          <a:lstStyle/>
          <a:p>
            <a:r>
              <a:rPr kumimoji="1" lang="en-US" altLang="ja-JP" dirty="0"/>
              <a:t>※ </a:t>
            </a:r>
            <a:r>
              <a:rPr kumimoji="1" lang="ja-JP" altLang="en-US" dirty="0"/>
              <a:t>溶岩ドーム中央を横切る東西断面</a:t>
            </a:r>
          </a:p>
        </p:txBody>
      </p:sp>
      <p:sp>
        <p:nvSpPr>
          <p:cNvPr id="8" name="テキスト ボックス 7">
            <a:extLst>
              <a:ext uri="{FF2B5EF4-FFF2-40B4-BE49-F238E27FC236}">
                <a16:creationId xmlns:a16="http://schemas.microsoft.com/office/drawing/2014/main" id="{238B4A2A-1947-BA82-3A44-F003D40564DB}"/>
              </a:ext>
            </a:extLst>
          </p:cNvPr>
          <p:cNvSpPr txBox="1"/>
          <p:nvPr/>
        </p:nvSpPr>
        <p:spPr>
          <a:xfrm>
            <a:off x="808831" y="6092308"/>
            <a:ext cx="4664208" cy="307777"/>
          </a:xfrm>
          <a:prstGeom prst="rect">
            <a:avLst/>
          </a:prstGeom>
          <a:noFill/>
        </p:spPr>
        <p:txBody>
          <a:bodyPr wrap="square" rtlCol="0">
            <a:spAutoFit/>
          </a:bodyPr>
          <a:lstStyle/>
          <a:p>
            <a:pPr algn="ctr"/>
            <a:r>
              <a:rPr lang="ja-JP" altLang="en-US" sz="1400" dirty="0"/>
              <a:t>連結部：</a:t>
            </a:r>
            <a:r>
              <a:rPr lang="en-US" altLang="ja-JP" sz="1400" dirty="0">
                <a:solidFill>
                  <a:schemeClr val="accent2"/>
                </a:solidFill>
              </a:rPr>
              <a:t>10</a:t>
            </a:r>
            <a:r>
              <a:rPr lang="en-US" altLang="ja-JP" sz="1400" baseline="30000" dirty="0">
                <a:solidFill>
                  <a:schemeClr val="accent2"/>
                </a:solidFill>
              </a:rPr>
              <a:t>-17</a:t>
            </a:r>
            <a:r>
              <a:rPr lang="en-US" altLang="ja-JP" sz="1400" dirty="0"/>
              <a:t> m</a:t>
            </a:r>
            <a:r>
              <a:rPr lang="en-US" altLang="ja-JP" sz="1400" baseline="30000" dirty="0"/>
              <a:t>2</a:t>
            </a:r>
            <a:endParaRPr kumimoji="1" lang="ja-JP" altLang="en-US" sz="1400" baseline="30000" dirty="0">
              <a:solidFill>
                <a:schemeClr val="accent2"/>
              </a:solidFill>
            </a:endParaRPr>
          </a:p>
        </p:txBody>
      </p:sp>
      <p:sp>
        <p:nvSpPr>
          <p:cNvPr id="12" name="テキスト ボックス 11">
            <a:extLst>
              <a:ext uri="{FF2B5EF4-FFF2-40B4-BE49-F238E27FC236}">
                <a16:creationId xmlns:a16="http://schemas.microsoft.com/office/drawing/2014/main" id="{F6ED31CF-A475-4F66-5F9E-9BB615185F90}"/>
              </a:ext>
            </a:extLst>
          </p:cNvPr>
          <p:cNvSpPr txBox="1"/>
          <p:nvPr/>
        </p:nvSpPr>
        <p:spPr>
          <a:xfrm>
            <a:off x="6353358" y="6087771"/>
            <a:ext cx="4664208" cy="307777"/>
          </a:xfrm>
          <a:prstGeom prst="rect">
            <a:avLst/>
          </a:prstGeom>
          <a:noFill/>
        </p:spPr>
        <p:txBody>
          <a:bodyPr wrap="square" rtlCol="0">
            <a:spAutoFit/>
          </a:bodyPr>
          <a:lstStyle/>
          <a:p>
            <a:pPr algn="ctr"/>
            <a:r>
              <a:rPr lang="ja-JP" altLang="en-US" sz="1400" dirty="0"/>
              <a:t>連結部：</a:t>
            </a:r>
            <a:r>
              <a:rPr lang="en-US" altLang="ja-JP" sz="1400" dirty="0">
                <a:solidFill>
                  <a:schemeClr val="accent2"/>
                </a:solidFill>
              </a:rPr>
              <a:t>10</a:t>
            </a:r>
            <a:r>
              <a:rPr lang="en-US" altLang="ja-JP" sz="1400" baseline="30000" dirty="0">
                <a:solidFill>
                  <a:schemeClr val="accent2"/>
                </a:solidFill>
              </a:rPr>
              <a:t>-12</a:t>
            </a:r>
            <a:r>
              <a:rPr lang="en-US" altLang="ja-JP" sz="1400" dirty="0"/>
              <a:t> m</a:t>
            </a:r>
            <a:r>
              <a:rPr lang="en-US" altLang="ja-JP" sz="1400" baseline="30000" dirty="0"/>
              <a:t>2</a:t>
            </a:r>
            <a:endParaRPr kumimoji="1" lang="ja-JP" altLang="en-US" sz="1400" baseline="30000" dirty="0">
              <a:solidFill>
                <a:schemeClr val="accent2"/>
              </a:solidFill>
            </a:endParaRPr>
          </a:p>
        </p:txBody>
      </p:sp>
    </p:spTree>
    <p:extLst>
      <p:ext uri="{BB962C8B-B14F-4D97-AF65-F5344CB8AC3E}">
        <p14:creationId xmlns:p14="http://schemas.microsoft.com/office/powerpoint/2010/main" val="4160683666"/>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A995F-6FA7-BC4C-5C9E-6FDC484B2D13}"/>
              </a:ext>
            </a:extLst>
          </p:cNvPr>
          <p:cNvSpPr>
            <a:spLocks noGrp="1"/>
          </p:cNvSpPr>
          <p:nvPr>
            <p:ph type="title"/>
          </p:nvPr>
        </p:nvSpPr>
        <p:spPr>
          <a:xfrm>
            <a:off x="838199" y="236048"/>
            <a:ext cx="10926763" cy="1325563"/>
          </a:xfrm>
        </p:spPr>
        <p:txBody>
          <a:bodyPr/>
          <a:lstStyle/>
          <a:p>
            <a:r>
              <a:rPr lang="ja-JP" altLang="en-US" dirty="0"/>
              <a:t>飽和度（キャップロックあり</a:t>
            </a:r>
            <a:r>
              <a:rPr lang="en-US" altLang="ja-JP" dirty="0"/>
              <a:t>, </a:t>
            </a:r>
            <a:r>
              <a:rPr lang="en-US" altLang="ja-JP" u="sng" dirty="0"/>
              <a:t>A=10000</a:t>
            </a:r>
            <a:r>
              <a:rPr lang="ja-JP" altLang="en-US" dirty="0"/>
              <a:t>）</a:t>
            </a:r>
            <a:endParaRPr kumimoji="1" lang="ja-JP" altLang="en-US" dirty="0"/>
          </a:p>
        </p:txBody>
      </p:sp>
      <p:pic>
        <p:nvPicPr>
          <p:cNvPr id="5" name="コンテンツ プレースホルダー 4">
            <a:extLst>
              <a:ext uri="{FF2B5EF4-FFF2-40B4-BE49-F238E27FC236}">
                <a16:creationId xmlns:a16="http://schemas.microsoft.com/office/drawing/2014/main" id="{3D3ECE32-5DF5-2B83-D1C6-45271B08204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041268" y="2927251"/>
            <a:ext cx="5061214" cy="3561595"/>
          </a:xfrm>
        </p:spPr>
      </p:pic>
      <p:pic>
        <p:nvPicPr>
          <p:cNvPr id="7" name="図 6">
            <a:extLst>
              <a:ext uri="{FF2B5EF4-FFF2-40B4-BE49-F238E27FC236}">
                <a16:creationId xmlns:a16="http://schemas.microsoft.com/office/drawing/2014/main" id="{6F5FDF70-93AC-86DD-66B0-3C3706507DF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70522" y="2927251"/>
            <a:ext cx="4851655" cy="3611887"/>
          </a:xfrm>
          <a:prstGeom prst="rect">
            <a:avLst/>
          </a:prstGeom>
        </p:spPr>
      </p:pic>
      <p:sp>
        <p:nvSpPr>
          <p:cNvPr id="9" name="コンテンツ プレースホルダー 2">
            <a:extLst>
              <a:ext uri="{FF2B5EF4-FFF2-40B4-BE49-F238E27FC236}">
                <a16:creationId xmlns:a16="http://schemas.microsoft.com/office/drawing/2014/main" id="{90D2FC16-AF58-7B4E-FE36-619B9CD58E2A}"/>
              </a:ext>
            </a:extLst>
          </p:cNvPr>
          <p:cNvSpPr txBox="1">
            <a:spLocks/>
          </p:cNvSpPr>
          <p:nvPr/>
        </p:nvSpPr>
        <p:spPr>
          <a:xfrm>
            <a:off x="904875" y="1493586"/>
            <a:ext cx="10860088" cy="127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40000"/>
              </a:lnSpc>
              <a:spcBef>
                <a:spcPts val="1200"/>
              </a:spcBef>
            </a:pPr>
            <a:r>
              <a:rPr lang="en-US" altLang="ja-JP" dirty="0"/>
              <a:t> </a:t>
            </a:r>
            <a:r>
              <a:rPr lang="ja-JP" altLang="en-US" dirty="0"/>
              <a:t>火道の浸透率が高い場合</a:t>
            </a:r>
            <a:r>
              <a:rPr lang="en-US" altLang="ja-JP" dirty="0"/>
              <a:t>, </a:t>
            </a:r>
            <a:r>
              <a:rPr lang="ja-JP" altLang="en-US" dirty="0"/>
              <a:t>気相の領域は狭くなった</a:t>
            </a:r>
            <a:r>
              <a:rPr lang="en-US" altLang="ja-JP" dirty="0"/>
              <a:t>.</a:t>
            </a:r>
          </a:p>
        </p:txBody>
      </p:sp>
      <p:sp>
        <p:nvSpPr>
          <p:cNvPr id="10" name="テキスト ボックス 9">
            <a:extLst>
              <a:ext uri="{FF2B5EF4-FFF2-40B4-BE49-F238E27FC236}">
                <a16:creationId xmlns:a16="http://schemas.microsoft.com/office/drawing/2014/main" id="{1B7AFE67-D92C-A3F7-D8A7-2FF6E1218118}"/>
              </a:ext>
            </a:extLst>
          </p:cNvPr>
          <p:cNvSpPr txBox="1"/>
          <p:nvPr/>
        </p:nvSpPr>
        <p:spPr>
          <a:xfrm>
            <a:off x="844636"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a:t>
            </a:r>
            <a:r>
              <a:rPr lang="en-US" altLang="ja-JP" sz="1400" dirty="0"/>
              <a:t>9</a:t>
            </a:r>
            <a:r>
              <a:rPr kumimoji="1" lang="en-US" altLang="ja-JP" sz="1400" dirty="0"/>
              <a:t>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u="sng" dirty="0"/>
              <a:t>A=10000</a:t>
            </a:r>
            <a:endParaRPr kumimoji="1" lang="ja-JP" altLang="en-US" sz="1400" u="sng" dirty="0"/>
          </a:p>
        </p:txBody>
      </p:sp>
      <p:sp>
        <p:nvSpPr>
          <p:cNvPr id="11" name="テキスト ボックス 10">
            <a:extLst>
              <a:ext uri="{FF2B5EF4-FFF2-40B4-BE49-F238E27FC236}">
                <a16:creationId xmlns:a16="http://schemas.microsoft.com/office/drawing/2014/main" id="{7E806D06-4AE5-6579-31ED-BDE644818D51}"/>
              </a:ext>
            </a:extLst>
          </p:cNvPr>
          <p:cNvSpPr txBox="1"/>
          <p:nvPr/>
        </p:nvSpPr>
        <p:spPr>
          <a:xfrm>
            <a:off x="6334919" y="5695770"/>
            <a:ext cx="4664208" cy="307777"/>
          </a:xfrm>
          <a:prstGeom prst="rect">
            <a:avLst/>
          </a:prstGeom>
          <a:noFill/>
        </p:spPr>
        <p:txBody>
          <a:bodyPr wrap="square" rtlCol="0">
            <a:spAutoFit/>
          </a:bodyPr>
          <a:lstStyle/>
          <a:p>
            <a:pPr algn="ctr"/>
            <a:r>
              <a:rPr lang="en-US" altLang="ja-JP" sz="1400" dirty="0"/>
              <a:t>Q=10000 t/day, </a:t>
            </a:r>
            <a:r>
              <a:rPr kumimoji="1" lang="en-US" altLang="ja-JP" sz="1400" dirty="0"/>
              <a:t>T=900</a:t>
            </a:r>
            <a:r>
              <a:rPr kumimoji="1" lang="ja-JP" altLang="en-US" sz="1400" dirty="0"/>
              <a:t>℃</a:t>
            </a:r>
            <a:r>
              <a:rPr lang="en-US" altLang="ja-JP" sz="1400" dirty="0"/>
              <a:t>, </a:t>
            </a:r>
            <a:r>
              <a:rPr kumimoji="1" lang="en-US" altLang="ja-JP" sz="1400" dirty="0"/>
              <a:t>X</a:t>
            </a:r>
            <a:r>
              <a:rPr kumimoji="1" lang="en-US" altLang="ja-JP" sz="1400" baseline="-25000" dirty="0"/>
              <a:t>CO2</a:t>
            </a:r>
            <a:r>
              <a:rPr lang="en-US" altLang="ja-JP" sz="1400" dirty="0"/>
              <a:t>=0.1, </a:t>
            </a:r>
            <a:r>
              <a:rPr kumimoji="1" lang="en-US" altLang="ja-JP" sz="1400" u="sng" dirty="0"/>
              <a:t>A=10000</a:t>
            </a:r>
            <a:endParaRPr kumimoji="1" lang="ja-JP" altLang="en-US" sz="1400" u="sng" dirty="0"/>
          </a:p>
        </p:txBody>
      </p:sp>
      <p:sp>
        <p:nvSpPr>
          <p:cNvPr id="3" name="テキスト ボックス 2">
            <a:extLst>
              <a:ext uri="{FF2B5EF4-FFF2-40B4-BE49-F238E27FC236}">
                <a16:creationId xmlns:a16="http://schemas.microsoft.com/office/drawing/2014/main" id="{F343089F-4DA2-7774-0AE8-AF77F6D3E987}"/>
              </a:ext>
            </a:extLst>
          </p:cNvPr>
          <p:cNvSpPr txBox="1"/>
          <p:nvPr/>
        </p:nvSpPr>
        <p:spPr>
          <a:xfrm>
            <a:off x="8130702" y="6492875"/>
            <a:ext cx="4061298" cy="369332"/>
          </a:xfrm>
          <a:prstGeom prst="rect">
            <a:avLst/>
          </a:prstGeom>
          <a:noFill/>
        </p:spPr>
        <p:txBody>
          <a:bodyPr wrap="square" rtlCol="0">
            <a:spAutoFit/>
          </a:bodyPr>
          <a:lstStyle/>
          <a:p>
            <a:r>
              <a:rPr kumimoji="1" lang="en-US" altLang="ja-JP" dirty="0"/>
              <a:t>※ </a:t>
            </a:r>
            <a:r>
              <a:rPr kumimoji="1" lang="ja-JP" altLang="en-US" dirty="0"/>
              <a:t>溶岩ドーム中央を横切る東西断面</a:t>
            </a:r>
          </a:p>
        </p:txBody>
      </p:sp>
      <p:sp>
        <p:nvSpPr>
          <p:cNvPr id="8" name="テキスト ボックス 7">
            <a:extLst>
              <a:ext uri="{FF2B5EF4-FFF2-40B4-BE49-F238E27FC236}">
                <a16:creationId xmlns:a16="http://schemas.microsoft.com/office/drawing/2014/main" id="{238B4A2A-1947-BA82-3A44-F003D40564DB}"/>
              </a:ext>
            </a:extLst>
          </p:cNvPr>
          <p:cNvSpPr txBox="1"/>
          <p:nvPr/>
        </p:nvSpPr>
        <p:spPr>
          <a:xfrm>
            <a:off x="808831" y="6092308"/>
            <a:ext cx="4664208" cy="307777"/>
          </a:xfrm>
          <a:prstGeom prst="rect">
            <a:avLst/>
          </a:prstGeom>
          <a:noFill/>
        </p:spPr>
        <p:txBody>
          <a:bodyPr wrap="square" rtlCol="0">
            <a:spAutoFit/>
          </a:bodyPr>
          <a:lstStyle/>
          <a:p>
            <a:pPr algn="ctr"/>
            <a:r>
              <a:rPr lang="ja-JP" altLang="en-US" sz="1400" dirty="0"/>
              <a:t>連結部：</a:t>
            </a:r>
            <a:r>
              <a:rPr lang="en-US" altLang="ja-JP" sz="1400" dirty="0">
                <a:solidFill>
                  <a:schemeClr val="accent2"/>
                </a:solidFill>
              </a:rPr>
              <a:t>10</a:t>
            </a:r>
            <a:r>
              <a:rPr lang="en-US" altLang="ja-JP" sz="1400" baseline="30000" dirty="0">
                <a:solidFill>
                  <a:schemeClr val="accent2"/>
                </a:solidFill>
              </a:rPr>
              <a:t>-17</a:t>
            </a:r>
            <a:r>
              <a:rPr lang="en-US" altLang="ja-JP" sz="1400" dirty="0"/>
              <a:t> m</a:t>
            </a:r>
            <a:r>
              <a:rPr lang="en-US" altLang="ja-JP" sz="1400" baseline="30000" dirty="0"/>
              <a:t>2</a:t>
            </a:r>
            <a:endParaRPr kumimoji="1" lang="ja-JP" altLang="en-US" sz="1400" baseline="30000" dirty="0">
              <a:solidFill>
                <a:schemeClr val="accent2"/>
              </a:solidFill>
            </a:endParaRPr>
          </a:p>
        </p:txBody>
      </p:sp>
      <p:sp>
        <p:nvSpPr>
          <p:cNvPr id="12" name="テキスト ボックス 11">
            <a:extLst>
              <a:ext uri="{FF2B5EF4-FFF2-40B4-BE49-F238E27FC236}">
                <a16:creationId xmlns:a16="http://schemas.microsoft.com/office/drawing/2014/main" id="{F6ED31CF-A475-4F66-5F9E-9BB615185F90}"/>
              </a:ext>
            </a:extLst>
          </p:cNvPr>
          <p:cNvSpPr txBox="1"/>
          <p:nvPr/>
        </p:nvSpPr>
        <p:spPr>
          <a:xfrm>
            <a:off x="6353358" y="6087771"/>
            <a:ext cx="4664208" cy="307777"/>
          </a:xfrm>
          <a:prstGeom prst="rect">
            <a:avLst/>
          </a:prstGeom>
          <a:noFill/>
        </p:spPr>
        <p:txBody>
          <a:bodyPr wrap="square" rtlCol="0">
            <a:spAutoFit/>
          </a:bodyPr>
          <a:lstStyle/>
          <a:p>
            <a:pPr algn="ctr"/>
            <a:r>
              <a:rPr lang="ja-JP" altLang="en-US" sz="1400" dirty="0"/>
              <a:t>連結部：</a:t>
            </a:r>
            <a:r>
              <a:rPr lang="en-US" altLang="ja-JP" sz="1400" dirty="0">
                <a:solidFill>
                  <a:schemeClr val="accent2"/>
                </a:solidFill>
              </a:rPr>
              <a:t>10</a:t>
            </a:r>
            <a:r>
              <a:rPr lang="en-US" altLang="ja-JP" sz="1400" baseline="30000" dirty="0">
                <a:solidFill>
                  <a:schemeClr val="accent2"/>
                </a:solidFill>
              </a:rPr>
              <a:t>-12</a:t>
            </a:r>
            <a:r>
              <a:rPr lang="en-US" altLang="ja-JP" sz="1400" dirty="0"/>
              <a:t> m</a:t>
            </a:r>
            <a:r>
              <a:rPr lang="en-US" altLang="ja-JP" sz="1400" baseline="30000" dirty="0"/>
              <a:t>2</a:t>
            </a:r>
            <a:endParaRPr kumimoji="1" lang="ja-JP" altLang="en-US" sz="1400" baseline="30000" dirty="0">
              <a:solidFill>
                <a:schemeClr val="accent2"/>
              </a:solidFill>
            </a:endParaRPr>
          </a:p>
        </p:txBody>
      </p:sp>
    </p:spTree>
    <p:extLst>
      <p:ext uri="{BB962C8B-B14F-4D97-AF65-F5344CB8AC3E}">
        <p14:creationId xmlns:p14="http://schemas.microsoft.com/office/powerpoint/2010/main" val="227023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A995F-6FA7-BC4C-5C9E-6FDC484B2D13}"/>
              </a:ext>
            </a:extLst>
          </p:cNvPr>
          <p:cNvSpPr>
            <a:spLocks noGrp="1"/>
          </p:cNvSpPr>
          <p:nvPr>
            <p:ph type="title"/>
          </p:nvPr>
        </p:nvSpPr>
        <p:spPr/>
        <p:txBody>
          <a:bodyPr/>
          <a:lstStyle/>
          <a:p>
            <a:r>
              <a:rPr kumimoji="1" lang="ja-JP" altLang="en-US" dirty="0"/>
              <a:t>まとめ</a:t>
            </a:r>
          </a:p>
        </p:txBody>
      </p:sp>
      <p:sp>
        <p:nvSpPr>
          <p:cNvPr id="9" name="コンテンツ プレースホルダー 2">
            <a:extLst>
              <a:ext uri="{FF2B5EF4-FFF2-40B4-BE49-F238E27FC236}">
                <a16:creationId xmlns:a16="http://schemas.microsoft.com/office/drawing/2014/main" id="{90D2FC16-AF58-7B4E-FE36-619B9CD58E2A}"/>
              </a:ext>
            </a:extLst>
          </p:cNvPr>
          <p:cNvSpPr txBox="1">
            <a:spLocks/>
          </p:cNvSpPr>
          <p:nvPr/>
        </p:nvSpPr>
        <p:spPr>
          <a:xfrm>
            <a:off x="838200" y="1819274"/>
            <a:ext cx="10306050" cy="454342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40000"/>
              </a:lnSpc>
              <a:spcBef>
                <a:spcPts val="1200"/>
              </a:spcBef>
            </a:pPr>
            <a:r>
              <a:rPr lang="en-US" altLang="ja-JP" dirty="0"/>
              <a:t> </a:t>
            </a:r>
            <a:r>
              <a:rPr lang="ja-JP" altLang="en-US" dirty="0"/>
              <a:t>準定常状態を概ね再現できた</a:t>
            </a:r>
            <a:r>
              <a:rPr lang="en-US" altLang="ja-JP" dirty="0"/>
              <a:t>. </a:t>
            </a:r>
          </a:p>
          <a:p>
            <a:pPr>
              <a:lnSpc>
                <a:spcPct val="140000"/>
              </a:lnSpc>
              <a:spcBef>
                <a:spcPts val="1200"/>
              </a:spcBef>
            </a:pPr>
            <a:r>
              <a:rPr lang="ja-JP" altLang="en-US" dirty="0"/>
              <a:t> 火道の浸透率が</a:t>
            </a:r>
            <a:r>
              <a:rPr lang="ja-JP" altLang="en-US" u="sng" dirty="0"/>
              <a:t>低い</a:t>
            </a:r>
            <a:r>
              <a:rPr lang="ja-JP" altLang="en-US" dirty="0"/>
              <a:t>場合：</a:t>
            </a:r>
            <a:endParaRPr lang="en-US" altLang="ja-JP" dirty="0"/>
          </a:p>
          <a:p>
            <a:pPr lvl="1">
              <a:lnSpc>
                <a:spcPct val="140000"/>
              </a:lnSpc>
              <a:spcBef>
                <a:spcPts val="1200"/>
              </a:spcBef>
            </a:pPr>
            <a:r>
              <a:rPr lang="ja-JP" altLang="en-US" dirty="0"/>
              <a:t>火道に</a:t>
            </a:r>
            <a:r>
              <a:rPr lang="en-US" altLang="ja-JP" dirty="0"/>
              <a:t>, </a:t>
            </a:r>
            <a:r>
              <a:rPr lang="ja-JP" altLang="en-US" dirty="0"/>
              <a:t>直径約</a:t>
            </a:r>
            <a:r>
              <a:rPr lang="en-US" altLang="ja-JP" dirty="0"/>
              <a:t>500 m</a:t>
            </a:r>
            <a:r>
              <a:rPr lang="ja-JP" altLang="en-US" dirty="0"/>
              <a:t>の気相の領域 </a:t>
            </a:r>
            <a:r>
              <a:rPr lang="en-US" altLang="ja-JP" dirty="0"/>
              <a:t>(&gt;500</a:t>
            </a:r>
            <a:r>
              <a:rPr lang="ja-JP" altLang="en-US" dirty="0"/>
              <a:t>℃</a:t>
            </a:r>
            <a:r>
              <a:rPr lang="en-US" altLang="ja-JP" dirty="0"/>
              <a:t>)</a:t>
            </a:r>
            <a:r>
              <a:rPr lang="ja-JP" altLang="en-US" dirty="0"/>
              <a:t>が形成された</a:t>
            </a:r>
            <a:r>
              <a:rPr lang="en-US" altLang="ja-JP" dirty="0"/>
              <a:t>.</a:t>
            </a:r>
          </a:p>
          <a:p>
            <a:pPr lvl="1">
              <a:lnSpc>
                <a:spcPct val="140000"/>
              </a:lnSpc>
              <a:spcBef>
                <a:spcPts val="1200"/>
              </a:spcBef>
            </a:pPr>
            <a:r>
              <a:rPr lang="ja-JP" altLang="en-US" dirty="0"/>
              <a:t>キャップロックを入れたことにより</a:t>
            </a:r>
            <a:r>
              <a:rPr lang="en-US" altLang="ja-JP" dirty="0"/>
              <a:t>, </a:t>
            </a:r>
            <a:r>
              <a:rPr lang="ja-JP" altLang="en-US" dirty="0"/>
              <a:t>気相の領域は拡大した</a:t>
            </a:r>
            <a:r>
              <a:rPr lang="en-US" altLang="ja-JP" dirty="0"/>
              <a:t>.</a:t>
            </a:r>
          </a:p>
          <a:p>
            <a:pPr>
              <a:lnSpc>
                <a:spcPct val="140000"/>
              </a:lnSpc>
              <a:spcBef>
                <a:spcPts val="1200"/>
              </a:spcBef>
            </a:pPr>
            <a:r>
              <a:rPr lang="ja-JP" altLang="en-US" dirty="0"/>
              <a:t> 火道の浸透率が</a:t>
            </a:r>
            <a:r>
              <a:rPr lang="ja-JP" altLang="en-US" u="sng" dirty="0"/>
              <a:t>高い</a:t>
            </a:r>
            <a:r>
              <a:rPr lang="ja-JP" altLang="en-US" dirty="0"/>
              <a:t>場合：</a:t>
            </a:r>
            <a:endParaRPr lang="en-US" altLang="ja-JP" dirty="0"/>
          </a:p>
          <a:p>
            <a:pPr lvl="1">
              <a:lnSpc>
                <a:spcPct val="140000"/>
              </a:lnSpc>
              <a:spcBef>
                <a:spcPts val="1200"/>
              </a:spcBef>
            </a:pPr>
            <a:r>
              <a:rPr lang="ja-JP" altLang="en-US" dirty="0"/>
              <a:t>火道に</a:t>
            </a:r>
            <a:r>
              <a:rPr lang="en-US" altLang="ja-JP" dirty="0"/>
              <a:t>, </a:t>
            </a:r>
            <a:r>
              <a:rPr lang="ja-JP" altLang="en-US" dirty="0"/>
              <a:t>気相の領域はほとんど形成されなかった</a:t>
            </a:r>
            <a:r>
              <a:rPr lang="en-US" altLang="ja-JP" dirty="0"/>
              <a:t>.</a:t>
            </a:r>
          </a:p>
          <a:p>
            <a:pPr lvl="1">
              <a:lnSpc>
                <a:spcPct val="140000"/>
              </a:lnSpc>
              <a:spcBef>
                <a:spcPts val="1200"/>
              </a:spcBef>
            </a:pPr>
            <a:r>
              <a:rPr lang="ja-JP" altLang="en-US" dirty="0"/>
              <a:t>キャップロックを入れても</a:t>
            </a:r>
            <a:r>
              <a:rPr lang="en-US" altLang="ja-JP" dirty="0"/>
              <a:t>, </a:t>
            </a:r>
            <a:r>
              <a:rPr lang="ja-JP" altLang="en-US" dirty="0"/>
              <a:t>温度・飽和度分布の変化は小さかった</a:t>
            </a:r>
            <a:r>
              <a:rPr lang="en-US" altLang="ja-JP" dirty="0"/>
              <a:t>.</a:t>
            </a:r>
            <a:endParaRPr lang="en-US" altLang="ja-JP" baseline="30000" dirty="0"/>
          </a:p>
        </p:txBody>
      </p:sp>
    </p:spTree>
    <p:extLst>
      <p:ext uri="{BB962C8B-B14F-4D97-AF65-F5344CB8AC3E}">
        <p14:creationId xmlns:p14="http://schemas.microsoft.com/office/powerpoint/2010/main" val="4182552401"/>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A995F-6FA7-BC4C-5C9E-6FDC484B2D13}"/>
              </a:ext>
            </a:extLst>
          </p:cNvPr>
          <p:cNvSpPr>
            <a:spLocks noGrp="1"/>
          </p:cNvSpPr>
          <p:nvPr>
            <p:ph type="title"/>
          </p:nvPr>
        </p:nvSpPr>
        <p:spPr/>
        <p:txBody>
          <a:bodyPr/>
          <a:lstStyle/>
          <a:p>
            <a:r>
              <a:rPr kumimoji="1" lang="ja-JP" altLang="en-US" dirty="0"/>
              <a:t>今後の予定</a:t>
            </a:r>
          </a:p>
        </p:txBody>
      </p:sp>
      <p:sp>
        <p:nvSpPr>
          <p:cNvPr id="9" name="コンテンツ プレースホルダー 2">
            <a:extLst>
              <a:ext uri="{FF2B5EF4-FFF2-40B4-BE49-F238E27FC236}">
                <a16:creationId xmlns:a16="http://schemas.microsoft.com/office/drawing/2014/main" id="{90D2FC16-AF58-7B4E-FE36-619B9CD58E2A}"/>
              </a:ext>
            </a:extLst>
          </p:cNvPr>
          <p:cNvSpPr txBox="1">
            <a:spLocks/>
          </p:cNvSpPr>
          <p:nvPr/>
        </p:nvSpPr>
        <p:spPr>
          <a:xfrm>
            <a:off x="838200" y="1819275"/>
            <a:ext cx="10172700" cy="4591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40000"/>
              </a:lnSpc>
              <a:spcBef>
                <a:spcPts val="1200"/>
              </a:spcBef>
            </a:pPr>
            <a:r>
              <a:rPr lang="en-US" altLang="ja-JP" dirty="0"/>
              <a:t> </a:t>
            </a:r>
            <a:r>
              <a:rPr lang="ja-JP" altLang="en-US" dirty="0"/>
              <a:t>準定常状態を再現可能な他の条件を探す</a:t>
            </a:r>
            <a:r>
              <a:rPr lang="en-US" altLang="ja-JP" dirty="0"/>
              <a:t>.  </a:t>
            </a:r>
          </a:p>
          <a:p>
            <a:pPr>
              <a:lnSpc>
                <a:spcPct val="140000"/>
              </a:lnSpc>
              <a:spcBef>
                <a:spcPts val="1200"/>
              </a:spcBef>
            </a:pPr>
            <a:r>
              <a:rPr lang="en-US" altLang="ja-JP" dirty="0"/>
              <a:t> Unrest</a:t>
            </a:r>
            <a:r>
              <a:rPr lang="ja-JP" altLang="en-US" dirty="0"/>
              <a:t>を再現する計算条件を探す</a:t>
            </a:r>
            <a:r>
              <a:rPr lang="en-US" altLang="ja-JP" dirty="0"/>
              <a:t>.</a:t>
            </a:r>
          </a:p>
        </p:txBody>
      </p:sp>
    </p:spTree>
    <p:extLst>
      <p:ext uri="{BB962C8B-B14F-4D97-AF65-F5344CB8AC3E}">
        <p14:creationId xmlns:p14="http://schemas.microsoft.com/office/powerpoint/2010/main" val="251541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14582-83AD-7E31-A4E3-CE5809955936}"/>
              </a:ext>
            </a:extLst>
          </p:cNvPr>
          <p:cNvSpPr>
            <a:spLocks noGrp="1"/>
          </p:cNvSpPr>
          <p:nvPr>
            <p:ph type="title"/>
          </p:nvPr>
        </p:nvSpPr>
        <p:spPr>
          <a:xfrm>
            <a:off x="838200" y="2766218"/>
            <a:ext cx="10515600" cy="1325563"/>
          </a:xfrm>
        </p:spPr>
        <p:txBody>
          <a:bodyPr/>
          <a:lstStyle/>
          <a:p>
            <a:pPr algn="ctr"/>
            <a:r>
              <a:rPr kumimoji="1" lang="ja-JP" altLang="en-US" dirty="0"/>
              <a:t>補足資料</a:t>
            </a:r>
          </a:p>
        </p:txBody>
      </p:sp>
    </p:spTree>
    <p:extLst>
      <p:ext uri="{BB962C8B-B14F-4D97-AF65-F5344CB8AC3E}">
        <p14:creationId xmlns:p14="http://schemas.microsoft.com/office/powerpoint/2010/main" val="3315452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7C0D28-7ED4-F85D-B774-9BBB0D0AE2C7}"/>
              </a:ext>
            </a:extLst>
          </p:cNvPr>
          <p:cNvSpPr>
            <a:spLocks noGrp="1"/>
          </p:cNvSpPr>
          <p:nvPr>
            <p:ph type="title"/>
          </p:nvPr>
        </p:nvSpPr>
        <p:spPr>
          <a:xfrm>
            <a:off x="3509962" y="2211387"/>
            <a:ext cx="5172075" cy="2435225"/>
          </a:xfrm>
        </p:spPr>
        <p:txBody>
          <a:bodyPr>
            <a:normAutofit/>
          </a:bodyPr>
          <a:lstStyle/>
          <a:p>
            <a:pPr algn="ctr">
              <a:lnSpc>
                <a:spcPct val="120000"/>
              </a:lnSpc>
            </a:pPr>
            <a:r>
              <a:rPr kumimoji="1" lang="ja-JP" altLang="en-US" sz="2800" dirty="0"/>
              <a:t>上端の温度を</a:t>
            </a:r>
            <a:r>
              <a:rPr kumimoji="1" lang="en-US" altLang="ja-JP" sz="2800" dirty="0"/>
              <a:t>10</a:t>
            </a:r>
            <a:r>
              <a:rPr kumimoji="1" lang="ja-JP" altLang="en-US" sz="2800" dirty="0"/>
              <a:t>℃に固定</a:t>
            </a:r>
            <a:br>
              <a:rPr kumimoji="1" lang="en-US" altLang="ja-JP" sz="2800" dirty="0"/>
            </a:br>
            <a:r>
              <a:rPr kumimoji="1" lang="ja-JP" altLang="en-US" sz="2800" dirty="0"/>
              <a:t>キャップロック</a:t>
            </a:r>
            <a:r>
              <a:rPr lang="ja-JP" altLang="en-US" sz="2800" dirty="0"/>
              <a:t>なし</a:t>
            </a:r>
            <a:endParaRPr kumimoji="1" lang="ja-JP" altLang="en-US" sz="2800" dirty="0"/>
          </a:p>
        </p:txBody>
      </p:sp>
      <p:sp>
        <p:nvSpPr>
          <p:cNvPr id="4" name="タイトル 1">
            <a:extLst>
              <a:ext uri="{FF2B5EF4-FFF2-40B4-BE49-F238E27FC236}">
                <a16:creationId xmlns:a16="http://schemas.microsoft.com/office/drawing/2014/main" id="{D7874035-9D06-E830-3E2C-ACAE5D92EA22}"/>
              </a:ext>
            </a:extLst>
          </p:cNvPr>
          <p:cNvSpPr txBox="1">
            <a:spLocks/>
          </p:cNvSpPr>
          <p:nvPr/>
        </p:nvSpPr>
        <p:spPr>
          <a:xfrm>
            <a:off x="2771775" y="1393824"/>
            <a:ext cx="6648450" cy="952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修正前の結果</a:t>
            </a:r>
          </a:p>
        </p:txBody>
      </p:sp>
      <p:sp>
        <p:nvSpPr>
          <p:cNvPr id="6" name="テキスト ボックス 5">
            <a:extLst>
              <a:ext uri="{FF2B5EF4-FFF2-40B4-BE49-F238E27FC236}">
                <a16:creationId xmlns:a16="http://schemas.microsoft.com/office/drawing/2014/main" id="{C027D4CD-2F76-EF2C-6857-63A1E58EFC13}"/>
              </a:ext>
            </a:extLst>
          </p:cNvPr>
          <p:cNvSpPr txBox="1"/>
          <p:nvPr/>
        </p:nvSpPr>
        <p:spPr>
          <a:xfrm>
            <a:off x="1841500" y="4646612"/>
            <a:ext cx="9474200" cy="646331"/>
          </a:xfrm>
          <a:prstGeom prst="rect">
            <a:avLst/>
          </a:prstGeom>
          <a:noFill/>
        </p:spPr>
        <p:txBody>
          <a:bodyPr wrap="square" rtlCol="0">
            <a:spAutoFit/>
          </a:bodyPr>
          <a:lstStyle/>
          <a:p>
            <a:r>
              <a:rPr kumimoji="1" lang="en-US" altLang="ja-JP" dirty="0"/>
              <a:t>※ 500</a:t>
            </a:r>
            <a:r>
              <a:rPr kumimoji="1" lang="ja-JP" altLang="en-US" dirty="0"/>
              <a:t>年経過したか</a:t>
            </a:r>
            <a:r>
              <a:rPr kumimoji="1" lang="en-US" altLang="ja-JP" dirty="0"/>
              <a:t>, </a:t>
            </a:r>
            <a:r>
              <a:rPr kumimoji="1" lang="ja-JP" altLang="en-US" dirty="0"/>
              <a:t>温度</a:t>
            </a:r>
            <a:r>
              <a:rPr kumimoji="1" lang="en-US" altLang="ja-JP" dirty="0"/>
              <a:t>, </a:t>
            </a:r>
            <a:r>
              <a:rPr kumimoji="1" lang="ja-JP" altLang="en-US" dirty="0"/>
              <a:t>圧力</a:t>
            </a:r>
            <a:r>
              <a:rPr kumimoji="1" lang="en-US" altLang="ja-JP" dirty="0"/>
              <a:t>, CO2</a:t>
            </a:r>
            <a:r>
              <a:rPr kumimoji="1" lang="ja-JP" altLang="en-US" dirty="0"/>
              <a:t>モル分率</a:t>
            </a:r>
            <a:r>
              <a:rPr kumimoji="1" lang="en-US" altLang="ja-JP" dirty="0"/>
              <a:t>, </a:t>
            </a:r>
            <a:r>
              <a:rPr kumimoji="1" lang="ja-JP" altLang="en-US" dirty="0"/>
              <a:t>ガス飽和度の変化量が十分小さくなった時</a:t>
            </a:r>
            <a:r>
              <a:rPr lang="en-US" altLang="ja-JP" dirty="0"/>
              <a:t>, </a:t>
            </a:r>
            <a:r>
              <a:rPr lang="ja-JP" altLang="en-US" dirty="0"/>
              <a:t>計算を止めた</a:t>
            </a:r>
            <a:r>
              <a:rPr kumimoji="1" lang="en-US" altLang="ja-JP" dirty="0"/>
              <a:t>.</a:t>
            </a:r>
            <a:endParaRPr kumimoji="1" lang="ja-JP" altLang="en-US" dirty="0"/>
          </a:p>
        </p:txBody>
      </p:sp>
    </p:spTree>
    <p:extLst>
      <p:ext uri="{BB962C8B-B14F-4D97-AF65-F5344CB8AC3E}">
        <p14:creationId xmlns:p14="http://schemas.microsoft.com/office/powerpoint/2010/main" val="134146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CDD2D-011D-9DB9-5B5F-A0CDA73BF6D7}"/>
              </a:ext>
            </a:extLst>
          </p:cNvPr>
          <p:cNvSpPr>
            <a:spLocks noGrp="1"/>
          </p:cNvSpPr>
          <p:nvPr>
            <p:ph type="title"/>
          </p:nvPr>
        </p:nvSpPr>
        <p:spPr/>
        <p:txBody>
          <a:bodyPr/>
          <a:lstStyle/>
          <a:p>
            <a:r>
              <a:rPr kumimoji="1" lang="ja-JP" altLang="en-US" dirty="0"/>
              <a:t>研究の流れ</a:t>
            </a:r>
          </a:p>
        </p:txBody>
      </p:sp>
      <p:sp>
        <p:nvSpPr>
          <p:cNvPr id="3" name="コンテンツ プレースホルダー 2">
            <a:extLst>
              <a:ext uri="{FF2B5EF4-FFF2-40B4-BE49-F238E27FC236}">
                <a16:creationId xmlns:a16="http://schemas.microsoft.com/office/drawing/2014/main" id="{775C0BCF-6512-B469-E9A2-AC50E81E810F}"/>
              </a:ext>
            </a:extLst>
          </p:cNvPr>
          <p:cNvSpPr>
            <a:spLocks noGrp="1"/>
          </p:cNvSpPr>
          <p:nvPr>
            <p:ph idx="1"/>
          </p:nvPr>
        </p:nvSpPr>
        <p:spPr>
          <a:xfrm>
            <a:off x="838200" y="1825624"/>
            <a:ext cx="10515600" cy="5032375"/>
          </a:xfrm>
        </p:spPr>
        <p:txBody>
          <a:bodyPr>
            <a:normAutofit/>
          </a:bodyPr>
          <a:lstStyle/>
          <a:p>
            <a:pPr marL="514350" indent="-514350">
              <a:lnSpc>
                <a:spcPct val="120000"/>
              </a:lnSpc>
              <a:buFont typeface="+mj-lt"/>
              <a:buAutoNum type="arabicPeriod"/>
            </a:pPr>
            <a:r>
              <a:rPr lang="en-US" altLang="ja-JP" dirty="0"/>
              <a:t>Unrest</a:t>
            </a:r>
            <a:r>
              <a:rPr lang="ja-JP" altLang="en-US" dirty="0"/>
              <a:t>前までの準定常状態を再現する</a:t>
            </a:r>
            <a:r>
              <a:rPr lang="en-US" altLang="ja-JP" dirty="0"/>
              <a:t>.</a:t>
            </a:r>
          </a:p>
          <a:p>
            <a:pPr marL="457200" lvl="1" indent="0">
              <a:lnSpc>
                <a:spcPct val="120000"/>
              </a:lnSpc>
              <a:buNone/>
            </a:pPr>
            <a:r>
              <a:rPr lang="ja-JP" altLang="en-US" u="sng" dirty="0"/>
              <a:t>判断基準</a:t>
            </a:r>
            <a:r>
              <a:rPr lang="ja-JP" altLang="en-US" dirty="0"/>
              <a:t>：</a:t>
            </a:r>
            <a:endParaRPr lang="en-US" altLang="ja-JP" dirty="0"/>
          </a:p>
          <a:p>
            <a:pPr lvl="2">
              <a:lnSpc>
                <a:spcPct val="120000"/>
              </a:lnSpc>
            </a:pPr>
            <a:r>
              <a:rPr lang="en-US" altLang="ja-JP" dirty="0"/>
              <a:t>A, B</a:t>
            </a:r>
            <a:r>
              <a:rPr lang="ja-JP" altLang="en-US" dirty="0"/>
              <a:t>火口直下のブロックの温度が</a:t>
            </a:r>
            <a:r>
              <a:rPr lang="en-US" altLang="ja-JP" dirty="0"/>
              <a:t>200</a:t>
            </a:r>
            <a:r>
              <a:rPr lang="ja-JP" altLang="en-US" dirty="0"/>
              <a:t>℃に近い値となっているか</a:t>
            </a:r>
            <a:r>
              <a:rPr lang="en-US" altLang="ja-JP" dirty="0"/>
              <a:t>.</a:t>
            </a:r>
          </a:p>
          <a:p>
            <a:pPr lvl="2">
              <a:lnSpc>
                <a:spcPct val="120000"/>
              </a:lnSpc>
            </a:pPr>
            <a:r>
              <a:rPr lang="ja-JP" altLang="en-US" dirty="0"/>
              <a:t>河川の源流が存在するブロックにおける液相の飽和度が十分高いかどうか</a:t>
            </a:r>
            <a:r>
              <a:rPr lang="en-US" altLang="ja-JP" dirty="0"/>
              <a:t>.</a:t>
            </a:r>
          </a:p>
          <a:p>
            <a:pPr lvl="3">
              <a:lnSpc>
                <a:spcPct val="120000"/>
              </a:lnSpc>
            </a:pPr>
            <a:endParaRPr kumimoji="1" lang="en-US" altLang="ja-JP" dirty="0"/>
          </a:p>
          <a:p>
            <a:pPr marL="514350" indent="-514350">
              <a:lnSpc>
                <a:spcPct val="120000"/>
              </a:lnSpc>
              <a:buFont typeface="+mj-lt"/>
              <a:buAutoNum type="arabicPeriod"/>
            </a:pPr>
            <a:r>
              <a:rPr kumimoji="1" lang="en-US" altLang="ja-JP" dirty="0"/>
              <a:t>Unrest</a:t>
            </a:r>
            <a:r>
              <a:rPr kumimoji="1" lang="ja-JP" altLang="en-US" dirty="0"/>
              <a:t>を再現する</a:t>
            </a:r>
            <a:r>
              <a:rPr kumimoji="1" lang="en-US" altLang="ja-JP" dirty="0"/>
              <a:t>.</a:t>
            </a:r>
          </a:p>
          <a:p>
            <a:pPr marL="457200" lvl="1" indent="0">
              <a:lnSpc>
                <a:spcPct val="120000"/>
              </a:lnSpc>
              <a:buNone/>
            </a:pPr>
            <a:r>
              <a:rPr lang="ja-JP" altLang="en-US" u="sng" dirty="0"/>
              <a:t>判断基準</a:t>
            </a:r>
            <a:r>
              <a:rPr lang="ja-JP" altLang="en-US" dirty="0"/>
              <a:t>：</a:t>
            </a:r>
            <a:endParaRPr lang="en-US" altLang="ja-JP" dirty="0"/>
          </a:p>
          <a:p>
            <a:pPr lvl="2">
              <a:lnSpc>
                <a:spcPct val="120000"/>
              </a:lnSpc>
            </a:pPr>
            <a:r>
              <a:rPr lang="en-US" altLang="ja-JP" dirty="0"/>
              <a:t>A, B</a:t>
            </a:r>
            <a:r>
              <a:rPr lang="ja-JP" altLang="en-US" dirty="0"/>
              <a:t>火口直下のブロックの温度が</a:t>
            </a:r>
            <a:r>
              <a:rPr lang="en-US" altLang="ja-JP" dirty="0"/>
              <a:t>500</a:t>
            </a:r>
            <a:r>
              <a:rPr lang="ja-JP" altLang="en-US" dirty="0"/>
              <a:t>－</a:t>
            </a:r>
            <a:r>
              <a:rPr lang="en-US" altLang="ja-JP" dirty="0"/>
              <a:t>700</a:t>
            </a:r>
            <a:r>
              <a:rPr lang="ja-JP" altLang="en-US" dirty="0"/>
              <a:t>℃以上に上昇したかどうか</a:t>
            </a:r>
            <a:r>
              <a:rPr lang="en-US" altLang="ja-JP" dirty="0"/>
              <a:t>.</a:t>
            </a:r>
          </a:p>
          <a:p>
            <a:pPr lvl="2">
              <a:lnSpc>
                <a:spcPct val="120000"/>
              </a:lnSpc>
            </a:pPr>
            <a:r>
              <a:rPr lang="ja-JP" altLang="en-US" dirty="0"/>
              <a:t>全磁力</a:t>
            </a:r>
            <a:r>
              <a:rPr lang="en-US" altLang="ja-JP" dirty="0"/>
              <a:t>, GNSS</a:t>
            </a:r>
            <a:r>
              <a:rPr lang="ja-JP" altLang="en-US" dirty="0"/>
              <a:t>基線長の変化を再現できたかどうか</a:t>
            </a:r>
            <a:r>
              <a:rPr lang="en-US" altLang="ja-JP" dirty="0"/>
              <a:t>.</a:t>
            </a:r>
          </a:p>
        </p:txBody>
      </p:sp>
    </p:spTree>
    <p:extLst>
      <p:ext uri="{BB962C8B-B14F-4D97-AF65-F5344CB8AC3E}">
        <p14:creationId xmlns:p14="http://schemas.microsoft.com/office/powerpoint/2010/main" val="252788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0640A27-3154-E15B-333F-12DFF3AC54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6586" y="4165163"/>
            <a:ext cx="3372694" cy="2490178"/>
          </a:xfrm>
          <a:prstGeom prst="rect">
            <a:avLst/>
          </a:prstGeom>
        </p:spPr>
      </p:pic>
      <p:pic>
        <p:nvPicPr>
          <p:cNvPr id="5" name="図 4">
            <a:extLst>
              <a:ext uri="{FF2B5EF4-FFF2-40B4-BE49-F238E27FC236}">
                <a16:creationId xmlns:a16="http://schemas.microsoft.com/office/drawing/2014/main" id="{069A0229-8EDF-9491-541B-732242FEE9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41689" y="4165163"/>
            <a:ext cx="3372694" cy="2490178"/>
          </a:xfrm>
          <a:prstGeom prst="rect">
            <a:avLst/>
          </a:prstGeom>
        </p:spPr>
      </p:pic>
      <p:pic>
        <p:nvPicPr>
          <p:cNvPr id="7" name="図 6">
            <a:extLst>
              <a:ext uri="{FF2B5EF4-FFF2-40B4-BE49-F238E27FC236}">
                <a16:creationId xmlns:a16="http://schemas.microsoft.com/office/drawing/2014/main" id="{9DDA6784-3772-78FE-F574-1EDD790D004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80535" y="4171412"/>
            <a:ext cx="3355767" cy="2477680"/>
          </a:xfrm>
          <a:prstGeom prst="rect">
            <a:avLst/>
          </a:prstGeom>
        </p:spPr>
      </p:pic>
      <p:sp>
        <p:nvSpPr>
          <p:cNvPr id="4" name="テキスト ボックス 3">
            <a:extLst>
              <a:ext uri="{FF2B5EF4-FFF2-40B4-BE49-F238E27FC236}">
                <a16:creationId xmlns:a16="http://schemas.microsoft.com/office/drawing/2014/main" id="{91866201-1CE6-76E3-A8F7-EA94DF34FAC7}"/>
              </a:ext>
            </a:extLst>
          </p:cNvPr>
          <p:cNvSpPr txBox="1"/>
          <p:nvPr/>
        </p:nvSpPr>
        <p:spPr>
          <a:xfrm>
            <a:off x="-75017" y="161925"/>
            <a:ext cx="4495800" cy="441596"/>
          </a:xfrm>
          <a:prstGeom prst="rect">
            <a:avLst/>
          </a:prstGeom>
          <a:noFill/>
        </p:spPr>
        <p:txBody>
          <a:bodyPr wrap="square" rtlCol="0">
            <a:spAutoFit/>
          </a:bodyPr>
          <a:lstStyle/>
          <a:p>
            <a:pPr algn="ctr">
              <a:lnSpc>
                <a:spcPct val="120000"/>
              </a:lnSpc>
            </a:pPr>
            <a:r>
              <a:rPr kumimoji="1" lang="en-US" altLang="ja-JP" sz="2000" dirty="0"/>
              <a:t>T=200</a:t>
            </a:r>
            <a:r>
              <a:rPr kumimoji="1" lang="ja-JP" altLang="en-US" sz="2000" dirty="0"/>
              <a:t>℃</a:t>
            </a:r>
            <a:r>
              <a:rPr kumimoji="1" lang="en-US" altLang="ja-JP" sz="2000" dirty="0"/>
              <a:t>, X</a:t>
            </a:r>
            <a:r>
              <a:rPr kumimoji="1" lang="en-US" altLang="ja-JP" sz="2000" baseline="-25000" dirty="0"/>
              <a:t>CO2</a:t>
            </a:r>
            <a:r>
              <a:rPr kumimoji="1" lang="en-US" altLang="ja-JP" sz="2000" dirty="0"/>
              <a:t>=0, </a:t>
            </a:r>
            <a:r>
              <a:rPr kumimoji="1" lang="en-US" altLang="ja-JP" sz="2000" u="sng" dirty="0"/>
              <a:t>A=10</a:t>
            </a:r>
            <a:endParaRPr kumimoji="1" lang="ja-JP" altLang="en-US" sz="2000" u="sng" dirty="0"/>
          </a:p>
        </p:txBody>
      </p:sp>
      <p:pic>
        <p:nvPicPr>
          <p:cNvPr id="6" name="図 5">
            <a:extLst>
              <a:ext uri="{FF2B5EF4-FFF2-40B4-BE49-F238E27FC236}">
                <a16:creationId xmlns:a16="http://schemas.microsoft.com/office/drawing/2014/main" id="{CB941831-3AFB-4749-54E3-075CD1D17EE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25792" y="603520"/>
            <a:ext cx="3372696" cy="2490179"/>
          </a:xfrm>
          <a:prstGeom prst="rect">
            <a:avLst/>
          </a:prstGeom>
        </p:spPr>
      </p:pic>
      <p:pic>
        <p:nvPicPr>
          <p:cNvPr id="8" name="図 7">
            <a:extLst>
              <a:ext uri="{FF2B5EF4-FFF2-40B4-BE49-F238E27FC236}">
                <a16:creationId xmlns:a16="http://schemas.microsoft.com/office/drawing/2014/main" id="{86EA93C2-069C-AD18-1F9D-F06506D5967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241688" y="603521"/>
            <a:ext cx="3372696" cy="2490179"/>
          </a:xfrm>
          <a:prstGeom prst="rect">
            <a:avLst/>
          </a:prstGeom>
        </p:spPr>
      </p:pic>
      <p:pic>
        <p:nvPicPr>
          <p:cNvPr id="10" name="図 9">
            <a:extLst>
              <a:ext uri="{FF2B5EF4-FFF2-40B4-BE49-F238E27FC236}">
                <a16:creationId xmlns:a16="http://schemas.microsoft.com/office/drawing/2014/main" id="{E1BB6B37-BBDA-96E0-28F9-A103AFE63F6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772071" y="603521"/>
            <a:ext cx="3372696" cy="2490179"/>
          </a:xfrm>
          <a:prstGeom prst="rect">
            <a:avLst/>
          </a:prstGeom>
        </p:spPr>
      </p:pic>
      <p:sp>
        <p:nvSpPr>
          <p:cNvPr id="11" name="テキスト ボックス 10">
            <a:extLst>
              <a:ext uri="{FF2B5EF4-FFF2-40B4-BE49-F238E27FC236}">
                <a16:creationId xmlns:a16="http://schemas.microsoft.com/office/drawing/2014/main" id="{EEE43F2A-798D-8ED4-1D46-E6D40B94A032}"/>
              </a:ext>
            </a:extLst>
          </p:cNvPr>
          <p:cNvSpPr txBox="1"/>
          <p:nvPr/>
        </p:nvSpPr>
        <p:spPr>
          <a:xfrm>
            <a:off x="108358" y="3632472"/>
            <a:ext cx="4495800" cy="441596"/>
          </a:xfrm>
          <a:prstGeom prst="rect">
            <a:avLst/>
          </a:prstGeom>
          <a:noFill/>
        </p:spPr>
        <p:txBody>
          <a:bodyPr wrap="square" rtlCol="0">
            <a:spAutoFit/>
          </a:bodyPr>
          <a:lstStyle/>
          <a:p>
            <a:pPr algn="ctr">
              <a:lnSpc>
                <a:spcPct val="120000"/>
              </a:lnSpc>
            </a:pPr>
            <a:r>
              <a:rPr kumimoji="1" lang="en-US" altLang="ja-JP" sz="2000" dirty="0"/>
              <a:t>T=200</a:t>
            </a:r>
            <a:r>
              <a:rPr kumimoji="1" lang="ja-JP" altLang="en-US" sz="2000" dirty="0"/>
              <a:t>℃</a:t>
            </a:r>
            <a:r>
              <a:rPr kumimoji="1" lang="en-US" altLang="ja-JP" sz="2000" dirty="0"/>
              <a:t>, X</a:t>
            </a:r>
            <a:r>
              <a:rPr kumimoji="1" lang="en-US" altLang="ja-JP" sz="2000" baseline="-25000" dirty="0"/>
              <a:t>CO2</a:t>
            </a:r>
            <a:r>
              <a:rPr kumimoji="1" lang="en-US" altLang="ja-JP" sz="2000" dirty="0"/>
              <a:t>=0, </a:t>
            </a:r>
            <a:r>
              <a:rPr kumimoji="1" lang="en-US" altLang="ja-JP" sz="2000" u="sng" dirty="0"/>
              <a:t>A=10000</a:t>
            </a:r>
            <a:endParaRPr kumimoji="1" lang="ja-JP" altLang="en-US" sz="2000" u="sng" dirty="0"/>
          </a:p>
        </p:txBody>
      </p:sp>
      <p:sp>
        <p:nvSpPr>
          <p:cNvPr id="12" name="テキスト ボックス 11">
            <a:extLst>
              <a:ext uri="{FF2B5EF4-FFF2-40B4-BE49-F238E27FC236}">
                <a16:creationId xmlns:a16="http://schemas.microsoft.com/office/drawing/2014/main" id="{37196C2F-A5AE-5EAC-0D06-27CEBECE8509}"/>
              </a:ext>
            </a:extLst>
          </p:cNvPr>
          <p:cNvSpPr txBox="1"/>
          <p:nvPr/>
        </p:nvSpPr>
        <p:spPr>
          <a:xfrm>
            <a:off x="1333925" y="2476500"/>
            <a:ext cx="1885950" cy="369332"/>
          </a:xfrm>
          <a:prstGeom prst="rect">
            <a:avLst/>
          </a:prstGeom>
          <a:noFill/>
        </p:spPr>
        <p:txBody>
          <a:bodyPr wrap="square" rtlCol="0">
            <a:spAutoFit/>
          </a:bodyPr>
          <a:lstStyle/>
          <a:p>
            <a:pPr algn="ctr"/>
            <a:r>
              <a:rPr kumimoji="1" lang="en-US" altLang="ja-JP" dirty="0"/>
              <a:t>Q=100 t/day</a:t>
            </a:r>
            <a:endParaRPr kumimoji="1" lang="ja-JP" altLang="en-US" dirty="0"/>
          </a:p>
        </p:txBody>
      </p:sp>
      <p:cxnSp>
        <p:nvCxnSpPr>
          <p:cNvPr id="14" name="直線コネクタ 13">
            <a:extLst>
              <a:ext uri="{FF2B5EF4-FFF2-40B4-BE49-F238E27FC236}">
                <a16:creationId xmlns:a16="http://schemas.microsoft.com/office/drawing/2014/main" id="{AB808588-CEBC-99F0-0B50-02FC5D00DF44}"/>
              </a:ext>
            </a:extLst>
          </p:cNvPr>
          <p:cNvCxnSpPr/>
          <p:nvPr/>
        </p:nvCxnSpPr>
        <p:spPr>
          <a:xfrm>
            <a:off x="0" y="3429000"/>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9E2AECE-0412-1BD1-DE1B-E4AC065C4E22}"/>
              </a:ext>
            </a:extLst>
          </p:cNvPr>
          <p:cNvSpPr txBox="1"/>
          <p:nvPr/>
        </p:nvSpPr>
        <p:spPr>
          <a:xfrm>
            <a:off x="4859506" y="2476500"/>
            <a:ext cx="1885950" cy="369332"/>
          </a:xfrm>
          <a:prstGeom prst="rect">
            <a:avLst/>
          </a:prstGeom>
          <a:noFill/>
        </p:spPr>
        <p:txBody>
          <a:bodyPr wrap="square" rtlCol="0">
            <a:spAutoFit/>
          </a:bodyPr>
          <a:lstStyle/>
          <a:p>
            <a:pPr algn="ctr"/>
            <a:r>
              <a:rPr kumimoji="1" lang="en-US" altLang="ja-JP" dirty="0"/>
              <a:t>Q=1000 t/day</a:t>
            </a:r>
            <a:endParaRPr kumimoji="1" lang="ja-JP" altLang="en-US" dirty="0"/>
          </a:p>
        </p:txBody>
      </p:sp>
      <p:sp>
        <p:nvSpPr>
          <p:cNvPr id="16" name="テキスト ボックス 15">
            <a:extLst>
              <a:ext uri="{FF2B5EF4-FFF2-40B4-BE49-F238E27FC236}">
                <a16:creationId xmlns:a16="http://schemas.microsoft.com/office/drawing/2014/main" id="{9143F3E7-8F81-9795-9127-4C7E05DFA5C7}"/>
              </a:ext>
            </a:extLst>
          </p:cNvPr>
          <p:cNvSpPr txBox="1"/>
          <p:nvPr/>
        </p:nvSpPr>
        <p:spPr>
          <a:xfrm>
            <a:off x="8393379" y="2476500"/>
            <a:ext cx="1885950" cy="369332"/>
          </a:xfrm>
          <a:prstGeom prst="rect">
            <a:avLst/>
          </a:prstGeom>
          <a:noFill/>
        </p:spPr>
        <p:txBody>
          <a:bodyPr wrap="square" rtlCol="0">
            <a:spAutoFit/>
          </a:bodyPr>
          <a:lstStyle/>
          <a:p>
            <a:pPr algn="ctr"/>
            <a:r>
              <a:rPr kumimoji="1" lang="en-US" altLang="ja-JP" dirty="0"/>
              <a:t>Q=10000 t/day</a:t>
            </a:r>
            <a:endParaRPr kumimoji="1" lang="ja-JP" altLang="en-US" dirty="0"/>
          </a:p>
        </p:txBody>
      </p:sp>
      <p:sp>
        <p:nvSpPr>
          <p:cNvPr id="20" name="テキスト ボックス 19">
            <a:extLst>
              <a:ext uri="{FF2B5EF4-FFF2-40B4-BE49-F238E27FC236}">
                <a16:creationId xmlns:a16="http://schemas.microsoft.com/office/drawing/2014/main" id="{54E1A2D4-8AC6-4AC0-4B51-318015E813CC}"/>
              </a:ext>
            </a:extLst>
          </p:cNvPr>
          <p:cNvSpPr txBox="1"/>
          <p:nvPr/>
        </p:nvSpPr>
        <p:spPr>
          <a:xfrm>
            <a:off x="1333925" y="6038142"/>
            <a:ext cx="1885950" cy="369332"/>
          </a:xfrm>
          <a:prstGeom prst="rect">
            <a:avLst/>
          </a:prstGeom>
          <a:noFill/>
        </p:spPr>
        <p:txBody>
          <a:bodyPr wrap="square" rtlCol="0">
            <a:spAutoFit/>
          </a:bodyPr>
          <a:lstStyle/>
          <a:p>
            <a:pPr algn="ctr"/>
            <a:r>
              <a:rPr kumimoji="1" lang="en-US" altLang="ja-JP" dirty="0"/>
              <a:t>Q=100 t/day</a:t>
            </a:r>
            <a:endParaRPr kumimoji="1" lang="ja-JP" altLang="en-US" dirty="0"/>
          </a:p>
        </p:txBody>
      </p:sp>
      <p:sp>
        <p:nvSpPr>
          <p:cNvPr id="21" name="テキスト ボックス 20">
            <a:extLst>
              <a:ext uri="{FF2B5EF4-FFF2-40B4-BE49-F238E27FC236}">
                <a16:creationId xmlns:a16="http://schemas.microsoft.com/office/drawing/2014/main" id="{9CB132CA-A3F8-9210-5987-FDF01C3429AC}"/>
              </a:ext>
            </a:extLst>
          </p:cNvPr>
          <p:cNvSpPr txBox="1"/>
          <p:nvPr/>
        </p:nvSpPr>
        <p:spPr>
          <a:xfrm>
            <a:off x="4859506" y="6038142"/>
            <a:ext cx="1885950" cy="369332"/>
          </a:xfrm>
          <a:prstGeom prst="rect">
            <a:avLst/>
          </a:prstGeom>
          <a:noFill/>
        </p:spPr>
        <p:txBody>
          <a:bodyPr wrap="square" rtlCol="0">
            <a:spAutoFit/>
          </a:bodyPr>
          <a:lstStyle/>
          <a:p>
            <a:pPr algn="ctr"/>
            <a:r>
              <a:rPr kumimoji="1" lang="en-US" altLang="ja-JP" dirty="0"/>
              <a:t>Q=1000 t/day</a:t>
            </a:r>
            <a:endParaRPr kumimoji="1" lang="ja-JP" altLang="en-US" dirty="0"/>
          </a:p>
        </p:txBody>
      </p:sp>
      <p:sp>
        <p:nvSpPr>
          <p:cNvPr id="22" name="テキスト ボックス 21">
            <a:extLst>
              <a:ext uri="{FF2B5EF4-FFF2-40B4-BE49-F238E27FC236}">
                <a16:creationId xmlns:a16="http://schemas.microsoft.com/office/drawing/2014/main" id="{D22783B0-7BEA-AA62-4316-51A4450CCC6C}"/>
              </a:ext>
            </a:extLst>
          </p:cNvPr>
          <p:cNvSpPr txBox="1"/>
          <p:nvPr/>
        </p:nvSpPr>
        <p:spPr>
          <a:xfrm>
            <a:off x="8393379" y="6038142"/>
            <a:ext cx="1885950" cy="369332"/>
          </a:xfrm>
          <a:prstGeom prst="rect">
            <a:avLst/>
          </a:prstGeom>
          <a:noFill/>
        </p:spPr>
        <p:txBody>
          <a:bodyPr wrap="square" rtlCol="0">
            <a:spAutoFit/>
          </a:bodyPr>
          <a:lstStyle/>
          <a:p>
            <a:pPr algn="ctr"/>
            <a:r>
              <a:rPr kumimoji="1" lang="en-US" altLang="ja-JP" dirty="0"/>
              <a:t>Q=10000 t/day</a:t>
            </a:r>
            <a:endParaRPr kumimoji="1" lang="ja-JP" altLang="en-US" dirty="0"/>
          </a:p>
        </p:txBody>
      </p:sp>
      <p:sp>
        <p:nvSpPr>
          <p:cNvPr id="2" name="テキスト ボックス 1">
            <a:extLst>
              <a:ext uri="{FF2B5EF4-FFF2-40B4-BE49-F238E27FC236}">
                <a16:creationId xmlns:a16="http://schemas.microsoft.com/office/drawing/2014/main" id="{36B3E22C-6F5D-6A41-E9E5-ADB830BAE127}"/>
              </a:ext>
            </a:extLst>
          </p:cNvPr>
          <p:cNvSpPr txBox="1"/>
          <p:nvPr/>
        </p:nvSpPr>
        <p:spPr>
          <a:xfrm>
            <a:off x="7172325" y="76200"/>
            <a:ext cx="3733800" cy="369332"/>
          </a:xfrm>
          <a:prstGeom prst="rect">
            <a:avLst/>
          </a:prstGeom>
          <a:noFill/>
        </p:spPr>
        <p:txBody>
          <a:bodyPr wrap="square" rtlCol="0">
            <a:spAutoFit/>
          </a:bodyPr>
          <a:lstStyle/>
          <a:p>
            <a:r>
              <a:rPr kumimoji="1" lang="en-US" altLang="ja-JP" dirty="0"/>
              <a:t>※ </a:t>
            </a:r>
            <a:r>
              <a:rPr kumimoji="1" lang="ja-JP" altLang="en-US" dirty="0"/>
              <a:t>溶岩ドームを横切る東西断面</a:t>
            </a:r>
          </a:p>
        </p:txBody>
      </p:sp>
      <p:sp>
        <p:nvSpPr>
          <p:cNvPr id="9" name="テキスト ボックス 8">
            <a:extLst>
              <a:ext uri="{FF2B5EF4-FFF2-40B4-BE49-F238E27FC236}">
                <a16:creationId xmlns:a16="http://schemas.microsoft.com/office/drawing/2014/main" id="{5F3679EA-966A-E822-0B84-CAA5B4620C54}"/>
              </a:ext>
            </a:extLst>
          </p:cNvPr>
          <p:cNvSpPr txBox="1"/>
          <p:nvPr/>
        </p:nvSpPr>
        <p:spPr>
          <a:xfrm>
            <a:off x="7855216" y="3107936"/>
            <a:ext cx="2962275" cy="1631216"/>
          </a:xfrm>
          <a:prstGeom prst="rect">
            <a:avLst/>
          </a:prstGeom>
          <a:solidFill>
            <a:schemeClr val="bg1"/>
          </a:solidFill>
          <a:ln w="28575">
            <a:solidFill>
              <a:schemeClr val="accent2"/>
            </a:solidFill>
          </a:ln>
        </p:spPr>
        <p:txBody>
          <a:bodyPr wrap="square" rtlCol="0">
            <a:spAutoFit/>
          </a:bodyPr>
          <a:lstStyle/>
          <a:p>
            <a:pPr marL="342900" indent="-342900">
              <a:spcBef>
                <a:spcPts val="600"/>
              </a:spcBef>
              <a:spcAft>
                <a:spcPts val="600"/>
              </a:spcAft>
              <a:buFont typeface="+mj-lt"/>
              <a:buAutoNum type="arabicPeriod"/>
            </a:pPr>
            <a:r>
              <a:rPr kumimoji="1" lang="ja-JP" altLang="en-US" dirty="0"/>
              <a:t>注入量が増</a:t>
            </a:r>
            <a:r>
              <a:rPr lang="ja-JP" altLang="en-US" dirty="0"/>
              <a:t>えると</a:t>
            </a:r>
            <a:r>
              <a:rPr kumimoji="1" lang="ja-JP" altLang="en-US" dirty="0"/>
              <a:t>火道の温度は上昇した</a:t>
            </a:r>
            <a:r>
              <a:rPr kumimoji="1" lang="en-US" altLang="ja-JP" dirty="0"/>
              <a:t>.</a:t>
            </a:r>
          </a:p>
          <a:p>
            <a:pPr marL="342900" indent="-342900">
              <a:spcBef>
                <a:spcPts val="600"/>
              </a:spcBef>
              <a:spcAft>
                <a:spcPts val="600"/>
              </a:spcAft>
              <a:buFont typeface="+mj-lt"/>
              <a:buAutoNum type="arabicPeriod"/>
            </a:pPr>
            <a:r>
              <a:rPr kumimoji="1" lang="ja-JP" altLang="en-US" dirty="0"/>
              <a:t>火道の浸透率</a:t>
            </a:r>
            <a:r>
              <a:rPr lang="ja-JP" altLang="en-US" dirty="0"/>
              <a:t>を</a:t>
            </a:r>
            <a:r>
              <a:rPr kumimoji="1" lang="ja-JP" altLang="en-US" dirty="0"/>
              <a:t>高くすると</a:t>
            </a:r>
            <a:r>
              <a:rPr kumimoji="1" lang="en-US" altLang="ja-JP" dirty="0"/>
              <a:t>, </a:t>
            </a:r>
            <a:r>
              <a:rPr lang="ja-JP" altLang="en-US" dirty="0"/>
              <a:t>天水の流入により火道の温度は下がった</a:t>
            </a:r>
            <a:r>
              <a:rPr lang="en-US" altLang="ja-JP" dirty="0"/>
              <a:t>.</a:t>
            </a:r>
            <a:endParaRPr kumimoji="1" lang="ja-JP" altLang="en-US" dirty="0"/>
          </a:p>
        </p:txBody>
      </p:sp>
    </p:spTree>
    <p:extLst>
      <p:ext uri="{BB962C8B-B14F-4D97-AF65-F5344CB8AC3E}">
        <p14:creationId xmlns:p14="http://schemas.microsoft.com/office/powerpoint/2010/main" val="357050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0640A27-3154-E15B-333F-12DFF3AC54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6586" y="4165163"/>
            <a:ext cx="3372693" cy="2490177"/>
          </a:xfrm>
          <a:prstGeom prst="rect">
            <a:avLst/>
          </a:prstGeom>
        </p:spPr>
      </p:pic>
      <p:pic>
        <p:nvPicPr>
          <p:cNvPr id="5" name="図 4">
            <a:extLst>
              <a:ext uri="{FF2B5EF4-FFF2-40B4-BE49-F238E27FC236}">
                <a16:creationId xmlns:a16="http://schemas.microsoft.com/office/drawing/2014/main" id="{069A0229-8EDF-9491-541B-732242FEE9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41689" y="4165163"/>
            <a:ext cx="3372693" cy="2490177"/>
          </a:xfrm>
          <a:prstGeom prst="rect">
            <a:avLst/>
          </a:prstGeom>
        </p:spPr>
      </p:pic>
      <p:pic>
        <p:nvPicPr>
          <p:cNvPr id="7" name="図 6">
            <a:extLst>
              <a:ext uri="{FF2B5EF4-FFF2-40B4-BE49-F238E27FC236}">
                <a16:creationId xmlns:a16="http://schemas.microsoft.com/office/drawing/2014/main" id="{9DDA6784-3772-78FE-F574-1EDD790D004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80536" y="4171412"/>
            <a:ext cx="3355766" cy="2477679"/>
          </a:xfrm>
          <a:prstGeom prst="rect">
            <a:avLst/>
          </a:prstGeom>
        </p:spPr>
      </p:pic>
      <p:sp>
        <p:nvSpPr>
          <p:cNvPr id="4" name="テキスト ボックス 3">
            <a:extLst>
              <a:ext uri="{FF2B5EF4-FFF2-40B4-BE49-F238E27FC236}">
                <a16:creationId xmlns:a16="http://schemas.microsoft.com/office/drawing/2014/main" id="{91866201-1CE6-76E3-A8F7-EA94DF34FAC7}"/>
              </a:ext>
            </a:extLst>
          </p:cNvPr>
          <p:cNvSpPr txBox="1"/>
          <p:nvPr/>
        </p:nvSpPr>
        <p:spPr>
          <a:xfrm>
            <a:off x="-75017" y="161925"/>
            <a:ext cx="4495800" cy="441596"/>
          </a:xfrm>
          <a:prstGeom prst="rect">
            <a:avLst/>
          </a:prstGeom>
          <a:noFill/>
        </p:spPr>
        <p:txBody>
          <a:bodyPr wrap="square" rtlCol="0">
            <a:spAutoFit/>
          </a:bodyPr>
          <a:lstStyle/>
          <a:p>
            <a:pPr algn="ctr">
              <a:lnSpc>
                <a:spcPct val="120000"/>
              </a:lnSpc>
            </a:pPr>
            <a:r>
              <a:rPr kumimoji="1" lang="en-US" altLang="ja-JP" sz="2000" dirty="0"/>
              <a:t>T=200</a:t>
            </a:r>
            <a:r>
              <a:rPr kumimoji="1" lang="ja-JP" altLang="en-US" sz="2000" dirty="0"/>
              <a:t>℃</a:t>
            </a:r>
            <a:r>
              <a:rPr kumimoji="1" lang="en-US" altLang="ja-JP" sz="2000" dirty="0"/>
              <a:t>, </a:t>
            </a:r>
            <a:r>
              <a:rPr kumimoji="1" lang="en-US" altLang="ja-JP" sz="2000" dirty="0">
                <a:solidFill>
                  <a:schemeClr val="accent2"/>
                </a:solidFill>
              </a:rPr>
              <a:t>X</a:t>
            </a:r>
            <a:r>
              <a:rPr kumimoji="1" lang="en-US" altLang="ja-JP" sz="2000" baseline="-25000" dirty="0">
                <a:solidFill>
                  <a:schemeClr val="accent2"/>
                </a:solidFill>
              </a:rPr>
              <a:t>CO2</a:t>
            </a:r>
            <a:r>
              <a:rPr kumimoji="1" lang="en-US" altLang="ja-JP" sz="2000" dirty="0">
                <a:solidFill>
                  <a:schemeClr val="accent2"/>
                </a:solidFill>
              </a:rPr>
              <a:t>=0.1</a:t>
            </a:r>
            <a:r>
              <a:rPr kumimoji="1" lang="en-US" altLang="ja-JP" sz="2000" dirty="0"/>
              <a:t>, </a:t>
            </a:r>
            <a:r>
              <a:rPr kumimoji="1" lang="en-US" altLang="ja-JP" sz="2000" u="sng" dirty="0"/>
              <a:t>A=10</a:t>
            </a:r>
            <a:endParaRPr kumimoji="1" lang="ja-JP" altLang="en-US" sz="2000" u="sng" dirty="0"/>
          </a:p>
        </p:txBody>
      </p:sp>
      <p:pic>
        <p:nvPicPr>
          <p:cNvPr id="6" name="図 5">
            <a:extLst>
              <a:ext uri="{FF2B5EF4-FFF2-40B4-BE49-F238E27FC236}">
                <a16:creationId xmlns:a16="http://schemas.microsoft.com/office/drawing/2014/main" id="{CB941831-3AFB-4749-54E3-075CD1D17EE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25793" y="603520"/>
            <a:ext cx="3372694" cy="2490178"/>
          </a:xfrm>
          <a:prstGeom prst="rect">
            <a:avLst/>
          </a:prstGeom>
        </p:spPr>
      </p:pic>
      <p:pic>
        <p:nvPicPr>
          <p:cNvPr id="8" name="図 7">
            <a:extLst>
              <a:ext uri="{FF2B5EF4-FFF2-40B4-BE49-F238E27FC236}">
                <a16:creationId xmlns:a16="http://schemas.microsoft.com/office/drawing/2014/main" id="{86EA93C2-069C-AD18-1F9D-F06506D5967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241689" y="603521"/>
            <a:ext cx="3372694" cy="2490178"/>
          </a:xfrm>
          <a:prstGeom prst="rect">
            <a:avLst/>
          </a:prstGeom>
        </p:spPr>
      </p:pic>
      <p:pic>
        <p:nvPicPr>
          <p:cNvPr id="10" name="図 9">
            <a:extLst>
              <a:ext uri="{FF2B5EF4-FFF2-40B4-BE49-F238E27FC236}">
                <a16:creationId xmlns:a16="http://schemas.microsoft.com/office/drawing/2014/main" id="{E1BB6B37-BBDA-96E0-28F9-A103AFE63F6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772072" y="603521"/>
            <a:ext cx="3372694" cy="2490178"/>
          </a:xfrm>
          <a:prstGeom prst="rect">
            <a:avLst/>
          </a:prstGeom>
        </p:spPr>
      </p:pic>
      <p:sp>
        <p:nvSpPr>
          <p:cNvPr id="11" name="テキスト ボックス 10">
            <a:extLst>
              <a:ext uri="{FF2B5EF4-FFF2-40B4-BE49-F238E27FC236}">
                <a16:creationId xmlns:a16="http://schemas.microsoft.com/office/drawing/2014/main" id="{EEE43F2A-798D-8ED4-1D46-E6D40B94A032}"/>
              </a:ext>
            </a:extLst>
          </p:cNvPr>
          <p:cNvSpPr txBox="1"/>
          <p:nvPr/>
        </p:nvSpPr>
        <p:spPr>
          <a:xfrm>
            <a:off x="108358" y="3632472"/>
            <a:ext cx="4495800" cy="441596"/>
          </a:xfrm>
          <a:prstGeom prst="rect">
            <a:avLst/>
          </a:prstGeom>
          <a:noFill/>
        </p:spPr>
        <p:txBody>
          <a:bodyPr wrap="square" rtlCol="0">
            <a:spAutoFit/>
          </a:bodyPr>
          <a:lstStyle/>
          <a:p>
            <a:pPr algn="ctr">
              <a:lnSpc>
                <a:spcPct val="120000"/>
              </a:lnSpc>
            </a:pPr>
            <a:r>
              <a:rPr kumimoji="1" lang="en-US" altLang="ja-JP" sz="2000" dirty="0"/>
              <a:t>T=200</a:t>
            </a:r>
            <a:r>
              <a:rPr kumimoji="1" lang="ja-JP" altLang="en-US" sz="2000" dirty="0"/>
              <a:t>℃</a:t>
            </a:r>
            <a:r>
              <a:rPr kumimoji="1" lang="en-US" altLang="ja-JP" sz="2000" dirty="0"/>
              <a:t>, </a:t>
            </a:r>
            <a:r>
              <a:rPr kumimoji="1" lang="en-US" altLang="ja-JP" sz="2000" dirty="0">
                <a:solidFill>
                  <a:schemeClr val="accent2"/>
                </a:solidFill>
              </a:rPr>
              <a:t>X</a:t>
            </a:r>
            <a:r>
              <a:rPr kumimoji="1" lang="en-US" altLang="ja-JP" sz="2000" baseline="-25000" dirty="0">
                <a:solidFill>
                  <a:schemeClr val="accent2"/>
                </a:solidFill>
              </a:rPr>
              <a:t>CO2</a:t>
            </a:r>
            <a:r>
              <a:rPr kumimoji="1" lang="en-US" altLang="ja-JP" sz="2000" dirty="0">
                <a:solidFill>
                  <a:schemeClr val="accent2"/>
                </a:solidFill>
              </a:rPr>
              <a:t>=0.1</a:t>
            </a:r>
            <a:r>
              <a:rPr kumimoji="1" lang="en-US" altLang="ja-JP" sz="2000" dirty="0"/>
              <a:t>, </a:t>
            </a:r>
            <a:r>
              <a:rPr kumimoji="1" lang="en-US" altLang="ja-JP" sz="2000" u="sng" dirty="0"/>
              <a:t>A=10000</a:t>
            </a:r>
            <a:endParaRPr kumimoji="1" lang="ja-JP" altLang="en-US" sz="2000" u="sng" dirty="0"/>
          </a:p>
        </p:txBody>
      </p:sp>
      <p:sp>
        <p:nvSpPr>
          <p:cNvPr id="12" name="テキスト ボックス 11">
            <a:extLst>
              <a:ext uri="{FF2B5EF4-FFF2-40B4-BE49-F238E27FC236}">
                <a16:creationId xmlns:a16="http://schemas.microsoft.com/office/drawing/2014/main" id="{37196C2F-A5AE-5EAC-0D06-27CEBECE8509}"/>
              </a:ext>
            </a:extLst>
          </p:cNvPr>
          <p:cNvSpPr txBox="1"/>
          <p:nvPr/>
        </p:nvSpPr>
        <p:spPr>
          <a:xfrm>
            <a:off x="1333925" y="2476500"/>
            <a:ext cx="1885950" cy="369332"/>
          </a:xfrm>
          <a:prstGeom prst="rect">
            <a:avLst/>
          </a:prstGeom>
          <a:noFill/>
        </p:spPr>
        <p:txBody>
          <a:bodyPr wrap="square" rtlCol="0">
            <a:spAutoFit/>
          </a:bodyPr>
          <a:lstStyle/>
          <a:p>
            <a:pPr algn="ctr"/>
            <a:r>
              <a:rPr kumimoji="1" lang="en-US" altLang="ja-JP" dirty="0"/>
              <a:t>Q=100 t/day</a:t>
            </a:r>
            <a:endParaRPr kumimoji="1" lang="ja-JP" altLang="en-US" dirty="0"/>
          </a:p>
        </p:txBody>
      </p:sp>
      <p:cxnSp>
        <p:nvCxnSpPr>
          <p:cNvPr id="14" name="直線コネクタ 13">
            <a:extLst>
              <a:ext uri="{FF2B5EF4-FFF2-40B4-BE49-F238E27FC236}">
                <a16:creationId xmlns:a16="http://schemas.microsoft.com/office/drawing/2014/main" id="{AB808588-CEBC-99F0-0B50-02FC5D00DF44}"/>
              </a:ext>
            </a:extLst>
          </p:cNvPr>
          <p:cNvCxnSpPr/>
          <p:nvPr/>
        </p:nvCxnSpPr>
        <p:spPr>
          <a:xfrm>
            <a:off x="0" y="3429000"/>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9E2AECE-0412-1BD1-DE1B-E4AC065C4E22}"/>
              </a:ext>
            </a:extLst>
          </p:cNvPr>
          <p:cNvSpPr txBox="1"/>
          <p:nvPr/>
        </p:nvSpPr>
        <p:spPr>
          <a:xfrm>
            <a:off x="4859506" y="2476500"/>
            <a:ext cx="1885950" cy="369332"/>
          </a:xfrm>
          <a:prstGeom prst="rect">
            <a:avLst/>
          </a:prstGeom>
          <a:noFill/>
        </p:spPr>
        <p:txBody>
          <a:bodyPr wrap="square" rtlCol="0">
            <a:spAutoFit/>
          </a:bodyPr>
          <a:lstStyle/>
          <a:p>
            <a:pPr algn="ctr"/>
            <a:r>
              <a:rPr kumimoji="1" lang="en-US" altLang="ja-JP" dirty="0"/>
              <a:t>Q=1000 t/day</a:t>
            </a:r>
            <a:endParaRPr kumimoji="1" lang="ja-JP" altLang="en-US" dirty="0"/>
          </a:p>
        </p:txBody>
      </p:sp>
      <p:sp>
        <p:nvSpPr>
          <p:cNvPr id="16" name="テキスト ボックス 15">
            <a:extLst>
              <a:ext uri="{FF2B5EF4-FFF2-40B4-BE49-F238E27FC236}">
                <a16:creationId xmlns:a16="http://schemas.microsoft.com/office/drawing/2014/main" id="{9143F3E7-8F81-9795-9127-4C7E05DFA5C7}"/>
              </a:ext>
            </a:extLst>
          </p:cNvPr>
          <p:cNvSpPr txBox="1"/>
          <p:nvPr/>
        </p:nvSpPr>
        <p:spPr>
          <a:xfrm>
            <a:off x="8393379" y="2476500"/>
            <a:ext cx="1885950" cy="369332"/>
          </a:xfrm>
          <a:prstGeom prst="rect">
            <a:avLst/>
          </a:prstGeom>
          <a:noFill/>
        </p:spPr>
        <p:txBody>
          <a:bodyPr wrap="square" rtlCol="0">
            <a:spAutoFit/>
          </a:bodyPr>
          <a:lstStyle/>
          <a:p>
            <a:pPr algn="ctr"/>
            <a:r>
              <a:rPr kumimoji="1" lang="en-US" altLang="ja-JP" dirty="0"/>
              <a:t>Q=10000 t/day</a:t>
            </a:r>
            <a:endParaRPr kumimoji="1" lang="ja-JP" altLang="en-US" dirty="0"/>
          </a:p>
        </p:txBody>
      </p:sp>
      <p:sp>
        <p:nvSpPr>
          <p:cNvPr id="20" name="テキスト ボックス 19">
            <a:extLst>
              <a:ext uri="{FF2B5EF4-FFF2-40B4-BE49-F238E27FC236}">
                <a16:creationId xmlns:a16="http://schemas.microsoft.com/office/drawing/2014/main" id="{54E1A2D4-8AC6-4AC0-4B51-318015E813CC}"/>
              </a:ext>
            </a:extLst>
          </p:cNvPr>
          <p:cNvSpPr txBox="1"/>
          <p:nvPr/>
        </p:nvSpPr>
        <p:spPr>
          <a:xfrm>
            <a:off x="1333925" y="6038142"/>
            <a:ext cx="1885950" cy="369332"/>
          </a:xfrm>
          <a:prstGeom prst="rect">
            <a:avLst/>
          </a:prstGeom>
          <a:noFill/>
        </p:spPr>
        <p:txBody>
          <a:bodyPr wrap="square" rtlCol="0">
            <a:spAutoFit/>
          </a:bodyPr>
          <a:lstStyle/>
          <a:p>
            <a:pPr algn="ctr"/>
            <a:r>
              <a:rPr kumimoji="1" lang="en-US" altLang="ja-JP" dirty="0"/>
              <a:t>Q=100 t/day</a:t>
            </a:r>
            <a:endParaRPr kumimoji="1" lang="ja-JP" altLang="en-US" dirty="0"/>
          </a:p>
        </p:txBody>
      </p:sp>
      <p:sp>
        <p:nvSpPr>
          <p:cNvPr id="21" name="テキスト ボックス 20">
            <a:extLst>
              <a:ext uri="{FF2B5EF4-FFF2-40B4-BE49-F238E27FC236}">
                <a16:creationId xmlns:a16="http://schemas.microsoft.com/office/drawing/2014/main" id="{9CB132CA-A3F8-9210-5987-FDF01C3429AC}"/>
              </a:ext>
            </a:extLst>
          </p:cNvPr>
          <p:cNvSpPr txBox="1"/>
          <p:nvPr/>
        </p:nvSpPr>
        <p:spPr>
          <a:xfrm>
            <a:off x="4859506" y="6038142"/>
            <a:ext cx="1885950" cy="369332"/>
          </a:xfrm>
          <a:prstGeom prst="rect">
            <a:avLst/>
          </a:prstGeom>
          <a:noFill/>
        </p:spPr>
        <p:txBody>
          <a:bodyPr wrap="square" rtlCol="0">
            <a:spAutoFit/>
          </a:bodyPr>
          <a:lstStyle/>
          <a:p>
            <a:pPr algn="ctr"/>
            <a:r>
              <a:rPr kumimoji="1" lang="en-US" altLang="ja-JP" dirty="0"/>
              <a:t>Q=1000 t/day</a:t>
            </a:r>
            <a:endParaRPr kumimoji="1" lang="ja-JP" altLang="en-US" dirty="0"/>
          </a:p>
        </p:txBody>
      </p:sp>
      <p:sp>
        <p:nvSpPr>
          <p:cNvPr id="22" name="テキスト ボックス 21">
            <a:extLst>
              <a:ext uri="{FF2B5EF4-FFF2-40B4-BE49-F238E27FC236}">
                <a16:creationId xmlns:a16="http://schemas.microsoft.com/office/drawing/2014/main" id="{D22783B0-7BEA-AA62-4316-51A4450CCC6C}"/>
              </a:ext>
            </a:extLst>
          </p:cNvPr>
          <p:cNvSpPr txBox="1"/>
          <p:nvPr/>
        </p:nvSpPr>
        <p:spPr>
          <a:xfrm>
            <a:off x="8393379" y="6038142"/>
            <a:ext cx="1885950" cy="369332"/>
          </a:xfrm>
          <a:prstGeom prst="rect">
            <a:avLst/>
          </a:prstGeom>
          <a:noFill/>
        </p:spPr>
        <p:txBody>
          <a:bodyPr wrap="square" rtlCol="0">
            <a:spAutoFit/>
          </a:bodyPr>
          <a:lstStyle/>
          <a:p>
            <a:pPr algn="ctr"/>
            <a:r>
              <a:rPr kumimoji="1" lang="en-US" altLang="ja-JP" dirty="0"/>
              <a:t>Q=10000 t/day</a:t>
            </a:r>
            <a:endParaRPr kumimoji="1" lang="ja-JP" altLang="en-US" dirty="0"/>
          </a:p>
        </p:txBody>
      </p:sp>
      <p:sp>
        <p:nvSpPr>
          <p:cNvPr id="2" name="テキスト ボックス 1">
            <a:extLst>
              <a:ext uri="{FF2B5EF4-FFF2-40B4-BE49-F238E27FC236}">
                <a16:creationId xmlns:a16="http://schemas.microsoft.com/office/drawing/2014/main" id="{36B3E22C-6F5D-6A41-E9E5-ADB830BAE127}"/>
              </a:ext>
            </a:extLst>
          </p:cNvPr>
          <p:cNvSpPr txBox="1"/>
          <p:nvPr/>
        </p:nvSpPr>
        <p:spPr>
          <a:xfrm>
            <a:off x="7172325" y="76200"/>
            <a:ext cx="3733800" cy="369332"/>
          </a:xfrm>
          <a:prstGeom prst="rect">
            <a:avLst/>
          </a:prstGeom>
          <a:noFill/>
        </p:spPr>
        <p:txBody>
          <a:bodyPr wrap="square" rtlCol="0">
            <a:spAutoFit/>
          </a:bodyPr>
          <a:lstStyle/>
          <a:p>
            <a:r>
              <a:rPr kumimoji="1" lang="en-US" altLang="ja-JP" dirty="0"/>
              <a:t>※ </a:t>
            </a:r>
            <a:r>
              <a:rPr kumimoji="1" lang="ja-JP" altLang="en-US" dirty="0"/>
              <a:t>溶岩ドームを横切る東西断面</a:t>
            </a:r>
          </a:p>
        </p:txBody>
      </p:sp>
      <p:sp>
        <p:nvSpPr>
          <p:cNvPr id="9" name="テキスト ボックス 8">
            <a:extLst>
              <a:ext uri="{FF2B5EF4-FFF2-40B4-BE49-F238E27FC236}">
                <a16:creationId xmlns:a16="http://schemas.microsoft.com/office/drawing/2014/main" id="{5372C0C6-2073-469A-11A0-72C344D49DFA}"/>
              </a:ext>
            </a:extLst>
          </p:cNvPr>
          <p:cNvSpPr txBox="1"/>
          <p:nvPr/>
        </p:nvSpPr>
        <p:spPr>
          <a:xfrm>
            <a:off x="6688404" y="3093698"/>
            <a:ext cx="5295900" cy="1785104"/>
          </a:xfrm>
          <a:prstGeom prst="rect">
            <a:avLst/>
          </a:prstGeom>
          <a:solidFill>
            <a:schemeClr val="bg1"/>
          </a:solidFill>
          <a:ln w="28575">
            <a:solidFill>
              <a:schemeClr val="accent2"/>
            </a:solidFill>
          </a:ln>
        </p:spPr>
        <p:txBody>
          <a:bodyPr wrap="square" rtlCol="0">
            <a:spAutoFit/>
          </a:bodyPr>
          <a:lstStyle/>
          <a:p>
            <a:pPr>
              <a:spcBef>
                <a:spcPts val="600"/>
              </a:spcBef>
              <a:spcAft>
                <a:spcPts val="600"/>
              </a:spcAft>
            </a:pPr>
            <a:r>
              <a:rPr kumimoji="1" lang="en-US" altLang="ja-JP" dirty="0"/>
              <a:t>CO2</a:t>
            </a:r>
            <a:r>
              <a:rPr kumimoji="1" lang="ja-JP" altLang="en-US" dirty="0"/>
              <a:t>分率が増えると</a:t>
            </a:r>
            <a:r>
              <a:rPr kumimoji="1" lang="en-US" altLang="ja-JP" dirty="0"/>
              <a:t>,</a:t>
            </a:r>
            <a:endParaRPr lang="en-US" altLang="ja-JP" dirty="0"/>
          </a:p>
          <a:p>
            <a:pPr marL="342900" indent="-342900">
              <a:spcBef>
                <a:spcPts val="600"/>
              </a:spcBef>
              <a:spcAft>
                <a:spcPts val="600"/>
              </a:spcAft>
              <a:buAutoNum type="arabicPeriod"/>
            </a:pPr>
            <a:r>
              <a:rPr lang="ja-JP" altLang="en-US" dirty="0"/>
              <a:t>火道の温度が高い場合</a:t>
            </a:r>
            <a:r>
              <a:rPr lang="en-US" altLang="ja-JP" dirty="0"/>
              <a:t>, </a:t>
            </a:r>
            <a:r>
              <a:rPr kumimoji="1" lang="ja-JP" altLang="en-US" dirty="0"/>
              <a:t>不飽和層の拡大により</a:t>
            </a:r>
            <a:r>
              <a:rPr kumimoji="1" lang="en-US" altLang="ja-JP" dirty="0"/>
              <a:t>, </a:t>
            </a:r>
            <a:r>
              <a:rPr kumimoji="1" lang="ja-JP" altLang="en-US" dirty="0"/>
              <a:t>高温域は拡大した</a:t>
            </a:r>
            <a:r>
              <a:rPr kumimoji="1" lang="en-US" altLang="ja-JP" dirty="0"/>
              <a:t>.</a:t>
            </a:r>
          </a:p>
          <a:p>
            <a:pPr marL="342900" indent="-342900">
              <a:spcBef>
                <a:spcPts val="600"/>
              </a:spcBef>
              <a:spcAft>
                <a:spcPts val="600"/>
              </a:spcAft>
              <a:buFontTx/>
              <a:buAutoNum type="arabicPeriod"/>
            </a:pPr>
            <a:r>
              <a:rPr kumimoji="1" lang="ja-JP" altLang="en-US" dirty="0"/>
              <a:t>火道の温度が低い場合</a:t>
            </a:r>
            <a:r>
              <a:rPr kumimoji="1" lang="en-US" altLang="ja-JP" dirty="0"/>
              <a:t>, CO2</a:t>
            </a:r>
            <a:r>
              <a:rPr kumimoji="1" lang="ja-JP" altLang="en-US" dirty="0"/>
              <a:t>の溶解 </a:t>
            </a:r>
            <a:r>
              <a:rPr kumimoji="1" lang="en-US" altLang="ja-JP" dirty="0"/>
              <a:t>(</a:t>
            </a:r>
            <a:r>
              <a:rPr kumimoji="1" lang="ja-JP" altLang="en-US" dirty="0"/>
              <a:t>吸熱反応</a:t>
            </a:r>
            <a:r>
              <a:rPr kumimoji="1" lang="en-US" altLang="ja-JP" dirty="0"/>
              <a:t>)</a:t>
            </a:r>
            <a:r>
              <a:rPr kumimoji="1" lang="ja-JP" altLang="en-US" dirty="0"/>
              <a:t>により低温域が拡大した</a:t>
            </a:r>
            <a:r>
              <a:rPr kumimoji="1" lang="en-US" altLang="ja-JP" dirty="0"/>
              <a:t>.</a:t>
            </a:r>
          </a:p>
        </p:txBody>
      </p:sp>
    </p:spTree>
    <p:extLst>
      <p:ext uri="{BB962C8B-B14F-4D97-AF65-F5344CB8AC3E}">
        <p14:creationId xmlns:p14="http://schemas.microsoft.com/office/powerpoint/2010/main" val="85249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0640A27-3154-E15B-333F-12DFF3AC54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6586" y="4165163"/>
            <a:ext cx="3372693" cy="2490177"/>
          </a:xfrm>
          <a:prstGeom prst="rect">
            <a:avLst/>
          </a:prstGeom>
        </p:spPr>
      </p:pic>
      <p:pic>
        <p:nvPicPr>
          <p:cNvPr id="5" name="図 4">
            <a:extLst>
              <a:ext uri="{FF2B5EF4-FFF2-40B4-BE49-F238E27FC236}">
                <a16:creationId xmlns:a16="http://schemas.microsoft.com/office/drawing/2014/main" id="{069A0229-8EDF-9491-541B-732242FEE9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41689" y="4165163"/>
            <a:ext cx="3372693" cy="2490177"/>
          </a:xfrm>
          <a:prstGeom prst="rect">
            <a:avLst/>
          </a:prstGeom>
        </p:spPr>
      </p:pic>
      <p:pic>
        <p:nvPicPr>
          <p:cNvPr id="7" name="図 6">
            <a:extLst>
              <a:ext uri="{FF2B5EF4-FFF2-40B4-BE49-F238E27FC236}">
                <a16:creationId xmlns:a16="http://schemas.microsoft.com/office/drawing/2014/main" id="{9DDA6784-3772-78FE-F574-1EDD790D004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80536" y="4171412"/>
            <a:ext cx="3355766" cy="2477679"/>
          </a:xfrm>
          <a:prstGeom prst="rect">
            <a:avLst/>
          </a:prstGeom>
        </p:spPr>
      </p:pic>
      <p:sp>
        <p:nvSpPr>
          <p:cNvPr id="4" name="テキスト ボックス 3">
            <a:extLst>
              <a:ext uri="{FF2B5EF4-FFF2-40B4-BE49-F238E27FC236}">
                <a16:creationId xmlns:a16="http://schemas.microsoft.com/office/drawing/2014/main" id="{91866201-1CE6-76E3-A8F7-EA94DF34FAC7}"/>
              </a:ext>
            </a:extLst>
          </p:cNvPr>
          <p:cNvSpPr txBox="1"/>
          <p:nvPr/>
        </p:nvSpPr>
        <p:spPr>
          <a:xfrm>
            <a:off x="-75017" y="161925"/>
            <a:ext cx="4495800" cy="441596"/>
          </a:xfrm>
          <a:prstGeom prst="rect">
            <a:avLst/>
          </a:prstGeom>
          <a:noFill/>
        </p:spPr>
        <p:txBody>
          <a:bodyPr wrap="square" rtlCol="0">
            <a:spAutoFit/>
          </a:bodyPr>
          <a:lstStyle/>
          <a:p>
            <a:pPr algn="ctr">
              <a:lnSpc>
                <a:spcPct val="120000"/>
              </a:lnSpc>
            </a:pPr>
            <a:r>
              <a:rPr kumimoji="1" lang="en-US" altLang="ja-JP" sz="2000" dirty="0">
                <a:solidFill>
                  <a:schemeClr val="accent2"/>
                </a:solidFill>
              </a:rPr>
              <a:t>T=900</a:t>
            </a:r>
            <a:r>
              <a:rPr kumimoji="1" lang="ja-JP" altLang="en-US" sz="2000" dirty="0">
                <a:solidFill>
                  <a:schemeClr val="accent2"/>
                </a:solidFill>
              </a:rPr>
              <a:t>℃</a:t>
            </a:r>
            <a:r>
              <a:rPr kumimoji="1" lang="en-US" altLang="ja-JP" sz="2000" dirty="0"/>
              <a:t>, X</a:t>
            </a:r>
            <a:r>
              <a:rPr kumimoji="1" lang="en-US" altLang="ja-JP" sz="2000" baseline="-25000" dirty="0"/>
              <a:t>CO2</a:t>
            </a:r>
            <a:r>
              <a:rPr kumimoji="1" lang="en-US" altLang="ja-JP" sz="2000" dirty="0"/>
              <a:t>=0, </a:t>
            </a:r>
            <a:r>
              <a:rPr kumimoji="1" lang="en-US" altLang="ja-JP" sz="2000" u="sng" dirty="0"/>
              <a:t>A=10</a:t>
            </a:r>
            <a:endParaRPr kumimoji="1" lang="ja-JP" altLang="en-US" sz="2000" u="sng" dirty="0"/>
          </a:p>
        </p:txBody>
      </p:sp>
      <p:pic>
        <p:nvPicPr>
          <p:cNvPr id="6" name="図 5">
            <a:extLst>
              <a:ext uri="{FF2B5EF4-FFF2-40B4-BE49-F238E27FC236}">
                <a16:creationId xmlns:a16="http://schemas.microsoft.com/office/drawing/2014/main" id="{CB941831-3AFB-4749-54E3-075CD1D17EE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25793" y="603520"/>
            <a:ext cx="3372694" cy="2490178"/>
          </a:xfrm>
          <a:prstGeom prst="rect">
            <a:avLst/>
          </a:prstGeom>
        </p:spPr>
      </p:pic>
      <p:pic>
        <p:nvPicPr>
          <p:cNvPr id="8" name="図 7">
            <a:extLst>
              <a:ext uri="{FF2B5EF4-FFF2-40B4-BE49-F238E27FC236}">
                <a16:creationId xmlns:a16="http://schemas.microsoft.com/office/drawing/2014/main" id="{86EA93C2-069C-AD18-1F9D-F06506D5967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241689" y="603521"/>
            <a:ext cx="3372694" cy="2490178"/>
          </a:xfrm>
          <a:prstGeom prst="rect">
            <a:avLst/>
          </a:prstGeom>
        </p:spPr>
      </p:pic>
      <p:pic>
        <p:nvPicPr>
          <p:cNvPr id="10" name="図 9">
            <a:extLst>
              <a:ext uri="{FF2B5EF4-FFF2-40B4-BE49-F238E27FC236}">
                <a16:creationId xmlns:a16="http://schemas.microsoft.com/office/drawing/2014/main" id="{E1BB6B37-BBDA-96E0-28F9-A103AFE63F6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772072" y="603521"/>
            <a:ext cx="3372694" cy="2490178"/>
          </a:xfrm>
          <a:prstGeom prst="rect">
            <a:avLst/>
          </a:prstGeom>
        </p:spPr>
      </p:pic>
      <p:sp>
        <p:nvSpPr>
          <p:cNvPr id="11" name="テキスト ボックス 10">
            <a:extLst>
              <a:ext uri="{FF2B5EF4-FFF2-40B4-BE49-F238E27FC236}">
                <a16:creationId xmlns:a16="http://schemas.microsoft.com/office/drawing/2014/main" id="{EEE43F2A-798D-8ED4-1D46-E6D40B94A032}"/>
              </a:ext>
            </a:extLst>
          </p:cNvPr>
          <p:cNvSpPr txBox="1"/>
          <p:nvPr/>
        </p:nvSpPr>
        <p:spPr>
          <a:xfrm>
            <a:off x="108358" y="3632472"/>
            <a:ext cx="4495800" cy="441596"/>
          </a:xfrm>
          <a:prstGeom prst="rect">
            <a:avLst/>
          </a:prstGeom>
          <a:noFill/>
        </p:spPr>
        <p:txBody>
          <a:bodyPr wrap="square" rtlCol="0">
            <a:spAutoFit/>
          </a:bodyPr>
          <a:lstStyle/>
          <a:p>
            <a:pPr algn="ctr">
              <a:lnSpc>
                <a:spcPct val="120000"/>
              </a:lnSpc>
            </a:pPr>
            <a:r>
              <a:rPr kumimoji="1" lang="en-US" altLang="ja-JP" sz="2000" dirty="0">
                <a:solidFill>
                  <a:schemeClr val="accent2"/>
                </a:solidFill>
              </a:rPr>
              <a:t>T=900</a:t>
            </a:r>
            <a:r>
              <a:rPr kumimoji="1" lang="ja-JP" altLang="en-US" sz="2000" dirty="0">
                <a:solidFill>
                  <a:schemeClr val="accent2"/>
                </a:solidFill>
              </a:rPr>
              <a:t>℃</a:t>
            </a:r>
            <a:r>
              <a:rPr kumimoji="1" lang="en-US" altLang="ja-JP" sz="2000" dirty="0"/>
              <a:t>, X</a:t>
            </a:r>
            <a:r>
              <a:rPr kumimoji="1" lang="en-US" altLang="ja-JP" sz="2000" baseline="-25000" dirty="0"/>
              <a:t>CO2</a:t>
            </a:r>
            <a:r>
              <a:rPr kumimoji="1" lang="en-US" altLang="ja-JP" sz="2000" dirty="0"/>
              <a:t>=0, </a:t>
            </a:r>
            <a:r>
              <a:rPr kumimoji="1" lang="en-US" altLang="ja-JP" sz="2000" u="sng" dirty="0"/>
              <a:t>A=10000</a:t>
            </a:r>
            <a:endParaRPr kumimoji="1" lang="ja-JP" altLang="en-US" sz="2000" u="sng" dirty="0"/>
          </a:p>
        </p:txBody>
      </p:sp>
      <p:sp>
        <p:nvSpPr>
          <p:cNvPr id="12" name="テキスト ボックス 11">
            <a:extLst>
              <a:ext uri="{FF2B5EF4-FFF2-40B4-BE49-F238E27FC236}">
                <a16:creationId xmlns:a16="http://schemas.microsoft.com/office/drawing/2014/main" id="{37196C2F-A5AE-5EAC-0D06-27CEBECE8509}"/>
              </a:ext>
            </a:extLst>
          </p:cNvPr>
          <p:cNvSpPr txBox="1"/>
          <p:nvPr/>
        </p:nvSpPr>
        <p:spPr>
          <a:xfrm>
            <a:off x="1333925" y="2476500"/>
            <a:ext cx="1885950" cy="369332"/>
          </a:xfrm>
          <a:prstGeom prst="rect">
            <a:avLst/>
          </a:prstGeom>
          <a:noFill/>
        </p:spPr>
        <p:txBody>
          <a:bodyPr wrap="square" rtlCol="0">
            <a:spAutoFit/>
          </a:bodyPr>
          <a:lstStyle/>
          <a:p>
            <a:pPr algn="ctr"/>
            <a:r>
              <a:rPr kumimoji="1" lang="en-US" altLang="ja-JP" dirty="0"/>
              <a:t>Q=100 t/day</a:t>
            </a:r>
            <a:endParaRPr kumimoji="1" lang="ja-JP" altLang="en-US" dirty="0"/>
          </a:p>
        </p:txBody>
      </p:sp>
      <p:cxnSp>
        <p:nvCxnSpPr>
          <p:cNvPr id="14" name="直線コネクタ 13">
            <a:extLst>
              <a:ext uri="{FF2B5EF4-FFF2-40B4-BE49-F238E27FC236}">
                <a16:creationId xmlns:a16="http://schemas.microsoft.com/office/drawing/2014/main" id="{AB808588-CEBC-99F0-0B50-02FC5D00DF44}"/>
              </a:ext>
            </a:extLst>
          </p:cNvPr>
          <p:cNvCxnSpPr/>
          <p:nvPr/>
        </p:nvCxnSpPr>
        <p:spPr>
          <a:xfrm>
            <a:off x="0" y="3429000"/>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9E2AECE-0412-1BD1-DE1B-E4AC065C4E22}"/>
              </a:ext>
            </a:extLst>
          </p:cNvPr>
          <p:cNvSpPr txBox="1"/>
          <p:nvPr/>
        </p:nvSpPr>
        <p:spPr>
          <a:xfrm>
            <a:off x="4859506" y="2476500"/>
            <a:ext cx="1885950" cy="369332"/>
          </a:xfrm>
          <a:prstGeom prst="rect">
            <a:avLst/>
          </a:prstGeom>
          <a:noFill/>
        </p:spPr>
        <p:txBody>
          <a:bodyPr wrap="square" rtlCol="0">
            <a:spAutoFit/>
          </a:bodyPr>
          <a:lstStyle/>
          <a:p>
            <a:pPr algn="ctr"/>
            <a:r>
              <a:rPr kumimoji="1" lang="en-US" altLang="ja-JP" dirty="0"/>
              <a:t>Q=1000 t/day</a:t>
            </a:r>
            <a:endParaRPr kumimoji="1" lang="ja-JP" altLang="en-US" dirty="0"/>
          </a:p>
        </p:txBody>
      </p:sp>
      <p:sp>
        <p:nvSpPr>
          <p:cNvPr id="16" name="テキスト ボックス 15">
            <a:extLst>
              <a:ext uri="{FF2B5EF4-FFF2-40B4-BE49-F238E27FC236}">
                <a16:creationId xmlns:a16="http://schemas.microsoft.com/office/drawing/2014/main" id="{9143F3E7-8F81-9795-9127-4C7E05DFA5C7}"/>
              </a:ext>
            </a:extLst>
          </p:cNvPr>
          <p:cNvSpPr txBox="1"/>
          <p:nvPr/>
        </p:nvSpPr>
        <p:spPr>
          <a:xfrm>
            <a:off x="8393379" y="2476500"/>
            <a:ext cx="1885950" cy="369332"/>
          </a:xfrm>
          <a:prstGeom prst="rect">
            <a:avLst/>
          </a:prstGeom>
          <a:noFill/>
        </p:spPr>
        <p:txBody>
          <a:bodyPr wrap="square" rtlCol="0">
            <a:spAutoFit/>
          </a:bodyPr>
          <a:lstStyle/>
          <a:p>
            <a:pPr algn="ctr"/>
            <a:r>
              <a:rPr kumimoji="1" lang="en-US" altLang="ja-JP" dirty="0"/>
              <a:t>Q=10000 t/day</a:t>
            </a:r>
            <a:endParaRPr kumimoji="1" lang="ja-JP" altLang="en-US" dirty="0"/>
          </a:p>
        </p:txBody>
      </p:sp>
      <p:sp>
        <p:nvSpPr>
          <p:cNvPr id="20" name="テキスト ボックス 19">
            <a:extLst>
              <a:ext uri="{FF2B5EF4-FFF2-40B4-BE49-F238E27FC236}">
                <a16:creationId xmlns:a16="http://schemas.microsoft.com/office/drawing/2014/main" id="{54E1A2D4-8AC6-4AC0-4B51-318015E813CC}"/>
              </a:ext>
            </a:extLst>
          </p:cNvPr>
          <p:cNvSpPr txBox="1"/>
          <p:nvPr/>
        </p:nvSpPr>
        <p:spPr>
          <a:xfrm>
            <a:off x="1333925" y="6038142"/>
            <a:ext cx="1885950" cy="369332"/>
          </a:xfrm>
          <a:prstGeom prst="rect">
            <a:avLst/>
          </a:prstGeom>
          <a:noFill/>
        </p:spPr>
        <p:txBody>
          <a:bodyPr wrap="square" rtlCol="0">
            <a:spAutoFit/>
          </a:bodyPr>
          <a:lstStyle/>
          <a:p>
            <a:pPr algn="ctr"/>
            <a:r>
              <a:rPr kumimoji="1" lang="en-US" altLang="ja-JP" dirty="0"/>
              <a:t>Q=100 t/day</a:t>
            </a:r>
            <a:endParaRPr kumimoji="1" lang="ja-JP" altLang="en-US" dirty="0"/>
          </a:p>
        </p:txBody>
      </p:sp>
      <p:sp>
        <p:nvSpPr>
          <p:cNvPr id="21" name="テキスト ボックス 20">
            <a:extLst>
              <a:ext uri="{FF2B5EF4-FFF2-40B4-BE49-F238E27FC236}">
                <a16:creationId xmlns:a16="http://schemas.microsoft.com/office/drawing/2014/main" id="{9CB132CA-A3F8-9210-5987-FDF01C3429AC}"/>
              </a:ext>
            </a:extLst>
          </p:cNvPr>
          <p:cNvSpPr txBox="1"/>
          <p:nvPr/>
        </p:nvSpPr>
        <p:spPr>
          <a:xfrm>
            <a:off x="4859506" y="6038142"/>
            <a:ext cx="1885950" cy="369332"/>
          </a:xfrm>
          <a:prstGeom prst="rect">
            <a:avLst/>
          </a:prstGeom>
          <a:noFill/>
        </p:spPr>
        <p:txBody>
          <a:bodyPr wrap="square" rtlCol="0">
            <a:spAutoFit/>
          </a:bodyPr>
          <a:lstStyle/>
          <a:p>
            <a:pPr algn="ctr"/>
            <a:r>
              <a:rPr kumimoji="1" lang="en-US" altLang="ja-JP" dirty="0"/>
              <a:t>Q=1000 t/day</a:t>
            </a:r>
            <a:endParaRPr kumimoji="1" lang="ja-JP" altLang="en-US" dirty="0"/>
          </a:p>
        </p:txBody>
      </p:sp>
      <p:sp>
        <p:nvSpPr>
          <p:cNvPr id="22" name="テキスト ボックス 21">
            <a:extLst>
              <a:ext uri="{FF2B5EF4-FFF2-40B4-BE49-F238E27FC236}">
                <a16:creationId xmlns:a16="http://schemas.microsoft.com/office/drawing/2014/main" id="{D22783B0-7BEA-AA62-4316-51A4450CCC6C}"/>
              </a:ext>
            </a:extLst>
          </p:cNvPr>
          <p:cNvSpPr txBox="1"/>
          <p:nvPr/>
        </p:nvSpPr>
        <p:spPr>
          <a:xfrm>
            <a:off x="8393379" y="6038142"/>
            <a:ext cx="1885950" cy="369332"/>
          </a:xfrm>
          <a:prstGeom prst="rect">
            <a:avLst/>
          </a:prstGeom>
          <a:noFill/>
        </p:spPr>
        <p:txBody>
          <a:bodyPr wrap="square" rtlCol="0">
            <a:spAutoFit/>
          </a:bodyPr>
          <a:lstStyle/>
          <a:p>
            <a:pPr algn="ctr"/>
            <a:r>
              <a:rPr kumimoji="1" lang="en-US" altLang="ja-JP" dirty="0"/>
              <a:t>Q=10000 t/day</a:t>
            </a:r>
            <a:endParaRPr kumimoji="1" lang="ja-JP" altLang="en-US" dirty="0"/>
          </a:p>
        </p:txBody>
      </p:sp>
      <p:sp>
        <p:nvSpPr>
          <p:cNvPr id="2" name="テキスト ボックス 1">
            <a:extLst>
              <a:ext uri="{FF2B5EF4-FFF2-40B4-BE49-F238E27FC236}">
                <a16:creationId xmlns:a16="http://schemas.microsoft.com/office/drawing/2014/main" id="{36B3E22C-6F5D-6A41-E9E5-ADB830BAE127}"/>
              </a:ext>
            </a:extLst>
          </p:cNvPr>
          <p:cNvSpPr txBox="1"/>
          <p:nvPr/>
        </p:nvSpPr>
        <p:spPr>
          <a:xfrm>
            <a:off x="7172325" y="76200"/>
            <a:ext cx="3733800" cy="369332"/>
          </a:xfrm>
          <a:prstGeom prst="rect">
            <a:avLst/>
          </a:prstGeom>
          <a:noFill/>
        </p:spPr>
        <p:txBody>
          <a:bodyPr wrap="square" rtlCol="0">
            <a:spAutoFit/>
          </a:bodyPr>
          <a:lstStyle/>
          <a:p>
            <a:r>
              <a:rPr kumimoji="1" lang="en-US" altLang="ja-JP" dirty="0"/>
              <a:t>※ </a:t>
            </a:r>
            <a:r>
              <a:rPr kumimoji="1" lang="ja-JP" altLang="en-US" dirty="0"/>
              <a:t>溶岩ドームを横切る東西断面</a:t>
            </a:r>
          </a:p>
        </p:txBody>
      </p:sp>
    </p:spTree>
    <p:extLst>
      <p:ext uri="{BB962C8B-B14F-4D97-AF65-F5344CB8AC3E}">
        <p14:creationId xmlns:p14="http://schemas.microsoft.com/office/powerpoint/2010/main" val="2932050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0640A27-3154-E15B-333F-12DFF3AC54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6586" y="4165163"/>
            <a:ext cx="3372693" cy="2490177"/>
          </a:xfrm>
          <a:prstGeom prst="rect">
            <a:avLst/>
          </a:prstGeom>
        </p:spPr>
      </p:pic>
      <p:pic>
        <p:nvPicPr>
          <p:cNvPr id="5" name="図 4">
            <a:extLst>
              <a:ext uri="{FF2B5EF4-FFF2-40B4-BE49-F238E27FC236}">
                <a16:creationId xmlns:a16="http://schemas.microsoft.com/office/drawing/2014/main" id="{069A0229-8EDF-9491-541B-732242FEE9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41689" y="4165163"/>
            <a:ext cx="3372693" cy="2490177"/>
          </a:xfrm>
          <a:prstGeom prst="rect">
            <a:avLst/>
          </a:prstGeom>
        </p:spPr>
      </p:pic>
      <p:pic>
        <p:nvPicPr>
          <p:cNvPr id="7" name="図 6">
            <a:extLst>
              <a:ext uri="{FF2B5EF4-FFF2-40B4-BE49-F238E27FC236}">
                <a16:creationId xmlns:a16="http://schemas.microsoft.com/office/drawing/2014/main" id="{9DDA6784-3772-78FE-F574-1EDD790D004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780535" y="4171412"/>
            <a:ext cx="3355766" cy="2477679"/>
          </a:xfrm>
          <a:prstGeom prst="rect">
            <a:avLst/>
          </a:prstGeom>
        </p:spPr>
      </p:pic>
      <p:sp>
        <p:nvSpPr>
          <p:cNvPr id="4" name="テキスト ボックス 3">
            <a:extLst>
              <a:ext uri="{FF2B5EF4-FFF2-40B4-BE49-F238E27FC236}">
                <a16:creationId xmlns:a16="http://schemas.microsoft.com/office/drawing/2014/main" id="{91866201-1CE6-76E3-A8F7-EA94DF34FAC7}"/>
              </a:ext>
            </a:extLst>
          </p:cNvPr>
          <p:cNvSpPr txBox="1"/>
          <p:nvPr/>
        </p:nvSpPr>
        <p:spPr>
          <a:xfrm>
            <a:off x="-75017" y="161925"/>
            <a:ext cx="4495800" cy="441596"/>
          </a:xfrm>
          <a:prstGeom prst="rect">
            <a:avLst/>
          </a:prstGeom>
          <a:noFill/>
        </p:spPr>
        <p:txBody>
          <a:bodyPr wrap="square" rtlCol="0">
            <a:spAutoFit/>
          </a:bodyPr>
          <a:lstStyle/>
          <a:p>
            <a:pPr algn="ctr">
              <a:lnSpc>
                <a:spcPct val="120000"/>
              </a:lnSpc>
            </a:pPr>
            <a:r>
              <a:rPr kumimoji="1" lang="en-US" altLang="ja-JP" sz="2000" dirty="0"/>
              <a:t>T=900</a:t>
            </a:r>
            <a:r>
              <a:rPr kumimoji="1" lang="ja-JP" altLang="en-US" sz="2000" dirty="0"/>
              <a:t>℃</a:t>
            </a:r>
            <a:r>
              <a:rPr kumimoji="1" lang="en-US" altLang="ja-JP" sz="2000" dirty="0"/>
              <a:t>, </a:t>
            </a:r>
            <a:r>
              <a:rPr kumimoji="1" lang="en-US" altLang="ja-JP" sz="2000" dirty="0">
                <a:solidFill>
                  <a:schemeClr val="accent2"/>
                </a:solidFill>
              </a:rPr>
              <a:t>X</a:t>
            </a:r>
            <a:r>
              <a:rPr kumimoji="1" lang="en-US" altLang="ja-JP" sz="2000" baseline="-25000" dirty="0">
                <a:solidFill>
                  <a:schemeClr val="accent2"/>
                </a:solidFill>
              </a:rPr>
              <a:t>CO2</a:t>
            </a:r>
            <a:r>
              <a:rPr kumimoji="1" lang="en-US" altLang="ja-JP" sz="2000" dirty="0">
                <a:solidFill>
                  <a:schemeClr val="accent2"/>
                </a:solidFill>
              </a:rPr>
              <a:t>=0.1</a:t>
            </a:r>
            <a:r>
              <a:rPr kumimoji="1" lang="en-US" altLang="ja-JP" sz="2000" dirty="0"/>
              <a:t>, </a:t>
            </a:r>
            <a:r>
              <a:rPr kumimoji="1" lang="en-US" altLang="ja-JP" sz="2000" u="sng" dirty="0"/>
              <a:t>A=10</a:t>
            </a:r>
            <a:endParaRPr kumimoji="1" lang="ja-JP" altLang="en-US" sz="2000" u="sng" dirty="0"/>
          </a:p>
        </p:txBody>
      </p:sp>
      <p:pic>
        <p:nvPicPr>
          <p:cNvPr id="6" name="図 5">
            <a:extLst>
              <a:ext uri="{FF2B5EF4-FFF2-40B4-BE49-F238E27FC236}">
                <a16:creationId xmlns:a16="http://schemas.microsoft.com/office/drawing/2014/main" id="{CB941831-3AFB-4749-54E3-075CD1D17EE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25793" y="603520"/>
            <a:ext cx="3372694" cy="2490178"/>
          </a:xfrm>
          <a:prstGeom prst="rect">
            <a:avLst/>
          </a:prstGeom>
        </p:spPr>
      </p:pic>
      <p:pic>
        <p:nvPicPr>
          <p:cNvPr id="8" name="図 7">
            <a:extLst>
              <a:ext uri="{FF2B5EF4-FFF2-40B4-BE49-F238E27FC236}">
                <a16:creationId xmlns:a16="http://schemas.microsoft.com/office/drawing/2014/main" id="{86EA93C2-069C-AD18-1F9D-F06506D5967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241689" y="603521"/>
            <a:ext cx="3372694" cy="2490178"/>
          </a:xfrm>
          <a:prstGeom prst="rect">
            <a:avLst/>
          </a:prstGeom>
        </p:spPr>
      </p:pic>
      <p:pic>
        <p:nvPicPr>
          <p:cNvPr id="10" name="図 9">
            <a:extLst>
              <a:ext uri="{FF2B5EF4-FFF2-40B4-BE49-F238E27FC236}">
                <a16:creationId xmlns:a16="http://schemas.microsoft.com/office/drawing/2014/main" id="{E1BB6B37-BBDA-96E0-28F9-A103AFE63F6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772072" y="603521"/>
            <a:ext cx="3372694" cy="2490178"/>
          </a:xfrm>
          <a:prstGeom prst="rect">
            <a:avLst/>
          </a:prstGeom>
        </p:spPr>
      </p:pic>
      <p:sp>
        <p:nvSpPr>
          <p:cNvPr id="11" name="テキスト ボックス 10">
            <a:extLst>
              <a:ext uri="{FF2B5EF4-FFF2-40B4-BE49-F238E27FC236}">
                <a16:creationId xmlns:a16="http://schemas.microsoft.com/office/drawing/2014/main" id="{EEE43F2A-798D-8ED4-1D46-E6D40B94A032}"/>
              </a:ext>
            </a:extLst>
          </p:cNvPr>
          <p:cNvSpPr txBox="1"/>
          <p:nvPr/>
        </p:nvSpPr>
        <p:spPr>
          <a:xfrm>
            <a:off x="108358" y="3632472"/>
            <a:ext cx="4495800" cy="441596"/>
          </a:xfrm>
          <a:prstGeom prst="rect">
            <a:avLst/>
          </a:prstGeom>
          <a:noFill/>
        </p:spPr>
        <p:txBody>
          <a:bodyPr wrap="square" rtlCol="0">
            <a:spAutoFit/>
          </a:bodyPr>
          <a:lstStyle/>
          <a:p>
            <a:pPr algn="ctr">
              <a:lnSpc>
                <a:spcPct val="120000"/>
              </a:lnSpc>
            </a:pPr>
            <a:r>
              <a:rPr kumimoji="1" lang="en-US" altLang="ja-JP" sz="2000" dirty="0"/>
              <a:t>T=900</a:t>
            </a:r>
            <a:r>
              <a:rPr kumimoji="1" lang="ja-JP" altLang="en-US" sz="2000" dirty="0"/>
              <a:t>℃</a:t>
            </a:r>
            <a:r>
              <a:rPr kumimoji="1" lang="en-US" altLang="ja-JP" sz="2000" dirty="0"/>
              <a:t>, </a:t>
            </a:r>
            <a:r>
              <a:rPr kumimoji="1" lang="en-US" altLang="ja-JP" sz="2000" dirty="0">
                <a:solidFill>
                  <a:schemeClr val="accent2"/>
                </a:solidFill>
              </a:rPr>
              <a:t>X</a:t>
            </a:r>
            <a:r>
              <a:rPr kumimoji="1" lang="en-US" altLang="ja-JP" sz="2000" baseline="-25000" dirty="0">
                <a:solidFill>
                  <a:schemeClr val="accent2"/>
                </a:solidFill>
              </a:rPr>
              <a:t>CO2</a:t>
            </a:r>
            <a:r>
              <a:rPr kumimoji="1" lang="en-US" altLang="ja-JP" sz="2000" dirty="0">
                <a:solidFill>
                  <a:schemeClr val="accent2"/>
                </a:solidFill>
              </a:rPr>
              <a:t>=0.1</a:t>
            </a:r>
            <a:r>
              <a:rPr kumimoji="1" lang="en-US" altLang="ja-JP" sz="2000" dirty="0"/>
              <a:t>, </a:t>
            </a:r>
            <a:r>
              <a:rPr kumimoji="1" lang="en-US" altLang="ja-JP" sz="2000" u="sng" dirty="0"/>
              <a:t>A=10000</a:t>
            </a:r>
            <a:endParaRPr kumimoji="1" lang="ja-JP" altLang="en-US" sz="2000" u="sng" dirty="0"/>
          </a:p>
        </p:txBody>
      </p:sp>
      <p:sp>
        <p:nvSpPr>
          <p:cNvPr id="12" name="テキスト ボックス 11">
            <a:extLst>
              <a:ext uri="{FF2B5EF4-FFF2-40B4-BE49-F238E27FC236}">
                <a16:creationId xmlns:a16="http://schemas.microsoft.com/office/drawing/2014/main" id="{37196C2F-A5AE-5EAC-0D06-27CEBECE8509}"/>
              </a:ext>
            </a:extLst>
          </p:cNvPr>
          <p:cNvSpPr txBox="1"/>
          <p:nvPr/>
        </p:nvSpPr>
        <p:spPr>
          <a:xfrm>
            <a:off x="1333925" y="2476500"/>
            <a:ext cx="1885950" cy="369332"/>
          </a:xfrm>
          <a:prstGeom prst="rect">
            <a:avLst/>
          </a:prstGeom>
          <a:noFill/>
        </p:spPr>
        <p:txBody>
          <a:bodyPr wrap="square" rtlCol="0">
            <a:spAutoFit/>
          </a:bodyPr>
          <a:lstStyle/>
          <a:p>
            <a:pPr algn="ctr"/>
            <a:r>
              <a:rPr kumimoji="1" lang="en-US" altLang="ja-JP" dirty="0"/>
              <a:t>Q=100 t/day</a:t>
            </a:r>
            <a:endParaRPr kumimoji="1" lang="ja-JP" altLang="en-US" dirty="0"/>
          </a:p>
        </p:txBody>
      </p:sp>
      <p:cxnSp>
        <p:nvCxnSpPr>
          <p:cNvPr id="14" name="直線コネクタ 13">
            <a:extLst>
              <a:ext uri="{FF2B5EF4-FFF2-40B4-BE49-F238E27FC236}">
                <a16:creationId xmlns:a16="http://schemas.microsoft.com/office/drawing/2014/main" id="{AB808588-CEBC-99F0-0B50-02FC5D00DF44}"/>
              </a:ext>
            </a:extLst>
          </p:cNvPr>
          <p:cNvCxnSpPr/>
          <p:nvPr/>
        </p:nvCxnSpPr>
        <p:spPr>
          <a:xfrm>
            <a:off x="0" y="3429000"/>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9E2AECE-0412-1BD1-DE1B-E4AC065C4E22}"/>
              </a:ext>
            </a:extLst>
          </p:cNvPr>
          <p:cNvSpPr txBox="1"/>
          <p:nvPr/>
        </p:nvSpPr>
        <p:spPr>
          <a:xfrm>
            <a:off x="4859506" y="2476500"/>
            <a:ext cx="1885950" cy="369332"/>
          </a:xfrm>
          <a:prstGeom prst="rect">
            <a:avLst/>
          </a:prstGeom>
          <a:noFill/>
        </p:spPr>
        <p:txBody>
          <a:bodyPr wrap="square" rtlCol="0">
            <a:spAutoFit/>
          </a:bodyPr>
          <a:lstStyle/>
          <a:p>
            <a:pPr algn="ctr"/>
            <a:r>
              <a:rPr kumimoji="1" lang="en-US" altLang="ja-JP" dirty="0"/>
              <a:t>Q=1000 t/day</a:t>
            </a:r>
            <a:endParaRPr kumimoji="1" lang="ja-JP" altLang="en-US" dirty="0"/>
          </a:p>
        </p:txBody>
      </p:sp>
      <p:sp>
        <p:nvSpPr>
          <p:cNvPr id="16" name="テキスト ボックス 15">
            <a:extLst>
              <a:ext uri="{FF2B5EF4-FFF2-40B4-BE49-F238E27FC236}">
                <a16:creationId xmlns:a16="http://schemas.microsoft.com/office/drawing/2014/main" id="{9143F3E7-8F81-9795-9127-4C7E05DFA5C7}"/>
              </a:ext>
            </a:extLst>
          </p:cNvPr>
          <p:cNvSpPr txBox="1"/>
          <p:nvPr/>
        </p:nvSpPr>
        <p:spPr>
          <a:xfrm>
            <a:off x="8393379" y="2476500"/>
            <a:ext cx="1885950" cy="369332"/>
          </a:xfrm>
          <a:prstGeom prst="rect">
            <a:avLst/>
          </a:prstGeom>
          <a:noFill/>
        </p:spPr>
        <p:txBody>
          <a:bodyPr wrap="square" rtlCol="0">
            <a:spAutoFit/>
          </a:bodyPr>
          <a:lstStyle/>
          <a:p>
            <a:pPr algn="ctr"/>
            <a:r>
              <a:rPr kumimoji="1" lang="en-US" altLang="ja-JP" dirty="0"/>
              <a:t>Q=10000 t/day</a:t>
            </a:r>
            <a:endParaRPr kumimoji="1" lang="ja-JP" altLang="en-US" dirty="0"/>
          </a:p>
        </p:txBody>
      </p:sp>
      <p:sp>
        <p:nvSpPr>
          <p:cNvPr id="20" name="テキスト ボックス 19">
            <a:extLst>
              <a:ext uri="{FF2B5EF4-FFF2-40B4-BE49-F238E27FC236}">
                <a16:creationId xmlns:a16="http://schemas.microsoft.com/office/drawing/2014/main" id="{54E1A2D4-8AC6-4AC0-4B51-318015E813CC}"/>
              </a:ext>
            </a:extLst>
          </p:cNvPr>
          <p:cNvSpPr txBox="1"/>
          <p:nvPr/>
        </p:nvSpPr>
        <p:spPr>
          <a:xfrm>
            <a:off x="1333925" y="6038142"/>
            <a:ext cx="1885950" cy="369332"/>
          </a:xfrm>
          <a:prstGeom prst="rect">
            <a:avLst/>
          </a:prstGeom>
          <a:noFill/>
        </p:spPr>
        <p:txBody>
          <a:bodyPr wrap="square" rtlCol="0">
            <a:spAutoFit/>
          </a:bodyPr>
          <a:lstStyle/>
          <a:p>
            <a:pPr algn="ctr"/>
            <a:r>
              <a:rPr kumimoji="1" lang="en-US" altLang="ja-JP" dirty="0"/>
              <a:t>Q=100 t/day</a:t>
            </a:r>
            <a:endParaRPr kumimoji="1" lang="ja-JP" altLang="en-US" dirty="0"/>
          </a:p>
        </p:txBody>
      </p:sp>
      <p:sp>
        <p:nvSpPr>
          <p:cNvPr id="21" name="テキスト ボックス 20">
            <a:extLst>
              <a:ext uri="{FF2B5EF4-FFF2-40B4-BE49-F238E27FC236}">
                <a16:creationId xmlns:a16="http://schemas.microsoft.com/office/drawing/2014/main" id="{9CB132CA-A3F8-9210-5987-FDF01C3429AC}"/>
              </a:ext>
            </a:extLst>
          </p:cNvPr>
          <p:cNvSpPr txBox="1"/>
          <p:nvPr/>
        </p:nvSpPr>
        <p:spPr>
          <a:xfrm>
            <a:off x="4859506" y="6038142"/>
            <a:ext cx="1885950" cy="369332"/>
          </a:xfrm>
          <a:prstGeom prst="rect">
            <a:avLst/>
          </a:prstGeom>
          <a:noFill/>
        </p:spPr>
        <p:txBody>
          <a:bodyPr wrap="square" rtlCol="0">
            <a:spAutoFit/>
          </a:bodyPr>
          <a:lstStyle/>
          <a:p>
            <a:pPr algn="ctr"/>
            <a:r>
              <a:rPr kumimoji="1" lang="en-US" altLang="ja-JP" dirty="0"/>
              <a:t>Q=1000 t/day</a:t>
            </a:r>
            <a:endParaRPr kumimoji="1" lang="ja-JP" altLang="en-US" dirty="0"/>
          </a:p>
        </p:txBody>
      </p:sp>
      <p:sp>
        <p:nvSpPr>
          <p:cNvPr id="22" name="テキスト ボックス 21">
            <a:extLst>
              <a:ext uri="{FF2B5EF4-FFF2-40B4-BE49-F238E27FC236}">
                <a16:creationId xmlns:a16="http://schemas.microsoft.com/office/drawing/2014/main" id="{D22783B0-7BEA-AA62-4316-51A4450CCC6C}"/>
              </a:ext>
            </a:extLst>
          </p:cNvPr>
          <p:cNvSpPr txBox="1"/>
          <p:nvPr/>
        </p:nvSpPr>
        <p:spPr>
          <a:xfrm>
            <a:off x="8393379" y="6038142"/>
            <a:ext cx="1885950" cy="369332"/>
          </a:xfrm>
          <a:prstGeom prst="rect">
            <a:avLst/>
          </a:prstGeom>
          <a:noFill/>
        </p:spPr>
        <p:txBody>
          <a:bodyPr wrap="square" rtlCol="0">
            <a:spAutoFit/>
          </a:bodyPr>
          <a:lstStyle/>
          <a:p>
            <a:pPr algn="ctr"/>
            <a:r>
              <a:rPr kumimoji="1" lang="en-US" altLang="ja-JP" dirty="0"/>
              <a:t>Q=10000 t/day</a:t>
            </a:r>
            <a:endParaRPr kumimoji="1" lang="ja-JP" altLang="en-US" dirty="0"/>
          </a:p>
        </p:txBody>
      </p:sp>
      <p:sp>
        <p:nvSpPr>
          <p:cNvPr id="2" name="テキスト ボックス 1">
            <a:extLst>
              <a:ext uri="{FF2B5EF4-FFF2-40B4-BE49-F238E27FC236}">
                <a16:creationId xmlns:a16="http://schemas.microsoft.com/office/drawing/2014/main" id="{36B3E22C-6F5D-6A41-E9E5-ADB830BAE127}"/>
              </a:ext>
            </a:extLst>
          </p:cNvPr>
          <p:cNvSpPr txBox="1"/>
          <p:nvPr/>
        </p:nvSpPr>
        <p:spPr>
          <a:xfrm>
            <a:off x="7172325" y="76200"/>
            <a:ext cx="3733800" cy="369332"/>
          </a:xfrm>
          <a:prstGeom prst="rect">
            <a:avLst/>
          </a:prstGeom>
          <a:noFill/>
        </p:spPr>
        <p:txBody>
          <a:bodyPr wrap="square" rtlCol="0">
            <a:spAutoFit/>
          </a:bodyPr>
          <a:lstStyle/>
          <a:p>
            <a:r>
              <a:rPr kumimoji="1" lang="en-US" altLang="ja-JP" dirty="0"/>
              <a:t>※ </a:t>
            </a:r>
            <a:r>
              <a:rPr kumimoji="1" lang="ja-JP" altLang="en-US" dirty="0"/>
              <a:t>溶岩ドームを横切る東西断面</a:t>
            </a:r>
          </a:p>
        </p:txBody>
      </p:sp>
    </p:spTree>
    <p:extLst>
      <p:ext uri="{BB962C8B-B14F-4D97-AF65-F5344CB8AC3E}">
        <p14:creationId xmlns:p14="http://schemas.microsoft.com/office/powerpoint/2010/main" val="1204806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76B612-97CE-9A84-6C29-A590078C8BAA}"/>
              </a:ext>
            </a:extLst>
          </p:cNvPr>
          <p:cNvSpPr>
            <a:spLocks noGrp="1"/>
          </p:cNvSpPr>
          <p:nvPr>
            <p:ph type="title"/>
          </p:nvPr>
        </p:nvSpPr>
        <p:spPr/>
        <p:txBody>
          <a:bodyPr/>
          <a:lstStyle/>
          <a:p>
            <a:r>
              <a:rPr kumimoji="1" lang="ja-JP" altLang="en-US" sz="4400" dirty="0"/>
              <a:t>修正前の結果</a:t>
            </a:r>
            <a:r>
              <a:rPr lang="ja-JP" altLang="en-US" dirty="0"/>
              <a:t>のまとめ</a:t>
            </a:r>
            <a:endParaRPr kumimoji="1" lang="ja-JP" altLang="en-US" dirty="0"/>
          </a:p>
        </p:txBody>
      </p:sp>
      <p:sp>
        <p:nvSpPr>
          <p:cNvPr id="3" name="コンテンツ プレースホルダー 2">
            <a:extLst>
              <a:ext uri="{FF2B5EF4-FFF2-40B4-BE49-F238E27FC236}">
                <a16:creationId xmlns:a16="http://schemas.microsoft.com/office/drawing/2014/main" id="{CBAD106B-4D9D-C92B-2206-7C9BD1975970}"/>
              </a:ext>
            </a:extLst>
          </p:cNvPr>
          <p:cNvSpPr>
            <a:spLocks noGrp="1"/>
          </p:cNvSpPr>
          <p:nvPr>
            <p:ph idx="1"/>
          </p:nvPr>
        </p:nvSpPr>
        <p:spPr>
          <a:xfrm>
            <a:off x="838200" y="1825625"/>
            <a:ext cx="10121900" cy="4351338"/>
          </a:xfrm>
        </p:spPr>
        <p:txBody>
          <a:bodyPr>
            <a:normAutofit fontScale="85000" lnSpcReduction="20000"/>
          </a:bodyPr>
          <a:lstStyle/>
          <a:p>
            <a:pPr>
              <a:lnSpc>
                <a:spcPct val="140000"/>
              </a:lnSpc>
            </a:pPr>
            <a:r>
              <a:rPr kumimoji="1" lang="en-US" altLang="ja-JP" dirty="0"/>
              <a:t> </a:t>
            </a:r>
            <a:r>
              <a:rPr kumimoji="1" lang="ja-JP" altLang="en-US" dirty="0"/>
              <a:t>天水による冷却効果と</a:t>
            </a:r>
            <a:r>
              <a:rPr kumimoji="1" lang="en-US" altLang="ja-JP" dirty="0"/>
              <a:t>, </a:t>
            </a:r>
            <a:r>
              <a:rPr kumimoji="1" lang="ja-JP" altLang="en-US" dirty="0"/>
              <a:t>上端の境界条件により</a:t>
            </a:r>
            <a:r>
              <a:rPr kumimoji="1" lang="en-US" altLang="ja-JP" dirty="0"/>
              <a:t>, </a:t>
            </a:r>
            <a:r>
              <a:rPr kumimoji="1" lang="ja-JP" altLang="en-US" dirty="0"/>
              <a:t>いずれの条件においても</a:t>
            </a:r>
            <a:r>
              <a:rPr kumimoji="1" lang="en-US" altLang="ja-JP" dirty="0"/>
              <a:t>, </a:t>
            </a:r>
            <a:r>
              <a:rPr kumimoji="1" lang="ja-JP" altLang="en-US" dirty="0"/>
              <a:t>地表の高温域 </a:t>
            </a:r>
            <a:r>
              <a:rPr kumimoji="1" lang="en-US" altLang="ja-JP" dirty="0"/>
              <a:t>(&gt;200</a:t>
            </a:r>
            <a:r>
              <a:rPr kumimoji="1" lang="ja-JP" altLang="en-US" dirty="0"/>
              <a:t>℃</a:t>
            </a:r>
            <a:r>
              <a:rPr kumimoji="1" lang="en-US" altLang="ja-JP" dirty="0"/>
              <a:t>) </a:t>
            </a:r>
            <a:r>
              <a:rPr kumimoji="1" lang="ja-JP" altLang="en-US" dirty="0"/>
              <a:t>は再現できなかった</a:t>
            </a:r>
            <a:r>
              <a:rPr kumimoji="1" lang="en-US" altLang="ja-JP" dirty="0"/>
              <a:t>.</a:t>
            </a:r>
          </a:p>
          <a:p>
            <a:pPr lvl="1">
              <a:lnSpc>
                <a:spcPct val="140000"/>
              </a:lnSpc>
            </a:pPr>
            <a:endParaRPr lang="en-US" altLang="ja-JP" dirty="0"/>
          </a:p>
          <a:p>
            <a:pPr>
              <a:lnSpc>
                <a:spcPct val="140000"/>
              </a:lnSpc>
            </a:pPr>
            <a:r>
              <a:rPr kumimoji="1" lang="en-US" altLang="ja-JP" dirty="0"/>
              <a:t> </a:t>
            </a:r>
            <a:r>
              <a:rPr kumimoji="1" lang="ja-JP" altLang="en-US" dirty="0"/>
              <a:t>火道の</a:t>
            </a:r>
            <a:r>
              <a:rPr lang="ja-JP" altLang="en-US" dirty="0"/>
              <a:t>浸透率を母岩の</a:t>
            </a:r>
            <a:r>
              <a:rPr lang="en-US" altLang="ja-JP" dirty="0"/>
              <a:t>10</a:t>
            </a:r>
            <a:r>
              <a:rPr lang="ja-JP" altLang="en-US" dirty="0"/>
              <a:t>倍より大きくすると</a:t>
            </a:r>
            <a:r>
              <a:rPr lang="en-US" altLang="ja-JP" dirty="0"/>
              <a:t>, </a:t>
            </a:r>
            <a:r>
              <a:rPr lang="ja-JP" altLang="en-US" dirty="0"/>
              <a:t>天水の流入により</a:t>
            </a:r>
            <a:r>
              <a:rPr lang="en-US" altLang="ja-JP" dirty="0"/>
              <a:t>, </a:t>
            </a:r>
            <a:r>
              <a:rPr lang="ja-JP" altLang="en-US" dirty="0"/>
              <a:t>火道の温度は低くなってしまった</a:t>
            </a:r>
            <a:r>
              <a:rPr lang="en-US" altLang="ja-JP" dirty="0"/>
              <a:t>.</a:t>
            </a:r>
          </a:p>
          <a:p>
            <a:pPr lvl="1">
              <a:lnSpc>
                <a:spcPct val="140000"/>
              </a:lnSpc>
            </a:pPr>
            <a:endParaRPr kumimoji="1" lang="en-US" altLang="ja-JP" dirty="0"/>
          </a:p>
          <a:p>
            <a:pPr>
              <a:lnSpc>
                <a:spcPct val="140000"/>
              </a:lnSpc>
              <a:buFont typeface="Wingdings" panose="05000000000000000000" pitchFamily="2" charset="2"/>
              <a:buChar char="Ø"/>
            </a:pPr>
            <a:r>
              <a:rPr lang="en-US" altLang="ja-JP" dirty="0"/>
              <a:t> </a:t>
            </a:r>
            <a:r>
              <a:rPr lang="ja-JP" altLang="en-US" dirty="0"/>
              <a:t>地表の高温域を再現するためには</a:t>
            </a:r>
            <a:r>
              <a:rPr lang="en-US" altLang="ja-JP" dirty="0"/>
              <a:t>, </a:t>
            </a:r>
            <a:r>
              <a:rPr lang="ja-JP" altLang="en-US" dirty="0"/>
              <a:t>天水の量と上端の境界条件を修正する必要がある</a:t>
            </a:r>
            <a:r>
              <a:rPr lang="en-US" altLang="ja-JP" dirty="0"/>
              <a:t>.</a:t>
            </a:r>
            <a:endParaRPr kumimoji="1" lang="en-US" altLang="ja-JP" dirty="0"/>
          </a:p>
        </p:txBody>
      </p:sp>
    </p:spTree>
    <p:extLst>
      <p:ext uri="{BB962C8B-B14F-4D97-AF65-F5344CB8AC3E}">
        <p14:creationId xmlns:p14="http://schemas.microsoft.com/office/powerpoint/2010/main" val="3159864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CB5C0B-6FEF-49B7-1F77-8005A523C178}"/>
              </a:ext>
            </a:extLst>
          </p:cNvPr>
          <p:cNvSpPr>
            <a:spLocks noGrp="1"/>
          </p:cNvSpPr>
          <p:nvPr>
            <p:ph type="title"/>
          </p:nvPr>
        </p:nvSpPr>
        <p:spPr>
          <a:xfrm>
            <a:off x="838200" y="365126"/>
            <a:ext cx="10515600" cy="958850"/>
          </a:xfrm>
        </p:spPr>
        <p:txBody>
          <a:bodyPr/>
          <a:lstStyle/>
          <a:p>
            <a:r>
              <a:rPr kumimoji="1" lang="ja-JP" altLang="en-US" dirty="0"/>
              <a:t>その他の計算条件</a:t>
            </a:r>
          </a:p>
        </p:txBody>
      </p:sp>
      <p:graphicFrame>
        <p:nvGraphicFramePr>
          <p:cNvPr id="4" name="表 3">
            <a:extLst>
              <a:ext uri="{FF2B5EF4-FFF2-40B4-BE49-F238E27FC236}">
                <a16:creationId xmlns:a16="http://schemas.microsoft.com/office/drawing/2014/main" id="{65C48DC9-86AD-91E9-C836-2DFBF9DC85D6}"/>
              </a:ext>
            </a:extLst>
          </p:cNvPr>
          <p:cNvGraphicFramePr>
            <a:graphicFrameLocks noGrp="1"/>
          </p:cNvGraphicFramePr>
          <p:nvPr>
            <p:extLst>
              <p:ext uri="{D42A27DB-BD31-4B8C-83A1-F6EECF244321}">
                <p14:modId xmlns:p14="http://schemas.microsoft.com/office/powerpoint/2010/main" val="296745566"/>
              </p:ext>
            </p:extLst>
          </p:nvPr>
        </p:nvGraphicFramePr>
        <p:xfrm>
          <a:off x="963612" y="1381346"/>
          <a:ext cx="10264776" cy="5111528"/>
        </p:xfrm>
        <a:graphic>
          <a:graphicData uri="http://schemas.openxmlformats.org/drawingml/2006/table">
            <a:tbl>
              <a:tblPr firstRow="1" bandRow="1">
                <a:tableStyleId>{F5AB1C69-6EDB-4FF4-983F-18BD219EF322}</a:tableStyleId>
              </a:tblPr>
              <a:tblGrid>
                <a:gridCol w="5132388">
                  <a:extLst>
                    <a:ext uri="{9D8B030D-6E8A-4147-A177-3AD203B41FA5}">
                      <a16:colId xmlns:a16="http://schemas.microsoft.com/office/drawing/2014/main" val="3192658985"/>
                    </a:ext>
                  </a:extLst>
                </a:gridCol>
                <a:gridCol w="5132388">
                  <a:extLst>
                    <a:ext uri="{9D8B030D-6E8A-4147-A177-3AD203B41FA5}">
                      <a16:colId xmlns:a16="http://schemas.microsoft.com/office/drawing/2014/main" val="881501562"/>
                    </a:ext>
                  </a:extLst>
                </a:gridCol>
              </a:tblGrid>
              <a:tr h="524641">
                <a:tc>
                  <a:txBody>
                    <a:bodyPr/>
                    <a:lstStyle/>
                    <a:p>
                      <a:r>
                        <a:rPr kumimoji="1" lang="ja-JP" altLang="en-US" dirty="0"/>
                        <a:t>パラメータ</a:t>
                      </a:r>
                    </a:p>
                  </a:txBody>
                  <a:tcPr/>
                </a:tc>
                <a:tc>
                  <a:txBody>
                    <a:bodyPr/>
                    <a:lstStyle/>
                    <a:p>
                      <a:r>
                        <a:rPr kumimoji="1" lang="ja-JP" altLang="en-US" dirty="0"/>
                        <a:t>値</a:t>
                      </a:r>
                    </a:p>
                  </a:txBody>
                  <a:tcPr/>
                </a:tc>
                <a:extLst>
                  <a:ext uri="{0D108BD9-81ED-4DB2-BD59-A6C34878D82A}">
                    <a16:rowId xmlns:a16="http://schemas.microsoft.com/office/drawing/2014/main" val="2568789253"/>
                  </a:ext>
                </a:extLst>
              </a:tr>
              <a:tr h="524641">
                <a:tc>
                  <a:txBody>
                    <a:bodyPr/>
                    <a:lstStyle/>
                    <a:p>
                      <a:r>
                        <a:rPr kumimoji="1" lang="ja-JP" altLang="en-US" dirty="0"/>
                        <a:t>天水の温度</a:t>
                      </a:r>
                    </a:p>
                  </a:txBody>
                  <a:tcPr/>
                </a:tc>
                <a:tc>
                  <a:txBody>
                    <a:bodyPr/>
                    <a:lstStyle/>
                    <a:p>
                      <a:r>
                        <a:rPr kumimoji="1" lang="en-US" altLang="ja-JP" dirty="0"/>
                        <a:t>10 </a:t>
                      </a:r>
                      <a:r>
                        <a:rPr kumimoji="1" lang="ja-JP" altLang="en-US" dirty="0"/>
                        <a:t>℃</a:t>
                      </a:r>
                    </a:p>
                  </a:txBody>
                  <a:tcPr/>
                </a:tc>
                <a:extLst>
                  <a:ext uri="{0D108BD9-81ED-4DB2-BD59-A6C34878D82A}">
                    <a16:rowId xmlns:a16="http://schemas.microsoft.com/office/drawing/2014/main" val="1385075636"/>
                  </a:ext>
                </a:extLst>
              </a:tr>
              <a:tr h="898748">
                <a:tc>
                  <a:txBody>
                    <a:bodyPr/>
                    <a:lstStyle/>
                    <a:p>
                      <a:r>
                        <a:rPr kumimoji="1" lang="ja-JP" altLang="en-US" dirty="0"/>
                        <a:t>天水の</a:t>
                      </a:r>
                      <a:r>
                        <a:rPr kumimoji="1" lang="en-US" altLang="ja-JP" dirty="0"/>
                        <a:t>CO2</a:t>
                      </a:r>
                      <a:r>
                        <a:rPr kumimoji="1" lang="ja-JP" altLang="en-US" dirty="0"/>
                        <a:t>分率</a:t>
                      </a:r>
                    </a:p>
                  </a:txBody>
                  <a:tcPr/>
                </a:tc>
                <a:tc>
                  <a:txBody>
                    <a:bodyPr/>
                    <a:lstStyle/>
                    <a:p>
                      <a:r>
                        <a:rPr kumimoji="1" lang="ja-JP" altLang="en-US" dirty="0"/>
                        <a:t>約</a:t>
                      </a:r>
                      <a:r>
                        <a:rPr kumimoji="1" lang="en-US" altLang="ja-JP" dirty="0"/>
                        <a:t>3.8×10</a:t>
                      </a:r>
                      <a:r>
                        <a:rPr kumimoji="1" lang="en-US" altLang="ja-JP" baseline="30000" dirty="0"/>
                        <a:t>-7</a:t>
                      </a:r>
                    </a:p>
                    <a:p>
                      <a:r>
                        <a:rPr kumimoji="1" lang="en-US" altLang="ja-JP" dirty="0"/>
                        <a:t>※ </a:t>
                      </a:r>
                      <a:r>
                        <a:rPr kumimoji="1" lang="ja-JP" altLang="en-US" dirty="0"/>
                        <a:t>大気を理想気体とみなし</a:t>
                      </a:r>
                      <a:r>
                        <a:rPr kumimoji="1" lang="en-US" altLang="ja-JP" dirty="0"/>
                        <a:t>, Dalton</a:t>
                      </a:r>
                      <a:r>
                        <a:rPr kumimoji="1" lang="ja-JP" altLang="en-US" dirty="0"/>
                        <a:t>の法則と</a:t>
                      </a:r>
                      <a:r>
                        <a:rPr kumimoji="1" lang="en-US" altLang="ja-JP" dirty="0"/>
                        <a:t>Henry</a:t>
                      </a:r>
                      <a:r>
                        <a:rPr kumimoji="1" lang="ja-JP" altLang="en-US" dirty="0"/>
                        <a:t>の法則を用いて計算した</a:t>
                      </a:r>
                      <a:r>
                        <a:rPr kumimoji="1" lang="en-US" altLang="ja-JP" dirty="0"/>
                        <a:t>.</a:t>
                      </a:r>
                      <a:endParaRPr kumimoji="1" lang="ja-JP" altLang="en-US" dirty="0"/>
                    </a:p>
                  </a:txBody>
                  <a:tcPr/>
                </a:tc>
                <a:extLst>
                  <a:ext uri="{0D108BD9-81ED-4DB2-BD59-A6C34878D82A}">
                    <a16:rowId xmlns:a16="http://schemas.microsoft.com/office/drawing/2014/main" val="636925680"/>
                  </a:ext>
                </a:extLst>
              </a:tr>
              <a:tr h="524641">
                <a:tc>
                  <a:txBody>
                    <a:bodyPr/>
                    <a:lstStyle/>
                    <a:p>
                      <a:r>
                        <a:rPr kumimoji="1" lang="ja-JP" altLang="en-US" dirty="0"/>
                        <a:t>岩石の熱伝導率</a:t>
                      </a:r>
                    </a:p>
                  </a:txBody>
                  <a:tcPr/>
                </a:tc>
                <a:tc>
                  <a:txBody>
                    <a:bodyPr/>
                    <a:lstStyle/>
                    <a:p>
                      <a:r>
                        <a:rPr kumimoji="1" lang="en-US" altLang="ja-JP" dirty="0"/>
                        <a:t>2 </a:t>
                      </a:r>
                      <a:r>
                        <a:rPr kumimoji="1" lang="pl-PL" altLang="ja-JP" dirty="0"/>
                        <a:t>W</a:t>
                      </a:r>
                      <a:r>
                        <a:rPr kumimoji="1" lang="en-US" altLang="ja-JP" dirty="0"/>
                        <a:t>/</a:t>
                      </a:r>
                      <a:r>
                        <a:rPr kumimoji="1" lang="pl-PL" altLang="ja-JP" dirty="0"/>
                        <a:t>m</a:t>
                      </a:r>
                      <a:r>
                        <a:rPr kumimoji="1" lang="en-US" altLang="ja-JP" dirty="0"/>
                        <a:t>/</a:t>
                      </a:r>
                      <a:r>
                        <a:rPr kumimoji="1" lang="pl-PL" altLang="ja-JP" dirty="0"/>
                        <a:t>K</a:t>
                      </a:r>
                      <a:endParaRPr kumimoji="1" lang="ja-JP" altLang="en-US" dirty="0"/>
                    </a:p>
                  </a:txBody>
                  <a:tcPr/>
                </a:tc>
                <a:extLst>
                  <a:ext uri="{0D108BD9-81ED-4DB2-BD59-A6C34878D82A}">
                    <a16:rowId xmlns:a16="http://schemas.microsoft.com/office/drawing/2014/main" val="815190320"/>
                  </a:ext>
                </a:extLst>
              </a:tr>
              <a:tr h="524641">
                <a:tc>
                  <a:txBody>
                    <a:bodyPr/>
                    <a:lstStyle/>
                    <a:p>
                      <a:r>
                        <a:rPr kumimoji="1" lang="ja-JP" altLang="en-US" dirty="0"/>
                        <a:t>岩石の比熱</a:t>
                      </a:r>
                    </a:p>
                  </a:txBody>
                  <a:tcPr/>
                </a:tc>
                <a:tc>
                  <a:txBody>
                    <a:bodyPr/>
                    <a:lstStyle/>
                    <a:p>
                      <a:r>
                        <a:rPr kumimoji="1" lang="en-US" altLang="ja-JP" dirty="0"/>
                        <a:t>1 kJ/kg/K</a:t>
                      </a:r>
                      <a:endParaRPr kumimoji="1" lang="ja-JP" altLang="en-US" dirty="0"/>
                    </a:p>
                  </a:txBody>
                  <a:tcPr/>
                </a:tc>
                <a:extLst>
                  <a:ext uri="{0D108BD9-81ED-4DB2-BD59-A6C34878D82A}">
                    <a16:rowId xmlns:a16="http://schemas.microsoft.com/office/drawing/2014/main" val="3194663444"/>
                  </a:ext>
                </a:extLst>
              </a:tr>
              <a:tr h="524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岩石の密度</a:t>
                      </a:r>
                    </a:p>
                  </a:txBody>
                  <a:tcPr/>
                </a:tc>
                <a:tc>
                  <a:txBody>
                    <a:bodyPr/>
                    <a:lstStyle/>
                    <a:p>
                      <a:r>
                        <a:rPr kumimoji="1" lang="en-US" altLang="ja-JP" dirty="0"/>
                        <a:t>2900 kg/m</a:t>
                      </a:r>
                      <a:r>
                        <a:rPr kumimoji="1" lang="en-US" altLang="ja-JP" baseline="30000" dirty="0"/>
                        <a:t>3</a:t>
                      </a:r>
                      <a:endParaRPr kumimoji="1" lang="ja-JP" altLang="en-US" baseline="30000" dirty="0"/>
                    </a:p>
                  </a:txBody>
                  <a:tcPr/>
                </a:tc>
                <a:extLst>
                  <a:ext uri="{0D108BD9-81ED-4DB2-BD59-A6C34878D82A}">
                    <a16:rowId xmlns:a16="http://schemas.microsoft.com/office/drawing/2014/main" val="398949405"/>
                  </a:ext>
                </a:extLst>
              </a:tr>
              <a:tr h="524641">
                <a:tc>
                  <a:txBody>
                    <a:bodyPr/>
                    <a:lstStyle/>
                    <a:p>
                      <a:r>
                        <a:rPr kumimoji="1" lang="ja-JP" altLang="en-US" dirty="0"/>
                        <a:t>間隙率</a:t>
                      </a:r>
                    </a:p>
                  </a:txBody>
                  <a:tcPr/>
                </a:tc>
                <a:tc>
                  <a:txBody>
                    <a:bodyPr/>
                    <a:lstStyle/>
                    <a:p>
                      <a:r>
                        <a:rPr kumimoji="1" lang="en-US" altLang="ja-JP" dirty="0"/>
                        <a:t>0.2</a:t>
                      </a:r>
                      <a:endParaRPr kumimoji="1" lang="ja-JP" altLang="en-US" dirty="0"/>
                    </a:p>
                  </a:txBody>
                  <a:tcPr/>
                </a:tc>
                <a:extLst>
                  <a:ext uri="{0D108BD9-81ED-4DB2-BD59-A6C34878D82A}">
                    <a16:rowId xmlns:a16="http://schemas.microsoft.com/office/drawing/2014/main" val="834034866"/>
                  </a:ext>
                </a:extLst>
              </a:tr>
              <a:tr h="524641">
                <a:tc>
                  <a:txBody>
                    <a:bodyPr/>
                    <a:lstStyle/>
                    <a:p>
                      <a:r>
                        <a:rPr kumimoji="1" lang="ja-JP" altLang="en-US" dirty="0"/>
                        <a:t>初期の温度勾配</a:t>
                      </a:r>
                    </a:p>
                  </a:txBody>
                  <a:tcPr/>
                </a:tc>
                <a:tc>
                  <a:txBody>
                    <a:bodyPr/>
                    <a:lstStyle/>
                    <a:p>
                      <a:r>
                        <a:rPr kumimoji="1" lang="en-US" altLang="ja-JP" dirty="0"/>
                        <a:t>6</a:t>
                      </a:r>
                      <a:r>
                        <a:rPr kumimoji="1" lang="ja-JP" altLang="en-US" dirty="0"/>
                        <a:t>℃</a:t>
                      </a:r>
                      <a:r>
                        <a:rPr kumimoji="1" lang="en-US" altLang="ja-JP" dirty="0"/>
                        <a:t>/100 m</a:t>
                      </a:r>
                      <a:endParaRPr kumimoji="1" lang="ja-JP" altLang="en-US" dirty="0"/>
                    </a:p>
                  </a:txBody>
                  <a:tcPr/>
                </a:tc>
                <a:extLst>
                  <a:ext uri="{0D108BD9-81ED-4DB2-BD59-A6C34878D82A}">
                    <a16:rowId xmlns:a16="http://schemas.microsoft.com/office/drawing/2014/main" val="2969972266"/>
                  </a:ext>
                </a:extLst>
              </a:tr>
              <a:tr h="524641">
                <a:tc>
                  <a:txBody>
                    <a:bodyPr/>
                    <a:lstStyle/>
                    <a:p>
                      <a:r>
                        <a:rPr kumimoji="1" lang="ja-JP" altLang="en-US" dirty="0"/>
                        <a:t>初期の圧力勾配</a:t>
                      </a:r>
                    </a:p>
                  </a:txBody>
                  <a:tcPr/>
                </a:tc>
                <a:tc>
                  <a:txBody>
                    <a:bodyPr/>
                    <a:lstStyle/>
                    <a:p>
                      <a:r>
                        <a:rPr kumimoji="1" lang="ja-JP" altLang="en-US" dirty="0"/>
                        <a:t>静水圧</a:t>
                      </a:r>
                    </a:p>
                  </a:txBody>
                  <a:tcPr/>
                </a:tc>
                <a:extLst>
                  <a:ext uri="{0D108BD9-81ED-4DB2-BD59-A6C34878D82A}">
                    <a16:rowId xmlns:a16="http://schemas.microsoft.com/office/drawing/2014/main" val="1369046363"/>
                  </a:ext>
                </a:extLst>
              </a:tr>
            </a:tbl>
          </a:graphicData>
        </a:graphic>
      </p:graphicFrame>
    </p:spTree>
    <p:extLst>
      <p:ext uri="{BB962C8B-B14F-4D97-AF65-F5344CB8AC3E}">
        <p14:creationId xmlns:p14="http://schemas.microsoft.com/office/powerpoint/2010/main" val="347048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93DF4-8980-F0FC-56F8-25E99DABD0B8}"/>
              </a:ext>
            </a:extLst>
          </p:cNvPr>
          <p:cNvSpPr>
            <a:spLocks noGrp="1"/>
          </p:cNvSpPr>
          <p:nvPr>
            <p:ph type="title"/>
          </p:nvPr>
        </p:nvSpPr>
        <p:spPr/>
        <p:txBody>
          <a:bodyPr/>
          <a:lstStyle/>
          <a:p>
            <a:r>
              <a:rPr lang="ja-JP" altLang="en-US" dirty="0"/>
              <a:t>シミュレータ</a:t>
            </a:r>
            <a:endParaRPr kumimoji="1" lang="ja-JP" altLang="en-US" dirty="0"/>
          </a:p>
        </p:txBody>
      </p:sp>
      <p:sp>
        <p:nvSpPr>
          <p:cNvPr id="3" name="コンテンツ プレースホルダー 2">
            <a:extLst>
              <a:ext uri="{FF2B5EF4-FFF2-40B4-BE49-F238E27FC236}">
                <a16:creationId xmlns:a16="http://schemas.microsoft.com/office/drawing/2014/main" id="{5D83D907-7C1A-DA82-299F-CED31A614606}"/>
              </a:ext>
            </a:extLst>
          </p:cNvPr>
          <p:cNvSpPr>
            <a:spLocks noGrp="1"/>
          </p:cNvSpPr>
          <p:nvPr>
            <p:ph idx="1"/>
          </p:nvPr>
        </p:nvSpPr>
        <p:spPr>
          <a:xfrm>
            <a:off x="838200" y="2001078"/>
            <a:ext cx="10677939" cy="4647372"/>
          </a:xfrm>
        </p:spPr>
        <p:txBody>
          <a:bodyPr>
            <a:normAutofit/>
          </a:bodyPr>
          <a:lstStyle/>
          <a:p>
            <a:pPr>
              <a:lnSpc>
                <a:spcPct val="120000"/>
              </a:lnSpc>
            </a:pPr>
            <a:r>
              <a:rPr lang="en-US" altLang="ja-JP" dirty="0"/>
              <a:t> MUFITS (</a:t>
            </a:r>
            <a:r>
              <a:rPr lang="en-US" altLang="ja-JP" dirty="0" err="1"/>
              <a:t>Afanasyev</a:t>
            </a:r>
            <a:r>
              <a:rPr lang="en-US" altLang="ja-JP" dirty="0"/>
              <a:t>, 2012)</a:t>
            </a:r>
          </a:p>
          <a:p>
            <a:pPr marL="457200" lvl="1" indent="0">
              <a:lnSpc>
                <a:spcPct val="120000"/>
              </a:lnSpc>
              <a:buNone/>
            </a:pPr>
            <a:r>
              <a:rPr lang="ja-JP" altLang="en-US" dirty="0"/>
              <a:t>適用可能な条件：</a:t>
            </a:r>
            <a:r>
              <a:rPr lang="en-US" altLang="ja-JP" dirty="0"/>
              <a:t>0.1</a:t>
            </a:r>
            <a:r>
              <a:rPr lang="ja-JP" altLang="en-US" dirty="0"/>
              <a:t>－</a:t>
            </a:r>
            <a:r>
              <a:rPr lang="en-US" altLang="ja-JP" dirty="0"/>
              <a:t>150 MPa, 0</a:t>
            </a:r>
            <a:r>
              <a:rPr lang="ja-JP" altLang="en-US" dirty="0"/>
              <a:t>－</a:t>
            </a:r>
            <a:r>
              <a:rPr lang="en-US" altLang="ja-JP" dirty="0"/>
              <a:t>1000</a:t>
            </a:r>
            <a:r>
              <a:rPr lang="ja-JP" altLang="en-US" dirty="0"/>
              <a:t>℃</a:t>
            </a:r>
            <a:r>
              <a:rPr lang="en-US" altLang="ja-JP" dirty="0"/>
              <a:t>, 0</a:t>
            </a:r>
            <a:r>
              <a:rPr lang="ja-JP" altLang="en-US" dirty="0"/>
              <a:t>－</a:t>
            </a:r>
            <a:r>
              <a:rPr lang="en-US" altLang="ja-JP" dirty="0"/>
              <a:t>1 CO</a:t>
            </a:r>
            <a:r>
              <a:rPr lang="en-US" altLang="ja-JP" baseline="-25000" dirty="0"/>
              <a:t>2</a:t>
            </a:r>
            <a:r>
              <a:rPr lang="en-US" altLang="ja-JP" dirty="0"/>
              <a:t> </a:t>
            </a:r>
            <a:r>
              <a:rPr lang="ja-JP" altLang="en-US" dirty="0"/>
              <a:t>モル分率</a:t>
            </a:r>
            <a:endParaRPr lang="en-US" altLang="ja-JP" dirty="0"/>
          </a:p>
        </p:txBody>
      </p:sp>
      <p:pic>
        <p:nvPicPr>
          <p:cNvPr id="5" name="図 4">
            <a:extLst>
              <a:ext uri="{FF2B5EF4-FFF2-40B4-BE49-F238E27FC236}">
                <a16:creationId xmlns:a16="http://schemas.microsoft.com/office/drawing/2014/main" id="{A0FB3F45-4947-A3D9-625D-5603EA4BC7C8}"/>
              </a:ext>
            </a:extLst>
          </p:cNvPr>
          <p:cNvPicPr>
            <a:picLocks noChangeAspect="1"/>
          </p:cNvPicPr>
          <p:nvPr/>
        </p:nvPicPr>
        <p:blipFill>
          <a:blip r:embed="rId3"/>
          <a:stretch>
            <a:fillRect/>
          </a:stretch>
        </p:blipFill>
        <p:spPr>
          <a:xfrm>
            <a:off x="1289176" y="3618689"/>
            <a:ext cx="6437504" cy="2874186"/>
          </a:xfrm>
          <a:prstGeom prst="rect">
            <a:avLst/>
          </a:prstGeom>
        </p:spPr>
      </p:pic>
      <p:sp>
        <p:nvSpPr>
          <p:cNvPr id="8" name="テキスト ボックス 7">
            <a:extLst>
              <a:ext uri="{FF2B5EF4-FFF2-40B4-BE49-F238E27FC236}">
                <a16:creationId xmlns:a16="http://schemas.microsoft.com/office/drawing/2014/main" id="{54C7AA80-E9A9-8556-2A18-67D96EA4C1A9}"/>
              </a:ext>
            </a:extLst>
          </p:cNvPr>
          <p:cNvSpPr txBox="1"/>
          <p:nvPr/>
        </p:nvSpPr>
        <p:spPr>
          <a:xfrm>
            <a:off x="8169859" y="5569545"/>
            <a:ext cx="3494006" cy="923330"/>
          </a:xfrm>
          <a:prstGeom prst="rect">
            <a:avLst/>
          </a:prstGeom>
          <a:noFill/>
        </p:spPr>
        <p:txBody>
          <a:bodyPr wrap="square" rtlCol="0">
            <a:spAutoFit/>
          </a:bodyPr>
          <a:lstStyle/>
          <a:p>
            <a:r>
              <a:rPr kumimoji="1" lang="ja-JP" altLang="en-US" dirty="0"/>
              <a:t>ダルシー流を仮定して、</a:t>
            </a:r>
            <a:endParaRPr kumimoji="1" lang="en-US" altLang="ja-JP" dirty="0"/>
          </a:p>
          <a:p>
            <a:r>
              <a:rPr kumimoji="1" lang="ja-JP" altLang="en-US" dirty="0"/>
              <a:t>各タイムステップで質量保存則とエネルギー保存則を解く</a:t>
            </a:r>
            <a:r>
              <a:rPr kumimoji="1" lang="en-US" altLang="ja-JP" dirty="0"/>
              <a:t>.</a:t>
            </a:r>
            <a:endParaRPr kumimoji="1" lang="ja-JP" altLang="en-US" dirty="0"/>
          </a:p>
        </p:txBody>
      </p:sp>
    </p:spTree>
    <p:extLst>
      <p:ext uri="{BB962C8B-B14F-4D97-AF65-F5344CB8AC3E}">
        <p14:creationId xmlns:p14="http://schemas.microsoft.com/office/powerpoint/2010/main" val="145174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19808-AB19-BD84-D82F-C63967A78797}"/>
              </a:ext>
            </a:extLst>
          </p:cNvPr>
          <p:cNvSpPr>
            <a:spLocks noGrp="1"/>
          </p:cNvSpPr>
          <p:nvPr>
            <p:ph type="title"/>
          </p:nvPr>
        </p:nvSpPr>
        <p:spPr/>
        <p:txBody>
          <a:bodyPr/>
          <a:lstStyle/>
          <a:p>
            <a:r>
              <a:rPr kumimoji="1" lang="ja-JP" altLang="en-US" dirty="0"/>
              <a:t>グリッド</a:t>
            </a:r>
          </a:p>
        </p:txBody>
      </p:sp>
      <p:sp>
        <p:nvSpPr>
          <p:cNvPr id="3" name="コンテンツ プレースホルダー 2">
            <a:extLst>
              <a:ext uri="{FF2B5EF4-FFF2-40B4-BE49-F238E27FC236}">
                <a16:creationId xmlns:a16="http://schemas.microsoft.com/office/drawing/2014/main" id="{D24A9A47-C68B-CA8E-3EA8-257939854FD1}"/>
              </a:ext>
            </a:extLst>
          </p:cNvPr>
          <p:cNvSpPr>
            <a:spLocks noGrp="1"/>
          </p:cNvSpPr>
          <p:nvPr>
            <p:ph idx="1"/>
          </p:nvPr>
        </p:nvSpPr>
        <p:spPr>
          <a:xfrm>
            <a:off x="838200" y="1830759"/>
            <a:ext cx="11216640" cy="4662116"/>
          </a:xfrm>
        </p:spPr>
        <p:txBody>
          <a:bodyPr>
            <a:normAutofit fontScale="92500" lnSpcReduction="10000"/>
          </a:bodyPr>
          <a:lstStyle/>
          <a:p>
            <a:pPr>
              <a:lnSpc>
                <a:spcPct val="130000"/>
              </a:lnSpc>
            </a:pPr>
            <a:r>
              <a:rPr lang="ja-JP" altLang="en-US" dirty="0"/>
              <a:t> グリッド数：</a:t>
            </a:r>
            <a:endParaRPr lang="en-US" altLang="ja-JP" dirty="0"/>
          </a:p>
          <a:p>
            <a:pPr marL="457200" lvl="1" indent="0">
              <a:lnSpc>
                <a:spcPct val="130000"/>
              </a:lnSpc>
              <a:buNone/>
            </a:pPr>
            <a:r>
              <a:rPr kumimoji="1" lang="en-US" altLang="ja-JP" dirty="0"/>
              <a:t>- EW: 40 (8852 m)</a:t>
            </a:r>
          </a:p>
          <a:p>
            <a:pPr marL="457200" lvl="1" indent="0">
              <a:lnSpc>
                <a:spcPct val="130000"/>
              </a:lnSpc>
              <a:buNone/>
            </a:pPr>
            <a:r>
              <a:rPr kumimoji="1" lang="en-US" altLang="ja-JP" dirty="0"/>
              <a:t>- NS: 40 (8852 m)</a:t>
            </a:r>
          </a:p>
          <a:p>
            <a:pPr marL="457200" lvl="1" indent="0">
              <a:lnSpc>
                <a:spcPct val="130000"/>
              </a:lnSpc>
              <a:buNone/>
            </a:pPr>
            <a:r>
              <a:rPr kumimoji="1" lang="en-US" altLang="ja-JP" dirty="0"/>
              <a:t>- Z: 25 (1250 m)</a:t>
            </a:r>
          </a:p>
          <a:p>
            <a:pPr>
              <a:lnSpc>
                <a:spcPct val="130000"/>
              </a:lnSpc>
            </a:pPr>
            <a:r>
              <a:rPr kumimoji="1" lang="ja-JP" altLang="en-US" dirty="0"/>
              <a:t> グリッド間隔：</a:t>
            </a:r>
            <a:endParaRPr kumimoji="1" lang="en-US" altLang="ja-JP" dirty="0"/>
          </a:p>
          <a:p>
            <a:pPr lvl="1">
              <a:lnSpc>
                <a:spcPct val="130000"/>
              </a:lnSpc>
            </a:pPr>
            <a:r>
              <a:rPr kumimoji="1" lang="ja-JP" altLang="en-US" dirty="0"/>
              <a:t>水平：火口原の範囲</a:t>
            </a:r>
            <a:r>
              <a:rPr lang="ja-JP" altLang="en-US" dirty="0"/>
              <a:t>は</a:t>
            </a:r>
            <a:r>
              <a:rPr kumimoji="1" lang="en-US" altLang="ja-JP" dirty="0"/>
              <a:t>50 m</a:t>
            </a:r>
            <a:r>
              <a:rPr kumimoji="1" lang="ja-JP" altLang="en-US" dirty="0"/>
              <a:t>とし</a:t>
            </a:r>
            <a:r>
              <a:rPr kumimoji="1" lang="en-US" altLang="ja-JP" dirty="0"/>
              <a:t>, </a:t>
            </a:r>
            <a:r>
              <a:rPr kumimoji="1" lang="ja-JP" altLang="en-US" dirty="0"/>
              <a:t>それより外側は</a:t>
            </a:r>
            <a:r>
              <a:rPr kumimoji="1" lang="en-US" altLang="ja-JP" dirty="0"/>
              <a:t>1.2</a:t>
            </a:r>
            <a:r>
              <a:rPr lang="ja-JP" altLang="en-US" dirty="0"/>
              <a:t>倍ずつ大きくした</a:t>
            </a:r>
            <a:r>
              <a:rPr lang="en-US" altLang="ja-JP" dirty="0"/>
              <a:t>.</a:t>
            </a:r>
          </a:p>
          <a:p>
            <a:pPr lvl="1">
              <a:lnSpc>
                <a:spcPct val="130000"/>
              </a:lnSpc>
            </a:pPr>
            <a:r>
              <a:rPr kumimoji="1" lang="ja-JP" altLang="en-US" dirty="0"/>
              <a:t>鉛直：</a:t>
            </a:r>
            <a:r>
              <a:rPr kumimoji="1" lang="en-US" altLang="ja-JP" dirty="0"/>
              <a:t>50 m</a:t>
            </a:r>
            <a:endParaRPr lang="en-US" altLang="ja-JP" dirty="0"/>
          </a:p>
          <a:p>
            <a:pPr marL="0" indent="0">
              <a:lnSpc>
                <a:spcPct val="130000"/>
              </a:lnSpc>
              <a:buNone/>
            </a:pPr>
            <a:r>
              <a:rPr lang="en-US" altLang="ja-JP" sz="2200" dirty="0"/>
              <a:t>※ </a:t>
            </a:r>
            <a:r>
              <a:rPr kumimoji="1" lang="ja-JP" altLang="en-US" sz="2200" dirty="0"/>
              <a:t>地形は</a:t>
            </a:r>
            <a:r>
              <a:rPr kumimoji="1" lang="en-US" altLang="ja-JP" sz="2200" dirty="0"/>
              <a:t>DEM (10m</a:t>
            </a:r>
            <a:r>
              <a:rPr kumimoji="1" lang="ja-JP" altLang="en-US" sz="2200" dirty="0"/>
              <a:t>間隔</a:t>
            </a:r>
            <a:r>
              <a:rPr kumimoji="1" lang="en-US" altLang="ja-JP" sz="2200" dirty="0"/>
              <a:t>)</a:t>
            </a:r>
            <a:r>
              <a:rPr kumimoji="1" lang="ja-JP" altLang="en-US" sz="2200" dirty="0"/>
              <a:t>を用いて組み込んだ</a:t>
            </a:r>
            <a:r>
              <a:rPr kumimoji="1" lang="en-US" altLang="ja-JP" sz="2200" dirty="0"/>
              <a:t>.</a:t>
            </a:r>
            <a:endParaRPr kumimoji="1" lang="ja-JP" altLang="en-US" sz="2200" dirty="0"/>
          </a:p>
        </p:txBody>
      </p:sp>
      <p:grpSp>
        <p:nvGrpSpPr>
          <p:cNvPr id="4" name="グループ化 3">
            <a:extLst>
              <a:ext uri="{FF2B5EF4-FFF2-40B4-BE49-F238E27FC236}">
                <a16:creationId xmlns:a16="http://schemas.microsoft.com/office/drawing/2014/main" id="{EA834A56-CAA0-91C6-BA6E-828AE623036B}"/>
              </a:ext>
            </a:extLst>
          </p:cNvPr>
          <p:cNvGrpSpPr/>
          <p:nvPr/>
        </p:nvGrpSpPr>
        <p:grpSpPr>
          <a:xfrm>
            <a:off x="6446520" y="1517368"/>
            <a:ext cx="4286250" cy="2857174"/>
            <a:chOff x="7331075" y="365125"/>
            <a:chExt cx="4286250" cy="2857174"/>
          </a:xfrm>
        </p:grpSpPr>
        <p:pic>
          <p:nvPicPr>
            <p:cNvPr id="5" name="図 4">
              <a:extLst>
                <a:ext uri="{FF2B5EF4-FFF2-40B4-BE49-F238E27FC236}">
                  <a16:creationId xmlns:a16="http://schemas.microsoft.com/office/drawing/2014/main" id="{42C08212-6DE0-A259-FFE1-B0378FB5D31B}"/>
                </a:ext>
              </a:extLst>
            </p:cNvPr>
            <p:cNvPicPr>
              <a:picLocks noChangeAspect="1"/>
            </p:cNvPicPr>
            <p:nvPr/>
          </p:nvPicPr>
          <p:blipFill>
            <a:blip r:embed="rId3"/>
            <a:stretch>
              <a:fillRect/>
            </a:stretch>
          </p:blipFill>
          <p:spPr>
            <a:xfrm>
              <a:off x="7331075" y="870188"/>
              <a:ext cx="4286250" cy="2352111"/>
            </a:xfrm>
            <a:prstGeom prst="rect">
              <a:avLst/>
            </a:prstGeom>
          </p:spPr>
        </p:pic>
        <p:sp>
          <p:nvSpPr>
            <p:cNvPr id="6" name="正方形/長方形 5">
              <a:extLst>
                <a:ext uri="{FF2B5EF4-FFF2-40B4-BE49-F238E27FC236}">
                  <a16:creationId xmlns:a16="http://schemas.microsoft.com/office/drawing/2014/main" id="{E7FE23E5-9D7A-58CE-6633-428535C46872}"/>
                </a:ext>
              </a:extLst>
            </p:cNvPr>
            <p:cNvSpPr>
              <a:spLocks noChangeAspect="1"/>
            </p:cNvSpPr>
            <p:nvPr/>
          </p:nvSpPr>
          <p:spPr>
            <a:xfrm>
              <a:off x="8690975" y="1307751"/>
              <a:ext cx="1623600" cy="1623600"/>
            </a:xfrm>
            <a:prstGeom prst="rect">
              <a:avLst/>
            </a:prstGeom>
            <a:noFill/>
            <a:ln w="571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7" name="テキスト ボックス 6">
              <a:extLst>
                <a:ext uri="{FF2B5EF4-FFF2-40B4-BE49-F238E27FC236}">
                  <a16:creationId xmlns:a16="http://schemas.microsoft.com/office/drawing/2014/main" id="{6B31AC56-8950-8EA5-FCA3-821765DDF679}"/>
                </a:ext>
              </a:extLst>
            </p:cNvPr>
            <p:cNvSpPr txBox="1"/>
            <p:nvPr/>
          </p:nvSpPr>
          <p:spPr>
            <a:xfrm>
              <a:off x="9474200" y="365125"/>
              <a:ext cx="2082800" cy="369332"/>
            </a:xfrm>
            <a:prstGeom prst="rect">
              <a:avLst/>
            </a:prstGeom>
            <a:noFill/>
          </p:spPr>
          <p:txBody>
            <a:bodyPr wrap="square" rtlCol="0">
              <a:spAutoFit/>
            </a:bodyPr>
            <a:lstStyle/>
            <a:p>
              <a:pPr algn="ctr"/>
              <a:r>
                <a:rPr kumimoji="1" lang="ja-JP" altLang="en-US" dirty="0"/>
                <a:t>計算領域</a:t>
              </a:r>
            </a:p>
          </p:txBody>
        </p:sp>
        <p:cxnSp>
          <p:nvCxnSpPr>
            <p:cNvPr id="9" name="直線矢印コネクタ 8">
              <a:extLst>
                <a:ext uri="{FF2B5EF4-FFF2-40B4-BE49-F238E27FC236}">
                  <a16:creationId xmlns:a16="http://schemas.microsoft.com/office/drawing/2014/main" id="{E33287E6-08C9-31CE-8758-6E26C5A26BEF}"/>
                </a:ext>
              </a:extLst>
            </p:cNvPr>
            <p:cNvCxnSpPr>
              <a:cxnSpLocks/>
            </p:cNvCxnSpPr>
            <p:nvPr/>
          </p:nvCxnSpPr>
          <p:spPr>
            <a:xfrm flipH="1">
              <a:off x="9803400" y="717920"/>
              <a:ext cx="482600" cy="521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958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Word が含まれている画像&#10;&#10;自動的に生成された説明">
            <a:extLst>
              <a:ext uri="{FF2B5EF4-FFF2-40B4-BE49-F238E27FC236}">
                <a16:creationId xmlns:a16="http://schemas.microsoft.com/office/drawing/2014/main" id="{B523C5A6-9F2F-ABA4-7B58-C121F9909711}"/>
              </a:ext>
            </a:extLst>
          </p:cNvPr>
          <p:cNvPicPr>
            <a:picLocks noChangeAspect="1"/>
          </p:cNvPicPr>
          <p:nvPr/>
        </p:nvPicPr>
        <p:blipFill rotWithShape="1">
          <a:blip r:embed="rId4">
            <a:extLst>
              <a:ext uri="{28A0092B-C50C-407E-A947-70E740481C1C}">
                <a14:useLocalDpi xmlns:a14="http://schemas.microsoft.com/office/drawing/2010/main" val="0"/>
              </a:ext>
            </a:extLst>
          </a:blip>
          <a:srcRect l="1424" t="36600" r="19530" b="33222"/>
          <a:stretch/>
        </p:blipFill>
        <p:spPr>
          <a:xfrm>
            <a:off x="781050" y="3107831"/>
            <a:ext cx="3775567" cy="1005253"/>
          </a:xfrm>
          <a:prstGeom prst="rect">
            <a:avLst/>
          </a:prstGeom>
        </p:spPr>
      </p:pic>
      <p:sp>
        <p:nvSpPr>
          <p:cNvPr id="2" name="タイトル 1">
            <a:extLst>
              <a:ext uri="{FF2B5EF4-FFF2-40B4-BE49-F238E27FC236}">
                <a16:creationId xmlns:a16="http://schemas.microsoft.com/office/drawing/2014/main" id="{028B478B-255F-55EE-B58E-18A732CB7F69}"/>
              </a:ext>
            </a:extLst>
          </p:cNvPr>
          <p:cNvSpPr>
            <a:spLocks noGrp="1"/>
          </p:cNvSpPr>
          <p:nvPr>
            <p:ph type="title"/>
          </p:nvPr>
        </p:nvSpPr>
        <p:spPr/>
        <p:txBody>
          <a:bodyPr/>
          <a:lstStyle/>
          <a:p>
            <a:r>
              <a:rPr kumimoji="1" lang="ja-JP" altLang="en-US" dirty="0"/>
              <a:t>計算条件 </a:t>
            </a:r>
            <a:r>
              <a:rPr kumimoji="1" lang="en-US" altLang="ja-JP" dirty="0"/>
              <a:t>(</a:t>
            </a:r>
            <a:r>
              <a:rPr kumimoji="1" lang="ja-JP" altLang="en-US" dirty="0"/>
              <a:t>準定常状態</a:t>
            </a:r>
            <a:r>
              <a:rPr kumimoji="1" lang="en-US" altLang="ja-JP" dirty="0"/>
              <a: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83D97EB-AD86-8437-7844-0EAA52FD8E67}"/>
                  </a:ext>
                </a:extLst>
              </p:cNvPr>
              <p:cNvSpPr>
                <a:spLocks noGrp="1"/>
              </p:cNvSpPr>
              <p:nvPr>
                <p:ph idx="1"/>
              </p:nvPr>
            </p:nvSpPr>
            <p:spPr>
              <a:xfrm>
                <a:off x="5342033" y="1911349"/>
                <a:ext cx="5215875" cy="4794251"/>
              </a:xfrm>
            </p:spPr>
            <p:txBody>
              <a:bodyPr>
                <a:normAutofit fontScale="55000" lnSpcReduction="20000"/>
              </a:bodyPr>
              <a:lstStyle/>
              <a:p>
                <a:pPr>
                  <a:lnSpc>
                    <a:spcPct val="120000"/>
                  </a:lnSpc>
                </a:pPr>
                <a:r>
                  <a:rPr kumimoji="1" lang="en-US" altLang="ja-JP" dirty="0"/>
                  <a:t> </a:t>
                </a:r>
                <a:r>
                  <a:rPr kumimoji="1" lang="ja-JP" altLang="en-US" dirty="0"/>
                  <a:t>母岩の固有浸透率 </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t> </a:t>
                </a:r>
                <a:r>
                  <a:rPr kumimoji="1" lang="en-US" altLang="ja-JP" dirty="0"/>
                  <a:t>(m</a:t>
                </a:r>
                <a:r>
                  <a:rPr kumimoji="1" lang="en-US" altLang="ja-JP" baseline="30000" dirty="0"/>
                  <a:t>2</a:t>
                </a:r>
                <a:r>
                  <a:rPr kumimoji="1" lang="en-US" altLang="ja-JP" dirty="0"/>
                  <a:t>)</a:t>
                </a:r>
                <a:r>
                  <a:rPr kumimoji="1" lang="ja-JP" altLang="en-US" dirty="0"/>
                  <a:t>：</a:t>
                </a:r>
                <a:r>
                  <a:rPr lang="en-US" altLang="ja-JP" dirty="0"/>
                  <a:t> </a:t>
                </a:r>
                <a:br>
                  <a:rPr lang="en-US" altLang="ja-JP" dirty="0"/>
                </a:br>
                <a14:m>
                  <m:oMath xmlns:m="http://schemas.openxmlformats.org/officeDocument/2006/math">
                    <m:r>
                      <m:rPr>
                        <m:sty m:val="p"/>
                      </m:rPr>
                      <a:rPr lang="en-US" altLang="ja-JP" b="0" i="0" smtClean="0">
                        <a:latin typeface="Cambria Math" panose="02040503050406030204" pitchFamily="18" charset="0"/>
                      </a:rPr>
                      <m:t>log</m:t>
                    </m:r>
                    <m:r>
                      <a:rPr lang="en-US" altLang="ja-JP" b="0" i="1" smtClean="0">
                        <a:latin typeface="Cambria Math" panose="02040503050406030204" pitchFamily="18" charset="0"/>
                      </a:rPr>
                      <m:t> </m:t>
                    </m:r>
                    <m:r>
                      <a:rPr lang="en-US" altLang="ja-JP" i="1">
                        <a:latin typeface="Cambria Math" panose="02040503050406030204" pitchFamily="18" charset="0"/>
                      </a:rPr>
                      <m:t>𝑘</m:t>
                    </m:r>
                    <m:r>
                      <a:rPr lang="en-US" altLang="ja-JP" b="0" i="1" smtClean="0">
                        <a:latin typeface="Cambria Math" panose="02040503050406030204" pitchFamily="18" charset="0"/>
                      </a:rPr>
                      <m:t>=−14−3.2</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𝑧</m:t>
                        </m:r>
                      </m:e>
                    </m:func>
                  </m:oMath>
                </a14:m>
                <a:r>
                  <a:rPr kumimoji="1" lang="ja-JP" altLang="en-US" dirty="0"/>
                  <a:t> </a:t>
                </a:r>
                <a:r>
                  <a:rPr kumimoji="1" lang="en-US" altLang="ja-JP" dirty="0"/>
                  <a:t>(</a:t>
                </a:r>
                <a14:m>
                  <m:oMath xmlns:m="http://schemas.openxmlformats.org/officeDocument/2006/math">
                    <m:r>
                      <a:rPr kumimoji="1" lang="en-US" altLang="ja-JP" i="1" dirty="0" smtClean="0">
                        <a:latin typeface="Cambria Math" panose="02040503050406030204" pitchFamily="18" charset="0"/>
                      </a:rPr>
                      <m:t>𝑧</m:t>
                    </m:r>
                  </m:oMath>
                </a14:m>
                <a:r>
                  <a:rPr kumimoji="1" lang="en-US" altLang="ja-JP" dirty="0"/>
                  <a:t>: </a:t>
                </a:r>
                <a:r>
                  <a:rPr kumimoji="1" lang="ja-JP" altLang="en-US" dirty="0"/>
                  <a:t>深度 </a:t>
                </a:r>
                <a:r>
                  <a:rPr kumimoji="1" lang="en-US" altLang="ja-JP" dirty="0"/>
                  <a:t>(km))</a:t>
                </a:r>
              </a:p>
              <a:p>
                <a:pPr lvl="1">
                  <a:lnSpc>
                    <a:spcPct val="120000"/>
                  </a:lnSpc>
                </a:pPr>
                <a:r>
                  <a:rPr lang="en-US" altLang="ja-JP" dirty="0"/>
                  <a:t>Manning and </a:t>
                </a:r>
                <a:r>
                  <a:rPr lang="en-US" altLang="ja-JP" dirty="0" err="1"/>
                  <a:t>Ingebritsen</a:t>
                </a:r>
                <a:r>
                  <a:rPr lang="en-US" altLang="ja-JP" dirty="0"/>
                  <a:t> (1999)</a:t>
                </a:r>
                <a:r>
                  <a:rPr lang="ja-JP" altLang="en-US" dirty="0"/>
                  <a:t>に基づく</a:t>
                </a:r>
                <a:r>
                  <a:rPr lang="en-US" altLang="ja-JP" dirty="0"/>
                  <a:t>.</a:t>
                </a:r>
              </a:p>
              <a:p>
                <a:pPr>
                  <a:lnSpc>
                    <a:spcPct val="120000"/>
                  </a:lnSpc>
                </a:pPr>
                <a:r>
                  <a:rPr kumimoji="1" lang="en-US" altLang="ja-JP" dirty="0"/>
                  <a:t> </a:t>
                </a:r>
                <a:r>
                  <a:rPr lang="ja-JP" altLang="en-US" dirty="0"/>
                  <a:t>天水の量：降水量の約</a:t>
                </a:r>
                <a:r>
                  <a:rPr lang="en-US" altLang="ja-JP" dirty="0"/>
                  <a:t>43%</a:t>
                </a:r>
              </a:p>
              <a:p>
                <a:pPr lvl="1">
                  <a:lnSpc>
                    <a:spcPct val="120000"/>
                  </a:lnSpc>
                </a:pPr>
                <a:r>
                  <a:rPr lang="ja-JP" altLang="en-US" dirty="0"/>
                  <a:t>降水量の年平均値と</a:t>
                </a:r>
                <a:r>
                  <a:rPr lang="en-US" altLang="ja-JP" dirty="0"/>
                  <a:t>, </a:t>
                </a:r>
                <a:r>
                  <a:rPr lang="ja-JP" altLang="en-US" dirty="0"/>
                  <a:t>八田ほか </a:t>
                </a:r>
                <a:r>
                  <a:rPr lang="en-US" altLang="ja-JP" dirty="0"/>
                  <a:t>(2002)</a:t>
                </a:r>
                <a:r>
                  <a:rPr lang="ja-JP" altLang="en-US" dirty="0"/>
                  <a:t>により推定された</a:t>
                </a:r>
                <a:br>
                  <a:rPr lang="en-US" altLang="ja-JP" dirty="0"/>
                </a:br>
                <a:r>
                  <a:rPr lang="ja-JP" altLang="en-US" dirty="0"/>
                  <a:t>蒸発散量と河川流量の値から計算した</a:t>
                </a:r>
                <a:r>
                  <a:rPr lang="en-US" altLang="ja-JP" dirty="0"/>
                  <a:t>.</a:t>
                </a:r>
              </a:p>
              <a:p>
                <a:pPr>
                  <a:lnSpc>
                    <a:spcPct val="120000"/>
                  </a:lnSpc>
                </a:pPr>
                <a:r>
                  <a:rPr kumimoji="1" lang="ja-JP" altLang="en-US" dirty="0"/>
                  <a:t>火道の浸透率：母岩の定数倍 </a:t>
                </a:r>
                <a:r>
                  <a:rPr kumimoji="1" lang="en-US" altLang="ja-JP" dirty="0"/>
                  <a:t>(10</a:t>
                </a:r>
                <a:r>
                  <a:rPr kumimoji="1" lang="ja-JP" altLang="en-US" dirty="0"/>
                  <a:t>－</a:t>
                </a:r>
                <a:r>
                  <a:rPr kumimoji="1" lang="en-US" altLang="ja-JP" dirty="0"/>
                  <a:t>10000)</a:t>
                </a:r>
                <a:endParaRPr lang="en-US" altLang="ja-JP" dirty="0"/>
              </a:p>
              <a:p>
                <a:pPr>
                  <a:lnSpc>
                    <a:spcPct val="120000"/>
                  </a:lnSpc>
                </a:pPr>
                <a:r>
                  <a:rPr lang="ja-JP" altLang="en-US" dirty="0"/>
                  <a:t>火山性流体の流入量 </a:t>
                </a:r>
                <a:r>
                  <a:rPr lang="en-US" altLang="ja-JP" dirty="0"/>
                  <a:t>(Q)</a:t>
                </a:r>
                <a:r>
                  <a:rPr lang="ja-JP" altLang="en-US" dirty="0"/>
                  <a:t>：</a:t>
                </a:r>
                <a:r>
                  <a:rPr lang="en-US" altLang="ja-JP" dirty="0"/>
                  <a:t>100</a:t>
                </a:r>
                <a:r>
                  <a:rPr lang="ja-JP" altLang="en-US" dirty="0"/>
                  <a:t>－</a:t>
                </a:r>
                <a:r>
                  <a:rPr lang="en-US" altLang="ja-JP" dirty="0"/>
                  <a:t>10000 t/day</a:t>
                </a:r>
              </a:p>
              <a:p>
                <a:pPr>
                  <a:lnSpc>
                    <a:spcPct val="120000"/>
                  </a:lnSpc>
                </a:pPr>
                <a:r>
                  <a:rPr lang="ja-JP" altLang="en-US" dirty="0"/>
                  <a:t>火山性流体の温度 </a:t>
                </a:r>
                <a:r>
                  <a:rPr lang="en-US" altLang="ja-JP" dirty="0"/>
                  <a:t>(T)</a:t>
                </a:r>
                <a:r>
                  <a:rPr lang="ja-JP" altLang="en-US" dirty="0"/>
                  <a:t>：</a:t>
                </a:r>
                <a:r>
                  <a:rPr lang="en-US" altLang="ja-JP" dirty="0"/>
                  <a:t>200</a:t>
                </a:r>
                <a:r>
                  <a:rPr lang="ja-JP" altLang="en-US" dirty="0"/>
                  <a:t>－</a:t>
                </a:r>
                <a:r>
                  <a:rPr lang="en-US" altLang="ja-JP" dirty="0"/>
                  <a:t>900</a:t>
                </a:r>
                <a:r>
                  <a:rPr lang="ja-JP" altLang="en-US" dirty="0"/>
                  <a:t>℃</a:t>
                </a:r>
                <a:endParaRPr lang="en-US" altLang="ja-JP" dirty="0"/>
              </a:p>
              <a:p>
                <a:pPr>
                  <a:lnSpc>
                    <a:spcPct val="120000"/>
                  </a:lnSpc>
                </a:pPr>
                <a:r>
                  <a:rPr lang="ja-JP" altLang="en-US" dirty="0"/>
                  <a:t>火山性流体の</a:t>
                </a:r>
                <a:r>
                  <a:rPr lang="en-US" altLang="ja-JP" dirty="0"/>
                  <a:t>CO2</a:t>
                </a:r>
                <a:r>
                  <a:rPr lang="ja-JP" altLang="en-US" dirty="0"/>
                  <a:t>分率 </a:t>
                </a:r>
                <a:r>
                  <a:rPr lang="en-US" altLang="ja-JP" dirty="0"/>
                  <a:t>(</a:t>
                </a:r>
                <a:r>
                  <a:rPr kumimoji="1" lang="en-US" altLang="ja-JP" sz="2800" dirty="0"/>
                  <a:t>X</a:t>
                </a:r>
                <a:r>
                  <a:rPr kumimoji="1" lang="en-US" altLang="ja-JP" sz="2800" baseline="-25000" dirty="0"/>
                  <a:t>CO2</a:t>
                </a:r>
                <a:r>
                  <a:rPr lang="en-US" altLang="ja-JP" dirty="0"/>
                  <a:t>)</a:t>
                </a:r>
                <a:r>
                  <a:rPr lang="ja-JP" altLang="en-US" dirty="0"/>
                  <a:t>：</a:t>
                </a:r>
                <a:r>
                  <a:rPr lang="en-US" altLang="ja-JP" dirty="0"/>
                  <a:t>0</a:t>
                </a:r>
                <a:r>
                  <a:rPr lang="ja-JP" altLang="en-US" dirty="0"/>
                  <a:t>－</a:t>
                </a:r>
                <a:r>
                  <a:rPr lang="en-US" altLang="ja-JP" dirty="0"/>
                  <a:t>0.1</a:t>
                </a:r>
              </a:p>
              <a:p>
                <a:pPr>
                  <a:lnSpc>
                    <a:spcPct val="120000"/>
                  </a:lnSpc>
                </a:pPr>
                <a:r>
                  <a:rPr lang="ja-JP" altLang="en-US" dirty="0"/>
                  <a:t>キャップロックの有無</a:t>
                </a:r>
                <a:endParaRPr lang="en-US" altLang="ja-JP" dirty="0"/>
              </a:p>
            </p:txBody>
          </p:sp>
        </mc:Choice>
        <mc:Fallback>
          <p:sp>
            <p:nvSpPr>
              <p:cNvPr id="3" name="コンテンツ プレースホルダー 2">
                <a:extLst>
                  <a:ext uri="{FF2B5EF4-FFF2-40B4-BE49-F238E27FC236}">
                    <a16:creationId xmlns:a16="http://schemas.microsoft.com/office/drawing/2014/main" id="{F83D97EB-AD86-8437-7844-0EAA52FD8E67}"/>
                  </a:ext>
                </a:extLst>
              </p:cNvPr>
              <p:cNvSpPr>
                <a:spLocks noGrp="1" noRot="1" noChangeAspect="1" noMove="1" noResize="1" noEditPoints="1" noAdjustHandles="1" noChangeArrowheads="1" noChangeShapeType="1" noTextEdit="1"/>
              </p:cNvSpPr>
              <p:nvPr>
                <p:ph idx="1"/>
              </p:nvPr>
            </p:nvSpPr>
            <p:spPr>
              <a:xfrm>
                <a:off x="5342033" y="1911349"/>
                <a:ext cx="5215875" cy="4794251"/>
              </a:xfrm>
              <a:blipFill>
                <a:blip r:embed="rId5"/>
                <a:stretch>
                  <a:fillRect l="-350" t="-382"/>
                </a:stretch>
              </a:blipFill>
            </p:spPr>
            <p:txBody>
              <a:bodyPr/>
              <a:lstStyle/>
              <a:p>
                <a:r>
                  <a:rPr lang="ja-JP" altLang="en-US">
                    <a:noFill/>
                  </a:rPr>
                  <a:t> </a:t>
                </a:r>
              </a:p>
            </p:txBody>
          </p:sp>
        </mc:Fallback>
      </mc:AlternateContent>
      <p:pic>
        <p:nvPicPr>
          <p:cNvPr id="6" name="図 5" descr="Word が含まれている画像&#10;&#10;自動的に生成された説明">
            <a:extLst>
              <a:ext uri="{FF2B5EF4-FFF2-40B4-BE49-F238E27FC236}">
                <a16:creationId xmlns:a16="http://schemas.microsoft.com/office/drawing/2014/main" id="{151E3ED7-A89C-5642-C445-ADA8EAF12E5A}"/>
              </a:ext>
            </a:extLst>
          </p:cNvPr>
          <p:cNvPicPr>
            <a:picLocks noChangeAspect="1"/>
          </p:cNvPicPr>
          <p:nvPr/>
        </p:nvPicPr>
        <p:blipFill rotWithShape="1">
          <a:blip r:embed="rId6">
            <a:extLst>
              <a:ext uri="{28A0092B-C50C-407E-A947-70E740481C1C}">
                <a14:useLocalDpi xmlns:a14="http://schemas.microsoft.com/office/drawing/2010/main" val="0"/>
              </a:ext>
            </a:extLst>
          </a:blip>
          <a:srcRect l="82140"/>
          <a:stretch/>
        </p:blipFill>
        <p:spPr>
          <a:xfrm>
            <a:off x="4598266" y="2407443"/>
            <a:ext cx="531668" cy="2043113"/>
          </a:xfrm>
          <a:prstGeom prst="rect">
            <a:avLst/>
          </a:prstGeom>
        </p:spPr>
      </p:pic>
      <p:sp>
        <p:nvSpPr>
          <p:cNvPr id="7" name="矢印: 右 6">
            <a:extLst>
              <a:ext uri="{FF2B5EF4-FFF2-40B4-BE49-F238E27FC236}">
                <a16:creationId xmlns:a16="http://schemas.microsoft.com/office/drawing/2014/main" id="{1F0E5B60-41B5-F177-824A-45AE1B1F864A}"/>
              </a:ext>
            </a:extLst>
          </p:cNvPr>
          <p:cNvSpPr/>
          <p:nvPr/>
        </p:nvSpPr>
        <p:spPr>
          <a:xfrm rot="16200000">
            <a:off x="2651695" y="4022862"/>
            <a:ext cx="219732" cy="207962"/>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73D2595-5626-8AEB-CF18-73E6A00FF097}"/>
              </a:ext>
            </a:extLst>
          </p:cNvPr>
          <p:cNvSpPr txBox="1"/>
          <p:nvPr/>
        </p:nvSpPr>
        <p:spPr>
          <a:xfrm>
            <a:off x="1634091" y="4383502"/>
            <a:ext cx="2462902" cy="369332"/>
          </a:xfrm>
          <a:prstGeom prst="rect">
            <a:avLst/>
          </a:prstGeom>
          <a:noFill/>
        </p:spPr>
        <p:txBody>
          <a:bodyPr wrap="square" rtlCol="0">
            <a:spAutoFit/>
          </a:bodyPr>
          <a:lstStyle/>
          <a:p>
            <a:pPr algn="ctr"/>
            <a:r>
              <a:rPr kumimoji="1" lang="ja-JP" altLang="en-US" dirty="0"/>
              <a:t>火山性流体 </a:t>
            </a:r>
            <a:r>
              <a:rPr kumimoji="1" lang="en-US" altLang="ja-JP" dirty="0"/>
              <a:t>(Q, T, X)</a:t>
            </a:r>
            <a:endParaRPr kumimoji="1" lang="ja-JP" altLang="en-US" dirty="0"/>
          </a:p>
        </p:txBody>
      </p:sp>
      <p:sp>
        <p:nvSpPr>
          <p:cNvPr id="9" name="右中かっこ 8">
            <a:extLst>
              <a:ext uri="{FF2B5EF4-FFF2-40B4-BE49-F238E27FC236}">
                <a16:creationId xmlns:a16="http://schemas.microsoft.com/office/drawing/2014/main" id="{D215A5CA-C8A6-0E47-E35A-202D875E006B}"/>
              </a:ext>
            </a:extLst>
          </p:cNvPr>
          <p:cNvSpPr/>
          <p:nvPr/>
        </p:nvSpPr>
        <p:spPr>
          <a:xfrm>
            <a:off x="10349159" y="4113084"/>
            <a:ext cx="391849" cy="2417941"/>
          </a:xfrm>
          <a:prstGeom prst="rightBrace">
            <a:avLst>
              <a:gd name="adj1" fmla="val 8333"/>
              <a:gd name="adj2" fmla="val 56091"/>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8DB6B9-5664-2954-D77E-FB587BD1A20F}"/>
              </a:ext>
            </a:extLst>
          </p:cNvPr>
          <p:cNvSpPr txBox="1"/>
          <p:nvPr/>
        </p:nvSpPr>
        <p:spPr>
          <a:xfrm>
            <a:off x="10833073" y="5229885"/>
            <a:ext cx="1244627" cy="523220"/>
          </a:xfrm>
          <a:prstGeom prst="rect">
            <a:avLst/>
          </a:prstGeom>
          <a:noFill/>
          <a:ln>
            <a:solidFill>
              <a:schemeClr val="accent2"/>
            </a:solidFill>
          </a:ln>
        </p:spPr>
        <p:txBody>
          <a:bodyPr wrap="square" rtlCol="0">
            <a:spAutoFit/>
          </a:bodyPr>
          <a:lstStyle/>
          <a:p>
            <a:r>
              <a:rPr kumimoji="1" lang="ja-JP" altLang="en-US" sz="1400" dirty="0"/>
              <a:t>変化させた条件</a:t>
            </a:r>
          </a:p>
        </p:txBody>
      </p:sp>
      <p:sp>
        <p:nvSpPr>
          <p:cNvPr id="11" name="テキスト ボックス 10">
            <a:extLst>
              <a:ext uri="{FF2B5EF4-FFF2-40B4-BE49-F238E27FC236}">
                <a16:creationId xmlns:a16="http://schemas.microsoft.com/office/drawing/2014/main" id="{89C990BA-5508-E711-1698-E017E5FDD078}"/>
              </a:ext>
            </a:extLst>
          </p:cNvPr>
          <p:cNvSpPr txBox="1"/>
          <p:nvPr/>
        </p:nvSpPr>
        <p:spPr>
          <a:xfrm>
            <a:off x="1030953" y="5715050"/>
            <a:ext cx="2462901" cy="523220"/>
          </a:xfrm>
          <a:prstGeom prst="rect">
            <a:avLst/>
          </a:prstGeom>
          <a:noFill/>
        </p:spPr>
        <p:txBody>
          <a:bodyPr wrap="square" rtlCol="0">
            <a:spAutoFit/>
          </a:bodyPr>
          <a:lstStyle/>
          <a:p>
            <a:r>
              <a:rPr lang="ja-JP" altLang="en-US" sz="1400" dirty="0"/>
              <a:t>陸－大気：</a:t>
            </a:r>
            <a:r>
              <a:rPr kumimoji="1" lang="ja-JP" altLang="en-US" sz="1400" dirty="0"/>
              <a:t>不透水境界</a:t>
            </a:r>
            <a:r>
              <a:rPr kumimoji="1" lang="en-US" altLang="ja-JP" sz="1400" dirty="0"/>
              <a:t>,</a:t>
            </a:r>
            <a:endParaRPr lang="en-US" altLang="ja-JP" sz="1400" dirty="0"/>
          </a:p>
          <a:p>
            <a:r>
              <a:rPr kumimoji="1" lang="ja-JP" altLang="en-US" sz="1400" dirty="0"/>
              <a:t>頂部</a:t>
            </a:r>
            <a:r>
              <a:rPr lang="ja-JP" altLang="en-US" sz="1400" dirty="0"/>
              <a:t>・</a:t>
            </a:r>
            <a:r>
              <a:rPr kumimoji="1" lang="ja-JP" altLang="en-US" sz="1400" dirty="0"/>
              <a:t>側方・底：透水境界</a:t>
            </a:r>
            <a:endParaRPr kumimoji="1" lang="en-US" altLang="ja-JP" sz="1400" dirty="0"/>
          </a:p>
        </p:txBody>
      </p:sp>
      <p:sp>
        <p:nvSpPr>
          <p:cNvPr id="14" name="右中かっこ 13">
            <a:extLst>
              <a:ext uri="{FF2B5EF4-FFF2-40B4-BE49-F238E27FC236}">
                <a16:creationId xmlns:a16="http://schemas.microsoft.com/office/drawing/2014/main" id="{DBEBB641-E4E8-F5E6-1CC5-8DCA3917D154}"/>
              </a:ext>
            </a:extLst>
          </p:cNvPr>
          <p:cNvSpPr/>
          <p:nvPr/>
        </p:nvSpPr>
        <p:spPr>
          <a:xfrm rot="10800000">
            <a:off x="647535" y="3498849"/>
            <a:ext cx="117640" cy="337661"/>
          </a:xfrm>
          <a:prstGeom prst="rightBrace">
            <a:avLst>
              <a:gd name="adj1" fmla="val 8333"/>
              <a:gd name="adj2" fmla="val 560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7E1B0F7-4122-87E5-64E4-96D89948BDDC}"/>
              </a:ext>
            </a:extLst>
          </p:cNvPr>
          <p:cNvSpPr txBox="1"/>
          <p:nvPr/>
        </p:nvSpPr>
        <p:spPr>
          <a:xfrm>
            <a:off x="3681446" y="3266670"/>
            <a:ext cx="792063" cy="307777"/>
          </a:xfrm>
          <a:prstGeom prst="rect">
            <a:avLst/>
          </a:prstGeom>
          <a:noFill/>
        </p:spPr>
        <p:txBody>
          <a:bodyPr wrap="square" rtlCol="0">
            <a:spAutoFit/>
          </a:bodyPr>
          <a:lstStyle/>
          <a:p>
            <a:r>
              <a:rPr kumimoji="1" lang="ja-JP" altLang="en-US" sz="1400" dirty="0"/>
              <a:t>火道</a:t>
            </a:r>
          </a:p>
        </p:txBody>
      </p:sp>
      <p:cxnSp>
        <p:nvCxnSpPr>
          <p:cNvPr id="17" name="直線矢印コネクタ 16">
            <a:extLst>
              <a:ext uri="{FF2B5EF4-FFF2-40B4-BE49-F238E27FC236}">
                <a16:creationId xmlns:a16="http://schemas.microsoft.com/office/drawing/2014/main" id="{D6398F46-DB92-2323-D12F-BE2BD605C015}"/>
              </a:ext>
            </a:extLst>
          </p:cNvPr>
          <p:cNvCxnSpPr>
            <a:stCxn id="15" idx="1"/>
          </p:cNvCxnSpPr>
          <p:nvPr/>
        </p:nvCxnSpPr>
        <p:spPr>
          <a:xfrm flipH="1">
            <a:off x="2846027" y="3420559"/>
            <a:ext cx="835419" cy="18246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D8DFABA-FEC2-7E8A-4B1D-30EEA8D7C2A3}"/>
              </a:ext>
            </a:extLst>
          </p:cNvPr>
          <p:cNvSpPr txBox="1"/>
          <p:nvPr/>
        </p:nvSpPr>
        <p:spPr>
          <a:xfrm>
            <a:off x="96620" y="4052238"/>
            <a:ext cx="1667907" cy="307777"/>
          </a:xfrm>
          <a:prstGeom prst="rect">
            <a:avLst/>
          </a:prstGeom>
          <a:noFill/>
        </p:spPr>
        <p:txBody>
          <a:bodyPr wrap="square" rtlCol="0">
            <a:spAutoFit/>
          </a:bodyPr>
          <a:lstStyle/>
          <a:p>
            <a:r>
              <a:rPr kumimoji="1" lang="ja-JP" altLang="en-US" sz="1400" dirty="0"/>
              <a:t>静水圧</a:t>
            </a:r>
            <a:r>
              <a:rPr kumimoji="1" lang="en-US" altLang="ja-JP" sz="1400" dirty="0"/>
              <a:t>, 6</a:t>
            </a:r>
            <a:r>
              <a:rPr kumimoji="1" lang="ja-JP" altLang="en-US" sz="1400" dirty="0"/>
              <a:t>℃</a:t>
            </a:r>
            <a:r>
              <a:rPr kumimoji="1" lang="en-US" altLang="ja-JP" sz="1400" dirty="0"/>
              <a:t>/100m</a:t>
            </a:r>
            <a:endParaRPr kumimoji="1" lang="ja-JP" altLang="en-US" sz="1400" dirty="0"/>
          </a:p>
        </p:txBody>
      </p:sp>
      <p:cxnSp>
        <p:nvCxnSpPr>
          <p:cNvPr id="20" name="直線コネクタ 19">
            <a:extLst>
              <a:ext uri="{FF2B5EF4-FFF2-40B4-BE49-F238E27FC236}">
                <a16:creationId xmlns:a16="http://schemas.microsoft.com/office/drawing/2014/main" id="{F11F87A7-FCF9-D82D-6E39-35D27A51B48A}"/>
              </a:ext>
            </a:extLst>
          </p:cNvPr>
          <p:cNvCxnSpPr>
            <a:cxnSpLocks/>
          </p:cNvCxnSpPr>
          <p:nvPr/>
        </p:nvCxnSpPr>
        <p:spPr>
          <a:xfrm flipH="1">
            <a:off x="528046" y="3699264"/>
            <a:ext cx="119489" cy="284039"/>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矢印: 右 21">
            <a:extLst>
              <a:ext uri="{FF2B5EF4-FFF2-40B4-BE49-F238E27FC236}">
                <a16:creationId xmlns:a16="http://schemas.microsoft.com/office/drawing/2014/main" id="{D1CEE4BC-CC3C-6067-C52A-1DD0577444AD}"/>
              </a:ext>
            </a:extLst>
          </p:cNvPr>
          <p:cNvSpPr/>
          <p:nvPr/>
        </p:nvSpPr>
        <p:spPr>
          <a:xfrm rot="5400000">
            <a:off x="2670056" y="2906030"/>
            <a:ext cx="219732" cy="207962"/>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F41798E6-E0DD-67B0-961A-69907D47AABF}"/>
              </a:ext>
            </a:extLst>
          </p:cNvPr>
          <p:cNvSpPr txBox="1"/>
          <p:nvPr/>
        </p:nvSpPr>
        <p:spPr>
          <a:xfrm>
            <a:off x="1777765" y="2420256"/>
            <a:ext cx="2243217" cy="307777"/>
          </a:xfrm>
          <a:prstGeom prst="rect">
            <a:avLst/>
          </a:prstGeom>
          <a:noFill/>
        </p:spPr>
        <p:txBody>
          <a:bodyPr wrap="square" rtlCol="0">
            <a:spAutoFit/>
          </a:bodyPr>
          <a:lstStyle/>
          <a:p>
            <a:pPr algn="ctr"/>
            <a:r>
              <a:rPr lang="ja-JP" altLang="en-US" sz="1400" dirty="0"/>
              <a:t>浸透量</a:t>
            </a:r>
            <a:r>
              <a:rPr kumimoji="1" lang="ja-JP" altLang="en-US" sz="1400" dirty="0"/>
              <a:t> </a:t>
            </a:r>
            <a:r>
              <a:rPr kumimoji="1" lang="en-US" altLang="ja-JP" sz="1400" dirty="0"/>
              <a:t>(3.5 mm/day)</a:t>
            </a:r>
            <a:endParaRPr kumimoji="1" lang="ja-JP" altLang="en-US" sz="1400" dirty="0"/>
          </a:p>
        </p:txBody>
      </p:sp>
      <p:sp>
        <p:nvSpPr>
          <p:cNvPr id="24" name="矢印: 右 23">
            <a:extLst>
              <a:ext uri="{FF2B5EF4-FFF2-40B4-BE49-F238E27FC236}">
                <a16:creationId xmlns:a16="http://schemas.microsoft.com/office/drawing/2014/main" id="{BABD7145-6765-5136-4B5D-7F93B4C43E2B}"/>
              </a:ext>
            </a:extLst>
          </p:cNvPr>
          <p:cNvSpPr/>
          <p:nvPr/>
        </p:nvSpPr>
        <p:spPr>
          <a:xfrm rot="5400000">
            <a:off x="1399022" y="2906030"/>
            <a:ext cx="219732" cy="207962"/>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3B60E052-C837-3440-AF75-C940B79D5C0C}"/>
              </a:ext>
            </a:extLst>
          </p:cNvPr>
          <p:cNvSpPr/>
          <p:nvPr/>
        </p:nvSpPr>
        <p:spPr>
          <a:xfrm rot="5400000">
            <a:off x="3931653" y="2906030"/>
            <a:ext cx="219732" cy="207962"/>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右中かっこ 3">
            <a:extLst>
              <a:ext uri="{FF2B5EF4-FFF2-40B4-BE49-F238E27FC236}">
                <a16:creationId xmlns:a16="http://schemas.microsoft.com/office/drawing/2014/main" id="{4BC71942-602A-FA34-E215-C34D3035CE2E}"/>
              </a:ext>
            </a:extLst>
          </p:cNvPr>
          <p:cNvSpPr/>
          <p:nvPr/>
        </p:nvSpPr>
        <p:spPr>
          <a:xfrm>
            <a:off x="10354548" y="1911349"/>
            <a:ext cx="391849" cy="2105628"/>
          </a:xfrm>
          <a:prstGeom prst="rightBrace">
            <a:avLst>
              <a:gd name="adj1" fmla="val 8333"/>
              <a:gd name="adj2" fmla="val 56091"/>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103C953-E2ED-8CF1-34E9-3D1A91C33E98}"/>
              </a:ext>
            </a:extLst>
          </p:cNvPr>
          <p:cNvSpPr txBox="1"/>
          <p:nvPr/>
        </p:nvSpPr>
        <p:spPr>
          <a:xfrm>
            <a:off x="10847952" y="2846221"/>
            <a:ext cx="1054205" cy="523220"/>
          </a:xfrm>
          <a:prstGeom prst="rect">
            <a:avLst/>
          </a:prstGeom>
          <a:noFill/>
          <a:ln>
            <a:solidFill>
              <a:schemeClr val="accent1"/>
            </a:solidFill>
          </a:ln>
        </p:spPr>
        <p:txBody>
          <a:bodyPr wrap="square" rtlCol="0">
            <a:spAutoFit/>
          </a:bodyPr>
          <a:lstStyle/>
          <a:p>
            <a:r>
              <a:rPr lang="ja-JP" altLang="en-US" sz="1400" dirty="0"/>
              <a:t>固定した条件</a:t>
            </a:r>
            <a:endParaRPr kumimoji="1" lang="ja-JP" altLang="en-US" sz="1400" dirty="0"/>
          </a:p>
        </p:txBody>
      </p:sp>
    </p:spTree>
    <p:extLst>
      <p:ext uri="{BB962C8B-B14F-4D97-AF65-F5344CB8AC3E}">
        <p14:creationId xmlns:p14="http://schemas.microsoft.com/office/powerpoint/2010/main" val="366771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4" grpId="0" animBg="1"/>
      <p:bldP spid="12" grpId="0" animBg="1"/>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76B612-97CE-9A84-6C29-A590078C8BAA}"/>
              </a:ext>
            </a:extLst>
          </p:cNvPr>
          <p:cNvSpPr>
            <a:spLocks noGrp="1"/>
          </p:cNvSpPr>
          <p:nvPr>
            <p:ph type="title"/>
          </p:nvPr>
        </p:nvSpPr>
        <p:spPr/>
        <p:txBody>
          <a:bodyPr/>
          <a:lstStyle/>
          <a:p>
            <a:r>
              <a:rPr kumimoji="1" lang="ja-JP" altLang="en-US" dirty="0"/>
              <a:t>火道の領域</a:t>
            </a:r>
          </a:p>
        </p:txBody>
      </p:sp>
      <p:sp>
        <p:nvSpPr>
          <p:cNvPr id="3" name="コンテンツ プレースホルダー 2">
            <a:extLst>
              <a:ext uri="{FF2B5EF4-FFF2-40B4-BE49-F238E27FC236}">
                <a16:creationId xmlns:a16="http://schemas.microsoft.com/office/drawing/2014/main" id="{CBAD106B-4D9D-C92B-2206-7C9BD1975970}"/>
              </a:ext>
            </a:extLst>
          </p:cNvPr>
          <p:cNvSpPr>
            <a:spLocks noGrp="1"/>
          </p:cNvSpPr>
          <p:nvPr>
            <p:ph idx="1"/>
          </p:nvPr>
        </p:nvSpPr>
        <p:spPr>
          <a:xfrm>
            <a:off x="4915352" y="2141537"/>
            <a:ext cx="6733723" cy="4351338"/>
          </a:xfrm>
        </p:spPr>
        <p:txBody>
          <a:bodyPr>
            <a:normAutofit/>
          </a:bodyPr>
          <a:lstStyle/>
          <a:p>
            <a:pPr>
              <a:lnSpc>
                <a:spcPct val="140000"/>
              </a:lnSpc>
              <a:spcBef>
                <a:spcPts val="1200"/>
              </a:spcBef>
            </a:pPr>
            <a:r>
              <a:rPr lang="en-US" altLang="ja-JP" dirty="0"/>
              <a:t> </a:t>
            </a:r>
            <a:r>
              <a:rPr lang="ja-JP" altLang="en-US" dirty="0"/>
              <a:t>渋谷・橋本</a:t>
            </a:r>
            <a:r>
              <a:rPr lang="en-US" altLang="ja-JP" dirty="0"/>
              <a:t> (2021, </a:t>
            </a:r>
            <a:r>
              <a:rPr lang="en-US" altLang="ja-JP" dirty="0" err="1"/>
              <a:t>JpGU</a:t>
            </a:r>
            <a:r>
              <a:rPr lang="en-US" altLang="ja-JP" dirty="0"/>
              <a:t>)</a:t>
            </a:r>
            <a:r>
              <a:rPr lang="ja-JP" altLang="en-US" dirty="0"/>
              <a:t>により求められた着磁域を火道の領域とした</a:t>
            </a:r>
            <a:r>
              <a:rPr lang="en-US" altLang="ja-JP" dirty="0"/>
              <a:t>.</a:t>
            </a:r>
          </a:p>
          <a:p>
            <a:pPr lvl="1">
              <a:lnSpc>
                <a:spcPct val="140000"/>
              </a:lnSpc>
              <a:spcBef>
                <a:spcPts val="1200"/>
              </a:spcBef>
            </a:pPr>
            <a:r>
              <a:rPr lang="ja-JP" altLang="en-US" dirty="0"/>
              <a:t>この着磁域は</a:t>
            </a:r>
            <a:r>
              <a:rPr lang="en-US" altLang="ja-JP" dirty="0"/>
              <a:t>, </a:t>
            </a:r>
            <a:r>
              <a:rPr lang="ja-JP" altLang="en-US" dirty="0"/>
              <a:t>低比抵抗域 </a:t>
            </a:r>
            <a:r>
              <a:rPr lang="en-US" altLang="ja-JP" dirty="0"/>
              <a:t>(</a:t>
            </a:r>
            <a:r>
              <a:rPr lang="en-US" altLang="ja-JP" dirty="0" err="1"/>
              <a:t>Yamaya</a:t>
            </a:r>
            <a:r>
              <a:rPr lang="en-US" altLang="ja-JP" dirty="0"/>
              <a:t> et al., 2009)</a:t>
            </a:r>
            <a:r>
              <a:rPr lang="ja-JP" altLang="en-US" dirty="0"/>
              <a:t>や</a:t>
            </a:r>
            <a:r>
              <a:rPr lang="en-US" altLang="ja-JP" dirty="0"/>
              <a:t>, </a:t>
            </a:r>
            <a:r>
              <a:rPr lang="ja-JP" altLang="en-US" dirty="0"/>
              <a:t>浅部の微小地震域 </a:t>
            </a:r>
            <a:r>
              <a:rPr lang="en-US" altLang="ja-JP" dirty="0"/>
              <a:t>(</a:t>
            </a:r>
            <a:r>
              <a:rPr lang="ja-JP" altLang="en-US" dirty="0"/>
              <a:t>土屋</a:t>
            </a:r>
            <a:r>
              <a:rPr lang="en-US" altLang="ja-JP" dirty="0"/>
              <a:t>, 2010)</a:t>
            </a:r>
            <a:r>
              <a:rPr lang="ja-JP" altLang="en-US" dirty="0"/>
              <a:t>とも調和的である</a:t>
            </a:r>
            <a:r>
              <a:rPr lang="en-US" altLang="ja-JP" dirty="0"/>
              <a:t>.</a:t>
            </a:r>
          </a:p>
          <a:p>
            <a:pPr lvl="1">
              <a:lnSpc>
                <a:spcPct val="140000"/>
              </a:lnSpc>
            </a:pPr>
            <a:endParaRPr kumimoji="1" lang="en-US" altLang="ja-JP" dirty="0"/>
          </a:p>
        </p:txBody>
      </p:sp>
      <p:sp>
        <p:nvSpPr>
          <p:cNvPr id="6" name="テキスト ボックス 5">
            <a:extLst>
              <a:ext uri="{FF2B5EF4-FFF2-40B4-BE49-F238E27FC236}">
                <a16:creationId xmlns:a16="http://schemas.microsoft.com/office/drawing/2014/main" id="{3FBBDF33-5CC0-31A4-E3E5-3D071F085DDA}"/>
              </a:ext>
            </a:extLst>
          </p:cNvPr>
          <p:cNvSpPr txBox="1"/>
          <p:nvPr/>
        </p:nvSpPr>
        <p:spPr>
          <a:xfrm>
            <a:off x="570642" y="6028837"/>
            <a:ext cx="4176008" cy="646331"/>
          </a:xfrm>
          <a:prstGeom prst="rect">
            <a:avLst/>
          </a:prstGeom>
          <a:noFill/>
        </p:spPr>
        <p:txBody>
          <a:bodyPr wrap="square" rtlCol="0">
            <a:spAutoFit/>
          </a:bodyPr>
          <a:lstStyle/>
          <a:p>
            <a:pPr algn="ctr"/>
            <a:r>
              <a:rPr kumimoji="1" lang="ja-JP" altLang="en-US" dirty="0"/>
              <a:t>樽前山の比抵抗構造</a:t>
            </a:r>
            <a:endParaRPr kumimoji="1" lang="en-US" altLang="ja-JP" dirty="0"/>
          </a:p>
          <a:p>
            <a:pPr algn="ctr"/>
            <a:r>
              <a:rPr kumimoji="1" lang="en-US" altLang="ja-JP" dirty="0"/>
              <a:t>(</a:t>
            </a:r>
            <a:r>
              <a:rPr lang="ja-JP" altLang="en-US" dirty="0"/>
              <a:t>渋谷・橋本</a:t>
            </a:r>
            <a:r>
              <a:rPr lang="en-US" altLang="ja-JP" dirty="0"/>
              <a:t>, 2021</a:t>
            </a:r>
            <a:r>
              <a:rPr kumimoji="1" lang="en-US" altLang="ja-JP" dirty="0"/>
              <a:t>)</a:t>
            </a:r>
            <a:endParaRPr kumimoji="1" lang="ja-JP" altLang="en-US" dirty="0"/>
          </a:p>
        </p:txBody>
      </p:sp>
      <p:pic>
        <p:nvPicPr>
          <p:cNvPr id="4" name="図 3" descr="ダイアグラム が含まれている画像&#10;&#10;自動的に生成された説明">
            <a:extLst>
              <a:ext uri="{FF2B5EF4-FFF2-40B4-BE49-F238E27FC236}">
                <a16:creationId xmlns:a16="http://schemas.microsoft.com/office/drawing/2014/main" id="{504A82CD-BED9-68FE-F021-8ACD35B3F40A}"/>
              </a:ext>
            </a:extLst>
          </p:cNvPr>
          <p:cNvPicPr>
            <a:picLocks noChangeAspect="1"/>
          </p:cNvPicPr>
          <p:nvPr/>
        </p:nvPicPr>
        <p:blipFill>
          <a:blip r:embed="rId3"/>
          <a:stretch>
            <a:fillRect/>
          </a:stretch>
        </p:blipFill>
        <p:spPr>
          <a:xfrm>
            <a:off x="570642" y="1371210"/>
            <a:ext cx="4639985" cy="4657627"/>
          </a:xfrm>
          <a:prstGeom prst="rect">
            <a:avLst/>
          </a:prstGeom>
        </p:spPr>
      </p:pic>
    </p:spTree>
    <p:extLst>
      <p:ext uri="{BB962C8B-B14F-4D97-AF65-F5344CB8AC3E}">
        <p14:creationId xmlns:p14="http://schemas.microsoft.com/office/powerpoint/2010/main" val="256083290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76B612-97CE-9A84-6C29-A590078C8BAA}"/>
              </a:ext>
            </a:extLst>
          </p:cNvPr>
          <p:cNvSpPr>
            <a:spLocks noGrp="1"/>
          </p:cNvSpPr>
          <p:nvPr>
            <p:ph type="title"/>
          </p:nvPr>
        </p:nvSpPr>
        <p:spPr/>
        <p:txBody>
          <a:bodyPr/>
          <a:lstStyle/>
          <a:p>
            <a:r>
              <a:rPr lang="ja-JP" altLang="en-US" dirty="0"/>
              <a:t>キャップロック</a:t>
            </a:r>
            <a:endParaRPr kumimoji="1" lang="ja-JP" altLang="en-US" dirty="0"/>
          </a:p>
        </p:txBody>
      </p:sp>
      <p:sp>
        <p:nvSpPr>
          <p:cNvPr id="3" name="コンテンツ プレースホルダー 2">
            <a:extLst>
              <a:ext uri="{FF2B5EF4-FFF2-40B4-BE49-F238E27FC236}">
                <a16:creationId xmlns:a16="http://schemas.microsoft.com/office/drawing/2014/main" id="{CBAD106B-4D9D-C92B-2206-7C9BD1975970}"/>
              </a:ext>
            </a:extLst>
          </p:cNvPr>
          <p:cNvSpPr>
            <a:spLocks noGrp="1"/>
          </p:cNvSpPr>
          <p:nvPr>
            <p:ph idx="1"/>
          </p:nvPr>
        </p:nvSpPr>
        <p:spPr>
          <a:xfrm>
            <a:off x="5229225" y="1831975"/>
            <a:ext cx="6677025" cy="4351338"/>
          </a:xfrm>
        </p:spPr>
        <p:txBody>
          <a:bodyPr>
            <a:normAutofit/>
          </a:bodyPr>
          <a:lstStyle/>
          <a:p>
            <a:pPr>
              <a:lnSpc>
                <a:spcPct val="140000"/>
              </a:lnSpc>
              <a:spcBef>
                <a:spcPts val="1200"/>
              </a:spcBef>
            </a:pPr>
            <a:r>
              <a:rPr kumimoji="1" lang="ja-JP" altLang="en-US" sz="2000" dirty="0"/>
              <a:t> </a:t>
            </a:r>
            <a:r>
              <a:rPr kumimoji="1" lang="en-US" altLang="ja-JP" sz="2000" dirty="0" err="1"/>
              <a:t>Yamaya</a:t>
            </a:r>
            <a:r>
              <a:rPr kumimoji="1" lang="en-US" altLang="ja-JP" sz="2000" dirty="0"/>
              <a:t> et al. (2009)</a:t>
            </a:r>
            <a:r>
              <a:rPr lang="ja-JP" altLang="en-US" sz="2000" dirty="0"/>
              <a:t>は</a:t>
            </a:r>
            <a:r>
              <a:rPr kumimoji="1" lang="en-US" altLang="ja-JP" sz="2000" dirty="0"/>
              <a:t>, </a:t>
            </a:r>
            <a:r>
              <a:rPr lang="ja-JP" altLang="en-US" sz="2000" dirty="0"/>
              <a:t>溶岩ドームの底にキャップロックが存在する可能性を指摘した</a:t>
            </a:r>
            <a:r>
              <a:rPr lang="en-US" altLang="ja-JP" sz="2000" dirty="0"/>
              <a:t>.</a:t>
            </a:r>
          </a:p>
          <a:p>
            <a:pPr lvl="1">
              <a:lnSpc>
                <a:spcPct val="140000"/>
              </a:lnSpc>
              <a:spcBef>
                <a:spcPts val="1200"/>
              </a:spcBef>
            </a:pPr>
            <a:r>
              <a:rPr lang="ja-JP" altLang="en-US" sz="1800" dirty="0"/>
              <a:t>議論の余地はあるものの</a:t>
            </a:r>
            <a:r>
              <a:rPr lang="en-US" altLang="ja-JP" sz="1800" dirty="0"/>
              <a:t>, </a:t>
            </a:r>
            <a:r>
              <a:rPr lang="ja-JP" altLang="en-US" sz="1800" dirty="0"/>
              <a:t>以下の報告とも調和的である</a:t>
            </a:r>
            <a:r>
              <a:rPr lang="en-US" altLang="ja-JP" sz="1800" dirty="0"/>
              <a:t>.</a:t>
            </a:r>
          </a:p>
          <a:p>
            <a:pPr marL="914400" lvl="1" indent="-457200">
              <a:lnSpc>
                <a:spcPct val="140000"/>
              </a:lnSpc>
              <a:buFont typeface="+mj-lt"/>
              <a:buAutoNum type="arabicPeriod"/>
            </a:pPr>
            <a:r>
              <a:rPr lang="ja-JP" altLang="en-US" sz="1800" dirty="0"/>
              <a:t>自然電位のソースがドーム直下に存在したこと</a:t>
            </a:r>
            <a:br>
              <a:rPr lang="en-US" altLang="ja-JP" sz="1800" dirty="0"/>
            </a:br>
            <a:r>
              <a:rPr lang="en-US" altLang="ja-JP" sz="1800" dirty="0"/>
              <a:t>(</a:t>
            </a:r>
            <a:r>
              <a:rPr lang="ja-JP" altLang="en-US" sz="1800" dirty="0"/>
              <a:t>宮村</a:t>
            </a:r>
            <a:r>
              <a:rPr lang="en-US" altLang="ja-JP" sz="1800" dirty="0"/>
              <a:t>, 1995).</a:t>
            </a:r>
          </a:p>
          <a:p>
            <a:pPr marL="914400" lvl="1" indent="-457200">
              <a:lnSpc>
                <a:spcPct val="140000"/>
              </a:lnSpc>
              <a:buFont typeface="+mj-lt"/>
              <a:buAutoNum type="arabicPeriod"/>
            </a:pPr>
            <a:r>
              <a:rPr lang="en-US" altLang="ja-JP" sz="1800" dirty="0"/>
              <a:t>1909</a:t>
            </a:r>
            <a:r>
              <a:rPr lang="ja-JP" altLang="en-US" sz="1800" dirty="0"/>
              <a:t>年噴火の前には火口原に湖があったこと</a:t>
            </a:r>
            <a:r>
              <a:rPr lang="en-US" altLang="ja-JP" sz="1800" dirty="0"/>
              <a:t>.</a:t>
            </a:r>
          </a:p>
          <a:p>
            <a:pPr lvl="1">
              <a:lnSpc>
                <a:spcPct val="140000"/>
              </a:lnSpc>
            </a:pPr>
            <a:endParaRPr kumimoji="1" lang="en-US" altLang="ja-JP" sz="1800" dirty="0"/>
          </a:p>
        </p:txBody>
      </p:sp>
      <p:pic>
        <p:nvPicPr>
          <p:cNvPr id="5" name="図 4">
            <a:extLst>
              <a:ext uri="{FF2B5EF4-FFF2-40B4-BE49-F238E27FC236}">
                <a16:creationId xmlns:a16="http://schemas.microsoft.com/office/drawing/2014/main" id="{26EB31E3-2649-F441-9BE6-2546673073A9}"/>
              </a:ext>
            </a:extLst>
          </p:cNvPr>
          <p:cNvPicPr>
            <a:picLocks noChangeAspect="1"/>
          </p:cNvPicPr>
          <p:nvPr/>
        </p:nvPicPr>
        <p:blipFill>
          <a:blip r:embed="rId2"/>
          <a:stretch>
            <a:fillRect/>
          </a:stretch>
        </p:blipFill>
        <p:spPr>
          <a:xfrm>
            <a:off x="838200" y="1825625"/>
            <a:ext cx="4313168" cy="4351338"/>
          </a:xfrm>
          <a:prstGeom prst="rect">
            <a:avLst/>
          </a:prstGeom>
        </p:spPr>
      </p:pic>
      <p:sp>
        <p:nvSpPr>
          <p:cNvPr id="6" name="テキスト ボックス 5">
            <a:extLst>
              <a:ext uri="{FF2B5EF4-FFF2-40B4-BE49-F238E27FC236}">
                <a16:creationId xmlns:a16="http://schemas.microsoft.com/office/drawing/2014/main" id="{3FBBDF33-5CC0-31A4-E3E5-3D071F085DDA}"/>
              </a:ext>
            </a:extLst>
          </p:cNvPr>
          <p:cNvSpPr txBox="1"/>
          <p:nvPr/>
        </p:nvSpPr>
        <p:spPr>
          <a:xfrm>
            <a:off x="838200" y="6176963"/>
            <a:ext cx="4176008" cy="646331"/>
          </a:xfrm>
          <a:prstGeom prst="rect">
            <a:avLst/>
          </a:prstGeom>
          <a:noFill/>
        </p:spPr>
        <p:txBody>
          <a:bodyPr wrap="square" rtlCol="0">
            <a:spAutoFit/>
          </a:bodyPr>
          <a:lstStyle/>
          <a:p>
            <a:pPr algn="ctr"/>
            <a:r>
              <a:rPr kumimoji="1" lang="ja-JP" altLang="en-US" dirty="0"/>
              <a:t>樽前山の比抵抗構造</a:t>
            </a:r>
            <a:endParaRPr kumimoji="1" lang="en-US" altLang="ja-JP" dirty="0"/>
          </a:p>
          <a:p>
            <a:pPr algn="ctr"/>
            <a:r>
              <a:rPr kumimoji="1" lang="en-US" altLang="ja-JP" dirty="0"/>
              <a:t>(</a:t>
            </a:r>
            <a:r>
              <a:rPr kumimoji="1" lang="en-US" altLang="ja-JP" dirty="0" err="1"/>
              <a:t>Yamaya</a:t>
            </a:r>
            <a:r>
              <a:rPr kumimoji="1" lang="en-US" altLang="ja-JP" dirty="0"/>
              <a:t> et al., 2009)</a:t>
            </a:r>
            <a:endParaRPr kumimoji="1" lang="ja-JP" altLang="en-US" dirty="0"/>
          </a:p>
        </p:txBody>
      </p:sp>
      <p:sp>
        <p:nvSpPr>
          <p:cNvPr id="4" name="正方形/長方形 3">
            <a:extLst>
              <a:ext uri="{FF2B5EF4-FFF2-40B4-BE49-F238E27FC236}">
                <a16:creationId xmlns:a16="http://schemas.microsoft.com/office/drawing/2014/main" id="{BF8690B6-FB6F-F842-5B13-ED8FE4ABC906}"/>
              </a:ext>
            </a:extLst>
          </p:cNvPr>
          <p:cNvSpPr/>
          <p:nvPr/>
        </p:nvSpPr>
        <p:spPr>
          <a:xfrm rot="915988">
            <a:off x="3789204" y="3408338"/>
            <a:ext cx="1078353" cy="370085"/>
          </a:xfrm>
          <a:prstGeom prst="rect">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409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Word が含まれている画像&#10;&#10;自動的に生成された説明">
            <a:extLst>
              <a:ext uri="{FF2B5EF4-FFF2-40B4-BE49-F238E27FC236}">
                <a16:creationId xmlns:a16="http://schemas.microsoft.com/office/drawing/2014/main" id="{700B02FE-50CF-B5A8-1807-BC66A63342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475" y="1218305"/>
            <a:ext cx="6119813" cy="4421387"/>
          </a:xfrm>
        </p:spPr>
      </p:pic>
      <p:sp>
        <p:nvSpPr>
          <p:cNvPr id="10" name="コンテンツ プレースホルダー 2">
            <a:extLst>
              <a:ext uri="{FF2B5EF4-FFF2-40B4-BE49-F238E27FC236}">
                <a16:creationId xmlns:a16="http://schemas.microsoft.com/office/drawing/2014/main" id="{B3B2637C-2B05-1A07-39B0-BC8E5B31FBB0}"/>
              </a:ext>
            </a:extLst>
          </p:cNvPr>
          <p:cNvSpPr txBox="1">
            <a:spLocks/>
          </p:cNvSpPr>
          <p:nvPr/>
        </p:nvSpPr>
        <p:spPr>
          <a:xfrm>
            <a:off x="6297613" y="1622662"/>
            <a:ext cx="56499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40000"/>
              </a:lnSpc>
              <a:spcBef>
                <a:spcPts val="1200"/>
              </a:spcBef>
            </a:pPr>
            <a:r>
              <a:rPr lang="ja-JP" altLang="en-US" dirty="0"/>
              <a:t> 火口原の底に</a:t>
            </a:r>
            <a:r>
              <a:rPr lang="en-US" altLang="ja-JP" dirty="0"/>
              <a:t>, </a:t>
            </a:r>
            <a:r>
              <a:rPr lang="ja-JP" altLang="en-US" dirty="0"/>
              <a:t>厚さ</a:t>
            </a:r>
            <a:r>
              <a:rPr lang="en-US" altLang="ja-JP" dirty="0"/>
              <a:t>50 m</a:t>
            </a:r>
            <a:r>
              <a:rPr lang="ja-JP" altLang="en-US" dirty="0"/>
              <a:t>の</a:t>
            </a:r>
            <a:br>
              <a:rPr lang="en-US" altLang="ja-JP" dirty="0"/>
            </a:br>
            <a:r>
              <a:rPr lang="ja-JP" altLang="en-US" dirty="0"/>
              <a:t>不透水層を加えた</a:t>
            </a:r>
            <a:r>
              <a:rPr lang="en-US" altLang="ja-JP" dirty="0"/>
              <a:t> (10</a:t>
            </a:r>
            <a:r>
              <a:rPr lang="en-US" altLang="ja-JP" baseline="30000" dirty="0"/>
              <a:t>-17</a:t>
            </a:r>
            <a:r>
              <a:rPr lang="en-US" altLang="ja-JP" dirty="0"/>
              <a:t> m</a:t>
            </a:r>
            <a:r>
              <a:rPr lang="en-US" altLang="ja-JP" baseline="30000" dirty="0"/>
              <a:t>2</a:t>
            </a:r>
            <a:r>
              <a:rPr lang="en-US" altLang="ja-JP" dirty="0"/>
              <a:t>).</a:t>
            </a:r>
          </a:p>
          <a:p>
            <a:pPr lvl="1">
              <a:lnSpc>
                <a:spcPct val="140000"/>
              </a:lnSpc>
              <a:spcBef>
                <a:spcPts val="1200"/>
              </a:spcBef>
            </a:pPr>
            <a:r>
              <a:rPr lang="ja-JP" altLang="en-US" dirty="0"/>
              <a:t>連結部の浸透率は</a:t>
            </a:r>
            <a:r>
              <a:rPr lang="en-US" altLang="ja-JP" dirty="0"/>
              <a:t>10</a:t>
            </a:r>
            <a:r>
              <a:rPr lang="en-US" altLang="ja-JP" baseline="30000" dirty="0"/>
              <a:t>-17</a:t>
            </a:r>
            <a:r>
              <a:rPr lang="ja-JP" altLang="en-US" baseline="30000" dirty="0"/>
              <a:t> </a:t>
            </a:r>
            <a:r>
              <a:rPr lang="en-US" altLang="ja-JP" dirty="0"/>
              <a:t>m</a:t>
            </a:r>
            <a:r>
              <a:rPr lang="en-US" altLang="ja-JP" baseline="30000" dirty="0"/>
              <a:t>2</a:t>
            </a:r>
            <a:r>
              <a:rPr lang="ja-JP" altLang="en-US" dirty="0"/>
              <a:t>か</a:t>
            </a:r>
            <a:r>
              <a:rPr lang="en-US" altLang="ja-JP" dirty="0"/>
              <a:t>, </a:t>
            </a:r>
            <a:br>
              <a:rPr lang="en-US" altLang="ja-JP" dirty="0"/>
            </a:br>
            <a:r>
              <a:rPr lang="en-US" altLang="ja-JP" dirty="0"/>
              <a:t>10</a:t>
            </a:r>
            <a:r>
              <a:rPr lang="en-US" altLang="ja-JP" baseline="30000" dirty="0"/>
              <a:t>-12</a:t>
            </a:r>
            <a:r>
              <a:rPr lang="en-US" altLang="ja-JP" dirty="0"/>
              <a:t> m</a:t>
            </a:r>
            <a:r>
              <a:rPr lang="en-US" altLang="ja-JP" baseline="30000" dirty="0"/>
              <a:t>2</a:t>
            </a:r>
            <a:r>
              <a:rPr lang="ja-JP" altLang="en-US" dirty="0"/>
              <a:t>とした</a:t>
            </a:r>
            <a:r>
              <a:rPr lang="en-US" altLang="ja-JP" dirty="0"/>
              <a:t>.</a:t>
            </a:r>
            <a:endParaRPr lang="en-US" altLang="ja-JP" baseline="30000" dirty="0"/>
          </a:p>
        </p:txBody>
      </p:sp>
      <p:cxnSp>
        <p:nvCxnSpPr>
          <p:cNvPr id="12" name="直線矢印コネクタ 11">
            <a:extLst>
              <a:ext uri="{FF2B5EF4-FFF2-40B4-BE49-F238E27FC236}">
                <a16:creationId xmlns:a16="http://schemas.microsoft.com/office/drawing/2014/main" id="{C0335DC2-6E5B-57C4-1376-739A970D652C}"/>
              </a:ext>
            </a:extLst>
          </p:cNvPr>
          <p:cNvCxnSpPr>
            <a:cxnSpLocks/>
          </p:cNvCxnSpPr>
          <p:nvPr/>
        </p:nvCxnSpPr>
        <p:spPr>
          <a:xfrm flipH="1">
            <a:off x="3203575" y="2927280"/>
            <a:ext cx="317500" cy="292099"/>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DE004372-4CB1-67F4-7C69-9BBCB256A935}"/>
              </a:ext>
            </a:extLst>
          </p:cNvPr>
          <p:cNvSpPr txBox="1"/>
          <p:nvPr/>
        </p:nvSpPr>
        <p:spPr>
          <a:xfrm>
            <a:off x="3394075" y="2557948"/>
            <a:ext cx="1943100" cy="369332"/>
          </a:xfrm>
          <a:prstGeom prst="rect">
            <a:avLst/>
          </a:prstGeom>
          <a:noFill/>
        </p:spPr>
        <p:txBody>
          <a:bodyPr wrap="square" rtlCol="0">
            <a:spAutoFit/>
          </a:bodyPr>
          <a:lstStyle/>
          <a:p>
            <a:r>
              <a:rPr kumimoji="1" lang="ja-JP" altLang="en-US" dirty="0"/>
              <a:t>キャップロック</a:t>
            </a:r>
          </a:p>
        </p:txBody>
      </p:sp>
      <p:cxnSp>
        <p:nvCxnSpPr>
          <p:cNvPr id="15" name="直線矢印コネクタ 14">
            <a:extLst>
              <a:ext uri="{FF2B5EF4-FFF2-40B4-BE49-F238E27FC236}">
                <a16:creationId xmlns:a16="http://schemas.microsoft.com/office/drawing/2014/main" id="{A4235B1D-259F-9C53-C095-3F0E03219679}"/>
              </a:ext>
            </a:extLst>
          </p:cNvPr>
          <p:cNvCxnSpPr>
            <a:cxnSpLocks/>
          </p:cNvCxnSpPr>
          <p:nvPr/>
        </p:nvCxnSpPr>
        <p:spPr>
          <a:xfrm flipH="1" flipV="1">
            <a:off x="2981325" y="3247954"/>
            <a:ext cx="225425" cy="22860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14691FE-179B-C3E8-66CC-48E988FB3F15}"/>
              </a:ext>
            </a:extLst>
          </p:cNvPr>
          <p:cNvSpPr txBox="1"/>
          <p:nvPr/>
        </p:nvSpPr>
        <p:spPr>
          <a:xfrm>
            <a:off x="3206750" y="3362254"/>
            <a:ext cx="1943100" cy="369332"/>
          </a:xfrm>
          <a:prstGeom prst="rect">
            <a:avLst/>
          </a:prstGeom>
          <a:noFill/>
        </p:spPr>
        <p:txBody>
          <a:bodyPr wrap="square" rtlCol="0">
            <a:spAutoFit/>
          </a:bodyPr>
          <a:lstStyle/>
          <a:p>
            <a:r>
              <a:rPr kumimoji="1" lang="ja-JP" altLang="en-US" dirty="0">
                <a:solidFill>
                  <a:schemeClr val="accent1">
                    <a:lumMod val="20000"/>
                    <a:lumOff val="80000"/>
                  </a:schemeClr>
                </a:solidFill>
              </a:rPr>
              <a:t>連結部</a:t>
            </a:r>
          </a:p>
        </p:txBody>
      </p:sp>
    </p:spTree>
    <p:extLst>
      <p:ext uri="{BB962C8B-B14F-4D97-AF65-F5344CB8AC3E}">
        <p14:creationId xmlns:p14="http://schemas.microsoft.com/office/powerpoint/2010/main" val="199524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7C0D28-7ED4-F85D-B774-9BBB0D0AE2C7}"/>
              </a:ext>
            </a:extLst>
          </p:cNvPr>
          <p:cNvSpPr>
            <a:spLocks noGrp="1"/>
          </p:cNvSpPr>
          <p:nvPr>
            <p:ph type="title"/>
          </p:nvPr>
        </p:nvSpPr>
        <p:spPr>
          <a:xfrm>
            <a:off x="1943100" y="2212976"/>
            <a:ext cx="8407400" cy="2435225"/>
          </a:xfrm>
        </p:spPr>
        <p:txBody>
          <a:bodyPr>
            <a:normAutofit/>
          </a:bodyPr>
          <a:lstStyle/>
          <a:p>
            <a:pPr algn="ctr"/>
            <a:r>
              <a:rPr kumimoji="1" lang="en-US" altLang="ja-JP" sz="2800" dirty="0"/>
              <a:t>T=900</a:t>
            </a:r>
            <a:r>
              <a:rPr kumimoji="1" lang="ja-JP" altLang="en-US" sz="2800" dirty="0"/>
              <a:t>℃</a:t>
            </a:r>
            <a:r>
              <a:rPr kumimoji="1" lang="en-US" altLang="ja-JP" sz="2800" dirty="0"/>
              <a:t>, Q=10000 t/day, XCO2=0.1</a:t>
            </a:r>
            <a:endParaRPr kumimoji="1" lang="ja-JP" altLang="en-US" sz="2800" dirty="0"/>
          </a:p>
        </p:txBody>
      </p:sp>
      <p:sp>
        <p:nvSpPr>
          <p:cNvPr id="4" name="タイトル 1">
            <a:extLst>
              <a:ext uri="{FF2B5EF4-FFF2-40B4-BE49-F238E27FC236}">
                <a16:creationId xmlns:a16="http://schemas.microsoft.com/office/drawing/2014/main" id="{D7874035-9D06-E830-3E2C-ACAE5D92EA22}"/>
              </a:ext>
            </a:extLst>
          </p:cNvPr>
          <p:cNvSpPr txBox="1">
            <a:spLocks/>
          </p:cNvSpPr>
          <p:nvPr/>
        </p:nvSpPr>
        <p:spPr>
          <a:xfrm>
            <a:off x="2771775" y="1393824"/>
            <a:ext cx="6648450" cy="952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結果</a:t>
            </a:r>
          </a:p>
        </p:txBody>
      </p:sp>
      <p:sp>
        <p:nvSpPr>
          <p:cNvPr id="6" name="テキスト ボックス 5">
            <a:extLst>
              <a:ext uri="{FF2B5EF4-FFF2-40B4-BE49-F238E27FC236}">
                <a16:creationId xmlns:a16="http://schemas.microsoft.com/office/drawing/2014/main" id="{C027D4CD-2F76-EF2C-6857-63A1E58EFC13}"/>
              </a:ext>
            </a:extLst>
          </p:cNvPr>
          <p:cNvSpPr txBox="1"/>
          <p:nvPr/>
        </p:nvSpPr>
        <p:spPr>
          <a:xfrm>
            <a:off x="1841500" y="4646612"/>
            <a:ext cx="9474200" cy="646331"/>
          </a:xfrm>
          <a:prstGeom prst="rect">
            <a:avLst/>
          </a:prstGeom>
          <a:noFill/>
        </p:spPr>
        <p:txBody>
          <a:bodyPr wrap="square" rtlCol="0">
            <a:spAutoFit/>
          </a:bodyPr>
          <a:lstStyle/>
          <a:p>
            <a:r>
              <a:rPr kumimoji="1" lang="en-US" altLang="ja-JP" dirty="0"/>
              <a:t>※ 500</a:t>
            </a:r>
            <a:r>
              <a:rPr kumimoji="1" lang="ja-JP" altLang="en-US" dirty="0"/>
              <a:t>年経過したか</a:t>
            </a:r>
            <a:r>
              <a:rPr kumimoji="1" lang="en-US" altLang="ja-JP" dirty="0"/>
              <a:t>, </a:t>
            </a:r>
            <a:r>
              <a:rPr kumimoji="1" lang="ja-JP" altLang="en-US" dirty="0"/>
              <a:t>温度</a:t>
            </a:r>
            <a:r>
              <a:rPr kumimoji="1" lang="en-US" altLang="ja-JP" dirty="0"/>
              <a:t>, </a:t>
            </a:r>
            <a:r>
              <a:rPr kumimoji="1" lang="ja-JP" altLang="en-US" dirty="0"/>
              <a:t>圧力</a:t>
            </a:r>
            <a:r>
              <a:rPr kumimoji="1" lang="en-US" altLang="ja-JP" dirty="0"/>
              <a:t>, CO2</a:t>
            </a:r>
            <a:r>
              <a:rPr kumimoji="1" lang="ja-JP" altLang="en-US" dirty="0"/>
              <a:t>モル分率</a:t>
            </a:r>
            <a:r>
              <a:rPr kumimoji="1" lang="en-US" altLang="ja-JP" dirty="0"/>
              <a:t>, </a:t>
            </a:r>
            <a:r>
              <a:rPr kumimoji="1" lang="ja-JP" altLang="en-US" dirty="0"/>
              <a:t>ガス飽和度の変化量が十分小さくなった時</a:t>
            </a:r>
            <a:r>
              <a:rPr lang="en-US" altLang="ja-JP" dirty="0"/>
              <a:t>, </a:t>
            </a:r>
            <a:r>
              <a:rPr lang="ja-JP" altLang="en-US" dirty="0"/>
              <a:t>計算を止めた</a:t>
            </a:r>
            <a:r>
              <a:rPr kumimoji="1" lang="en-US" altLang="ja-JP" dirty="0"/>
              <a:t>.</a:t>
            </a:r>
            <a:endParaRPr kumimoji="1" lang="ja-JP" altLang="en-US" dirty="0"/>
          </a:p>
        </p:txBody>
      </p:sp>
    </p:spTree>
    <p:extLst>
      <p:ext uri="{BB962C8B-B14F-4D97-AF65-F5344CB8AC3E}">
        <p14:creationId xmlns:p14="http://schemas.microsoft.com/office/powerpoint/2010/main" val="4674730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3510</TotalTime>
  <Words>1891</Words>
  <Application>Microsoft Office PowerPoint</Application>
  <PresentationFormat>ワイド画面</PresentationFormat>
  <Paragraphs>200</Paragraphs>
  <Slides>25</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游ゴシック</vt:lpstr>
      <vt:lpstr>游ゴシック Light</vt:lpstr>
      <vt:lpstr>Arial</vt:lpstr>
      <vt:lpstr>Cambria Math</vt:lpstr>
      <vt:lpstr>Wingdings</vt:lpstr>
      <vt:lpstr>Office テーマ</vt:lpstr>
      <vt:lpstr>背景・目的</vt:lpstr>
      <vt:lpstr>研究の流れ</vt:lpstr>
      <vt:lpstr>シミュレータ</vt:lpstr>
      <vt:lpstr>グリッド</vt:lpstr>
      <vt:lpstr>計算条件 (準定常状態)</vt:lpstr>
      <vt:lpstr>火道の領域</vt:lpstr>
      <vt:lpstr>キャップロック</vt:lpstr>
      <vt:lpstr>PowerPoint プレゼンテーション</vt:lpstr>
      <vt:lpstr>T=900℃, Q=10000 t/day, XCO2=0.1</vt:lpstr>
      <vt:lpstr>温度（キャップロックなし）</vt:lpstr>
      <vt:lpstr>飽和度（キャップロックなし）</vt:lpstr>
      <vt:lpstr>温度（キャップロックあり, A=10）</vt:lpstr>
      <vt:lpstr>飽和度（キャップロックあり, A=10）</vt:lpstr>
      <vt:lpstr>温度（キャップロックあり, A=10000）</vt:lpstr>
      <vt:lpstr>飽和度（キャップロックあり, A=10000）</vt:lpstr>
      <vt:lpstr>まとめ</vt:lpstr>
      <vt:lpstr>今後の予定</vt:lpstr>
      <vt:lpstr>補足資料</vt:lpstr>
      <vt:lpstr>上端の温度を10℃に固定 キャップロックなし</vt:lpstr>
      <vt:lpstr>PowerPoint プレゼンテーション</vt:lpstr>
      <vt:lpstr>PowerPoint プレゼンテーション</vt:lpstr>
      <vt:lpstr>PowerPoint プレゼンテーション</vt:lpstr>
      <vt:lpstr>PowerPoint プレゼンテーション</vt:lpstr>
      <vt:lpstr>修正前の結果のまとめ</vt:lpstr>
      <vt:lpstr>その他の計算条件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dc:title>
  <dc:creator>青山 健太郎</dc:creator>
  <cp:lastModifiedBy>健太郎 青山</cp:lastModifiedBy>
  <cp:revision>153</cp:revision>
  <dcterms:created xsi:type="dcterms:W3CDTF">2023-06-02T04:37:20Z</dcterms:created>
  <dcterms:modified xsi:type="dcterms:W3CDTF">2024-02-08T08:25:29Z</dcterms:modified>
</cp:coreProperties>
</file>