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4" r:id="rId6"/>
    <p:sldId id="259" r:id="rId7"/>
    <p:sldId id="266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Rodent</a:t>
            </a:r>
            <a:r>
              <a:rPr lang="en-US" baseline="0"/>
              <a:t> Activity Report: November 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Total Motion Tracked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Sheet1!$C$7:$C$20</c:f>
              <c:numCache>
                <c:formatCode>d\-mmm</c:formatCode>
                <c:ptCount val="14"/>
                <c:pt idx="0">
                  <c:v>43040</c:v>
                </c:pt>
                <c:pt idx="1">
                  <c:v>43041</c:v>
                </c:pt>
                <c:pt idx="2">
                  <c:v>43042</c:v>
                </c:pt>
                <c:pt idx="3">
                  <c:v>43043</c:v>
                </c:pt>
                <c:pt idx="4">
                  <c:v>43044</c:v>
                </c:pt>
                <c:pt idx="5">
                  <c:v>43045</c:v>
                </c:pt>
                <c:pt idx="6">
                  <c:v>43046</c:v>
                </c:pt>
                <c:pt idx="7">
                  <c:v>43047</c:v>
                </c:pt>
                <c:pt idx="8">
                  <c:v>43048</c:v>
                </c:pt>
                <c:pt idx="9">
                  <c:v>43049</c:v>
                </c:pt>
                <c:pt idx="10">
                  <c:v>43050</c:v>
                </c:pt>
                <c:pt idx="11">
                  <c:v>43051</c:v>
                </c:pt>
                <c:pt idx="12">
                  <c:v>43052</c:v>
                </c:pt>
                <c:pt idx="13">
                  <c:v>43053</c:v>
                </c:pt>
              </c:numCache>
            </c:numRef>
          </c:cat>
          <c:val>
            <c:numRef>
              <c:f>Sheet1!$D$7:$D$20</c:f>
              <c:numCache>
                <c:formatCode>General</c:formatCode>
                <c:ptCount val="14"/>
                <c:pt idx="0">
                  <c:v>12</c:v>
                </c:pt>
                <c:pt idx="1">
                  <c:v>14</c:v>
                </c:pt>
                <c:pt idx="2">
                  <c:v>10</c:v>
                </c:pt>
                <c:pt idx="3">
                  <c:v>4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9-4888-A099-15D407E60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758280"/>
        <c:axId val="458758936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Sheet1!$F$6</c:f>
              <c:strCache>
                <c:ptCount val="1"/>
                <c:pt idx="0">
                  <c:v># of Snaps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A9-4888-A099-15D407E60A2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A9-4888-A099-15D407E60A2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A9-4888-A099-15D407E60A2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A9-4888-A099-15D407E60A2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A9-4888-A099-15D407E60A2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A9-4888-A099-15D407E60A2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A9-4888-A099-15D407E60A2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A9-4888-A099-15D407E60A2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A9-4888-A099-15D407E60A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Sheet1!$C$7:$C$20</c:f>
              <c:numCache>
                <c:formatCode>d\-mmm</c:formatCode>
                <c:ptCount val="14"/>
                <c:pt idx="0">
                  <c:v>43040</c:v>
                </c:pt>
                <c:pt idx="1">
                  <c:v>43041</c:v>
                </c:pt>
                <c:pt idx="2">
                  <c:v>43042</c:v>
                </c:pt>
                <c:pt idx="3">
                  <c:v>43043</c:v>
                </c:pt>
                <c:pt idx="4">
                  <c:v>43044</c:v>
                </c:pt>
                <c:pt idx="5">
                  <c:v>43045</c:v>
                </c:pt>
                <c:pt idx="6">
                  <c:v>43046</c:v>
                </c:pt>
                <c:pt idx="7">
                  <c:v>43047</c:v>
                </c:pt>
                <c:pt idx="8">
                  <c:v>43048</c:v>
                </c:pt>
                <c:pt idx="9">
                  <c:v>43049</c:v>
                </c:pt>
                <c:pt idx="10">
                  <c:v>43050</c:v>
                </c:pt>
                <c:pt idx="11">
                  <c:v>43051</c:v>
                </c:pt>
                <c:pt idx="12">
                  <c:v>43052</c:v>
                </c:pt>
                <c:pt idx="13">
                  <c:v>43053</c:v>
                </c:pt>
              </c:numCache>
            </c:numRef>
          </c:cat>
          <c:val>
            <c:numRef>
              <c:f>Sheet1!$F$7:$F$20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A9-4888-A099-15D407E60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axId val="619762928"/>
        <c:axId val="616551264"/>
      </c:barChart>
      <c:lineChart>
        <c:grouping val="standard"/>
        <c:varyColors val="0"/>
        <c:ser>
          <c:idx val="1"/>
          <c:order val="1"/>
          <c:tx>
            <c:strRef>
              <c:f>Sheet1!$E$6</c:f>
              <c:strCache>
                <c:ptCount val="1"/>
                <c:pt idx="0">
                  <c:v># of Traps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Sheet1!$C$7:$C$20</c:f>
              <c:numCache>
                <c:formatCode>d\-mmm</c:formatCode>
                <c:ptCount val="14"/>
                <c:pt idx="0">
                  <c:v>43040</c:v>
                </c:pt>
                <c:pt idx="1">
                  <c:v>43041</c:v>
                </c:pt>
                <c:pt idx="2">
                  <c:v>43042</c:v>
                </c:pt>
                <c:pt idx="3">
                  <c:v>43043</c:v>
                </c:pt>
                <c:pt idx="4">
                  <c:v>43044</c:v>
                </c:pt>
                <c:pt idx="5">
                  <c:v>43045</c:v>
                </c:pt>
                <c:pt idx="6">
                  <c:v>43046</c:v>
                </c:pt>
                <c:pt idx="7">
                  <c:v>43047</c:v>
                </c:pt>
                <c:pt idx="8">
                  <c:v>43048</c:v>
                </c:pt>
                <c:pt idx="9">
                  <c:v>43049</c:v>
                </c:pt>
                <c:pt idx="10">
                  <c:v>43050</c:v>
                </c:pt>
                <c:pt idx="11">
                  <c:v>43051</c:v>
                </c:pt>
                <c:pt idx="12">
                  <c:v>43052</c:v>
                </c:pt>
                <c:pt idx="13">
                  <c:v>43053</c:v>
                </c:pt>
              </c:numCache>
            </c:numRef>
          </c:cat>
          <c:val>
            <c:numRef>
              <c:f>Sheet1!$E$7:$E$20</c:f>
              <c:numCache>
                <c:formatCode>General</c:formatCode>
                <c:ptCount val="1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BA9-4888-A099-15D407E60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758280"/>
        <c:axId val="458758936"/>
      </c:lineChart>
      <c:dateAx>
        <c:axId val="458758280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58936"/>
        <c:crosses val="autoZero"/>
        <c:auto val="1"/>
        <c:lblOffset val="100"/>
        <c:baseTimeUnit val="days"/>
      </c:dateAx>
      <c:valAx>
        <c:axId val="45875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58280"/>
        <c:crosses val="autoZero"/>
        <c:crossBetween val="between"/>
      </c:valAx>
      <c:valAx>
        <c:axId val="61655126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19762928"/>
        <c:crosses val="max"/>
        <c:crossBetween val="between"/>
      </c:valAx>
      <c:dateAx>
        <c:axId val="619762928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61655126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635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EE9-682E-4357-9294-CC35C917B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3CCA4-FD6E-4503-B466-E39EC513E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4B9D-C3DA-4BC0-BB59-144BD480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DD8A-DB4A-4B60-A5B6-5D9324A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BC7-F79A-4C1E-A481-A2577755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D6B4-C661-4E70-ADBD-E76F6FD3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9A077-6838-4A03-B87B-DDC4B4ED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61A1-8DEE-4486-91A6-387124FF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32C6-D558-4F5D-8C0B-89A1662F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6EA4-7181-4294-A36E-8DA9C006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59434-4144-4882-A287-3A6BEF56E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C3A9-B23B-4424-8653-7EF88900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6CC0-2C1B-4255-BF62-C12B63C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5BDF-BB38-4695-B5EB-D187D5D7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5A57-45D4-4273-96F6-EE90071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A5D0-B85F-4D91-9376-DD490602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4FB0-6F17-4B2D-920B-20D1A6F6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E6B-7C2A-4CB7-A7FD-110973D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C862-CB43-4C4F-B769-DDFA614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053D-9CD3-4E68-BA63-C39FCC4B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B5C6-301B-4B50-A5F1-F0A0392E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92E75-37FC-455B-87ED-9CDAC14C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ED16-DD4E-4298-B9E8-B8C442F7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0E53-FD21-4A00-ADCB-DEABF43D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953E-AD00-4909-A5C8-3F4BA223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4136-C5DE-443D-A1C4-81DFFBB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1B02-40BF-4E48-8152-45B31897D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B531C-C4FA-457E-96BD-4752B4D4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043F-1D34-4927-B3E4-13C7DC9C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281CE-7526-4EFF-B3AC-64AA0015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FA480-8A37-450C-A2A1-7F3C3BC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1A47-A81D-4C8D-AACF-305B6F95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AE65-5B69-4F35-A31E-F9127538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40C0-13B9-491F-A42B-A03ADB28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0C46-B17E-4997-8A54-FD54EBCBC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21438-77B1-4D4E-8BD3-8C2D69DA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A76FA-40D8-4CFD-A795-0B0B1763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B8904-6EDA-43A3-B6C8-F76794C6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3FF25-B407-4B63-9D47-D82A4C5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3E6C-A688-4D35-99CE-7B613AF5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D8E42-43CA-4F8A-B17E-5B151D1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8487B-F179-4238-AD1E-389CB79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2EBA6-397C-4190-806E-D7D774E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A40A-EE36-4C5F-AF87-AEAE068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CFB34-B328-459A-A3C7-39C6F5B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CFAA-1A9D-432B-ACBF-975B4DA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3A6F-908C-4B8E-AC41-68CB7612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F1B8-BD85-42AF-9719-F1CD5A38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A7265-3A3C-4035-B18E-97426A05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C45C3-1BEF-428C-92E9-D261A560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8704-F0DE-4509-9ECD-48F8E34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6220-0278-4125-A938-5E797287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987A-1F1E-4B0F-A69A-44B89E6E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4F8DA-80E3-4B06-9CEF-16BAB6B2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0F877-6152-4960-B385-C739C051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908A-70E7-4103-8FB9-CF5090AC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1C04-463B-4545-9E9E-CB37B17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3F43-5D42-4AE3-8FA3-D139FF6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28453-6663-4F74-8EA8-694CF2AD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CA04-E059-4F89-BD18-F0F60EC3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3965-9FD1-4C8B-ABB0-8CD360DC9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2381-C4B6-4AFC-95D9-291C884FB7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9BAB-8603-47F3-BF8F-B5F0D68FF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C69-859F-4246-B8F5-B91CC799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C7B6-7212-4CEA-B017-E6CF77D0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5C02-F94C-4573-A4B5-F9FA8421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Building a Better Mousetrap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C47DC-DEB5-43B3-BD7F-75D5336F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SEIS 744: Internet of Things</a:t>
            </a:r>
          </a:p>
          <a:p>
            <a:r>
              <a:rPr lang="en-US" dirty="0"/>
              <a:t>University of St. Thomas</a:t>
            </a:r>
          </a:p>
          <a:p>
            <a:r>
              <a:rPr lang="en-US" dirty="0"/>
              <a:t>Ken Tamura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D984-9C6A-4F8B-A07D-22D50074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60" y="5349875"/>
            <a:ext cx="1631591" cy="11412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6470C7-ABFE-45FD-9EA8-925ABCB6E70F}"/>
              </a:ext>
            </a:extLst>
          </p:cNvPr>
          <p:cNvCxnSpPr>
            <a:cxnSpLocks/>
          </p:cNvCxnSpPr>
          <p:nvPr/>
        </p:nvCxnSpPr>
        <p:spPr>
          <a:xfrm>
            <a:off x="160256" y="6421287"/>
            <a:ext cx="10216899" cy="0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9708E6-DA8E-482E-8FDE-C4A7662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3074" name="Picture 2" descr="Image result for deadmau5 logo">
            <a:extLst>
              <a:ext uri="{FF2B5EF4-FFF2-40B4-BE49-F238E27FC236}">
                <a16:creationId xmlns:a16="http://schemas.microsoft.com/office/drawing/2014/main" id="{EA0603DB-92CD-4801-8D7E-14B6B974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90" y="5148262"/>
            <a:ext cx="1952411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440-1866-4D9E-A3EE-77B4DC8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467342"/>
            <a:ext cx="6379346" cy="10862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I would not like to have a mouse…</a:t>
            </a:r>
          </a:p>
          <a:p>
            <a:pPr marL="0" indent="0" algn="ctr">
              <a:buNone/>
            </a:pPr>
            <a:r>
              <a:rPr lang="en-US" sz="3600" dirty="0"/>
              <a:t>I would not like it in my house.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7C752-CAAD-4E82-837D-4A43E47B0C44}"/>
              </a:ext>
            </a:extLst>
          </p:cNvPr>
          <p:cNvSpPr txBox="1">
            <a:spLocks/>
          </p:cNvSpPr>
          <p:nvPr/>
        </p:nvSpPr>
        <p:spPr>
          <a:xfrm>
            <a:off x="5797119" y="5280903"/>
            <a:ext cx="592140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You will like it, you will see…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You will like it more with IoT!</a:t>
            </a:r>
          </a:p>
        </p:txBody>
      </p:sp>
      <p:pic>
        <p:nvPicPr>
          <p:cNvPr id="1028" name="Picture 4" descr="Image result for mickey mouse silhouette">
            <a:extLst>
              <a:ext uri="{FF2B5EF4-FFF2-40B4-BE49-F238E27FC236}">
                <a16:creationId xmlns:a16="http://schemas.microsoft.com/office/drawing/2014/main" id="{4DB7C9B8-73EF-433F-B47F-D616009E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69" y="2266949"/>
            <a:ext cx="2022631" cy="23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D9AC5F21-D7CC-486F-892D-9C9036D0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364" y="2305049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use trap">
            <a:extLst>
              <a:ext uri="{FF2B5EF4-FFF2-40B4-BE49-F238E27FC236}">
                <a16:creationId xmlns:a16="http://schemas.microsoft.com/office/drawing/2014/main" id="{2A32CB5D-258A-4988-B174-7A9C56B2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26" y="1400443"/>
            <a:ext cx="3875173" cy="38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1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at silhouette outline">
            <a:extLst>
              <a:ext uri="{FF2B5EF4-FFF2-40B4-BE49-F238E27FC236}">
                <a16:creationId xmlns:a16="http://schemas.microsoft.com/office/drawing/2014/main" id="{14CC69B6-948C-433C-967B-06AC2E81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620" y="1027906"/>
            <a:ext cx="4063550" cy="38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0E723-784A-4542-B050-9B5A14EB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1" y="365125"/>
            <a:ext cx="10515600" cy="1325563"/>
          </a:xfrm>
        </p:spPr>
        <p:txBody>
          <a:bodyPr/>
          <a:lstStyle/>
          <a:p>
            <a:r>
              <a:rPr lang="en-US" i="1" dirty="0"/>
              <a:t>Of Mice and Men…</a:t>
            </a:r>
            <a:r>
              <a:rPr lang="en-US" b="1" dirty="0"/>
              <a:t>and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4E6-6541-4C78-A34B-3BCCE4DB8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2652" y="2696143"/>
            <a:ext cx="3021148" cy="980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400" dirty="0"/>
              <a:t>An internet connected mousetrap was launched by Rentokil in the UK…</a:t>
            </a:r>
          </a:p>
          <a:p>
            <a:pPr marL="0" indent="0" algn="ctr">
              <a:buNone/>
            </a:pPr>
            <a:r>
              <a:rPr lang="en-US" sz="1600" b="1" dirty="0"/>
              <a:t>for $1,700</a:t>
            </a:r>
            <a:endParaRPr lang="en-US" sz="11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F5F866-2011-412D-BCC7-AEC2E5F4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953087"/>
            <a:ext cx="6848855" cy="36043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U.S. structural pest control industry:  </a:t>
            </a:r>
            <a:r>
              <a:rPr lang="en-US" sz="2400" b="1" dirty="0"/>
              <a:t>&gt;$7.5B</a:t>
            </a:r>
          </a:p>
          <a:p>
            <a:r>
              <a:rPr lang="en-US" sz="2400" dirty="0"/>
              <a:t>Forecasted growth rate of  U.S. pest control services industry: </a:t>
            </a:r>
            <a:r>
              <a:rPr lang="en-US" sz="2400" b="1" dirty="0"/>
              <a:t>4.6%</a:t>
            </a:r>
          </a:p>
          <a:p>
            <a:r>
              <a:rPr lang="en-US" sz="2400" b="1" dirty="0"/>
              <a:t>68% of market revenue </a:t>
            </a:r>
            <a:r>
              <a:rPr lang="en-US" sz="2400" dirty="0"/>
              <a:t>driven by residential services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July 14, 2017: “NYC announces </a:t>
            </a:r>
            <a:r>
              <a:rPr lang="en-US" sz="2400" b="1" dirty="0"/>
              <a:t>$32 million neighborhood rat reduction plan</a:t>
            </a:r>
            <a:r>
              <a:rPr lang="en-US" sz="24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72ED9-BDAB-4096-8807-A2F4A664A8A2}"/>
              </a:ext>
            </a:extLst>
          </p:cNvPr>
          <p:cNvSpPr/>
          <p:nvPr/>
        </p:nvSpPr>
        <p:spPr>
          <a:xfrm>
            <a:off x="96669" y="6462435"/>
            <a:ext cx="30906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http://www.pctonline.com/article/global-pest-market-report-2017/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11E02-5FD3-4FE9-8441-02C049F4C480}"/>
              </a:ext>
            </a:extLst>
          </p:cNvPr>
          <p:cNvSpPr/>
          <p:nvPr/>
        </p:nvSpPr>
        <p:spPr>
          <a:xfrm>
            <a:off x="8539629" y="6577186"/>
            <a:ext cx="38322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https://www.theregister.co.uk/2017/02/23/rentokil_1300_pound_iot_mousetrap/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9A128-D42D-4281-BF37-29DDED7CA49A}"/>
              </a:ext>
            </a:extLst>
          </p:cNvPr>
          <p:cNvSpPr/>
          <p:nvPr/>
        </p:nvSpPr>
        <p:spPr>
          <a:xfrm>
            <a:off x="96669" y="6577186"/>
            <a:ext cx="46729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https://www.statista.com/statistics/706878/pest-control-services-revenue-united-states-by-service-area/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1498C-0BF6-49E6-B165-3C8A57747CB2}"/>
              </a:ext>
            </a:extLst>
          </p:cNvPr>
          <p:cNvSpPr/>
          <p:nvPr/>
        </p:nvSpPr>
        <p:spPr>
          <a:xfrm>
            <a:off x="9296980" y="6462435"/>
            <a:ext cx="3074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http://www.pctonline.com/article/nyc-rat-reduction-plansaspx/</a:t>
            </a:r>
          </a:p>
        </p:txBody>
      </p:sp>
    </p:spTree>
    <p:extLst>
      <p:ext uri="{BB962C8B-B14F-4D97-AF65-F5344CB8AC3E}">
        <p14:creationId xmlns:p14="http://schemas.microsoft.com/office/powerpoint/2010/main" val="6520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50FC-D5BE-42B5-8069-F07869C5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44525"/>
            <a:ext cx="4927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Initial Goal:</a:t>
            </a:r>
            <a:br>
              <a:rPr lang="en-US" dirty="0"/>
            </a:br>
            <a:r>
              <a:rPr lang="en-US" sz="2800" dirty="0"/>
              <a:t>residential monitoring for mice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86A23DE-F68C-494B-8036-8D5DD72AC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97" y="644525"/>
            <a:ext cx="6980303" cy="56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97085E80-4E0B-478D-92AF-8D5D1E30A323}"/>
              </a:ext>
            </a:extLst>
          </p:cNvPr>
          <p:cNvSpPr/>
          <p:nvPr/>
        </p:nvSpPr>
        <p:spPr>
          <a:xfrm>
            <a:off x="6896100" y="4051300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5806193D-7CF0-499B-AF39-761D7D7AB928}"/>
              </a:ext>
            </a:extLst>
          </p:cNvPr>
          <p:cNvSpPr/>
          <p:nvPr/>
        </p:nvSpPr>
        <p:spPr>
          <a:xfrm>
            <a:off x="11182350" y="3568113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F29231E3-14A0-4891-B69F-31D99E7E42BB}"/>
              </a:ext>
            </a:extLst>
          </p:cNvPr>
          <p:cNvSpPr/>
          <p:nvPr/>
        </p:nvSpPr>
        <p:spPr>
          <a:xfrm>
            <a:off x="9747250" y="3483182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9D78DD33-C1AE-4FEA-B0F9-ADE1FC22D401}"/>
              </a:ext>
            </a:extLst>
          </p:cNvPr>
          <p:cNvSpPr/>
          <p:nvPr/>
        </p:nvSpPr>
        <p:spPr>
          <a:xfrm>
            <a:off x="9251950" y="5769182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79868A45-9636-449D-988E-4C0B56A7A11A}"/>
              </a:ext>
            </a:extLst>
          </p:cNvPr>
          <p:cNvSpPr/>
          <p:nvPr/>
        </p:nvSpPr>
        <p:spPr>
          <a:xfrm>
            <a:off x="11163300" y="5769182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132FC0A2-51ED-419F-BD93-02BD3C306A16}"/>
              </a:ext>
            </a:extLst>
          </p:cNvPr>
          <p:cNvSpPr/>
          <p:nvPr/>
        </p:nvSpPr>
        <p:spPr>
          <a:xfrm>
            <a:off x="5486400" y="2724944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6E33A3CB-0C33-4D3A-9CA7-D723B0657453}"/>
              </a:ext>
            </a:extLst>
          </p:cNvPr>
          <p:cNvSpPr/>
          <p:nvPr/>
        </p:nvSpPr>
        <p:spPr>
          <a:xfrm>
            <a:off x="5657850" y="5257800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FA876-04D8-414A-A517-2CB1A25A672E}"/>
              </a:ext>
            </a:extLst>
          </p:cNvPr>
          <p:cNvSpPr txBox="1"/>
          <p:nvPr/>
        </p:nvSpPr>
        <p:spPr>
          <a:xfrm>
            <a:off x="5981700" y="5207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Device Location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8B38BC-D14D-4E25-894A-0EA8E8A0BB7B}"/>
              </a:ext>
            </a:extLst>
          </p:cNvPr>
          <p:cNvSpPr txBox="1">
            <a:spLocks/>
          </p:cNvSpPr>
          <p:nvPr/>
        </p:nvSpPr>
        <p:spPr>
          <a:xfrm>
            <a:off x="381000" y="2331720"/>
            <a:ext cx="4927600" cy="32851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en-US" sz="2800" dirty="0"/>
              <a:t>Inform homeowner of pest activity and where</a:t>
            </a:r>
          </a:p>
          <a:p>
            <a:pPr marL="742950" indent="-742950">
              <a:buAutoNum type="arabicParenR"/>
            </a:pPr>
            <a:r>
              <a:rPr lang="en-US" sz="2800" dirty="0"/>
              <a:t>Less need for constantly checking traps</a:t>
            </a:r>
          </a:p>
          <a:p>
            <a:pPr marL="742950" indent="-742950">
              <a:buAutoNum type="arabicParenR"/>
            </a:pPr>
            <a:r>
              <a:rPr lang="en-US" sz="2800" dirty="0"/>
              <a:t>Minimize next level pests</a:t>
            </a:r>
          </a:p>
          <a:p>
            <a:pPr marL="742950" indent="-742950">
              <a:buAutoNum type="arabicParenR"/>
            </a:pPr>
            <a:r>
              <a:rPr lang="en-US" sz="2800" dirty="0"/>
              <a:t>Limits uncommon scents</a:t>
            </a:r>
          </a:p>
          <a:p>
            <a:pPr marL="742950" indent="-742950">
              <a:buAutoNum type="arabicParenR"/>
            </a:pPr>
            <a:r>
              <a:rPr lang="en-US" sz="2800" dirty="0"/>
              <a:t>Rented hardware and service until mice are controlled</a:t>
            </a:r>
          </a:p>
          <a:p>
            <a:pPr marL="742950" indent="-742950">
              <a:buAutoNum type="arabicParenR"/>
            </a:pPr>
            <a:endParaRPr lang="en-US" dirty="0"/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0E053201-5CAB-4E11-816E-C731CFFEDB62}"/>
              </a:ext>
            </a:extLst>
          </p:cNvPr>
          <p:cNvSpPr/>
          <p:nvPr/>
        </p:nvSpPr>
        <p:spPr>
          <a:xfrm>
            <a:off x="8312150" y="644049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16172199-AD70-4462-A98F-1E9152F649E5}"/>
              </a:ext>
            </a:extLst>
          </p:cNvPr>
          <p:cNvSpPr/>
          <p:nvPr/>
        </p:nvSpPr>
        <p:spPr>
          <a:xfrm>
            <a:off x="10839450" y="1747425"/>
            <a:ext cx="342900" cy="292100"/>
          </a:xfrm>
          <a:prstGeom prst="sun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83D841-572E-485C-A6BC-8BD938AE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 b="1"/>
              <a:t>Hardware:</a:t>
            </a:r>
            <a:br>
              <a:rPr lang="en-US" sz="4100"/>
            </a:br>
            <a:r>
              <a:rPr lang="en-US" sz="4100"/>
              <a:t>setup and parts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D96D2-2A13-490F-8736-641122AF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12" y="1819275"/>
            <a:ext cx="6353175" cy="42481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DFF3F-89CF-47F7-8C2F-CE457F458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35" y="1148336"/>
            <a:ext cx="1148180" cy="86706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6C3098-E65A-4D54-9C8F-376CFC818C13}"/>
              </a:ext>
            </a:extLst>
          </p:cNvPr>
          <p:cNvSpPr txBox="1">
            <a:spLocks/>
          </p:cNvSpPr>
          <p:nvPr/>
        </p:nvSpPr>
        <p:spPr>
          <a:xfrm>
            <a:off x="381000" y="3429000"/>
            <a:ext cx="4927600" cy="2187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en-US" sz="2800" dirty="0"/>
              <a:t>Particle Photon</a:t>
            </a:r>
          </a:p>
          <a:p>
            <a:pPr marL="742950" indent="-742950">
              <a:buAutoNum type="arabicParenR"/>
            </a:pPr>
            <a:r>
              <a:rPr lang="en-US" sz="2800" dirty="0"/>
              <a:t>Passive Infrared Sensor</a:t>
            </a:r>
          </a:p>
          <a:p>
            <a:pPr marL="742950" indent="-742950">
              <a:buAutoNum type="arabicParenR"/>
            </a:pPr>
            <a:r>
              <a:rPr lang="en-US" sz="2800" dirty="0"/>
              <a:t>5 wires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6219-5E16-417E-B26F-05D0376621A6}"/>
              </a:ext>
            </a:extLst>
          </p:cNvPr>
          <p:cNvSpPr txBox="1"/>
          <p:nvPr/>
        </p:nvSpPr>
        <p:spPr>
          <a:xfrm>
            <a:off x="8249359" y="887767"/>
            <a:ext cx="1365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HC-SR501 PIR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D3D57-A5A3-4942-A9B1-E287AEDAC351}"/>
              </a:ext>
            </a:extLst>
          </p:cNvPr>
          <p:cNvSpPr txBox="1"/>
          <p:nvPr/>
        </p:nvSpPr>
        <p:spPr>
          <a:xfrm>
            <a:off x="9259411" y="6503955"/>
            <a:ext cx="2932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parts available from Particle Photon Maker-Kit</a:t>
            </a:r>
          </a:p>
        </p:txBody>
      </p:sp>
    </p:spTree>
    <p:extLst>
      <p:ext uri="{BB962C8B-B14F-4D97-AF65-F5344CB8AC3E}">
        <p14:creationId xmlns:p14="http://schemas.microsoft.com/office/powerpoint/2010/main" val="41975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EDC7-330E-43CD-ADA5-B2AF807E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28625"/>
            <a:ext cx="10515600" cy="1325563"/>
          </a:xfrm>
        </p:spPr>
        <p:txBody>
          <a:bodyPr/>
          <a:lstStyle/>
          <a:p>
            <a:r>
              <a:rPr lang="en-US" dirty="0"/>
              <a:t>Capturing the event and data</a:t>
            </a:r>
          </a:p>
        </p:txBody>
      </p:sp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4E758808-AD12-4FB3-A556-EF12D6C9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84" y="252154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DD236-6B1F-4C51-B8C7-0377C411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59" y="3165132"/>
            <a:ext cx="1651616" cy="550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6CAFC-35DF-40EF-851D-7BA32AD7C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828419"/>
            <a:ext cx="2134978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E685E-CCD8-4533-81C5-27E6A05AB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60" y="2957724"/>
            <a:ext cx="1196940" cy="1145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A5451-270C-499D-8AB8-6DE383A62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0" y="4761202"/>
            <a:ext cx="4865977" cy="14658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5271AB-D7D4-41F7-8D2C-E18BDD485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43" y="2619375"/>
            <a:ext cx="2236557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DF0DA2-C084-4581-B786-04F8613152D2}"/>
              </a:ext>
            </a:extLst>
          </p:cNvPr>
          <p:cNvSpPr/>
          <p:nvPr/>
        </p:nvSpPr>
        <p:spPr>
          <a:xfrm>
            <a:off x="7893358" y="3765599"/>
            <a:ext cx="1200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F98B5-4F49-4F3D-9DD9-924D888B75D3}"/>
              </a:ext>
            </a:extLst>
          </p:cNvPr>
          <p:cNvSpPr/>
          <p:nvPr/>
        </p:nvSpPr>
        <p:spPr>
          <a:xfrm>
            <a:off x="7892662" y="2508299"/>
            <a:ext cx="12522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AF94D-9413-4AAE-99CF-83D5FB5FB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68" y="153789"/>
            <a:ext cx="2101126" cy="23080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45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811A-B1C6-4FF0-8638-749DEC6B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b="1"/>
              <a:t>Demonstration</a:t>
            </a:r>
            <a:endParaRPr lang="en-US" b="1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AADB875-08A6-4E0E-8244-1CC83084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78" y="4405656"/>
            <a:ext cx="2350222" cy="23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l box mouse traps">
            <a:extLst>
              <a:ext uri="{FF2B5EF4-FFF2-40B4-BE49-F238E27FC236}">
                <a16:creationId xmlns:a16="http://schemas.microsoft.com/office/drawing/2014/main" id="{34BFB797-B146-4C91-BC6A-7C4ACFA87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4501" y="919279"/>
            <a:ext cx="3175450" cy="32429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Or 3">
            <a:extLst>
              <a:ext uri="{FF2B5EF4-FFF2-40B4-BE49-F238E27FC236}">
                <a16:creationId xmlns:a16="http://schemas.microsoft.com/office/drawing/2014/main" id="{9959A0AB-2DF4-40EA-BABF-F4CF5DD6EB4C}"/>
              </a:ext>
            </a:extLst>
          </p:cNvPr>
          <p:cNvSpPr/>
          <p:nvPr/>
        </p:nvSpPr>
        <p:spPr>
          <a:xfrm>
            <a:off x="8442988" y="2246222"/>
            <a:ext cx="425061" cy="381000"/>
          </a:xfrm>
          <a:prstGeom prst="flowChartOr">
            <a:avLst/>
          </a:prstGeom>
          <a:solidFill>
            <a:srgbClr val="FFC000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A91C7079-FAA0-4DAB-B013-0CCB64CE2C1A}"/>
              </a:ext>
            </a:extLst>
          </p:cNvPr>
          <p:cNvSpPr/>
          <p:nvPr/>
        </p:nvSpPr>
        <p:spPr>
          <a:xfrm>
            <a:off x="7477436" y="837115"/>
            <a:ext cx="458432" cy="646331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06428-B166-4F76-A09F-E5DD93CB2780}"/>
              </a:ext>
            </a:extLst>
          </p:cNvPr>
          <p:cNvSpPr txBox="1"/>
          <p:nvPr/>
        </p:nvSpPr>
        <p:spPr>
          <a:xfrm>
            <a:off x="8026488" y="347303"/>
            <a:ext cx="28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and battery on outside of container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D8B15-39D1-4F72-A8C1-26BDC6C45E12}"/>
              </a:ext>
            </a:extLst>
          </p:cNvPr>
          <p:cNvSpPr txBox="1"/>
          <p:nvPr/>
        </p:nvSpPr>
        <p:spPr>
          <a:xfrm>
            <a:off x="9724283" y="363300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Sensor on inside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099BF77-74B3-4009-9A98-55E9E4BADF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3674" y="2872455"/>
            <a:ext cx="1295958" cy="1034246"/>
          </a:xfrm>
          <a:prstGeom prst="bentConnector3">
            <a:avLst>
              <a:gd name="adj1" fmla="val 99806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9AEED6-7FA7-42BA-A99C-F20A1537F30C}"/>
              </a:ext>
            </a:extLst>
          </p:cNvPr>
          <p:cNvCxnSpPr/>
          <p:nvPr/>
        </p:nvCxnSpPr>
        <p:spPr>
          <a:xfrm>
            <a:off x="8084912" y="1138794"/>
            <a:ext cx="260740" cy="434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B68C64-2CA2-48F9-92FF-730F8696BC8E}"/>
              </a:ext>
            </a:extLst>
          </p:cNvPr>
          <p:cNvSpPr/>
          <p:nvPr/>
        </p:nvSpPr>
        <p:spPr>
          <a:xfrm>
            <a:off x="7640034" y="4862585"/>
            <a:ext cx="3205334" cy="375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LoRaWAN for communication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A2F83B-9A1A-4134-A80C-31667724B7E8}"/>
              </a:ext>
            </a:extLst>
          </p:cNvPr>
          <p:cNvSpPr/>
          <p:nvPr/>
        </p:nvSpPr>
        <p:spPr>
          <a:xfrm>
            <a:off x="7640033" y="5335419"/>
            <a:ext cx="3205333" cy="37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(De)activate devices remotely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202460-5E1F-4CA3-B68E-F1BDF01176F3}"/>
              </a:ext>
            </a:extLst>
          </p:cNvPr>
          <p:cNvSpPr/>
          <p:nvPr/>
        </p:nvSpPr>
        <p:spPr>
          <a:xfrm>
            <a:off x="7640032" y="5841385"/>
            <a:ext cx="3205333" cy="377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Battery powered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46AD4-7FFE-4AEA-8CE1-45B1353657D0}"/>
              </a:ext>
            </a:extLst>
          </p:cNvPr>
          <p:cNvSpPr txBox="1"/>
          <p:nvPr/>
        </p:nvSpPr>
        <p:spPr>
          <a:xfrm>
            <a:off x="7965755" y="4364868"/>
            <a:ext cx="317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considerations: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4364F3-E466-438C-9A57-91E9EA841CA5}"/>
              </a:ext>
            </a:extLst>
          </p:cNvPr>
          <p:cNvSpPr txBox="1">
            <a:spLocks/>
          </p:cNvSpPr>
          <p:nvPr/>
        </p:nvSpPr>
        <p:spPr>
          <a:xfrm>
            <a:off x="381000" y="644525"/>
            <a:ext cx="492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/>
              <a:t>Future Goal:</a:t>
            </a:r>
            <a:br>
              <a:rPr lang="en-US" dirty="0"/>
            </a:br>
            <a:r>
              <a:rPr lang="en-US" dirty="0"/>
              <a:t>scale for commercial use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0B8AD-50AB-444C-9BB1-D71A69D84C28}"/>
              </a:ext>
            </a:extLst>
          </p:cNvPr>
          <p:cNvSpPr/>
          <p:nvPr/>
        </p:nvSpPr>
        <p:spPr>
          <a:xfrm>
            <a:off x="7640031" y="6347351"/>
            <a:ext cx="3205333" cy="3752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Additional sensors and GPS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C2C8289-40BA-400E-BA77-8056D9EA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059" y="2627222"/>
            <a:ext cx="6040267" cy="3549740"/>
          </a:xfrm>
        </p:spPr>
        <p:txBody>
          <a:bodyPr/>
          <a:lstStyle/>
          <a:p>
            <a:r>
              <a:rPr lang="en-US" dirty="0"/>
              <a:t>Proactive service and removal</a:t>
            </a:r>
          </a:p>
          <a:p>
            <a:r>
              <a:rPr lang="en-US" dirty="0"/>
              <a:t>Real-time data and reporting</a:t>
            </a:r>
          </a:p>
          <a:p>
            <a:r>
              <a:rPr lang="en-US" dirty="0"/>
              <a:t>Analysis for trend and behavior data</a:t>
            </a:r>
          </a:p>
          <a:p>
            <a:r>
              <a:rPr lang="en-US" dirty="0"/>
              <a:t>Product extensions – roach, ant, flies</a:t>
            </a:r>
          </a:p>
          <a:p>
            <a:r>
              <a:rPr lang="en-US" dirty="0"/>
              <a:t>Construction company partnership</a:t>
            </a:r>
          </a:p>
        </p:txBody>
      </p:sp>
    </p:spTree>
    <p:extLst>
      <p:ext uri="{BB962C8B-B14F-4D97-AF65-F5344CB8AC3E}">
        <p14:creationId xmlns:p14="http://schemas.microsoft.com/office/powerpoint/2010/main" val="13307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57D-A10F-44BB-9FC5-31CB8A71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Visualization and Value Proposition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2EB1-0DBE-4017-B4E8-FDDDEEAC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2727" y="5664820"/>
            <a:ext cx="9898929" cy="1030618"/>
          </a:xfrm>
        </p:spPr>
        <p:txBody>
          <a:bodyPr/>
          <a:lstStyle/>
          <a:p>
            <a:r>
              <a:rPr lang="en-US" dirty="0"/>
              <a:t>Prove to your customer your services accomplished the goal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E47C65-76B7-4A10-90DA-08A27A843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424157"/>
              </p:ext>
            </p:extLst>
          </p:nvPr>
        </p:nvGraphicFramePr>
        <p:xfrm>
          <a:off x="1122374" y="1711655"/>
          <a:ext cx="9869283" cy="373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81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324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a Better Mousetrap</vt:lpstr>
      <vt:lpstr>PowerPoint Presentation</vt:lpstr>
      <vt:lpstr>Of Mice and Men…and Money</vt:lpstr>
      <vt:lpstr>Initial Goal: residential monitoring for mice</vt:lpstr>
      <vt:lpstr>Hardware: setup and parts</vt:lpstr>
      <vt:lpstr>Capturing the event and data</vt:lpstr>
      <vt:lpstr>Demonstration</vt:lpstr>
      <vt:lpstr>PowerPoint Presentation</vt:lpstr>
      <vt:lpstr>Data Visualization and Value Proposition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Better Mousetrap</dc:title>
  <dc:creator>Tamura, Ken</dc:creator>
  <cp:lastModifiedBy>Tamura, Ken</cp:lastModifiedBy>
  <cp:revision>43</cp:revision>
  <dcterms:created xsi:type="dcterms:W3CDTF">2017-11-30T02:36:49Z</dcterms:created>
  <dcterms:modified xsi:type="dcterms:W3CDTF">2017-12-12T14:28:26Z</dcterms:modified>
</cp:coreProperties>
</file>