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7A8698-5F1A-42B3-B68B-CDDC4321F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0AD692-0882-4DFE-88DF-300C20E4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93F2D3-D7B9-4E66-BE69-10D1DF01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913D73-257D-4115-B747-4B3FA2E5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AED035-114F-40F1-B696-3507EBBB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2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E5B060-A57F-47C5-B24A-CA1FA4F9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B1D8720-6416-437B-B8BD-BF9E487B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57E0A7-2962-4207-9C08-BA10D9A1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9246AD-CD31-45A4-A307-CE774BBB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0EB021-B84E-4460-9BCD-D0290983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8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ED045E8-FA15-4521-B311-DCD281F62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0CCF81-B89F-42E2-9F27-6A4480E98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8FA93B-A4B1-4F46-8AA0-C20A6AF9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388EF-0F94-47D4-8587-B78F699A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B2C359-41F5-4079-8B76-89D33C3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FE216-809E-4500-9CF4-5ACE9F1C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BF511-3E05-48A4-9A2D-CF83963A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D1FF35-4415-4760-AC5A-79954319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64A12-F5C6-425B-B107-9ACD08E5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0491B-8FA3-49C7-B182-67DF200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3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98EDF-249F-49C8-AA47-246423C5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F6D2FC-B02B-4C1A-BD88-8C89102AE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DA78D-F3FD-450F-96A4-6DA529777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0C5B9B-7B24-4419-BC6D-A0A2FB9D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B5302-3227-4A22-9B56-6DDECE4C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7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810E3-B6B3-433F-9BF6-69060D33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9838A5-DF06-4D0B-8B13-B2E84456B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953027-6C0C-4C7A-A0E0-A0C6E945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4FFD00-CD97-4CEB-A45A-0982D607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05941F-F703-4412-BF64-D2869978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CC01F1-6C23-4FA0-9EAC-FE58BE3B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65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D2FCF-2584-49E2-A319-9B53477A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176FDB-710F-4FCA-9C10-D1EAC969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0BDE72-FB55-4BF4-AF70-817FE5D4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043C0B-E6F1-4708-947E-159578BAA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E88FE3-C8B5-4253-A1BD-245458350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2C5290-288B-4213-9BE8-29DDA767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1CF7FD-D267-4160-8B14-CFF5F637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D3AEC1-3499-40F5-9CF6-408301DF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99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27DB1-9CC4-4316-B493-0D80BF2B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854394-E97F-47EC-97B6-4C090F5A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F4F7A8-32D5-4771-80DB-EADCC83A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0AAFD1-0012-4B74-80D3-EBEAA619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22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DB00DBC-C243-4A01-A9B7-4202775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6479FE-ABB7-4837-8490-27091DDC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D41A7D-4B19-4ACD-A193-4E0D8889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63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448B5-AA05-4D29-88A6-44AA7E11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AFBF4F-A62A-43EB-9EF3-A5ED82441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74D65F-C213-4D65-8C9B-F8A8A8B6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186419-D01A-4526-B5B4-1EE64B08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8C9C95-EC61-4F93-BF37-38A47FFF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9C608F-2E52-4730-9398-E315B343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62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23F1D-2B74-45EC-BFB6-360E67A3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697044-D48F-47A1-AFA2-13083DC0C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EEAC5D-0138-4368-AC63-2AA87857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5B48F-6834-46B8-B471-9669436F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EC6C78-E855-4D57-BA14-2413A02A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5781E4-F4CC-49E3-93E0-4D30AAC7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9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B6C3FD-A8E3-4985-BF70-64BA9DBA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1D1BB6-E079-42A4-ADCD-78A509E7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2C765-0250-465E-971F-BB1E1E929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1ADE5-765A-409D-999C-8B6315F01EEA}" type="datetimeFigureOut">
              <a:rPr lang="zh-TW" altLang="en-US" smtClean="0"/>
              <a:t>2022/11/23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6641EF-18C0-4EA6-A21B-477522E86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9FF7B-8430-496A-9E27-A1894EE09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2FC96-4B17-4D55-8E41-21DAC63718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D9719B-27BB-4726-A91F-5FA6C5F06255}"/>
              </a:ext>
            </a:extLst>
          </p:cNvPr>
          <p:cNvSpPr txBox="1"/>
          <p:nvPr/>
        </p:nvSpPr>
        <p:spPr>
          <a:xfrm>
            <a:off x="1090568" y="1300294"/>
            <a:ext cx="7516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My Journal To Python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pic>
        <p:nvPicPr>
          <p:cNvPr id="1026" name="Picture 2" descr="Python Logo transparent PNG - StickPNG">
            <a:extLst>
              <a:ext uri="{FF2B5EF4-FFF2-40B4-BE49-F238E27FC236}">
                <a16:creationId xmlns:a16="http://schemas.microsoft.com/office/drawing/2014/main" id="{3BFF1F89-07DC-4BB0-B4BA-6B4C2555E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358" y="1073075"/>
            <a:ext cx="6396343" cy="63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0957EB-8FAE-428D-B1A9-02536831A56D}"/>
              </a:ext>
            </a:extLst>
          </p:cNvPr>
          <p:cNvSpPr txBox="1"/>
          <p:nvPr/>
        </p:nvSpPr>
        <p:spPr>
          <a:xfrm>
            <a:off x="1090568" y="4412609"/>
            <a:ext cx="31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empus Sans ITC" panose="04020404030D07020202" pitchFamily="82" charset="0"/>
              </a:rPr>
              <a:t>4110E236 - </a:t>
            </a:r>
            <a:r>
              <a:rPr lang="zh-TW" altLang="en-US" b="1" dirty="0">
                <a:latin typeface="Tempus Sans ITC" panose="04020404030D07020202" pitchFamily="82" charset="0"/>
              </a:rPr>
              <a:t>柯保羅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47A125-3FA0-4E64-AF86-0D3EA71582FD}"/>
              </a:ext>
            </a:extLst>
          </p:cNvPr>
          <p:cNvSpPr txBox="1"/>
          <p:nvPr/>
        </p:nvSpPr>
        <p:spPr>
          <a:xfrm>
            <a:off x="1090567" y="4798502"/>
            <a:ext cx="327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err="1">
                <a:latin typeface="Tempus Sans ITC" panose="04020404030D07020202" pitchFamily="82" charset="0"/>
              </a:rPr>
              <a:t>MyDearGreatTeacher</a:t>
            </a:r>
            <a:endParaRPr lang="zh-TW" altLang="en-US" b="1" dirty="0">
              <a:latin typeface="Tempus Sans ITC" panose="04020404030D07020202" pitchFamily="8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A3B4CF-5C7A-416E-B5EE-A9DFF6464746}"/>
              </a:ext>
            </a:extLst>
          </p:cNvPr>
          <p:cNvSpPr/>
          <p:nvPr/>
        </p:nvSpPr>
        <p:spPr>
          <a:xfrm>
            <a:off x="4848836" y="617209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i="1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https://github.com/Kenth963</a:t>
            </a:r>
          </a:p>
        </p:txBody>
      </p:sp>
    </p:spTree>
    <p:extLst>
      <p:ext uri="{BB962C8B-B14F-4D97-AF65-F5344CB8AC3E}">
        <p14:creationId xmlns:p14="http://schemas.microsoft.com/office/powerpoint/2010/main" val="246644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6F861A3-3C3C-43FC-B313-930955A01A8F}"/>
              </a:ext>
            </a:extLst>
          </p:cNvPr>
          <p:cNvSpPr txBox="1"/>
          <p:nvPr/>
        </p:nvSpPr>
        <p:spPr>
          <a:xfrm>
            <a:off x="822122" y="623176"/>
            <a:ext cx="35141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Agenda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9612D87-7FB5-438E-AB5F-BA2148EE278C}"/>
              </a:ext>
            </a:extLst>
          </p:cNvPr>
          <p:cNvSpPr txBox="1"/>
          <p:nvPr/>
        </p:nvSpPr>
        <p:spPr>
          <a:xfrm>
            <a:off x="1363209" y="1946615"/>
            <a:ext cx="10300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What can python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Numbers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Operators ON data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CONTROLS : IF- | IF –ELSIF |-F-ELSE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LOOP: FOR |WHILE | RANGE() | BREAK |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FUNCTION: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 PARAMETERS(ARGUMETNS)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RECURSIVE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b="1" dirty="0">
                <a:latin typeface="Tempus Sans ITC" panose="04020404030D07020202" pitchFamily="82" charset="0"/>
              </a:rPr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213411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11A22-A55B-4960-9CC0-CAA53909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45" y="63643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What is Python?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7CD01-9718-4D76-9CD9-499B707A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268" y="2186585"/>
            <a:ext cx="9864753" cy="925964"/>
          </a:xfrm>
        </p:spPr>
        <p:txBody>
          <a:bodyPr/>
          <a:lstStyle/>
          <a:p>
            <a:r>
              <a:rPr lang="en-US" altLang="zh-TW" b="1" dirty="0">
                <a:latin typeface="Tempus Sans ITC" panose="04020404030D07020202" pitchFamily="82" charset="0"/>
              </a:rPr>
              <a:t>Python is a popular programming language. It was created by Guido van Rossum, and released in 1991.</a:t>
            </a:r>
            <a:endParaRPr lang="zh-TW" altLang="en-US" b="1" dirty="0">
              <a:latin typeface="Tempus Sans ITC" panose="04020404030D07020202" pitchFamily="82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4474C69-A95D-4BD1-84FF-5A7BCFC1FC8F}"/>
              </a:ext>
            </a:extLst>
          </p:cNvPr>
          <p:cNvSpPr txBox="1">
            <a:spLocks/>
          </p:cNvSpPr>
          <p:nvPr/>
        </p:nvSpPr>
        <p:spPr>
          <a:xfrm>
            <a:off x="765845" y="3337140"/>
            <a:ext cx="4513976" cy="715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It is used for:</a:t>
            </a:r>
            <a:endParaRPr lang="zh-TW" altLang="en-US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F799BE5-25A1-492A-A9E1-1612600504BF}"/>
              </a:ext>
            </a:extLst>
          </p:cNvPr>
          <p:cNvSpPr txBox="1">
            <a:spLocks/>
          </p:cNvSpPr>
          <p:nvPr/>
        </p:nvSpPr>
        <p:spPr>
          <a:xfrm>
            <a:off x="1091268" y="42773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empus Sans ITC" panose="04020404030D07020202" pitchFamily="82" charset="0"/>
              </a:rPr>
              <a:t>web development (server-side),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empus Sans ITC" panose="04020404030D07020202" pitchFamily="82" charset="0"/>
              </a:rPr>
              <a:t>software development,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empus Sans ITC" panose="04020404030D07020202" pitchFamily="82" charset="0"/>
              </a:rPr>
              <a:t>mathematics,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empus Sans ITC" panose="04020404030D07020202" pitchFamily="82" charset="0"/>
              </a:rPr>
              <a:t>system scripting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02A68D-4EA2-4888-9F4D-320390954DC3}"/>
              </a:ext>
            </a:extLst>
          </p:cNvPr>
          <p:cNvSpPr/>
          <p:nvPr/>
        </p:nvSpPr>
        <p:spPr>
          <a:xfrm>
            <a:off x="6999672" y="6221568"/>
            <a:ext cx="4931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accent4">
                    <a:lumMod val="75000"/>
                  </a:schemeClr>
                </a:solidFill>
                <a:latin typeface="Tempus Sans ITC" panose="04020404030D07020202" pitchFamily="82" charset="0"/>
              </a:rPr>
              <a:t>https://www.w3schools.com/python/python_intro.asp</a:t>
            </a:r>
          </a:p>
        </p:txBody>
      </p:sp>
    </p:spTree>
    <p:extLst>
      <p:ext uri="{BB962C8B-B14F-4D97-AF65-F5344CB8AC3E}">
        <p14:creationId xmlns:p14="http://schemas.microsoft.com/office/powerpoint/2010/main" val="385072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556B1D-BF2D-4BDE-8346-1232951C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Tempus Sans ITC" panose="04020404030D07020202" pitchFamily="82" charset="0"/>
              </a:rPr>
              <a:t>Python can be used on a server to create web applications.</a:t>
            </a:r>
          </a:p>
          <a:p>
            <a:r>
              <a:rPr lang="en-US" altLang="zh-TW" sz="3200" dirty="0">
                <a:latin typeface="Tempus Sans ITC" panose="04020404030D07020202" pitchFamily="82" charset="0"/>
              </a:rPr>
              <a:t>Python can be used alongside software to create workflows.</a:t>
            </a:r>
          </a:p>
          <a:p>
            <a:r>
              <a:rPr lang="en-US" altLang="zh-TW" sz="3200" dirty="0">
                <a:latin typeface="Tempus Sans ITC" panose="04020404030D07020202" pitchFamily="82" charset="0"/>
              </a:rPr>
              <a:t>Python can connect to database systems. It can also read and modify files.</a:t>
            </a:r>
          </a:p>
          <a:p>
            <a:r>
              <a:rPr lang="en-US" altLang="zh-TW" sz="3200" dirty="0">
                <a:latin typeface="Tempus Sans ITC" panose="04020404030D07020202" pitchFamily="82" charset="0"/>
              </a:rPr>
              <a:t>Python can be used to handle big data and perform complex mathematics.</a:t>
            </a:r>
          </a:p>
          <a:p>
            <a:r>
              <a:rPr lang="en-US" altLang="zh-TW" sz="3200" dirty="0">
                <a:latin typeface="Tempus Sans ITC" panose="04020404030D07020202" pitchFamily="82" charset="0"/>
              </a:rPr>
              <a:t>Python can be used for rapid prototyping, or for production-ready software development.</a:t>
            </a:r>
          </a:p>
          <a:p>
            <a:endParaRPr lang="zh-TW" altLang="en-US" sz="3200" dirty="0">
              <a:latin typeface="Tempus Sans ITC" panose="04020404030D07020202" pitchFamily="82" charset="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EA91E277-A116-4799-B5E9-9B876133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2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What can Python do?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45E1CD-0041-4081-AF00-460D86041304}"/>
              </a:ext>
            </a:extLst>
          </p:cNvPr>
          <p:cNvSpPr/>
          <p:nvPr/>
        </p:nvSpPr>
        <p:spPr>
          <a:xfrm>
            <a:off x="7041616" y="6239065"/>
            <a:ext cx="4931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solidFill>
                  <a:schemeClr val="accent4">
                    <a:lumMod val="75000"/>
                  </a:schemeClr>
                </a:solidFill>
                <a:latin typeface="Tempus Sans ITC" panose="04020404030D07020202" pitchFamily="82" charset="0"/>
              </a:rPr>
              <a:t>https://www.w3schools.com/python/python_intro.asp</a:t>
            </a:r>
          </a:p>
        </p:txBody>
      </p:sp>
    </p:spTree>
    <p:extLst>
      <p:ext uri="{BB962C8B-B14F-4D97-AF65-F5344CB8AC3E}">
        <p14:creationId xmlns:p14="http://schemas.microsoft.com/office/powerpoint/2010/main" val="5639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1A6C7-DCF2-414A-B941-485FF445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75291"/>
            <a:ext cx="3138182" cy="531681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u="sng" dirty="0">
                <a:latin typeface="Tempus Sans ITC" panose="04020404030D07020202" pitchFamily="82" charset="0"/>
              </a:rPr>
              <a:t>Built-in Data Types</a:t>
            </a:r>
          </a:p>
          <a:p>
            <a:endParaRPr lang="zh-TW" altLang="en-US" b="1" i="1" u="sng" dirty="0">
              <a:latin typeface="Tempus Sans ITC" panose="04020404030D07020202" pitchFamily="82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B14100F-19E6-4B01-AC29-BFB86B11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Data Types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E2045F-6F02-44B5-81C9-B856B6E1A73C}"/>
              </a:ext>
            </a:extLst>
          </p:cNvPr>
          <p:cNvSpPr txBox="1"/>
          <p:nvPr/>
        </p:nvSpPr>
        <p:spPr>
          <a:xfrm>
            <a:off x="838200" y="2349630"/>
            <a:ext cx="9608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empus Sans ITC" panose="04020404030D07020202" pitchFamily="82" charset="0"/>
              </a:rPr>
              <a:t>In programming, data type is an important concept.</a:t>
            </a:r>
          </a:p>
          <a:p>
            <a:r>
              <a:rPr lang="en-US" altLang="zh-TW" b="1" dirty="0">
                <a:latin typeface="Tempus Sans ITC" panose="04020404030D07020202" pitchFamily="82" charset="0"/>
              </a:rPr>
              <a:t>Variables can store data of different types, and different types can do different things.</a:t>
            </a:r>
          </a:p>
          <a:p>
            <a:r>
              <a:rPr lang="en-US" altLang="zh-TW" b="1" dirty="0">
                <a:latin typeface="Tempus Sans ITC" panose="04020404030D07020202" pitchFamily="82" charset="0"/>
              </a:rPr>
              <a:t>Python has the following data types built-in by default, in these categories:</a:t>
            </a:r>
          </a:p>
          <a:p>
            <a:endParaRPr lang="zh-TW" altLang="en-US" b="1" dirty="0">
              <a:latin typeface="Tempus Sans ITC" panose="04020404030D07020202" pitchFamily="8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8DE7886-7345-4CBE-854D-F92FB6966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753070"/>
              </p:ext>
            </p:extLst>
          </p:nvPr>
        </p:nvGraphicFramePr>
        <p:xfrm>
          <a:off x="2180439" y="3345110"/>
          <a:ext cx="6317609" cy="3237005"/>
        </p:xfrm>
        <a:graphic>
          <a:graphicData uri="http://schemas.openxmlformats.org/drawingml/2006/table">
            <a:tbl>
              <a:tblPr/>
              <a:tblGrid>
                <a:gridCol w="2196449">
                  <a:extLst>
                    <a:ext uri="{9D8B030D-6E8A-4147-A177-3AD203B41FA5}">
                      <a16:colId xmlns:a16="http://schemas.microsoft.com/office/drawing/2014/main" val="1563891179"/>
                    </a:ext>
                  </a:extLst>
                </a:gridCol>
                <a:gridCol w="4121160">
                  <a:extLst>
                    <a:ext uri="{9D8B030D-6E8A-4147-A177-3AD203B41FA5}">
                      <a16:colId xmlns:a16="http://schemas.microsoft.com/office/drawing/2014/main" val="1148279958"/>
                    </a:ext>
                  </a:extLst>
                </a:gridCol>
              </a:tblGrid>
              <a:tr h="319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Text Type: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str</a:t>
                      </a: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0004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Numeric Types: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int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float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complex</a:t>
                      </a: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39700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Sequence Types: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list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tuple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range</a:t>
                      </a: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84553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Mapping Type: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dict</a:t>
                      </a:r>
                      <a:endParaRPr lang="en-US" sz="1600" b="1" i="0" dirty="0">
                        <a:solidFill>
                          <a:srgbClr val="FF0000"/>
                        </a:solidFill>
                        <a:effectLst/>
                        <a:latin typeface="Tempus Sans ITC" panose="04020404030D07020202" pitchFamily="82" charset="0"/>
                      </a:endParaRP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15679"/>
                  </a:ext>
                </a:extLst>
              </a:tr>
              <a:tr h="319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Set Types: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set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frozenset</a:t>
                      </a:r>
                      <a:endParaRPr lang="en-US" sz="1600" b="1" i="0" dirty="0">
                        <a:solidFill>
                          <a:srgbClr val="FF0000"/>
                        </a:solidFill>
                        <a:effectLst/>
                        <a:latin typeface="Tempus Sans ITC" panose="04020404030D07020202" pitchFamily="82" charset="0"/>
                      </a:endParaRP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18817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Boolean Type: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bool</a:t>
                      </a: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419507"/>
                  </a:ext>
                </a:extLst>
              </a:tr>
              <a:tr h="42126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Binary Types: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bytes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bytearray</a:t>
                      </a:r>
                      <a:r>
                        <a:rPr lang="en-US" sz="1600" b="1" i="0" dirty="0">
                          <a:effectLst/>
                          <a:latin typeface="Tempus Sans ITC" panose="04020404030D07020202" pitchFamily="82" charset="0"/>
                        </a:rPr>
                        <a:t>, </a:t>
                      </a:r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memoryview</a:t>
                      </a:r>
                      <a:endParaRPr lang="en-US" sz="1600" b="1" i="0" dirty="0">
                        <a:solidFill>
                          <a:srgbClr val="FF0000"/>
                        </a:solidFill>
                        <a:effectLst/>
                        <a:latin typeface="Tempus Sans ITC" panose="04020404030D07020202" pitchFamily="82" charset="0"/>
                      </a:endParaRP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291777"/>
                  </a:ext>
                </a:extLst>
              </a:tr>
              <a:tr h="31940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>
                          <a:effectLst/>
                          <a:latin typeface="Tempus Sans ITC" panose="04020404030D07020202" pitchFamily="82" charset="0"/>
                        </a:rPr>
                        <a:t>None Type:</a:t>
                      </a:r>
                    </a:p>
                  </a:txBody>
                  <a:tcPr marL="133050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dirty="0" err="1">
                          <a:solidFill>
                            <a:srgbClr val="FF0000"/>
                          </a:solidFill>
                          <a:effectLst/>
                          <a:latin typeface="Tempus Sans ITC" panose="04020404030D07020202" pitchFamily="82" charset="0"/>
                        </a:rPr>
                        <a:t>NoneType</a:t>
                      </a:r>
                      <a:endParaRPr lang="en-US" sz="1600" b="1" i="0" dirty="0">
                        <a:solidFill>
                          <a:srgbClr val="FF0000"/>
                        </a:solidFill>
                        <a:effectLst/>
                        <a:latin typeface="Tempus Sans ITC" panose="04020404030D07020202" pitchFamily="82" charset="0"/>
                      </a:endParaRPr>
                    </a:p>
                  </a:txBody>
                  <a:tcPr marL="66525" marR="66525" marT="66525" marB="66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196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42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54AB0-C9E3-4970-8DCC-A7C886F8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57" y="1708865"/>
            <a:ext cx="6510556" cy="523292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dirty="0">
                <a:latin typeface="Tempus Sans ITC" panose="04020404030D07020202" pitchFamily="82" charset="0"/>
              </a:rPr>
              <a:t>There are three numeric types in Python:</a:t>
            </a:r>
            <a:endParaRPr lang="zh-TW" altLang="en-US" b="1" i="1" dirty="0">
              <a:latin typeface="Tempus Sans ITC" panose="04020404030D07020202" pitchFamily="82" charset="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12D61D6-554C-4EAF-9AB8-40B5064103F5}"/>
              </a:ext>
            </a:extLst>
          </p:cNvPr>
          <p:cNvSpPr txBox="1">
            <a:spLocks/>
          </p:cNvSpPr>
          <p:nvPr/>
        </p:nvSpPr>
        <p:spPr>
          <a:xfrm>
            <a:off x="646651" y="3833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Python Numbers</a:t>
            </a:r>
            <a:endParaRPr lang="zh-TW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mpus Sans ITC" panose="04020404030D07020202" pitchFamily="82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F0C6AB-9EC9-4B73-9E90-1C7FE07AEA75}"/>
              </a:ext>
            </a:extLst>
          </p:cNvPr>
          <p:cNvSpPr txBox="1"/>
          <p:nvPr/>
        </p:nvSpPr>
        <p:spPr>
          <a:xfrm>
            <a:off x="1182848" y="2239208"/>
            <a:ext cx="104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empus Sans ITC" panose="04020404030D07020202" pitchFamily="82" charset="0"/>
              </a:rPr>
              <a:t>int</a:t>
            </a:r>
          </a:p>
          <a:p>
            <a:endParaRPr lang="en-US" altLang="zh-TW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Tempus Sans ITC" panose="04020404030D07020202" pitchFamily="82" charset="0"/>
              </a:rPr>
              <a:t>float</a:t>
            </a:r>
          </a:p>
          <a:p>
            <a:endParaRPr lang="en-US" altLang="zh-TW" b="1" dirty="0">
              <a:solidFill>
                <a:srgbClr val="FF0000"/>
              </a:solidFill>
              <a:latin typeface="Tempus Sans ITC" panose="04020404030D07020202" pitchFamily="82" charset="0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Tempus Sans ITC" panose="04020404030D07020202" pitchFamily="82" charset="0"/>
              </a:rPr>
              <a:t>complex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84BE5-06AE-4D1E-BD78-01CE32C07A9D}"/>
              </a:ext>
            </a:extLst>
          </p:cNvPr>
          <p:cNvSpPr/>
          <p:nvPr/>
        </p:nvSpPr>
        <p:spPr>
          <a:xfrm>
            <a:off x="947257" y="3873353"/>
            <a:ext cx="7592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i="1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Variables of numeric types are created when you assign a value to them:</a:t>
            </a:r>
            <a:endParaRPr lang="zh-TW" altLang="en-US" b="1" i="1" dirty="0">
              <a:latin typeface="Tempus Sans ITC" panose="04020404030D07020202" pitchFamily="82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B72DE1-AD4D-4DAC-A073-6204355A5020}"/>
              </a:ext>
            </a:extLst>
          </p:cNvPr>
          <p:cNvSpPr/>
          <p:nvPr/>
        </p:nvSpPr>
        <p:spPr>
          <a:xfrm>
            <a:off x="1770078" y="4398817"/>
            <a:ext cx="3305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 = 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</a:t>
            </a:r>
            <a: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# int</a:t>
            </a:r>
            <a:b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 = 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2.8</a:t>
            </a:r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</a:t>
            </a:r>
            <a: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# float</a:t>
            </a:r>
            <a:b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zh-TW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 = 1j   </a:t>
            </a:r>
            <a:r>
              <a:rPr lang="en-US" altLang="zh-TW" b="1" dirty="0">
                <a:solidFill>
                  <a:srgbClr val="008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# complex</a:t>
            </a:r>
            <a:endParaRPr lang="zh-TW" altLang="en-US" b="1" dirty="0">
              <a:latin typeface="Verdana" panose="020B060403050404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C2546-33FE-4F72-807D-6C3E2C8D6B55}"/>
              </a:ext>
            </a:extLst>
          </p:cNvPr>
          <p:cNvSpPr/>
          <p:nvPr/>
        </p:nvSpPr>
        <p:spPr>
          <a:xfrm>
            <a:off x="2326546" y="2239893"/>
            <a:ext cx="91412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00"/>
                </a:solidFill>
                <a:latin typeface="Tempus Sans ITC" panose="04020404030D07020202" pitchFamily="82" charset="0"/>
              </a:rPr>
              <a:t>i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Tempus Sans ITC" panose="04020404030D07020202" pitchFamily="82" charset="0"/>
              </a:rPr>
              <a:t>nt, or integer, is a whole number, positive or negative, without decimals, of unlimited length.</a:t>
            </a:r>
          </a:p>
          <a:p>
            <a:endParaRPr lang="en-US" altLang="zh-TW" b="1" dirty="0">
              <a:solidFill>
                <a:srgbClr val="000000"/>
              </a:solidFill>
              <a:latin typeface="Tempus Sans ITC" panose="04020404030D07020202" pitchFamily="82" charset="0"/>
            </a:endParaRPr>
          </a:p>
          <a:p>
            <a:r>
              <a:rPr lang="en-US" altLang="zh-TW" b="1" dirty="0">
                <a:latin typeface="Tempus Sans ITC" panose="04020404030D07020202" pitchFamily="82" charset="0"/>
              </a:rPr>
              <a:t>float, or "floating point number" is a number, positive or negative, containing one or more decimals.</a:t>
            </a:r>
          </a:p>
          <a:p>
            <a:r>
              <a:rPr lang="en-US" altLang="zh-TW" b="1" dirty="0">
                <a:latin typeface="Tempus Sans ITC" panose="04020404030D07020202" pitchFamily="82" charset="0"/>
              </a:rPr>
              <a:t>Complex numbers are written with a "j" as the imaginary part:</a:t>
            </a:r>
            <a:endParaRPr lang="zh-TW" altLang="en-US" b="1" dirty="0">
              <a:latin typeface="Tempus Sans ITC" panose="04020404030D07020202" pitchFamily="82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E1C1A9-1914-48B8-A1B1-66D4DB61CB21}"/>
              </a:ext>
            </a:extLst>
          </p:cNvPr>
          <p:cNvSpPr/>
          <p:nvPr/>
        </p:nvSpPr>
        <p:spPr>
          <a:xfrm>
            <a:off x="7245732" y="6247979"/>
            <a:ext cx="4610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accent4">
                    <a:lumMod val="75000"/>
                  </a:schemeClr>
                </a:solidFill>
                <a:latin typeface="Tempus Sans ITC" panose="04020404030D07020202" pitchFamily="82" charset="0"/>
              </a:rPr>
              <a:t>https://www.w3schools.com/python/python_numbers.asp</a:t>
            </a:r>
          </a:p>
        </p:txBody>
      </p:sp>
    </p:spTree>
    <p:extLst>
      <p:ext uri="{BB962C8B-B14F-4D97-AF65-F5344CB8AC3E}">
        <p14:creationId xmlns:p14="http://schemas.microsoft.com/office/powerpoint/2010/main" val="345165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510</Words>
  <Application>Microsoft Office PowerPoint</Application>
  <PresentationFormat>寬螢幕</PresentationFormat>
  <Paragraphs>67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Tempus Sans ITC</vt:lpstr>
      <vt:lpstr>Verdana</vt:lpstr>
      <vt:lpstr>Office 佈景主題</vt:lpstr>
      <vt:lpstr>PowerPoint 簡報</vt:lpstr>
      <vt:lpstr>PowerPoint 簡報</vt:lpstr>
      <vt:lpstr>What is Python?</vt:lpstr>
      <vt:lpstr>What can Python do?</vt:lpstr>
      <vt:lpstr>Python Data Types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5</cp:revision>
  <dcterms:created xsi:type="dcterms:W3CDTF">2022-11-23T01:14:56Z</dcterms:created>
  <dcterms:modified xsi:type="dcterms:W3CDTF">2022-11-23T01:45:55Z</dcterms:modified>
</cp:coreProperties>
</file>