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8" r:id="rId4"/>
    <p:sldId id="359" r:id="rId5"/>
    <p:sldId id="360" r:id="rId6"/>
    <p:sldId id="361" r:id="rId7"/>
    <p:sldId id="362" r:id="rId8"/>
    <p:sldId id="363" r:id="rId9"/>
    <p:sldId id="364" r:id="rId10"/>
    <p:sldId id="365" r:id="rId11"/>
    <p:sldId id="366" r:id="rId12"/>
    <p:sldId id="367" r:id="rId13"/>
    <p:sldId id="368" r:id="rId14"/>
    <p:sldId id="369" r:id="rId15"/>
    <p:sldId id="370" r:id="rId16"/>
    <p:sldId id="371" r:id="rId17"/>
    <p:sldId id="372"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1" r:id="rId51"/>
    <p:sldId id="290"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 id="343" r:id="rId104"/>
    <p:sldId id="344" r:id="rId105"/>
    <p:sldId id="345" r:id="rId106"/>
    <p:sldId id="346" r:id="rId107"/>
    <p:sldId id="347" r:id="rId108"/>
    <p:sldId id="348" r:id="rId109"/>
    <p:sldId id="349" r:id="rId110"/>
    <p:sldId id="350" r:id="rId111"/>
    <p:sldId id="351" r:id="rId112"/>
    <p:sldId id="352" r:id="rId113"/>
    <p:sldId id="353" r:id="rId114"/>
    <p:sldId id="354" r:id="rId115"/>
    <p:sldId id="355"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Jay Pecjo" initials="MJP" lastIdx="1" clrIdx="0">
    <p:extLst>
      <p:ext uri="{19B8F6BF-5375-455C-9EA6-DF929625EA0E}">
        <p15:presenceInfo xmlns="" xmlns:p15="http://schemas.microsoft.com/office/powerpoint/2012/main" userId="c27c6fb03cc7ab0a" providerId="Windows Live"/>
      </p:ext>
    </p:extLst>
  </p:cmAuthor>
  <p:cmAuthor id="2" name="keityhan00@gmail.com" initial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0-01T23:15:26.793" idx="1">
    <p:pos x="1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17A8698-5F1A-42B3-B68B-CDDC4321FC1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 xmlns:a16="http://schemas.microsoft.com/office/drawing/2014/main" id="{320AD692-0882-4DFE-88DF-300C20E464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 xmlns:a16="http://schemas.microsoft.com/office/drawing/2014/main" id="{5193F2D3-D7B9-4E66-BE69-10D1DF01CB4A}"/>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D2913D73-257D-4115-B747-4B3FA2E5AC6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03AED035-114F-40F1-B696-3507EBBBF1F6}"/>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98124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E4E5B060-A57F-47C5-B24A-CA1FA4F909F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7B1D8720-6416-437B-B8BD-BF9E487B5F7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6357E0A7-2962-4207-9C08-BA10D9A1CE3F}"/>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1D9246AD-CD31-45A4-A307-CE774BBB4B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90EB021-B84E-4460-9BCD-D0290983A43F}"/>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45558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 xmlns:a16="http://schemas.microsoft.com/office/drawing/2014/main" id="{CED045E8-FA15-4521-B311-DCD281F627B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 xmlns:a16="http://schemas.microsoft.com/office/drawing/2014/main" id="{930CCF81-B89F-42E2-9F27-6A4480E98831}"/>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D18FA93B-A4B1-4F46-8AA0-C20A6AF984AD}"/>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5CE388EF-0F94-47D4-8587-B78F699AD7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B8B2C359-41F5-4079-8B76-89D33C363DAF}"/>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9950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85008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3058887"/>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54108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C4FE216-809E-4500-9CF4-5ACE9F1C6F2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F39BF511-3E05-48A4-9A2D-CF83963A2042}"/>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31D1FF35-4415-4760-AC5A-799543196778}"/>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F9F64A12-F5C6-425B-B107-9ACD08E5623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2940491B-8FA3-49C7-B182-67DF2006C30A}"/>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393939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D2798EDF-249F-49C8-AA47-246423C540C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 xmlns:a16="http://schemas.microsoft.com/office/drawing/2014/main" id="{73F6D2FC-B02B-4C1A-BD88-8C89102AE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 xmlns:a16="http://schemas.microsoft.com/office/drawing/2014/main" id="{392DA78D-F3FD-450F-96A4-6DA529777820}"/>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AD0C5B9B-7B24-4419-BC6D-A0A2FB9D51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 xmlns:a16="http://schemas.microsoft.com/office/drawing/2014/main" id="{792B5302-3227-4A22-9B56-6DDECE4C72DD}"/>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35967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442810E3-B6B3-433F-9BF6-69060D334F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 xmlns:a16="http://schemas.microsoft.com/office/drawing/2014/main" id="{199838A5-DF06-4D0B-8B13-B2E84456BD5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2C953027-6C0C-4C7A-A0E0-A0C6E9453BE7}"/>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 xmlns:a16="http://schemas.microsoft.com/office/drawing/2014/main" id="{B04FFD00-CD97-4CEB-A45A-0982D607C05A}"/>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6" name="頁尾版面配置區 5">
            <a:extLst>
              <a:ext uri="{FF2B5EF4-FFF2-40B4-BE49-F238E27FC236}">
                <a16:creationId xmlns="" xmlns:a16="http://schemas.microsoft.com/office/drawing/2014/main" id="{4205941F-F703-4412-BF64-D286997811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FFCC01F1-6C23-4FA0-9EAC-FE58BE3B13FC}"/>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162065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340D2FCF-2584-49E2-A319-9B53477A380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89176FDB-710F-4FCA-9C10-D1EAC9690E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 xmlns:a16="http://schemas.microsoft.com/office/drawing/2014/main" id="{340BDE72-FB55-4BF4-AF70-817FE5D45E52}"/>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 xmlns:a16="http://schemas.microsoft.com/office/drawing/2014/main" id="{C6043C0B-E6F1-4708-947E-159578BAA9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 xmlns:a16="http://schemas.microsoft.com/office/drawing/2014/main" id="{BBE88FE3-C8B5-4253-A1BD-24545835023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 xmlns:a16="http://schemas.microsoft.com/office/drawing/2014/main" id="{512C5290-288B-4213-9BE8-29DDA7670463}"/>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8" name="頁尾版面配置區 7">
            <a:extLst>
              <a:ext uri="{FF2B5EF4-FFF2-40B4-BE49-F238E27FC236}">
                <a16:creationId xmlns="" xmlns:a16="http://schemas.microsoft.com/office/drawing/2014/main" id="{8E1CF7FD-D267-4160-8B14-CFF5F637496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 xmlns:a16="http://schemas.microsoft.com/office/drawing/2014/main" id="{E1D3AEC1-3499-40F5-9CF6-408301DF0F32}"/>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40994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FA327DB1-9CC4-4316-B493-0D80BF2BF47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 xmlns:a16="http://schemas.microsoft.com/office/drawing/2014/main" id="{32854394-E97F-47EC-97B6-4C090F5A2D11}"/>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4" name="頁尾版面配置區 3">
            <a:extLst>
              <a:ext uri="{FF2B5EF4-FFF2-40B4-BE49-F238E27FC236}">
                <a16:creationId xmlns="" xmlns:a16="http://schemas.microsoft.com/office/drawing/2014/main" id="{C8F4F7A8-32D5-4771-80DB-EADCC83A9AD0}"/>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 xmlns:a16="http://schemas.microsoft.com/office/drawing/2014/main" id="{540AAFD1-0012-4B74-80D3-EBEAA619F358}"/>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21022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 xmlns:a16="http://schemas.microsoft.com/office/drawing/2014/main" id="{8DB00DBC-C243-4A01-A9B7-420277520362}"/>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3" name="頁尾版面配置區 2">
            <a:extLst>
              <a:ext uri="{FF2B5EF4-FFF2-40B4-BE49-F238E27FC236}">
                <a16:creationId xmlns="" xmlns:a16="http://schemas.microsoft.com/office/drawing/2014/main" id="{106479FE-ABB7-4837-8490-27091DDC72A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 xmlns:a16="http://schemas.microsoft.com/office/drawing/2014/main" id="{68D41A7D-4B19-4ACD-A193-4E0D88895272}"/>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62263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609448B5-AA05-4D29-88A6-44AA7E113F9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 xmlns:a16="http://schemas.microsoft.com/office/drawing/2014/main" id="{2FAFBF4F-A62A-43EB-9EF3-A5ED82441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 xmlns:a16="http://schemas.microsoft.com/office/drawing/2014/main" id="{B674D65F-C213-4D65-8C9B-F8A8A8B61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CF186419-D01A-4526-B5B4-1EE64B08E6DF}"/>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6" name="頁尾版面配置區 5">
            <a:extLst>
              <a:ext uri="{FF2B5EF4-FFF2-40B4-BE49-F238E27FC236}">
                <a16:creationId xmlns="" xmlns:a16="http://schemas.microsoft.com/office/drawing/2014/main" id="{658C9C95-EC61-4F93-BF37-38A47FFF93C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C59C608F-2E52-4730-9398-E315B34301ED}"/>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91362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C8423F1D-2B74-45EC-BFB6-360E67A31E7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 xmlns:a16="http://schemas.microsoft.com/office/drawing/2014/main" id="{29697044-D48F-47A1-AFA2-13083DC0C0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 xmlns:a16="http://schemas.microsoft.com/office/drawing/2014/main" id="{F3EEAC5D-0138-4368-AC63-2AA878576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 xmlns:a16="http://schemas.microsoft.com/office/drawing/2014/main" id="{FF95B48F-6834-46B8-B471-9669436F32B1}"/>
              </a:ext>
            </a:extLst>
          </p:cNvPr>
          <p:cNvSpPr>
            <a:spLocks noGrp="1"/>
          </p:cNvSpPr>
          <p:nvPr>
            <p:ph type="dt" sz="half" idx="10"/>
          </p:nvPr>
        </p:nvSpPr>
        <p:spPr/>
        <p:txBody>
          <a:bodyPr/>
          <a:lstStyle/>
          <a:p>
            <a:fld id="{9751ADE5-765A-409D-999C-8B6315F01EEA}" type="datetimeFigureOut">
              <a:rPr lang="zh-TW" altLang="en-US" smtClean="0"/>
              <a:t>2023/1/4</a:t>
            </a:fld>
            <a:endParaRPr lang="zh-TW" altLang="en-US"/>
          </a:p>
        </p:txBody>
      </p:sp>
      <p:sp>
        <p:nvSpPr>
          <p:cNvPr id="6" name="頁尾版面配置區 5">
            <a:extLst>
              <a:ext uri="{FF2B5EF4-FFF2-40B4-BE49-F238E27FC236}">
                <a16:creationId xmlns="" xmlns:a16="http://schemas.microsoft.com/office/drawing/2014/main" id="{7BEC6C78-E855-4D57-BA14-2413A02A38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 xmlns:a16="http://schemas.microsoft.com/office/drawing/2014/main" id="{A95781E4-F4CC-49E3-93E0-4D30AAC718E3}"/>
              </a:ext>
            </a:extLst>
          </p:cNvPr>
          <p:cNvSpPr>
            <a:spLocks noGrp="1"/>
          </p:cNvSpPr>
          <p:nvPr>
            <p:ph type="sldNum" sz="quarter" idx="12"/>
          </p:nvPr>
        </p:nvSpPr>
        <p:spPr/>
        <p:txBody>
          <a:body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20509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 xmlns:a16="http://schemas.microsoft.com/office/drawing/2014/main" id="{95B6C3FD-A8E3-4985-BF70-64BA9DBAA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 xmlns:a16="http://schemas.microsoft.com/office/drawing/2014/main" id="{B41D1BB6-E079-42A4-ADCD-78A509E78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 xmlns:a16="http://schemas.microsoft.com/office/drawing/2014/main" id="{70D2C765-0250-465E-971F-BB1E1E929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1ADE5-765A-409D-999C-8B6315F01EEA}" type="datetimeFigureOut">
              <a:rPr lang="zh-TW" altLang="en-US" smtClean="0"/>
              <a:t>2023/1/4</a:t>
            </a:fld>
            <a:endParaRPr lang="zh-TW" altLang="en-US"/>
          </a:p>
        </p:txBody>
      </p:sp>
      <p:sp>
        <p:nvSpPr>
          <p:cNvPr id="5" name="頁尾版面配置區 4">
            <a:extLst>
              <a:ext uri="{FF2B5EF4-FFF2-40B4-BE49-F238E27FC236}">
                <a16:creationId xmlns="" xmlns:a16="http://schemas.microsoft.com/office/drawing/2014/main" id="{6A6641EF-18C0-4EA6-A21B-477522E86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 xmlns:a16="http://schemas.microsoft.com/office/drawing/2014/main" id="{92B9FF7B-8430-496A-9E27-A1894EE09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2FC96-4B17-4D55-8E41-21DAC63718D5}" type="slidenum">
              <a:rPr lang="zh-TW" altLang="en-US" smtClean="0"/>
              <a:t>‹#›</a:t>
            </a:fld>
            <a:endParaRPr lang="zh-TW" altLang="en-US"/>
          </a:p>
        </p:txBody>
      </p:sp>
    </p:spTree>
    <p:extLst>
      <p:ext uri="{BB962C8B-B14F-4D97-AF65-F5344CB8AC3E}">
        <p14:creationId xmlns:p14="http://schemas.microsoft.com/office/powerpoint/2010/main" val="19621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hyperlink" Target="https://www.w3schools.com/python/python_tuples.asp" TargetMode="External"/><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hyperlink" Target="https://www.w3schools.com/python/python_sets.asp"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hyperlink" Target="https://www.w3schools.com/python/python_lists.as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hyperlink" Target="https://www.w3schools.com/python/python_classes.asp" TargetMode="Externa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7.xml"/><Relationship Id="rId4" Type="http://schemas.openxmlformats.org/officeDocument/2006/relationships/hyperlink" Target="https://www.w3schools.com/python/python_dictionaries.asp" TargetMode="External"/></Relationships>
</file>

<file path=ppt/slides/_rels/slide68.xml.rels><?xml version="1.0" encoding="UTF-8" standalone="yes"?>
<Relationships xmlns="http://schemas.openxmlformats.org/package/2006/relationships"><Relationship Id="rId2" Type="http://schemas.openxmlformats.org/officeDocument/2006/relationships/hyperlink" Target="https://www.w3schools.com/python/python_lists_methods.asp"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https://www.w3schools.com/python/python_sets.asp" TargetMode="External"/><Relationship Id="rId2" Type="http://schemas.openxmlformats.org/officeDocument/2006/relationships/hyperlink" Target="https://www.w3schools.com/python/python_tuples.asp" TargetMode="Externa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hyperlink" Target="https://www.w3schools.com/python/python_dictionaries.asp"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 xmlns:a16="http://schemas.microsoft.com/office/drawing/2014/main" id="{47D9719B-27BB-4726-A91F-5FA6C5F06255}"/>
              </a:ext>
            </a:extLst>
          </p:cNvPr>
          <p:cNvSpPr txBox="1"/>
          <p:nvPr/>
        </p:nvSpPr>
        <p:spPr>
          <a:xfrm>
            <a:off x="1090568" y="1300294"/>
            <a:ext cx="7516536" cy="2554545"/>
          </a:xfrm>
          <a:prstGeom prst="rect">
            <a:avLst/>
          </a:prstGeom>
          <a:noFill/>
        </p:spPr>
        <p:txBody>
          <a:bodyPr wrap="square" rtlCol="0">
            <a:spAutoFit/>
          </a:bodyPr>
          <a:lstStyle/>
          <a:p>
            <a:r>
              <a:rPr lang="en-US" altLang="zh-TW" sz="8000" b="1" dirty="0">
                <a:effectLst>
                  <a:outerShdw blurRad="38100" dist="38100" dir="2700000" algn="tl">
                    <a:srgbClr val="000000">
                      <a:alpha val="43137"/>
                    </a:srgbClr>
                  </a:outerShdw>
                </a:effectLst>
                <a:latin typeface="Tempus Sans ITC" panose="04020404030D07020202" pitchFamily="82" charset="0"/>
              </a:rPr>
              <a:t>My Journal To Python</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pic>
        <p:nvPicPr>
          <p:cNvPr id="1026" name="Picture 2" descr="Python Logo transparent PNG - StickPNG">
            <a:extLst>
              <a:ext uri="{FF2B5EF4-FFF2-40B4-BE49-F238E27FC236}">
                <a16:creationId xmlns="" xmlns:a16="http://schemas.microsoft.com/office/drawing/2014/main" id="{3BFF1F89-07DC-4BB0-B4BA-6B4C2555E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358" y="1073075"/>
            <a:ext cx="6396343" cy="6371455"/>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 xmlns:a16="http://schemas.microsoft.com/office/drawing/2014/main" id="{310957EB-8FAE-428D-B1A9-02536831A56D}"/>
              </a:ext>
            </a:extLst>
          </p:cNvPr>
          <p:cNvSpPr txBox="1"/>
          <p:nvPr/>
        </p:nvSpPr>
        <p:spPr>
          <a:xfrm>
            <a:off x="1090568" y="4412609"/>
            <a:ext cx="3162649" cy="369332"/>
          </a:xfrm>
          <a:prstGeom prst="rect">
            <a:avLst/>
          </a:prstGeom>
          <a:noFill/>
        </p:spPr>
        <p:txBody>
          <a:bodyPr wrap="square" rtlCol="0">
            <a:spAutoFit/>
          </a:bodyPr>
          <a:lstStyle/>
          <a:p>
            <a:r>
              <a:rPr lang="en-US" altLang="zh-TW" b="1" dirty="0">
                <a:latin typeface="Tempus Sans ITC" panose="04020404030D07020202" pitchFamily="82" charset="0"/>
              </a:rPr>
              <a:t>4110E236 - </a:t>
            </a:r>
            <a:r>
              <a:rPr lang="zh-TW" altLang="en-US" b="1" dirty="0">
                <a:latin typeface="Tempus Sans ITC" panose="04020404030D07020202" pitchFamily="82" charset="0"/>
              </a:rPr>
              <a:t>柯保羅</a:t>
            </a:r>
          </a:p>
        </p:txBody>
      </p:sp>
      <p:sp>
        <p:nvSpPr>
          <p:cNvPr id="9" name="文字方塊 8">
            <a:extLst>
              <a:ext uri="{FF2B5EF4-FFF2-40B4-BE49-F238E27FC236}">
                <a16:creationId xmlns="" xmlns:a16="http://schemas.microsoft.com/office/drawing/2014/main" id="{AE47A125-3FA0-4E64-AF86-0D3EA71582FD}"/>
              </a:ext>
            </a:extLst>
          </p:cNvPr>
          <p:cNvSpPr txBox="1"/>
          <p:nvPr/>
        </p:nvSpPr>
        <p:spPr>
          <a:xfrm>
            <a:off x="1090567" y="4798502"/>
            <a:ext cx="3271707" cy="369332"/>
          </a:xfrm>
          <a:prstGeom prst="rect">
            <a:avLst/>
          </a:prstGeom>
          <a:noFill/>
        </p:spPr>
        <p:txBody>
          <a:bodyPr wrap="square" rtlCol="0">
            <a:spAutoFit/>
          </a:bodyPr>
          <a:lstStyle/>
          <a:p>
            <a:r>
              <a:rPr lang="en-US" altLang="zh-TW" b="1" dirty="0" err="1">
                <a:latin typeface="Tempus Sans ITC" panose="04020404030D07020202" pitchFamily="82" charset="0"/>
              </a:rPr>
              <a:t>MyDearGreatTeacher</a:t>
            </a:r>
            <a:endParaRPr lang="zh-TW" altLang="en-US" b="1" dirty="0">
              <a:latin typeface="Tempus Sans ITC" panose="04020404030D07020202" pitchFamily="82" charset="0"/>
            </a:endParaRPr>
          </a:p>
        </p:txBody>
      </p:sp>
      <p:sp>
        <p:nvSpPr>
          <p:cNvPr id="10" name="矩形 9">
            <a:extLst>
              <a:ext uri="{FF2B5EF4-FFF2-40B4-BE49-F238E27FC236}">
                <a16:creationId xmlns="" xmlns:a16="http://schemas.microsoft.com/office/drawing/2014/main" id="{3CA3B4CF-5C7A-416E-B5EE-A9DFF6464746}"/>
              </a:ext>
            </a:extLst>
          </p:cNvPr>
          <p:cNvSpPr/>
          <p:nvPr/>
        </p:nvSpPr>
        <p:spPr>
          <a:xfrm>
            <a:off x="4848836" y="6172092"/>
            <a:ext cx="3121367" cy="369332"/>
          </a:xfrm>
          <a:prstGeom prst="rect">
            <a:avLst/>
          </a:prstGeom>
        </p:spPr>
        <p:txBody>
          <a:bodyPr wrap="none">
            <a:spAutoFit/>
          </a:bodyPr>
          <a:lstStyle/>
          <a:p>
            <a:r>
              <a:rPr lang="zh-TW" altLang="en-US" b="1" i="1" u="sng" dirty="0">
                <a:solidFill>
                  <a:schemeClr val="accent4">
                    <a:lumMod val="75000"/>
                  </a:schemeClr>
                </a:solidFill>
                <a:effectLst>
                  <a:outerShdw blurRad="38100" dist="38100" dir="2700000" algn="tl">
                    <a:srgbClr val="000000">
                      <a:alpha val="43137"/>
                    </a:srgbClr>
                  </a:outerShdw>
                </a:effectLst>
                <a:latin typeface="Tempus Sans ITC" panose="04020404030D07020202" pitchFamily="82" charset="0"/>
              </a:rPr>
              <a:t>https://github.com/Kenth963</a:t>
            </a:r>
          </a:p>
        </p:txBody>
      </p:sp>
    </p:spTree>
    <p:extLst>
      <p:ext uri="{BB962C8B-B14F-4D97-AF65-F5344CB8AC3E}">
        <p14:creationId xmlns:p14="http://schemas.microsoft.com/office/powerpoint/2010/main" val="246644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2D2EE5C-7B1A-6961-DDDE-C09BDCEF4B02}"/>
              </a:ext>
            </a:extLst>
          </p:cNvPr>
          <p:cNvSpPr txBox="1"/>
          <p:nvPr/>
        </p:nvSpPr>
        <p:spPr>
          <a:xfrm>
            <a:off x="463640" y="375564"/>
            <a:ext cx="4494726" cy="1569660"/>
          </a:xfrm>
          <a:prstGeom prst="rect">
            <a:avLst/>
          </a:prstGeom>
          <a:noFill/>
        </p:spPr>
        <p:txBody>
          <a:bodyPr wrap="square">
            <a:spAutoFit/>
          </a:bodyPr>
          <a:lstStyle/>
          <a:p>
            <a:r>
              <a:rPr lang="en-US" sz="4800" b="1" u="sng" dirty="0">
                <a:solidFill>
                  <a:schemeClr val="tx1">
                    <a:lumMod val="50000"/>
                  </a:schemeClr>
                </a:solidFill>
              </a:rPr>
              <a:t>Exercise 3 : Input &amp; Output </a:t>
            </a:r>
            <a:endParaRPr lang="en-PH" sz="4800" b="1" u="sng" dirty="0">
              <a:solidFill>
                <a:schemeClr val="tx1">
                  <a:lumMod val="50000"/>
                </a:schemeClr>
              </a:solidFill>
            </a:endParaRPr>
          </a:p>
        </p:txBody>
      </p:sp>
      <p:pic>
        <p:nvPicPr>
          <p:cNvPr id="5" name="Picture 4">
            <a:extLst>
              <a:ext uri="{FF2B5EF4-FFF2-40B4-BE49-F238E27FC236}">
                <a16:creationId xmlns="" xmlns:a16="http://schemas.microsoft.com/office/drawing/2014/main" id="{38D6C9DF-FDC9-13B4-FA1B-5F47BCFF1BE2}"/>
              </a:ext>
            </a:extLst>
          </p:cNvPr>
          <p:cNvPicPr>
            <a:picLocks noChangeAspect="1"/>
          </p:cNvPicPr>
          <p:nvPr/>
        </p:nvPicPr>
        <p:blipFill>
          <a:blip r:embed="rId2"/>
          <a:stretch>
            <a:fillRect/>
          </a:stretch>
        </p:blipFill>
        <p:spPr>
          <a:xfrm>
            <a:off x="6096000" y="723458"/>
            <a:ext cx="5027740" cy="1465140"/>
          </a:xfrm>
          <a:prstGeom prst="rect">
            <a:avLst/>
          </a:prstGeom>
        </p:spPr>
      </p:pic>
      <p:sp>
        <p:nvSpPr>
          <p:cNvPr id="6" name="TextBox 5">
            <a:extLst>
              <a:ext uri="{FF2B5EF4-FFF2-40B4-BE49-F238E27FC236}">
                <a16:creationId xmlns="" xmlns:a16="http://schemas.microsoft.com/office/drawing/2014/main" id="{EE474CF7-CC23-6DB6-41DF-4C0AB2550427}"/>
              </a:ext>
            </a:extLst>
          </p:cNvPr>
          <p:cNvSpPr txBox="1"/>
          <p:nvPr/>
        </p:nvSpPr>
        <p:spPr>
          <a:xfrm>
            <a:off x="6384945" y="260640"/>
            <a:ext cx="1466876" cy="461665"/>
          </a:xfrm>
          <a:prstGeom prst="rect">
            <a:avLst/>
          </a:prstGeom>
          <a:noFill/>
        </p:spPr>
        <p:txBody>
          <a:bodyPr wrap="none" rtlCol="0">
            <a:spAutoFit/>
          </a:bodyPr>
          <a:lstStyle/>
          <a:p>
            <a:r>
              <a:rPr lang="en-US" sz="2400" b="1" dirty="0">
                <a:solidFill>
                  <a:schemeClr val="tx1">
                    <a:lumMod val="50000"/>
                  </a:schemeClr>
                </a:solidFill>
              </a:rPr>
              <a:t>Question</a:t>
            </a:r>
            <a:r>
              <a:rPr lang="en-US" b="1" dirty="0">
                <a:solidFill>
                  <a:schemeClr val="tx1">
                    <a:lumMod val="50000"/>
                  </a:schemeClr>
                </a:solidFill>
              </a:rPr>
              <a:t> : </a:t>
            </a:r>
            <a:endParaRPr lang="en-PH" b="1" dirty="0">
              <a:solidFill>
                <a:schemeClr val="tx1">
                  <a:lumMod val="50000"/>
                </a:schemeClr>
              </a:solidFill>
            </a:endParaRPr>
          </a:p>
        </p:txBody>
      </p:sp>
      <p:pic>
        <p:nvPicPr>
          <p:cNvPr id="12" name="Picture 11">
            <a:extLst>
              <a:ext uri="{FF2B5EF4-FFF2-40B4-BE49-F238E27FC236}">
                <a16:creationId xmlns="" xmlns:a16="http://schemas.microsoft.com/office/drawing/2014/main" id="{0FE99F2D-BEEA-D2C0-B509-D24F15A19EC0}"/>
              </a:ext>
            </a:extLst>
          </p:cNvPr>
          <p:cNvPicPr>
            <a:picLocks noChangeAspect="1"/>
          </p:cNvPicPr>
          <p:nvPr/>
        </p:nvPicPr>
        <p:blipFill>
          <a:blip r:embed="rId3"/>
          <a:stretch>
            <a:fillRect/>
          </a:stretch>
        </p:blipFill>
        <p:spPr>
          <a:xfrm>
            <a:off x="2745887" y="2424219"/>
            <a:ext cx="3639058" cy="4077269"/>
          </a:xfrm>
          <a:prstGeom prst="rect">
            <a:avLst/>
          </a:prstGeom>
        </p:spPr>
      </p:pic>
      <p:pic>
        <p:nvPicPr>
          <p:cNvPr id="14" name="Picture 13">
            <a:extLst>
              <a:ext uri="{FF2B5EF4-FFF2-40B4-BE49-F238E27FC236}">
                <a16:creationId xmlns="" xmlns:a16="http://schemas.microsoft.com/office/drawing/2014/main" id="{E9B8479C-62FF-E57A-2F50-F9450E3500D8}"/>
              </a:ext>
            </a:extLst>
          </p:cNvPr>
          <p:cNvPicPr>
            <a:picLocks noChangeAspect="1"/>
          </p:cNvPicPr>
          <p:nvPr/>
        </p:nvPicPr>
        <p:blipFill>
          <a:blip r:embed="rId4"/>
          <a:stretch>
            <a:fillRect/>
          </a:stretch>
        </p:blipFill>
        <p:spPr>
          <a:xfrm>
            <a:off x="7916873" y="2386114"/>
            <a:ext cx="3524742" cy="4115374"/>
          </a:xfrm>
          <a:prstGeom prst="rect">
            <a:avLst/>
          </a:prstGeom>
        </p:spPr>
      </p:pic>
      <p:sp>
        <p:nvSpPr>
          <p:cNvPr id="15" name="TextBox 14">
            <a:extLst>
              <a:ext uri="{FF2B5EF4-FFF2-40B4-BE49-F238E27FC236}">
                <a16:creationId xmlns="" xmlns:a16="http://schemas.microsoft.com/office/drawing/2014/main" id="{2C51923F-DD0B-E2C5-D7D4-31696979536D}"/>
              </a:ext>
            </a:extLst>
          </p:cNvPr>
          <p:cNvSpPr txBox="1"/>
          <p:nvPr/>
        </p:nvSpPr>
        <p:spPr>
          <a:xfrm>
            <a:off x="605195" y="2700046"/>
            <a:ext cx="2105808" cy="1200329"/>
          </a:xfrm>
          <a:prstGeom prst="rect">
            <a:avLst/>
          </a:prstGeom>
          <a:noFill/>
        </p:spPr>
        <p:txBody>
          <a:bodyPr wrap="square" rtlCol="0">
            <a:spAutoFit/>
          </a:bodyPr>
          <a:lstStyle/>
          <a:p>
            <a:r>
              <a:rPr lang="en-US" sz="3600" b="1" dirty="0">
                <a:solidFill>
                  <a:schemeClr val="tx1">
                    <a:lumMod val="50000"/>
                  </a:schemeClr>
                </a:solidFill>
              </a:rPr>
              <a:t>2 Possible Answers</a:t>
            </a:r>
            <a:endParaRPr lang="en-PH" sz="3600" b="1" dirty="0">
              <a:solidFill>
                <a:schemeClr val="tx1">
                  <a:lumMod val="50000"/>
                </a:schemeClr>
              </a:solidFill>
            </a:endParaRPr>
          </a:p>
        </p:txBody>
      </p:sp>
      <p:sp>
        <p:nvSpPr>
          <p:cNvPr id="16" name="TextBox 15">
            <a:extLst>
              <a:ext uri="{FF2B5EF4-FFF2-40B4-BE49-F238E27FC236}">
                <a16:creationId xmlns="" xmlns:a16="http://schemas.microsoft.com/office/drawing/2014/main" id="{9A6AAB49-3849-4BC1-8EA8-701E2D4D7BC8}"/>
              </a:ext>
            </a:extLst>
          </p:cNvPr>
          <p:cNvSpPr txBox="1"/>
          <p:nvPr/>
        </p:nvSpPr>
        <p:spPr>
          <a:xfrm>
            <a:off x="1440542" y="4462853"/>
            <a:ext cx="679994" cy="1015663"/>
          </a:xfrm>
          <a:prstGeom prst="rect">
            <a:avLst/>
          </a:prstGeom>
          <a:noFill/>
        </p:spPr>
        <p:txBody>
          <a:bodyPr wrap="none" rtlCol="0">
            <a:spAutoFit/>
          </a:bodyPr>
          <a:lstStyle/>
          <a:p>
            <a:r>
              <a:rPr lang="en-US" sz="6000" b="1" u="sng" dirty="0">
                <a:solidFill>
                  <a:schemeClr val="tx1">
                    <a:lumMod val="50000"/>
                  </a:schemeClr>
                </a:solidFill>
              </a:rPr>
              <a:t>A</a:t>
            </a:r>
            <a:endParaRPr lang="en-PH" sz="6000" b="1" u="sng" dirty="0">
              <a:solidFill>
                <a:schemeClr val="tx1">
                  <a:lumMod val="50000"/>
                </a:schemeClr>
              </a:solidFill>
            </a:endParaRPr>
          </a:p>
        </p:txBody>
      </p:sp>
      <p:sp>
        <p:nvSpPr>
          <p:cNvPr id="20" name="TextBox 19">
            <a:extLst>
              <a:ext uri="{FF2B5EF4-FFF2-40B4-BE49-F238E27FC236}">
                <a16:creationId xmlns="" xmlns:a16="http://schemas.microsoft.com/office/drawing/2014/main" id="{5DC2A003-27FC-FEB4-DDF3-384C6666EFE0}"/>
              </a:ext>
            </a:extLst>
          </p:cNvPr>
          <p:cNvSpPr txBox="1"/>
          <p:nvPr/>
        </p:nvSpPr>
        <p:spPr>
          <a:xfrm>
            <a:off x="6751664" y="4462852"/>
            <a:ext cx="798490" cy="1015663"/>
          </a:xfrm>
          <a:prstGeom prst="rect">
            <a:avLst/>
          </a:prstGeom>
          <a:noFill/>
        </p:spPr>
        <p:txBody>
          <a:bodyPr wrap="square">
            <a:spAutoFit/>
          </a:bodyPr>
          <a:lstStyle/>
          <a:p>
            <a:r>
              <a:rPr lang="en-US" sz="6000" b="1" u="sng" dirty="0">
                <a:solidFill>
                  <a:schemeClr val="tx1">
                    <a:lumMod val="50000"/>
                  </a:schemeClr>
                </a:solidFill>
              </a:rPr>
              <a:t>B</a:t>
            </a:r>
            <a:endParaRPr lang="en-PH" sz="6000" b="1" u="sng" dirty="0">
              <a:solidFill>
                <a:schemeClr val="tx1">
                  <a:lumMod val="50000"/>
                </a:schemeClr>
              </a:solidFill>
            </a:endParaRPr>
          </a:p>
        </p:txBody>
      </p:sp>
      <p:sp>
        <p:nvSpPr>
          <p:cNvPr id="22" name="TextBox 21">
            <a:extLst>
              <a:ext uri="{FF2B5EF4-FFF2-40B4-BE49-F238E27FC236}">
                <a16:creationId xmlns="" xmlns:a16="http://schemas.microsoft.com/office/drawing/2014/main" id="{64049579-E436-814C-98B8-A23C9B792F3E}"/>
              </a:ext>
            </a:extLst>
          </p:cNvPr>
          <p:cNvSpPr txBox="1"/>
          <p:nvPr/>
        </p:nvSpPr>
        <p:spPr>
          <a:xfrm>
            <a:off x="1889225" y="5478516"/>
            <a:ext cx="756810" cy="523220"/>
          </a:xfrm>
          <a:prstGeom prst="rect">
            <a:avLst/>
          </a:prstGeom>
          <a:noFill/>
        </p:spPr>
        <p:txBody>
          <a:bodyPr wrap="none" rtlCol="0">
            <a:spAutoFit/>
          </a:bodyPr>
          <a:lstStyle/>
          <a:p>
            <a:r>
              <a:rPr lang="en-US" sz="2800" b="1" dirty="0">
                <a:solidFill>
                  <a:schemeClr val="tx1">
                    <a:lumMod val="50000"/>
                  </a:schemeClr>
                </a:solidFill>
              </a:rPr>
              <a:t>int()</a:t>
            </a:r>
            <a:endParaRPr lang="en-PH" sz="2800" b="1" dirty="0">
              <a:solidFill>
                <a:schemeClr val="tx1">
                  <a:lumMod val="50000"/>
                </a:schemeClr>
              </a:solidFill>
            </a:endParaRPr>
          </a:p>
        </p:txBody>
      </p:sp>
      <p:sp>
        <p:nvSpPr>
          <p:cNvPr id="23" name="TextBox 22">
            <a:extLst>
              <a:ext uri="{FF2B5EF4-FFF2-40B4-BE49-F238E27FC236}">
                <a16:creationId xmlns="" xmlns:a16="http://schemas.microsoft.com/office/drawing/2014/main" id="{B249B3B2-68DC-F9AC-0F0A-E13211F4A563}"/>
              </a:ext>
            </a:extLst>
          </p:cNvPr>
          <p:cNvSpPr txBox="1"/>
          <p:nvPr/>
        </p:nvSpPr>
        <p:spPr>
          <a:xfrm>
            <a:off x="6938766" y="5478516"/>
            <a:ext cx="935641" cy="523220"/>
          </a:xfrm>
          <a:prstGeom prst="rect">
            <a:avLst/>
          </a:prstGeom>
          <a:noFill/>
        </p:spPr>
        <p:txBody>
          <a:bodyPr wrap="none" rtlCol="0">
            <a:spAutoFit/>
          </a:bodyPr>
          <a:lstStyle/>
          <a:p>
            <a:r>
              <a:rPr lang="en-US" sz="2800" b="1" dirty="0">
                <a:solidFill>
                  <a:schemeClr val="tx1">
                    <a:lumMod val="50000"/>
                  </a:schemeClr>
                </a:solidFill>
              </a:rPr>
              <a:t>eval()</a:t>
            </a:r>
            <a:endParaRPr lang="en-PH" sz="2800" b="1" dirty="0">
              <a:solidFill>
                <a:schemeClr val="tx1">
                  <a:lumMod val="50000"/>
                </a:schemeClr>
              </a:solidFill>
            </a:endParaRPr>
          </a:p>
        </p:txBody>
      </p:sp>
    </p:spTree>
    <p:extLst>
      <p:ext uri="{BB962C8B-B14F-4D97-AF65-F5344CB8AC3E}">
        <p14:creationId xmlns:p14="http://schemas.microsoft.com/office/powerpoint/2010/main" val="31508081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75C69C-B059-4ED2-9580-90F5250AE90C}"/>
              </a:ext>
            </a:extLst>
          </p:cNvPr>
          <p:cNvSpPr txBox="1"/>
          <p:nvPr/>
        </p:nvSpPr>
        <p:spPr>
          <a:xfrm>
            <a:off x="609599" y="552775"/>
            <a:ext cx="11887201" cy="923330"/>
          </a:xfrm>
          <a:prstGeom prst="rect">
            <a:avLst/>
          </a:prstGeom>
          <a:noFill/>
        </p:spPr>
        <p:txBody>
          <a:bodyPr wrap="square">
            <a:spAutoFit/>
          </a:bodyPr>
          <a:lstStyle/>
          <a:p>
            <a:pPr algn="l"/>
            <a:r>
              <a:rPr lang="en-US" b="1" i="0">
                <a:solidFill>
                  <a:srgbClr val="000000"/>
                </a:solidFill>
                <a:effectLst/>
                <a:latin typeface="Tempus Sans ITC" panose="04020404030D07020202" pitchFamily="82" charset="0"/>
              </a:rPr>
              <a:t>Dictionaries are written with curly brackets, and have keys and values:</a:t>
            </a:r>
          </a:p>
          <a:p>
            <a:r>
              <a:rPr lang="en-US" b="1" i="0">
                <a:solidFill>
                  <a:srgbClr val="000000"/>
                </a:solidFill>
                <a:effectLst/>
                <a:latin typeface="Tempus Sans ITC" panose="04020404030D07020202" pitchFamily="82" charset="0"/>
              </a:rPr>
              <a:t/>
            </a:r>
            <a:br>
              <a:rPr lang="en-US" b="1" i="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10F37999-ADF1-4F20-9D1E-B806AF60AE73}"/>
              </a:ext>
            </a:extLst>
          </p:cNvPr>
          <p:cNvSpPr txBox="1"/>
          <p:nvPr/>
        </p:nvSpPr>
        <p:spPr>
          <a:xfrm>
            <a:off x="1136373" y="1253843"/>
            <a:ext cx="62484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Create and print a dictionary:</a:t>
            </a:r>
          </a:p>
        </p:txBody>
      </p:sp>
      <p:sp>
        <p:nvSpPr>
          <p:cNvPr id="7" name="TextBox 6">
            <a:extLst>
              <a:ext uri="{FF2B5EF4-FFF2-40B4-BE49-F238E27FC236}">
                <a16:creationId xmlns="" xmlns:a16="http://schemas.microsoft.com/office/drawing/2014/main" id="{E0D8BB56-D7F1-4586-A1C8-62B2B121B1F8}"/>
              </a:ext>
            </a:extLst>
          </p:cNvPr>
          <p:cNvSpPr txBox="1"/>
          <p:nvPr/>
        </p:nvSpPr>
        <p:spPr>
          <a:xfrm>
            <a:off x="2368826" y="2631562"/>
            <a:ext cx="6248400" cy="1754326"/>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thisdict</a:t>
            </a:r>
            <a:r>
              <a:rPr lang="en-US" b="1" dirty="0">
                <a:latin typeface="Tempus Sans ITC" panose="04020404030D07020202" pitchFamily="82" charset="0"/>
              </a:rPr>
              <a:t>)</a:t>
            </a:r>
          </a:p>
        </p:txBody>
      </p:sp>
      <p:sp>
        <p:nvSpPr>
          <p:cNvPr id="13" name="TextBox 12">
            <a:extLst>
              <a:ext uri="{FF2B5EF4-FFF2-40B4-BE49-F238E27FC236}">
                <a16:creationId xmlns="" xmlns:a16="http://schemas.microsoft.com/office/drawing/2014/main" id="{1D8FA7E9-7CEA-4BEA-A177-544993B5AC12}"/>
              </a:ext>
            </a:extLst>
          </p:cNvPr>
          <p:cNvSpPr txBox="1"/>
          <p:nvPr/>
        </p:nvSpPr>
        <p:spPr>
          <a:xfrm>
            <a:off x="2368826" y="5111523"/>
            <a:ext cx="6248400" cy="369332"/>
          </a:xfrm>
          <a:prstGeom prst="rect">
            <a:avLst/>
          </a:prstGeom>
          <a:noFill/>
        </p:spPr>
        <p:txBody>
          <a:bodyPr wrap="square">
            <a:spAutoFit/>
          </a:bodyPr>
          <a:lstStyle/>
          <a:p>
            <a:r>
              <a:rPr lang="en-US" b="1" i="0" dirty="0">
                <a:effectLst/>
                <a:latin typeface="Tempus Sans ITC" panose="04020404030D07020202" pitchFamily="82" charset="0"/>
              </a:rPr>
              <a:t>{'brand': 'Ford', 'model': 'Mustang', 'year': 1964}</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5E1E259B-51B0-4781-BEC0-0C4539DBC647}"/>
              </a:ext>
            </a:extLst>
          </p:cNvPr>
          <p:cNvSpPr txBox="1"/>
          <p:nvPr/>
        </p:nvSpPr>
        <p:spPr>
          <a:xfrm>
            <a:off x="1514775" y="223191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9883BBAB-83B3-4DB1-8AB3-7DFB0FC24C9C}"/>
              </a:ext>
            </a:extLst>
          </p:cNvPr>
          <p:cNvSpPr txBox="1"/>
          <p:nvPr/>
        </p:nvSpPr>
        <p:spPr>
          <a:xfrm>
            <a:off x="1514775" y="4648665"/>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003352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6F630B9-0536-437C-841B-62AC4676D0D8}"/>
              </a:ext>
            </a:extLst>
          </p:cNvPr>
          <p:cNvSpPr txBox="1"/>
          <p:nvPr/>
        </p:nvSpPr>
        <p:spPr>
          <a:xfrm>
            <a:off x="477078" y="544203"/>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Dictionary Items</a:t>
            </a:r>
          </a:p>
        </p:txBody>
      </p:sp>
      <p:sp>
        <p:nvSpPr>
          <p:cNvPr id="5" name="TextBox 4">
            <a:extLst>
              <a:ext uri="{FF2B5EF4-FFF2-40B4-BE49-F238E27FC236}">
                <a16:creationId xmlns="" xmlns:a16="http://schemas.microsoft.com/office/drawing/2014/main" id="{A0A55F27-9A3B-4C96-B333-640DA5C4AF85}"/>
              </a:ext>
            </a:extLst>
          </p:cNvPr>
          <p:cNvSpPr txBox="1"/>
          <p:nvPr/>
        </p:nvSpPr>
        <p:spPr>
          <a:xfrm>
            <a:off x="1205948" y="1371358"/>
            <a:ext cx="9780104"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Dictionary items are ordered, changeable, and does not allow duplicates.</a:t>
            </a:r>
          </a:p>
          <a:p>
            <a:pPr algn="l"/>
            <a:r>
              <a:rPr lang="en-US" b="1" i="0" dirty="0">
                <a:solidFill>
                  <a:srgbClr val="000000"/>
                </a:solidFill>
                <a:effectLst/>
                <a:latin typeface="Tempus Sans ITC" panose="04020404030D07020202" pitchFamily="82" charset="0"/>
              </a:rPr>
              <a:t>Dictionary items are presented in </a:t>
            </a:r>
            <a:r>
              <a:rPr lang="en-US" b="1" i="0" dirty="0" err="1">
                <a:solidFill>
                  <a:srgbClr val="000000"/>
                </a:solidFill>
                <a:effectLst/>
                <a:latin typeface="Tempus Sans ITC" panose="04020404030D07020202" pitchFamily="82" charset="0"/>
              </a:rPr>
              <a:t>key:value</a:t>
            </a:r>
            <a:r>
              <a:rPr lang="en-US" b="1" i="0" dirty="0">
                <a:solidFill>
                  <a:srgbClr val="000000"/>
                </a:solidFill>
                <a:effectLst/>
                <a:latin typeface="Tempus Sans ITC" panose="04020404030D07020202" pitchFamily="82" charset="0"/>
              </a:rPr>
              <a:t> pairs, and can be referred to by using the key name.</a:t>
            </a:r>
          </a:p>
        </p:txBody>
      </p:sp>
      <p:sp>
        <p:nvSpPr>
          <p:cNvPr id="7" name="TextBox 6">
            <a:extLst>
              <a:ext uri="{FF2B5EF4-FFF2-40B4-BE49-F238E27FC236}">
                <a16:creationId xmlns="" xmlns:a16="http://schemas.microsoft.com/office/drawing/2014/main" id="{FC355565-E3BF-4D03-A721-78FE65C2824C}"/>
              </a:ext>
            </a:extLst>
          </p:cNvPr>
          <p:cNvSpPr txBox="1"/>
          <p:nvPr/>
        </p:nvSpPr>
        <p:spPr>
          <a:xfrm>
            <a:off x="1616766" y="2261009"/>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Print the "brand" value of the dictionary:</a:t>
            </a:r>
          </a:p>
        </p:txBody>
      </p:sp>
      <p:sp>
        <p:nvSpPr>
          <p:cNvPr id="9" name="TextBox 8">
            <a:extLst>
              <a:ext uri="{FF2B5EF4-FFF2-40B4-BE49-F238E27FC236}">
                <a16:creationId xmlns="" xmlns:a16="http://schemas.microsoft.com/office/drawing/2014/main" id="{0FD85E11-E494-4F0A-A01B-FAC337505D20}"/>
              </a:ext>
            </a:extLst>
          </p:cNvPr>
          <p:cNvSpPr txBox="1"/>
          <p:nvPr/>
        </p:nvSpPr>
        <p:spPr>
          <a:xfrm>
            <a:off x="3048000" y="3203669"/>
            <a:ext cx="6096000" cy="1754326"/>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thisdict</a:t>
            </a:r>
            <a:r>
              <a:rPr lang="en-US" b="1" dirty="0">
                <a:latin typeface="Tempus Sans ITC" panose="04020404030D07020202" pitchFamily="82" charset="0"/>
              </a:rPr>
              <a:t>["brand"])</a:t>
            </a:r>
          </a:p>
        </p:txBody>
      </p:sp>
      <p:sp>
        <p:nvSpPr>
          <p:cNvPr id="11" name="TextBox 10">
            <a:extLst>
              <a:ext uri="{FF2B5EF4-FFF2-40B4-BE49-F238E27FC236}">
                <a16:creationId xmlns="" xmlns:a16="http://schemas.microsoft.com/office/drawing/2014/main" id="{68C1CFC4-7C32-456C-9088-797A6B300213}"/>
              </a:ext>
            </a:extLst>
          </p:cNvPr>
          <p:cNvSpPr txBox="1"/>
          <p:nvPr/>
        </p:nvSpPr>
        <p:spPr>
          <a:xfrm>
            <a:off x="3048000" y="5509789"/>
            <a:ext cx="6096000" cy="369332"/>
          </a:xfrm>
          <a:prstGeom prst="rect">
            <a:avLst/>
          </a:prstGeom>
          <a:noFill/>
        </p:spPr>
        <p:txBody>
          <a:bodyPr wrap="square">
            <a:spAutoFit/>
          </a:bodyPr>
          <a:lstStyle/>
          <a:p>
            <a:r>
              <a:rPr lang="en-US" b="1" i="0" dirty="0">
                <a:effectLst/>
                <a:latin typeface="Tempus Sans ITC" panose="04020404030D07020202" pitchFamily="82" charset="0"/>
              </a:rPr>
              <a:t>Ford</a:t>
            </a:r>
            <a:endParaRPr lang="en-US" b="1" dirty="0">
              <a:latin typeface="Tempus Sans ITC" panose="04020404030D07020202" pitchFamily="82" charset="0"/>
            </a:endParaRPr>
          </a:p>
        </p:txBody>
      </p:sp>
      <p:sp>
        <p:nvSpPr>
          <p:cNvPr id="12" name="TextBox 11">
            <a:extLst>
              <a:ext uri="{FF2B5EF4-FFF2-40B4-BE49-F238E27FC236}">
                <a16:creationId xmlns="" xmlns:a16="http://schemas.microsoft.com/office/drawing/2014/main" id="{1B7BC791-C62E-421D-964F-940F911E169C}"/>
              </a:ext>
            </a:extLst>
          </p:cNvPr>
          <p:cNvSpPr txBox="1"/>
          <p:nvPr/>
        </p:nvSpPr>
        <p:spPr>
          <a:xfrm>
            <a:off x="2300680" y="2965994"/>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TextBox 12">
            <a:extLst>
              <a:ext uri="{FF2B5EF4-FFF2-40B4-BE49-F238E27FC236}">
                <a16:creationId xmlns="" xmlns:a16="http://schemas.microsoft.com/office/drawing/2014/main" id="{9816C7A5-7514-46F7-B893-0882749FCA6E}"/>
              </a:ext>
            </a:extLst>
          </p:cNvPr>
          <p:cNvSpPr txBox="1"/>
          <p:nvPr/>
        </p:nvSpPr>
        <p:spPr>
          <a:xfrm>
            <a:off x="2300680" y="519567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1061619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B6D1176-544E-4D65-9297-6D118E119BBC}"/>
              </a:ext>
            </a:extLst>
          </p:cNvPr>
          <p:cNvSpPr txBox="1"/>
          <p:nvPr/>
        </p:nvSpPr>
        <p:spPr>
          <a:xfrm>
            <a:off x="596348" y="424934"/>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Ordered or Unordered?</a:t>
            </a:r>
          </a:p>
        </p:txBody>
      </p:sp>
      <p:pic>
        <p:nvPicPr>
          <p:cNvPr id="5" name="Picture 4">
            <a:extLst>
              <a:ext uri="{FF2B5EF4-FFF2-40B4-BE49-F238E27FC236}">
                <a16:creationId xmlns="" xmlns:a16="http://schemas.microsoft.com/office/drawing/2014/main" id="{5B0E5B06-8907-428C-8A01-394332A05678}"/>
              </a:ext>
            </a:extLst>
          </p:cNvPr>
          <p:cNvPicPr>
            <a:picLocks noChangeAspect="1"/>
          </p:cNvPicPr>
          <p:nvPr/>
        </p:nvPicPr>
        <p:blipFill>
          <a:blip r:embed="rId2"/>
          <a:stretch>
            <a:fillRect/>
          </a:stretch>
        </p:blipFill>
        <p:spPr>
          <a:xfrm>
            <a:off x="1119465" y="1333773"/>
            <a:ext cx="10406267" cy="580228"/>
          </a:xfrm>
          <a:prstGeom prst="rect">
            <a:avLst/>
          </a:prstGeom>
        </p:spPr>
      </p:pic>
      <p:sp>
        <p:nvSpPr>
          <p:cNvPr id="7" name="TextBox 6">
            <a:extLst>
              <a:ext uri="{FF2B5EF4-FFF2-40B4-BE49-F238E27FC236}">
                <a16:creationId xmlns="" xmlns:a16="http://schemas.microsoft.com/office/drawing/2014/main" id="{93360B4F-DD70-4ABF-A1D8-0D693EC87D3B}"/>
              </a:ext>
            </a:extLst>
          </p:cNvPr>
          <p:cNvSpPr txBox="1"/>
          <p:nvPr/>
        </p:nvSpPr>
        <p:spPr>
          <a:xfrm>
            <a:off x="811523" y="2143913"/>
            <a:ext cx="10568952"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When we say that dictionaries are ordered, it means that the items have a defined order, and that order will not change.</a:t>
            </a:r>
          </a:p>
          <a:p>
            <a:pPr algn="l"/>
            <a:r>
              <a:rPr lang="en-US" b="1" i="0" dirty="0">
                <a:solidFill>
                  <a:srgbClr val="000000"/>
                </a:solidFill>
                <a:effectLst/>
                <a:latin typeface="Tempus Sans ITC" panose="04020404030D07020202" pitchFamily="82" charset="0"/>
              </a:rPr>
              <a:t>Unordered means that the items does not have a defined order, you cannot refer to an item by using an index.</a:t>
            </a:r>
          </a:p>
        </p:txBody>
      </p:sp>
      <p:sp>
        <p:nvSpPr>
          <p:cNvPr id="9" name="TextBox 8">
            <a:extLst>
              <a:ext uri="{FF2B5EF4-FFF2-40B4-BE49-F238E27FC236}">
                <a16:creationId xmlns="" xmlns:a16="http://schemas.microsoft.com/office/drawing/2014/main" id="{EEBBF40F-B596-4B1F-BE6E-9252C3A731E0}"/>
              </a:ext>
            </a:extLst>
          </p:cNvPr>
          <p:cNvSpPr txBox="1"/>
          <p:nvPr/>
        </p:nvSpPr>
        <p:spPr>
          <a:xfrm>
            <a:off x="596348" y="3711025"/>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Changeable</a:t>
            </a:r>
          </a:p>
        </p:txBody>
      </p:sp>
      <p:sp>
        <p:nvSpPr>
          <p:cNvPr id="11" name="TextBox 10">
            <a:extLst>
              <a:ext uri="{FF2B5EF4-FFF2-40B4-BE49-F238E27FC236}">
                <a16:creationId xmlns="" xmlns:a16="http://schemas.microsoft.com/office/drawing/2014/main" id="{D421286D-4C1B-41D6-B850-0126215A77DB}"/>
              </a:ext>
            </a:extLst>
          </p:cNvPr>
          <p:cNvSpPr txBox="1"/>
          <p:nvPr/>
        </p:nvSpPr>
        <p:spPr>
          <a:xfrm>
            <a:off x="924167" y="4645353"/>
            <a:ext cx="10343665"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Dictionaries are changeable, meaning that we can change, add or remove items after the dictionary has been created.</a:t>
            </a:r>
            <a:endParaRPr lang="en-US" b="1" dirty="0">
              <a:latin typeface="Tempus Sans ITC" panose="04020404030D07020202" pitchFamily="82" charset="0"/>
            </a:endParaRPr>
          </a:p>
        </p:txBody>
      </p:sp>
    </p:spTree>
    <p:extLst>
      <p:ext uri="{BB962C8B-B14F-4D97-AF65-F5344CB8AC3E}">
        <p14:creationId xmlns:p14="http://schemas.microsoft.com/office/powerpoint/2010/main" val="3068370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58D2F1-A26A-4898-BCCA-205335E75327}"/>
              </a:ext>
            </a:extLst>
          </p:cNvPr>
          <p:cNvSpPr txBox="1"/>
          <p:nvPr/>
        </p:nvSpPr>
        <p:spPr>
          <a:xfrm>
            <a:off x="450574" y="412978"/>
            <a:ext cx="6096000"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Duplicates Not Allowed</a:t>
            </a:r>
          </a:p>
        </p:txBody>
      </p:sp>
      <p:sp>
        <p:nvSpPr>
          <p:cNvPr id="5" name="TextBox 4">
            <a:extLst>
              <a:ext uri="{FF2B5EF4-FFF2-40B4-BE49-F238E27FC236}">
                <a16:creationId xmlns="" xmlns:a16="http://schemas.microsoft.com/office/drawing/2014/main" id="{178AEA1D-3F14-4806-AB98-5E743965ACB1}"/>
              </a:ext>
            </a:extLst>
          </p:cNvPr>
          <p:cNvSpPr txBox="1"/>
          <p:nvPr/>
        </p:nvSpPr>
        <p:spPr>
          <a:xfrm>
            <a:off x="1205947" y="1228635"/>
            <a:ext cx="8004313"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Dictionaries cannot have two items with the same key:</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9EFF1CB6-05AB-42D5-80B4-BC3EB16513CA}"/>
              </a:ext>
            </a:extLst>
          </p:cNvPr>
          <p:cNvSpPr txBox="1"/>
          <p:nvPr/>
        </p:nvSpPr>
        <p:spPr>
          <a:xfrm>
            <a:off x="1775791" y="1690300"/>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Duplicate values will overwrite existing values:</a:t>
            </a:r>
          </a:p>
        </p:txBody>
      </p:sp>
      <p:sp>
        <p:nvSpPr>
          <p:cNvPr id="9" name="TextBox 8">
            <a:extLst>
              <a:ext uri="{FF2B5EF4-FFF2-40B4-BE49-F238E27FC236}">
                <a16:creationId xmlns="" xmlns:a16="http://schemas.microsoft.com/office/drawing/2014/main" id="{508EADA8-CC0A-4B39-8F93-AC6718F445B6}"/>
              </a:ext>
            </a:extLst>
          </p:cNvPr>
          <p:cNvSpPr txBox="1"/>
          <p:nvPr/>
        </p:nvSpPr>
        <p:spPr>
          <a:xfrm>
            <a:off x="3048000" y="2920234"/>
            <a:ext cx="6096000"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  "year": 2020</a:t>
            </a:r>
          </a:p>
          <a:p>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thisdict</a:t>
            </a:r>
            <a:r>
              <a:rPr lang="en-US" b="1" dirty="0">
                <a:latin typeface="Tempus Sans ITC" panose="04020404030D07020202" pitchFamily="82" charset="0"/>
              </a:rPr>
              <a:t>)</a:t>
            </a:r>
          </a:p>
        </p:txBody>
      </p:sp>
      <p:sp>
        <p:nvSpPr>
          <p:cNvPr id="11" name="TextBox 10">
            <a:extLst>
              <a:ext uri="{FF2B5EF4-FFF2-40B4-BE49-F238E27FC236}">
                <a16:creationId xmlns="" xmlns:a16="http://schemas.microsoft.com/office/drawing/2014/main" id="{A2F524B8-D798-4317-AADE-6113A2CDD4B6}"/>
              </a:ext>
            </a:extLst>
          </p:cNvPr>
          <p:cNvSpPr txBox="1"/>
          <p:nvPr/>
        </p:nvSpPr>
        <p:spPr>
          <a:xfrm>
            <a:off x="3047999" y="5525801"/>
            <a:ext cx="7712765" cy="369332"/>
          </a:xfrm>
          <a:prstGeom prst="rect">
            <a:avLst/>
          </a:prstGeom>
          <a:noFill/>
        </p:spPr>
        <p:txBody>
          <a:bodyPr wrap="square">
            <a:spAutoFit/>
          </a:bodyPr>
          <a:lstStyle/>
          <a:p>
            <a:r>
              <a:rPr lang="en-US" b="1" i="0" dirty="0">
                <a:effectLst/>
                <a:latin typeface="Tempus Sans ITC" panose="04020404030D07020202" pitchFamily="82" charset="0"/>
              </a:rPr>
              <a:t>{'brand': 'Ford', 'model': 'Mustang', 'year': 2020}</a:t>
            </a:r>
            <a:endParaRPr lang="en-US" b="1" dirty="0">
              <a:latin typeface="Tempus Sans ITC" panose="04020404030D07020202" pitchFamily="82" charset="0"/>
            </a:endParaRPr>
          </a:p>
        </p:txBody>
      </p:sp>
      <p:sp>
        <p:nvSpPr>
          <p:cNvPr id="12" name="TextBox 11">
            <a:extLst>
              <a:ext uri="{FF2B5EF4-FFF2-40B4-BE49-F238E27FC236}">
                <a16:creationId xmlns="" xmlns:a16="http://schemas.microsoft.com/office/drawing/2014/main" id="{BDB5F6B8-8A7A-47DB-96E6-D2FF23B47797}"/>
              </a:ext>
            </a:extLst>
          </p:cNvPr>
          <p:cNvSpPr txBox="1"/>
          <p:nvPr/>
        </p:nvSpPr>
        <p:spPr>
          <a:xfrm>
            <a:off x="2300679" y="271771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TextBox 12">
            <a:extLst>
              <a:ext uri="{FF2B5EF4-FFF2-40B4-BE49-F238E27FC236}">
                <a16:creationId xmlns="" xmlns:a16="http://schemas.microsoft.com/office/drawing/2014/main" id="{1A5259ED-B4F3-4995-9C36-1E7726859E1E}"/>
              </a:ext>
            </a:extLst>
          </p:cNvPr>
          <p:cNvSpPr txBox="1"/>
          <p:nvPr/>
        </p:nvSpPr>
        <p:spPr>
          <a:xfrm>
            <a:off x="2300679" y="516770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090180643"/>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C801522-AB64-4607-859E-99CD9322972F}"/>
              </a:ext>
            </a:extLst>
          </p:cNvPr>
          <p:cNvSpPr txBox="1"/>
          <p:nvPr/>
        </p:nvSpPr>
        <p:spPr>
          <a:xfrm>
            <a:off x="530087" y="399727"/>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Dictionary Length</a:t>
            </a:r>
          </a:p>
        </p:txBody>
      </p:sp>
      <p:sp>
        <p:nvSpPr>
          <p:cNvPr id="4" name="Rectangle 1">
            <a:extLst>
              <a:ext uri="{FF2B5EF4-FFF2-40B4-BE49-F238E27FC236}">
                <a16:creationId xmlns="" xmlns:a16="http://schemas.microsoft.com/office/drawing/2014/main" id="{1E5BDA91-A665-408A-AB0F-7C65B8ECD587}"/>
              </a:ext>
            </a:extLst>
          </p:cNvPr>
          <p:cNvSpPr>
            <a:spLocks noChangeArrowheads="1"/>
          </p:cNvSpPr>
          <p:nvPr/>
        </p:nvSpPr>
        <p:spPr bwMode="auto">
          <a:xfrm>
            <a:off x="1060174" y="1107613"/>
            <a:ext cx="703269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To determine how many items a dictionary has, use the </a:t>
            </a:r>
            <a:r>
              <a:rPr kumimoji="0" lang="en-US" altLang="en-US" b="1" i="0" u="none" strike="noStrike" cap="none" normalizeH="0" baseline="0" dirty="0" err="1">
                <a:ln>
                  <a:noFill/>
                </a:ln>
                <a:solidFill>
                  <a:srgbClr val="DC143C"/>
                </a:solidFill>
                <a:effectLst/>
                <a:latin typeface="Tempus Sans ITC" panose="04020404030D07020202" pitchFamily="82" charset="0"/>
              </a:rPr>
              <a:t>len</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function:</a:t>
            </a:r>
            <a:endParaRPr kumimoji="0" lang="en-US" altLang="en-US" b="1" i="0" u="none" strike="noStrike" cap="none" normalizeH="0" baseline="0" dirty="0">
              <a:ln>
                <a:noFill/>
              </a:ln>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AA03342B-4981-4F6F-8188-AC85F54F0616}"/>
              </a:ext>
            </a:extLst>
          </p:cNvPr>
          <p:cNvSpPr txBox="1"/>
          <p:nvPr/>
        </p:nvSpPr>
        <p:spPr>
          <a:xfrm>
            <a:off x="2526955" y="1397675"/>
            <a:ext cx="6096000"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  "year": 2020</a:t>
            </a:r>
          </a:p>
          <a:p>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len</a:t>
            </a:r>
            <a:r>
              <a:rPr lang="en-US" b="1" dirty="0">
                <a:latin typeface="Tempus Sans ITC" panose="04020404030D07020202" pitchFamily="82" charset="0"/>
              </a:rPr>
              <a:t>(</a:t>
            </a:r>
            <a:r>
              <a:rPr lang="en-US" b="1" dirty="0" err="1">
                <a:latin typeface="Tempus Sans ITC" panose="04020404030D07020202" pitchFamily="82" charset="0"/>
              </a:rPr>
              <a:t>thisdict</a:t>
            </a:r>
            <a:r>
              <a:rPr lang="en-US" b="1" dirty="0">
                <a:latin typeface="Tempus Sans ITC" panose="04020404030D07020202" pitchFamily="82" charset="0"/>
              </a:rPr>
              <a:t>))</a:t>
            </a:r>
          </a:p>
        </p:txBody>
      </p:sp>
      <p:sp>
        <p:nvSpPr>
          <p:cNvPr id="8" name="TextBox 7">
            <a:extLst>
              <a:ext uri="{FF2B5EF4-FFF2-40B4-BE49-F238E27FC236}">
                <a16:creationId xmlns="" xmlns:a16="http://schemas.microsoft.com/office/drawing/2014/main" id="{3467E4BD-1D1F-475F-A0FC-B4E8F6F50ED9}"/>
              </a:ext>
            </a:extLst>
          </p:cNvPr>
          <p:cNvSpPr txBox="1"/>
          <p:nvPr/>
        </p:nvSpPr>
        <p:spPr>
          <a:xfrm>
            <a:off x="7421216" y="1541973"/>
            <a:ext cx="6096000" cy="369332"/>
          </a:xfrm>
          <a:prstGeom prst="rect">
            <a:avLst/>
          </a:prstGeom>
          <a:noFill/>
        </p:spPr>
        <p:txBody>
          <a:bodyPr wrap="square">
            <a:spAutoFit/>
          </a:bodyPr>
          <a:lstStyle/>
          <a:p>
            <a:r>
              <a:rPr lang="en-US" b="1" i="0" dirty="0">
                <a:effectLst/>
                <a:latin typeface="Tempus Sans ITC" panose="04020404030D07020202" pitchFamily="82" charset="0"/>
              </a:rPr>
              <a:t>3</a:t>
            </a: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EDED5A9D-8E89-470E-AEE7-2573C88B879B}"/>
              </a:ext>
            </a:extLst>
          </p:cNvPr>
          <p:cNvSpPr txBox="1"/>
          <p:nvPr/>
        </p:nvSpPr>
        <p:spPr>
          <a:xfrm>
            <a:off x="530087" y="3301952"/>
            <a:ext cx="8706678"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Dictionary Items - Data Types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12" name="TextBox 11">
            <a:extLst>
              <a:ext uri="{FF2B5EF4-FFF2-40B4-BE49-F238E27FC236}">
                <a16:creationId xmlns="" xmlns:a16="http://schemas.microsoft.com/office/drawing/2014/main" id="{081F58C0-B8E9-409B-9EB8-57C03FFDA86E}"/>
              </a:ext>
            </a:extLst>
          </p:cNvPr>
          <p:cNvSpPr txBox="1"/>
          <p:nvPr/>
        </p:nvSpPr>
        <p:spPr>
          <a:xfrm>
            <a:off x="1060174" y="3945956"/>
            <a:ext cx="6361042"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The values in dictionary items can be of any data type:</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CC4C1FFB-5C0D-4F90-8496-49109E40ADBC}"/>
              </a:ext>
            </a:extLst>
          </p:cNvPr>
          <p:cNvSpPr txBox="1"/>
          <p:nvPr/>
        </p:nvSpPr>
        <p:spPr>
          <a:xfrm>
            <a:off x="1539485" y="183545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4" name="TextBox 13">
            <a:extLst>
              <a:ext uri="{FF2B5EF4-FFF2-40B4-BE49-F238E27FC236}">
                <a16:creationId xmlns="" xmlns:a16="http://schemas.microsoft.com/office/drawing/2014/main" id="{D2BAD340-0603-4CF5-9D6D-B71289ADB2D9}"/>
              </a:ext>
            </a:extLst>
          </p:cNvPr>
          <p:cNvSpPr txBox="1"/>
          <p:nvPr/>
        </p:nvSpPr>
        <p:spPr>
          <a:xfrm>
            <a:off x="6096000" y="1911305"/>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6" name="TextBox 15">
            <a:extLst>
              <a:ext uri="{FF2B5EF4-FFF2-40B4-BE49-F238E27FC236}">
                <a16:creationId xmlns="" xmlns:a16="http://schemas.microsoft.com/office/drawing/2014/main" id="{916247B9-0B66-4258-9EE7-2029ADFC98E4}"/>
              </a:ext>
            </a:extLst>
          </p:cNvPr>
          <p:cNvSpPr txBox="1"/>
          <p:nvPr/>
        </p:nvSpPr>
        <p:spPr>
          <a:xfrm>
            <a:off x="1570383" y="4341504"/>
            <a:ext cx="6758608"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String, int, </a:t>
            </a:r>
            <a:r>
              <a:rPr lang="en-US" b="1" i="0" dirty="0" err="1">
                <a:solidFill>
                  <a:srgbClr val="000000"/>
                </a:solidFill>
                <a:effectLst/>
                <a:latin typeface="Tempus Sans ITC" panose="04020404030D07020202" pitchFamily="82" charset="0"/>
              </a:rPr>
              <a:t>boolean</a:t>
            </a:r>
            <a:r>
              <a:rPr lang="en-US" b="1" i="0" dirty="0">
                <a:solidFill>
                  <a:srgbClr val="000000"/>
                </a:solidFill>
                <a:effectLst/>
                <a:latin typeface="Tempus Sans ITC" panose="04020404030D07020202" pitchFamily="82" charset="0"/>
              </a:rPr>
              <a:t>, and list data types:</a:t>
            </a:r>
            <a:endParaRPr lang="en-US" b="1" dirty="0">
              <a:latin typeface="Tempus Sans ITC" panose="04020404030D07020202" pitchFamily="82" charset="0"/>
            </a:endParaRPr>
          </a:p>
        </p:txBody>
      </p:sp>
      <p:sp>
        <p:nvSpPr>
          <p:cNvPr id="18" name="TextBox 17">
            <a:extLst>
              <a:ext uri="{FF2B5EF4-FFF2-40B4-BE49-F238E27FC236}">
                <a16:creationId xmlns="" xmlns:a16="http://schemas.microsoft.com/office/drawing/2014/main" id="{89B9707E-B608-4B96-9E2C-5DF2C4ABF2A2}"/>
              </a:ext>
            </a:extLst>
          </p:cNvPr>
          <p:cNvSpPr txBox="1"/>
          <p:nvPr/>
        </p:nvSpPr>
        <p:spPr>
          <a:xfrm>
            <a:off x="2535685" y="4730786"/>
            <a:ext cx="6758608"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"electric": False,</a:t>
            </a:r>
          </a:p>
          <a:p>
            <a:r>
              <a:rPr lang="en-US" b="1" dirty="0">
                <a:latin typeface="Tempus Sans ITC" panose="04020404030D07020202" pitchFamily="82" charset="0"/>
              </a:rPr>
              <a:t>  "year": 1964,</a:t>
            </a:r>
          </a:p>
          <a:p>
            <a:r>
              <a:rPr lang="en-US" b="1" dirty="0">
                <a:latin typeface="Tempus Sans ITC" panose="04020404030D07020202" pitchFamily="82" charset="0"/>
              </a:rPr>
              <a:t>  "colors": ["red", "white", "blue"]</a:t>
            </a:r>
          </a:p>
          <a:p>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thisdict</a:t>
            </a:r>
            <a:r>
              <a:rPr lang="en-US" b="1" dirty="0">
                <a:latin typeface="Tempus Sans ITC" panose="04020404030D07020202" pitchFamily="82" charset="0"/>
              </a:rPr>
              <a:t>)</a:t>
            </a:r>
          </a:p>
        </p:txBody>
      </p:sp>
      <p:sp>
        <p:nvSpPr>
          <p:cNvPr id="20" name="TextBox 19">
            <a:extLst>
              <a:ext uri="{FF2B5EF4-FFF2-40B4-BE49-F238E27FC236}">
                <a16:creationId xmlns="" xmlns:a16="http://schemas.microsoft.com/office/drawing/2014/main" id="{308414BB-BCEC-4552-AF8E-194257909476}"/>
              </a:ext>
            </a:extLst>
          </p:cNvPr>
          <p:cNvSpPr txBox="1"/>
          <p:nvPr/>
        </p:nvSpPr>
        <p:spPr>
          <a:xfrm>
            <a:off x="6705600" y="5284783"/>
            <a:ext cx="4443691" cy="646331"/>
          </a:xfrm>
          <a:prstGeom prst="rect">
            <a:avLst/>
          </a:prstGeom>
          <a:noFill/>
        </p:spPr>
        <p:txBody>
          <a:bodyPr wrap="square">
            <a:spAutoFit/>
          </a:bodyPr>
          <a:lstStyle/>
          <a:p>
            <a:r>
              <a:rPr lang="en-US" b="1" i="0" dirty="0">
                <a:effectLst/>
                <a:latin typeface="Tempus Sans ITC" panose="04020404030D07020202" pitchFamily="82" charset="0"/>
              </a:rPr>
              <a:t>{'brand': 'Ford', 'electric': False, 'year': 1964, 'colors': ['red', 'white', 'blue']}</a:t>
            </a:r>
            <a:endParaRPr lang="en-US" b="1" dirty="0">
              <a:latin typeface="Tempus Sans ITC" panose="04020404030D07020202" pitchFamily="82" charset="0"/>
            </a:endParaRPr>
          </a:p>
        </p:txBody>
      </p:sp>
      <p:sp>
        <p:nvSpPr>
          <p:cNvPr id="21" name="TextBox 20">
            <a:extLst>
              <a:ext uri="{FF2B5EF4-FFF2-40B4-BE49-F238E27FC236}">
                <a16:creationId xmlns="" xmlns:a16="http://schemas.microsoft.com/office/drawing/2014/main" id="{D4FB7CF6-DFA1-491C-A1CC-51C41856561A}"/>
              </a:ext>
            </a:extLst>
          </p:cNvPr>
          <p:cNvSpPr txBox="1"/>
          <p:nvPr/>
        </p:nvSpPr>
        <p:spPr>
          <a:xfrm>
            <a:off x="1586673" y="548977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2" name="TextBox 21">
            <a:extLst>
              <a:ext uri="{FF2B5EF4-FFF2-40B4-BE49-F238E27FC236}">
                <a16:creationId xmlns="" xmlns:a16="http://schemas.microsoft.com/office/drawing/2014/main" id="{3A7A5B76-1616-400C-BBA0-C0D830F3D91E}"/>
              </a:ext>
            </a:extLst>
          </p:cNvPr>
          <p:cNvSpPr txBox="1"/>
          <p:nvPr/>
        </p:nvSpPr>
        <p:spPr>
          <a:xfrm>
            <a:off x="6434325" y="4850423"/>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9430923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98F8874-2425-4BBF-B9AF-5F8F36C20C38}"/>
              </a:ext>
            </a:extLst>
          </p:cNvPr>
          <p:cNvSpPr txBox="1"/>
          <p:nvPr/>
        </p:nvSpPr>
        <p:spPr>
          <a:xfrm>
            <a:off x="463826" y="399726"/>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type()</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C960D8AE-38C5-4B8E-A03D-7D0485E2ED6D}"/>
              </a:ext>
            </a:extLst>
          </p:cNvPr>
          <p:cNvSpPr txBox="1"/>
          <p:nvPr/>
        </p:nvSpPr>
        <p:spPr>
          <a:xfrm>
            <a:off x="848139" y="1138389"/>
            <a:ext cx="1078727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From Python's perspective, dictionaries are defined as objects with the data type '</a:t>
            </a:r>
            <a:r>
              <a:rPr lang="en-US" b="1" i="0" dirty="0" err="1">
                <a:solidFill>
                  <a:srgbClr val="000000"/>
                </a:solidFill>
                <a:effectLst/>
                <a:latin typeface="Tempus Sans ITC" panose="04020404030D07020202" pitchFamily="82" charset="0"/>
              </a:rPr>
              <a:t>dict</a:t>
            </a:r>
            <a:r>
              <a:rPr lang="en-US" b="1" i="0" dirty="0">
                <a:solidFill>
                  <a:srgbClr val="000000"/>
                </a:solidFill>
                <a:effectLst/>
                <a:latin typeface="Tempus Sans ITC" panose="04020404030D07020202" pitchFamily="82" charset="0"/>
              </a:rPr>
              <a:t>':</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7" name="Picture 6">
            <a:extLst>
              <a:ext uri="{FF2B5EF4-FFF2-40B4-BE49-F238E27FC236}">
                <a16:creationId xmlns="" xmlns:a16="http://schemas.microsoft.com/office/drawing/2014/main" id="{FD5C9DD2-92CD-4FF7-97FC-0ADD1A8CBA4B}"/>
              </a:ext>
            </a:extLst>
          </p:cNvPr>
          <p:cNvPicPr>
            <a:picLocks noChangeAspect="1"/>
          </p:cNvPicPr>
          <p:nvPr/>
        </p:nvPicPr>
        <p:blipFill>
          <a:blip r:embed="rId2"/>
          <a:stretch>
            <a:fillRect/>
          </a:stretch>
        </p:blipFill>
        <p:spPr>
          <a:xfrm>
            <a:off x="1570276" y="1623245"/>
            <a:ext cx="2338527" cy="438474"/>
          </a:xfrm>
          <a:prstGeom prst="rect">
            <a:avLst/>
          </a:prstGeom>
        </p:spPr>
      </p:pic>
      <p:sp>
        <p:nvSpPr>
          <p:cNvPr id="9" name="TextBox 8">
            <a:extLst>
              <a:ext uri="{FF2B5EF4-FFF2-40B4-BE49-F238E27FC236}">
                <a16:creationId xmlns="" xmlns:a16="http://schemas.microsoft.com/office/drawing/2014/main" id="{84C9AC59-E286-4980-AE1D-E0643617720D}"/>
              </a:ext>
            </a:extLst>
          </p:cNvPr>
          <p:cNvSpPr txBox="1"/>
          <p:nvPr/>
        </p:nvSpPr>
        <p:spPr>
          <a:xfrm>
            <a:off x="1020417" y="2301838"/>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Print the data type of a dictionary:</a:t>
            </a:r>
          </a:p>
        </p:txBody>
      </p:sp>
      <p:sp>
        <p:nvSpPr>
          <p:cNvPr id="11" name="TextBox 10">
            <a:extLst>
              <a:ext uri="{FF2B5EF4-FFF2-40B4-BE49-F238E27FC236}">
                <a16:creationId xmlns="" xmlns:a16="http://schemas.microsoft.com/office/drawing/2014/main" id="{760BA7F0-78F8-43A4-8371-0A3A8EECD954}"/>
              </a:ext>
            </a:extLst>
          </p:cNvPr>
          <p:cNvSpPr txBox="1"/>
          <p:nvPr/>
        </p:nvSpPr>
        <p:spPr>
          <a:xfrm>
            <a:off x="2040835" y="3488344"/>
            <a:ext cx="6096000" cy="1754326"/>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print(type(</a:t>
            </a:r>
            <a:r>
              <a:rPr lang="en-US" b="1" dirty="0" err="1">
                <a:latin typeface="Tempus Sans ITC" panose="04020404030D07020202" pitchFamily="82" charset="0"/>
              </a:rPr>
              <a:t>thisdict</a:t>
            </a:r>
            <a:r>
              <a:rPr lang="en-US" b="1" dirty="0">
                <a:latin typeface="Tempus Sans ITC" panose="04020404030D07020202" pitchFamily="82" charset="0"/>
              </a:rPr>
              <a:t>))</a:t>
            </a:r>
          </a:p>
        </p:txBody>
      </p:sp>
      <p:sp>
        <p:nvSpPr>
          <p:cNvPr id="13" name="TextBox 12">
            <a:extLst>
              <a:ext uri="{FF2B5EF4-FFF2-40B4-BE49-F238E27FC236}">
                <a16:creationId xmlns="" xmlns:a16="http://schemas.microsoft.com/office/drawing/2014/main" id="{DC9519CA-DA4B-4356-A970-42276977BF8D}"/>
              </a:ext>
            </a:extLst>
          </p:cNvPr>
          <p:cNvSpPr txBox="1"/>
          <p:nvPr/>
        </p:nvSpPr>
        <p:spPr>
          <a:xfrm>
            <a:off x="6692348" y="3671716"/>
            <a:ext cx="6096000" cy="369332"/>
          </a:xfrm>
          <a:prstGeom prst="rect">
            <a:avLst/>
          </a:prstGeom>
          <a:noFill/>
        </p:spPr>
        <p:txBody>
          <a:bodyPr wrap="square">
            <a:spAutoFit/>
          </a:bodyPr>
          <a:lstStyle/>
          <a:p>
            <a:r>
              <a:rPr lang="en-US" b="1" i="0" dirty="0">
                <a:effectLst/>
                <a:latin typeface="Tempus Sans ITC" panose="04020404030D07020202" pitchFamily="82" charset="0"/>
              </a:rPr>
              <a:t>&lt;class '</a:t>
            </a:r>
            <a:r>
              <a:rPr lang="en-US" b="1" i="0" dirty="0" err="1">
                <a:effectLst/>
                <a:latin typeface="Tempus Sans ITC" panose="04020404030D07020202" pitchFamily="82" charset="0"/>
              </a:rPr>
              <a:t>dict</a:t>
            </a:r>
            <a:r>
              <a:rPr lang="en-US" b="1" i="0" dirty="0">
                <a:effectLst/>
                <a:latin typeface="Tempus Sans ITC" panose="04020404030D07020202" pitchFamily="82" charset="0"/>
              </a:rPr>
              <a:t>'&gt;</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841D280A-51F4-437B-A9FE-8A146067DAFF}"/>
              </a:ext>
            </a:extLst>
          </p:cNvPr>
          <p:cNvSpPr txBox="1"/>
          <p:nvPr/>
        </p:nvSpPr>
        <p:spPr>
          <a:xfrm>
            <a:off x="1293515" y="3244334"/>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50F468BC-3BE1-4336-B909-1F229CB8301C}"/>
              </a:ext>
            </a:extLst>
          </p:cNvPr>
          <p:cNvSpPr txBox="1"/>
          <p:nvPr/>
        </p:nvSpPr>
        <p:spPr>
          <a:xfrm>
            <a:off x="6241774" y="313154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7412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9334DFD-F3B5-4869-9256-BBB63C931D88}"/>
              </a:ext>
            </a:extLst>
          </p:cNvPr>
          <p:cNvSpPr txBox="1"/>
          <p:nvPr/>
        </p:nvSpPr>
        <p:spPr>
          <a:xfrm>
            <a:off x="490330" y="505744"/>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The </a:t>
            </a:r>
            <a:r>
              <a:rPr lang="en-US" sz="4000" b="1" i="0" dirty="0" err="1">
                <a:solidFill>
                  <a:srgbClr val="000000"/>
                </a:solidFill>
                <a:effectLst>
                  <a:outerShdw blurRad="38100" dist="38100" dir="2700000" algn="tl">
                    <a:srgbClr val="000000">
                      <a:alpha val="43137"/>
                    </a:srgbClr>
                  </a:outerShdw>
                </a:effectLst>
                <a:latin typeface="Tempus Sans ITC" panose="04020404030D07020202" pitchFamily="82" charset="0"/>
              </a:rPr>
              <a:t>dict</a:t>
            </a:r>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 Constructor</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0229E310-B4C6-4270-BA93-7C70ECA7B54C}"/>
              </a:ext>
            </a:extLst>
          </p:cNvPr>
          <p:cNvSpPr txBox="1"/>
          <p:nvPr/>
        </p:nvSpPr>
        <p:spPr>
          <a:xfrm>
            <a:off x="1470990" y="1475240"/>
            <a:ext cx="7699513"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It is also possible to use the </a:t>
            </a:r>
            <a:r>
              <a:rPr lang="en-US" b="1" i="0" dirty="0" err="1">
                <a:solidFill>
                  <a:srgbClr val="DC143C"/>
                </a:solidFill>
                <a:effectLst/>
                <a:latin typeface="Tempus Sans ITC" panose="04020404030D07020202" pitchFamily="82" charset="0"/>
              </a:rPr>
              <a:t>dict</a:t>
            </a:r>
            <a:r>
              <a:rPr lang="en-US" b="1" i="0" dirty="0">
                <a:solidFill>
                  <a:srgbClr val="DC143C"/>
                </a:solidFill>
                <a:effectLst/>
                <a:latin typeface="Tempus Sans ITC" panose="04020404030D07020202" pitchFamily="82" charset="0"/>
              </a:rPr>
              <a:t>()</a:t>
            </a:r>
            <a:r>
              <a:rPr lang="en-US" b="1" i="0" dirty="0">
                <a:solidFill>
                  <a:srgbClr val="000000"/>
                </a:solidFill>
                <a:effectLst/>
                <a:latin typeface="Tempus Sans ITC" panose="04020404030D07020202" pitchFamily="82" charset="0"/>
              </a:rPr>
              <a:t> constructor to make a dictionary.</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8161CE56-1995-4CDF-986B-6F99680ACABE}"/>
              </a:ext>
            </a:extLst>
          </p:cNvPr>
          <p:cNvSpPr txBox="1"/>
          <p:nvPr/>
        </p:nvSpPr>
        <p:spPr>
          <a:xfrm>
            <a:off x="967409" y="2144654"/>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Using the </a:t>
            </a:r>
            <a:r>
              <a:rPr lang="en-US" b="1" i="0" dirty="0" err="1">
                <a:solidFill>
                  <a:srgbClr val="000000"/>
                </a:solidFill>
                <a:effectLst/>
                <a:latin typeface="Tempus Sans ITC" panose="04020404030D07020202" pitchFamily="82" charset="0"/>
              </a:rPr>
              <a:t>dict</a:t>
            </a:r>
            <a:r>
              <a:rPr lang="en-US" b="1" i="0" dirty="0">
                <a:solidFill>
                  <a:srgbClr val="000000"/>
                </a:solidFill>
                <a:effectLst/>
                <a:latin typeface="Tempus Sans ITC" panose="04020404030D07020202" pitchFamily="82" charset="0"/>
              </a:rPr>
              <a:t>() method to make a dictionary:</a:t>
            </a:r>
          </a:p>
        </p:txBody>
      </p:sp>
      <p:sp>
        <p:nvSpPr>
          <p:cNvPr id="9" name="TextBox 8">
            <a:extLst>
              <a:ext uri="{FF2B5EF4-FFF2-40B4-BE49-F238E27FC236}">
                <a16:creationId xmlns="" xmlns:a16="http://schemas.microsoft.com/office/drawing/2014/main" id="{DD548BDE-604D-4F2D-B075-E91A7338BA0C}"/>
              </a:ext>
            </a:extLst>
          </p:cNvPr>
          <p:cNvSpPr txBox="1"/>
          <p:nvPr/>
        </p:nvSpPr>
        <p:spPr>
          <a:xfrm>
            <a:off x="2080591" y="3500477"/>
            <a:ext cx="6096000" cy="923330"/>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r>
              <a:rPr lang="en-US" b="1" dirty="0" err="1">
                <a:latin typeface="Tempus Sans ITC" panose="04020404030D07020202" pitchFamily="82" charset="0"/>
              </a:rPr>
              <a:t>dict</a:t>
            </a:r>
            <a:r>
              <a:rPr lang="en-US" b="1" dirty="0">
                <a:latin typeface="Tempus Sans ITC" panose="04020404030D07020202" pitchFamily="82" charset="0"/>
              </a:rPr>
              <a:t>(name = "John", age = 36, country = "Norway")</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thisdict</a:t>
            </a:r>
            <a:r>
              <a:rPr lang="en-US" b="1" dirty="0">
                <a:latin typeface="Tempus Sans ITC" panose="04020404030D07020202" pitchFamily="82" charset="0"/>
              </a:rPr>
              <a:t>) </a:t>
            </a:r>
          </a:p>
        </p:txBody>
      </p:sp>
      <p:sp>
        <p:nvSpPr>
          <p:cNvPr id="11" name="TextBox 10">
            <a:extLst>
              <a:ext uri="{FF2B5EF4-FFF2-40B4-BE49-F238E27FC236}">
                <a16:creationId xmlns="" xmlns:a16="http://schemas.microsoft.com/office/drawing/2014/main" id="{3AD98179-C9D8-43EE-A727-352A63031759}"/>
              </a:ext>
            </a:extLst>
          </p:cNvPr>
          <p:cNvSpPr txBox="1"/>
          <p:nvPr/>
        </p:nvSpPr>
        <p:spPr>
          <a:xfrm>
            <a:off x="2080590" y="5202548"/>
            <a:ext cx="8574157" cy="369332"/>
          </a:xfrm>
          <a:prstGeom prst="rect">
            <a:avLst/>
          </a:prstGeom>
          <a:noFill/>
        </p:spPr>
        <p:txBody>
          <a:bodyPr wrap="square">
            <a:spAutoFit/>
          </a:bodyPr>
          <a:lstStyle/>
          <a:p>
            <a:r>
              <a:rPr lang="en-US" b="1" i="0" dirty="0">
                <a:effectLst/>
                <a:latin typeface="Tempus Sans ITC" panose="04020404030D07020202" pitchFamily="82" charset="0"/>
              </a:rPr>
              <a:t>{'name': 'John', 'age': 36, 'country': 'Norway'}</a:t>
            </a:r>
            <a:endParaRPr lang="en-US" b="1" dirty="0">
              <a:latin typeface="Tempus Sans ITC" panose="04020404030D07020202" pitchFamily="82" charset="0"/>
            </a:endParaRPr>
          </a:p>
        </p:txBody>
      </p:sp>
      <p:sp>
        <p:nvSpPr>
          <p:cNvPr id="12" name="TextBox 11">
            <a:extLst>
              <a:ext uri="{FF2B5EF4-FFF2-40B4-BE49-F238E27FC236}">
                <a16:creationId xmlns="" xmlns:a16="http://schemas.microsoft.com/office/drawing/2014/main" id="{CF686688-1213-4037-82D1-F4747B9B9A44}"/>
              </a:ext>
            </a:extLst>
          </p:cNvPr>
          <p:cNvSpPr txBox="1"/>
          <p:nvPr/>
        </p:nvSpPr>
        <p:spPr>
          <a:xfrm>
            <a:off x="1293515" y="3244334"/>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TextBox 12">
            <a:extLst>
              <a:ext uri="{FF2B5EF4-FFF2-40B4-BE49-F238E27FC236}">
                <a16:creationId xmlns="" xmlns:a16="http://schemas.microsoft.com/office/drawing/2014/main" id="{4AEC8868-DB41-4CE3-8B2D-7F54D7909E4F}"/>
              </a:ext>
            </a:extLst>
          </p:cNvPr>
          <p:cNvSpPr txBox="1"/>
          <p:nvPr/>
        </p:nvSpPr>
        <p:spPr>
          <a:xfrm>
            <a:off x="1293515" y="4833216"/>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6618870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C0AA9D0-918A-45DA-8554-7907D10D639B}"/>
              </a:ext>
            </a:extLst>
          </p:cNvPr>
          <p:cNvSpPr txBox="1"/>
          <p:nvPr/>
        </p:nvSpPr>
        <p:spPr>
          <a:xfrm>
            <a:off x="503583" y="359970"/>
            <a:ext cx="7460974" cy="1938992"/>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Python Collections (Arrays)</a:t>
            </a:r>
          </a:p>
          <a:p>
            <a:r>
              <a:rPr lang="en-US" sz="4000" b="1" dirty="0">
                <a:latin typeface="Tempus Sans ITC" panose="04020404030D07020202" pitchFamily="82" charset="0"/>
              </a:rPr>
              <a:t/>
            </a:r>
            <a:br>
              <a:rPr lang="en-US" sz="4000" b="1" dirty="0">
                <a:latin typeface="Tempus Sans ITC" panose="04020404030D07020202" pitchFamily="82" charset="0"/>
              </a:rPr>
            </a:br>
            <a:endParaRPr lang="en-US" sz="4000"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F8B5E2EF-C1EA-4B99-845F-339A6712FEF4}"/>
              </a:ext>
            </a:extLst>
          </p:cNvPr>
          <p:cNvSpPr txBox="1"/>
          <p:nvPr/>
        </p:nvSpPr>
        <p:spPr>
          <a:xfrm>
            <a:off x="1060173" y="1006300"/>
            <a:ext cx="8468139"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There are four collection data types in the Python programming language:</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3657136C-0756-4356-BA9A-37BBDC19F0A6}"/>
              </a:ext>
            </a:extLst>
          </p:cNvPr>
          <p:cNvSpPr txBox="1"/>
          <p:nvPr/>
        </p:nvSpPr>
        <p:spPr>
          <a:xfrm>
            <a:off x="1590261" y="1467966"/>
            <a:ext cx="9448800" cy="2308324"/>
          </a:xfrm>
          <a:prstGeom prst="rect">
            <a:avLst/>
          </a:prstGeom>
          <a:noFill/>
        </p:spPr>
        <p:txBody>
          <a:bodyPr wrap="square">
            <a:spAutoFit/>
          </a:bodyPr>
          <a:lstStyle/>
          <a:p>
            <a:pPr algn="l">
              <a:buFont typeface="Arial" panose="020B0604020202020204" pitchFamily="34" charset="0"/>
              <a:buChar char="•"/>
            </a:pPr>
            <a:r>
              <a:rPr lang="en-US" b="1" i="0" dirty="0">
                <a:effectLst/>
                <a:latin typeface="Verdana" panose="020B0604030504040204" pitchFamily="34" charset="0"/>
                <a:hlinkClick r:id="rId2">
                  <a:extLst>
                    <a:ext uri="{A12FA001-AC4F-418D-AE19-62706E023703}">
                      <ahyp:hlinkClr xmlns="" xmlns:ahyp="http://schemas.microsoft.com/office/drawing/2018/hyperlinkcolor" val="tx"/>
                    </a:ext>
                  </a:extLst>
                </a:hlinkClick>
              </a:rPr>
              <a:t>List</a:t>
            </a:r>
            <a:r>
              <a:rPr lang="en-US" b="0" i="0" dirty="0">
                <a:effectLst/>
                <a:latin typeface="Verdana" panose="020B0604030504040204" pitchFamily="34" charset="0"/>
              </a:rPr>
              <a:t> is a collection which is ordered and changeable. Allows duplicate members.</a:t>
            </a:r>
          </a:p>
          <a:p>
            <a:pPr algn="l">
              <a:buFont typeface="Arial" panose="020B0604020202020204" pitchFamily="34" charset="0"/>
              <a:buChar char="•"/>
            </a:pPr>
            <a:r>
              <a:rPr lang="en-US" b="1" i="0" dirty="0">
                <a:effectLst/>
                <a:latin typeface="Verdana" panose="020B0604030504040204" pitchFamily="34" charset="0"/>
                <a:hlinkClick r:id="rId3">
                  <a:extLst>
                    <a:ext uri="{A12FA001-AC4F-418D-AE19-62706E023703}">
                      <ahyp:hlinkClr xmlns="" xmlns:ahyp="http://schemas.microsoft.com/office/drawing/2018/hyperlinkcolor" val="tx"/>
                    </a:ext>
                  </a:extLst>
                </a:hlinkClick>
              </a:rPr>
              <a:t>Tuple</a:t>
            </a:r>
            <a:r>
              <a:rPr lang="en-US" b="0" i="0" dirty="0">
                <a:effectLst/>
                <a:latin typeface="Verdana" panose="020B0604030504040204" pitchFamily="34" charset="0"/>
              </a:rPr>
              <a:t> is a collection which is ordered and unchangeable. Allows duplicate members.</a:t>
            </a:r>
          </a:p>
          <a:p>
            <a:pPr algn="l">
              <a:buFont typeface="Arial" panose="020B0604020202020204" pitchFamily="34" charset="0"/>
              <a:buChar char="•"/>
            </a:pPr>
            <a:r>
              <a:rPr lang="en-US" b="1" i="0" dirty="0">
                <a:effectLst/>
                <a:latin typeface="Verdana" panose="020B0604030504040204" pitchFamily="34" charset="0"/>
                <a:hlinkClick r:id="rId4">
                  <a:extLst>
                    <a:ext uri="{A12FA001-AC4F-418D-AE19-62706E023703}">
                      <ahyp:hlinkClr xmlns="" xmlns:ahyp="http://schemas.microsoft.com/office/drawing/2018/hyperlinkcolor" val="tx"/>
                    </a:ext>
                  </a:extLst>
                </a:hlinkClick>
              </a:rPr>
              <a:t>Set</a:t>
            </a:r>
            <a:r>
              <a:rPr lang="en-US" b="0" i="0" dirty="0">
                <a:effectLst/>
                <a:latin typeface="Verdana" panose="020B0604030504040204" pitchFamily="34" charset="0"/>
              </a:rPr>
              <a:t> is a collection which is unordered, unchangeable*, and unindexed. No duplicate members.</a:t>
            </a:r>
          </a:p>
          <a:p>
            <a:pPr algn="l">
              <a:buFont typeface="Arial" panose="020B0604020202020204" pitchFamily="34" charset="0"/>
              <a:buChar char="•"/>
            </a:pPr>
            <a:r>
              <a:rPr lang="en-US" b="1" i="0" dirty="0">
                <a:effectLst/>
                <a:latin typeface="Verdana" panose="020B0604030504040204" pitchFamily="34" charset="0"/>
              </a:rPr>
              <a:t>Dictionary</a:t>
            </a:r>
            <a:r>
              <a:rPr lang="en-US" b="0" i="0" dirty="0">
                <a:effectLst/>
                <a:latin typeface="Verdana" panose="020B0604030504040204" pitchFamily="34" charset="0"/>
              </a:rPr>
              <a:t> is a collection which is ordered** and changeable. No duplicate members.</a:t>
            </a:r>
          </a:p>
        </p:txBody>
      </p:sp>
      <p:pic>
        <p:nvPicPr>
          <p:cNvPr id="9" name="Picture 8">
            <a:extLst>
              <a:ext uri="{FF2B5EF4-FFF2-40B4-BE49-F238E27FC236}">
                <a16:creationId xmlns="" xmlns:a16="http://schemas.microsoft.com/office/drawing/2014/main" id="{5A09800C-192B-46E4-9C6D-63F7C951D46B}"/>
              </a:ext>
            </a:extLst>
          </p:cNvPr>
          <p:cNvPicPr>
            <a:picLocks noChangeAspect="1"/>
          </p:cNvPicPr>
          <p:nvPr/>
        </p:nvPicPr>
        <p:blipFill>
          <a:blip r:embed="rId5"/>
          <a:stretch>
            <a:fillRect/>
          </a:stretch>
        </p:blipFill>
        <p:spPr>
          <a:xfrm>
            <a:off x="911157" y="3863617"/>
            <a:ext cx="10427201" cy="920418"/>
          </a:xfrm>
          <a:prstGeom prst="rect">
            <a:avLst/>
          </a:prstGeom>
        </p:spPr>
      </p:pic>
      <p:sp>
        <p:nvSpPr>
          <p:cNvPr id="11" name="TextBox 10">
            <a:extLst>
              <a:ext uri="{FF2B5EF4-FFF2-40B4-BE49-F238E27FC236}">
                <a16:creationId xmlns="" xmlns:a16="http://schemas.microsoft.com/office/drawing/2014/main" id="{EE1F5984-A6F2-43E5-8B54-0AAFAF549886}"/>
              </a:ext>
            </a:extLst>
          </p:cNvPr>
          <p:cNvSpPr txBox="1"/>
          <p:nvPr/>
        </p:nvSpPr>
        <p:spPr>
          <a:xfrm>
            <a:off x="1060172" y="5020702"/>
            <a:ext cx="10278185" cy="923330"/>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When choosing a collection type, it is useful to understand the properties of that type. Choosing the right type for a particular data set could mean retention of meaning, and, it could mean an increase in efficiency or security.</a:t>
            </a:r>
            <a:endParaRPr lang="en-US" b="1" dirty="0">
              <a:latin typeface="Tempus Sans ITC" panose="04020404030D07020202" pitchFamily="82" charset="0"/>
            </a:endParaRPr>
          </a:p>
        </p:txBody>
      </p:sp>
    </p:spTree>
    <p:extLst>
      <p:ext uri="{BB962C8B-B14F-4D97-AF65-F5344CB8AC3E}">
        <p14:creationId xmlns:p14="http://schemas.microsoft.com/office/powerpoint/2010/main" val="13073459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9CF01AB-CC85-45ED-9B99-7A287E0EBA1B}"/>
              </a:ext>
            </a:extLst>
          </p:cNvPr>
          <p:cNvSpPr txBox="1"/>
          <p:nvPr/>
        </p:nvSpPr>
        <p:spPr>
          <a:xfrm>
            <a:off x="410817" y="473262"/>
            <a:ext cx="7606747" cy="707886"/>
          </a:xfrm>
          <a:prstGeom prst="rect">
            <a:avLst/>
          </a:prstGeom>
          <a:noFill/>
        </p:spPr>
        <p:txBody>
          <a:bodyPr wrap="square">
            <a:spAutoFit/>
          </a:bodyPr>
          <a:lstStyle/>
          <a:p>
            <a:pPr algn="l"/>
            <a:r>
              <a:rPr lang="en-US" sz="4000" b="1" dirty="0">
                <a:solidFill>
                  <a:srgbClr val="000000"/>
                </a:solidFill>
                <a:effectLst>
                  <a:outerShdw blurRad="38100" dist="38100" dir="2700000" algn="tl">
                    <a:srgbClr val="000000">
                      <a:alpha val="43137"/>
                    </a:srgbClr>
                  </a:outerShdw>
                </a:effectLst>
                <a:latin typeface="Tempus Sans ITC" panose="04020404030D07020202" pitchFamily="82" charset="0"/>
              </a:rPr>
              <a:t>Python - Access Dictionary Items</a:t>
            </a:r>
          </a:p>
        </p:txBody>
      </p:sp>
      <p:sp>
        <p:nvSpPr>
          <p:cNvPr id="5" name="TextBox 4">
            <a:extLst>
              <a:ext uri="{FF2B5EF4-FFF2-40B4-BE49-F238E27FC236}">
                <a16:creationId xmlns="" xmlns:a16="http://schemas.microsoft.com/office/drawing/2014/main" id="{C6B033D7-A7A1-4B6F-A12E-9F14F6658D8F}"/>
              </a:ext>
            </a:extLst>
          </p:cNvPr>
          <p:cNvSpPr txBox="1"/>
          <p:nvPr/>
        </p:nvSpPr>
        <p:spPr>
          <a:xfrm>
            <a:off x="934277" y="1321401"/>
            <a:ext cx="11019183"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You can access the items of a dictionary by referring to its key name, inside square brackets:</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A926AB19-87BB-4824-8F69-C97CE89E3948}"/>
              </a:ext>
            </a:extLst>
          </p:cNvPr>
          <p:cNvSpPr txBox="1"/>
          <p:nvPr/>
        </p:nvSpPr>
        <p:spPr>
          <a:xfrm>
            <a:off x="2372138" y="1913069"/>
            <a:ext cx="6096000"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x = </a:t>
            </a:r>
            <a:r>
              <a:rPr lang="en-US" b="1" dirty="0" err="1">
                <a:latin typeface="Tempus Sans ITC" panose="04020404030D07020202" pitchFamily="82" charset="0"/>
              </a:rPr>
              <a:t>thisdict</a:t>
            </a:r>
            <a:r>
              <a:rPr lang="en-US" b="1" dirty="0">
                <a:latin typeface="Tempus Sans ITC" panose="04020404030D07020202" pitchFamily="82" charset="0"/>
              </a:rPr>
              <a:t>["model"]</a:t>
            </a:r>
          </a:p>
          <a:p>
            <a:r>
              <a:rPr lang="en-US" b="1" dirty="0">
                <a:latin typeface="Tempus Sans ITC" panose="04020404030D07020202" pitchFamily="82" charset="0"/>
              </a:rPr>
              <a:t>print(x)</a:t>
            </a:r>
          </a:p>
        </p:txBody>
      </p:sp>
      <p:sp>
        <p:nvSpPr>
          <p:cNvPr id="9" name="TextBox 8">
            <a:extLst>
              <a:ext uri="{FF2B5EF4-FFF2-40B4-BE49-F238E27FC236}">
                <a16:creationId xmlns="" xmlns:a16="http://schemas.microsoft.com/office/drawing/2014/main" id="{0A50C59B-BF7F-4E5B-86AD-F2D00835CEC8}"/>
              </a:ext>
            </a:extLst>
          </p:cNvPr>
          <p:cNvSpPr txBox="1"/>
          <p:nvPr/>
        </p:nvSpPr>
        <p:spPr>
          <a:xfrm>
            <a:off x="7315199" y="4656017"/>
            <a:ext cx="6096000" cy="369332"/>
          </a:xfrm>
          <a:prstGeom prst="rect">
            <a:avLst/>
          </a:prstGeom>
          <a:noFill/>
        </p:spPr>
        <p:txBody>
          <a:bodyPr wrap="square">
            <a:spAutoFit/>
          </a:bodyPr>
          <a:lstStyle/>
          <a:p>
            <a:r>
              <a:rPr lang="en-US" b="1" i="0" dirty="0">
                <a:effectLst/>
                <a:latin typeface="Tempus Sans ITC" panose="04020404030D07020202" pitchFamily="82" charset="0"/>
              </a:rPr>
              <a:t>Mustang</a:t>
            </a:r>
            <a:endParaRPr lang="en-US" b="1" dirty="0">
              <a:latin typeface="Tempus Sans ITC" panose="04020404030D07020202" pitchFamily="82" charset="0"/>
            </a:endParaRPr>
          </a:p>
        </p:txBody>
      </p:sp>
      <p:sp>
        <p:nvSpPr>
          <p:cNvPr id="10" name="Rectangle 1">
            <a:extLst>
              <a:ext uri="{FF2B5EF4-FFF2-40B4-BE49-F238E27FC236}">
                <a16:creationId xmlns="" xmlns:a16="http://schemas.microsoft.com/office/drawing/2014/main" id="{0536CC02-4C11-4B76-A310-E9DD2EB46964}"/>
              </a:ext>
            </a:extLst>
          </p:cNvPr>
          <p:cNvSpPr>
            <a:spLocks noChangeArrowheads="1"/>
          </p:cNvSpPr>
          <p:nvPr/>
        </p:nvSpPr>
        <p:spPr bwMode="auto">
          <a:xfrm>
            <a:off x="814060" y="4076628"/>
            <a:ext cx="680026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There is also a method called </a:t>
            </a:r>
            <a:r>
              <a:rPr kumimoji="0" lang="en-US" altLang="en-US" b="1" i="0" u="none" strike="noStrike" cap="none" normalizeH="0" baseline="0" dirty="0">
                <a:ln>
                  <a:noFill/>
                </a:ln>
                <a:solidFill>
                  <a:srgbClr val="DC143C"/>
                </a:solidFill>
                <a:effectLst/>
                <a:latin typeface="Tempus Sans ITC" panose="04020404030D07020202" pitchFamily="82" charset="0"/>
              </a:rPr>
              <a:t>get()</a:t>
            </a:r>
            <a:r>
              <a:rPr kumimoji="0" lang="en-US" altLang="en-US" b="1" i="0" u="none" strike="noStrike" cap="none" normalizeH="0" baseline="0" dirty="0">
                <a:ln>
                  <a:noFill/>
                </a:ln>
                <a:solidFill>
                  <a:srgbClr val="000000"/>
                </a:solidFill>
                <a:effectLst/>
                <a:latin typeface="Tempus Sans ITC" panose="04020404030D07020202" pitchFamily="82" charset="0"/>
              </a:rPr>
              <a:t> that will give you the same result: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12" name="TextBox 11">
            <a:extLst>
              <a:ext uri="{FF2B5EF4-FFF2-40B4-BE49-F238E27FC236}">
                <a16:creationId xmlns="" xmlns:a16="http://schemas.microsoft.com/office/drawing/2014/main" id="{0A7CFCB6-C9E5-4784-A927-9B51E827C8A4}"/>
              </a:ext>
            </a:extLst>
          </p:cNvPr>
          <p:cNvSpPr txBox="1"/>
          <p:nvPr/>
        </p:nvSpPr>
        <p:spPr>
          <a:xfrm>
            <a:off x="2372138" y="4578195"/>
            <a:ext cx="6626086"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x = </a:t>
            </a:r>
            <a:r>
              <a:rPr lang="en-US" b="1" dirty="0" err="1">
                <a:latin typeface="Tempus Sans ITC" panose="04020404030D07020202" pitchFamily="82" charset="0"/>
              </a:rPr>
              <a:t>thisdict.get</a:t>
            </a:r>
            <a:r>
              <a:rPr lang="en-US" b="1" dirty="0">
                <a:latin typeface="Tempus Sans ITC" panose="04020404030D07020202" pitchFamily="82" charset="0"/>
              </a:rPr>
              <a:t>("model")</a:t>
            </a:r>
          </a:p>
          <a:p>
            <a:r>
              <a:rPr lang="en-US" b="1" dirty="0">
                <a:latin typeface="Tempus Sans ITC" panose="04020404030D07020202" pitchFamily="82" charset="0"/>
              </a:rPr>
              <a:t>print(x)</a:t>
            </a:r>
          </a:p>
        </p:txBody>
      </p:sp>
      <p:sp>
        <p:nvSpPr>
          <p:cNvPr id="13" name="TextBox 12">
            <a:extLst>
              <a:ext uri="{FF2B5EF4-FFF2-40B4-BE49-F238E27FC236}">
                <a16:creationId xmlns="" xmlns:a16="http://schemas.microsoft.com/office/drawing/2014/main" id="{AC388253-A9E9-4042-801B-FB4ACCD09733}"/>
              </a:ext>
            </a:extLst>
          </p:cNvPr>
          <p:cNvSpPr txBox="1"/>
          <p:nvPr/>
        </p:nvSpPr>
        <p:spPr>
          <a:xfrm>
            <a:off x="7315199" y="2065469"/>
            <a:ext cx="6096000" cy="369332"/>
          </a:xfrm>
          <a:prstGeom prst="rect">
            <a:avLst/>
          </a:prstGeom>
          <a:noFill/>
        </p:spPr>
        <p:txBody>
          <a:bodyPr wrap="square">
            <a:spAutoFit/>
          </a:bodyPr>
          <a:lstStyle/>
          <a:p>
            <a:r>
              <a:rPr lang="en-US" b="1" i="0" dirty="0">
                <a:effectLst/>
                <a:latin typeface="Tempus Sans ITC" panose="04020404030D07020202" pitchFamily="82" charset="0"/>
              </a:rPr>
              <a:t>Mustang</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28754C6C-D157-4A05-AF47-9EF6C8BE7252}"/>
              </a:ext>
            </a:extLst>
          </p:cNvPr>
          <p:cNvSpPr txBox="1"/>
          <p:nvPr/>
        </p:nvSpPr>
        <p:spPr>
          <a:xfrm>
            <a:off x="1465793" y="241204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EC4D6A24-37EE-4486-9324-FD902B51F481}"/>
              </a:ext>
            </a:extLst>
          </p:cNvPr>
          <p:cNvSpPr txBox="1"/>
          <p:nvPr/>
        </p:nvSpPr>
        <p:spPr>
          <a:xfrm>
            <a:off x="1465793" y="477087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6" name="TextBox 15">
            <a:extLst>
              <a:ext uri="{FF2B5EF4-FFF2-40B4-BE49-F238E27FC236}">
                <a16:creationId xmlns="" xmlns:a16="http://schemas.microsoft.com/office/drawing/2014/main" id="{0233F523-BF18-4C1E-8E28-A81FEDB731A5}"/>
              </a:ext>
            </a:extLst>
          </p:cNvPr>
          <p:cNvSpPr txBox="1"/>
          <p:nvPr/>
        </p:nvSpPr>
        <p:spPr>
          <a:xfrm>
            <a:off x="6275167" y="465601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7" name="TextBox 16">
            <a:extLst>
              <a:ext uri="{FF2B5EF4-FFF2-40B4-BE49-F238E27FC236}">
                <a16:creationId xmlns="" xmlns:a16="http://schemas.microsoft.com/office/drawing/2014/main" id="{54287A06-A920-4473-85E1-8651A99D5E29}"/>
              </a:ext>
            </a:extLst>
          </p:cNvPr>
          <p:cNvSpPr txBox="1"/>
          <p:nvPr/>
        </p:nvSpPr>
        <p:spPr>
          <a:xfrm>
            <a:off x="6443868" y="206546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969076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A5A615F-212A-47AD-9C9A-422C1223106F}"/>
              </a:ext>
            </a:extLst>
          </p:cNvPr>
          <p:cNvSpPr txBox="1"/>
          <p:nvPr/>
        </p:nvSpPr>
        <p:spPr>
          <a:xfrm>
            <a:off x="424070" y="320214"/>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Get Keys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4" name="Rectangle 1">
            <a:extLst>
              <a:ext uri="{FF2B5EF4-FFF2-40B4-BE49-F238E27FC236}">
                <a16:creationId xmlns="" xmlns:a16="http://schemas.microsoft.com/office/drawing/2014/main" id="{AFE9AB48-5E33-42CE-9842-1443457D004B}"/>
              </a:ext>
            </a:extLst>
          </p:cNvPr>
          <p:cNvSpPr>
            <a:spLocks noChangeArrowheads="1"/>
          </p:cNvSpPr>
          <p:nvPr/>
        </p:nvSpPr>
        <p:spPr bwMode="auto">
          <a:xfrm>
            <a:off x="1033670" y="966471"/>
            <a:ext cx="670728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keys()</a:t>
            </a:r>
            <a:r>
              <a:rPr kumimoji="0" lang="en-US" altLang="en-US" b="1" i="0" u="none" strike="noStrike" cap="none" normalizeH="0" baseline="0" dirty="0">
                <a:ln>
                  <a:noFill/>
                </a:ln>
                <a:solidFill>
                  <a:srgbClr val="000000"/>
                </a:solidFill>
                <a:effectLst/>
                <a:latin typeface="Tempus Sans ITC" panose="04020404030D07020202" pitchFamily="82" charset="0"/>
              </a:rPr>
              <a:t> method will return a list of all the keys in the dictionary.</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16DFC4BB-9B40-427B-9E26-2D10B426C847}"/>
              </a:ext>
            </a:extLst>
          </p:cNvPr>
          <p:cNvSpPr txBox="1"/>
          <p:nvPr/>
        </p:nvSpPr>
        <p:spPr>
          <a:xfrm>
            <a:off x="2796208" y="2484209"/>
            <a:ext cx="6096000" cy="2585323"/>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x = </a:t>
            </a:r>
            <a:r>
              <a:rPr lang="en-US" b="1" dirty="0" err="1">
                <a:latin typeface="Tempus Sans ITC" panose="04020404030D07020202" pitchFamily="82" charset="0"/>
              </a:rPr>
              <a:t>thisdict.keys</a:t>
            </a:r>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print(x)</a:t>
            </a:r>
          </a:p>
        </p:txBody>
      </p:sp>
      <p:sp>
        <p:nvSpPr>
          <p:cNvPr id="8" name="TextBox 7">
            <a:extLst>
              <a:ext uri="{FF2B5EF4-FFF2-40B4-BE49-F238E27FC236}">
                <a16:creationId xmlns="" xmlns:a16="http://schemas.microsoft.com/office/drawing/2014/main" id="{8214915F-6CD2-43A3-B8E4-4CDD8A142D5C}"/>
              </a:ext>
            </a:extLst>
          </p:cNvPr>
          <p:cNvSpPr txBox="1"/>
          <p:nvPr/>
        </p:nvSpPr>
        <p:spPr>
          <a:xfrm>
            <a:off x="2796208" y="5706863"/>
            <a:ext cx="6096000" cy="369332"/>
          </a:xfrm>
          <a:prstGeom prst="rect">
            <a:avLst/>
          </a:prstGeom>
          <a:noFill/>
        </p:spPr>
        <p:txBody>
          <a:bodyPr wrap="square">
            <a:spAutoFit/>
          </a:bodyPr>
          <a:lstStyle/>
          <a:p>
            <a:r>
              <a:rPr lang="en-US" b="1" i="0" dirty="0" err="1">
                <a:effectLst/>
                <a:latin typeface="Tempus Sans ITC" panose="04020404030D07020202" pitchFamily="82" charset="0"/>
              </a:rPr>
              <a:t>dict_keys</a:t>
            </a:r>
            <a:r>
              <a:rPr lang="en-US" b="1" i="0" dirty="0">
                <a:effectLst/>
                <a:latin typeface="Tempus Sans ITC" panose="04020404030D07020202" pitchFamily="82" charset="0"/>
              </a:rPr>
              <a:t>(['brand', 'model', 'year'])</a:t>
            </a: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AF2771E2-4070-401C-AE04-62981B7C0597}"/>
              </a:ext>
            </a:extLst>
          </p:cNvPr>
          <p:cNvSpPr txBox="1"/>
          <p:nvPr/>
        </p:nvSpPr>
        <p:spPr>
          <a:xfrm>
            <a:off x="715617" y="1751411"/>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Get a list of the keys:</a:t>
            </a:r>
          </a:p>
        </p:txBody>
      </p:sp>
      <p:sp>
        <p:nvSpPr>
          <p:cNvPr id="11" name="TextBox 10">
            <a:extLst>
              <a:ext uri="{FF2B5EF4-FFF2-40B4-BE49-F238E27FC236}">
                <a16:creationId xmlns="" xmlns:a16="http://schemas.microsoft.com/office/drawing/2014/main" id="{E15FA538-3AB8-44E1-A810-18CC4B3BD4C6}"/>
              </a:ext>
            </a:extLst>
          </p:cNvPr>
          <p:cNvSpPr txBox="1"/>
          <p:nvPr/>
        </p:nvSpPr>
        <p:spPr>
          <a:xfrm>
            <a:off x="1850106" y="2905463"/>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B8548FEA-92B6-4D92-A69D-6B85AF700D60}"/>
              </a:ext>
            </a:extLst>
          </p:cNvPr>
          <p:cNvSpPr txBox="1"/>
          <p:nvPr/>
        </p:nvSpPr>
        <p:spPr>
          <a:xfrm>
            <a:off x="1850106" y="533753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45059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dirty="0">
                <a:solidFill>
                  <a:srgbClr val="000000"/>
                </a:solidFill>
                <a:effectLst>
                  <a:outerShdw blurRad="38100" dist="38100" dir="2700000" algn="tl">
                    <a:srgbClr val="000000">
                      <a:alpha val="43137"/>
                    </a:srgbClr>
                  </a:outerShdw>
                </a:effectLst>
                <a:latin typeface="Segoe UI" panose="020B0502040204020203" pitchFamily="34" charset="0"/>
              </a:rPr>
              <a:t>Python Data Types</a:t>
            </a:r>
          </a:p>
        </p:txBody>
      </p:sp>
      <p:sp>
        <p:nvSpPr>
          <p:cNvPr id="6" name="TextBox 5">
            <a:extLst>
              <a:ext uri="{FF2B5EF4-FFF2-40B4-BE49-F238E27FC236}">
                <a16:creationId xmlns="" xmlns:a16="http://schemas.microsoft.com/office/drawing/2014/main" id="{7B4E740E-36A8-DE07-A63E-AD19152847F2}"/>
              </a:ext>
            </a:extLst>
          </p:cNvPr>
          <p:cNvSpPr txBox="1"/>
          <p:nvPr/>
        </p:nvSpPr>
        <p:spPr>
          <a:xfrm>
            <a:off x="442174" y="1632322"/>
            <a:ext cx="11307651" cy="1692771"/>
          </a:xfrm>
          <a:prstGeom prst="rect">
            <a:avLst/>
          </a:prstGeom>
          <a:noFill/>
        </p:spPr>
        <p:txBody>
          <a:bodyPr wrap="square" rtlCol="0">
            <a:spAutoFit/>
          </a:bodyPr>
          <a:lstStyle/>
          <a:p>
            <a:pPr algn="l"/>
            <a:r>
              <a:rPr lang="en-PH" sz="3200" b="1" i="0" dirty="0">
                <a:solidFill>
                  <a:schemeClr val="bg2">
                    <a:lumMod val="10000"/>
                  </a:schemeClr>
                </a:solidFill>
                <a:effectLst/>
                <a:latin typeface="-apple-system"/>
              </a:rPr>
              <a:t>Built-in Data Types</a:t>
            </a:r>
          </a:p>
          <a:p>
            <a:pPr algn="l"/>
            <a:r>
              <a:rPr lang="en-US" sz="2400" b="0" i="0" dirty="0">
                <a:solidFill>
                  <a:schemeClr val="bg2">
                    <a:lumMod val="10000"/>
                  </a:schemeClr>
                </a:solidFill>
                <a:effectLst/>
                <a:latin typeface="-apple-system"/>
              </a:rPr>
              <a:t>In programming, data type is an important concept.</a:t>
            </a:r>
          </a:p>
          <a:p>
            <a:pPr algn="l"/>
            <a:r>
              <a:rPr lang="en-US" sz="2400" b="0" i="0" dirty="0">
                <a:solidFill>
                  <a:schemeClr val="bg2">
                    <a:lumMod val="10000"/>
                  </a:schemeClr>
                </a:solidFill>
                <a:effectLst/>
                <a:latin typeface="-apple-system"/>
              </a:rPr>
              <a:t>Variables can store data of different types, and different types can do different things.</a:t>
            </a:r>
          </a:p>
          <a:p>
            <a:pPr algn="l"/>
            <a:r>
              <a:rPr lang="en-US" sz="2400" b="0" i="0" dirty="0">
                <a:solidFill>
                  <a:schemeClr val="bg2">
                    <a:lumMod val="10000"/>
                  </a:schemeClr>
                </a:solidFill>
                <a:effectLst/>
                <a:latin typeface="-apple-system"/>
              </a:rPr>
              <a:t>Python has the following data types built-in by default, in these categories:</a:t>
            </a:r>
          </a:p>
        </p:txBody>
      </p:sp>
      <p:sp>
        <p:nvSpPr>
          <p:cNvPr id="7" name="TextBox 6">
            <a:extLst>
              <a:ext uri="{FF2B5EF4-FFF2-40B4-BE49-F238E27FC236}">
                <a16:creationId xmlns="" xmlns:a16="http://schemas.microsoft.com/office/drawing/2014/main" id="{A40894EC-1BB1-935A-07E8-CAA0FC73700A}"/>
              </a:ext>
            </a:extLst>
          </p:cNvPr>
          <p:cNvSpPr txBox="1"/>
          <p:nvPr/>
        </p:nvSpPr>
        <p:spPr>
          <a:xfrm>
            <a:off x="1086117" y="3537092"/>
            <a:ext cx="10019764" cy="2554545"/>
          </a:xfrm>
          <a:prstGeom prst="rect">
            <a:avLst/>
          </a:prstGeom>
          <a:noFill/>
        </p:spPr>
        <p:txBody>
          <a:bodyPr wrap="square" rtlCol="0">
            <a:spAutoFit/>
          </a:bodyPr>
          <a:lstStyle/>
          <a:p>
            <a:r>
              <a:rPr lang="en-PH" sz="2000" b="0" i="0" dirty="0">
                <a:solidFill>
                  <a:srgbClr val="000000"/>
                </a:solidFill>
                <a:effectLst/>
                <a:latin typeface="Verdana" panose="020B0604030504040204" pitchFamily="34" charset="0"/>
              </a:rPr>
              <a:t>Text Type: </a:t>
            </a:r>
            <a:r>
              <a:rPr lang="en-PH" sz="2000" b="0" i="0" dirty="0">
                <a:solidFill>
                  <a:srgbClr val="DC143C"/>
                </a:solidFill>
                <a:effectLst/>
                <a:latin typeface="Consolas" panose="020B0609020204030204" pitchFamily="49" charset="0"/>
              </a:rPr>
              <a:t>str</a:t>
            </a:r>
          </a:p>
          <a:p>
            <a:r>
              <a:rPr lang="en-PH" sz="2000" b="0" i="0" dirty="0">
                <a:solidFill>
                  <a:srgbClr val="000000"/>
                </a:solidFill>
                <a:effectLst/>
                <a:latin typeface="Verdana" panose="020B0604030504040204" pitchFamily="34" charset="0"/>
              </a:rPr>
              <a:t>Numeric Types: </a:t>
            </a:r>
            <a:r>
              <a:rPr lang="en-PH" sz="2000" b="0" i="0" dirty="0">
                <a:solidFill>
                  <a:srgbClr val="DC143C"/>
                </a:solidFill>
                <a:effectLst/>
                <a:latin typeface="Consolas" panose="020B0609020204030204" pitchFamily="49" charset="0"/>
              </a:rPr>
              <a:t>int, float, complex</a:t>
            </a:r>
          </a:p>
          <a:p>
            <a:r>
              <a:rPr lang="en-PH" sz="2000" b="0" i="0" dirty="0">
                <a:solidFill>
                  <a:srgbClr val="000000"/>
                </a:solidFill>
                <a:effectLst/>
                <a:latin typeface="Verdana" panose="020B0604030504040204" pitchFamily="34" charset="0"/>
              </a:rPr>
              <a:t>Sequence Types:</a:t>
            </a:r>
            <a:r>
              <a:rPr lang="en-PH" sz="2000" dirty="0">
                <a:solidFill>
                  <a:srgbClr val="DC143C"/>
                </a:solidFill>
                <a:latin typeface="Consolas" panose="020B0609020204030204" pitchFamily="49" charset="0"/>
              </a:rPr>
              <a:t> list, tuple, range</a:t>
            </a:r>
          </a:p>
          <a:p>
            <a:r>
              <a:rPr lang="en-PH" sz="2000" b="0" i="0" dirty="0">
                <a:solidFill>
                  <a:srgbClr val="000000"/>
                </a:solidFill>
                <a:effectLst/>
                <a:latin typeface="Verdana" panose="020B0604030504040204" pitchFamily="34" charset="0"/>
              </a:rPr>
              <a:t>Mapping Type:</a:t>
            </a:r>
            <a:r>
              <a:rPr lang="en-PH" sz="2000" b="0" i="0" dirty="0">
                <a:solidFill>
                  <a:srgbClr val="DC143C"/>
                </a:solidFill>
                <a:effectLst/>
                <a:latin typeface="Consolas" panose="020B0609020204030204" pitchFamily="49" charset="0"/>
              </a:rPr>
              <a:t> </a:t>
            </a:r>
            <a:r>
              <a:rPr lang="en-PH" sz="2000" b="0" i="0" dirty="0" err="1">
                <a:solidFill>
                  <a:srgbClr val="DC143C"/>
                </a:solidFill>
                <a:effectLst/>
                <a:latin typeface="Consolas" panose="020B0609020204030204" pitchFamily="49" charset="0"/>
              </a:rPr>
              <a:t>dict</a:t>
            </a:r>
            <a:endParaRPr lang="en-PH" sz="2000" b="0" i="0" dirty="0">
              <a:solidFill>
                <a:srgbClr val="DC143C"/>
              </a:solidFill>
              <a:effectLst/>
              <a:latin typeface="Consolas" panose="020B0609020204030204" pitchFamily="49" charset="0"/>
            </a:endParaRPr>
          </a:p>
          <a:p>
            <a:r>
              <a:rPr lang="en-PH" sz="2000" b="0" i="0" dirty="0">
                <a:solidFill>
                  <a:srgbClr val="000000"/>
                </a:solidFill>
                <a:effectLst/>
                <a:latin typeface="Verdana" panose="020B0604030504040204" pitchFamily="34" charset="0"/>
              </a:rPr>
              <a:t>Set Types:</a:t>
            </a:r>
            <a:r>
              <a:rPr lang="en-PH" sz="2000" dirty="0">
                <a:solidFill>
                  <a:srgbClr val="DC143C"/>
                </a:solidFill>
                <a:latin typeface="Consolas" panose="020B0609020204030204" pitchFamily="49" charset="0"/>
              </a:rPr>
              <a:t> set, </a:t>
            </a:r>
            <a:r>
              <a:rPr lang="en-PH" sz="2000" dirty="0" err="1">
                <a:solidFill>
                  <a:srgbClr val="DC143C"/>
                </a:solidFill>
                <a:latin typeface="Consolas" panose="020B0609020204030204" pitchFamily="49" charset="0"/>
              </a:rPr>
              <a:t>frozenset</a:t>
            </a:r>
            <a:endParaRPr lang="en-PH" sz="2000" dirty="0">
              <a:solidFill>
                <a:srgbClr val="DC143C"/>
              </a:solidFill>
              <a:latin typeface="Consolas" panose="020B0609020204030204" pitchFamily="49" charset="0"/>
            </a:endParaRPr>
          </a:p>
          <a:p>
            <a:r>
              <a:rPr lang="en-PH" sz="2000" b="0" i="0" dirty="0">
                <a:solidFill>
                  <a:srgbClr val="000000"/>
                </a:solidFill>
                <a:effectLst/>
                <a:latin typeface="Verdana" panose="020B0604030504040204" pitchFamily="34" charset="0"/>
              </a:rPr>
              <a:t>Boolean Type: </a:t>
            </a:r>
            <a:r>
              <a:rPr lang="en-PH" sz="2000" b="0" i="0" dirty="0">
                <a:solidFill>
                  <a:srgbClr val="DC143C"/>
                </a:solidFill>
                <a:effectLst/>
                <a:latin typeface="Consolas" panose="020B0609020204030204" pitchFamily="49" charset="0"/>
              </a:rPr>
              <a:t>bool</a:t>
            </a:r>
          </a:p>
          <a:p>
            <a:r>
              <a:rPr lang="en-PH" sz="2000" b="0" i="0" dirty="0">
                <a:solidFill>
                  <a:srgbClr val="000000"/>
                </a:solidFill>
                <a:effectLst/>
                <a:latin typeface="Verdana" panose="020B0604030504040204" pitchFamily="34" charset="0"/>
              </a:rPr>
              <a:t>Binary Types:</a:t>
            </a:r>
            <a:r>
              <a:rPr lang="en-PH" sz="2000" dirty="0">
                <a:solidFill>
                  <a:srgbClr val="DC143C"/>
                </a:solidFill>
                <a:latin typeface="Consolas" panose="020B0609020204030204" pitchFamily="49" charset="0"/>
              </a:rPr>
              <a:t> bytes, </a:t>
            </a:r>
            <a:r>
              <a:rPr lang="en-PH" sz="2000" dirty="0" err="1">
                <a:solidFill>
                  <a:srgbClr val="DC143C"/>
                </a:solidFill>
                <a:latin typeface="Consolas" panose="020B0609020204030204" pitchFamily="49" charset="0"/>
              </a:rPr>
              <a:t>bytearray</a:t>
            </a:r>
            <a:r>
              <a:rPr lang="en-PH" sz="2000" dirty="0">
                <a:solidFill>
                  <a:srgbClr val="DC143C"/>
                </a:solidFill>
                <a:latin typeface="Consolas" panose="020B0609020204030204" pitchFamily="49" charset="0"/>
              </a:rPr>
              <a:t>, </a:t>
            </a:r>
            <a:r>
              <a:rPr lang="en-PH" sz="2000" dirty="0" err="1">
                <a:solidFill>
                  <a:srgbClr val="DC143C"/>
                </a:solidFill>
                <a:latin typeface="Consolas" panose="020B0609020204030204" pitchFamily="49" charset="0"/>
              </a:rPr>
              <a:t>memoryview</a:t>
            </a:r>
            <a:endParaRPr lang="en-PH" sz="2000" dirty="0">
              <a:solidFill>
                <a:srgbClr val="DC143C"/>
              </a:solidFill>
              <a:latin typeface="Consolas" panose="020B0609020204030204" pitchFamily="49" charset="0"/>
            </a:endParaRPr>
          </a:p>
          <a:p>
            <a:r>
              <a:rPr lang="en-PH" sz="2000" b="0" i="0" dirty="0">
                <a:solidFill>
                  <a:srgbClr val="000000"/>
                </a:solidFill>
                <a:effectLst/>
                <a:latin typeface="Verdana" panose="020B0604030504040204" pitchFamily="34" charset="0"/>
              </a:rPr>
              <a:t>None Type:</a:t>
            </a:r>
            <a:r>
              <a:rPr lang="en-PH" sz="2000" b="0" i="0" dirty="0">
                <a:solidFill>
                  <a:srgbClr val="DC143C"/>
                </a:solidFill>
                <a:effectLst/>
                <a:latin typeface="Consolas" panose="020B0609020204030204" pitchFamily="49" charset="0"/>
              </a:rPr>
              <a:t> </a:t>
            </a:r>
            <a:r>
              <a:rPr lang="en-PH" sz="2000" dirty="0" err="1">
                <a:solidFill>
                  <a:srgbClr val="DC143C"/>
                </a:solidFill>
                <a:latin typeface="Consolas" panose="020B0609020204030204" pitchFamily="49" charset="0"/>
              </a:rPr>
              <a:t>NoneType</a:t>
            </a:r>
            <a:endParaRPr lang="en-PH" sz="2000" i="0" dirty="0">
              <a:solidFill>
                <a:srgbClr val="000000"/>
              </a:solidFill>
              <a:effectLst/>
              <a:latin typeface="AvenirNext"/>
            </a:endParaRPr>
          </a:p>
        </p:txBody>
      </p:sp>
    </p:spTree>
    <p:extLst>
      <p:ext uri="{BB962C8B-B14F-4D97-AF65-F5344CB8AC3E}">
        <p14:creationId xmlns:p14="http://schemas.microsoft.com/office/powerpoint/2010/main" val="12952341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6FFCD6-4B70-45EE-AE15-22B777172A49}"/>
              </a:ext>
            </a:extLst>
          </p:cNvPr>
          <p:cNvSpPr txBox="1"/>
          <p:nvPr/>
        </p:nvSpPr>
        <p:spPr>
          <a:xfrm>
            <a:off x="450572" y="333465"/>
            <a:ext cx="11251097"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list of the keys is a </a:t>
            </a:r>
            <a:r>
              <a:rPr lang="en-US" b="1" i="1" dirty="0">
                <a:solidFill>
                  <a:srgbClr val="000000"/>
                </a:solidFill>
                <a:effectLst/>
                <a:latin typeface="Tempus Sans ITC" panose="04020404030D07020202" pitchFamily="82" charset="0"/>
              </a:rPr>
              <a:t>view</a:t>
            </a:r>
            <a:r>
              <a:rPr lang="en-US" b="1" i="0" dirty="0">
                <a:solidFill>
                  <a:srgbClr val="000000"/>
                </a:solidFill>
                <a:effectLst/>
                <a:latin typeface="Tempus Sans ITC" panose="04020404030D07020202" pitchFamily="82" charset="0"/>
              </a:rPr>
              <a:t> of the dictionary, meaning that any changes done to the dictionary will be reflected in the keys list.</a:t>
            </a: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42674569-2FBC-4F7D-9EE9-961BE29DA089}"/>
              </a:ext>
            </a:extLst>
          </p:cNvPr>
          <p:cNvSpPr txBox="1"/>
          <p:nvPr/>
        </p:nvSpPr>
        <p:spPr>
          <a:xfrm>
            <a:off x="1179443" y="1181605"/>
            <a:ext cx="9541566"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Add a new item to the original dictionary, and see that the keys list gets updated as well:</a:t>
            </a:r>
          </a:p>
        </p:txBody>
      </p:sp>
      <p:sp>
        <p:nvSpPr>
          <p:cNvPr id="7" name="TextBox 6">
            <a:extLst>
              <a:ext uri="{FF2B5EF4-FFF2-40B4-BE49-F238E27FC236}">
                <a16:creationId xmlns="" xmlns:a16="http://schemas.microsoft.com/office/drawing/2014/main" id="{DAC7DE76-549D-4098-A4D6-2C0BCB36C1AB}"/>
              </a:ext>
            </a:extLst>
          </p:cNvPr>
          <p:cNvSpPr txBox="1"/>
          <p:nvPr/>
        </p:nvSpPr>
        <p:spPr>
          <a:xfrm>
            <a:off x="2014331" y="2420541"/>
            <a:ext cx="6096000" cy="3693319"/>
          </a:xfrm>
          <a:prstGeom prst="rect">
            <a:avLst/>
          </a:prstGeom>
          <a:noFill/>
        </p:spPr>
        <p:txBody>
          <a:bodyPr wrap="square">
            <a:spAutoFit/>
          </a:bodyPr>
          <a:lstStyle/>
          <a:p>
            <a:r>
              <a:rPr lang="en-US" b="1" dirty="0">
                <a:latin typeface="Tempus Sans ITC" panose="04020404030D07020202" pitchFamily="82" charset="0"/>
              </a:rPr>
              <a:t>car = {</a:t>
            </a:r>
          </a:p>
          <a:p>
            <a:r>
              <a:rPr lang="en-US" b="1" dirty="0">
                <a:latin typeface="Tempus Sans ITC" panose="04020404030D07020202" pitchFamily="82" charset="0"/>
              </a:rPr>
              <a:t>"brand": "Ford",</a:t>
            </a:r>
          </a:p>
          <a:p>
            <a:r>
              <a:rPr lang="en-US" b="1" dirty="0">
                <a:latin typeface="Tempus Sans ITC" panose="04020404030D07020202" pitchFamily="82" charset="0"/>
              </a:rPr>
              <a:t>"model": "Mustang",</a:t>
            </a:r>
          </a:p>
          <a:p>
            <a:r>
              <a:rPr lang="en-US" b="1" dirty="0">
                <a:latin typeface="Tempus Sans ITC" panose="04020404030D07020202" pitchFamily="82" charset="0"/>
              </a:rPr>
              <a:t>"year": 1964</a:t>
            </a:r>
          </a:p>
          <a:p>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x = </a:t>
            </a:r>
            <a:r>
              <a:rPr lang="en-US" b="1" dirty="0" err="1">
                <a:latin typeface="Tempus Sans ITC" panose="04020404030D07020202" pitchFamily="82" charset="0"/>
              </a:rPr>
              <a:t>car.keys</a:t>
            </a:r>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print(x) #before the change</a:t>
            </a:r>
          </a:p>
          <a:p>
            <a:endParaRPr lang="en-US" b="1" dirty="0">
              <a:latin typeface="Tempus Sans ITC" panose="04020404030D07020202" pitchFamily="82" charset="0"/>
            </a:endParaRPr>
          </a:p>
          <a:p>
            <a:r>
              <a:rPr lang="en-US" b="1" dirty="0">
                <a:latin typeface="Tempus Sans ITC" panose="04020404030D07020202" pitchFamily="82" charset="0"/>
              </a:rPr>
              <a:t>car["color"] = "white"</a:t>
            </a:r>
          </a:p>
          <a:p>
            <a:endParaRPr lang="en-US" b="1" dirty="0">
              <a:latin typeface="Tempus Sans ITC" panose="04020404030D07020202" pitchFamily="82" charset="0"/>
            </a:endParaRPr>
          </a:p>
          <a:p>
            <a:r>
              <a:rPr lang="en-US" b="1" dirty="0">
                <a:latin typeface="Tempus Sans ITC" panose="04020404030D07020202" pitchFamily="82" charset="0"/>
              </a:rPr>
              <a:t>print(x) #after the change</a:t>
            </a:r>
          </a:p>
        </p:txBody>
      </p:sp>
      <p:sp>
        <p:nvSpPr>
          <p:cNvPr id="17" name="TextBox 16">
            <a:extLst>
              <a:ext uri="{FF2B5EF4-FFF2-40B4-BE49-F238E27FC236}">
                <a16:creationId xmlns="" xmlns:a16="http://schemas.microsoft.com/office/drawing/2014/main" id="{7BF56447-AD64-42C1-AD97-BC6FB53F00B7}"/>
              </a:ext>
            </a:extLst>
          </p:cNvPr>
          <p:cNvSpPr txBox="1"/>
          <p:nvPr/>
        </p:nvSpPr>
        <p:spPr>
          <a:xfrm>
            <a:off x="5857461" y="2420541"/>
            <a:ext cx="6096000" cy="646331"/>
          </a:xfrm>
          <a:prstGeom prst="rect">
            <a:avLst/>
          </a:prstGeom>
          <a:noFill/>
        </p:spPr>
        <p:txBody>
          <a:bodyPr wrap="square">
            <a:spAutoFit/>
          </a:bodyPr>
          <a:lstStyle/>
          <a:p>
            <a:r>
              <a:rPr lang="en-US" b="1" i="0" dirty="0" err="1">
                <a:effectLst/>
                <a:latin typeface="Tempus Sans ITC" panose="04020404030D07020202" pitchFamily="82" charset="0"/>
              </a:rPr>
              <a:t>dict_keys</a:t>
            </a:r>
            <a:r>
              <a:rPr lang="en-US" b="1" i="0" dirty="0">
                <a:effectLst/>
                <a:latin typeface="Tempus Sans ITC" panose="04020404030D07020202" pitchFamily="82" charset="0"/>
              </a:rPr>
              <a:t>(['brand', 'model', 'year'])</a:t>
            </a:r>
            <a:r>
              <a:rPr lang="en-US" b="1" dirty="0">
                <a:latin typeface="Tempus Sans ITC" panose="04020404030D07020202" pitchFamily="82" charset="0"/>
              </a:rPr>
              <a:t/>
            </a:r>
            <a:br>
              <a:rPr lang="en-US" b="1" dirty="0">
                <a:latin typeface="Tempus Sans ITC" panose="04020404030D07020202" pitchFamily="82" charset="0"/>
              </a:rPr>
            </a:br>
            <a:r>
              <a:rPr lang="en-US" b="1" i="0" dirty="0" err="1">
                <a:effectLst/>
                <a:latin typeface="Tempus Sans ITC" panose="04020404030D07020202" pitchFamily="82" charset="0"/>
              </a:rPr>
              <a:t>dict_keys</a:t>
            </a:r>
            <a:r>
              <a:rPr lang="en-US" b="1" i="0" dirty="0">
                <a:effectLst/>
                <a:latin typeface="Tempus Sans ITC" panose="04020404030D07020202" pitchFamily="82" charset="0"/>
              </a:rPr>
              <a:t>(['brand', 'model', 'year', 'color'])</a:t>
            </a:r>
            <a:endParaRPr lang="en-US" b="1" dirty="0">
              <a:latin typeface="Tempus Sans ITC" panose="04020404030D07020202" pitchFamily="82" charset="0"/>
            </a:endParaRPr>
          </a:p>
        </p:txBody>
      </p:sp>
      <p:sp>
        <p:nvSpPr>
          <p:cNvPr id="18" name="TextBox 17">
            <a:extLst>
              <a:ext uri="{FF2B5EF4-FFF2-40B4-BE49-F238E27FC236}">
                <a16:creationId xmlns="" xmlns:a16="http://schemas.microsoft.com/office/drawing/2014/main" id="{BE693E76-719A-40CC-9E8D-1DB75313F844}"/>
              </a:ext>
            </a:extLst>
          </p:cNvPr>
          <p:cNvSpPr txBox="1"/>
          <p:nvPr/>
        </p:nvSpPr>
        <p:spPr>
          <a:xfrm>
            <a:off x="5192977" y="205120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0" name="TextBox 19">
            <a:extLst>
              <a:ext uri="{FF2B5EF4-FFF2-40B4-BE49-F238E27FC236}">
                <a16:creationId xmlns="" xmlns:a16="http://schemas.microsoft.com/office/drawing/2014/main" id="{815624E6-09E6-4DCC-ACD4-77FE6CC55195}"/>
              </a:ext>
            </a:extLst>
          </p:cNvPr>
          <p:cNvSpPr txBox="1"/>
          <p:nvPr/>
        </p:nvSpPr>
        <p:spPr>
          <a:xfrm>
            <a:off x="1640671" y="205120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pic>
        <p:nvPicPr>
          <p:cNvPr id="39937"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01913" cy="11128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HTMLTextArea1"/>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601913" cy="11128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6841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769433-7DEE-4D01-84C0-28E8368F7F74}"/>
              </a:ext>
            </a:extLst>
          </p:cNvPr>
          <p:cNvSpPr txBox="1"/>
          <p:nvPr/>
        </p:nvSpPr>
        <p:spPr>
          <a:xfrm>
            <a:off x="556591" y="386474"/>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Get Values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4" name="Rectangle 1">
            <a:extLst>
              <a:ext uri="{FF2B5EF4-FFF2-40B4-BE49-F238E27FC236}">
                <a16:creationId xmlns="" xmlns:a16="http://schemas.microsoft.com/office/drawing/2014/main" id="{877ABC2A-D892-4479-8C03-2C4B4BEB2FB3}"/>
              </a:ext>
            </a:extLst>
          </p:cNvPr>
          <p:cNvSpPr>
            <a:spLocks noChangeArrowheads="1"/>
          </p:cNvSpPr>
          <p:nvPr/>
        </p:nvSpPr>
        <p:spPr bwMode="auto">
          <a:xfrm>
            <a:off x="1007166" y="1034534"/>
            <a:ext cx="125365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values()</a:t>
            </a:r>
            <a:r>
              <a:rPr kumimoji="0" lang="en-US" altLang="en-US" b="1" i="0" u="none" strike="noStrike" cap="none" normalizeH="0" baseline="0" dirty="0">
                <a:ln>
                  <a:noFill/>
                </a:ln>
                <a:solidFill>
                  <a:srgbClr val="000000"/>
                </a:solidFill>
                <a:effectLst/>
                <a:latin typeface="Tempus Sans ITC" panose="04020404030D07020202" pitchFamily="82" charset="0"/>
              </a:rPr>
              <a:t> method will return a list of all the values in the dictionary.</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6" name="TextBox 5">
            <a:extLst>
              <a:ext uri="{FF2B5EF4-FFF2-40B4-BE49-F238E27FC236}">
                <a16:creationId xmlns="" xmlns:a16="http://schemas.microsoft.com/office/drawing/2014/main" id="{557B40E5-71F2-434D-A4F3-C1DE2A04875D}"/>
              </a:ext>
            </a:extLst>
          </p:cNvPr>
          <p:cNvSpPr txBox="1"/>
          <p:nvPr/>
        </p:nvSpPr>
        <p:spPr>
          <a:xfrm>
            <a:off x="1901687" y="1862653"/>
            <a:ext cx="6771860" cy="2585323"/>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x = </a:t>
            </a:r>
            <a:r>
              <a:rPr lang="en-US" b="1" dirty="0" err="1">
                <a:latin typeface="Tempus Sans ITC" panose="04020404030D07020202" pitchFamily="82" charset="0"/>
              </a:rPr>
              <a:t>thisdict.values</a:t>
            </a:r>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print(x)</a:t>
            </a:r>
          </a:p>
        </p:txBody>
      </p:sp>
      <p:sp>
        <p:nvSpPr>
          <p:cNvPr id="8" name="TextBox 7">
            <a:extLst>
              <a:ext uri="{FF2B5EF4-FFF2-40B4-BE49-F238E27FC236}">
                <a16:creationId xmlns="" xmlns:a16="http://schemas.microsoft.com/office/drawing/2014/main" id="{D9A35CAA-D079-4F71-8E9A-26449D332CCC}"/>
              </a:ext>
            </a:extLst>
          </p:cNvPr>
          <p:cNvSpPr txBox="1"/>
          <p:nvPr/>
        </p:nvSpPr>
        <p:spPr>
          <a:xfrm>
            <a:off x="6447183" y="2416934"/>
            <a:ext cx="6771860" cy="369332"/>
          </a:xfrm>
          <a:prstGeom prst="rect">
            <a:avLst/>
          </a:prstGeom>
          <a:noFill/>
        </p:spPr>
        <p:txBody>
          <a:bodyPr wrap="square">
            <a:spAutoFit/>
          </a:bodyPr>
          <a:lstStyle/>
          <a:p>
            <a:r>
              <a:rPr lang="en-US" b="1" i="0" dirty="0" err="1">
                <a:effectLst/>
                <a:latin typeface="Tempus Sans ITC" panose="04020404030D07020202" pitchFamily="82" charset="0"/>
              </a:rPr>
              <a:t>dict_values</a:t>
            </a:r>
            <a:r>
              <a:rPr lang="en-US" b="1" i="0" dirty="0">
                <a:effectLst/>
                <a:latin typeface="Tempus Sans ITC" panose="04020404030D07020202" pitchFamily="82" charset="0"/>
              </a:rPr>
              <a:t>(['Ford', 'Mustang', 1964])</a:t>
            </a: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96BF09C1-5CC7-4591-81FA-47650AEAB9B9}"/>
              </a:ext>
            </a:extLst>
          </p:cNvPr>
          <p:cNvSpPr txBox="1"/>
          <p:nvPr/>
        </p:nvSpPr>
        <p:spPr>
          <a:xfrm>
            <a:off x="1007166" y="4909640"/>
            <a:ext cx="9939130"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list of the values is a </a:t>
            </a:r>
            <a:r>
              <a:rPr lang="en-US" b="1" i="1" dirty="0">
                <a:solidFill>
                  <a:srgbClr val="000000"/>
                </a:solidFill>
                <a:effectLst/>
                <a:latin typeface="Tempus Sans ITC" panose="04020404030D07020202" pitchFamily="82" charset="0"/>
              </a:rPr>
              <a:t>view</a:t>
            </a:r>
            <a:r>
              <a:rPr lang="en-US" b="1" i="0" dirty="0">
                <a:solidFill>
                  <a:srgbClr val="000000"/>
                </a:solidFill>
                <a:effectLst/>
                <a:latin typeface="Tempus Sans ITC" panose="04020404030D07020202" pitchFamily="82" charset="0"/>
              </a:rPr>
              <a:t> of the dictionary, meaning that any changes done to the dictionary will be reflected in the values list.</a:t>
            </a:r>
            <a:endParaRPr lang="en-US"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B7F7ACAF-BB61-4930-B8D7-FB9AFCCF17CD}"/>
              </a:ext>
            </a:extLst>
          </p:cNvPr>
          <p:cNvSpPr txBox="1"/>
          <p:nvPr/>
        </p:nvSpPr>
        <p:spPr>
          <a:xfrm>
            <a:off x="663323" y="1862653"/>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7F66B16B-74B9-4D98-8A8D-59CE3AABF5E8}"/>
              </a:ext>
            </a:extLst>
          </p:cNvPr>
          <p:cNvSpPr txBox="1"/>
          <p:nvPr/>
        </p:nvSpPr>
        <p:spPr>
          <a:xfrm>
            <a:off x="5692073" y="195512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8936187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40A6B9B-11B0-4DC5-B5A5-A2E28F53CA49}"/>
              </a:ext>
            </a:extLst>
          </p:cNvPr>
          <p:cNvSpPr txBox="1"/>
          <p:nvPr/>
        </p:nvSpPr>
        <p:spPr>
          <a:xfrm>
            <a:off x="556590" y="452735"/>
            <a:ext cx="10853531"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Make a change in the original dictionary, and see that the values list gets updated as well:</a:t>
            </a:r>
          </a:p>
        </p:txBody>
      </p:sp>
      <p:sp>
        <p:nvSpPr>
          <p:cNvPr id="5" name="TextBox 4">
            <a:extLst>
              <a:ext uri="{FF2B5EF4-FFF2-40B4-BE49-F238E27FC236}">
                <a16:creationId xmlns="" xmlns:a16="http://schemas.microsoft.com/office/drawing/2014/main" id="{1B9EEEA3-1481-4ED0-8C1C-8DACB8657468}"/>
              </a:ext>
            </a:extLst>
          </p:cNvPr>
          <p:cNvSpPr txBox="1"/>
          <p:nvPr/>
        </p:nvSpPr>
        <p:spPr>
          <a:xfrm>
            <a:off x="1709531" y="1863950"/>
            <a:ext cx="6096000" cy="3693319"/>
          </a:xfrm>
          <a:prstGeom prst="rect">
            <a:avLst/>
          </a:prstGeom>
          <a:noFill/>
        </p:spPr>
        <p:txBody>
          <a:bodyPr wrap="square">
            <a:spAutoFit/>
          </a:bodyPr>
          <a:lstStyle/>
          <a:p>
            <a:r>
              <a:rPr lang="en-US" b="1">
                <a:latin typeface="Tempus Sans ITC" panose="04020404030D07020202" pitchFamily="82" charset="0"/>
              </a:rPr>
              <a:t>car = {</a:t>
            </a:r>
          </a:p>
          <a:p>
            <a:r>
              <a:rPr lang="en-US" b="1">
                <a:latin typeface="Tempus Sans ITC" panose="04020404030D07020202" pitchFamily="82" charset="0"/>
              </a:rPr>
              <a:t>"brand": "Ford",</a:t>
            </a:r>
          </a:p>
          <a:p>
            <a:r>
              <a:rPr lang="en-US" b="1">
                <a:latin typeface="Tempus Sans ITC" panose="04020404030D07020202" pitchFamily="82" charset="0"/>
              </a:rPr>
              <a:t>"model": "Mustang",</a:t>
            </a:r>
          </a:p>
          <a:p>
            <a:r>
              <a:rPr lang="en-US" b="1">
                <a:latin typeface="Tempus Sans ITC" panose="04020404030D07020202" pitchFamily="82" charset="0"/>
              </a:rPr>
              <a:t>"year": 1964</a:t>
            </a:r>
          </a:p>
          <a:p>
            <a:r>
              <a:rPr lang="en-US" b="1">
                <a:latin typeface="Tempus Sans ITC" panose="04020404030D07020202" pitchFamily="82" charset="0"/>
              </a:rPr>
              <a:t>}</a:t>
            </a:r>
          </a:p>
          <a:p>
            <a:endParaRPr lang="en-US" b="1">
              <a:latin typeface="Tempus Sans ITC" panose="04020404030D07020202" pitchFamily="82" charset="0"/>
            </a:endParaRPr>
          </a:p>
          <a:p>
            <a:r>
              <a:rPr lang="en-US" b="1">
                <a:latin typeface="Tempus Sans ITC" panose="04020404030D07020202" pitchFamily="82" charset="0"/>
              </a:rPr>
              <a:t>x = car.values()</a:t>
            </a:r>
          </a:p>
          <a:p>
            <a:endParaRPr lang="en-US" b="1">
              <a:latin typeface="Tempus Sans ITC" panose="04020404030D07020202" pitchFamily="82" charset="0"/>
            </a:endParaRPr>
          </a:p>
          <a:p>
            <a:r>
              <a:rPr lang="en-US" b="1">
                <a:latin typeface="Tempus Sans ITC" panose="04020404030D07020202" pitchFamily="82" charset="0"/>
              </a:rPr>
              <a:t>print(x) #before the change</a:t>
            </a:r>
          </a:p>
          <a:p>
            <a:endParaRPr lang="en-US" b="1">
              <a:latin typeface="Tempus Sans ITC" panose="04020404030D07020202" pitchFamily="82" charset="0"/>
            </a:endParaRPr>
          </a:p>
          <a:p>
            <a:r>
              <a:rPr lang="en-US" b="1">
                <a:latin typeface="Tempus Sans ITC" panose="04020404030D07020202" pitchFamily="82" charset="0"/>
              </a:rPr>
              <a:t>car["year"] = 2020</a:t>
            </a:r>
          </a:p>
          <a:p>
            <a:endParaRPr lang="en-US" b="1">
              <a:latin typeface="Tempus Sans ITC" panose="04020404030D07020202" pitchFamily="82" charset="0"/>
            </a:endParaRPr>
          </a:p>
          <a:p>
            <a:r>
              <a:rPr lang="en-US" b="1">
                <a:latin typeface="Tempus Sans ITC" panose="04020404030D07020202" pitchFamily="82" charset="0"/>
              </a:rPr>
              <a:t>print(x) #after the change</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68A2A3FA-71B0-4C17-87A1-35FBD391EBC2}"/>
              </a:ext>
            </a:extLst>
          </p:cNvPr>
          <p:cNvSpPr txBox="1"/>
          <p:nvPr/>
        </p:nvSpPr>
        <p:spPr>
          <a:xfrm>
            <a:off x="5970103" y="2579061"/>
            <a:ext cx="6096000" cy="646331"/>
          </a:xfrm>
          <a:prstGeom prst="rect">
            <a:avLst/>
          </a:prstGeom>
          <a:noFill/>
        </p:spPr>
        <p:txBody>
          <a:bodyPr wrap="square">
            <a:spAutoFit/>
          </a:bodyPr>
          <a:lstStyle/>
          <a:p>
            <a:r>
              <a:rPr lang="en-US" b="1" i="0" dirty="0" err="1">
                <a:effectLst/>
                <a:latin typeface="Tempus Sans ITC" panose="04020404030D07020202" pitchFamily="82" charset="0"/>
              </a:rPr>
              <a:t>dict_values</a:t>
            </a:r>
            <a:r>
              <a:rPr lang="en-US" b="1" i="0" dirty="0">
                <a:effectLst/>
                <a:latin typeface="Tempus Sans ITC" panose="04020404030D07020202" pitchFamily="82" charset="0"/>
              </a:rPr>
              <a:t>(['Ford', 'Mustang', 1964])</a:t>
            </a:r>
            <a:r>
              <a:rPr lang="en-US" b="1" dirty="0">
                <a:latin typeface="Tempus Sans ITC" panose="04020404030D07020202" pitchFamily="82" charset="0"/>
              </a:rPr>
              <a:t/>
            </a:r>
            <a:br>
              <a:rPr lang="en-US" b="1" dirty="0">
                <a:latin typeface="Tempus Sans ITC" panose="04020404030D07020202" pitchFamily="82" charset="0"/>
              </a:rPr>
            </a:br>
            <a:r>
              <a:rPr lang="en-US" b="1" i="0" dirty="0" err="1">
                <a:effectLst/>
                <a:latin typeface="Tempus Sans ITC" panose="04020404030D07020202" pitchFamily="82" charset="0"/>
              </a:rPr>
              <a:t>dict_values</a:t>
            </a:r>
            <a:r>
              <a:rPr lang="en-US" b="1" i="0" dirty="0">
                <a:effectLst/>
                <a:latin typeface="Tempus Sans ITC" panose="04020404030D07020202" pitchFamily="82" charset="0"/>
              </a:rPr>
              <a:t>(['Ford', 'Mustang', 2020])</a:t>
            </a:r>
            <a:endParaRPr lang="en-US" b="1" dirty="0">
              <a:latin typeface="Tempus Sans ITC" panose="04020404030D07020202" pitchFamily="82" charset="0"/>
            </a:endParaRPr>
          </a:p>
        </p:txBody>
      </p:sp>
      <p:sp>
        <p:nvSpPr>
          <p:cNvPr id="8" name="TextBox 7">
            <a:extLst>
              <a:ext uri="{FF2B5EF4-FFF2-40B4-BE49-F238E27FC236}">
                <a16:creationId xmlns="" xmlns:a16="http://schemas.microsoft.com/office/drawing/2014/main" id="{DCBEA036-114C-4E56-98A5-DEC03953A6A1}"/>
              </a:ext>
            </a:extLst>
          </p:cNvPr>
          <p:cNvSpPr txBox="1"/>
          <p:nvPr/>
        </p:nvSpPr>
        <p:spPr>
          <a:xfrm>
            <a:off x="962211" y="155627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9" name="TextBox 8">
            <a:extLst>
              <a:ext uri="{FF2B5EF4-FFF2-40B4-BE49-F238E27FC236}">
                <a16:creationId xmlns="" xmlns:a16="http://schemas.microsoft.com/office/drawing/2014/main" id="{199A2FC2-1209-41B9-9BCE-599317543530}"/>
              </a:ext>
            </a:extLst>
          </p:cNvPr>
          <p:cNvSpPr txBox="1"/>
          <p:nvPr/>
        </p:nvSpPr>
        <p:spPr>
          <a:xfrm>
            <a:off x="5784838" y="200274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2958400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15033F3-50F5-4C8A-B78A-5D4703080FDE}"/>
              </a:ext>
            </a:extLst>
          </p:cNvPr>
          <p:cNvSpPr txBox="1"/>
          <p:nvPr/>
        </p:nvSpPr>
        <p:spPr>
          <a:xfrm>
            <a:off x="450574" y="306961"/>
            <a:ext cx="11105322"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Add a new item to the original dictionary, and see that the values list gets updated as well:</a:t>
            </a:r>
          </a:p>
        </p:txBody>
      </p:sp>
      <p:sp>
        <p:nvSpPr>
          <p:cNvPr id="5" name="TextBox 4">
            <a:extLst>
              <a:ext uri="{FF2B5EF4-FFF2-40B4-BE49-F238E27FC236}">
                <a16:creationId xmlns="" xmlns:a16="http://schemas.microsoft.com/office/drawing/2014/main" id="{80A76FD9-6B54-4BB3-8AB1-B7B3EF5A9B6B}"/>
              </a:ext>
            </a:extLst>
          </p:cNvPr>
          <p:cNvSpPr txBox="1"/>
          <p:nvPr/>
        </p:nvSpPr>
        <p:spPr>
          <a:xfrm>
            <a:off x="1669774" y="1824193"/>
            <a:ext cx="6096000" cy="3693319"/>
          </a:xfrm>
          <a:prstGeom prst="rect">
            <a:avLst/>
          </a:prstGeom>
          <a:noFill/>
        </p:spPr>
        <p:txBody>
          <a:bodyPr wrap="square">
            <a:spAutoFit/>
          </a:bodyPr>
          <a:lstStyle/>
          <a:p>
            <a:r>
              <a:rPr lang="en-US" b="1" dirty="0">
                <a:latin typeface="Tempus Sans ITC" panose="04020404030D07020202" pitchFamily="82" charset="0"/>
              </a:rPr>
              <a:t>car = {</a:t>
            </a:r>
          </a:p>
          <a:p>
            <a:r>
              <a:rPr lang="en-US" b="1" dirty="0">
                <a:latin typeface="Tempus Sans ITC" panose="04020404030D07020202" pitchFamily="82" charset="0"/>
              </a:rPr>
              <a:t>"brand": "Ford",</a:t>
            </a:r>
          </a:p>
          <a:p>
            <a:r>
              <a:rPr lang="en-US" b="1" dirty="0">
                <a:latin typeface="Tempus Sans ITC" panose="04020404030D07020202" pitchFamily="82" charset="0"/>
              </a:rPr>
              <a:t>"model": "Mustang",</a:t>
            </a:r>
          </a:p>
          <a:p>
            <a:r>
              <a:rPr lang="en-US" b="1" dirty="0">
                <a:latin typeface="Tempus Sans ITC" panose="04020404030D07020202" pitchFamily="82" charset="0"/>
              </a:rPr>
              <a:t>"year": 1964</a:t>
            </a:r>
          </a:p>
          <a:p>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x = </a:t>
            </a:r>
            <a:r>
              <a:rPr lang="en-US" b="1" dirty="0" err="1">
                <a:latin typeface="Tempus Sans ITC" panose="04020404030D07020202" pitchFamily="82" charset="0"/>
              </a:rPr>
              <a:t>car.values</a:t>
            </a:r>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print(x) #before the change</a:t>
            </a:r>
          </a:p>
          <a:p>
            <a:endParaRPr lang="en-US" b="1" dirty="0">
              <a:latin typeface="Tempus Sans ITC" panose="04020404030D07020202" pitchFamily="82" charset="0"/>
            </a:endParaRPr>
          </a:p>
          <a:p>
            <a:r>
              <a:rPr lang="en-US" b="1" dirty="0">
                <a:latin typeface="Tempus Sans ITC" panose="04020404030D07020202" pitchFamily="82" charset="0"/>
              </a:rPr>
              <a:t>car["color"] = "red"</a:t>
            </a:r>
          </a:p>
          <a:p>
            <a:endParaRPr lang="en-US" b="1" dirty="0">
              <a:latin typeface="Tempus Sans ITC" panose="04020404030D07020202" pitchFamily="82" charset="0"/>
            </a:endParaRPr>
          </a:p>
          <a:p>
            <a:r>
              <a:rPr lang="en-US" b="1" dirty="0">
                <a:latin typeface="Tempus Sans ITC" panose="04020404030D07020202" pitchFamily="82" charset="0"/>
              </a:rPr>
              <a:t>print(x) #after the change</a:t>
            </a:r>
          </a:p>
        </p:txBody>
      </p:sp>
      <p:sp>
        <p:nvSpPr>
          <p:cNvPr id="7" name="TextBox 6">
            <a:extLst>
              <a:ext uri="{FF2B5EF4-FFF2-40B4-BE49-F238E27FC236}">
                <a16:creationId xmlns="" xmlns:a16="http://schemas.microsoft.com/office/drawing/2014/main" id="{D87174C2-95D2-4BD6-95BB-6D219D265A45}"/>
              </a:ext>
            </a:extLst>
          </p:cNvPr>
          <p:cNvSpPr txBox="1"/>
          <p:nvPr/>
        </p:nvSpPr>
        <p:spPr>
          <a:xfrm>
            <a:off x="6096000" y="2782669"/>
            <a:ext cx="6096000" cy="646331"/>
          </a:xfrm>
          <a:prstGeom prst="rect">
            <a:avLst/>
          </a:prstGeom>
          <a:noFill/>
        </p:spPr>
        <p:txBody>
          <a:bodyPr wrap="square">
            <a:spAutoFit/>
          </a:bodyPr>
          <a:lstStyle/>
          <a:p>
            <a:r>
              <a:rPr lang="en-US" b="1" i="0" dirty="0" err="1">
                <a:effectLst/>
                <a:latin typeface="Tempus Sans ITC" panose="04020404030D07020202" pitchFamily="82" charset="0"/>
              </a:rPr>
              <a:t>dict_values</a:t>
            </a:r>
            <a:r>
              <a:rPr lang="en-US" b="1" i="0" dirty="0">
                <a:effectLst/>
                <a:latin typeface="Tempus Sans ITC" panose="04020404030D07020202" pitchFamily="82" charset="0"/>
              </a:rPr>
              <a:t>(['Ford', 'Mustang', 1964])</a:t>
            </a:r>
            <a:r>
              <a:rPr lang="en-US" b="1" dirty="0">
                <a:latin typeface="Tempus Sans ITC" panose="04020404030D07020202" pitchFamily="82" charset="0"/>
              </a:rPr>
              <a:t/>
            </a:r>
            <a:br>
              <a:rPr lang="en-US" b="1" dirty="0">
                <a:latin typeface="Tempus Sans ITC" panose="04020404030D07020202" pitchFamily="82" charset="0"/>
              </a:rPr>
            </a:br>
            <a:r>
              <a:rPr lang="en-US" b="1" i="0" dirty="0" err="1">
                <a:effectLst/>
                <a:latin typeface="Tempus Sans ITC" panose="04020404030D07020202" pitchFamily="82" charset="0"/>
              </a:rPr>
              <a:t>dict_values</a:t>
            </a:r>
            <a:r>
              <a:rPr lang="en-US" b="1" i="0" dirty="0">
                <a:effectLst/>
                <a:latin typeface="Tempus Sans ITC" panose="04020404030D07020202" pitchFamily="82" charset="0"/>
              </a:rPr>
              <a:t>(['Ford', 'Mustang', 1964, 'red'])</a:t>
            </a:r>
            <a:endParaRPr lang="en-US" b="1" dirty="0">
              <a:latin typeface="Tempus Sans ITC" panose="04020404030D07020202" pitchFamily="82" charset="0"/>
            </a:endParaRPr>
          </a:p>
        </p:txBody>
      </p:sp>
      <p:sp>
        <p:nvSpPr>
          <p:cNvPr id="8" name="TextBox 7">
            <a:extLst>
              <a:ext uri="{FF2B5EF4-FFF2-40B4-BE49-F238E27FC236}">
                <a16:creationId xmlns="" xmlns:a16="http://schemas.microsoft.com/office/drawing/2014/main" id="{D9AB965E-8DB6-4034-987A-F4D8CF107272}"/>
              </a:ext>
            </a:extLst>
          </p:cNvPr>
          <p:cNvSpPr txBox="1"/>
          <p:nvPr/>
        </p:nvSpPr>
        <p:spPr>
          <a:xfrm>
            <a:off x="962211" y="155627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9" name="TextBox 8">
            <a:extLst>
              <a:ext uri="{FF2B5EF4-FFF2-40B4-BE49-F238E27FC236}">
                <a16:creationId xmlns="" xmlns:a16="http://schemas.microsoft.com/office/drawing/2014/main" id="{43D09B4E-DC9F-4668-A94A-46603242E780}"/>
              </a:ext>
            </a:extLst>
          </p:cNvPr>
          <p:cNvSpPr txBox="1"/>
          <p:nvPr/>
        </p:nvSpPr>
        <p:spPr>
          <a:xfrm>
            <a:off x="5784838" y="200274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44611650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8F9FF30-1A12-4059-8A51-E6A79C1D6224}"/>
              </a:ext>
            </a:extLst>
          </p:cNvPr>
          <p:cNvSpPr txBox="1"/>
          <p:nvPr/>
        </p:nvSpPr>
        <p:spPr>
          <a:xfrm>
            <a:off x="424069" y="306961"/>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Get Items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4" name="Rectangle 1">
            <a:extLst>
              <a:ext uri="{FF2B5EF4-FFF2-40B4-BE49-F238E27FC236}">
                <a16:creationId xmlns="" xmlns:a16="http://schemas.microsoft.com/office/drawing/2014/main" id="{33E09F87-F0FB-43EC-B3EB-CA3496CE110B}"/>
              </a:ext>
            </a:extLst>
          </p:cNvPr>
          <p:cNvSpPr>
            <a:spLocks noChangeArrowheads="1"/>
          </p:cNvSpPr>
          <p:nvPr/>
        </p:nvSpPr>
        <p:spPr bwMode="auto">
          <a:xfrm>
            <a:off x="1192696" y="1091791"/>
            <a:ext cx="738375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items()</a:t>
            </a:r>
            <a:r>
              <a:rPr kumimoji="0" lang="en-US" altLang="en-US" b="1" i="0" u="none" strike="noStrike" cap="none" normalizeH="0" baseline="0" dirty="0">
                <a:ln>
                  <a:noFill/>
                </a:ln>
                <a:solidFill>
                  <a:srgbClr val="000000"/>
                </a:solidFill>
                <a:effectLst/>
                <a:latin typeface="Tempus Sans ITC" panose="04020404030D07020202" pitchFamily="82" charset="0"/>
              </a:rPr>
              <a:t> method will return each item in a dictionary, as tuples in a list.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C30B133E-6E81-433F-85B9-C46309FDE6A3}"/>
              </a:ext>
            </a:extLst>
          </p:cNvPr>
          <p:cNvSpPr txBox="1"/>
          <p:nvPr/>
        </p:nvSpPr>
        <p:spPr>
          <a:xfrm>
            <a:off x="1836572" y="1861357"/>
            <a:ext cx="6096000" cy="3693319"/>
          </a:xfrm>
          <a:prstGeom prst="rect">
            <a:avLst/>
          </a:prstGeom>
          <a:noFill/>
        </p:spPr>
        <p:txBody>
          <a:bodyPr wrap="square">
            <a:spAutoFit/>
          </a:bodyPr>
          <a:lstStyle/>
          <a:p>
            <a:r>
              <a:rPr lang="en-US" b="1">
                <a:latin typeface="Tempus Sans ITC" panose="04020404030D07020202" pitchFamily="82" charset="0"/>
              </a:rPr>
              <a:t>car = {</a:t>
            </a:r>
          </a:p>
          <a:p>
            <a:r>
              <a:rPr lang="en-US" b="1">
                <a:latin typeface="Tempus Sans ITC" panose="04020404030D07020202" pitchFamily="82" charset="0"/>
              </a:rPr>
              <a:t>"brand": "Ford",</a:t>
            </a:r>
          </a:p>
          <a:p>
            <a:r>
              <a:rPr lang="en-US" b="1">
                <a:latin typeface="Tempus Sans ITC" panose="04020404030D07020202" pitchFamily="82" charset="0"/>
              </a:rPr>
              <a:t>"model": "Mustang",</a:t>
            </a:r>
          </a:p>
          <a:p>
            <a:r>
              <a:rPr lang="en-US" b="1">
                <a:latin typeface="Tempus Sans ITC" panose="04020404030D07020202" pitchFamily="82" charset="0"/>
              </a:rPr>
              <a:t>"year": 1964</a:t>
            </a:r>
          </a:p>
          <a:p>
            <a:r>
              <a:rPr lang="en-US" b="1">
                <a:latin typeface="Tempus Sans ITC" panose="04020404030D07020202" pitchFamily="82" charset="0"/>
              </a:rPr>
              <a:t>}</a:t>
            </a:r>
          </a:p>
          <a:p>
            <a:endParaRPr lang="en-US" b="1">
              <a:latin typeface="Tempus Sans ITC" panose="04020404030D07020202" pitchFamily="82" charset="0"/>
            </a:endParaRPr>
          </a:p>
          <a:p>
            <a:r>
              <a:rPr lang="en-US" b="1">
                <a:latin typeface="Tempus Sans ITC" panose="04020404030D07020202" pitchFamily="82" charset="0"/>
              </a:rPr>
              <a:t>x = car.items()</a:t>
            </a:r>
          </a:p>
          <a:p>
            <a:endParaRPr lang="en-US" b="1">
              <a:latin typeface="Tempus Sans ITC" panose="04020404030D07020202" pitchFamily="82" charset="0"/>
            </a:endParaRPr>
          </a:p>
          <a:p>
            <a:r>
              <a:rPr lang="en-US" b="1">
                <a:latin typeface="Tempus Sans ITC" panose="04020404030D07020202" pitchFamily="82" charset="0"/>
              </a:rPr>
              <a:t>print(x) #before the change</a:t>
            </a:r>
          </a:p>
          <a:p>
            <a:endParaRPr lang="en-US" b="1">
              <a:latin typeface="Tempus Sans ITC" panose="04020404030D07020202" pitchFamily="82" charset="0"/>
            </a:endParaRPr>
          </a:p>
          <a:p>
            <a:r>
              <a:rPr lang="en-US" b="1">
                <a:latin typeface="Tempus Sans ITC" panose="04020404030D07020202" pitchFamily="82" charset="0"/>
              </a:rPr>
              <a:t>car["year"] = 2020</a:t>
            </a:r>
          </a:p>
          <a:p>
            <a:endParaRPr lang="en-US" b="1">
              <a:latin typeface="Tempus Sans ITC" panose="04020404030D07020202" pitchFamily="82" charset="0"/>
            </a:endParaRPr>
          </a:p>
          <a:p>
            <a:r>
              <a:rPr lang="en-US" b="1">
                <a:latin typeface="Tempus Sans ITC" panose="04020404030D07020202" pitchFamily="82" charset="0"/>
              </a:rPr>
              <a:t>print(x) #after the change</a:t>
            </a:r>
            <a:endParaRPr lang="en-US" b="1" dirty="0">
              <a:latin typeface="Tempus Sans ITC" panose="04020404030D07020202" pitchFamily="82" charset="0"/>
            </a:endParaRPr>
          </a:p>
        </p:txBody>
      </p:sp>
      <p:sp>
        <p:nvSpPr>
          <p:cNvPr id="8" name="TextBox 7">
            <a:extLst>
              <a:ext uri="{FF2B5EF4-FFF2-40B4-BE49-F238E27FC236}">
                <a16:creationId xmlns="" xmlns:a16="http://schemas.microsoft.com/office/drawing/2014/main" id="{8C7653A3-CF6B-4423-AAFD-094A7F6D2A6C}"/>
              </a:ext>
            </a:extLst>
          </p:cNvPr>
          <p:cNvSpPr txBox="1"/>
          <p:nvPr/>
        </p:nvSpPr>
        <p:spPr>
          <a:xfrm>
            <a:off x="5817705" y="2646187"/>
            <a:ext cx="6096000" cy="1200329"/>
          </a:xfrm>
          <a:prstGeom prst="rect">
            <a:avLst/>
          </a:prstGeom>
          <a:noFill/>
        </p:spPr>
        <p:txBody>
          <a:bodyPr wrap="square">
            <a:spAutoFit/>
          </a:bodyPr>
          <a:lstStyle/>
          <a:p>
            <a:r>
              <a:rPr lang="en-US" b="1" i="0" dirty="0" err="1">
                <a:effectLst/>
                <a:latin typeface="Tempus Sans ITC" panose="04020404030D07020202" pitchFamily="82" charset="0"/>
              </a:rPr>
              <a:t>dict_items</a:t>
            </a:r>
            <a:r>
              <a:rPr lang="en-US" b="1" i="0" dirty="0">
                <a:effectLst/>
                <a:latin typeface="Tempus Sans ITC" panose="04020404030D07020202" pitchFamily="82" charset="0"/>
              </a:rPr>
              <a:t>([('brand', 'Ford'), ('model', 'Mustang'), ('year', 1964)])</a:t>
            </a:r>
            <a:r>
              <a:rPr lang="en-US" b="1" dirty="0">
                <a:latin typeface="Tempus Sans ITC" panose="04020404030D07020202" pitchFamily="82" charset="0"/>
              </a:rPr>
              <a:t/>
            </a:r>
            <a:br>
              <a:rPr lang="en-US" b="1" dirty="0">
                <a:latin typeface="Tempus Sans ITC" panose="04020404030D07020202" pitchFamily="82" charset="0"/>
              </a:rPr>
            </a:br>
            <a:r>
              <a:rPr lang="en-US" b="1" i="0" dirty="0" err="1">
                <a:effectLst/>
                <a:latin typeface="Tempus Sans ITC" panose="04020404030D07020202" pitchFamily="82" charset="0"/>
              </a:rPr>
              <a:t>dict_items</a:t>
            </a:r>
            <a:r>
              <a:rPr lang="en-US" b="1" i="0" dirty="0">
                <a:effectLst/>
                <a:latin typeface="Tempus Sans ITC" panose="04020404030D07020202" pitchFamily="82" charset="0"/>
              </a:rPr>
              <a:t>([('brand', 'Ford'), ('model', 'Mustang'), ('year', 2020)])</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7E82BE2C-3ABD-4DFE-889F-AEE3D56393B4}"/>
              </a:ext>
            </a:extLst>
          </p:cNvPr>
          <p:cNvSpPr txBox="1"/>
          <p:nvPr/>
        </p:nvSpPr>
        <p:spPr>
          <a:xfrm>
            <a:off x="962211" y="155627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0" name="TextBox 9">
            <a:extLst>
              <a:ext uri="{FF2B5EF4-FFF2-40B4-BE49-F238E27FC236}">
                <a16:creationId xmlns="" xmlns:a16="http://schemas.microsoft.com/office/drawing/2014/main" id="{9E6A1F6A-BD8D-4FFA-8580-5D40F8448CC2}"/>
              </a:ext>
            </a:extLst>
          </p:cNvPr>
          <p:cNvSpPr txBox="1"/>
          <p:nvPr/>
        </p:nvSpPr>
        <p:spPr>
          <a:xfrm>
            <a:off x="5784838" y="200274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7135087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1259B43-B041-475D-A885-D84F51AF88A2}"/>
              </a:ext>
            </a:extLst>
          </p:cNvPr>
          <p:cNvSpPr txBox="1"/>
          <p:nvPr/>
        </p:nvSpPr>
        <p:spPr>
          <a:xfrm>
            <a:off x="596348" y="492492"/>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Check if Key Exists</a:t>
            </a:r>
          </a:p>
        </p:txBody>
      </p:sp>
      <p:sp>
        <p:nvSpPr>
          <p:cNvPr id="4" name="Rectangle 1">
            <a:extLst>
              <a:ext uri="{FF2B5EF4-FFF2-40B4-BE49-F238E27FC236}">
                <a16:creationId xmlns="" xmlns:a16="http://schemas.microsoft.com/office/drawing/2014/main" id="{23EC0EC9-567A-424E-B64D-8E77316759EC}"/>
              </a:ext>
            </a:extLst>
          </p:cNvPr>
          <p:cNvSpPr>
            <a:spLocks noChangeArrowheads="1"/>
          </p:cNvSpPr>
          <p:nvPr/>
        </p:nvSpPr>
        <p:spPr bwMode="auto">
          <a:xfrm>
            <a:off x="1205948" y="1319696"/>
            <a:ext cx="1280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To determine if a specified key is present in a dictionary use the </a:t>
            </a:r>
            <a:r>
              <a:rPr kumimoji="0" lang="en-US" altLang="en-US" b="1" i="0" u="none" strike="noStrike" cap="none" normalizeH="0" baseline="0" dirty="0">
                <a:ln>
                  <a:noFill/>
                </a:ln>
                <a:solidFill>
                  <a:srgbClr val="DC143C"/>
                </a:solidFill>
                <a:effectLst/>
                <a:latin typeface="Tempus Sans ITC" panose="04020404030D07020202" pitchFamily="82" charset="0"/>
              </a:rPr>
              <a:t>in</a:t>
            </a:r>
            <a:r>
              <a:rPr kumimoji="0" lang="en-US" altLang="en-US" b="1" i="0" u="none" strike="noStrike" cap="none" normalizeH="0" baseline="0" dirty="0">
                <a:ln>
                  <a:noFill/>
                </a:ln>
                <a:solidFill>
                  <a:srgbClr val="000000"/>
                </a:solidFill>
                <a:effectLst/>
                <a:latin typeface="Tempus Sans ITC" panose="04020404030D07020202" pitchFamily="82" charset="0"/>
              </a:rPr>
              <a:t> keyword:</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6" name="TextBox 5">
            <a:extLst>
              <a:ext uri="{FF2B5EF4-FFF2-40B4-BE49-F238E27FC236}">
                <a16:creationId xmlns="" xmlns:a16="http://schemas.microsoft.com/office/drawing/2014/main" id="{0AA22776-F62F-4E1D-B4DF-622446710020}"/>
              </a:ext>
            </a:extLst>
          </p:cNvPr>
          <p:cNvSpPr txBox="1"/>
          <p:nvPr/>
        </p:nvSpPr>
        <p:spPr>
          <a:xfrm>
            <a:off x="1792356" y="1808346"/>
            <a:ext cx="7003774"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Check if "model" is present in the dictionary:</a:t>
            </a:r>
          </a:p>
        </p:txBody>
      </p:sp>
      <p:sp>
        <p:nvSpPr>
          <p:cNvPr id="8" name="TextBox 7">
            <a:extLst>
              <a:ext uri="{FF2B5EF4-FFF2-40B4-BE49-F238E27FC236}">
                <a16:creationId xmlns="" xmlns:a16="http://schemas.microsoft.com/office/drawing/2014/main" id="{B5B51260-67FE-4F7B-B505-0349CBF18BD2}"/>
              </a:ext>
            </a:extLst>
          </p:cNvPr>
          <p:cNvSpPr txBox="1"/>
          <p:nvPr/>
        </p:nvSpPr>
        <p:spPr>
          <a:xfrm>
            <a:off x="1431235" y="2922203"/>
            <a:ext cx="7003774" cy="2031325"/>
          </a:xfrm>
          <a:prstGeom prst="rect">
            <a:avLst/>
          </a:prstGeom>
          <a:noFill/>
        </p:spPr>
        <p:txBody>
          <a:bodyPr wrap="square">
            <a:spAutoFit/>
          </a:bodyPr>
          <a:lstStyle/>
          <a:p>
            <a:r>
              <a:rPr lang="en-US" b="1" dirty="0" err="1">
                <a:latin typeface="Tempus Sans ITC" panose="04020404030D07020202" pitchFamily="82" charset="0"/>
              </a:rPr>
              <a:t>thisdict</a:t>
            </a:r>
            <a:r>
              <a:rPr lang="en-US" b="1" dirty="0">
                <a:latin typeface="Tempus Sans ITC" panose="04020404030D07020202" pitchFamily="82" charset="0"/>
              </a:rPr>
              <a:t> = {</a:t>
            </a:r>
          </a:p>
          <a:p>
            <a:r>
              <a:rPr lang="en-US" b="1" dirty="0">
                <a:latin typeface="Tempus Sans ITC" panose="04020404030D07020202" pitchFamily="82" charset="0"/>
              </a:rPr>
              <a:t>  "brand": "Ford",</a:t>
            </a:r>
          </a:p>
          <a:p>
            <a:r>
              <a:rPr lang="en-US" b="1" dirty="0">
                <a:latin typeface="Tempus Sans ITC" panose="04020404030D07020202" pitchFamily="82" charset="0"/>
              </a:rPr>
              <a:t>  "model": "Mustang",</a:t>
            </a:r>
          </a:p>
          <a:p>
            <a:r>
              <a:rPr lang="en-US" b="1" dirty="0">
                <a:latin typeface="Tempus Sans ITC" panose="04020404030D07020202" pitchFamily="82" charset="0"/>
              </a:rPr>
              <a:t>  "year": 1964</a:t>
            </a:r>
          </a:p>
          <a:p>
            <a:r>
              <a:rPr lang="en-US" b="1" dirty="0">
                <a:latin typeface="Tempus Sans ITC" panose="04020404030D07020202" pitchFamily="82" charset="0"/>
              </a:rPr>
              <a:t>}</a:t>
            </a:r>
          </a:p>
          <a:p>
            <a:r>
              <a:rPr lang="en-US" b="1" dirty="0">
                <a:latin typeface="Tempus Sans ITC" panose="04020404030D07020202" pitchFamily="82" charset="0"/>
              </a:rPr>
              <a:t>if "model" in </a:t>
            </a:r>
            <a:r>
              <a:rPr lang="en-US" b="1" dirty="0" err="1">
                <a:latin typeface="Tempus Sans ITC" panose="04020404030D07020202" pitchFamily="82" charset="0"/>
              </a:rPr>
              <a:t>thisdict</a:t>
            </a:r>
            <a:r>
              <a:rPr lang="en-US" b="1" dirty="0">
                <a:latin typeface="Tempus Sans ITC" panose="04020404030D07020202" pitchFamily="82" charset="0"/>
              </a:rPr>
              <a:t>:</a:t>
            </a:r>
          </a:p>
          <a:p>
            <a:r>
              <a:rPr lang="en-US" b="1" dirty="0">
                <a:latin typeface="Tempus Sans ITC" panose="04020404030D07020202" pitchFamily="82" charset="0"/>
              </a:rPr>
              <a:t>  print("Yes, 'model' is one of the keys in the </a:t>
            </a:r>
            <a:r>
              <a:rPr lang="en-US" b="1" dirty="0" err="1">
                <a:latin typeface="Tempus Sans ITC" panose="04020404030D07020202" pitchFamily="82" charset="0"/>
              </a:rPr>
              <a:t>thisdict</a:t>
            </a:r>
            <a:r>
              <a:rPr lang="en-US" b="1" dirty="0">
                <a:latin typeface="Tempus Sans ITC" panose="04020404030D07020202" pitchFamily="82" charset="0"/>
              </a:rPr>
              <a:t> dictionary")</a:t>
            </a:r>
          </a:p>
        </p:txBody>
      </p:sp>
      <p:sp>
        <p:nvSpPr>
          <p:cNvPr id="10" name="TextBox 9">
            <a:extLst>
              <a:ext uri="{FF2B5EF4-FFF2-40B4-BE49-F238E27FC236}">
                <a16:creationId xmlns="" xmlns:a16="http://schemas.microsoft.com/office/drawing/2014/main" id="{DC0873C2-205E-4F05-9649-DC6455E31AEA}"/>
              </a:ext>
            </a:extLst>
          </p:cNvPr>
          <p:cNvSpPr txBox="1"/>
          <p:nvPr/>
        </p:nvSpPr>
        <p:spPr>
          <a:xfrm>
            <a:off x="1431235" y="5719177"/>
            <a:ext cx="7003774" cy="369332"/>
          </a:xfrm>
          <a:prstGeom prst="rect">
            <a:avLst/>
          </a:prstGeom>
          <a:noFill/>
        </p:spPr>
        <p:txBody>
          <a:bodyPr wrap="square">
            <a:spAutoFit/>
          </a:bodyPr>
          <a:lstStyle/>
          <a:p>
            <a:r>
              <a:rPr lang="en-US" b="1" i="0" dirty="0">
                <a:effectLst/>
                <a:latin typeface="Tempus Sans ITC" panose="04020404030D07020202" pitchFamily="82" charset="0"/>
              </a:rPr>
              <a:t>Yes, 'model' is one of the keys in the </a:t>
            </a:r>
            <a:r>
              <a:rPr lang="en-US" b="1" i="0" dirty="0" err="1">
                <a:effectLst/>
                <a:latin typeface="Tempus Sans ITC" panose="04020404030D07020202" pitchFamily="82" charset="0"/>
              </a:rPr>
              <a:t>thisdict</a:t>
            </a:r>
            <a:r>
              <a:rPr lang="en-US" b="1" i="0" dirty="0">
                <a:effectLst/>
                <a:latin typeface="Tempus Sans ITC" panose="04020404030D07020202" pitchFamily="82" charset="0"/>
              </a:rPr>
              <a:t> dictionary</a:t>
            </a:r>
            <a:endParaRPr lang="en-US"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212479AF-91DB-42B3-A4E8-5F6C8CB49B2E}"/>
              </a:ext>
            </a:extLst>
          </p:cNvPr>
          <p:cNvSpPr txBox="1"/>
          <p:nvPr/>
        </p:nvSpPr>
        <p:spPr>
          <a:xfrm>
            <a:off x="832288" y="255287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C0517CE7-2DE4-4432-8C84-44ACBCCF49D5}"/>
              </a:ext>
            </a:extLst>
          </p:cNvPr>
          <p:cNvSpPr txBox="1"/>
          <p:nvPr/>
        </p:nvSpPr>
        <p:spPr>
          <a:xfrm>
            <a:off x="831837" y="532286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4" name="TextBox 13">
            <a:extLst>
              <a:ext uri="{FF2B5EF4-FFF2-40B4-BE49-F238E27FC236}">
                <a16:creationId xmlns="" xmlns:a16="http://schemas.microsoft.com/office/drawing/2014/main" id="{74AEF7FB-A8DF-4B71-93A0-F4EA6182F2D8}"/>
              </a:ext>
            </a:extLst>
          </p:cNvPr>
          <p:cNvSpPr txBox="1"/>
          <p:nvPr/>
        </p:nvSpPr>
        <p:spPr>
          <a:xfrm>
            <a:off x="6692348" y="6341647"/>
            <a:ext cx="6221896" cy="307777"/>
          </a:xfrm>
          <a:prstGeom prst="rect">
            <a:avLst/>
          </a:prstGeom>
          <a:noFill/>
        </p:spPr>
        <p:txBody>
          <a:bodyPr wrap="square">
            <a:spAutoFit/>
          </a:bodyPr>
          <a:lstStyle/>
          <a:p>
            <a:r>
              <a:rPr lang="en-US" sz="1400" b="1" i="1" u="sng" dirty="0">
                <a:solidFill>
                  <a:srgbClr val="FFC000"/>
                </a:solidFill>
                <a:latin typeface="Tempus Sans ITC" panose="04020404030D07020202" pitchFamily="82" charset="0"/>
              </a:rPr>
              <a:t>https://www.w3schools.com/python/python_dictionaries_access.asp</a:t>
            </a:r>
          </a:p>
        </p:txBody>
      </p:sp>
    </p:spTree>
    <p:extLst>
      <p:ext uri="{BB962C8B-B14F-4D97-AF65-F5344CB8AC3E}">
        <p14:creationId xmlns:p14="http://schemas.microsoft.com/office/powerpoint/2010/main" val="388458128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87" y="606331"/>
            <a:ext cx="7136762" cy="707886"/>
          </a:xfrm>
          <a:prstGeom prst="rect">
            <a:avLst/>
          </a:prstGeom>
        </p:spPr>
        <p:txBody>
          <a:bodyPr wrap="none">
            <a:spAutoFit/>
          </a:bodyPr>
          <a:lstStyle/>
          <a:p>
            <a:r>
              <a:rPr lang="en-US" sz="4000" dirty="0"/>
              <a:t>Python - Change Dictionary Items</a:t>
            </a:r>
          </a:p>
        </p:txBody>
      </p:sp>
      <p:sp>
        <p:nvSpPr>
          <p:cNvPr id="4" name="Rectangle 3"/>
          <p:cNvSpPr/>
          <p:nvPr/>
        </p:nvSpPr>
        <p:spPr>
          <a:xfrm>
            <a:off x="705887" y="1493593"/>
            <a:ext cx="6096000" cy="369332"/>
          </a:xfrm>
          <a:prstGeom prst="rect">
            <a:avLst/>
          </a:prstGeom>
        </p:spPr>
        <p:txBody>
          <a:bodyPr>
            <a:spAutoFit/>
          </a:bodyPr>
          <a:lstStyle/>
          <a:p>
            <a:r>
              <a:rPr lang="en-US" dirty="0"/>
              <a:t>Change </a:t>
            </a:r>
            <a:r>
              <a:rPr lang="en-US" dirty="0" smtClean="0"/>
              <a:t>Values</a:t>
            </a:r>
            <a:endParaRPr lang="en-US" dirty="0"/>
          </a:p>
        </p:txBody>
      </p:sp>
      <p:sp>
        <p:nvSpPr>
          <p:cNvPr id="5" name="Rectangle 4"/>
          <p:cNvSpPr/>
          <p:nvPr/>
        </p:nvSpPr>
        <p:spPr>
          <a:xfrm>
            <a:off x="1226267" y="1862925"/>
            <a:ext cx="9074893" cy="923330"/>
          </a:xfrm>
          <a:prstGeom prst="rect">
            <a:avLst/>
          </a:prstGeom>
        </p:spPr>
        <p:txBody>
          <a:bodyPr wrap="square">
            <a:spAutoFit/>
          </a:bodyPr>
          <a:lstStyle/>
          <a:p>
            <a:r>
              <a:rPr lang="en-US" dirty="0"/>
              <a:t>You can change the value of a specific item by referring to its key name:</a:t>
            </a:r>
          </a:p>
          <a:p>
            <a:r>
              <a:rPr lang="en-US" dirty="0"/>
              <a:t/>
            </a:r>
            <a:br>
              <a:rPr lang="en-US" dirty="0"/>
            </a:br>
            <a:endParaRPr lang="en-US" dirty="0"/>
          </a:p>
        </p:txBody>
      </p:sp>
      <p:sp>
        <p:nvSpPr>
          <p:cNvPr id="6" name="Rectangle 5"/>
          <p:cNvSpPr/>
          <p:nvPr/>
        </p:nvSpPr>
        <p:spPr>
          <a:xfrm>
            <a:off x="846966" y="2347360"/>
            <a:ext cx="6096000" cy="646331"/>
          </a:xfrm>
          <a:prstGeom prst="rect">
            <a:avLst/>
          </a:prstGeom>
        </p:spPr>
        <p:txBody>
          <a:bodyPr>
            <a:spAutoFit/>
          </a:bodyPr>
          <a:lstStyle/>
          <a:p>
            <a:r>
              <a:rPr lang="en-US" dirty="0"/>
              <a:t>Example</a:t>
            </a:r>
          </a:p>
          <a:p>
            <a:r>
              <a:rPr lang="en-US" dirty="0"/>
              <a:t>Change the "year" to 2018:</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12" y="3285521"/>
            <a:ext cx="5897562"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6590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850" y="555908"/>
            <a:ext cx="6096000" cy="769441"/>
          </a:xfrm>
          <a:prstGeom prst="rect">
            <a:avLst/>
          </a:prstGeom>
        </p:spPr>
        <p:txBody>
          <a:bodyPr>
            <a:spAutoFit/>
          </a:bodyPr>
          <a:lstStyle/>
          <a:p>
            <a:r>
              <a:rPr lang="en-US" sz="4400" dirty="0"/>
              <a:t>Update </a:t>
            </a:r>
            <a:r>
              <a:rPr lang="en-US" sz="4400" dirty="0" smtClean="0"/>
              <a:t>Dictionary</a:t>
            </a:r>
            <a:endParaRPr lang="en-US" sz="4400" dirty="0"/>
          </a:p>
        </p:txBody>
      </p:sp>
      <p:sp>
        <p:nvSpPr>
          <p:cNvPr id="3" name="Rectangle 1"/>
          <p:cNvSpPr>
            <a:spLocks noChangeArrowheads="1"/>
          </p:cNvSpPr>
          <p:nvPr/>
        </p:nvSpPr>
        <p:spPr bwMode="auto">
          <a:xfrm>
            <a:off x="1062754" y="1469368"/>
            <a:ext cx="902531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update()</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will update the dictionary with the items from the given argument.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argument must be a dictionary, or an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iterable</a:t>
            </a:r>
            <a:r>
              <a:rPr kumimoji="0" lang="en-US" sz="1600" b="0" i="0" u="none" strike="noStrike" cap="none" normalizeH="0" baseline="0" dirty="0" smtClean="0">
                <a:ln>
                  <a:noFill/>
                </a:ln>
                <a:solidFill>
                  <a:srgbClr val="000000"/>
                </a:solidFill>
                <a:effectLst/>
                <a:latin typeface="Verdana" pitchFamily="34" charset="0"/>
                <a:cs typeface="Arial" pitchFamily="34" charset="0"/>
              </a:rPr>
              <a:t> object with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key:value</a:t>
            </a:r>
            <a:r>
              <a:rPr kumimoji="0" lang="en-US" sz="1600" b="0" i="0" u="none" strike="noStrike" cap="none" normalizeH="0" baseline="0" dirty="0" smtClean="0">
                <a:ln>
                  <a:noFill/>
                </a:ln>
                <a:solidFill>
                  <a:srgbClr val="000000"/>
                </a:solidFill>
                <a:effectLst/>
                <a:latin typeface="Verdana" pitchFamily="34" charset="0"/>
                <a:cs typeface="Arial" pitchFamily="34" charset="0"/>
              </a:rPr>
              <a:t> pairs.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784927" y="2302110"/>
            <a:ext cx="8116312" cy="80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Update the "year" of the car by using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update()</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645" y="3285443"/>
            <a:ext cx="5476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383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168" y="376950"/>
            <a:ext cx="9259986" cy="1569660"/>
          </a:xfrm>
          <a:prstGeom prst="rect">
            <a:avLst/>
          </a:prstGeom>
        </p:spPr>
        <p:txBody>
          <a:bodyPr wrap="square">
            <a:spAutoFit/>
          </a:bodyPr>
          <a:lstStyle/>
          <a:p>
            <a:r>
              <a:rPr lang="en-US" sz="4800" dirty="0"/>
              <a:t>Python - Add Dictionary </a:t>
            </a:r>
            <a:r>
              <a:rPr lang="en-US" sz="4800" dirty="0" smtClean="0"/>
              <a:t>Items</a:t>
            </a:r>
            <a:r>
              <a:rPr lang="en-US" sz="4800" dirty="0"/>
              <a:t/>
            </a:r>
            <a:br>
              <a:rPr lang="en-US" sz="4800" dirty="0"/>
            </a:br>
            <a:endParaRPr lang="en-US" sz="4800" dirty="0"/>
          </a:p>
        </p:txBody>
      </p:sp>
      <p:sp>
        <p:nvSpPr>
          <p:cNvPr id="3" name="Rectangle 2"/>
          <p:cNvSpPr/>
          <p:nvPr/>
        </p:nvSpPr>
        <p:spPr>
          <a:xfrm>
            <a:off x="887427" y="1397480"/>
            <a:ext cx="8863476" cy="646331"/>
          </a:xfrm>
          <a:prstGeom prst="rect">
            <a:avLst/>
          </a:prstGeom>
        </p:spPr>
        <p:txBody>
          <a:bodyPr wrap="square">
            <a:spAutoFit/>
          </a:bodyPr>
          <a:lstStyle/>
          <a:p>
            <a:r>
              <a:rPr lang="en-US" dirty="0"/>
              <a:t>Adding Items</a:t>
            </a:r>
          </a:p>
          <a:p>
            <a:r>
              <a:rPr lang="en-US" dirty="0"/>
              <a:t>Adding an item to the dictionary is done by using a new index key and assigning a value to it:</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172" y="2485507"/>
            <a:ext cx="7678738"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9284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020" y="579251"/>
            <a:ext cx="8086641" cy="1323439"/>
          </a:xfrm>
          <a:prstGeom prst="rect">
            <a:avLst/>
          </a:prstGeom>
        </p:spPr>
        <p:txBody>
          <a:bodyPr wrap="square">
            <a:spAutoFit/>
          </a:bodyPr>
          <a:lstStyle/>
          <a:p>
            <a:r>
              <a:rPr lang="en-US" sz="4000" dirty="0"/>
              <a:t>Python - Remove Dictionary </a:t>
            </a:r>
            <a:r>
              <a:rPr lang="en-US" sz="4000" dirty="0" smtClean="0"/>
              <a:t>Items</a:t>
            </a:r>
            <a:r>
              <a:rPr lang="en-US" sz="4000" dirty="0"/>
              <a:t/>
            </a:r>
            <a:br>
              <a:rPr lang="en-US" sz="4000" dirty="0"/>
            </a:br>
            <a:endParaRPr lang="en-US" sz="4000" dirty="0"/>
          </a:p>
        </p:txBody>
      </p:sp>
      <p:sp>
        <p:nvSpPr>
          <p:cNvPr id="3" name="Rectangle 2"/>
          <p:cNvSpPr/>
          <p:nvPr/>
        </p:nvSpPr>
        <p:spPr>
          <a:xfrm>
            <a:off x="960254" y="1357955"/>
            <a:ext cx="9494655" cy="954107"/>
          </a:xfrm>
          <a:prstGeom prst="rect">
            <a:avLst/>
          </a:prstGeom>
        </p:spPr>
        <p:txBody>
          <a:bodyPr wrap="square">
            <a:spAutoFit/>
          </a:bodyPr>
          <a:lstStyle/>
          <a:p>
            <a:r>
              <a:rPr lang="en-US" sz="2800" dirty="0"/>
              <a:t>Removing Items</a:t>
            </a:r>
          </a:p>
          <a:p>
            <a:r>
              <a:rPr lang="en-US" sz="2800" dirty="0"/>
              <a:t>There are several methods to remove items from a dictionary:</a:t>
            </a:r>
          </a:p>
        </p:txBody>
      </p:sp>
      <p:sp>
        <p:nvSpPr>
          <p:cNvPr id="4" name="Rectangle 1"/>
          <p:cNvSpPr>
            <a:spLocks noChangeArrowheads="1"/>
          </p:cNvSpPr>
          <p:nvPr/>
        </p:nvSpPr>
        <p:spPr bwMode="auto">
          <a:xfrm>
            <a:off x="588019" y="2383030"/>
            <a:ext cx="9243803" cy="80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pop()</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removes the item with the specified key name: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656" y="3577931"/>
            <a:ext cx="39719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302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C187253F-A657-1400-F9B5-FD82135AB8A2}"/>
              </a:ext>
            </a:extLst>
          </p:cNvPr>
          <p:cNvSpPr txBox="1"/>
          <p:nvPr/>
        </p:nvSpPr>
        <p:spPr>
          <a:xfrm>
            <a:off x="501960" y="489397"/>
            <a:ext cx="6478055" cy="923330"/>
          </a:xfrm>
          <a:prstGeom prst="rect">
            <a:avLst/>
          </a:prstGeom>
          <a:noFill/>
        </p:spPr>
        <p:txBody>
          <a:bodyPr wrap="none" rtlCol="0">
            <a:spAutoFit/>
          </a:bodyPr>
          <a:lstStyle/>
          <a:p>
            <a:r>
              <a:rPr lang="en-US" sz="5400" b="1" u="sng" dirty="0">
                <a:solidFill>
                  <a:schemeClr val="tx1">
                    <a:lumMod val="50000"/>
                  </a:schemeClr>
                </a:solidFill>
              </a:rPr>
              <a:t>Exercise 4 : Data Types</a:t>
            </a:r>
            <a:endParaRPr lang="en-PH" sz="5400" b="1" u="sng" dirty="0">
              <a:solidFill>
                <a:schemeClr val="tx1">
                  <a:lumMod val="50000"/>
                </a:schemeClr>
              </a:solidFill>
            </a:endParaRPr>
          </a:p>
        </p:txBody>
      </p:sp>
      <p:pic>
        <p:nvPicPr>
          <p:cNvPr id="3" name="Picture 2">
            <a:extLst>
              <a:ext uri="{FF2B5EF4-FFF2-40B4-BE49-F238E27FC236}">
                <a16:creationId xmlns="" xmlns:a16="http://schemas.microsoft.com/office/drawing/2014/main" id="{FC10DF91-4A09-13D8-82E0-B1938CD686FC}"/>
              </a:ext>
            </a:extLst>
          </p:cNvPr>
          <p:cNvPicPr>
            <a:picLocks noChangeAspect="1"/>
          </p:cNvPicPr>
          <p:nvPr/>
        </p:nvPicPr>
        <p:blipFill>
          <a:blip r:embed="rId2"/>
          <a:stretch>
            <a:fillRect/>
          </a:stretch>
        </p:blipFill>
        <p:spPr>
          <a:xfrm>
            <a:off x="1710266" y="1412727"/>
            <a:ext cx="3134162" cy="5191850"/>
          </a:xfrm>
          <a:prstGeom prst="rect">
            <a:avLst/>
          </a:prstGeom>
        </p:spPr>
      </p:pic>
      <p:pic>
        <p:nvPicPr>
          <p:cNvPr id="7" name="Picture 6">
            <a:extLst>
              <a:ext uri="{FF2B5EF4-FFF2-40B4-BE49-F238E27FC236}">
                <a16:creationId xmlns="" xmlns:a16="http://schemas.microsoft.com/office/drawing/2014/main" id="{66D61F33-5800-6B9F-01E6-7AEBF8EB6B80}"/>
              </a:ext>
            </a:extLst>
          </p:cNvPr>
          <p:cNvPicPr>
            <a:picLocks noChangeAspect="1"/>
          </p:cNvPicPr>
          <p:nvPr/>
        </p:nvPicPr>
        <p:blipFill>
          <a:blip r:embed="rId3"/>
          <a:stretch>
            <a:fillRect/>
          </a:stretch>
        </p:blipFill>
        <p:spPr>
          <a:xfrm>
            <a:off x="5637119" y="1412727"/>
            <a:ext cx="3866033" cy="5191850"/>
          </a:xfrm>
          <a:prstGeom prst="rect">
            <a:avLst/>
          </a:prstGeom>
        </p:spPr>
      </p:pic>
    </p:spTree>
    <p:extLst>
      <p:ext uri="{BB962C8B-B14F-4D97-AF65-F5344CB8AC3E}">
        <p14:creationId xmlns:p14="http://schemas.microsoft.com/office/powerpoint/2010/main" val="24058553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5522" y="321013"/>
            <a:ext cx="10430634"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a:t>
            </a:r>
            <a:r>
              <a:rPr kumimoji="0" lang="en-US" b="0" i="0" u="none" strike="noStrike" cap="none" normalizeH="0" baseline="0" dirty="0" err="1" smtClean="0">
                <a:ln>
                  <a:noFill/>
                </a:ln>
                <a:solidFill>
                  <a:srgbClr val="DC143C"/>
                </a:solidFill>
                <a:effectLst/>
                <a:latin typeface="Consolas" pitchFamily="49" charset="0"/>
                <a:cs typeface="Arial" pitchFamily="34" charset="0"/>
              </a:rPr>
              <a:t>popitem</a:t>
            </a:r>
            <a:r>
              <a:rPr kumimoji="0" lang="en-US" b="0" i="0" u="none" strike="noStrike" cap="none" normalizeH="0" baseline="0" dirty="0" smtClean="0">
                <a:ln>
                  <a:noFill/>
                </a:ln>
                <a:solidFill>
                  <a:srgbClr val="DC143C"/>
                </a:solidFill>
                <a:effectLst/>
                <a:latin typeface="Consolas" pitchFamily="49" charset="0"/>
                <a:cs typeface="Arial" pitchFamily="34" charset="0"/>
              </a:rPr>
              <a:t>()</a:t>
            </a:r>
            <a:r>
              <a:rPr kumimoji="0" lang="en-US" b="0" i="0" u="none" strike="noStrike" cap="none" normalizeH="0" baseline="0" dirty="0" smtClean="0">
                <a:ln>
                  <a:noFill/>
                </a:ln>
                <a:solidFill>
                  <a:srgbClr val="000000"/>
                </a:solidFill>
                <a:effectLst/>
                <a:latin typeface="Verdana" pitchFamily="34" charset="0"/>
                <a:cs typeface="Arial" pitchFamily="34" charset="0"/>
              </a:rPr>
              <a:t> method removes the last inserted item (in versions before 3.7, a random item is removed instead):</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41" y="1881930"/>
            <a:ext cx="6418853" cy="3821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8705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36374" y="451420"/>
            <a:ext cx="10317345" cy="89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a:t>
            </a:r>
            <a:r>
              <a:rPr kumimoji="0" lang="en-US" b="0" i="0" u="none" strike="noStrike" cap="none" normalizeH="0" baseline="0" dirty="0" smtClean="0">
                <a:ln>
                  <a:noFill/>
                </a:ln>
                <a:solidFill>
                  <a:srgbClr val="DC143C"/>
                </a:solidFill>
                <a:effectLst/>
                <a:latin typeface="Consolas" pitchFamily="49" charset="0"/>
                <a:cs typeface="Arial" pitchFamily="34" charset="0"/>
              </a:rPr>
              <a:t>del</a:t>
            </a:r>
            <a:r>
              <a:rPr kumimoji="0" lang="en-US" b="0" i="0" u="none" strike="noStrike" cap="none" normalizeH="0" baseline="0" dirty="0" smtClean="0">
                <a:ln>
                  <a:noFill/>
                </a:ln>
                <a:solidFill>
                  <a:srgbClr val="000000"/>
                </a:solidFill>
                <a:effectLst/>
                <a:latin typeface="Verdana" pitchFamily="34" charset="0"/>
                <a:cs typeface="Arial" pitchFamily="34" charset="0"/>
              </a:rPr>
              <a:t> keyword removes the item with the specified key name:</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162" y="1711409"/>
            <a:ext cx="6905470" cy="4113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675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36375" y="772576"/>
            <a:ext cx="6872074" cy="111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 </a:t>
            </a:r>
            <a:r>
              <a:rPr kumimoji="0" lang="en-US" sz="2400" b="0" i="0" u="none" strike="noStrike" cap="none" normalizeH="0" baseline="0" dirty="0" smtClean="0">
                <a:ln>
                  <a:noFill/>
                </a:ln>
                <a:solidFill>
                  <a:srgbClr val="DC143C"/>
                </a:solidFill>
                <a:effectLst/>
                <a:latin typeface="Consolas" pitchFamily="49" charset="0"/>
                <a:cs typeface="Arial" pitchFamily="34" charset="0"/>
              </a:rPr>
              <a:t>clear()</a:t>
            </a:r>
            <a:r>
              <a:rPr kumimoji="0" lang="en-US" sz="2400" b="0" i="0" u="none" strike="noStrike" cap="none" normalizeH="0" baseline="0" dirty="0" smtClean="0">
                <a:ln>
                  <a:noFill/>
                </a:ln>
                <a:solidFill>
                  <a:srgbClr val="000000"/>
                </a:solidFill>
                <a:effectLst/>
                <a:latin typeface="Verdana" pitchFamily="34" charset="0"/>
                <a:cs typeface="Arial" pitchFamily="34" charset="0"/>
              </a:rPr>
              <a:t> method empties the dictionary:</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96" y="2402689"/>
            <a:ext cx="6544447" cy="305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56410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678" y="708723"/>
            <a:ext cx="6096000" cy="707886"/>
          </a:xfrm>
          <a:prstGeom prst="rect">
            <a:avLst/>
          </a:prstGeom>
        </p:spPr>
        <p:txBody>
          <a:bodyPr>
            <a:spAutoFit/>
          </a:bodyPr>
          <a:lstStyle/>
          <a:p>
            <a:r>
              <a:rPr lang="en-US" sz="4000" dirty="0"/>
              <a:t>Python - Loop </a:t>
            </a:r>
            <a:r>
              <a:rPr lang="en-US" sz="4000" dirty="0" smtClean="0"/>
              <a:t>Dictionaries</a:t>
            </a:r>
            <a:endParaRPr lang="en-US" sz="4000" dirty="0"/>
          </a:p>
        </p:txBody>
      </p:sp>
      <p:sp>
        <p:nvSpPr>
          <p:cNvPr id="3" name="Rectangle 2"/>
          <p:cNvSpPr/>
          <p:nvPr/>
        </p:nvSpPr>
        <p:spPr>
          <a:xfrm>
            <a:off x="984443" y="1480271"/>
            <a:ext cx="4034246" cy="523220"/>
          </a:xfrm>
          <a:prstGeom prst="rect">
            <a:avLst/>
          </a:prstGeom>
        </p:spPr>
        <p:txBody>
          <a:bodyPr wrap="none">
            <a:spAutoFit/>
          </a:bodyPr>
          <a:lstStyle/>
          <a:p>
            <a:r>
              <a:rPr lang="en-US" sz="2800" dirty="0"/>
              <a:t>Loop Through a Dictionary</a:t>
            </a:r>
          </a:p>
        </p:txBody>
      </p:sp>
      <p:sp>
        <p:nvSpPr>
          <p:cNvPr id="4" name="Rectangle 1"/>
          <p:cNvSpPr>
            <a:spLocks noChangeArrowheads="1"/>
          </p:cNvSpPr>
          <p:nvPr/>
        </p:nvSpPr>
        <p:spPr bwMode="auto">
          <a:xfrm>
            <a:off x="984443" y="2003491"/>
            <a:ext cx="111022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You can loop through a dictionary by using a </a:t>
            </a:r>
            <a:r>
              <a:rPr kumimoji="0" lang="en-US" b="0" i="0" u="none" strike="noStrike" cap="none" normalizeH="0" baseline="0" dirty="0" smtClean="0">
                <a:ln>
                  <a:noFill/>
                </a:ln>
                <a:solidFill>
                  <a:srgbClr val="DC143C"/>
                </a:solidFill>
                <a:effectLst/>
                <a:latin typeface="Consolas" pitchFamily="49" charset="0"/>
                <a:cs typeface="Arial" pitchFamily="34" charset="0"/>
              </a:rPr>
              <a:t>for</a:t>
            </a:r>
            <a:r>
              <a:rPr kumimoji="0" lang="en-US" b="0" i="0" u="none" strike="noStrike" cap="none" normalizeH="0" baseline="0" dirty="0" smtClean="0">
                <a:ln>
                  <a:noFill/>
                </a:ln>
                <a:solidFill>
                  <a:srgbClr val="000000"/>
                </a:solidFill>
                <a:effectLst/>
                <a:latin typeface="Verdana" pitchFamily="34" charset="0"/>
                <a:cs typeface="Arial" pitchFamily="34" charset="0"/>
              </a:rPr>
              <a:t> loop.</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When looping through a dictionary, the return value are the </a:t>
            </a:r>
            <a:r>
              <a:rPr kumimoji="0" lang="en-US" b="0" i="1" u="none" strike="noStrike" cap="none" normalizeH="0" baseline="0" dirty="0" smtClean="0">
                <a:ln>
                  <a:noFill/>
                </a:ln>
                <a:solidFill>
                  <a:srgbClr val="000000"/>
                </a:solidFill>
                <a:effectLst/>
                <a:latin typeface="Verdana" pitchFamily="34" charset="0"/>
                <a:cs typeface="Arial" pitchFamily="34" charset="0"/>
              </a:rPr>
              <a:t>keys</a:t>
            </a:r>
            <a:r>
              <a:rPr kumimoji="0" lang="en-US" b="0" i="0" u="none" strike="noStrike" cap="none" normalizeH="0" baseline="0" dirty="0" smtClean="0">
                <a:ln>
                  <a:noFill/>
                </a:ln>
                <a:solidFill>
                  <a:srgbClr val="000000"/>
                </a:solidFill>
                <a:effectLst/>
                <a:latin typeface="Verdana" pitchFamily="34" charset="0"/>
                <a:cs typeface="Arial" pitchFamily="34" charset="0"/>
              </a:rPr>
              <a:t> of the dictionary, but there are methods to return the </a:t>
            </a:r>
            <a:r>
              <a:rPr kumimoji="0" lang="en-US" b="0" i="1" u="none" strike="noStrike" cap="none" normalizeH="0" baseline="0" dirty="0" smtClean="0">
                <a:ln>
                  <a:noFill/>
                </a:ln>
                <a:solidFill>
                  <a:srgbClr val="000000"/>
                </a:solidFill>
                <a:effectLst/>
                <a:latin typeface="Verdana" pitchFamily="34" charset="0"/>
                <a:cs typeface="Arial" pitchFamily="34" charset="0"/>
              </a:rPr>
              <a:t>values</a:t>
            </a:r>
            <a:r>
              <a:rPr kumimoji="0" lang="en-US" b="0" i="0" u="none" strike="noStrike" cap="none" normalizeH="0" baseline="0" dirty="0" smtClean="0">
                <a:ln>
                  <a:noFill/>
                </a:ln>
                <a:solidFill>
                  <a:srgbClr val="000000"/>
                </a:solidFill>
                <a:effectLst/>
                <a:latin typeface="Verdana" pitchFamily="34" charset="0"/>
                <a:cs typeface="Arial" pitchFamily="34" charset="0"/>
              </a:rPr>
              <a:t> as well.</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593328" y="3075971"/>
            <a:ext cx="8687053" cy="830997"/>
          </a:xfrm>
          <a:prstGeom prst="rect">
            <a:avLst/>
          </a:prstGeom>
        </p:spPr>
        <p:txBody>
          <a:bodyPr wrap="square">
            <a:spAutoFit/>
          </a:bodyPr>
          <a:lstStyle/>
          <a:p>
            <a:pPr lvl="0"/>
            <a:r>
              <a:rPr lang="en-US" sz="2400" dirty="0">
                <a:solidFill>
                  <a:prstClr val="black"/>
                </a:solidFill>
              </a:rPr>
              <a:t>Example</a:t>
            </a:r>
          </a:p>
          <a:p>
            <a:pPr lvl="0"/>
            <a:r>
              <a:rPr lang="en-US" sz="2400" dirty="0">
                <a:solidFill>
                  <a:prstClr val="black"/>
                </a:solidFill>
              </a:rPr>
              <a:t>Print all key names in the dictionary, one by one:</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14" y="4126938"/>
            <a:ext cx="5897506" cy="222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3014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469" y="500199"/>
            <a:ext cx="6096000" cy="830997"/>
          </a:xfrm>
          <a:prstGeom prst="rect">
            <a:avLst/>
          </a:prstGeom>
        </p:spPr>
        <p:txBody>
          <a:bodyPr>
            <a:spAutoFit/>
          </a:bodyPr>
          <a:lstStyle/>
          <a:p>
            <a:r>
              <a:rPr lang="en-US" sz="2400" dirty="0"/>
              <a:t>Example</a:t>
            </a:r>
          </a:p>
          <a:p>
            <a:r>
              <a:rPr lang="en-US" sz="2400" dirty="0"/>
              <a:t>Print all </a:t>
            </a:r>
            <a:r>
              <a:rPr lang="en-US" sz="2400" i="1" dirty="0"/>
              <a:t>values</a:t>
            </a:r>
            <a:r>
              <a:rPr lang="en-US" sz="2400" dirty="0"/>
              <a:t> in the dictionary, one by one:</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289" y="684691"/>
            <a:ext cx="43815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539469" y="3170344"/>
            <a:ext cx="8225072" cy="89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You can also use the </a:t>
            </a:r>
            <a:r>
              <a:rPr kumimoji="0" lang="en-US" b="0" i="0" u="none" strike="noStrike" cap="none" normalizeH="0" baseline="0" dirty="0" smtClean="0">
                <a:ln>
                  <a:noFill/>
                </a:ln>
                <a:solidFill>
                  <a:srgbClr val="DC143C"/>
                </a:solidFill>
                <a:effectLst/>
                <a:latin typeface="Consolas" pitchFamily="49" charset="0"/>
                <a:cs typeface="Arial" pitchFamily="34" charset="0"/>
              </a:rPr>
              <a:t>values()</a:t>
            </a:r>
            <a:r>
              <a:rPr kumimoji="0" lang="en-US" b="0" i="0" u="none" strike="noStrike" cap="none" normalizeH="0" baseline="0" dirty="0" smtClean="0">
                <a:ln>
                  <a:noFill/>
                </a:ln>
                <a:solidFill>
                  <a:srgbClr val="000000"/>
                </a:solidFill>
                <a:effectLst/>
                <a:latin typeface="Verdana" pitchFamily="34" charset="0"/>
                <a:cs typeface="Arial" pitchFamily="34" charset="0"/>
              </a:rPr>
              <a:t> method to return values of a dictionary:</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896" y="4240226"/>
            <a:ext cx="5086350" cy="200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9640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7890" y="289579"/>
            <a:ext cx="7675884" cy="89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You can use the </a:t>
            </a:r>
            <a:r>
              <a:rPr kumimoji="0" lang="en-US" b="0" i="0" u="none" strike="noStrike" cap="none" normalizeH="0" baseline="0" dirty="0" smtClean="0">
                <a:ln>
                  <a:noFill/>
                </a:ln>
                <a:solidFill>
                  <a:srgbClr val="DC143C"/>
                </a:solidFill>
                <a:effectLst/>
                <a:latin typeface="Consolas" pitchFamily="49" charset="0"/>
                <a:cs typeface="Arial" pitchFamily="34" charset="0"/>
              </a:rPr>
              <a:t>keys()</a:t>
            </a:r>
            <a:r>
              <a:rPr kumimoji="0" lang="en-US" b="0" i="0" u="none" strike="noStrike" cap="none" normalizeH="0" baseline="0" dirty="0" smtClean="0">
                <a:ln>
                  <a:noFill/>
                </a:ln>
                <a:solidFill>
                  <a:srgbClr val="000000"/>
                </a:solidFill>
                <a:effectLst/>
                <a:latin typeface="Verdana" pitchFamily="34" charset="0"/>
                <a:cs typeface="Arial" pitchFamily="34" charset="0"/>
              </a:rPr>
              <a:t> method to return the keys of a dictionary:</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715" y="1381803"/>
            <a:ext cx="6422754" cy="209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p:cNvSpPr>
            <a:spLocks noChangeArrowheads="1"/>
          </p:cNvSpPr>
          <p:nvPr/>
        </p:nvSpPr>
        <p:spPr bwMode="auto">
          <a:xfrm>
            <a:off x="663547" y="3285741"/>
            <a:ext cx="6873164" cy="80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Loop through both </a:t>
            </a:r>
            <a:r>
              <a:rPr kumimoji="0" lang="en-US" sz="1600" b="0" i="1" u="none" strike="noStrike" cap="none" normalizeH="0" baseline="0" dirty="0" smtClean="0">
                <a:ln>
                  <a:noFill/>
                </a:ln>
                <a:solidFill>
                  <a:srgbClr val="000000"/>
                </a:solidFill>
                <a:effectLst/>
                <a:latin typeface="Verdana" pitchFamily="34" charset="0"/>
                <a:cs typeface="Arial" pitchFamily="34" charset="0"/>
              </a:rPr>
              <a:t>keys</a:t>
            </a:r>
            <a:r>
              <a:rPr kumimoji="0" lang="en-US" sz="1600" b="0" i="0" u="none" strike="noStrike" cap="none" normalizeH="0" baseline="0" dirty="0" smtClean="0">
                <a:ln>
                  <a:noFill/>
                </a:ln>
                <a:solidFill>
                  <a:srgbClr val="000000"/>
                </a:solidFill>
                <a:effectLst/>
                <a:latin typeface="Verdana" pitchFamily="34" charset="0"/>
                <a:cs typeface="Arial" pitchFamily="34" charset="0"/>
              </a:rPr>
              <a:t> and </a:t>
            </a:r>
            <a:r>
              <a:rPr kumimoji="0" lang="en-US" sz="1600" b="0" i="1" u="none" strike="noStrike" cap="none" normalizeH="0" baseline="0" dirty="0" smtClean="0">
                <a:ln>
                  <a:noFill/>
                </a:ln>
                <a:solidFill>
                  <a:srgbClr val="000000"/>
                </a:solidFill>
                <a:effectLst/>
                <a:latin typeface="Verdana" pitchFamily="34" charset="0"/>
                <a:cs typeface="Arial" pitchFamily="34" charset="0"/>
              </a:rPr>
              <a:t>values</a:t>
            </a:r>
            <a:r>
              <a:rPr kumimoji="0" lang="en-US" sz="1600" b="0" i="0" u="none" strike="noStrike" cap="none" normalizeH="0" baseline="0" dirty="0" smtClean="0">
                <a:ln>
                  <a:noFill/>
                </a:ln>
                <a:solidFill>
                  <a:srgbClr val="000000"/>
                </a:solidFill>
                <a:effectLst/>
                <a:latin typeface="Verdana" pitchFamily="34" charset="0"/>
                <a:cs typeface="Arial" pitchFamily="34" charset="0"/>
              </a:rPr>
              <a:t>, by using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items()</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587" y="4175491"/>
            <a:ext cx="5482349" cy="210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9364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733" y="433594"/>
            <a:ext cx="6096000" cy="584775"/>
          </a:xfrm>
          <a:prstGeom prst="rect">
            <a:avLst/>
          </a:prstGeom>
        </p:spPr>
        <p:txBody>
          <a:bodyPr>
            <a:spAutoFit/>
          </a:bodyPr>
          <a:lstStyle/>
          <a:p>
            <a:r>
              <a:rPr lang="en-US" sz="3200" dirty="0"/>
              <a:t>Python If ... </a:t>
            </a:r>
            <a:r>
              <a:rPr lang="en-US" sz="3200" dirty="0" smtClean="0"/>
              <a:t>Else</a:t>
            </a:r>
            <a:endParaRPr lang="en-US" sz="3200" dirty="0"/>
          </a:p>
        </p:txBody>
      </p:sp>
      <p:sp>
        <p:nvSpPr>
          <p:cNvPr id="3" name="Rectangle 2"/>
          <p:cNvSpPr/>
          <p:nvPr/>
        </p:nvSpPr>
        <p:spPr>
          <a:xfrm>
            <a:off x="863150" y="1195179"/>
            <a:ext cx="9081961" cy="707886"/>
          </a:xfrm>
          <a:prstGeom prst="rect">
            <a:avLst/>
          </a:prstGeom>
        </p:spPr>
        <p:txBody>
          <a:bodyPr wrap="square">
            <a:spAutoFit/>
          </a:bodyPr>
          <a:lstStyle/>
          <a:p>
            <a:r>
              <a:rPr lang="en-US" sz="2000" dirty="0"/>
              <a:t>Python Conditions and If statements</a:t>
            </a:r>
          </a:p>
          <a:p>
            <a:r>
              <a:rPr lang="en-US" sz="2000" dirty="0"/>
              <a:t>Python supports the usual logical conditions from mathematics:</a:t>
            </a:r>
          </a:p>
        </p:txBody>
      </p:sp>
      <p:sp>
        <p:nvSpPr>
          <p:cNvPr id="4" name="Rectangle 3"/>
          <p:cNvSpPr/>
          <p:nvPr/>
        </p:nvSpPr>
        <p:spPr>
          <a:xfrm>
            <a:off x="1599525" y="2033947"/>
            <a:ext cx="6096000" cy="1754326"/>
          </a:xfrm>
          <a:prstGeom prst="rect">
            <a:avLst/>
          </a:prstGeom>
        </p:spPr>
        <p:txBody>
          <a:bodyPr>
            <a:spAutoFit/>
          </a:bodyPr>
          <a:lstStyle/>
          <a:p>
            <a:pPr marL="285750" indent="-285750">
              <a:buFont typeface="Arial" pitchFamily="34" charset="0"/>
              <a:buChar char="•"/>
            </a:pPr>
            <a:r>
              <a:rPr lang="en-US" dirty="0"/>
              <a:t>Equals: a == b</a:t>
            </a:r>
          </a:p>
          <a:p>
            <a:pPr marL="285750" indent="-285750">
              <a:buFont typeface="Arial" pitchFamily="34" charset="0"/>
              <a:buChar char="•"/>
            </a:pPr>
            <a:r>
              <a:rPr lang="en-US" dirty="0"/>
              <a:t>Not Equals: a != b</a:t>
            </a:r>
          </a:p>
          <a:p>
            <a:pPr marL="285750" indent="-285750">
              <a:buFont typeface="Arial" pitchFamily="34" charset="0"/>
              <a:buChar char="•"/>
            </a:pPr>
            <a:r>
              <a:rPr lang="en-US" dirty="0"/>
              <a:t>Less than: a &lt; b</a:t>
            </a:r>
          </a:p>
          <a:p>
            <a:pPr marL="285750" indent="-285750">
              <a:buFont typeface="Arial" pitchFamily="34" charset="0"/>
              <a:buChar char="•"/>
            </a:pPr>
            <a:r>
              <a:rPr lang="en-US" dirty="0"/>
              <a:t>Less than or equal to: a &lt;= b</a:t>
            </a:r>
          </a:p>
          <a:p>
            <a:pPr marL="285750" indent="-285750">
              <a:buFont typeface="Arial" pitchFamily="34" charset="0"/>
              <a:buChar char="•"/>
            </a:pPr>
            <a:r>
              <a:rPr lang="en-US" dirty="0"/>
              <a:t>Greater than: a &gt; b</a:t>
            </a:r>
          </a:p>
          <a:p>
            <a:pPr marL="285750" indent="-285750">
              <a:buFont typeface="Arial" pitchFamily="34" charset="0"/>
              <a:buChar char="•"/>
            </a:pPr>
            <a:r>
              <a:rPr lang="en-US" dirty="0"/>
              <a:t>Greater than or equal to: a &gt;= b</a:t>
            </a:r>
          </a:p>
        </p:txBody>
      </p:sp>
      <p:sp>
        <p:nvSpPr>
          <p:cNvPr id="5" name="Rectangle 4"/>
          <p:cNvSpPr/>
          <p:nvPr/>
        </p:nvSpPr>
        <p:spPr>
          <a:xfrm>
            <a:off x="790322" y="3788273"/>
            <a:ext cx="9357090" cy="369332"/>
          </a:xfrm>
          <a:prstGeom prst="rect">
            <a:avLst/>
          </a:prstGeom>
        </p:spPr>
        <p:txBody>
          <a:bodyPr wrap="square">
            <a:spAutoFit/>
          </a:bodyPr>
          <a:lstStyle/>
          <a:p>
            <a:r>
              <a:rPr lang="en-US" dirty="0"/>
              <a:t>These conditions can be used in several ways, most commonly in "if statements" and loops.</a:t>
            </a:r>
          </a:p>
        </p:txBody>
      </p:sp>
      <p:sp>
        <p:nvSpPr>
          <p:cNvPr id="6" name="Rectangle 5"/>
          <p:cNvSpPr/>
          <p:nvPr/>
        </p:nvSpPr>
        <p:spPr>
          <a:xfrm>
            <a:off x="725586" y="4157605"/>
            <a:ext cx="7471646" cy="923330"/>
          </a:xfrm>
          <a:prstGeom prst="rect">
            <a:avLst/>
          </a:prstGeom>
        </p:spPr>
        <p:txBody>
          <a:bodyPr wrap="square">
            <a:spAutoFit/>
          </a:bodyPr>
          <a:lstStyle/>
          <a:p>
            <a:r>
              <a:rPr lang="en-US" dirty="0"/>
              <a:t>An "if statement" is written by using the if keyword.</a:t>
            </a:r>
          </a:p>
          <a:p>
            <a:r>
              <a:rPr lang="en-US" dirty="0"/>
              <a:t/>
            </a:r>
            <a:br>
              <a:rPr lang="en-US" dirty="0"/>
            </a:br>
            <a:endParaRPr lang="en-US"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71" y="4619270"/>
            <a:ext cx="4133725" cy="1686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5058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837" y="572093"/>
            <a:ext cx="6096000" cy="584775"/>
          </a:xfrm>
          <a:prstGeom prst="rect">
            <a:avLst/>
          </a:prstGeom>
        </p:spPr>
        <p:txBody>
          <a:bodyPr>
            <a:spAutoFit/>
          </a:bodyPr>
          <a:lstStyle/>
          <a:p>
            <a:r>
              <a:rPr lang="en-US" sz="3200" dirty="0" smtClean="0"/>
              <a:t>Indentation</a:t>
            </a:r>
            <a:endParaRPr lang="en-US" sz="3200" dirty="0"/>
          </a:p>
        </p:txBody>
      </p:sp>
      <p:sp>
        <p:nvSpPr>
          <p:cNvPr id="3" name="Rectangle 2"/>
          <p:cNvSpPr/>
          <p:nvPr/>
        </p:nvSpPr>
        <p:spPr>
          <a:xfrm>
            <a:off x="1049266" y="1308468"/>
            <a:ext cx="9931625" cy="646331"/>
          </a:xfrm>
          <a:prstGeom prst="rect">
            <a:avLst/>
          </a:prstGeom>
        </p:spPr>
        <p:txBody>
          <a:bodyPr wrap="square">
            <a:spAutoFit/>
          </a:bodyPr>
          <a:lstStyle/>
          <a:p>
            <a:r>
              <a:rPr lang="en-US" dirty="0"/>
              <a:t>Python relies on indentation (whitespace at the beginning of a line) to define scope in the code. Other programming languages often use curly-brackets for this purpose.</a:t>
            </a:r>
          </a:p>
        </p:txBody>
      </p:sp>
      <p:sp>
        <p:nvSpPr>
          <p:cNvPr id="4" name="Rectangle 3"/>
          <p:cNvSpPr/>
          <p:nvPr/>
        </p:nvSpPr>
        <p:spPr>
          <a:xfrm>
            <a:off x="636573" y="2191435"/>
            <a:ext cx="6096000" cy="646331"/>
          </a:xfrm>
          <a:prstGeom prst="rect">
            <a:avLst/>
          </a:prstGeom>
        </p:spPr>
        <p:txBody>
          <a:bodyPr>
            <a:spAutoFit/>
          </a:bodyPr>
          <a:lstStyle/>
          <a:p>
            <a:r>
              <a:rPr lang="en-US" dirty="0"/>
              <a:t>Example</a:t>
            </a:r>
          </a:p>
          <a:p>
            <a:r>
              <a:rPr lang="en-US" dirty="0"/>
              <a:t>If statement, without indentation (will raise an error):</a:t>
            </a: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404" y="3095654"/>
            <a:ext cx="561022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67601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8979" y="606331"/>
            <a:ext cx="891591" cy="769441"/>
          </a:xfrm>
          <a:prstGeom prst="rect">
            <a:avLst/>
          </a:prstGeom>
        </p:spPr>
        <p:txBody>
          <a:bodyPr wrap="none">
            <a:spAutoFit/>
          </a:bodyPr>
          <a:lstStyle/>
          <a:p>
            <a:r>
              <a:rPr lang="en-US" sz="4400" dirty="0" err="1"/>
              <a:t>Elif</a:t>
            </a:r>
            <a:endParaRPr lang="en-US" sz="4400" dirty="0"/>
          </a:p>
        </p:txBody>
      </p:sp>
      <p:sp>
        <p:nvSpPr>
          <p:cNvPr id="3" name="Rectangle 2"/>
          <p:cNvSpPr/>
          <p:nvPr/>
        </p:nvSpPr>
        <p:spPr>
          <a:xfrm>
            <a:off x="898979" y="1608809"/>
            <a:ext cx="10211386" cy="369332"/>
          </a:xfrm>
          <a:prstGeom prst="rect">
            <a:avLst/>
          </a:prstGeom>
        </p:spPr>
        <p:txBody>
          <a:bodyPr wrap="square">
            <a:spAutoFit/>
          </a:bodyPr>
          <a:lstStyle/>
          <a:p>
            <a:r>
              <a:rPr lang="en-US" dirty="0"/>
              <a:t>The </a:t>
            </a:r>
            <a:r>
              <a:rPr lang="en-US" dirty="0" err="1">
                <a:solidFill>
                  <a:srgbClr val="FF0000"/>
                </a:solidFill>
              </a:rPr>
              <a:t>elif</a:t>
            </a:r>
            <a:r>
              <a:rPr lang="en-US" dirty="0"/>
              <a:t> keyword is pythons way of saying "if the previous conditions were not true, then try this condition".</a:t>
            </a: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774" y="2605492"/>
            <a:ext cx="45910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68" y="2672166"/>
            <a:ext cx="40481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1769" y="5241197"/>
            <a:ext cx="10457607" cy="646331"/>
          </a:xfrm>
          <a:prstGeom prst="rect">
            <a:avLst/>
          </a:prstGeom>
        </p:spPr>
        <p:txBody>
          <a:bodyPr wrap="square">
            <a:spAutoFit/>
          </a:bodyPr>
          <a:lstStyle/>
          <a:p>
            <a:r>
              <a:rPr lang="en-US" dirty="0"/>
              <a:t>In this example a is equal to b, so the first condition is not true, but the </a:t>
            </a:r>
            <a:r>
              <a:rPr lang="en-US" dirty="0" err="1"/>
              <a:t>elif</a:t>
            </a:r>
            <a:r>
              <a:rPr lang="en-US" dirty="0"/>
              <a:t> condition is true, so we print to screen that "a and b are equal".</a:t>
            </a:r>
          </a:p>
        </p:txBody>
      </p:sp>
    </p:spTree>
    <p:extLst>
      <p:ext uri="{BB962C8B-B14F-4D97-AF65-F5344CB8AC3E}">
        <p14:creationId xmlns:p14="http://schemas.microsoft.com/office/powerpoint/2010/main" val="17866278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8629" y="582055"/>
            <a:ext cx="926857" cy="646331"/>
          </a:xfrm>
          <a:prstGeom prst="rect">
            <a:avLst/>
          </a:prstGeom>
        </p:spPr>
        <p:txBody>
          <a:bodyPr wrap="none">
            <a:spAutoFit/>
          </a:bodyPr>
          <a:lstStyle/>
          <a:p>
            <a:r>
              <a:rPr lang="en-US" sz="3600" dirty="0"/>
              <a:t>Else</a:t>
            </a:r>
          </a:p>
        </p:txBody>
      </p:sp>
      <p:sp>
        <p:nvSpPr>
          <p:cNvPr id="3" name="Rectangle 2"/>
          <p:cNvSpPr/>
          <p:nvPr/>
        </p:nvSpPr>
        <p:spPr>
          <a:xfrm>
            <a:off x="1049268" y="1364178"/>
            <a:ext cx="9462286" cy="369332"/>
          </a:xfrm>
          <a:prstGeom prst="rect">
            <a:avLst/>
          </a:prstGeom>
        </p:spPr>
        <p:txBody>
          <a:bodyPr wrap="square">
            <a:spAutoFit/>
          </a:bodyPr>
          <a:lstStyle/>
          <a:p>
            <a:r>
              <a:rPr lang="en-US" dirty="0"/>
              <a:t>The </a:t>
            </a:r>
            <a:r>
              <a:rPr lang="en-US" dirty="0">
                <a:solidFill>
                  <a:srgbClr val="FF0000"/>
                </a:solidFill>
              </a:rPr>
              <a:t>else</a:t>
            </a:r>
            <a:r>
              <a:rPr lang="en-US" dirty="0"/>
              <a:t> keyword catches anything which isn't caught by the preceding conditions</a:t>
            </a:r>
            <a:r>
              <a:rPr lang="en-US" dirty="0" smtClean="0"/>
              <a:t>.</a:t>
            </a:r>
            <a:endParaRPr lang="en-US"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80" y="2008497"/>
            <a:ext cx="4300931" cy="2361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44070" y="4796135"/>
            <a:ext cx="9648404" cy="646331"/>
          </a:xfrm>
          <a:prstGeom prst="rect">
            <a:avLst/>
          </a:prstGeom>
        </p:spPr>
        <p:txBody>
          <a:bodyPr wrap="square">
            <a:spAutoFit/>
          </a:bodyPr>
          <a:lstStyle/>
          <a:p>
            <a:r>
              <a:rPr lang="en-US" dirty="0"/>
              <a:t>In this example </a:t>
            </a:r>
            <a:r>
              <a:rPr lang="en-US" dirty="0">
                <a:solidFill>
                  <a:srgbClr val="FF0000"/>
                </a:solidFill>
              </a:rPr>
              <a:t>a</a:t>
            </a:r>
            <a:r>
              <a:rPr lang="en-US" dirty="0"/>
              <a:t> is greater than </a:t>
            </a:r>
            <a:r>
              <a:rPr lang="en-US" dirty="0">
                <a:solidFill>
                  <a:srgbClr val="FF0000"/>
                </a:solidFill>
              </a:rPr>
              <a:t>b</a:t>
            </a:r>
            <a:r>
              <a:rPr lang="en-US" dirty="0"/>
              <a:t>, so the first condition is not true, also the </a:t>
            </a:r>
            <a:r>
              <a:rPr lang="en-US" dirty="0" err="1">
                <a:solidFill>
                  <a:srgbClr val="FF0000"/>
                </a:solidFill>
              </a:rPr>
              <a:t>elif</a:t>
            </a:r>
            <a:r>
              <a:rPr lang="en-US" dirty="0"/>
              <a:t> condition is not true, so we go to the </a:t>
            </a:r>
            <a:r>
              <a:rPr lang="en-US" dirty="0">
                <a:solidFill>
                  <a:srgbClr val="FF0000"/>
                </a:solidFill>
              </a:rPr>
              <a:t>else</a:t>
            </a:r>
            <a:r>
              <a:rPr lang="en-US" dirty="0"/>
              <a:t> condition and print to screen that "a is greater than b".</a:t>
            </a:r>
          </a:p>
        </p:txBody>
      </p:sp>
    </p:spTree>
    <p:extLst>
      <p:ext uri="{BB962C8B-B14F-4D97-AF65-F5344CB8AC3E}">
        <p14:creationId xmlns:p14="http://schemas.microsoft.com/office/powerpoint/2010/main" val="394666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u="sng" dirty="0">
                <a:solidFill>
                  <a:srgbClr val="000000"/>
                </a:solidFill>
                <a:effectLst>
                  <a:outerShdw blurRad="38100" dist="38100" dir="2700000" algn="tl">
                    <a:srgbClr val="000000">
                      <a:alpha val="43137"/>
                    </a:srgbClr>
                  </a:outerShdw>
                </a:effectLst>
                <a:latin typeface="Segoe UI" panose="020B0502040204020203" pitchFamily="34" charset="0"/>
              </a:rPr>
              <a:t>Python Numbers</a:t>
            </a:r>
          </a:p>
        </p:txBody>
      </p:sp>
      <p:sp>
        <p:nvSpPr>
          <p:cNvPr id="6" name="TextBox 5">
            <a:extLst>
              <a:ext uri="{FF2B5EF4-FFF2-40B4-BE49-F238E27FC236}">
                <a16:creationId xmlns="" xmlns:a16="http://schemas.microsoft.com/office/drawing/2014/main" id="{7B4E740E-36A8-DE07-A63E-AD19152847F2}"/>
              </a:ext>
            </a:extLst>
          </p:cNvPr>
          <p:cNvSpPr txBox="1"/>
          <p:nvPr/>
        </p:nvSpPr>
        <p:spPr>
          <a:xfrm>
            <a:off x="369196" y="1310350"/>
            <a:ext cx="11307651" cy="369332"/>
          </a:xfrm>
          <a:prstGeom prst="rect">
            <a:avLst/>
          </a:prstGeom>
          <a:noFill/>
        </p:spPr>
        <p:txBody>
          <a:bodyPr wrap="square" rtlCol="0">
            <a:spAutoFit/>
          </a:bodyPr>
          <a:lstStyle/>
          <a:p>
            <a:pPr algn="l"/>
            <a:r>
              <a:rPr lang="en-US" b="0" i="0" dirty="0">
                <a:solidFill>
                  <a:srgbClr val="000000"/>
                </a:solidFill>
                <a:latin typeface="Verdana" panose="020B0604030504040204" pitchFamily="34" charset="0"/>
              </a:rPr>
              <a:t>There are three numeric types in Python:</a:t>
            </a:r>
            <a:endParaRPr lang="en-PH" b="1" i="0" dirty="0">
              <a:solidFill>
                <a:schemeClr val="bg2">
                  <a:lumMod val="10000"/>
                </a:schemeClr>
              </a:solidFill>
              <a:latin typeface="-apple-system"/>
            </a:endParaRPr>
          </a:p>
        </p:txBody>
      </p:sp>
      <p:sp>
        <p:nvSpPr>
          <p:cNvPr id="4" name="TextBox 3">
            <a:extLst>
              <a:ext uri="{FF2B5EF4-FFF2-40B4-BE49-F238E27FC236}">
                <a16:creationId xmlns="" xmlns:a16="http://schemas.microsoft.com/office/drawing/2014/main" id="{73001C53-9169-DC1D-DD56-745E6F76B796}"/>
              </a:ext>
            </a:extLst>
          </p:cNvPr>
          <p:cNvSpPr txBox="1"/>
          <p:nvPr/>
        </p:nvSpPr>
        <p:spPr>
          <a:xfrm>
            <a:off x="785611" y="1753186"/>
            <a:ext cx="1496243"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solidFill>
                  <a:srgbClr val="FF0000"/>
                </a:solidFill>
              </a:rPr>
              <a:t>Int</a:t>
            </a:r>
          </a:p>
          <a:p>
            <a:pPr marL="285750" indent="-285750">
              <a:buFont typeface="Arial" panose="020B0604020202020204" pitchFamily="34" charset="0"/>
              <a:buChar char="•"/>
            </a:pPr>
            <a:r>
              <a:rPr lang="en-US" sz="2400" dirty="0">
                <a:solidFill>
                  <a:srgbClr val="FF0000"/>
                </a:solidFill>
              </a:rPr>
              <a:t>float</a:t>
            </a:r>
          </a:p>
          <a:p>
            <a:pPr marL="285750" indent="-285750">
              <a:buFont typeface="Arial" panose="020B0604020202020204" pitchFamily="34" charset="0"/>
              <a:buChar char="•"/>
            </a:pPr>
            <a:r>
              <a:rPr lang="en-US" sz="2400" dirty="0">
                <a:solidFill>
                  <a:srgbClr val="FF0000"/>
                </a:solidFill>
              </a:rPr>
              <a:t>complex</a:t>
            </a:r>
            <a:endParaRPr lang="en-PH" sz="2400" dirty="0">
              <a:solidFill>
                <a:srgbClr val="FF0000"/>
              </a:solidFill>
            </a:endParaRPr>
          </a:p>
        </p:txBody>
      </p:sp>
      <p:sp>
        <p:nvSpPr>
          <p:cNvPr id="9" name="TextBox 8">
            <a:extLst>
              <a:ext uri="{FF2B5EF4-FFF2-40B4-BE49-F238E27FC236}">
                <a16:creationId xmlns="" xmlns:a16="http://schemas.microsoft.com/office/drawing/2014/main" id="{E1931828-6638-3F31-5037-CBD0E70227C2}"/>
              </a:ext>
            </a:extLst>
          </p:cNvPr>
          <p:cNvSpPr txBox="1"/>
          <p:nvPr/>
        </p:nvSpPr>
        <p:spPr>
          <a:xfrm>
            <a:off x="369196" y="3089679"/>
            <a:ext cx="8703280"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Variables of numeric types are created when you assign a value to them:</a:t>
            </a:r>
            <a:endParaRPr lang="en-PH" dirty="0"/>
          </a:p>
        </p:txBody>
      </p:sp>
      <p:pic>
        <p:nvPicPr>
          <p:cNvPr id="11" name="Picture 10">
            <a:extLst>
              <a:ext uri="{FF2B5EF4-FFF2-40B4-BE49-F238E27FC236}">
                <a16:creationId xmlns="" xmlns:a16="http://schemas.microsoft.com/office/drawing/2014/main" id="{7FE6AB3F-B1C3-1547-ECF0-9463FB00C29F}"/>
              </a:ext>
            </a:extLst>
          </p:cNvPr>
          <p:cNvPicPr>
            <a:picLocks noChangeAspect="1"/>
          </p:cNvPicPr>
          <p:nvPr/>
        </p:nvPicPr>
        <p:blipFill>
          <a:blip r:embed="rId2"/>
          <a:stretch>
            <a:fillRect/>
          </a:stretch>
        </p:blipFill>
        <p:spPr>
          <a:xfrm>
            <a:off x="785611" y="3719623"/>
            <a:ext cx="3720550" cy="2298770"/>
          </a:xfrm>
          <a:prstGeom prst="rect">
            <a:avLst/>
          </a:prstGeom>
        </p:spPr>
      </p:pic>
    </p:spTree>
    <p:extLst>
      <p:ext uri="{BB962C8B-B14F-4D97-AF65-F5344CB8AC3E}">
        <p14:creationId xmlns:p14="http://schemas.microsoft.com/office/powerpoint/2010/main" val="30646598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5522" y="419868"/>
            <a:ext cx="5314981"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You can also have an </a:t>
            </a:r>
            <a:r>
              <a:rPr kumimoji="0" lang="en-US" b="0" i="0" u="none" strike="noStrike" cap="none" normalizeH="0" baseline="0" dirty="0" smtClean="0">
                <a:ln>
                  <a:noFill/>
                </a:ln>
                <a:solidFill>
                  <a:srgbClr val="DC143C"/>
                </a:solidFill>
                <a:effectLst/>
                <a:latin typeface="Consolas" pitchFamily="49" charset="0"/>
                <a:cs typeface="Arial" pitchFamily="34" charset="0"/>
              </a:rPr>
              <a:t>else</a:t>
            </a:r>
            <a:r>
              <a:rPr kumimoji="0" lang="en-US" b="0" i="0" u="none" strike="noStrike" cap="none" normalizeH="0" baseline="0" dirty="0" smtClean="0">
                <a:ln>
                  <a:noFill/>
                </a:ln>
                <a:solidFill>
                  <a:srgbClr val="000000"/>
                </a:solidFill>
                <a:effectLst/>
                <a:latin typeface="Verdana" pitchFamily="34" charset="0"/>
                <a:cs typeface="Arial" pitchFamily="34" charset="0"/>
              </a:rPr>
              <a:t> without the </a:t>
            </a:r>
            <a:r>
              <a:rPr kumimoji="0" lang="en-US" b="0" i="0" u="none" strike="noStrike" cap="none" normalizeH="0" baseline="0" dirty="0" err="1" smtClean="0">
                <a:ln>
                  <a:noFill/>
                </a:ln>
                <a:solidFill>
                  <a:srgbClr val="DC143C"/>
                </a:solidFill>
                <a:effectLst/>
                <a:latin typeface="Consolas" pitchFamily="49" charset="0"/>
                <a:cs typeface="Arial" pitchFamily="34" charset="0"/>
              </a:rPr>
              <a:t>elif</a:t>
            </a:r>
            <a:r>
              <a:rPr kumimoji="0" lang="en-US" b="0" i="0" u="none" strike="noStrike" cap="none" normalizeH="0" baseline="0" dirty="0" smtClean="0">
                <a:ln>
                  <a:noFill/>
                </a:ln>
                <a:solidFill>
                  <a:srgbClr val="000000"/>
                </a:solidFill>
                <a:effectLst/>
                <a:latin typeface="Verdana" pitchFamily="34" charset="0"/>
                <a:cs typeface="Arial" pitchFamily="34"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
            </a:r>
            <a:br>
              <a:rPr kumimoji="0" lang="en-US" b="0" i="0" u="none" strike="noStrike" cap="none" normalizeH="0" baseline="0" dirty="0" smtClean="0">
                <a:ln>
                  <a:noFill/>
                </a:ln>
                <a:solidFill>
                  <a:srgbClr val="000000"/>
                </a:solidFill>
                <a:effectLst/>
                <a:latin typeface="Verdana" pitchFamily="34" charset="0"/>
                <a:cs typeface="Arial" pitchFamily="34" charset="0"/>
              </a:rPr>
            </a:b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94" y="1154099"/>
            <a:ext cx="44577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77437" y="3568517"/>
            <a:ext cx="2388795" cy="584775"/>
          </a:xfrm>
          <a:prstGeom prst="rect">
            <a:avLst/>
          </a:prstGeom>
        </p:spPr>
        <p:txBody>
          <a:bodyPr wrap="none">
            <a:spAutoFit/>
          </a:bodyPr>
          <a:lstStyle/>
          <a:p>
            <a:r>
              <a:rPr lang="en-US" sz="3200" dirty="0"/>
              <a:t>Short Hand If</a:t>
            </a:r>
          </a:p>
        </p:txBody>
      </p:sp>
      <p:sp>
        <p:nvSpPr>
          <p:cNvPr id="4" name="Rectangle 3"/>
          <p:cNvSpPr/>
          <p:nvPr/>
        </p:nvSpPr>
        <p:spPr>
          <a:xfrm>
            <a:off x="1057359" y="4159877"/>
            <a:ext cx="8871568" cy="646331"/>
          </a:xfrm>
          <a:prstGeom prst="rect">
            <a:avLst/>
          </a:prstGeom>
        </p:spPr>
        <p:txBody>
          <a:bodyPr wrap="square">
            <a:spAutoFit/>
          </a:bodyPr>
          <a:lstStyle/>
          <a:p>
            <a:r>
              <a:rPr lang="en-US" dirty="0"/>
              <a:t>If you have only one statement to execute, you can put it on the same line as the if statement.</a:t>
            </a:r>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076" y="4991002"/>
            <a:ext cx="47720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9132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586" y="669197"/>
            <a:ext cx="6096000" cy="1569660"/>
          </a:xfrm>
          <a:prstGeom prst="rect">
            <a:avLst/>
          </a:prstGeom>
        </p:spPr>
        <p:txBody>
          <a:bodyPr>
            <a:spAutoFit/>
          </a:bodyPr>
          <a:lstStyle/>
          <a:p>
            <a:r>
              <a:rPr lang="en-US" sz="3200" dirty="0"/>
              <a:t>Short Hand If ... Else</a:t>
            </a:r>
          </a:p>
          <a:p>
            <a:r>
              <a:rPr lang="en-US" sz="3200" dirty="0"/>
              <a:t/>
            </a:r>
            <a:br>
              <a:rPr lang="en-US" sz="3200" dirty="0"/>
            </a:br>
            <a:endParaRPr lang="en-US" sz="3200" dirty="0"/>
          </a:p>
        </p:txBody>
      </p:sp>
      <p:sp>
        <p:nvSpPr>
          <p:cNvPr id="3" name="Rectangle 2"/>
          <p:cNvSpPr/>
          <p:nvPr/>
        </p:nvSpPr>
        <p:spPr>
          <a:xfrm>
            <a:off x="1308211" y="1454027"/>
            <a:ext cx="9527023" cy="1323439"/>
          </a:xfrm>
          <a:prstGeom prst="rect">
            <a:avLst/>
          </a:prstGeom>
        </p:spPr>
        <p:txBody>
          <a:bodyPr wrap="square">
            <a:spAutoFit/>
          </a:bodyPr>
          <a:lstStyle/>
          <a:p>
            <a:r>
              <a:rPr lang="en-US" sz="2000" dirty="0"/>
              <a:t>If you have only one statement to execute, one for if, and one for else, you can put it all on the same line:</a:t>
            </a:r>
          </a:p>
          <a:p>
            <a:r>
              <a:rPr lang="en-US" sz="2000" dirty="0"/>
              <a:t/>
            </a:r>
            <a:br>
              <a:rPr lang="en-US" sz="2000" dirty="0"/>
            </a:br>
            <a:endParaRPr lang="en-US" sz="2000" dirty="0"/>
          </a:p>
        </p:txBody>
      </p:sp>
      <p:sp>
        <p:nvSpPr>
          <p:cNvPr id="4" name="Rectangle 3"/>
          <p:cNvSpPr/>
          <p:nvPr/>
        </p:nvSpPr>
        <p:spPr>
          <a:xfrm>
            <a:off x="579929" y="2331189"/>
            <a:ext cx="6096000" cy="830997"/>
          </a:xfrm>
          <a:prstGeom prst="rect">
            <a:avLst/>
          </a:prstGeom>
        </p:spPr>
        <p:txBody>
          <a:bodyPr>
            <a:spAutoFit/>
          </a:bodyPr>
          <a:lstStyle/>
          <a:p>
            <a:r>
              <a:rPr lang="en-US" sz="2400" dirty="0"/>
              <a:t>Example</a:t>
            </a:r>
          </a:p>
          <a:p>
            <a:r>
              <a:rPr lang="en-US" sz="2400" dirty="0"/>
              <a:t>One line if else statement:</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319" y="3506239"/>
            <a:ext cx="52482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628" y="5498143"/>
            <a:ext cx="75453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683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660" y="566749"/>
            <a:ext cx="5863593" cy="369332"/>
          </a:xfrm>
          <a:prstGeom prst="rect">
            <a:avLst/>
          </a:prstGeom>
        </p:spPr>
        <p:txBody>
          <a:bodyPr wrap="none">
            <a:spAutoFit/>
          </a:bodyPr>
          <a:lstStyle/>
          <a:p>
            <a:r>
              <a:rPr lang="en-US" dirty="0" smtClean="0"/>
              <a:t>You can also have multiple else statements on the same line:</a:t>
            </a:r>
            <a:endParaRPr lang="en-US" dirty="0"/>
          </a:p>
        </p:txBody>
      </p:sp>
      <p:sp>
        <p:nvSpPr>
          <p:cNvPr id="3" name="Rectangle 2"/>
          <p:cNvSpPr/>
          <p:nvPr/>
        </p:nvSpPr>
        <p:spPr>
          <a:xfrm>
            <a:off x="566660" y="1010514"/>
            <a:ext cx="6096000" cy="646331"/>
          </a:xfrm>
          <a:prstGeom prst="rect">
            <a:avLst/>
          </a:prstGeom>
        </p:spPr>
        <p:txBody>
          <a:bodyPr>
            <a:spAutoFit/>
          </a:bodyPr>
          <a:lstStyle/>
          <a:p>
            <a:r>
              <a:rPr lang="en-US" dirty="0"/>
              <a:t>Example</a:t>
            </a:r>
          </a:p>
          <a:p>
            <a:r>
              <a:rPr lang="en-US" dirty="0"/>
              <a:t>One line if else statement, with 3 conditions:</a:t>
            </a:r>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853" y="1785503"/>
            <a:ext cx="6488112"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9699" y="3824296"/>
            <a:ext cx="771365" cy="523220"/>
          </a:xfrm>
          <a:prstGeom prst="rect">
            <a:avLst/>
          </a:prstGeom>
        </p:spPr>
        <p:txBody>
          <a:bodyPr wrap="none">
            <a:spAutoFit/>
          </a:bodyPr>
          <a:lstStyle/>
          <a:p>
            <a:r>
              <a:rPr lang="en-US" sz="2800" dirty="0"/>
              <a:t>And</a:t>
            </a:r>
          </a:p>
        </p:txBody>
      </p:sp>
      <p:sp>
        <p:nvSpPr>
          <p:cNvPr id="5" name="Rectangle 4"/>
          <p:cNvSpPr/>
          <p:nvPr/>
        </p:nvSpPr>
        <p:spPr>
          <a:xfrm>
            <a:off x="1041175" y="4370286"/>
            <a:ext cx="8305126" cy="369332"/>
          </a:xfrm>
          <a:prstGeom prst="rect">
            <a:avLst/>
          </a:prstGeom>
        </p:spPr>
        <p:txBody>
          <a:bodyPr wrap="square">
            <a:spAutoFit/>
          </a:bodyPr>
          <a:lstStyle/>
          <a:p>
            <a:r>
              <a:rPr lang="en-US" dirty="0"/>
              <a:t>The </a:t>
            </a:r>
            <a:r>
              <a:rPr lang="en-US" dirty="0">
                <a:solidFill>
                  <a:srgbClr val="FF0000"/>
                </a:solidFill>
              </a:rPr>
              <a:t>and</a:t>
            </a:r>
            <a:r>
              <a:rPr lang="en-US" dirty="0"/>
              <a:t> keyword is a logical operator, and is used to combine conditional statements:</a:t>
            </a:r>
          </a:p>
        </p:txBody>
      </p:sp>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525" y="4739618"/>
            <a:ext cx="4294686" cy="1834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0298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085" y="348226"/>
            <a:ext cx="599844" cy="584775"/>
          </a:xfrm>
          <a:prstGeom prst="rect">
            <a:avLst/>
          </a:prstGeom>
        </p:spPr>
        <p:txBody>
          <a:bodyPr wrap="none">
            <a:spAutoFit/>
          </a:bodyPr>
          <a:lstStyle/>
          <a:p>
            <a:r>
              <a:rPr lang="en-US" sz="3200" dirty="0"/>
              <a:t>Or</a:t>
            </a:r>
          </a:p>
        </p:txBody>
      </p:sp>
      <p:sp>
        <p:nvSpPr>
          <p:cNvPr id="3" name="Rectangle 1"/>
          <p:cNvSpPr>
            <a:spLocks noChangeArrowheads="1"/>
          </p:cNvSpPr>
          <p:nvPr/>
        </p:nvSpPr>
        <p:spPr bwMode="auto">
          <a:xfrm>
            <a:off x="828136" y="1027892"/>
            <a:ext cx="89649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or</a:t>
            </a:r>
            <a:r>
              <a:rPr kumimoji="0" lang="en-US" sz="1600" b="0" i="0" u="none" strike="noStrike" cap="none" normalizeH="0" baseline="0" dirty="0" smtClean="0">
                <a:ln>
                  <a:noFill/>
                </a:ln>
                <a:solidFill>
                  <a:srgbClr val="000000"/>
                </a:solidFill>
                <a:effectLst/>
                <a:latin typeface="Verdana" pitchFamily="34" charset="0"/>
                <a:cs typeface="Arial" pitchFamily="34" charset="0"/>
              </a:rPr>
              <a:t> keyword is a logical operator, and is used to combine conditional statements:</a:t>
            </a:r>
            <a:r>
              <a:rPr kumimoji="0" lang="en-US" sz="105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749007" y="1508098"/>
            <a:ext cx="5287088" cy="80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Test if </a:t>
            </a:r>
            <a:r>
              <a:rPr kumimoji="0" lang="en-US" sz="1600" b="0" i="0" u="none" strike="noStrike" cap="none" normalizeH="0" baseline="0" dirty="0" smtClean="0">
                <a:ln>
                  <a:noFill/>
                </a:ln>
                <a:solidFill>
                  <a:srgbClr val="DC143C"/>
                </a:solidFill>
                <a:effectLst/>
                <a:latin typeface="Consolas" pitchFamily="49" charset="0"/>
                <a:cs typeface="Arial" pitchFamily="34" charset="0"/>
              </a:rPr>
              <a:t>a</a:t>
            </a:r>
            <a:r>
              <a:rPr kumimoji="0" lang="en-US" sz="1600" b="0" i="0" u="none" strike="noStrike" cap="none" normalizeH="0" baseline="0" dirty="0" smtClean="0">
                <a:ln>
                  <a:noFill/>
                </a:ln>
                <a:solidFill>
                  <a:srgbClr val="000000"/>
                </a:solidFill>
                <a:effectLst/>
                <a:latin typeface="Verdana" pitchFamily="34" charset="0"/>
                <a:cs typeface="Arial" pitchFamily="34" charset="0"/>
              </a:rPr>
              <a:t> is greater than </a:t>
            </a:r>
            <a:r>
              <a:rPr kumimoji="0" lang="en-US" sz="1600" b="0" i="0" u="none" strike="noStrike" cap="none" normalizeH="0" baseline="0" dirty="0" smtClean="0">
                <a:ln>
                  <a:noFill/>
                </a:ln>
                <a:solidFill>
                  <a:srgbClr val="DC143C"/>
                </a:solidFill>
                <a:effectLst/>
                <a:latin typeface="Consolas" pitchFamily="49" charset="0"/>
                <a:cs typeface="Arial" pitchFamily="34" charset="0"/>
              </a:rPr>
              <a:t>b</a:t>
            </a:r>
            <a:r>
              <a:rPr kumimoji="0" lang="en-US" sz="1600" b="0" i="0" u="none" strike="noStrike" cap="none" normalizeH="0" baseline="0" dirty="0" smtClean="0">
                <a:ln>
                  <a:noFill/>
                </a:ln>
                <a:solidFill>
                  <a:srgbClr val="000000"/>
                </a:solidFill>
                <a:effectLst/>
                <a:latin typeface="Verdana" pitchFamily="34" charset="0"/>
                <a:cs typeface="Arial" pitchFamily="34" charset="0"/>
              </a:rPr>
              <a:t>, OR if </a:t>
            </a:r>
            <a:r>
              <a:rPr kumimoji="0" lang="en-US" sz="1600" b="0" i="0" u="none" strike="noStrike" cap="none" normalizeH="0" baseline="0" dirty="0" smtClean="0">
                <a:ln>
                  <a:noFill/>
                </a:ln>
                <a:solidFill>
                  <a:srgbClr val="DC143C"/>
                </a:solidFill>
                <a:effectLst/>
                <a:latin typeface="Consolas" pitchFamily="49" charset="0"/>
                <a:cs typeface="Arial" pitchFamily="34" charset="0"/>
              </a:rPr>
              <a:t>a</a:t>
            </a:r>
            <a:r>
              <a:rPr kumimoji="0" lang="en-US" sz="1600" b="0" i="0" u="none" strike="noStrike" cap="none" normalizeH="0" baseline="0" dirty="0" smtClean="0">
                <a:ln>
                  <a:noFill/>
                </a:ln>
                <a:solidFill>
                  <a:srgbClr val="000000"/>
                </a:solidFill>
                <a:effectLst/>
                <a:latin typeface="Verdana" pitchFamily="34" charset="0"/>
                <a:cs typeface="Arial" pitchFamily="34" charset="0"/>
              </a:rPr>
              <a:t> is greater than </a:t>
            </a:r>
            <a:r>
              <a:rPr kumimoji="0" lang="en-US" sz="1600" b="0" i="0" u="none" strike="noStrike" cap="none" normalizeH="0" baseline="0" dirty="0" smtClean="0">
                <a:ln>
                  <a:noFill/>
                </a:ln>
                <a:solidFill>
                  <a:srgbClr val="DC143C"/>
                </a:solidFill>
                <a:effectLst/>
                <a:latin typeface="Consolas" pitchFamily="49" charset="0"/>
                <a:cs typeface="Arial" pitchFamily="34" charset="0"/>
              </a:rPr>
              <a:t>c</a:t>
            </a:r>
            <a:r>
              <a:rPr kumimoji="0" lang="en-US" sz="1600" b="0" i="0" u="none" strike="noStrike" cap="none" normalizeH="0" baseline="0" dirty="0" smtClean="0">
                <a:ln>
                  <a:noFill/>
                </a:ln>
                <a:solidFill>
                  <a:srgbClr val="000000"/>
                </a:solidFill>
                <a:effectLst/>
                <a:latin typeface="Verdana" pitchFamily="34" charset="0"/>
                <a:cs typeface="Arial" pitchFamily="34"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253" y="2700068"/>
            <a:ext cx="6694607" cy="2528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9677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335" y="535639"/>
            <a:ext cx="1870512" cy="646331"/>
          </a:xfrm>
          <a:prstGeom prst="rect">
            <a:avLst/>
          </a:prstGeom>
        </p:spPr>
        <p:txBody>
          <a:bodyPr wrap="none">
            <a:spAutoFit/>
          </a:bodyPr>
          <a:lstStyle/>
          <a:p>
            <a:r>
              <a:rPr lang="en-US" sz="3600" dirty="0"/>
              <a:t>Nested If</a:t>
            </a:r>
          </a:p>
        </p:txBody>
      </p:sp>
      <p:sp>
        <p:nvSpPr>
          <p:cNvPr id="3" name="Rectangle 1"/>
          <p:cNvSpPr>
            <a:spLocks noChangeArrowheads="1"/>
          </p:cNvSpPr>
          <p:nvPr/>
        </p:nvSpPr>
        <p:spPr bwMode="auto">
          <a:xfrm>
            <a:off x="1035170" y="1289610"/>
            <a:ext cx="10168874"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You can have </a:t>
            </a:r>
            <a:r>
              <a:rPr kumimoji="0" lang="en-US" b="0" i="0" u="none" strike="noStrike" cap="none" normalizeH="0" baseline="0" dirty="0" smtClean="0">
                <a:ln>
                  <a:noFill/>
                </a:ln>
                <a:solidFill>
                  <a:srgbClr val="DC143C"/>
                </a:solidFill>
                <a:effectLst/>
                <a:latin typeface="Consolas" pitchFamily="49" charset="0"/>
                <a:cs typeface="Arial" pitchFamily="34" charset="0"/>
              </a:rPr>
              <a:t>if</a:t>
            </a:r>
            <a:r>
              <a:rPr kumimoji="0" lang="en-US" b="0" i="0" u="none" strike="noStrike" cap="none" normalizeH="0" baseline="0" dirty="0" smtClean="0">
                <a:ln>
                  <a:noFill/>
                </a:ln>
                <a:solidFill>
                  <a:srgbClr val="000000"/>
                </a:solidFill>
                <a:effectLst/>
                <a:latin typeface="Verdana" pitchFamily="34" charset="0"/>
                <a:cs typeface="Arial" pitchFamily="34" charset="0"/>
              </a:rPr>
              <a:t> statements inside </a:t>
            </a:r>
            <a:r>
              <a:rPr kumimoji="0" lang="en-US" b="0" i="0" u="none" strike="noStrike" cap="none" normalizeH="0" baseline="0" dirty="0" smtClean="0">
                <a:ln>
                  <a:noFill/>
                </a:ln>
                <a:solidFill>
                  <a:srgbClr val="DC143C"/>
                </a:solidFill>
                <a:effectLst/>
                <a:latin typeface="Consolas" pitchFamily="49" charset="0"/>
                <a:cs typeface="Arial" pitchFamily="34" charset="0"/>
              </a:rPr>
              <a:t>if</a:t>
            </a:r>
            <a:r>
              <a:rPr kumimoji="0" lang="en-US" b="0" i="0" u="none" strike="noStrike" cap="none" normalizeH="0" baseline="0" dirty="0" smtClean="0">
                <a:ln>
                  <a:noFill/>
                </a:ln>
                <a:solidFill>
                  <a:srgbClr val="000000"/>
                </a:solidFill>
                <a:effectLst/>
                <a:latin typeface="Verdana" pitchFamily="34" charset="0"/>
                <a:cs typeface="Arial" pitchFamily="34" charset="0"/>
              </a:rPr>
              <a:t> statements, this is called </a:t>
            </a:r>
            <a:r>
              <a:rPr kumimoji="0" lang="en-US" b="0" i="1" u="none" strike="noStrike" cap="none" normalizeH="0" baseline="0" dirty="0" smtClean="0">
                <a:ln>
                  <a:noFill/>
                </a:ln>
                <a:solidFill>
                  <a:srgbClr val="000000"/>
                </a:solidFill>
                <a:effectLst/>
                <a:latin typeface="Verdana" pitchFamily="34" charset="0"/>
                <a:cs typeface="Arial" pitchFamily="34" charset="0"/>
              </a:rPr>
              <a:t>nested</a:t>
            </a:r>
            <a:r>
              <a:rPr kumimoji="0" lang="en-US" b="0" i="0" u="none" strike="noStrike" cap="none" normalizeH="0" baseline="0" dirty="0" smtClean="0">
                <a:ln>
                  <a:noFill/>
                </a:ln>
                <a:solidFill>
                  <a:srgbClr val="000000"/>
                </a:solidFill>
                <a:effectLst/>
                <a:latin typeface="Verdana" pitchFamily="34" charset="0"/>
                <a:cs typeface="Arial" pitchFamily="34" charset="0"/>
              </a:rPr>
              <a:t> </a:t>
            </a:r>
            <a:r>
              <a:rPr kumimoji="0" lang="en-US" b="0" i="0" u="none" strike="noStrike" cap="none" normalizeH="0" baseline="0" dirty="0" smtClean="0">
                <a:ln>
                  <a:noFill/>
                </a:ln>
                <a:solidFill>
                  <a:srgbClr val="DC143C"/>
                </a:solidFill>
                <a:effectLst/>
                <a:latin typeface="Consolas" pitchFamily="49" charset="0"/>
                <a:cs typeface="Arial" pitchFamily="34" charset="0"/>
              </a:rPr>
              <a:t>if</a:t>
            </a:r>
            <a:r>
              <a:rPr kumimoji="0" lang="en-US" b="0" i="0" u="none" strike="noStrike" cap="none" normalizeH="0" baseline="0" dirty="0" smtClean="0">
                <a:ln>
                  <a:noFill/>
                </a:ln>
                <a:solidFill>
                  <a:srgbClr val="000000"/>
                </a:solidFill>
                <a:effectLst/>
                <a:latin typeface="Verdana" pitchFamily="34" charset="0"/>
                <a:cs typeface="Arial" pitchFamily="34" charset="0"/>
              </a:rPr>
              <a:t> statements.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
            </a:r>
            <a:br>
              <a:rPr kumimoji="0" lang="en-US" b="0" i="0" u="none" strike="noStrike" cap="none" normalizeH="0" baseline="0" dirty="0" smtClean="0">
                <a:ln>
                  <a:noFill/>
                </a:ln>
                <a:solidFill>
                  <a:srgbClr val="000000"/>
                </a:solidFill>
                <a:effectLst/>
                <a:latin typeface="Verdana" pitchFamily="34" charset="0"/>
                <a:cs typeface="Arial" pitchFamily="34" charset="0"/>
              </a:rPr>
            </a:b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447" y="1955051"/>
            <a:ext cx="5108335" cy="38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40762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482927"/>
            <a:ext cx="6096000" cy="1754326"/>
          </a:xfrm>
          <a:prstGeom prst="rect">
            <a:avLst/>
          </a:prstGeom>
        </p:spPr>
        <p:txBody>
          <a:bodyPr>
            <a:spAutoFit/>
          </a:bodyPr>
          <a:lstStyle/>
          <a:p>
            <a:r>
              <a:rPr lang="en-US" sz="3600" dirty="0"/>
              <a:t>The pass Statement</a:t>
            </a:r>
          </a:p>
          <a:p>
            <a:r>
              <a:rPr lang="en-US" sz="3600" dirty="0"/>
              <a:t/>
            </a:r>
            <a:br>
              <a:rPr lang="en-US" sz="3600" dirty="0"/>
            </a:br>
            <a:endParaRPr lang="en-US" sz="3600" dirty="0"/>
          </a:p>
        </p:txBody>
      </p:sp>
      <p:sp>
        <p:nvSpPr>
          <p:cNvPr id="3" name="Rectangle 1"/>
          <p:cNvSpPr>
            <a:spLocks noChangeArrowheads="1"/>
          </p:cNvSpPr>
          <p:nvPr/>
        </p:nvSpPr>
        <p:spPr bwMode="auto">
          <a:xfrm>
            <a:off x="1085726" y="1221590"/>
            <a:ext cx="1037015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C143C"/>
                </a:solidFill>
                <a:effectLst/>
                <a:latin typeface="Consolas" pitchFamily="49" charset="0"/>
                <a:cs typeface="Arial" pitchFamily="34" charset="0"/>
              </a:rPr>
              <a:t>if</a:t>
            </a:r>
            <a:r>
              <a:rPr kumimoji="0" lang="en-US" sz="2000" b="0" i="0" u="none" strike="noStrike" cap="none" normalizeH="0" baseline="0" dirty="0" smtClean="0">
                <a:ln>
                  <a:noFill/>
                </a:ln>
                <a:solidFill>
                  <a:srgbClr val="000000"/>
                </a:solidFill>
                <a:effectLst/>
                <a:latin typeface="Verdana" pitchFamily="34" charset="0"/>
                <a:cs typeface="Arial" pitchFamily="34" charset="0"/>
              </a:rPr>
              <a:t> statements cannot be empty, but if you for some reason have an </a:t>
            </a:r>
            <a:r>
              <a:rPr kumimoji="0" lang="en-US" sz="2000" b="0" i="0" u="none" strike="noStrike" cap="none" normalizeH="0" baseline="0" dirty="0" smtClean="0">
                <a:ln>
                  <a:noFill/>
                </a:ln>
                <a:solidFill>
                  <a:srgbClr val="DC143C"/>
                </a:solidFill>
                <a:effectLst/>
                <a:latin typeface="Consolas" pitchFamily="49" charset="0"/>
                <a:cs typeface="Arial" pitchFamily="34" charset="0"/>
              </a:rPr>
              <a:t>if</a:t>
            </a:r>
            <a:r>
              <a:rPr kumimoji="0" lang="en-US" sz="2000" b="0" i="0" u="none" strike="noStrike" cap="none" normalizeH="0" baseline="0" dirty="0" smtClean="0">
                <a:ln>
                  <a:noFill/>
                </a:ln>
                <a:solidFill>
                  <a:srgbClr val="000000"/>
                </a:solidFill>
                <a:effectLst/>
                <a:latin typeface="Verdana" pitchFamily="34" charset="0"/>
                <a:cs typeface="Arial" pitchFamily="34" charset="0"/>
              </a:rPr>
              <a:t> statement with no content, put in the </a:t>
            </a:r>
            <a:r>
              <a:rPr kumimoji="0" lang="en-US" sz="2000" b="0" i="0" u="none" strike="noStrike" cap="none" normalizeH="0" baseline="0" dirty="0" smtClean="0">
                <a:ln>
                  <a:noFill/>
                </a:ln>
                <a:solidFill>
                  <a:srgbClr val="DC143C"/>
                </a:solidFill>
                <a:effectLst/>
                <a:latin typeface="Consolas" pitchFamily="49" charset="0"/>
                <a:cs typeface="Arial" pitchFamily="34" charset="0"/>
              </a:rPr>
              <a:t>pass</a:t>
            </a:r>
            <a:r>
              <a:rPr kumimoji="0" lang="en-US" sz="2000" b="0" i="0" u="none" strike="noStrike" cap="none" normalizeH="0" baseline="0" dirty="0" smtClean="0">
                <a:ln>
                  <a:noFill/>
                </a:ln>
                <a:solidFill>
                  <a:srgbClr val="000000"/>
                </a:solidFill>
                <a:effectLst/>
                <a:latin typeface="Verdana" pitchFamily="34" charset="0"/>
                <a:cs typeface="Arial" pitchFamily="34" charset="0"/>
              </a:rPr>
              <a:t> statement to avoid getting an error.</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2471738"/>
            <a:ext cx="9012238"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119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8483" y="637726"/>
            <a:ext cx="6096000" cy="584775"/>
          </a:xfrm>
          <a:prstGeom prst="rect">
            <a:avLst/>
          </a:prstGeom>
        </p:spPr>
        <p:txBody>
          <a:bodyPr>
            <a:spAutoFit/>
          </a:bodyPr>
          <a:lstStyle/>
          <a:p>
            <a:r>
              <a:rPr lang="en-US" sz="3200" dirty="0"/>
              <a:t>Python While </a:t>
            </a:r>
            <a:r>
              <a:rPr lang="en-US" sz="3200" dirty="0" smtClean="0"/>
              <a:t>Loops</a:t>
            </a:r>
            <a:endParaRPr lang="en-US" sz="3200" dirty="0"/>
          </a:p>
        </p:txBody>
      </p:sp>
      <p:sp>
        <p:nvSpPr>
          <p:cNvPr id="3" name="Rectangle 2"/>
          <p:cNvSpPr/>
          <p:nvPr/>
        </p:nvSpPr>
        <p:spPr>
          <a:xfrm>
            <a:off x="881667" y="1222501"/>
            <a:ext cx="1877630" cy="461665"/>
          </a:xfrm>
          <a:prstGeom prst="rect">
            <a:avLst/>
          </a:prstGeom>
        </p:spPr>
        <p:txBody>
          <a:bodyPr wrap="none">
            <a:spAutoFit/>
          </a:bodyPr>
          <a:lstStyle/>
          <a:p>
            <a:r>
              <a:rPr lang="en-US" sz="2400" dirty="0"/>
              <a:t>Python Loops</a:t>
            </a:r>
          </a:p>
        </p:txBody>
      </p:sp>
      <p:sp>
        <p:nvSpPr>
          <p:cNvPr id="4" name="Rectangle 3"/>
          <p:cNvSpPr/>
          <p:nvPr/>
        </p:nvSpPr>
        <p:spPr>
          <a:xfrm>
            <a:off x="744747" y="1684166"/>
            <a:ext cx="6096000" cy="923330"/>
          </a:xfrm>
          <a:prstGeom prst="rect">
            <a:avLst/>
          </a:prstGeom>
        </p:spPr>
        <p:txBody>
          <a:bodyPr>
            <a:spAutoFit/>
          </a:bodyPr>
          <a:lstStyle/>
          <a:p>
            <a:r>
              <a:rPr lang="en-US" dirty="0"/>
              <a:t>Python has two primitive loop commands:</a:t>
            </a:r>
          </a:p>
          <a:p>
            <a:pPr marL="285750" indent="-285750">
              <a:buFont typeface="Arial" pitchFamily="34" charset="0"/>
              <a:buChar char="•"/>
            </a:pPr>
            <a:r>
              <a:rPr lang="en-US" dirty="0"/>
              <a:t>while loops</a:t>
            </a:r>
          </a:p>
          <a:p>
            <a:pPr marL="285750" indent="-285750">
              <a:buFont typeface="Arial" pitchFamily="34" charset="0"/>
              <a:buChar char="•"/>
            </a:pPr>
            <a:r>
              <a:rPr lang="en-US" dirty="0"/>
              <a:t>for loops</a:t>
            </a:r>
          </a:p>
        </p:txBody>
      </p:sp>
      <p:sp>
        <p:nvSpPr>
          <p:cNvPr id="5" name="Rectangle 4"/>
          <p:cNvSpPr/>
          <p:nvPr/>
        </p:nvSpPr>
        <p:spPr>
          <a:xfrm>
            <a:off x="881667" y="2607496"/>
            <a:ext cx="6096000" cy="461665"/>
          </a:xfrm>
          <a:prstGeom prst="rect">
            <a:avLst/>
          </a:prstGeom>
        </p:spPr>
        <p:txBody>
          <a:bodyPr>
            <a:spAutoFit/>
          </a:bodyPr>
          <a:lstStyle/>
          <a:p>
            <a:r>
              <a:rPr lang="en-US" sz="2400" dirty="0"/>
              <a:t>The while </a:t>
            </a:r>
            <a:r>
              <a:rPr lang="en-US" sz="2400" dirty="0" smtClean="0"/>
              <a:t>Loop</a:t>
            </a:r>
            <a:endParaRPr lang="en-US" sz="2400" dirty="0"/>
          </a:p>
        </p:txBody>
      </p:sp>
      <p:sp>
        <p:nvSpPr>
          <p:cNvPr id="6" name="Rectangle 5"/>
          <p:cNvSpPr/>
          <p:nvPr/>
        </p:nvSpPr>
        <p:spPr>
          <a:xfrm>
            <a:off x="1270959" y="3069161"/>
            <a:ext cx="5086710" cy="646331"/>
          </a:xfrm>
          <a:prstGeom prst="rect">
            <a:avLst/>
          </a:prstGeom>
        </p:spPr>
        <p:txBody>
          <a:bodyPr wrap="square">
            <a:spAutoFit/>
          </a:bodyPr>
          <a:lstStyle/>
          <a:p>
            <a:r>
              <a:rPr lang="en-US" dirty="0"/>
              <a:t>With the </a:t>
            </a:r>
            <a:r>
              <a:rPr lang="en-US" dirty="0">
                <a:solidFill>
                  <a:srgbClr val="FF0000"/>
                </a:solidFill>
              </a:rPr>
              <a:t>while</a:t>
            </a:r>
            <a:r>
              <a:rPr lang="en-US" dirty="0"/>
              <a:t> loop we can execute a set of statements as long as a condition is true</a:t>
            </a:r>
            <a:r>
              <a:rPr lang="en-US" dirty="0" smtClean="0"/>
              <a:t>.</a:t>
            </a:r>
            <a:endParaRPr lang="en-US" dirty="0"/>
          </a:p>
        </p:txBody>
      </p:sp>
      <p:sp>
        <p:nvSpPr>
          <p:cNvPr id="7" name="Rectangle 6"/>
          <p:cNvSpPr/>
          <p:nvPr/>
        </p:nvSpPr>
        <p:spPr>
          <a:xfrm>
            <a:off x="881667" y="3846296"/>
            <a:ext cx="6096000" cy="769441"/>
          </a:xfrm>
          <a:prstGeom prst="rect">
            <a:avLst/>
          </a:prstGeom>
        </p:spPr>
        <p:txBody>
          <a:bodyPr>
            <a:spAutoFit/>
          </a:bodyPr>
          <a:lstStyle/>
          <a:p>
            <a:r>
              <a:rPr lang="en-US" sz="2400" dirty="0"/>
              <a:t>Example</a:t>
            </a:r>
          </a:p>
          <a:p>
            <a:r>
              <a:rPr lang="en-US" sz="2000" dirty="0"/>
              <a:t>Print i as long as i is less than 6:</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269" y="2584000"/>
            <a:ext cx="4858403" cy="238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098" y="5957731"/>
            <a:ext cx="724058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15920" y="5171059"/>
            <a:ext cx="8692551" cy="646331"/>
          </a:xfrm>
          <a:prstGeom prst="rect">
            <a:avLst/>
          </a:prstGeom>
        </p:spPr>
        <p:txBody>
          <a:bodyPr wrap="square">
            <a:spAutoFit/>
          </a:bodyPr>
          <a:lstStyle/>
          <a:p>
            <a:r>
              <a:rPr lang="en-US" dirty="0"/>
              <a:t>The while loop requires relevant variables to be ready, in this example we need to define an indexing variable, i, which we set to 1.</a:t>
            </a:r>
          </a:p>
        </p:txBody>
      </p:sp>
    </p:spTree>
    <p:extLst>
      <p:ext uri="{BB962C8B-B14F-4D97-AF65-F5344CB8AC3E}">
        <p14:creationId xmlns:p14="http://schemas.microsoft.com/office/powerpoint/2010/main" val="33908909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6340" y="672709"/>
            <a:ext cx="6096000" cy="523220"/>
          </a:xfrm>
          <a:prstGeom prst="rect">
            <a:avLst/>
          </a:prstGeom>
        </p:spPr>
        <p:txBody>
          <a:bodyPr>
            <a:spAutoFit/>
          </a:bodyPr>
          <a:lstStyle/>
          <a:p>
            <a:r>
              <a:rPr lang="en-US" sz="2800" dirty="0"/>
              <a:t>The break </a:t>
            </a:r>
            <a:r>
              <a:rPr lang="en-US" sz="2800" dirty="0" smtClean="0"/>
              <a:t>Statement</a:t>
            </a:r>
            <a:endParaRPr lang="en-US" sz="2800" dirty="0"/>
          </a:p>
        </p:txBody>
      </p:sp>
      <p:sp>
        <p:nvSpPr>
          <p:cNvPr id="4" name="Rectangle 3"/>
          <p:cNvSpPr/>
          <p:nvPr/>
        </p:nvSpPr>
        <p:spPr>
          <a:xfrm>
            <a:off x="865516" y="1248055"/>
            <a:ext cx="8744310" cy="369332"/>
          </a:xfrm>
          <a:prstGeom prst="rect">
            <a:avLst/>
          </a:prstGeom>
        </p:spPr>
        <p:txBody>
          <a:bodyPr wrap="square">
            <a:spAutoFit/>
          </a:bodyPr>
          <a:lstStyle/>
          <a:p>
            <a:r>
              <a:rPr lang="en-US" dirty="0"/>
              <a:t>With the </a:t>
            </a:r>
            <a:r>
              <a:rPr lang="en-US" dirty="0">
                <a:solidFill>
                  <a:srgbClr val="FF0000"/>
                </a:solidFill>
              </a:rPr>
              <a:t>break</a:t>
            </a:r>
            <a:r>
              <a:rPr lang="en-US" dirty="0"/>
              <a:t> statement we can stop the loop even if the while condition is true</a:t>
            </a:r>
            <a:r>
              <a:rPr lang="en-US" dirty="0" smtClean="0"/>
              <a:t>:</a:t>
            </a:r>
            <a:endParaRPr lang="en-US" dirty="0"/>
          </a:p>
        </p:txBody>
      </p:sp>
      <p:sp>
        <p:nvSpPr>
          <p:cNvPr id="5" name="Rectangle 4"/>
          <p:cNvSpPr/>
          <p:nvPr/>
        </p:nvSpPr>
        <p:spPr>
          <a:xfrm>
            <a:off x="546339" y="1910317"/>
            <a:ext cx="6096000" cy="707886"/>
          </a:xfrm>
          <a:prstGeom prst="rect">
            <a:avLst/>
          </a:prstGeom>
        </p:spPr>
        <p:txBody>
          <a:bodyPr>
            <a:spAutoFit/>
          </a:bodyPr>
          <a:lstStyle/>
          <a:p>
            <a:r>
              <a:rPr lang="en-US" sz="2000" dirty="0"/>
              <a:t>Example</a:t>
            </a:r>
          </a:p>
          <a:p>
            <a:r>
              <a:rPr lang="en-US" sz="2000" dirty="0"/>
              <a:t>Exit the loop when i is 3:</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455" y="2845729"/>
            <a:ext cx="3549769" cy="317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89068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089" y="414870"/>
            <a:ext cx="4193649" cy="584775"/>
          </a:xfrm>
          <a:prstGeom prst="rect">
            <a:avLst/>
          </a:prstGeom>
        </p:spPr>
        <p:txBody>
          <a:bodyPr wrap="none">
            <a:spAutoFit/>
          </a:bodyPr>
          <a:lstStyle/>
          <a:p>
            <a:r>
              <a:rPr lang="en-US" sz="3200" dirty="0"/>
              <a:t>The continue Statement</a:t>
            </a:r>
          </a:p>
        </p:txBody>
      </p:sp>
      <p:sp>
        <p:nvSpPr>
          <p:cNvPr id="3" name="Rectangle 2"/>
          <p:cNvSpPr/>
          <p:nvPr/>
        </p:nvSpPr>
        <p:spPr>
          <a:xfrm>
            <a:off x="1038045" y="1007643"/>
            <a:ext cx="10029645" cy="923330"/>
          </a:xfrm>
          <a:prstGeom prst="rect">
            <a:avLst/>
          </a:prstGeom>
        </p:spPr>
        <p:txBody>
          <a:bodyPr wrap="square">
            <a:spAutoFit/>
          </a:bodyPr>
          <a:lstStyle/>
          <a:p>
            <a:r>
              <a:rPr lang="en-US" dirty="0"/>
              <a:t>With the </a:t>
            </a:r>
            <a:r>
              <a:rPr lang="en-US" dirty="0">
                <a:solidFill>
                  <a:srgbClr val="FF0000"/>
                </a:solidFill>
              </a:rPr>
              <a:t>continue</a:t>
            </a:r>
            <a:r>
              <a:rPr lang="en-US" dirty="0"/>
              <a:t> statement we can stop the current iteration, and continue with the next:</a:t>
            </a:r>
          </a:p>
          <a:p>
            <a:r>
              <a:rPr lang="en-US" dirty="0"/>
              <a:t/>
            </a:r>
            <a:br>
              <a:rPr lang="en-US" dirty="0"/>
            </a:br>
            <a:endParaRPr lang="en-US" dirty="0"/>
          </a:p>
        </p:txBody>
      </p:sp>
      <p:sp>
        <p:nvSpPr>
          <p:cNvPr id="4" name="Rectangle 3"/>
          <p:cNvSpPr/>
          <p:nvPr/>
        </p:nvSpPr>
        <p:spPr>
          <a:xfrm>
            <a:off x="614089" y="1607807"/>
            <a:ext cx="6096000" cy="707886"/>
          </a:xfrm>
          <a:prstGeom prst="rect">
            <a:avLst/>
          </a:prstGeom>
        </p:spPr>
        <p:txBody>
          <a:bodyPr>
            <a:spAutoFit/>
          </a:bodyPr>
          <a:lstStyle/>
          <a:p>
            <a:r>
              <a:rPr lang="en-US" sz="2000" dirty="0"/>
              <a:t>Example</a:t>
            </a:r>
          </a:p>
          <a:p>
            <a:r>
              <a:rPr lang="en-US" sz="2000" dirty="0"/>
              <a:t>Continue to the next iteration if i is 3:</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911" y="2581275"/>
            <a:ext cx="5840412"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6952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461" y="517433"/>
            <a:ext cx="6096000" cy="1754326"/>
          </a:xfrm>
          <a:prstGeom prst="rect">
            <a:avLst/>
          </a:prstGeom>
        </p:spPr>
        <p:txBody>
          <a:bodyPr>
            <a:spAutoFit/>
          </a:bodyPr>
          <a:lstStyle/>
          <a:p>
            <a:r>
              <a:rPr lang="en-US" sz="3600" dirty="0"/>
              <a:t>The else Statement</a:t>
            </a:r>
          </a:p>
          <a:p>
            <a:r>
              <a:rPr lang="en-US" sz="3600" dirty="0"/>
              <a:t/>
            </a:r>
            <a:br>
              <a:rPr lang="en-US" sz="3600" dirty="0"/>
            </a:br>
            <a:endParaRPr lang="en-US" sz="3600" dirty="0"/>
          </a:p>
        </p:txBody>
      </p:sp>
      <p:sp>
        <p:nvSpPr>
          <p:cNvPr id="3" name="Rectangle 2"/>
          <p:cNvSpPr/>
          <p:nvPr/>
        </p:nvSpPr>
        <p:spPr>
          <a:xfrm>
            <a:off x="1107057" y="1276082"/>
            <a:ext cx="9020354" cy="923330"/>
          </a:xfrm>
          <a:prstGeom prst="rect">
            <a:avLst/>
          </a:prstGeom>
        </p:spPr>
        <p:txBody>
          <a:bodyPr wrap="square">
            <a:spAutoFit/>
          </a:bodyPr>
          <a:lstStyle/>
          <a:p>
            <a:r>
              <a:rPr lang="en-US" dirty="0"/>
              <a:t>With the </a:t>
            </a:r>
            <a:r>
              <a:rPr lang="en-US" dirty="0">
                <a:solidFill>
                  <a:srgbClr val="FF0000"/>
                </a:solidFill>
              </a:rPr>
              <a:t>else</a:t>
            </a:r>
            <a:r>
              <a:rPr lang="en-US" dirty="0"/>
              <a:t> statement we can run a block of code once when the condition no longer is true:</a:t>
            </a:r>
          </a:p>
          <a:p>
            <a:r>
              <a:rPr lang="en-US" dirty="0"/>
              <a:t/>
            </a:r>
            <a:br>
              <a:rPr lang="en-US" dirty="0"/>
            </a:br>
            <a:endParaRPr lang="en-US" dirty="0"/>
          </a:p>
        </p:txBody>
      </p:sp>
      <p:sp>
        <p:nvSpPr>
          <p:cNvPr id="4" name="Rectangle 3"/>
          <p:cNvSpPr/>
          <p:nvPr/>
        </p:nvSpPr>
        <p:spPr>
          <a:xfrm>
            <a:off x="667110" y="1737747"/>
            <a:ext cx="6096000" cy="707886"/>
          </a:xfrm>
          <a:prstGeom prst="rect">
            <a:avLst/>
          </a:prstGeom>
        </p:spPr>
        <p:txBody>
          <a:bodyPr>
            <a:spAutoFit/>
          </a:bodyPr>
          <a:lstStyle/>
          <a:p>
            <a:r>
              <a:rPr lang="en-US" sz="2000" dirty="0"/>
              <a:t>Example</a:t>
            </a:r>
          </a:p>
          <a:p>
            <a:r>
              <a:rPr lang="en-US" sz="2000" dirty="0"/>
              <a:t>Print a message once the condition is false:</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624" y="2670594"/>
            <a:ext cx="5088477" cy="345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59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E534399-7102-E0FD-469A-F06088098A34}"/>
              </a:ext>
            </a:extLst>
          </p:cNvPr>
          <p:cNvSpPr txBox="1"/>
          <p:nvPr/>
        </p:nvSpPr>
        <p:spPr>
          <a:xfrm>
            <a:off x="369196" y="335845"/>
            <a:ext cx="7602827" cy="830997"/>
          </a:xfrm>
          <a:prstGeom prst="rect">
            <a:avLst/>
          </a:prstGeom>
          <a:noFill/>
        </p:spPr>
        <p:txBody>
          <a:bodyPr wrap="square" rtlCol="0">
            <a:spAutoFit/>
          </a:bodyPr>
          <a:lstStyle/>
          <a:p>
            <a:pPr algn="l"/>
            <a:r>
              <a:rPr lang="en-PH" sz="4800" b="1" i="0" u="sng" dirty="0">
                <a:solidFill>
                  <a:srgbClr val="000000"/>
                </a:solidFill>
                <a:effectLst>
                  <a:outerShdw blurRad="38100" dist="38100" dir="2700000" algn="tl">
                    <a:srgbClr val="000000">
                      <a:alpha val="43137"/>
                    </a:srgbClr>
                  </a:outerShdw>
                </a:effectLst>
                <a:latin typeface="Segoe UI" panose="020B0502040204020203" pitchFamily="34" charset="0"/>
              </a:rPr>
              <a:t>Python Operators</a:t>
            </a:r>
          </a:p>
        </p:txBody>
      </p:sp>
      <p:sp>
        <p:nvSpPr>
          <p:cNvPr id="6" name="TextBox 5">
            <a:extLst>
              <a:ext uri="{FF2B5EF4-FFF2-40B4-BE49-F238E27FC236}">
                <a16:creationId xmlns="" xmlns:a16="http://schemas.microsoft.com/office/drawing/2014/main" id="{7B4E740E-36A8-DE07-A63E-AD19152847F2}"/>
              </a:ext>
            </a:extLst>
          </p:cNvPr>
          <p:cNvSpPr txBox="1"/>
          <p:nvPr/>
        </p:nvSpPr>
        <p:spPr>
          <a:xfrm>
            <a:off x="369196" y="1310350"/>
            <a:ext cx="11307651" cy="369332"/>
          </a:xfrm>
          <a:prstGeom prst="rect">
            <a:avLst/>
          </a:prstGeom>
          <a:noFill/>
        </p:spPr>
        <p:txBody>
          <a:bodyPr wrap="square" rtlCol="0">
            <a:spAutoFit/>
          </a:bodyPr>
          <a:lstStyle/>
          <a:p>
            <a:pPr algn="l"/>
            <a:r>
              <a:rPr lang="en-US" b="0" i="0" dirty="0">
                <a:solidFill>
                  <a:srgbClr val="000000"/>
                </a:solidFill>
                <a:effectLst/>
                <a:latin typeface="Verdana" panose="020B0604030504040204" pitchFamily="34" charset="0"/>
              </a:rPr>
              <a:t>Operators are used to perform operations on variables and values.</a:t>
            </a:r>
            <a:endParaRPr lang="en-PH" b="1" i="0" dirty="0">
              <a:solidFill>
                <a:schemeClr val="bg2">
                  <a:lumMod val="10000"/>
                </a:schemeClr>
              </a:solidFill>
              <a:latin typeface="-apple-system"/>
            </a:endParaRPr>
          </a:p>
        </p:txBody>
      </p:sp>
      <p:sp>
        <p:nvSpPr>
          <p:cNvPr id="9" name="TextBox 8">
            <a:extLst>
              <a:ext uri="{FF2B5EF4-FFF2-40B4-BE49-F238E27FC236}">
                <a16:creationId xmlns="" xmlns:a16="http://schemas.microsoft.com/office/drawing/2014/main" id="{E1931828-6638-3F31-5037-CBD0E70227C2}"/>
              </a:ext>
            </a:extLst>
          </p:cNvPr>
          <p:cNvSpPr txBox="1"/>
          <p:nvPr/>
        </p:nvSpPr>
        <p:spPr>
          <a:xfrm>
            <a:off x="369196" y="1823190"/>
            <a:ext cx="8781186"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In the example below, we use the </a:t>
            </a:r>
            <a:r>
              <a:rPr lang="en-US" b="0" i="0" dirty="0">
                <a:solidFill>
                  <a:srgbClr val="FF0000"/>
                </a:solidFill>
                <a:effectLst/>
                <a:latin typeface="Verdana" panose="020B0604030504040204" pitchFamily="34" charset="0"/>
              </a:rPr>
              <a:t>+</a:t>
            </a:r>
            <a:r>
              <a:rPr lang="en-US" b="0" i="0" dirty="0">
                <a:solidFill>
                  <a:srgbClr val="000000"/>
                </a:solidFill>
                <a:effectLst/>
                <a:latin typeface="Verdana" panose="020B0604030504040204" pitchFamily="34" charset="0"/>
              </a:rPr>
              <a:t> operator to add together two values:</a:t>
            </a:r>
            <a:endParaRPr lang="en-PH" dirty="0"/>
          </a:p>
        </p:txBody>
      </p:sp>
      <p:pic>
        <p:nvPicPr>
          <p:cNvPr id="3" name="Picture 2">
            <a:extLst>
              <a:ext uri="{FF2B5EF4-FFF2-40B4-BE49-F238E27FC236}">
                <a16:creationId xmlns="" xmlns:a16="http://schemas.microsoft.com/office/drawing/2014/main" id="{0B68461A-3369-CDBA-1EF6-CBCAD9AF45D8}"/>
              </a:ext>
            </a:extLst>
          </p:cNvPr>
          <p:cNvPicPr>
            <a:picLocks noChangeAspect="1"/>
          </p:cNvPicPr>
          <p:nvPr/>
        </p:nvPicPr>
        <p:blipFill>
          <a:blip r:embed="rId2"/>
          <a:stretch>
            <a:fillRect/>
          </a:stretch>
        </p:blipFill>
        <p:spPr>
          <a:xfrm>
            <a:off x="1064653" y="2336030"/>
            <a:ext cx="2747494" cy="1504214"/>
          </a:xfrm>
          <a:prstGeom prst="rect">
            <a:avLst/>
          </a:prstGeom>
        </p:spPr>
      </p:pic>
      <p:sp>
        <p:nvSpPr>
          <p:cNvPr id="7" name="TextBox 6">
            <a:extLst>
              <a:ext uri="{FF2B5EF4-FFF2-40B4-BE49-F238E27FC236}">
                <a16:creationId xmlns="" xmlns:a16="http://schemas.microsoft.com/office/drawing/2014/main" id="{1140133F-283A-E67F-0ED3-90ABDBD6E214}"/>
              </a:ext>
            </a:extLst>
          </p:cNvPr>
          <p:cNvSpPr txBox="1"/>
          <p:nvPr/>
        </p:nvSpPr>
        <p:spPr>
          <a:xfrm>
            <a:off x="369196" y="3895055"/>
            <a:ext cx="6356997" cy="369332"/>
          </a:xfrm>
          <a:prstGeom prst="rect">
            <a:avLst/>
          </a:prstGeom>
          <a:noFill/>
        </p:spPr>
        <p:txBody>
          <a:bodyPr wrap="none" rtlCol="0">
            <a:spAutoFit/>
          </a:bodyPr>
          <a:lstStyle/>
          <a:p>
            <a:r>
              <a:rPr lang="en-US" b="0" i="0" dirty="0">
                <a:solidFill>
                  <a:srgbClr val="000000"/>
                </a:solidFill>
                <a:effectLst/>
                <a:latin typeface="Verdana" panose="020B0604030504040204" pitchFamily="34" charset="0"/>
              </a:rPr>
              <a:t>Python divides the operators in the following groups:</a:t>
            </a:r>
            <a:endParaRPr lang="en-PH" dirty="0"/>
          </a:p>
        </p:txBody>
      </p:sp>
      <p:sp>
        <p:nvSpPr>
          <p:cNvPr id="8" name="TextBox 7">
            <a:extLst>
              <a:ext uri="{FF2B5EF4-FFF2-40B4-BE49-F238E27FC236}">
                <a16:creationId xmlns="" xmlns:a16="http://schemas.microsoft.com/office/drawing/2014/main" id="{D11236C0-1327-5701-C036-56521F2EA0D5}"/>
              </a:ext>
            </a:extLst>
          </p:cNvPr>
          <p:cNvSpPr txBox="1"/>
          <p:nvPr/>
        </p:nvSpPr>
        <p:spPr>
          <a:xfrm>
            <a:off x="656796" y="4314518"/>
            <a:ext cx="3155351" cy="2554545"/>
          </a:xfrm>
          <a:prstGeom prst="rect">
            <a:avLst/>
          </a:prstGeom>
          <a:noFill/>
        </p:spPr>
        <p:txBody>
          <a:bodyPr wrap="none" rtlCol="0">
            <a:spAutoFit/>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Arithmetic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Assignment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Comparison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Logical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Identity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Membership operators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Bitwise operators</a:t>
            </a:r>
          </a:p>
          <a:p>
            <a:endParaRPr lang="en-PH" sz="2000" dirty="0"/>
          </a:p>
        </p:txBody>
      </p:sp>
    </p:spTree>
    <p:extLst>
      <p:ext uri="{BB962C8B-B14F-4D97-AF65-F5344CB8AC3E}">
        <p14:creationId xmlns:p14="http://schemas.microsoft.com/office/powerpoint/2010/main" val="31246266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834" y="465198"/>
            <a:ext cx="6096000" cy="584775"/>
          </a:xfrm>
          <a:prstGeom prst="rect">
            <a:avLst/>
          </a:prstGeom>
        </p:spPr>
        <p:txBody>
          <a:bodyPr>
            <a:spAutoFit/>
          </a:bodyPr>
          <a:lstStyle/>
          <a:p>
            <a:r>
              <a:rPr lang="en-US" sz="3200" dirty="0"/>
              <a:t>Python For </a:t>
            </a:r>
            <a:r>
              <a:rPr lang="en-US" sz="3200" dirty="0" smtClean="0"/>
              <a:t>Loops</a:t>
            </a:r>
            <a:endParaRPr lang="en-US" sz="3200" dirty="0"/>
          </a:p>
        </p:txBody>
      </p:sp>
      <p:sp>
        <p:nvSpPr>
          <p:cNvPr id="3" name="Rectangle 2"/>
          <p:cNvSpPr/>
          <p:nvPr/>
        </p:nvSpPr>
        <p:spPr>
          <a:xfrm>
            <a:off x="917275" y="1110750"/>
            <a:ext cx="10668000" cy="1200329"/>
          </a:xfrm>
          <a:prstGeom prst="rect">
            <a:avLst/>
          </a:prstGeom>
        </p:spPr>
        <p:txBody>
          <a:bodyPr wrap="square">
            <a:spAutoFit/>
          </a:bodyPr>
          <a:lstStyle/>
          <a:p>
            <a:pPr marL="285750" indent="-285750">
              <a:buFont typeface="Arial" pitchFamily="34" charset="0"/>
              <a:buChar char="•"/>
            </a:pPr>
            <a:r>
              <a:rPr lang="en-US" dirty="0"/>
              <a:t>A </a:t>
            </a:r>
            <a:r>
              <a:rPr lang="en-US" dirty="0">
                <a:solidFill>
                  <a:srgbClr val="FF0000"/>
                </a:solidFill>
              </a:rPr>
              <a:t>for</a:t>
            </a:r>
            <a:r>
              <a:rPr lang="en-US" dirty="0"/>
              <a:t> loop is used for iterating over a sequence (that is either a list, a tuple, a dictionary, a set, or a string).</a:t>
            </a:r>
          </a:p>
          <a:p>
            <a:pPr marL="285750" indent="-285750">
              <a:buFont typeface="Arial" pitchFamily="34" charset="0"/>
              <a:buChar char="•"/>
            </a:pPr>
            <a:r>
              <a:rPr lang="en-US" dirty="0"/>
              <a:t>This is less like the </a:t>
            </a:r>
            <a:r>
              <a:rPr lang="en-US" dirty="0">
                <a:solidFill>
                  <a:srgbClr val="FF0000"/>
                </a:solidFill>
              </a:rPr>
              <a:t>for</a:t>
            </a:r>
            <a:r>
              <a:rPr lang="en-US" dirty="0"/>
              <a:t> keyword in other programming languages, and works more like an iterator method as found in other object-orientated programming languages.</a:t>
            </a:r>
          </a:p>
          <a:p>
            <a:pPr marL="285750" indent="-285750">
              <a:buFont typeface="Arial" pitchFamily="34" charset="0"/>
              <a:buChar char="•"/>
            </a:pPr>
            <a:r>
              <a:rPr lang="en-US" dirty="0"/>
              <a:t>With the </a:t>
            </a:r>
            <a:r>
              <a:rPr lang="en-US" dirty="0">
                <a:solidFill>
                  <a:srgbClr val="FF0000"/>
                </a:solidFill>
              </a:rPr>
              <a:t>for</a:t>
            </a:r>
            <a:r>
              <a:rPr lang="en-US" dirty="0"/>
              <a:t> loop we can execute a set of statements, once for each item in a list, tuple, set etc.</a:t>
            </a:r>
          </a:p>
        </p:txBody>
      </p:sp>
      <p:sp>
        <p:nvSpPr>
          <p:cNvPr id="4" name="Rectangle 3"/>
          <p:cNvSpPr/>
          <p:nvPr/>
        </p:nvSpPr>
        <p:spPr>
          <a:xfrm>
            <a:off x="589472" y="2597202"/>
            <a:ext cx="6096000" cy="707886"/>
          </a:xfrm>
          <a:prstGeom prst="rect">
            <a:avLst/>
          </a:prstGeom>
        </p:spPr>
        <p:txBody>
          <a:bodyPr>
            <a:spAutoFit/>
          </a:bodyPr>
          <a:lstStyle/>
          <a:p>
            <a:r>
              <a:rPr lang="en-US" sz="2000" dirty="0"/>
              <a:t>Example</a:t>
            </a:r>
          </a:p>
          <a:p>
            <a:r>
              <a:rPr lang="en-US" sz="2000" dirty="0"/>
              <a:t>Print each fruit in a fruit list:</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644" y="3429000"/>
            <a:ext cx="53149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09836" y="5659254"/>
            <a:ext cx="8825870" cy="369332"/>
          </a:xfrm>
          <a:prstGeom prst="rect">
            <a:avLst/>
          </a:prstGeom>
        </p:spPr>
        <p:txBody>
          <a:bodyPr wrap="square">
            <a:spAutoFit/>
          </a:bodyPr>
          <a:lstStyle/>
          <a:p>
            <a:r>
              <a:rPr lang="en-US" dirty="0"/>
              <a:t>The </a:t>
            </a:r>
            <a:r>
              <a:rPr lang="en-US" dirty="0">
                <a:solidFill>
                  <a:srgbClr val="FF0000"/>
                </a:solidFill>
              </a:rPr>
              <a:t>for</a:t>
            </a:r>
            <a:r>
              <a:rPr lang="en-US" dirty="0"/>
              <a:t> loop does not require an indexing variable to set beforehand.</a:t>
            </a:r>
          </a:p>
        </p:txBody>
      </p:sp>
    </p:spTree>
    <p:extLst>
      <p:ext uri="{BB962C8B-B14F-4D97-AF65-F5344CB8AC3E}">
        <p14:creationId xmlns:p14="http://schemas.microsoft.com/office/powerpoint/2010/main" val="13522124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615" y="577818"/>
            <a:ext cx="6096000" cy="1569660"/>
          </a:xfrm>
          <a:prstGeom prst="rect">
            <a:avLst/>
          </a:prstGeom>
        </p:spPr>
        <p:txBody>
          <a:bodyPr>
            <a:spAutoFit/>
          </a:bodyPr>
          <a:lstStyle/>
          <a:p>
            <a:r>
              <a:rPr lang="en-US" sz="3200" dirty="0"/>
              <a:t>Looping Through a String</a:t>
            </a:r>
          </a:p>
          <a:p>
            <a:r>
              <a:rPr lang="en-US" sz="3200" dirty="0"/>
              <a:t/>
            </a:r>
            <a:br>
              <a:rPr lang="en-US" sz="3200" dirty="0"/>
            </a:br>
            <a:endParaRPr lang="en-US" sz="3200" dirty="0"/>
          </a:p>
        </p:txBody>
      </p:sp>
      <p:sp>
        <p:nvSpPr>
          <p:cNvPr id="3" name="Rectangle 2"/>
          <p:cNvSpPr/>
          <p:nvPr/>
        </p:nvSpPr>
        <p:spPr>
          <a:xfrm>
            <a:off x="1167441" y="1250202"/>
            <a:ext cx="7838536" cy="923330"/>
          </a:xfrm>
          <a:prstGeom prst="rect">
            <a:avLst/>
          </a:prstGeom>
        </p:spPr>
        <p:txBody>
          <a:bodyPr wrap="square">
            <a:spAutoFit/>
          </a:bodyPr>
          <a:lstStyle/>
          <a:p>
            <a:r>
              <a:rPr lang="en-US" dirty="0"/>
              <a:t>Even strings are </a:t>
            </a:r>
            <a:r>
              <a:rPr lang="en-US" dirty="0" err="1"/>
              <a:t>iterable</a:t>
            </a:r>
            <a:r>
              <a:rPr lang="en-US" dirty="0"/>
              <a:t> objects, they contain a sequence of characters:</a:t>
            </a:r>
          </a:p>
          <a:p>
            <a:r>
              <a:rPr lang="en-US" dirty="0"/>
              <a:t/>
            </a:r>
            <a:br>
              <a:rPr lang="en-US" dirty="0"/>
            </a:br>
            <a:endParaRPr lang="en-US" dirty="0"/>
          </a:p>
        </p:txBody>
      </p:sp>
      <p:sp>
        <p:nvSpPr>
          <p:cNvPr id="4" name="Rectangle 3"/>
          <p:cNvSpPr/>
          <p:nvPr/>
        </p:nvSpPr>
        <p:spPr>
          <a:xfrm>
            <a:off x="822385" y="1850366"/>
            <a:ext cx="6096000" cy="707886"/>
          </a:xfrm>
          <a:prstGeom prst="rect">
            <a:avLst/>
          </a:prstGeom>
        </p:spPr>
        <p:txBody>
          <a:bodyPr>
            <a:spAutoFit/>
          </a:bodyPr>
          <a:lstStyle/>
          <a:p>
            <a:r>
              <a:rPr lang="en-US" sz="2000" dirty="0"/>
              <a:t>Example</a:t>
            </a:r>
          </a:p>
          <a:p>
            <a:r>
              <a:rPr lang="en-US" sz="2000" dirty="0"/>
              <a:t>Loop through the letters in the word "banana":</a:t>
            </a: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7" y="2880323"/>
            <a:ext cx="4942547" cy="28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9147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087" y="500180"/>
            <a:ext cx="6096000" cy="584775"/>
          </a:xfrm>
          <a:prstGeom prst="rect">
            <a:avLst/>
          </a:prstGeom>
        </p:spPr>
        <p:txBody>
          <a:bodyPr>
            <a:spAutoFit/>
          </a:bodyPr>
          <a:lstStyle/>
          <a:p>
            <a:r>
              <a:rPr lang="en-US" sz="3200" dirty="0"/>
              <a:t>The break </a:t>
            </a:r>
            <a:r>
              <a:rPr lang="en-US" sz="3200" dirty="0" smtClean="0"/>
              <a:t>Statement</a:t>
            </a:r>
            <a:endParaRPr lang="en-US" sz="3200" dirty="0"/>
          </a:p>
        </p:txBody>
      </p:sp>
      <p:sp>
        <p:nvSpPr>
          <p:cNvPr id="3" name="Rectangle 2"/>
          <p:cNvSpPr/>
          <p:nvPr/>
        </p:nvSpPr>
        <p:spPr>
          <a:xfrm>
            <a:off x="969033" y="1182145"/>
            <a:ext cx="8537275" cy="369332"/>
          </a:xfrm>
          <a:prstGeom prst="rect">
            <a:avLst/>
          </a:prstGeom>
        </p:spPr>
        <p:txBody>
          <a:bodyPr wrap="square">
            <a:spAutoFit/>
          </a:bodyPr>
          <a:lstStyle/>
          <a:p>
            <a:r>
              <a:rPr lang="en-US" dirty="0"/>
              <a:t>With the </a:t>
            </a:r>
            <a:r>
              <a:rPr lang="en-US" dirty="0">
                <a:solidFill>
                  <a:srgbClr val="FF0000"/>
                </a:solidFill>
              </a:rPr>
              <a:t>break</a:t>
            </a:r>
            <a:r>
              <a:rPr lang="en-US" dirty="0"/>
              <a:t> statement we can stop the loop before it has looped through all the items:</a:t>
            </a:r>
          </a:p>
        </p:txBody>
      </p:sp>
      <p:sp>
        <p:nvSpPr>
          <p:cNvPr id="4" name="Rectangle 1"/>
          <p:cNvSpPr>
            <a:spLocks noChangeArrowheads="1"/>
          </p:cNvSpPr>
          <p:nvPr/>
        </p:nvSpPr>
        <p:spPr bwMode="auto">
          <a:xfrm>
            <a:off x="529087" y="1706506"/>
            <a:ext cx="7996687" cy="80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Exit the loop when </a:t>
            </a:r>
            <a:r>
              <a:rPr kumimoji="0" lang="en-US" sz="1600" b="0" i="0" u="none" strike="noStrike" cap="none" normalizeH="0" baseline="0" dirty="0" smtClean="0">
                <a:ln>
                  <a:noFill/>
                </a:ln>
                <a:solidFill>
                  <a:srgbClr val="DC143C"/>
                </a:solidFill>
                <a:effectLst/>
                <a:latin typeface="Consolas" pitchFamily="49" charset="0"/>
                <a:cs typeface="Arial" pitchFamily="34" charset="0"/>
              </a:rPr>
              <a:t>x</a:t>
            </a:r>
            <a:r>
              <a:rPr kumimoji="0" lang="en-US" sz="1600" b="0" i="0" u="none" strike="noStrike" cap="none" normalizeH="0" baseline="0" dirty="0" smtClean="0">
                <a:ln>
                  <a:noFill/>
                </a:ln>
                <a:solidFill>
                  <a:srgbClr val="000000"/>
                </a:solidFill>
                <a:effectLst/>
                <a:latin typeface="Verdana" pitchFamily="34" charset="0"/>
                <a:cs typeface="Arial" pitchFamily="34" charset="0"/>
              </a:rPr>
              <a:t> is "banana":</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429" y="2952660"/>
            <a:ext cx="45243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251" y="3024097"/>
            <a:ext cx="52101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646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218" y="543313"/>
            <a:ext cx="6096000" cy="1569660"/>
          </a:xfrm>
          <a:prstGeom prst="rect">
            <a:avLst/>
          </a:prstGeom>
        </p:spPr>
        <p:txBody>
          <a:bodyPr>
            <a:spAutoFit/>
          </a:bodyPr>
          <a:lstStyle/>
          <a:p>
            <a:r>
              <a:rPr lang="en-US" sz="3200" dirty="0"/>
              <a:t>The continue Statement</a:t>
            </a:r>
          </a:p>
          <a:p>
            <a:r>
              <a:rPr lang="en-US" sz="3200" dirty="0"/>
              <a:t/>
            </a:r>
            <a:br>
              <a:rPr lang="en-US" sz="3200" dirty="0"/>
            </a:br>
            <a:endParaRPr lang="en-US" sz="3200" dirty="0"/>
          </a:p>
        </p:txBody>
      </p:sp>
      <p:sp>
        <p:nvSpPr>
          <p:cNvPr id="3" name="Rectangle 2"/>
          <p:cNvSpPr/>
          <p:nvPr/>
        </p:nvSpPr>
        <p:spPr>
          <a:xfrm>
            <a:off x="960407" y="1224323"/>
            <a:ext cx="10322943" cy="923330"/>
          </a:xfrm>
          <a:prstGeom prst="rect">
            <a:avLst/>
          </a:prstGeom>
        </p:spPr>
        <p:txBody>
          <a:bodyPr wrap="square">
            <a:spAutoFit/>
          </a:bodyPr>
          <a:lstStyle/>
          <a:p>
            <a:r>
              <a:rPr lang="en-US" dirty="0"/>
              <a:t>With the </a:t>
            </a:r>
            <a:r>
              <a:rPr lang="en-US" dirty="0">
                <a:solidFill>
                  <a:srgbClr val="FF0000"/>
                </a:solidFill>
              </a:rPr>
              <a:t>continue</a:t>
            </a:r>
            <a:r>
              <a:rPr lang="en-US" dirty="0"/>
              <a:t> statement we can stop the current iteration of the loop, and continue with the next:</a:t>
            </a:r>
          </a:p>
          <a:p>
            <a:r>
              <a:rPr lang="en-US" dirty="0"/>
              <a:t/>
            </a:r>
            <a:br>
              <a:rPr lang="en-US" dirty="0"/>
            </a:br>
            <a:endParaRPr lang="en-US" dirty="0"/>
          </a:p>
        </p:txBody>
      </p:sp>
      <p:sp>
        <p:nvSpPr>
          <p:cNvPr id="4" name="Rectangle 3"/>
          <p:cNvSpPr/>
          <p:nvPr/>
        </p:nvSpPr>
        <p:spPr>
          <a:xfrm>
            <a:off x="572218" y="1945083"/>
            <a:ext cx="6096000" cy="707886"/>
          </a:xfrm>
          <a:prstGeom prst="rect">
            <a:avLst/>
          </a:prstGeom>
        </p:spPr>
        <p:txBody>
          <a:bodyPr>
            <a:spAutoFit/>
          </a:bodyPr>
          <a:lstStyle/>
          <a:p>
            <a:r>
              <a:rPr lang="en-US" sz="2000" dirty="0"/>
              <a:t>Example</a:t>
            </a:r>
          </a:p>
          <a:p>
            <a:r>
              <a:rPr lang="en-US" sz="2000" dirty="0"/>
              <a:t>Do not print banana:</a:t>
            </a:r>
          </a:p>
        </p:txBody>
      </p:sp>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925" y="2913392"/>
            <a:ext cx="5503470" cy="260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4767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9638" y="526059"/>
            <a:ext cx="6096000" cy="1569660"/>
          </a:xfrm>
          <a:prstGeom prst="rect">
            <a:avLst/>
          </a:prstGeom>
        </p:spPr>
        <p:txBody>
          <a:bodyPr>
            <a:spAutoFit/>
          </a:bodyPr>
          <a:lstStyle/>
          <a:p>
            <a:r>
              <a:rPr lang="en-US" sz="3200" dirty="0"/>
              <a:t>The range() Function</a:t>
            </a:r>
          </a:p>
          <a:p>
            <a:r>
              <a:rPr lang="en-US" sz="3200" dirty="0"/>
              <a:t/>
            </a:r>
            <a:br>
              <a:rPr lang="en-US" sz="3200" dirty="0"/>
            </a:br>
            <a:endParaRPr lang="en-US" sz="3200" dirty="0"/>
          </a:p>
        </p:txBody>
      </p:sp>
      <p:sp>
        <p:nvSpPr>
          <p:cNvPr id="3" name="Rectangle 2"/>
          <p:cNvSpPr/>
          <p:nvPr/>
        </p:nvSpPr>
        <p:spPr>
          <a:xfrm>
            <a:off x="1245078" y="1213008"/>
            <a:ext cx="9848491" cy="923330"/>
          </a:xfrm>
          <a:prstGeom prst="rect">
            <a:avLst/>
          </a:prstGeom>
        </p:spPr>
        <p:txBody>
          <a:bodyPr wrap="square">
            <a:spAutoFit/>
          </a:bodyPr>
          <a:lstStyle/>
          <a:p>
            <a:pPr marL="285750" indent="-285750">
              <a:buFont typeface="Arial" pitchFamily="34" charset="0"/>
              <a:buChar char="•"/>
            </a:pPr>
            <a:r>
              <a:rPr lang="en-US" dirty="0"/>
              <a:t>To loop through a set of code a specified number of times, we can use the</a:t>
            </a:r>
            <a:r>
              <a:rPr lang="en-US" dirty="0">
                <a:solidFill>
                  <a:srgbClr val="FF0000"/>
                </a:solidFill>
              </a:rPr>
              <a:t> range()</a:t>
            </a:r>
            <a:r>
              <a:rPr lang="en-US" dirty="0"/>
              <a:t> function,</a:t>
            </a:r>
          </a:p>
          <a:p>
            <a:pPr marL="285750" indent="-285750">
              <a:buFont typeface="Arial" pitchFamily="34" charset="0"/>
              <a:buChar char="•"/>
            </a:pPr>
            <a:r>
              <a:rPr lang="en-US" dirty="0"/>
              <a:t>The </a:t>
            </a:r>
            <a:r>
              <a:rPr lang="en-US" dirty="0">
                <a:solidFill>
                  <a:srgbClr val="FF0000"/>
                </a:solidFill>
              </a:rPr>
              <a:t>range()</a:t>
            </a:r>
            <a:r>
              <a:rPr lang="en-US" dirty="0"/>
              <a:t> function returns a sequence of numbers, starting from 0 by default, and increments by 1 (by default), and ends at a specified number.</a:t>
            </a:r>
          </a:p>
        </p:txBody>
      </p:sp>
      <p:sp>
        <p:nvSpPr>
          <p:cNvPr id="4" name="Rectangle 3"/>
          <p:cNvSpPr/>
          <p:nvPr/>
        </p:nvSpPr>
        <p:spPr>
          <a:xfrm>
            <a:off x="684362" y="2485709"/>
            <a:ext cx="6096000" cy="707886"/>
          </a:xfrm>
          <a:prstGeom prst="rect">
            <a:avLst/>
          </a:prstGeom>
        </p:spPr>
        <p:txBody>
          <a:bodyPr>
            <a:spAutoFit/>
          </a:bodyPr>
          <a:lstStyle/>
          <a:p>
            <a:r>
              <a:rPr lang="en-US" sz="2000" dirty="0"/>
              <a:t>Example</a:t>
            </a:r>
          </a:p>
          <a:p>
            <a:r>
              <a:rPr lang="en-US" sz="2000" dirty="0"/>
              <a:t>Using the range() function:</a:t>
            </a: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584" y="3285765"/>
            <a:ext cx="366712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44" y="6072726"/>
            <a:ext cx="655478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8600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217" y="447945"/>
            <a:ext cx="10952673" cy="646331"/>
          </a:xfrm>
          <a:prstGeom prst="rect">
            <a:avLst/>
          </a:prstGeom>
        </p:spPr>
        <p:txBody>
          <a:bodyPr wrap="square">
            <a:spAutoFit/>
          </a:bodyPr>
          <a:lstStyle/>
          <a:p>
            <a:r>
              <a:rPr lang="en-US" dirty="0"/>
              <a:t>The</a:t>
            </a:r>
            <a:r>
              <a:rPr lang="en-US" dirty="0">
                <a:solidFill>
                  <a:srgbClr val="FF0000"/>
                </a:solidFill>
              </a:rPr>
              <a:t> range()</a:t>
            </a:r>
            <a:r>
              <a:rPr lang="en-US" dirty="0"/>
              <a:t> function defaults to 0 as a starting value, however it is possible to specify the starting value by adding a parameter: </a:t>
            </a:r>
            <a:r>
              <a:rPr lang="en-US" dirty="0">
                <a:solidFill>
                  <a:srgbClr val="FF0000"/>
                </a:solidFill>
              </a:rPr>
              <a:t>range(2, 6)</a:t>
            </a:r>
            <a:r>
              <a:rPr lang="en-US" dirty="0"/>
              <a:t>, which means values from 2 to 6 (but not including 6):</a:t>
            </a: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48" y="1313731"/>
            <a:ext cx="34671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92989" y="3429000"/>
            <a:ext cx="5785449" cy="923330"/>
          </a:xfrm>
          <a:prstGeom prst="rect">
            <a:avLst/>
          </a:prstGeom>
        </p:spPr>
        <p:txBody>
          <a:bodyPr wrap="square">
            <a:spAutoFit/>
          </a:bodyPr>
          <a:lstStyle/>
          <a:p>
            <a:r>
              <a:rPr lang="en-US" dirty="0"/>
              <a:t>The </a:t>
            </a:r>
            <a:r>
              <a:rPr lang="en-US" dirty="0">
                <a:solidFill>
                  <a:srgbClr val="FF0000"/>
                </a:solidFill>
              </a:rPr>
              <a:t>range()</a:t>
            </a:r>
            <a:r>
              <a:rPr lang="en-US" dirty="0"/>
              <a:t> function defaults to increment the sequence by 1, however it is possible to specify the increment value by adding a third parameter: </a:t>
            </a:r>
            <a:r>
              <a:rPr lang="en-US" dirty="0">
                <a:solidFill>
                  <a:srgbClr val="FF0000"/>
                </a:solidFill>
              </a:rPr>
              <a:t>range(2, 30, </a:t>
            </a:r>
            <a:r>
              <a:rPr lang="en-US" b="1" dirty="0">
                <a:solidFill>
                  <a:srgbClr val="FF0000"/>
                </a:solidFill>
              </a:rPr>
              <a:t>3</a:t>
            </a:r>
            <a:r>
              <a:rPr lang="en-US" dirty="0">
                <a:solidFill>
                  <a:srgbClr val="FF0000"/>
                </a:solidFill>
              </a:rPr>
              <a:t>)</a:t>
            </a:r>
            <a:r>
              <a:rPr lang="en-US" dirty="0"/>
              <a:t>:</a:t>
            </a:r>
          </a:p>
        </p:txBody>
      </p:sp>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480" y="3308680"/>
            <a:ext cx="415290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8321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0"/>
            <a:ext cx="6096000" cy="1569660"/>
          </a:xfrm>
          <a:prstGeom prst="rect">
            <a:avLst/>
          </a:prstGeom>
        </p:spPr>
        <p:txBody>
          <a:bodyPr>
            <a:spAutoFit/>
          </a:bodyPr>
          <a:lstStyle/>
          <a:p>
            <a:r>
              <a:rPr lang="en-US" sz="3200" dirty="0"/>
              <a:t>Else in For Loop</a:t>
            </a:r>
          </a:p>
          <a:p>
            <a:r>
              <a:rPr lang="en-US" sz="3200" dirty="0"/>
              <a:t/>
            </a:r>
            <a:br>
              <a:rPr lang="en-US" sz="3200" dirty="0"/>
            </a:br>
            <a:endParaRPr lang="en-US" sz="3200" dirty="0"/>
          </a:p>
        </p:txBody>
      </p:sp>
      <p:sp>
        <p:nvSpPr>
          <p:cNvPr id="3" name="Rectangle 1"/>
          <p:cNvSpPr>
            <a:spLocks noChangeArrowheads="1"/>
          </p:cNvSpPr>
          <p:nvPr/>
        </p:nvSpPr>
        <p:spPr bwMode="auto">
          <a:xfrm>
            <a:off x="2032000" y="1524001"/>
            <a:ext cx="762000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else</a:t>
            </a:r>
            <a:r>
              <a:rPr kumimoji="0" lang="en-US" sz="1600" b="0" i="0" u="none" strike="noStrike" cap="none" normalizeH="0" baseline="0" dirty="0" smtClean="0">
                <a:ln>
                  <a:noFill/>
                </a:ln>
                <a:solidFill>
                  <a:srgbClr val="000000"/>
                </a:solidFill>
                <a:effectLst/>
                <a:latin typeface="Verdana" pitchFamily="34" charset="0"/>
                <a:cs typeface="Arial" pitchFamily="34" charset="0"/>
              </a:rPr>
              <a:t> keyword in a </a:t>
            </a:r>
            <a:r>
              <a:rPr kumimoji="0" lang="en-US" sz="1600" b="0" i="0" u="none" strike="noStrike" cap="none" normalizeH="0" baseline="0" dirty="0" smtClean="0">
                <a:ln>
                  <a:noFill/>
                </a:ln>
                <a:solidFill>
                  <a:srgbClr val="DC143C"/>
                </a:solidFill>
                <a:effectLst/>
                <a:latin typeface="Consolas" pitchFamily="49" charset="0"/>
                <a:cs typeface="Arial" pitchFamily="34" charset="0"/>
              </a:rPr>
              <a:t>for</a:t>
            </a:r>
            <a:r>
              <a:rPr kumimoji="0" lang="en-US" sz="1600" b="0" i="0" u="none" strike="noStrike" cap="none" normalizeH="0" baseline="0" dirty="0" smtClean="0">
                <a:ln>
                  <a:noFill/>
                </a:ln>
                <a:solidFill>
                  <a:srgbClr val="000000"/>
                </a:solidFill>
                <a:effectLst/>
                <a:latin typeface="Verdana" pitchFamily="34" charset="0"/>
                <a:cs typeface="Arial" pitchFamily="34" charset="0"/>
              </a:rPr>
              <a:t> loop specifies a block of code to be executed when the loop is finished: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625600" y="2209801"/>
            <a:ext cx="6096000" cy="923330"/>
          </a:xfrm>
          <a:prstGeom prst="rect">
            <a:avLst/>
          </a:prstGeom>
        </p:spPr>
        <p:txBody>
          <a:bodyPr>
            <a:spAutoFit/>
          </a:bodyPr>
          <a:lstStyle/>
          <a:p>
            <a:r>
              <a:rPr lang="en-US" dirty="0"/>
              <a:t>Example</a:t>
            </a:r>
          </a:p>
          <a:p>
            <a:r>
              <a:rPr lang="en-US" dirty="0" smtClean="0"/>
              <a:t>	Print </a:t>
            </a:r>
            <a:r>
              <a:rPr lang="en-US" dirty="0"/>
              <a:t>all numbers from 0 to 5, and </a:t>
            </a:r>
            <a:r>
              <a:rPr lang="en-US" dirty="0" smtClean="0"/>
              <a:t>	print </a:t>
            </a:r>
            <a:r>
              <a:rPr lang="en-US" dirty="0"/>
              <a:t>a message when the loop has </a:t>
            </a:r>
            <a:r>
              <a:rPr lang="en-US" dirty="0" smtClean="0"/>
              <a:t>	ended</a:t>
            </a:r>
            <a:r>
              <a:rPr lang="en-US"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1" y="3410129"/>
            <a:ext cx="4712668" cy="26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8045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457" y="1166055"/>
            <a:ext cx="9753600" cy="373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433" y="2133600"/>
            <a:ext cx="8892116"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5834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1"/>
            <a:ext cx="6096000" cy="584775"/>
          </a:xfrm>
          <a:prstGeom prst="rect">
            <a:avLst/>
          </a:prstGeom>
        </p:spPr>
        <p:txBody>
          <a:bodyPr>
            <a:spAutoFit/>
          </a:bodyPr>
          <a:lstStyle/>
          <a:p>
            <a:r>
              <a:rPr lang="en-US" sz="3200" dirty="0"/>
              <a:t>Nested </a:t>
            </a:r>
            <a:r>
              <a:rPr lang="en-US" sz="3200" dirty="0" smtClean="0"/>
              <a:t>Loops</a:t>
            </a:r>
            <a:endParaRPr lang="en-US" sz="3200" dirty="0"/>
          </a:p>
        </p:txBody>
      </p:sp>
      <p:sp>
        <p:nvSpPr>
          <p:cNvPr id="3" name="Rectangle 2"/>
          <p:cNvSpPr/>
          <p:nvPr/>
        </p:nvSpPr>
        <p:spPr>
          <a:xfrm>
            <a:off x="1930400" y="1531287"/>
            <a:ext cx="8534400" cy="923330"/>
          </a:xfrm>
          <a:prstGeom prst="rect">
            <a:avLst/>
          </a:prstGeom>
        </p:spPr>
        <p:txBody>
          <a:bodyPr wrap="square">
            <a:spAutoFit/>
          </a:bodyPr>
          <a:lstStyle/>
          <a:p>
            <a:r>
              <a:rPr lang="en-US" dirty="0"/>
              <a:t>A nested loop is a loop inside a loop</a:t>
            </a:r>
            <a:r>
              <a:rPr lang="en-US" dirty="0" smtClean="0"/>
              <a:t>.</a:t>
            </a:r>
          </a:p>
          <a:p>
            <a:endParaRPr lang="en-US" dirty="0"/>
          </a:p>
          <a:p>
            <a:r>
              <a:rPr lang="en-US" dirty="0"/>
              <a:t>The "inner loop" will be executed one time for each iteration of the "outer loop":</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838654"/>
            <a:ext cx="7119409" cy="331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9010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399" y="1066801"/>
            <a:ext cx="6096000" cy="1384995"/>
          </a:xfrm>
          <a:prstGeom prst="rect">
            <a:avLst/>
          </a:prstGeom>
        </p:spPr>
        <p:txBody>
          <a:bodyPr>
            <a:spAutoFit/>
          </a:bodyPr>
          <a:lstStyle/>
          <a:p>
            <a:r>
              <a:rPr lang="en-US" sz="2800" dirty="0"/>
              <a:t>The pass Statement</a:t>
            </a:r>
          </a:p>
          <a:p>
            <a:r>
              <a:rPr lang="en-US" sz="2800" dirty="0"/>
              <a:t/>
            </a:r>
            <a:br>
              <a:rPr lang="en-US" sz="2800" dirty="0"/>
            </a:br>
            <a:endParaRPr lang="en-US" sz="2800" dirty="0"/>
          </a:p>
        </p:txBody>
      </p:sp>
      <p:sp>
        <p:nvSpPr>
          <p:cNvPr id="3" name="Rectangle 1"/>
          <p:cNvSpPr>
            <a:spLocks noChangeArrowheads="1"/>
          </p:cNvSpPr>
          <p:nvPr/>
        </p:nvSpPr>
        <p:spPr bwMode="auto">
          <a:xfrm>
            <a:off x="2048403" y="1961585"/>
            <a:ext cx="7620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DC143C"/>
                </a:solidFill>
                <a:effectLst/>
                <a:latin typeface="Consolas" pitchFamily="49" charset="0"/>
                <a:cs typeface="Arial" pitchFamily="34" charset="0"/>
              </a:rPr>
              <a:t>for</a:t>
            </a:r>
            <a:r>
              <a:rPr kumimoji="0" lang="en-US" sz="1400" b="0" i="0" u="none" strike="noStrike" cap="none" normalizeH="0" baseline="0" dirty="0" smtClean="0">
                <a:ln>
                  <a:noFill/>
                </a:ln>
                <a:solidFill>
                  <a:srgbClr val="000000"/>
                </a:solidFill>
                <a:effectLst/>
                <a:latin typeface="Verdana" pitchFamily="34" charset="0"/>
                <a:cs typeface="Arial" pitchFamily="34" charset="0"/>
              </a:rPr>
              <a:t> loops cannot be empty, but if you for some reason have a </a:t>
            </a:r>
            <a:r>
              <a:rPr kumimoji="0" lang="en-US" sz="1400" b="0" i="0" u="none" strike="noStrike" cap="none" normalizeH="0" baseline="0" dirty="0" smtClean="0">
                <a:ln>
                  <a:noFill/>
                </a:ln>
                <a:solidFill>
                  <a:srgbClr val="DC143C"/>
                </a:solidFill>
                <a:effectLst/>
                <a:latin typeface="Consolas" pitchFamily="49" charset="0"/>
                <a:cs typeface="Arial" pitchFamily="34" charset="0"/>
              </a:rPr>
              <a:t>for</a:t>
            </a:r>
            <a:r>
              <a:rPr kumimoji="0" lang="en-US" sz="1400" b="0" i="0" u="none" strike="noStrike" cap="none" normalizeH="0" baseline="0" dirty="0" smtClean="0">
                <a:ln>
                  <a:noFill/>
                </a:ln>
                <a:solidFill>
                  <a:srgbClr val="000000"/>
                </a:solidFill>
                <a:effectLst/>
                <a:latin typeface="Verdana" pitchFamily="34" charset="0"/>
                <a:cs typeface="Arial" pitchFamily="34" charset="0"/>
              </a:rPr>
              <a:t> loop with no content, put in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pass</a:t>
            </a:r>
            <a:r>
              <a:rPr kumimoji="0" lang="en-US" sz="1400" b="0" i="0" u="none" strike="noStrike" cap="none" normalizeH="0" baseline="0" dirty="0" smtClean="0">
                <a:ln>
                  <a:noFill/>
                </a:ln>
                <a:solidFill>
                  <a:srgbClr val="000000"/>
                </a:solidFill>
                <a:effectLst/>
                <a:latin typeface="Verdana" pitchFamily="34" charset="0"/>
                <a:cs typeface="Arial" pitchFamily="34" charset="0"/>
              </a:rPr>
              <a:t> statement to avoid getting an error.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3124200"/>
            <a:ext cx="8872009" cy="96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49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C187253F-A657-1400-F9B5-FD82135AB8A2}"/>
              </a:ext>
            </a:extLst>
          </p:cNvPr>
          <p:cNvSpPr txBox="1"/>
          <p:nvPr/>
        </p:nvSpPr>
        <p:spPr>
          <a:xfrm>
            <a:off x="501960" y="489397"/>
            <a:ext cx="11367792" cy="923330"/>
          </a:xfrm>
          <a:prstGeom prst="rect">
            <a:avLst/>
          </a:prstGeom>
          <a:noFill/>
        </p:spPr>
        <p:txBody>
          <a:bodyPr wrap="none" rtlCol="0">
            <a:spAutoFit/>
          </a:bodyPr>
          <a:lstStyle/>
          <a:p>
            <a:r>
              <a:rPr lang="en-US" sz="5400" b="1" u="sng" dirty="0">
                <a:solidFill>
                  <a:schemeClr val="tx1">
                    <a:lumMod val="50000"/>
                  </a:schemeClr>
                </a:solidFill>
              </a:rPr>
              <a:t>Exercise 5 : Python Numbers - Operators</a:t>
            </a:r>
            <a:endParaRPr lang="en-PH" sz="5400" b="1" u="sng" dirty="0">
              <a:solidFill>
                <a:schemeClr val="tx1">
                  <a:lumMod val="50000"/>
                </a:schemeClr>
              </a:solidFill>
            </a:endParaRPr>
          </a:p>
        </p:txBody>
      </p:sp>
      <p:pic>
        <p:nvPicPr>
          <p:cNvPr id="4" name="Picture 3">
            <a:extLst>
              <a:ext uri="{FF2B5EF4-FFF2-40B4-BE49-F238E27FC236}">
                <a16:creationId xmlns="" xmlns:a16="http://schemas.microsoft.com/office/drawing/2014/main" id="{C06BEE0A-453A-627A-9B7E-F6AB9EA364A5}"/>
              </a:ext>
            </a:extLst>
          </p:cNvPr>
          <p:cNvPicPr>
            <a:picLocks noChangeAspect="1"/>
          </p:cNvPicPr>
          <p:nvPr/>
        </p:nvPicPr>
        <p:blipFill>
          <a:blip r:embed="rId2"/>
          <a:stretch>
            <a:fillRect/>
          </a:stretch>
        </p:blipFill>
        <p:spPr>
          <a:xfrm>
            <a:off x="376277" y="2082619"/>
            <a:ext cx="3248478" cy="4401164"/>
          </a:xfrm>
          <a:prstGeom prst="rect">
            <a:avLst/>
          </a:prstGeom>
        </p:spPr>
      </p:pic>
      <p:pic>
        <p:nvPicPr>
          <p:cNvPr id="6" name="Picture 5">
            <a:extLst>
              <a:ext uri="{FF2B5EF4-FFF2-40B4-BE49-F238E27FC236}">
                <a16:creationId xmlns="" xmlns:a16="http://schemas.microsoft.com/office/drawing/2014/main" id="{BFE80D6F-B3EA-D357-20F8-9E25A955EDBE}"/>
              </a:ext>
            </a:extLst>
          </p:cNvPr>
          <p:cNvPicPr>
            <a:picLocks noChangeAspect="1"/>
          </p:cNvPicPr>
          <p:nvPr/>
        </p:nvPicPr>
        <p:blipFill>
          <a:blip r:embed="rId3"/>
          <a:stretch>
            <a:fillRect/>
          </a:stretch>
        </p:blipFill>
        <p:spPr>
          <a:xfrm>
            <a:off x="4290590" y="2082619"/>
            <a:ext cx="3323325" cy="4401162"/>
          </a:xfrm>
          <a:prstGeom prst="rect">
            <a:avLst/>
          </a:prstGeom>
        </p:spPr>
      </p:pic>
      <p:pic>
        <p:nvPicPr>
          <p:cNvPr id="9" name="Picture 8">
            <a:extLst>
              <a:ext uri="{FF2B5EF4-FFF2-40B4-BE49-F238E27FC236}">
                <a16:creationId xmlns="" xmlns:a16="http://schemas.microsoft.com/office/drawing/2014/main" id="{E31D22CA-F78E-6782-43B4-6CAB99D6E2FF}"/>
              </a:ext>
            </a:extLst>
          </p:cNvPr>
          <p:cNvPicPr>
            <a:picLocks noChangeAspect="1"/>
          </p:cNvPicPr>
          <p:nvPr/>
        </p:nvPicPr>
        <p:blipFill>
          <a:blip r:embed="rId4"/>
          <a:stretch>
            <a:fillRect/>
          </a:stretch>
        </p:blipFill>
        <p:spPr>
          <a:xfrm>
            <a:off x="8279749" y="2082618"/>
            <a:ext cx="3375553" cy="4401163"/>
          </a:xfrm>
          <a:prstGeom prst="rect">
            <a:avLst/>
          </a:prstGeom>
        </p:spPr>
      </p:pic>
      <p:sp>
        <p:nvSpPr>
          <p:cNvPr id="10" name="TextBox 9">
            <a:extLst>
              <a:ext uri="{FF2B5EF4-FFF2-40B4-BE49-F238E27FC236}">
                <a16:creationId xmlns="" xmlns:a16="http://schemas.microsoft.com/office/drawing/2014/main" id="{56C62422-37A7-CD70-0A59-384285C1CE31}"/>
              </a:ext>
            </a:extLst>
          </p:cNvPr>
          <p:cNvSpPr txBox="1"/>
          <p:nvPr/>
        </p:nvSpPr>
        <p:spPr>
          <a:xfrm>
            <a:off x="501960" y="1713287"/>
            <a:ext cx="2885149" cy="369332"/>
          </a:xfrm>
          <a:prstGeom prst="rect">
            <a:avLst/>
          </a:prstGeom>
          <a:noFill/>
        </p:spPr>
        <p:txBody>
          <a:bodyPr wrap="none" rtlCol="0">
            <a:spAutoFit/>
          </a:bodyPr>
          <a:lstStyle/>
          <a:p>
            <a:r>
              <a:rPr lang="en-PH" b="0" i="0" dirty="0">
                <a:solidFill>
                  <a:schemeClr val="tx1">
                    <a:lumMod val="50000"/>
                  </a:schemeClr>
                </a:solidFill>
                <a:effectLst/>
                <a:latin typeface="-apple-system"/>
              </a:rPr>
              <a:t>Python Arithmetic Operators</a:t>
            </a:r>
          </a:p>
        </p:txBody>
      </p:sp>
      <p:sp>
        <p:nvSpPr>
          <p:cNvPr id="12" name="TextBox 11">
            <a:extLst>
              <a:ext uri="{FF2B5EF4-FFF2-40B4-BE49-F238E27FC236}">
                <a16:creationId xmlns="" xmlns:a16="http://schemas.microsoft.com/office/drawing/2014/main" id="{FC3A4D65-20DD-8A0D-6048-F51F9F26A733}"/>
              </a:ext>
            </a:extLst>
          </p:cNvPr>
          <p:cNvSpPr txBox="1"/>
          <p:nvPr/>
        </p:nvSpPr>
        <p:spPr>
          <a:xfrm>
            <a:off x="4481848" y="1713287"/>
            <a:ext cx="3066993" cy="369332"/>
          </a:xfrm>
          <a:prstGeom prst="rect">
            <a:avLst/>
          </a:prstGeom>
          <a:noFill/>
        </p:spPr>
        <p:txBody>
          <a:bodyPr wrap="none" rtlCol="0">
            <a:spAutoFit/>
          </a:bodyPr>
          <a:lstStyle/>
          <a:p>
            <a:pPr algn="l"/>
            <a:r>
              <a:rPr lang="en-PH" b="0" i="0" dirty="0">
                <a:solidFill>
                  <a:schemeClr val="tx1">
                    <a:lumMod val="50000"/>
                  </a:schemeClr>
                </a:solidFill>
                <a:effectLst/>
                <a:latin typeface="-apple-system"/>
              </a:rPr>
              <a:t>Python Assignment Operators</a:t>
            </a:r>
          </a:p>
        </p:txBody>
      </p:sp>
      <p:sp>
        <p:nvSpPr>
          <p:cNvPr id="13" name="TextBox 12">
            <a:extLst>
              <a:ext uri="{FF2B5EF4-FFF2-40B4-BE49-F238E27FC236}">
                <a16:creationId xmlns="" xmlns:a16="http://schemas.microsoft.com/office/drawing/2014/main" id="{7E0FB1A6-5D79-A346-590C-8D92372903F9}"/>
              </a:ext>
            </a:extLst>
          </p:cNvPr>
          <p:cNvSpPr txBox="1"/>
          <p:nvPr/>
        </p:nvSpPr>
        <p:spPr>
          <a:xfrm>
            <a:off x="8456214" y="1726563"/>
            <a:ext cx="3022622" cy="369332"/>
          </a:xfrm>
          <a:prstGeom prst="rect">
            <a:avLst/>
          </a:prstGeom>
          <a:noFill/>
        </p:spPr>
        <p:txBody>
          <a:bodyPr wrap="none" rtlCol="0">
            <a:spAutoFit/>
          </a:bodyPr>
          <a:lstStyle/>
          <a:p>
            <a:pPr algn="l"/>
            <a:r>
              <a:rPr lang="en-US" b="0" i="0" dirty="0">
                <a:solidFill>
                  <a:schemeClr val="tx1">
                    <a:lumMod val="50000"/>
                  </a:schemeClr>
                </a:solidFill>
                <a:effectLst/>
                <a:latin typeface="-apple-system"/>
              </a:rPr>
              <a:t>Python Comparison Operators</a:t>
            </a:r>
          </a:p>
        </p:txBody>
      </p:sp>
    </p:spTree>
    <p:extLst>
      <p:ext uri="{BB962C8B-B14F-4D97-AF65-F5344CB8AC3E}">
        <p14:creationId xmlns:p14="http://schemas.microsoft.com/office/powerpoint/2010/main" val="18466851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1"/>
            <a:ext cx="3440494" cy="646331"/>
          </a:xfrm>
          <a:prstGeom prst="rect">
            <a:avLst/>
          </a:prstGeom>
        </p:spPr>
        <p:txBody>
          <a:bodyPr wrap="none">
            <a:spAutoFit/>
          </a:bodyPr>
          <a:lstStyle/>
          <a:p>
            <a:r>
              <a:rPr lang="en-US" sz="3600" dirty="0"/>
              <a:t>Python Functions</a:t>
            </a:r>
          </a:p>
        </p:txBody>
      </p:sp>
      <p:sp>
        <p:nvSpPr>
          <p:cNvPr id="3" name="Rectangle 2"/>
          <p:cNvSpPr/>
          <p:nvPr/>
        </p:nvSpPr>
        <p:spPr>
          <a:xfrm>
            <a:off x="2032000" y="1560731"/>
            <a:ext cx="8737600" cy="923330"/>
          </a:xfrm>
          <a:prstGeom prst="rect">
            <a:avLst/>
          </a:prstGeom>
        </p:spPr>
        <p:txBody>
          <a:bodyPr wrap="square">
            <a:spAutoFit/>
          </a:bodyPr>
          <a:lstStyle/>
          <a:p>
            <a:pPr marL="285750" indent="-285750">
              <a:buFont typeface="Arial" pitchFamily="34" charset="0"/>
              <a:buChar char="•"/>
            </a:pPr>
            <a:r>
              <a:rPr lang="en-US" dirty="0"/>
              <a:t>A function is a block of code which only runs when it is called.</a:t>
            </a:r>
          </a:p>
          <a:p>
            <a:pPr marL="285750" indent="-285750">
              <a:buFont typeface="Arial" pitchFamily="34" charset="0"/>
              <a:buChar char="•"/>
            </a:pPr>
            <a:r>
              <a:rPr lang="en-US" dirty="0"/>
              <a:t>You can pass data, known as parameters, into a function.</a:t>
            </a:r>
          </a:p>
          <a:p>
            <a:pPr marL="285750" indent="-285750">
              <a:buFont typeface="Arial" pitchFamily="34" charset="0"/>
              <a:buChar char="•"/>
            </a:pPr>
            <a:r>
              <a:rPr lang="en-US" dirty="0"/>
              <a:t>A function can return data as a result.</a:t>
            </a:r>
          </a:p>
        </p:txBody>
      </p:sp>
      <p:sp>
        <p:nvSpPr>
          <p:cNvPr id="4" name="Rectangle 3"/>
          <p:cNvSpPr/>
          <p:nvPr/>
        </p:nvSpPr>
        <p:spPr>
          <a:xfrm>
            <a:off x="1524001" y="2590800"/>
            <a:ext cx="3012299" cy="523220"/>
          </a:xfrm>
          <a:prstGeom prst="rect">
            <a:avLst/>
          </a:prstGeom>
        </p:spPr>
        <p:txBody>
          <a:bodyPr wrap="none">
            <a:spAutoFit/>
          </a:bodyPr>
          <a:lstStyle/>
          <a:p>
            <a:r>
              <a:rPr lang="en-US" sz="2800" dirty="0"/>
              <a:t>Creating a Function</a:t>
            </a:r>
          </a:p>
        </p:txBody>
      </p:sp>
      <p:sp>
        <p:nvSpPr>
          <p:cNvPr id="5" name="Rectangle 4"/>
          <p:cNvSpPr/>
          <p:nvPr/>
        </p:nvSpPr>
        <p:spPr>
          <a:xfrm>
            <a:off x="2032000" y="3101751"/>
            <a:ext cx="8432800" cy="369332"/>
          </a:xfrm>
          <a:prstGeom prst="rect">
            <a:avLst/>
          </a:prstGeom>
        </p:spPr>
        <p:txBody>
          <a:bodyPr wrap="square">
            <a:spAutoFit/>
          </a:bodyPr>
          <a:lstStyle/>
          <a:p>
            <a:r>
              <a:rPr lang="en-US" dirty="0"/>
              <a:t>In Python a function is defined using the </a:t>
            </a:r>
            <a:r>
              <a:rPr lang="en-US" dirty="0" err="1">
                <a:solidFill>
                  <a:srgbClr val="FF0000"/>
                </a:solidFill>
              </a:rPr>
              <a:t>def</a:t>
            </a:r>
            <a:r>
              <a:rPr lang="en-US" dirty="0"/>
              <a:t> keyword:</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492420"/>
            <a:ext cx="5486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01344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1"/>
            <a:ext cx="3139001" cy="584775"/>
          </a:xfrm>
          <a:prstGeom prst="rect">
            <a:avLst/>
          </a:prstGeom>
        </p:spPr>
        <p:txBody>
          <a:bodyPr wrap="none">
            <a:spAutoFit/>
          </a:bodyPr>
          <a:lstStyle/>
          <a:p>
            <a:r>
              <a:rPr lang="en-US" sz="3200" dirty="0"/>
              <a:t>Calling a Function</a:t>
            </a:r>
          </a:p>
        </p:txBody>
      </p:sp>
      <p:sp>
        <p:nvSpPr>
          <p:cNvPr id="3" name="Rectangle 2"/>
          <p:cNvSpPr/>
          <p:nvPr/>
        </p:nvSpPr>
        <p:spPr>
          <a:xfrm>
            <a:off x="2032000" y="1517023"/>
            <a:ext cx="8331200" cy="923330"/>
          </a:xfrm>
          <a:prstGeom prst="rect">
            <a:avLst/>
          </a:prstGeom>
        </p:spPr>
        <p:txBody>
          <a:bodyPr wrap="square">
            <a:spAutoFit/>
          </a:bodyPr>
          <a:lstStyle/>
          <a:p>
            <a:r>
              <a:rPr lang="en-US" dirty="0"/>
              <a:t>To call a function, use the function name followed by parenthesis:</a:t>
            </a:r>
          </a:p>
          <a:p>
            <a:r>
              <a:rPr lang="en-US" dirty="0"/>
              <a:t/>
            </a:r>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362200"/>
            <a:ext cx="6502400" cy="2238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61848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14401"/>
            <a:ext cx="2012282" cy="584775"/>
          </a:xfrm>
          <a:prstGeom prst="rect">
            <a:avLst/>
          </a:prstGeom>
        </p:spPr>
        <p:txBody>
          <a:bodyPr wrap="none">
            <a:spAutoFit/>
          </a:bodyPr>
          <a:lstStyle/>
          <a:p>
            <a:r>
              <a:rPr lang="en-US" sz="3200" dirty="0"/>
              <a:t>Arguments</a:t>
            </a:r>
          </a:p>
        </p:txBody>
      </p:sp>
      <p:sp>
        <p:nvSpPr>
          <p:cNvPr id="3" name="Rectangle 2"/>
          <p:cNvSpPr/>
          <p:nvPr/>
        </p:nvSpPr>
        <p:spPr>
          <a:xfrm>
            <a:off x="1828800" y="1600201"/>
            <a:ext cx="8737600" cy="1754326"/>
          </a:xfrm>
          <a:prstGeom prst="rect">
            <a:avLst/>
          </a:prstGeom>
        </p:spPr>
        <p:txBody>
          <a:bodyPr wrap="square">
            <a:spAutoFit/>
          </a:bodyPr>
          <a:lstStyle/>
          <a:p>
            <a:pPr marL="285750" indent="-285750">
              <a:buFont typeface="Arial" pitchFamily="34" charset="0"/>
              <a:buChar char="•"/>
            </a:pPr>
            <a:r>
              <a:rPr lang="en-US" dirty="0"/>
              <a:t>Information can be passed into functions as arguments.</a:t>
            </a:r>
          </a:p>
          <a:p>
            <a:pPr marL="285750" indent="-285750">
              <a:buFont typeface="Arial" pitchFamily="34" charset="0"/>
              <a:buChar char="•"/>
            </a:pPr>
            <a:r>
              <a:rPr lang="en-US" dirty="0"/>
              <a:t>Arguments are specified after the function name, inside the parentheses. You can add as many arguments as you want, just separate them with a comma.</a:t>
            </a:r>
          </a:p>
          <a:p>
            <a:pPr marL="285750" indent="-285750">
              <a:buFont typeface="Arial" pitchFamily="34" charset="0"/>
              <a:buChar char="•"/>
            </a:pPr>
            <a:r>
              <a:rPr lang="en-US" dirty="0"/>
              <a:t>The following example has a function with one argument (</a:t>
            </a:r>
            <a:r>
              <a:rPr lang="en-US" dirty="0" err="1"/>
              <a:t>fname</a:t>
            </a:r>
            <a:r>
              <a:rPr lang="en-US" dirty="0"/>
              <a:t>). When the function is called, we pass along a first name, which is used inside the function to print the full name: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537" y="3733800"/>
            <a:ext cx="46609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6393942"/>
            <a:ext cx="8346017"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5064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1136684"/>
            <a:ext cx="4451668" cy="584775"/>
          </a:xfrm>
          <a:prstGeom prst="rect">
            <a:avLst/>
          </a:prstGeom>
        </p:spPr>
        <p:txBody>
          <a:bodyPr wrap="none">
            <a:spAutoFit/>
          </a:bodyPr>
          <a:lstStyle/>
          <a:p>
            <a:r>
              <a:rPr lang="en-US" sz="3200" dirty="0"/>
              <a:t>Parameters or Arguments</a:t>
            </a:r>
          </a:p>
        </p:txBody>
      </p:sp>
      <p:sp>
        <p:nvSpPr>
          <p:cNvPr id="3" name="Rectangle 2"/>
          <p:cNvSpPr/>
          <p:nvPr/>
        </p:nvSpPr>
        <p:spPr>
          <a:xfrm>
            <a:off x="2060448" y="1847166"/>
            <a:ext cx="8839200" cy="646331"/>
          </a:xfrm>
          <a:prstGeom prst="rect">
            <a:avLst/>
          </a:prstGeom>
        </p:spPr>
        <p:txBody>
          <a:bodyPr wrap="square">
            <a:spAutoFit/>
          </a:bodyPr>
          <a:lstStyle/>
          <a:p>
            <a:r>
              <a:rPr lang="en-US" dirty="0"/>
              <a:t>The terms </a:t>
            </a:r>
            <a:r>
              <a:rPr lang="en-US" i="1" dirty="0"/>
              <a:t>parameter</a:t>
            </a:r>
            <a:r>
              <a:rPr lang="en-US" dirty="0"/>
              <a:t> and </a:t>
            </a:r>
            <a:r>
              <a:rPr lang="en-US" i="1" dirty="0"/>
              <a:t>argument</a:t>
            </a:r>
            <a:r>
              <a:rPr lang="en-US" dirty="0"/>
              <a:t> can be used for the same thing: information that are passed into a function.</a:t>
            </a:r>
          </a:p>
        </p:txBody>
      </p:sp>
      <p:sp>
        <p:nvSpPr>
          <p:cNvPr id="4" name="Rectangle 3"/>
          <p:cNvSpPr/>
          <p:nvPr/>
        </p:nvSpPr>
        <p:spPr>
          <a:xfrm>
            <a:off x="1528065" y="3021390"/>
            <a:ext cx="3331618" cy="400110"/>
          </a:xfrm>
          <a:prstGeom prst="rect">
            <a:avLst/>
          </a:prstGeom>
        </p:spPr>
        <p:txBody>
          <a:bodyPr wrap="none">
            <a:spAutoFit/>
          </a:bodyPr>
          <a:lstStyle/>
          <a:p>
            <a:r>
              <a:rPr lang="en-US" sz="2000" dirty="0"/>
              <a:t>From a function's perspective:</a:t>
            </a:r>
          </a:p>
        </p:txBody>
      </p:sp>
      <p:sp>
        <p:nvSpPr>
          <p:cNvPr id="5" name="Rectangle 4"/>
          <p:cNvSpPr/>
          <p:nvPr/>
        </p:nvSpPr>
        <p:spPr>
          <a:xfrm>
            <a:off x="2474687" y="3657601"/>
            <a:ext cx="7213600" cy="923330"/>
          </a:xfrm>
          <a:prstGeom prst="rect">
            <a:avLst/>
          </a:prstGeom>
        </p:spPr>
        <p:txBody>
          <a:bodyPr wrap="square">
            <a:spAutoFit/>
          </a:bodyPr>
          <a:lstStyle/>
          <a:p>
            <a:pPr marL="285750" indent="-285750">
              <a:buFont typeface="Arial" pitchFamily="34" charset="0"/>
              <a:buChar char="•"/>
            </a:pPr>
            <a:r>
              <a:rPr lang="en-US" dirty="0"/>
              <a:t>A parameter is the variable listed inside the parentheses in the function definition.</a:t>
            </a:r>
          </a:p>
          <a:p>
            <a:pPr marL="285750" indent="-285750">
              <a:buFont typeface="Arial" pitchFamily="34" charset="0"/>
              <a:buChar char="•"/>
            </a:pPr>
            <a:r>
              <a:rPr lang="en-US" dirty="0"/>
              <a:t>An argument is the value that is sent to the function when it is called.</a:t>
            </a:r>
          </a:p>
        </p:txBody>
      </p:sp>
    </p:spTree>
    <p:extLst>
      <p:ext uri="{BB962C8B-B14F-4D97-AF65-F5344CB8AC3E}">
        <p14:creationId xmlns:p14="http://schemas.microsoft.com/office/powerpoint/2010/main" val="142477581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14400"/>
            <a:ext cx="3444917" cy="523220"/>
          </a:xfrm>
          <a:prstGeom prst="rect">
            <a:avLst/>
          </a:prstGeom>
        </p:spPr>
        <p:txBody>
          <a:bodyPr wrap="none">
            <a:spAutoFit/>
          </a:bodyPr>
          <a:lstStyle/>
          <a:p>
            <a:r>
              <a:rPr lang="en-US" sz="2800" dirty="0"/>
              <a:t>Number of Arguments</a:t>
            </a:r>
          </a:p>
        </p:txBody>
      </p:sp>
      <p:sp>
        <p:nvSpPr>
          <p:cNvPr id="3" name="Rectangle 2"/>
          <p:cNvSpPr/>
          <p:nvPr/>
        </p:nvSpPr>
        <p:spPr>
          <a:xfrm>
            <a:off x="2032000" y="1828801"/>
            <a:ext cx="8432800" cy="923330"/>
          </a:xfrm>
          <a:prstGeom prst="rect">
            <a:avLst/>
          </a:prstGeom>
        </p:spPr>
        <p:txBody>
          <a:bodyPr wrap="square">
            <a:spAutoFit/>
          </a:bodyPr>
          <a:lstStyle/>
          <a:p>
            <a:r>
              <a:rPr lang="en-US" dirty="0"/>
              <a:t>By default, a function must be called with the correct number of arguments. </a:t>
            </a:r>
            <a:endParaRPr lang="en-US" dirty="0" smtClean="0"/>
          </a:p>
          <a:p>
            <a:r>
              <a:rPr lang="en-US" dirty="0" smtClean="0"/>
              <a:t>Meaning </a:t>
            </a:r>
            <a:r>
              <a:rPr lang="en-US" dirty="0"/>
              <a:t>that if your function expects 2 arguments, you have to call the function with 2 arguments, not more, and not less</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352800"/>
            <a:ext cx="5384800" cy="202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3445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295401"/>
            <a:ext cx="8534400" cy="369332"/>
          </a:xfrm>
          <a:prstGeom prst="rect">
            <a:avLst/>
          </a:prstGeom>
        </p:spPr>
        <p:txBody>
          <a:bodyPr wrap="square">
            <a:spAutoFit/>
          </a:bodyPr>
          <a:lstStyle/>
          <a:p>
            <a:r>
              <a:rPr lang="en-US" dirty="0"/>
              <a:t>If you try to call the function with 1 or 3 arguments, you will get an error: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056" y="2286000"/>
            <a:ext cx="8534400" cy="3199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5674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14401"/>
            <a:ext cx="7315200" cy="584775"/>
          </a:xfrm>
          <a:prstGeom prst="rect">
            <a:avLst/>
          </a:prstGeom>
        </p:spPr>
        <p:txBody>
          <a:bodyPr wrap="square">
            <a:spAutoFit/>
          </a:bodyPr>
          <a:lstStyle/>
          <a:p>
            <a:r>
              <a:rPr lang="en-US" sz="3200" dirty="0"/>
              <a:t>Arbitrary Arguments, *</a:t>
            </a:r>
            <a:r>
              <a:rPr lang="en-US" sz="3200" dirty="0" err="1" smtClean="0"/>
              <a:t>args</a:t>
            </a:r>
            <a:endParaRPr lang="en-US" sz="3200" dirty="0"/>
          </a:p>
        </p:txBody>
      </p:sp>
      <p:sp>
        <p:nvSpPr>
          <p:cNvPr id="3" name="Rectangle 1"/>
          <p:cNvSpPr>
            <a:spLocks noChangeArrowheads="1"/>
          </p:cNvSpPr>
          <p:nvPr/>
        </p:nvSpPr>
        <p:spPr bwMode="auto">
          <a:xfrm>
            <a:off x="1828800" y="1723311"/>
            <a:ext cx="86360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If you do not know how many arguments that will be passed into your function, add a </a:t>
            </a:r>
            <a:r>
              <a:rPr kumimoji="0" lang="en-US" sz="1600" b="0" i="0" u="none" strike="noStrike" cap="none" normalizeH="0" baseline="0" dirty="0" smtClean="0">
                <a:ln>
                  <a:noFill/>
                </a:ln>
                <a:solidFill>
                  <a:srgbClr val="DC143C"/>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Verdana" pitchFamily="34" charset="0"/>
                <a:cs typeface="Arial" pitchFamily="34" charset="0"/>
              </a:rPr>
              <a:t> before the parameter name in the function definition.</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This way the function will receive a </a:t>
            </a:r>
            <a:r>
              <a:rPr kumimoji="0" lang="en-US" sz="1600" b="0" i="1" u="none" strike="noStrike" cap="none" normalizeH="0" baseline="0" dirty="0" smtClean="0">
                <a:ln>
                  <a:noFill/>
                </a:ln>
                <a:solidFill>
                  <a:srgbClr val="000000"/>
                </a:solidFill>
                <a:effectLst/>
                <a:latin typeface="Verdana" pitchFamily="34" charset="0"/>
                <a:cs typeface="Arial" pitchFamily="34" charset="0"/>
              </a:rPr>
              <a:t>tuple</a:t>
            </a:r>
            <a:r>
              <a:rPr kumimoji="0" lang="en-US" sz="1600" b="0" i="0" u="none" strike="noStrike" cap="none" normalizeH="0" baseline="0" dirty="0" smtClean="0">
                <a:ln>
                  <a:noFill/>
                </a:ln>
                <a:solidFill>
                  <a:srgbClr val="000000"/>
                </a:solidFill>
                <a:effectLst/>
                <a:latin typeface="Verdana" pitchFamily="34" charset="0"/>
                <a:cs typeface="Arial" pitchFamily="34" charset="0"/>
              </a:rPr>
              <a:t> of arguments, and can access the items accordingly: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1" y="3200401"/>
            <a:ext cx="68707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242" y="5257801"/>
            <a:ext cx="9527116"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008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1"/>
            <a:ext cx="6096000" cy="1384995"/>
          </a:xfrm>
          <a:prstGeom prst="rect">
            <a:avLst/>
          </a:prstGeom>
        </p:spPr>
        <p:txBody>
          <a:bodyPr>
            <a:spAutoFit/>
          </a:bodyPr>
          <a:lstStyle/>
          <a:p>
            <a:r>
              <a:rPr lang="en-US" sz="2800" dirty="0"/>
              <a:t>Keyword Arguments</a:t>
            </a:r>
          </a:p>
          <a:p>
            <a:r>
              <a:rPr lang="en-US" sz="2800" dirty="0"/>
              <a:t/>
            </a:r>
            <a:br>
              <a:rPr lang="en-US" sz="2800" dirty="0"/>
            </a:br>
            <a:endParaRPr lang="en-US" sz="2800" dirty="0"/>
          </a:p>
        </p:txBody>
      </p:sp>
      <p:sp>
        <p:nvSpPr>
          <p:cNvPr id="3" name="Rectangle 2"/>
          <p:cNvSpPr/>
          <p:nvPr/>
        </p:nvSpPr>
        <p:spPr>
          <a:xfrm>
            <a:off x="1930400" y="1606898"/>
            <a:ext cx="8432800" cy="646331"/>
          </a:xfrm>
          <a:prstGeom prst="rect">
            <a:avLst/>
          </a:prstGeom>
        </p:spPr>
        <p:txBody>
          <a:bodyPr wrap="square">
            <a:spAutoFit/>
          </a:bodyPr>
          <a:lstStyle/>
          <a:p>
            <a:pPr marL="285750" indent="-285750">
              <a:buFont typeface="Arial" pitchFamily="34" charset="0"/>
              <a:buChar char="•"/>
            </a:pPr>
            <a:r>
              <a:rPr lang="en-US" dirty="0"/>
              <a:t>You can also send arguments with the </a:t>
            </a:r>
            <a:r>
              <a:rPr lang="en-US" i="1" dirty="0"/>
              <a:t>key</a:t>
            </a:r>
            <a:r>
              <a:rPr lang="en-US" dirty="0"/>
              <a:t> = </a:t>
            </a:r>
            <a:r>
              <a:rPr lang="en-US" i="1" dirty="0"/>
              <a:t>value</a:t>
            </a:r>
            <a:r>
              <a:rPr lang="en-US" dirty="0"/>
              <a:t> syntax.</a:t>
            </a:r>
          </a:p>
          <a:p>
            <a:pPr marL="285750" indent="-285750">
              <a:buFont typeface="Arial" pitchFamily="34" charset="0"/>
              <a:buChar char="•"/>
            </a:pPr>
            <a:r>
              <a:rPr lang="en-US" dirty="0"/>
              <a:t>This way the order of the arguments does not matter.</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285" y="2566989"/>
            <a:ext cx="9095316"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33" y="4648201"/>
            <a:ext cx="11140017"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156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14400"/>
            <a:ext cx="6066020" cy="523220"/>
          </a:xfrm>
          <a:prstGeom prst="rect">
            <a:avLst/>
          </a:prstGeom>
        </p:spPr>
        <p:txBody>
          <a:bodyPr wrap="none">
            <a:spAutoFit/>
          </a:bodyPr>
          <a:lstStyle/>
          <a:p>
            <a:r>
              <a:rPr lang="en-US" sz="2800" dirty="0"/>
              <a:t>Arbitrary Keyword Arguments, **</a:t>
            </a:r>
            <a:r>
              <a:rPr lang="en-US" sz="2800" dirty="0" err="1"/>
              <a:t>kwargs</a:t>
            </a:r>
            <a:endParaRPr lang="en-US" sz="2800" dirty="0"/>
          </a:p>
        </p:txBody>
      </p:sp>
      <p:sp>
        <p:nvSpPr>
          <p:cNvPr id="3" name="Rectangle 1"/>
          <p:cNvSpPr>
            <a:spLocks noChangeArrowheads="1"/>
          </p:cNvSpPr>
          <p:nvPr/>
        </p:nvSpPr>
        <p:spPr bwMode="auto">
          <a:xfrm>
            <a:off x="1422400" y="1815644"/>
            <a:ext cx="92456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If you do not know how many keyword arguments that will be passed into your function, add two asterisk: </a:t>
            </a:r>
            <a:r>
              <a:rPr kumimoji="0" lang="en-US" sz="1400" b="0" i="0" u="none" strike="noStrike" cap="none" normalizeH="0" baseline="0" dirty="0" smtClean="0">
                <a:ln>
                  <a:noFill/>
                </a:ln>
                <a:solidFill>
                  <a:srgbClr val="DC143C"/>
                </a:solidFill>
                <a:effectLst/>
                <a:latin typeface="Consolas" pitchFamily="49" charset="0"/>
                <a:cs typeface="Arial" pitchFamily="34" charset="0"/>
              </a:rPr>
              <a:t>**</a:t>
            </a:r>
            <a:r>
              <a:rPr kumimoji="0" lang="en-US" sz="1400" b="0" i="0" u="none" strike="noStrike" cap="none" normalizeH="0" baseline="0" dirty="0" smtClean="0">
                <a:ln>
                  <a:noFill/>
                </a:ln>
                <a:solidFill>
                  <a:srgbClr val="000000"/>
                </a:solidFill>
                <a:effectLst/>
                <a:latin typeface="Verdana" pitchFamily="34" charset="0"/>
                <a:cs typeface="Arial" pitchFamily="34" charset="0"/>
              </a:rPr>
              <a:t> before the parameter name in the function definition.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This way the function will receive a </a:t>
            </a:r>
            <a:r>
              <a:rPr kumimoji="0" lang="en-US" sz="1400" b="0" i="1" u="none" strike="noStrike" cap="none" normalizeH="0" baseline="0" dirty="0" smtClean="0">
                <a:ln>
                  <a:noFill/>
                </a:ln>
                <a:solidFill>
                  <a:srgbClr val="000000"/>
                </a:solidFill>
                <a:effectLst/>
                <a:latin typeface="Verdana" pitchFamily="34" charset="0"/>
                <a:cs typeface="Arial" pitchFamily="34" charset="0"/>
              </a:rPr>
              <a:t>dictionary</a:t>
            </a:r>
            <a:r>
              <a:rPr kumimoji="0" lang="en-US" sz="1400" b="0" i="0" u="none" strike="noStrike" cap="none" normalizeH="0" baseline="0" dirty="0" smtClean="0">
                <a:ln>
                  <a:noFill/>
                </a:ln>
                <a:solidFill>
                  <a:srgbClr val="000000"/>
                </a:solidFill>
                <a:effectLst/>
                <a:latin typeface="Verdana" pitchFamily="34" charset="0"/>
                <a:cs typeface="Arial" pitchFamily="34" charset="0"/>
              </a:rPr>
              <a:t> of arguments, and can access the items accordingly: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3020568"/>
            <a:ext cx="71247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5029201"/>
            <a:ext cx="10784417"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1522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232" y="838201"/>
            <a:ext cx="6096000" cy="1384995"/>
          </a:xfrm>
          <a:prstGeom prst="rect">
            <a:avLst/>
          </a:prstGeom>
        </p:spPr>
        <p:txBody>
          <a:bodyPr>
            <a:spAutoFit/>
          </a:bodyPr>
          <a:lstStyle/>
          <a:p>
            <a:r>
              <a:rPr lang="en-US" sz="2800" dirty="0"/>
              <a:t>Default Parameter Value</a:t>
            </a:r>
          </a:p>
          <a:p>
            <a:r>
              <a:rPr lang="en-US" sz="2800" dirty="0"/>
              <a:t/>
            </a:r>
            <a:br>
              <a:rPr lang="en-US" sz="2800" dirty="0"/>
            </a:br>
            <a:endParaRPr lang="en-US" sz="2800" dirty="0"/>
          </a:p>
        </p:txBody>
      </p:sp>
      <p:sp>
        <p:nvSpPr>
          <p:cNvPr id="3" name="Rectangle 2"/>
          <p:cNvSpPr/>
          <p:nvPr/>
        </p:nvSpPr>
        <p:spPr>
          <a:xfrm>
            <a:off x="1930400" y="1509362"/>
            <a:ext cx="8432800" cy="646331"/>
          </a:xfrm>
          <a:prstGeom prst="rect">
            <a:avLst/>
          </a:prstGeom>
        </p:spPr>
        <p:txBody>
          <a:bodyPr wrap="square">
            <a:spAutoFit/>
          </a:bodyPr>
          <a:lstStyle/>
          <a:p>
            <a:pPr marL="285750" indent="-285750">
              <a:buFont typeface="Arial" pitchFamily="34" charset="0"/>
              <a:buChar char="•"/>
            </a:pPr>
            <a:r>
              <a:rPr lang="en-US" dirty="0"/>
              <a:t>The following example shows how to use a default parameter value.</a:t>
            </a:r>
          </a:p>
          <a:p>
            <a:pPr marL="285750" indent="-285750">
              <a:buFont typeface="Arial" pitchFamily="34" charset="0"/>
              <a:buChar char="•"/>
            </a:pPr>
            <a:r>
              <a:rPr lang="en-US" dirty="0"/>
              <a:t>If we call the function without argument, it uses the default value: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842" y="2895600"/>
            <a:ext cx="7799916"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28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 xmlns:a16="http://schemas.microsoft.com/office/drawing/2014/main" id="{71DAFD00-5660-EAA6-4DE3-83F373055A99}"/>
              </a:ext>
            </a:extLst>
          </p:cNvPr>
          <p:cNvPicPr>
            <a:picLocks noGrp="1" noChangeAspect="1"/>
          </p:cNvPicPr>
          <p:nvPr>
            <p:ph type="pic" idx="1"/>
          </p:nvPr>
        </p:nvPicPr>
        <p:blipFill>
          <a:blip r:embed="rId2"/>
          <a:srcRect l="558" r="558"/>
          <a:stretch/>
        </p:blipFill>
        <p:spPr>
          <a:xfrm>
            <a:off x="6660000" y="0"/>
            <a:ext cx="5544000" cy="6061194"/>
          </a:xfrm>
        </p:spPr>
      </p:pic>
      <p:sp>
        <p:nvSpPr>
          <p:cNvPr id="10" name="TextBox 9">
            <a:extLst>
              <a:ext uri="{FF2B5EF4-FFF2-40B4-BE49-F238E27FC236}">
                <a16:creationId xmlns="" xmlns:a16="http://schemas.microsoft.com/office/drawing/2014/main" id="{DE5D611B-24B7-D3A4-1618-235CE3A7D189}"/>
              </a:ext>
            </a:extLst>
          </p:cNvPr>
          <p:cNvSpPr txBox="1"/>
          <p:nvPr/>
        </p:nvSpPr>
        <p:spPr>
          <a:xfrm>
            <a:off x="552000" y="551994"/>
            <a:ext cx="5799785" cy="5016758"/>
          </a:xfrm>
          <a:prstGeom prst="rect">
            <a:avLst/>
          </a:prstGeom>
          <a:noFill/>
        </p:spPr>
        <p:txBody>
          <a:bodyPr wrap="square" rtlCol="0">
            <a:spAutoFit/>
          </a:bodyPr>
          <a:lstStyle/>
          <a:p>
            <a:r>
              <a:rPr lang="en-US" sz="3200" b="0" i="0" dirty="0">
                <a:solidFill>
                  <a:schemeClr val="tx1">
                    <a:lumMod val="50000"/>
                  </a:schemeClr>
                </a:solidFill>
                <a:effectLst/>
                <a:latin typeface="-apple-system"/>
              </a:rPr>
              <a:t>Python is </a:t>
            </a:r>
            <a:r>
              <a:rPr lang="en-US" sz="3200" b="1" i="0" dirty="0">
                <a:solidFill>
                  <a:schemeClr val="tx1">
                    <a:lumMod val="50000"/>
                  </a:schemeClr>
                </a:solidFill>
                <a:effectLst/>
                <a:latin typeface="-apple-system"/>
              </a:rPr>
              <a:t>a computer programming language often used to build websites and software, automate tasks, and conduct data analysis</a:t>
            </a:r>
            <a:r>
              <a:rPr lang="en-US" sz="3200" b="0" i="0" dirty="0">
                <a:solidFill>
                  <a:schemeClr val="tx1">
                    <a:lumMod val="50000"/>
                  </a:schemeClr>
                </a:solidFill>
                <a:effectLst/>
                <a:latin typeface="-apple-system"/>
              </a:rPr>
              <a:t>. Python is a general-purpose language, meaning it can be used to create a variety of different programs and isn't specialized for any specific problems.</a:t>
            </a:r>
            <a:endParaRPr lang="en-PH" sz="3200" dirty="0">
              <a:solidFill>
                <a:schemeClr val="tx1">
                  <a:lumMod val="50000"/>
                </a:schemeClr>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19734803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838201"/>
            <a:ext cx="9245600" cy="1384995"/>
          </a:xfrm>
          <a:prstGeom prst="rect">
            <a:avLst/>
          </a:prstGeom>
        </p:spPr>
        <p:txBody>
          <a:bodyPr wrap="square">
            <a:spAutoFit/>
          </a:bodyPr>
          <a:lstStyle/>
          <a:p>
            <a:r>
              <a:rPr lang="en-US" sz="2800" dirty="0"/>
              <a:t>Passing a List as an Argument</a:t>
            </a:r>
          </a:p>
          <a:p>
            <a:r>
              <a:rPr lang="en-US" sz="2800" dirty="0"/>
              <a:t/>
            </a:r>
            <a:br>
              <a:rPr lang="en-US" sz="2800" dirty="0"/>
            </a:br>
            <a:endParaRPr lang="en-US" sz="2800" dirty="0"/>
          </a:p>
        </p:txBody>
      </p:sp>
      <p:sp>
        <p:nvSpPr>
          <p:cNvPr id="3" name="Rectangle 2"/>
          <p:cNvSpPr/>
          <p:nvPr/>
        </p:nvSpPr>
        <p:spPr>
          <a:xfrm>
            <a:off x="1828800" y="1447800"/>
            <a:ext cx="8737600" cy="923330"/>
          </a:xfrm>
          <a:prstGeom prst="rect">
            <a:avLst/>
          </a:prstGeom>
        </p:spPr>
        <p:txBody>
          <a:bodyPr wrap="square">
            <a:spAutoFit/>
          </a:bodyPr>
          <a:lstStyle/>
          <a:p>
            <a:pPr marL="285750" indent="-285750">
              <a:buFont typeface="Arial" pitchFamily="34" charset="0"/>
              <a:buChar char="•"/>
            </a:pPr>
            <a:r>
              <a:rPr lang="en-US" dirty="0"/>
              <a:t>You can send any data types of argument to a function (string, number, list, dictionary etc.), and it will be treated as the same data type inside the function.</a:t>
            </a:r>
          </a:p>
          <a:p>
            <a:pPr marL="285750" indent="-285750">
              <a:buFont typeface="Arial" pitchFamily="34" charset="0"/>
              <a:buChar char="•"/>
            </a:pPr>
            <a:r>
              <a:rPr lang="en-US" dirty="0"/>
              <a:t>E.g. if you send a List as an argument, it will still be a List when it reaches the function: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3048000"/>
            <a:ext cx="59182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0440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1"/>
            <a:ext cx="6096000" cy="1384995"/>
          </a:xfrm>
          <a:prstGeom prst="rect">
            <a:avLst/>
          </a:prstGeom>
        </p:spPr>
        <p:txBody>
          <a:bodyPr>
            <a:spAutoFit/>
          </a:bodyPr>
          <a:lstStyle/>
          <a:p>
            <a:r>
              <a:rPr lang="en-US" sz="2800" dirty="0"/>
              <a:t>Return Values</a:t>
            </a:r>
          </a:p>
          <a:p>
            <a:r>
              <a:rPr lang="en-US" sz="2800" dirty="0"/>
              <a:t/>
            </a:r>
            <a:br>
              <a:rPr lang="en-US" sz="2800" dirty="0"/>
            </a:br>
            <a:endParaRPr lang="en-US" sz="2800" dirty="0"/>
          </a:p>
        </p:txBody>
      </p:sp>
      <p:sp>
        <p:nvSpPr>
          <p:cNvPr id="3" name="Rectangle 1"/>
          <p:cNvSpPr>
            <a:spLocks noChangeArrowheads="1"/>
          </p:cNvSpPr>
          <p:nvPr/>
        </p:nvSpPr>
        <p:spPr bwMode="auto">
          <a:xfrm>
            <a:off x="1930400" y="1708669"/>
            <a:ext cx="82296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let a function return a value,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return</a:t>
            </a:r>
            <a:r>
              <a:rPr kumimoji="0" lang="en-US" sz="1600" b="0" i="0" u="none" strike="noStrike" cap="none" normalizeH="0" baseline="0" dirty="0" smtClean="0">
                <a:ln>
                  <a:noFill/>
                </a:ln>
                <a:solidFill>
                  <a:srgbClr val="000000"/>
                </a:solidFill>
                <a:effectLst/>
                <a:latin typeface="Verdana" pitchFamily="34" charset="0"/>
                <a:cs typeface="Arial" pitchFamily="34" charset="0"/>
              </a:rPr>
              <a:t> statement: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2514601"/>
            <a:ext cx="44196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649548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0"/>
            <a:ext cx="1613327" cy="523220"/>
          </a:xfrm>
          <a:prstGeom prst="rect">
            <a:avLst/>
          </a:prstGeom>
        </p:spPr>
        <p:txBody>
          <a:bodyPr wrap="none">
            <a:spAutoFit/>
          </a:bodyPr>
          <a:lstStyle/>
          <a:p>
            <a:r>
              <a:rPr lang="en-US" sz="2800" dirty="0"/>
              <a:t>Recursion</a:t>
            </a:r>
          </a:p>
        </p:txBody>
      </p:sp>
      <p:sp>
        <p:nvSpPr>
          <p:cNvPr id="3" name="Rectangle 2"/>
          <p:cNvSpPr/>
          <p:nvPr/>
        </p:nvSpPr>
        <p:spPr>
          <a:xfrm>
            <a:off x="1930400" y="1524000"/>
            <a:ext cx="8636000" cy="1200329"/>
          </a:xfrm>
          <a:prstGeom prst="rect">
            <a:avLst/>
          </a:prstGeom>
        </p:spPr>
        <p:txBody>
          <a:bodyPr wrap="square">
            <a:spAutoFit/>
          </a:bodyPr>
          <a:lstStyle/>
          <a:p>
            <a:pPr marL="285750" indent="-285750">
              <a:buFont typeface="Arial" pitchFamily="34" charset="0"/>
              <a:buChar char="•"/>
            </a:pPr>
            <a:r>
              <a:rPr lang="en-US" dirty="0"/>
              <a:t>Python also accepts function recursion, which means a defined function can call itself</a:t>
            </a:r>
            <a:r>
              <a:rPr lang="en-US" dirty="0" smtClean="0"/>
              <a:t>.</a:t>
            </a:r>
          </a:p>
          <a:p>
            <a:pPr marL="285750" indent="-285750">
              <a:buFont typeface="Arial" pitchFamily="34" charset="0"/>
              <a:buChar char="•"/>
            </a:pPr>
            <a:r>
              <a:rPr lang="en-US" dirty="0"/>
              <a:t>is a common mathematical and programming concept. It means that a function calls itself. This has the benefit of meaning that you can loop through data to reach a result</a:t>
            </a:r>
            <a:r>
              <a:rPr lang="en-US" dirty="0" smtClean="0"/>
              <a:t>.</a:t>
            </a:r>
          </a:p>
          <a:p>
            <a:pPr marL="285750" indent="-285750">
              <a:buFont typeface="Arial" pitchFamily="34" charset="0"/>
              <a:buChar char="•"/>
            </a:pPr>
            <a:endParaRPr 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353" y="3200400"/>
            <a:ext cx="56007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3052" y="3450336"/>
            <a:ext cx="42672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6379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0"/>
            <a:ext cx="6096000" cy="1077218"/>
          </a:xfrm>
          <a:prstGeom prst="rect">
            <a:avLst/>
          </a:prstGeom>
        </p:spPr>
        <p:txBody>
          <a:bodyPr>
            <a:spAutoFit/>
          </a:bodyPr>
          <a:lstStyle/>
          <a:p>
            <a:r>
              <a:rPr lang="en-US" sz="3200" dirty="0"/>
              <a:t>Python </a:t>
            </a:r>
            <a:r>
              <a:rPr lang="en-US" sz="3200" dirty="0" smtClean="0"/>
              <a:t>Lambda</a:t>
            </a:r>
            <a:r>
              <a:rPr lang="en-US" sz="3200" dirty="0"/>
              <a:t/>
            </a:r>
            <a:br>
              <a:rPr lang="en-US" sz="3200" dirty="0"/>
            </a:br>
            <a:endParaRPr lang="en-US" sz="3200" dirty="0"/>
          </a:p>
        </p:txBody>
      </p:sp>
      <p:sp>
        <p:nvSpPr>
          <p:cNvPr id="3" name="Rectangle 2"/>
          <p:cNvSpPr/>
          <p:nvPr/>
        </p:nvSpPr>
        <p:spPr>
          <a:xfrm>
            <a:off x="1930400" y="1600201"/>
            <a:ext cx="8432800" cy="1200329"/>
          </a:xfrm>
          <a:prstGeom prst="rect">
            <a:avLst/>
          </a:prstGeom>
        </p:spPr>
        <p:txBody>
          <a:bodyPr wrap="square">
            <a:spAutoFit/>
          </a:bodyPr>
          <a:lstStyle/>
          <a:p>
            <a:pPr marL="285750" indent="-285750">
              <a:buFont typeface="Arial" pitchFamily="34" charset="0"/>
              <a:buChar char="•"/>
            </a:pPr>
            <a:r>
              <a:rPr lang="en-US" dirty="0"/>
              <a:t>A lambda function is a small anonymous function.</a:t>
            </a:r>
          </a:p>
          <a:p>
            <a:pPr marL="285750" indent="-285750">
              <a:buFont typeface="Arial" pitchFamily="34" charset="0"/>
              <a:buChar char="•"/>
            </a:pPr>
            <a:r>
              <a:rPr lang="en-US" dirty="0"/>
              <a:t>A lambda function can take any number of arguments, but can only have one expression</a:t>
            </a:r>
            <a:r>
              <a:rPr lang="en-US" dirty="0" smtClean="0"/>
              <a:t>.</a:t>
            </a:r>
            <a:r>
              <a:rPr lang="en-US" dirty="0"/>
              <a:t/>
            </a:r>
            <a:br>
              <a:rPr lang="en-US" dirty="0"/>
            </a:br>
            <a:endParaRPr lang="en-US" dirty="0"/>
          </a:p>
        </p:txBody>
      </p:sp>
      <p:sp>
        <p:nvSpPr>
          <p:cNvPr id="4" name="Rectangle 3"/>
          <p:cNvSpPr/>
          <p:nvPr/>
        </p:nvSpPr>
        <p:spPr>
          <a:xfrm>
            <a:off x="1422400" y="2796064"/>
            <a:ext cx="6096000" cy="1569660"/>
          </a:xfrm>
          <a:prstGeom prst="rect">
            <a:avLst/>
          </a:prstGeom>
        </p:spPr>
        <p:txBody>
          <a:bodyPr>
            <a:spAutoFit/>
          </a:bodyPr>
          <a:lstStyle/>
          <a:p>
            <a:r>
              <a:rPr lang="en-US" sz="3200" dirty="0"/>
              <a:t>Syntax</a:t>
            </a:r>
          </a:p>
          <a:p>
            <a:r>
              <a:rPr lang="en-US" sz="3200" dirty="0"/>
              <a:t/>
            </a:r>
            <a:br>
              <a:rPr lang="en-US" sz="3200" dirty="0"/>
            </a:br>
            <a:endParaRPr lang="en-US" sz="32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144" y="3419856"/>
            <a:ext cx="408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889760" y="3752166"/>
            <a:ext cx="7559040" cy="369332"/>
          </a:xfrm>
          <a:prstGeom prst="rect">
            <a:avLst/>
          </a:prstGeom>
        </p:spPr>
        <p:txBody>
          <a:bodyPr wrap="square">
            <a:spAutoFit/>
          </a:bodyPr>
          <a:lstStyle/>
          <a:p>
            <a:pPr marL="285750" indent="-285750">
              <a:buFont typeface="Arial" pitchFamily="34" charset="0"/>
              <a:buChar char="•"/>
            </a:pPr>
            <a:r>
              <a:rPr lang="en-US" dirty="0"/>
              <a:t>The expression is executed and the result is returned:</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601" y="4365724"/>
            <a:ext cx="34925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8232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1143000"/>
            <a:ext cx="9245600" cy="1200329"/>
          </a:xfrm>
          <a:prstGeom prst="rect">
            <a:avLst/>
          </a:prstGeom>
        </p:spPr>
        <p:txBody>
          <a:bodyPr wrap="square">
            <a:spAutoFit/>
          </a:bodyPr>
          <a:lstStyle/>
          <a:p>
            <a:r>
              <a:rPr lang="en-US" sz="2400" dirty="0"/>
              <a:t>Lambda functions can take any number of arguments:</a:t>
            </a:r>
          </a:p>
          <a:p>
            <a:r>
              <a:rPr lang="en-US" sz="2400" dirty="0"/>
              <a:t/>
            </a:r>
            <a:br>
              <a:rPr lang="en-US" sz="2400" dirty="0"/>
            </a:b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4572000" cy="147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345" y="4071939"/>
            <a:ext cx="47117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533796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90600"/>
            <a:ext cx="8229600" cy="1569660"/>
          </a:xfrm>
          <a:prstGeom prst="rect">
            <a:avLst/>
          </a:prstGeom>
        </p:spPr>
        <p:txBody>
          <a:bodyPr wrap="square">
            <a:spAutoFit/>
          </a:bodyPr>
          <a:lstStyle/>
          <a:p>
            <a:r>
              <a:rPr lang="en-US" sz="3200" dirty="0"/>
              <a:t>Why Use Lambda Functions?</a:t>
            </a:r>
          </a:p>
          <a:p>
            <a:r>
              <a:rPr lang="en-US" sz="3200" dirty="0"/>
              <a:t/>
            </a:r>
            <a:br>
              <a:rPr lang="en-US" sz="3200" dirty="0"/>
            </a:br>
            <a:endParaRPr lang="en-US" sz="3200" dirty="0"/>
          </a:p>
        </p:txBody>
      </p:sp>
      <p:sp>
        <p:nvSpPr>
          <p:cNvPr id="3" name="Rectangle 2"/>
          <p:cNvSpPr/>
          <p:nvPr/>
        </p:nvSpPr>
        <p:spPr>
          <a:xfrm>
            <a:off x="1828800" y="2209800"/>
            <a:ext cx="8636000" cy="1200329"/>
          </a:xfrm>
          <a:prstGeom prst="rect">
            <a:avLst/>
          </a:prstGeom>
        </p:spPr>
        <p:txBody>
          <a:bodyPr wrap="square">
            <a:spAutoFit/>
          </a:bodyPr>
          <a:lstStyle/>
          <a:p>
            <a:pPr marL="285750" indent="-285750">
              <a:buFont typeface="Arial" pitchFamily="34" charset="0"/>
              <a:buChar char="•"/>
            </a:pPr>
            <a:r>
              <a:rPr lang="en-US" dirty="0"/>
              <a:t>The power of lambda is better shown when you use them as an anonymous function inside another function.</a:t>
            </a:r>
          </a:p>
          <a:p>
            <a:pPr marL="285750" indent="-285750">
              <a:buFont typeface="Arial" pitchFamily="34" charset="0"/>
              <a:buChar char="•"/>
            </a:pPr>
            <a:r>
              <a:rPr lang="en-US" dirty="0"/>
              <a:t>Say you have a function definition that takes one argument, and that argument will be multiplied with an unknown number:</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4114800"/>
            <a:ext cx="546681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9337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1143001"/>
            <a:ext cx="8636000" cy="646331"/>
          </a:xfrm>
          <a:prstGeom prst="rect">
            <a:avLst/>
          </a:prstGeom>
        </p:spPr>
        <p:txBody>
          <a:bodyPr wrap="square">
            <a:spAutoFit/>
          </a:bodyPr>
          <a:lstStyle/>
          <a:p>
            <a:r>
              <a:rPr lang="en-US" dirty="0"/>
              <a:t>Use that function definition to make a function that always doubles the number you send in:</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057401"/>
            <a:ext cx="604520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75918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066801"/>
            <a:ext cx="8636000" cy="646331"/>
          </a:xfrm>
          <a:prstGeom prst="rect">
            <a:avLst/>
          </a:prstGeom>
        </p:spPr>
        <p:txBody>
          <a:bodyPr wrap="square">
            <a:spAutoFit/>
          </a:bodyPr>
          <a:lstStyle/>
          <a:p>
            <a:r>
              <a:rPr lang="en-US" dirty="0"/>
              <a:t>Or, use the same function definition to make a function that always </a:t>
            </a:r>
            <a:r>
              <a:rPr lang="en-US" i="1" dirty="0"/>
              <a:t>triples</a:t>
            </a:r>
            <a:r>
              <a:rPr lang="en-US" dirty="0"/>
              <a:t> the number you send in: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0" y="1932432"/>
            <a:ext cx="5181600" cy="254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8963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90601"/>
            <a:ext cx="9042400" cy="369332"/>
          </a:xfrm>
          <a:prstGeom prst="rect">
            <a:avLst/>
          </a:prstGeom>
        </p:spPr>
        <p:txBody>
          <a:bodyPr wrap="square">
            <a:spAutoFit/>
          </a:bodyPr>
          <a:lstStyle/>
          <a:p>
            <a:r>
              <a:rPr lang="en-US" dirty="0"/>
              <a:t>Or, use the same function definition to make both functions, in the same program:</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1981201"/>
            <a:ext cx="7010400" cy="376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49" y="5943601"/>
            <a:ext cx="10898716"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524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90600"/>
            <a:ext cx="6096000" cy="523220"/>
          </a:xfrm>
          <a:prstGeom prst="rect">
            <a:avLst/>
          </a:prstGeom>
        </p:spPr>
        <p:txBody>
          <a:bodyPr>
            <a:spAutoFit/>
          </a:bodyPr>
          <a:lstStyle/>
          <a:p>
            <a:r>
              <a:rPr lang="en-US" sz="2800" dirty="0"/>
              <a:t>Python </a:t>
            </a:r>
            <a:r>
              <a:rPr lang="en-US" sz="2800" dirty="0" smtClean="0"/>
              <a:t>Arrays</a:t>
            </a:r>
            <a:endParaRPr lang="en-US" sz="2800" dirty="0"/>
          </a:p>
        </p:txBody>
      </p:sp>
      <p:sp>
        <p:nvSpPr>
          <p:cNvPr id="3" name="Rectangle 2"/>
          <p:cNvSpPr/>
          <p:nvPr/>
        </p:nvSpPr>
        <p:spPr>
          <a:xfrm>
            <a:off x="2133600" y="1600201"/>
            <a:ext cx="8128000" cy="646331"/>
          </a:xfrm>
          <a:prstGeom prst="rect">
            <a:avLst/>
          </a:prstGeom>
        </p:spPr>
        <p:txBody>
          <a:bodyPr wrap="square">
            <a:spAutoFit/>
          </a:bodyPr>
          <a:lstStyle/>
          <a:p>
            <a:r>
              <a:rPr lang="en-US" dirty="0"/>
              <a:t>Python does not have built-in support for Arrays, but </a:t>
            </a:r>
            <a:r>
              <a:rPr lang="en-US" dirty="0">
                <a:hlinkClick r:id="rId2"/>
              </a:rPr>
              <a:t>Python Lists</a:t>
            </a:r>
            <a:r>
              <a:rPr lang="en-US" dirty="0"/>
              <a:t> can be </a:t>
            </a:r>
            <a:r>
              <a:rPr lang="en-US" dirty="0" smtClean="0"/>
              <a:t>used </a:t>
            </a:r>
            <a:r>
              <a:rPr lang="en-US" dirty="0"/>
              <a:t>instead.</a:t>
            </a:r>
          </a:p>
        </p:txBody>
      </p:sp>
      <p:sp>
        <p:nvSpPr>
          <p:cNvPr id="4" name="Rectangle 3"/>
          <p:cNvSpPr/>
          <p:nvPr/>
        </p:nvSpPr>
        <p:spPr>
          <a:xfrm>
            <a:off x="1625600" y="2362200"/>
            <a:ext cx="1100238" cy="523220"/>
          </a:xfrm>
          <a:prstGeom prst="rect">
            <a:avLst/>
          </a:prstGeom>
        </p:spPr>
        <p:txBody>
          <a:bodyPr wrap="none">
            <a:spAutoFit/>
          </a:bodyPr>
          <a:lstStyle/>
          <a:p>
            <a:r>
              <a:rPr lang="en-US" sz="2800" dirty="0"/>
              <a:t>Arrays</a:t>
            </a:r>
          </a:p>
        </p:txBody>
      </p:sp>
      <p:sp>
        <p:nvSpPr>
          <p:cNvPr id="5" name="Rectangle 4"/>
          <p:cNvSpPr/>
          <p:nvPr/>
        </p:nvSpPr>
        <p:spPr>
          <a:xfrm>
            <a:off x="2097024" y="2971801"/>
            <a:ext cx="7961376" cy="369332"/>
          </a:xfrm>
          <a:prstGeom prst="rect">
            <a:avLst/>
          </a:prstGeom>
        </p:spPr>
        <p:txBody>
          <a:bodyPr wrap="square">
            <a:spAutoFit/>
          </a:bodyPr>
          <a:lstStyle/>
          <a:p>
            <a:r>
              <a:rPr lang="en-US" dirty="0"/>
              <a:t>Arrays are used to store multiple values in one single variable:</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1" y="3962401"/>
            <a:ext cx="50673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55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 xmlns:a16="http://schemas.microsoft.com/office/drawing/2014/main" id="{71DAFD00-5660-EAA6-4DE3-83F373055A99}"/>
              </a:ext>
            </a:extLst>
          </p:cNvPr>
          <p:cNvPicPr>
            <a:picLocks noGrp="1" noChangeAspect="1"/>
          </p:cNvPicPr>
          <p:nvPr>
            <p:ph type="pic" idx="1"/>
          </p:nvPr>
        </p:nvPicPr>
        <p:blipFill>
          <a:blip r:embed="rId2"/>
          <a:srcRect l="558" r="558"/>
          <a:stretch/>
        </p:blipFill>
        <p:spPr>
          <a:xfrm>
            <a:off x="6660000" y="0"/>
            <a:ext cx="5544000" cy="6061194"/>
          </a:xfrm>
        </p:spPr>
      </p:pic>
      <p:sp>
        <p:nvSpPr>
          <p:cNvPr id="10" name="TextBox 9">
            <a:extLst>
              <a:ext uri="{FF2B5EF4-FFF2-40B4-BE49-F238E27FC236}">
                <a16:creationId xmlns="" xmlns:a16="http://schemas.microsoft.com/office/drawing/2014/main" id="{DE5D611B-24B7-D3A4-1618-235CE3A7D189}"/>
              </a:ext>
            </a:extLst>
          </p:cNvPr>
          <p:cNvSpPr txBox="1"/>
          <p:nvPr/>
        </p:nvSpPr>
        <p:spPr>
          <a:xfrm>
            <a:off x="552000" y="642147"/>
            <a:ext cx="5217735" cy="3539430"/>
          </a:xfrm>
          <a:prstGeom prst="rect">
            <a:avLst/>
          </a:prstGeom>
          <a:noFill/>
        </p:spPr>
        <p:txBody>
          <a:bodyPr wrap="square" rtlCol="0">
            <a:spAutoFit/>
          </a:bodyPr>
          <a:lstStyle/>
          <a:p>
            <a:r>
              <a:rPr lang="en-US" sz="3200" b="1" i="0" dirty="0">
                <a:solidFill>
                  <a:schemeClr val="tx1">
                    <a:lumMod val="50000"/>
                  </a:schemeClr>
                </a:solidFill>
                <a:effectLst/>
                <a:latin typeface="-apple-system"/>
              </a:rPr>
              <a:t>Python is both a free and open-source programming language</a:t>
            </a:r>
            <a:r>
              <a:rPr lang="en-US" sz="3200" b="0" i="0" dirty="0">
                <a:solidFill>
                  <a:schemeClr val="tx1">
                    <a:lumMod val="50000"/>
                  </a:schemeClr>
                </a:solidFill>
                <a:effectLst/>
                <a:latin typeface="-apple-system"/>
              </a:rPr>
              <a:t>. Python is the easiest language to learn. Its English-like structure aids non-technical pupils in quickly picking up the language.</a:t>
            </a:r>
            <a:endParaRPr lang="en-PH" sz="3200" dirty="0">
              <a:solidFill>
                <a:schemeClr val="tx1">
                  <a:lumMod val="50000"/>
                </a:schemeClr>
              </a:solidFill>
              <a:effectLst>
                <a:outerShdw blurRad="38100" dist="38100" dir="2700000" algn="tl">
                  <a:srgbClr val="000000">
                    <a:alpha val="43137"/>
                  </a:srgbClr>
                </a:outerShdw>
              </a:effectLst>
              <a:latin typeface="-apple-system"/>
            </a:endParaRPr>
          </a:p>
        </p:txBody>
      </p:sp>
    </p:spTree>
    <p:extLst>
      <p:ext uri="{BB962C8B-B14F-4D97-AF65-F5344CB8AC3E}">
        <p14:creationId xmlns:p14="http://schemas.microsoft.com/office/powerpoint/2010/main" val="426426033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1" y="914401"/>
            <a:ext cx="3125599" cy="584775"/>
          </a:xfrm>
          <a:prstGeom prst="rect">
            <a:avLst/>
          </a:prstGeom>
        </p:spPr>
        <p:txBody>
          <a:bodyPr wrap="none">
            <a:spAutoFit/>
          </a:bodyPr>
          <a:lstStyle/>
          <a:p>
            <a:r>
              <a:rPr lang="en-US" sz="3200" dirty="0"/>
              <a:t>What is an Array?</a:t>
            </a:r>
          </a:p>
        </p:txBody>
      </p:sp>
      <p:sp>
        <p:nvSpPr>
          <p:cNvPr id="3" name="Rectangle 2"/>
          <p:cNvSpPr/>
          <p:nvPr/>
        </p:nvSpPr>
        <p:spPr>
          <a:xfrm>
            <a:off x="2133600" y="1499176"/>
            <a:ext cx="8229600" cy="923330"/>
          </a:xfrm>
          <a:prstGeom prst="rect">
            <a:avLst/>
          </a:prstGeom>
        </p:spPr>
        <p:txBody>
          <a:bodyPr wrap="square">
            <a:spAutoFit/>
          </a:bodyPr>
          <a:lstStyle/>
          <a:p>
            <a:pPr marL="285750" indent="-285750">
              <a:buFont typeface="Arial" pitchFamily="34" charset="0"/>
              <a:buChar char="•"/>
            </a:pPr>
            <a:r>
              <a:rPr lang="en-US" dirty="0"/>
              <a:t>An array is a special variable, which can hold more than one value at a time.</a:t>
            </a:r>
          </a:p>
          <a:p>
            <a:pPr marL="285750" indent="-285750">
              <a:buFont typeface="Arial" pitchFamily="34" charset="0"/>
              <a:buChar char="•"/>
            </a:pPr>
            <a:r>
              <a:rPr lang="en-US" dirty="0"/>
              <a:t>If you have a list of items (a list of car names, for example), storing the cars in single variables could look like this:</a:t>
            </a:r>
          </a:p>
        </p:txBody>
      </p:sp>
      <p:sp>
        <p:nvSpPr>
          <p:cNvPr id="4" name="Rectangle 3"/>
          <p:cNvSpPr/>
          <p:nvPr/>
        </p:nvSpPr>
        <p:spPr>
          <a:xfrm>
            <a:off x="3048000" y="2722471"/>
            <a:ext cx="6096000" cy="923330"/>
          </a:xfrm>
          <a:prstGeom prst="rect">
            <a:avLst/>
          </a:prstGeom>
        </p:spPr>
        <p:txBody>
          <a:bodyPr>
            <a:spAutoFit/>
          </a:bodyPr>
          <a:lstStyle/>
          <a:p>
            <a:r>
              <a:rPr lang="en-US" dirty="0"/>
              <a:t>car1 = "Ford"</a:t>
            </a:r>
            <a:br>
              <a:rPr lang="en-US" dirty="0"/>
            </a:br>
            <a:r>
              <a:rPr lang="en-US" dirty="0"/>
              <a:t>car2 = "Volvo"</a:t>
            </a:r>
            <a:br>
              <a:rPr lang="en-US" dirty="0"/>
            </a:br>
            <a:r>
              <a:rPr lang="en-US" dirty="0"/>
              <a:t>car3 = "BMW"</a:t>
            </a:r>
          </a:p>
        </p:txBody>
      </p:sp>
      <p:sp>
        <p:nvSpPr>
          <p:cNvPr id="5" name="Rectangle 4"/>
          <p:cNvSpPr/>
          <p:nvPr/>
        </p:nvSpPr>
        <p:spPr>
          <a:xfrm>
            <a:off x="1609344" y="4038600"/>
            <a:ext cx="8855456" cy="1477328"/>
          </a:xfrm>
          <a:prstGeom prst="rect">
            <a:avLst/>
          </a:prstGeom>
        </p:spPr>
        <p:txBody>
          <a:bodyPr wrap="square">
            <a:spAutoFit/>
          </a:bodyPr>
          <a:lstStyle/>
          <a:p>
            <a:pPr marL="285750" indent="-285750">
              <a:buFont typeface="Arial" pitchFamily="34" charset="0"/>
              <a:buChar char="•"/>
            </a:pPr>
            <a:r>
              <a:rPr lang="en-US" dirty="0"/>
              <a:t>However, what if you want to loop through the cars and find a specific one? And what if you had not 3 cars, but 300?</a:t>
            </a:r>
          </a:p>
          <a:p>
            <a:pPr marL="285750" indent="-285750">
              <a:buFont typeface="Arial" pitchFamily="34" charset="0"/>
              <a:buChar char="•"/>
            </a:pPr>
            <a:r>
              <a:rPr lang="en-US" dirty="0"/>
              <a:t>The solution is an array!</a:t>
            </a:r>
          </a:p>
          <a:p>
            <a:pPr marL="285750" indent="-285750">
              <a:buFont typeface="Arial" pitchFamily="34" charset="0"/>
              <a:buChar char="•"/>
            </a:pPr>
            <a:r>
              <a:rPr lang="en-US" dirty="0"/>
              <a:t>An array can hold many values under a single name, and you can access the values by referring to an index number.</a:t>
            </a:r>
          </a:p>
        </p:txBody>
      </p:sp>
    </p:spTree>
    <p:extLst>
      <p:ext uri="{BB962C8B-B14F-4D97-AF65-F5344CB8AC3E}">
        <p14:creationId xmlns:p14="http://schemas.microsoft.com/office/powerpoint/2010/main" val="22993032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1066801"/>
            <a:ext cx="8737600" cy="1384995"/>
          </a:xfrm>
          <a:prstGeom prst="rect">
            <a:avLst/>
          </a:prstGeom>
        </p:spPr>
        <p:txBody>
          <a:bodyPr wrap="square">
            <a:spAutoFit/>
          </a:bodyPr>
          <a:lstStyle/>
          <a:p>
            <a:r>
              <a:rPr lang="en-US" sz="2800" dirty="0"/>
              <a:t>Access the Elements of an Array</a:t>
            </a:r>
          </a:p>
          <a:p>
            <a:r>
              <a:rPr lang="en-US" sz="2800" dirty="0"/>
              <a:t/>
            </a:r>
            <a:br>
              <a:rPr lang="en-US" sz="2800" dirty="0"/>
            </a:br>
            <a:endParaRPr lang="en-US" sz="2800" dirty="0"/>
          </a:p>
        </p:txBody>
      </p:sp>
      <p:sp>
        <p:nvSpPr>
          <p:cNvPr id="3" name="Rectangle 2"/>
          <p:cNvSpPr/>
          <p:nvPr/>
        </p:nvSpPr>
        <p:spPr>
          <a:xfrm>
            <a:off x="2133600" y="1759298"/>
            <a:ext cx="8026400" cy="923330"/>
          </a:xfrm>
          <a:prstGeom prst="rect">
            <a:avLst/>
          </a:prstGeom>
        </p:spPr>
        <p:txBody>
          <a:bodyPr wrap="square">
            <a:spAutoFit/>
          </a:bodyPr>
          <a:lstStyle/>
          <a:p>
            <a:r>
              <a:rPr lang="en-US" dirty="0"/>
              <a:t>You refer to an array element by referring to the </a:t>
            </a:r>
            <a:r>
              <a:rPr lang="en-US" i="1" dirty="0"/>
              <a:t>index number</a:t>
            </a:r>
            <a:r>
              <a:rPr lang="en-US" dirty="0"/>
              <a:t>.</a:t>
            </a:r>
          </a:p>
          <a:p>
            <a:r>
              <a:rPr lang="en-US" dirty="0"/>
              <a:t/>
            </a:r>
            <a:br>
              <a:rPr lang="en-US" dirty="0"/>
            </a:br>
            <a:endParaRPr lang="en-US"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885" y="2627377"/>
            <a:ext cx="7876116"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53890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128" y="990600"/>
            <a:ext cx="6096000" cy="1569660"/>
          </a:xfrm>
          <a:prstGeom prst="rect">
            <a:avLst/>
          </a:prstGeom>
        </p:spPr>
        <p:txBody>
          <a:bodyPr>
            <a:spAutoFit/>
          </a:bodyPr>
          <a:lstStyle/>
          <a:p>
            <a:r>
              <a:rPr lang="en-US" sz="3200" dirty="0"/>
              <a:t>The Length of an Array</a:t>
            </a:r>
          </a:p>
          <a:p>
            <a:r>
              <a:rPr lang="en-US" sz="3200" dirty="0"/>
              <a:t/>
            </a:r>
            <a:br>
              <a:rPr lang="en-US" sz="3200" dirty="0"/>
            </a:br>
            <a:endParaRPr lang="en-US" sz="3200" dirty="0"/>
          </a:p>
        </p:txBody>
      </p:sp>
      <p:sp>
        <p:nvSpPr>
          <p:cNvPr id="3" name="Rectangle 1"/>
          <p:cNvSpPr>
            <a:spLocks noChangeArrowheads="1"/>
          </p:cNvSpPr>
          <p:nvPr/>
        </p:nvSpPr>
        <p:spPr bwMode="auto">
          <a:xfrm>
            <a:off x="1532128" y="1736405"/>
            <a:ext cx="924560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Use the </a:t>
            </a:r>
            <a:r>
              <a:rPr kumimoji="0" lang="en-US" sz="1600" b="0" i="0" u="none" strike="noStrike" cap="none" normalizeH="0" baseline="0" dirty="0" err="1" smtClean="0">
                <a:ln>
                  <a:noFill/>
                </a:ln>
                <a:solidFill>
                  <a:srgbClr val="DC143C"/>
                </a:solidFill>
                <a:effectLst/>
                <a:latin typeface="Consolas" pitchFamily="49" charset="0"/>
                <a:cs typeface="Arial" pitchFamily="34" charset="0"/>
              </a:rPr>
              <a:t>len</a:t>
            </a:r>
            <a:r>
              <a:rPr kumimoji="0" lang="en-US" sz="1600" b="0" i="0" u="none" strike="noStrike" cap="none" normalizeH="0" baseline="0" dirty="0" smtClean="0">
                <a:ln>
                  <a:noFill/>
                </a:ln>
                <a:solidFill>
                  <a:srgbClr val="DC143C"/>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to return the length of an array (the number of elements in an array).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7001"/>
            <a:ext cx="515620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120" y="5105400"/>
            <a:ext cx="9717617"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89575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90601"/>
            <a:ext cx="6096000" cy="584775"/>
          </a:xfrm>
          <a:prstGeom prst="rect">
            <a:avLst/>
          </a:prstGeom>
        </p:spPr>
        <p:txBody>
          <a:bodyPr>
            <a:spAutoFit/>
          </a:bodyPr>
          <a:lstStyle/>
          <a:p>
            <a:r>
              <a:rPr lang="en-US" sz="3200" dirty="0"/>
              <a:t>Looping Array </a:t>
            </a:r>
            <a:r>
              <a:rPr lang="en-US" sz="3200" dirty="0" smtClean="0"/>
              <a:t>Elements</a:t>
            </a:r>
            <a:endParaRPr lang="en-US" sz="3200" dirty="0"/>
          </a:p>
        </p:txBody>
      </p:sp>
      <p:sp>
        <p:nvSpPr>
          <p:cNvPr id="3" name="Rectangle 1"/>
          <p:cNvSpPr>
            <a:spLocks noChangeArrowheads="1"/>
          </p:cNvSpPr>
          <p:nvPr/>
        </p:nvSpPr>
        <p:spPr bwMode="auto">
          <a:xfrm>
            <a:off x="1727200" y="1843446"/>
            <a:ext cx="87376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You can use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for in</a:t>
            </a:r>
            <a:r>
              <a:rPr kumimoji="0" lang="en-US" sz="1400" b="0" i="0" u="none" strike="noStrike" cap="none" normalizeH="0" baseline="0" dirty="0" smtClean="0">
                <a:ln>
                  <a:noFill/>
                </a:ln>
                <a:solidFill>
                  <a:srgbClr val="000000"/>
                </a:solidFill>
                <a:effectLst/>
                <a:latin typeface="Verdana" pitchFamily="34" charset="0"/>
                <a:cs typeface="Arial" pitchFamily="34" charset="0"/>
              </a:rPr>
              <a:t> loop to loop through all the elements of an array.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86014"/>
            <a:ext cx="55626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018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1" y="1066800"/>
            <a:ext cx="3498330" cy="523220"/>
          </a:xfrm>
          <a:prstGeom prst="rect">
            <a:avLst/>
          </a:prstGeom>
        </p:spPr>
        <p:txBody>
          <a:bodyPr wrap="none">
            <a:spAutoFit/>
          </a:bodyPr>
          <a:lstStyle/>
          <a:p>
            <a:r>
              <a:rPr lang="en-US" sz="2800" dirty="0"/>
              <a:t>Adding Array Elements</a:t>
            </a:r>
          </a:p>
        </p:txBody>
      </p:sp>
      <p:sp>
        <p:nvSpPr>
          <p:cNvPr id="3" name="Rectangle 1"/>
          <p:cNvSpPr>
            <a:spLocks noChangeArrowheads="1"/>
          </p:cNvSpPr>
          <p:nvPr/>
        </p:nvSpPr>
        <p:spPr bwMode="auto">
          <a:xfrm>
            <a:off x="1828800" y="2089669"/>
            <a:ext cx="8839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You can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append()</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to add an element to an array.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1" y="3124200"/>
            <a:ext cx="70993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286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90601"/>
            <a:ext cx="6096000" cy="1384995"/>
          </a:xfrm>
          <a:prstGeom prst="rect">
            <a:avLst/>
          </a:prstGeom>
        </p:spPr>
        <p:txBody>
          <a:bodyPr>
            <a:spAutoFit/>
          </a:bodyPr>
          <a:lstStyle/>
          <a:p>
            <a:r>
              <a:rPr lang="en-US" sz="2800" dirty="0"/>
              <a:t>Removing Array Elements</a:t>
            </a:r>
          </a:p>
          <a:p>
            <a:r>
              <a:rPr lang="en-US" sz="2800" dirty="0"/>
              <a:t/>
            </a:r>
            <a:br>
              <a:rPr lang="en-US" sz="2800" dirty="0"/>
            </a:br>
            <a:endParaRPr lang="en-US" sz="2800" dirty="0"/>
          </a:p>
        </p:txBody>
      </p:sp>
      <p:sp>
        <p:nvSpPr>
          <p:cNvPr id="3" name="Rectangle 1"/>
          <p:cNvSpPr>
            <a:spLocks noChangeArrowheads="1"/>
          </p:cNvSpPr>
          <p:nvPr/>
        </p:nvSpPr>
        <p:spPr bwMode="auto">
          <a:xfrm>
            <a:off x="2133600" y="2013469"/>
            <a:ext cx="79248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You can use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pop()</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to remove an element from the array.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rot="10800000" flipH="1" flipV="1">
            <a:off x="1524000" y="2616745"/>
            <a:ext cx="6908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Delete the second element of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cars</a:t>
            </a:r>
            <a:r>
              <a:rPr kumimoji="0" lang="en-US" sz="1400" b="0" i="0" u="none" strike="noStrike" cap="none" normalizeH="0" baseline="0" dirty="0" smtClean="0">
                <a:ln>
                  <a:noFill/>
                </a:ln>
                <a:solidFill>
                  <a:srgbClr val="000000"/>
                </a:solidFill>
                <a:effectLst/>
                <a:latin typeface="Verdana" pitchFamily="34" charset="0"/>
                <a:cs typeface="Arial" pitchFamily="34" charset="0"/>
              </a:rPr>
              <a:t> array:</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1" y="3124200"/>
            <a:ext cx="7021068" cy="244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8592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25600" y="1081446"/>
            <a:ext cx="8839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You can also use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remove()</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to remove an element from the array.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524000" y="1752600"/>
            <a:ext cx="7924800" cy="369332"/>
          </a:xfrm>
          <a:prstGeom prst="rect">
            <a:avLst/>
          </a:prstGeom>
        </p:spPr>
        <p:txBody>
          <a:bodyPr wrap="square">
            <a:spAutoFit/>
          </a:bodyPr>
          <a:lstStyle/>
          <a:p>
            <a:r>
              <a:rPr lang="en-US" dirty="0"/>
              <a:t>Delete the element that has the value "Volvo":</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86001"/>
            <a:ext cx="6197600" cy="2292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2" y="4800600"/>
            <a:ext cx="1119081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05685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5" y="579439"/>
            <a:ext cx="11762316" cy="569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75851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90600"/>
            <a:ext cx="6096000" cy="523220"/>
          </a:xfrm>
          <a:prstGeom prst="rect">
            <a:avLst/>
          </a:prstGeom>
        </p:spPr>
        <p:txBody>
          <a:bodyPr>
            <a:spAutoFit/>
          </a:bodyPr>
          <a:lstStyle/>
          <a:p>
            <a:r>
              <a:rPr lang="en-US" sz="2800" dirty="0" smtClean="0"/>
              <a:t>Python Classes and Objects</a:t>
            </a:r>
            <a:endParaRPr lang="en-US" sz="2800" dirty="0"/>
          </a:p>
        </p:txBody>
      </p:sp>
      <p:sp>
        <p:nvSpPr>
          <p:cNvPr id="3" name="Rectangle 2"/>
          <p:cNvSpPr/>
          <p:nvPr/>
        </p:nvSpPr>
        <p:spPr>
          <a:xfrm>
            <a:off x="1930400" y="1548378"/>
            <a:ext cx="8737600" cy="923330"/>
          </a:xfrm>
          <a:prstGeom prst="rect">
            <a:avLst/>
          </a:prstGeom>
        </p:spPr>
        <p:txBody>
          <a:bodyPr wrap="square">
            <a:spAutoFit/>
          </a:bodyPr>
          <a:lstStyle/>
          <a:p>
            <a:pPr marL="285750" indent="-285750">
              <a:buFont typeface="Arial" pitchFamily="34" charset="0"/>
              <a:buChar char="•"/>
            </a:pPr>
            <a:r>
              <a:rPr lang="en-US" dirty="0"/>
              <a:t>Python is an object oriented programming language.</a:t>
            </a:r>
          </a:p>
          <a:p>
            <a:pPr marL="285750" indent="-285750">
              <a:buFont typeface="Arial" pitchFamily="34" charset="0"/>
              <a:buChar char="•"/>
            </a:pPr>
            <a:r>
              <a:rPr lang="en-US" dirty="0"/>
              <a:t>Almost everything in Python is an object, with its properties and methods.</a:t>
            </a:r>
          </a:p>
          <a:p>
            <a:pPr marL="285750" indent="-285750">
              <a:buFont typeface="Arial" pitchFamily="34" charset="0"/>
              <a:buChar char="•"/>
            </a:pPr>
            <a:r>
              <a:rPr lang="en-US" dirty="0"/>
              <a:t>A Class is like an object constructor, or a "blueprint" for creating objects</a:t>
            </a:r>
            <a:r>
              <a:rPr lang="en-US" dirty="0" smtClean="0"/>
              <a:t>.</a:t>
            </a:r>
            <a:endParaRPr lang="en-US" dirty="0"/>
          </a:p>
        </p:txBody>
      </p:sp>
      <p:sp>
        <p:nvSpPr>
          <p:cNvPr id="4" name="Rectangle 3"/>
          <p:cNvSpPr/>
          <p:nvPr/>
        </p:nvSpPr>
        <p:spPr>
          <a:xfrm>
            <a:off x="1625600" y="3057436"/>
            <a:ext cx="1910459" cy="461665"/>
          </a:xfrm>
          <a:prstGeom prst="rect">
            <a:avLst/>
          </a:prstGeom>
        </p:spPr>
        <p:txBody>
          <a:bodyPr wrap="none">
            <a:spAutoFit/>
          </a:bodyPr>
          <a:lstStyle/>
          <a:p>
            <a:r>
              <a:rPr lang="en-US" sz="2400" dirty="0"/>
              <a:t>Create a Class</a:t>
            </a:r>
          </a:p>
        </p:txBody>
      </p:sp>
      <p:sp>
        <p:nvSpPr>
          <p:cNvPr id="5" name="Rectangle 1"/>
          <p:cNvSpPr>
            <a:spLocks noChangeArrowheads="1"/>
          </p:cNvSpPr>
          <p:nvPr/>
        </p:nvSpPr>
        <p:spPr bwMode="auto">
          <a:xfrm>
            <a:off x="2032000" y="3584898"/>
            <a:ext cx="71120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To create a class, use the keyword </a:t>
            </a:r>
            <a:r>
              <a:rPr kumimoji="0" lang="en-US" sz="1400" b="0" i="0" u="none" strike="noStrike" cap="none" normalizeH="0" baseline="0" dirty="0" smtClean="0">
                <a:ln>
                  <a:noFill/>
                </a:ln>
                <a:solidFill>
                  <a:srgbClr val="DC143C"/>
                </a:solidFill>
                <a:effectLst/>
                <a:latin typeface="Consolas" pitchFamily="49" charset="0"/>
                <a:cs typeface="Arial" pitchFamily="34" charset="0"/>
              </a:rPr>
              <a:t>class</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4038601"/>
            <a:ext cx="49657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32796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066800"/>
            <a:ext cx="6096000" cy="1569660"/>
          </a:xfrm>
          <a:prstGeom prst="rect">
            <a:avLst/>
          </a:prstGeom>
        </p:spPr>
        <p:txBody>
          <a:bodyPr>
            <a:spAutoFit/>
          </a:bodyPr>
          <a:lstStyle/>
          <a:p>
            <a:r>
              <a:rPr lang="en-US" sz="3200" dirty="0"/>
              <a:t>Create Object</a:t>
            </a:r>
          </a:p>
          <a:p>
            <a:r>
              <a:rPr lang="en-US" sz="3200" dirty="0"/>
              <a:t/>
            </a:r>
            <a:br>
              <a:rPr lang="en-US" sz="3200" dirty="0"/>
            </a:br>
            <a:endParaRPr lang="en-US" sz="3200" dirty="0"/>
          </a:p>
        </p:txBody>
      </p:sp>
      <p:sp>
        <p:nvSpPr>
          <p:cNvPr id="3" name="Rectangle 2"/>
          <p:cNvSpPr/>
          <p:nvPr/>
        </p:nvSpPr>
        <p:spPr>
          <a:xfrm>
            <a:off x="2133600" y="1851630"/>
            <a:ext cx="8128000" cy="923330"/>
          </a:xfrm>
          <a:prstGeom prst="rect">
            <a:avLst/>
          </a:prstGeom>
        </p:spPr>
        <p:txBody>
          <a:bodyPr wrap="square">
            <a:spAutoFit/>
          </a:bodyPr>
          <a:lstStyle/>
          <a:p>
            <a:r>
              <a:rPr lang="en-US" dirty="0"/>
              <a:t>Now we can use the class named </a:t>
            </a:r>
            <a:r>
              <a:rPr lang="en-US" dirty="0" err="1"/>
              <a:t>MyClass</a:t>
            </a:r>
            <a:r>
              <a:rPr lang="en-US" dirty="0"/>
              <a:t> to create objects:</a:t>
            </a:r>
          </a:p>
          <a:p>
            <a:r>
              <a:rPr lang="en-US" dirty="0"/>
              <a:t/>
            </a:r>
            <a:br>
              <a:rPr lang="en-US" dirty="0"/>
            </a:b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14600"/>
            <a:ext cx="4216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65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DC11A22-A55B-4960-9CC0-CAA539096210}"/>
              </a:ext>
            </a:extLst>
          </p:cNvPr>
          <p:cNvSpPr>
            <a:spLocks noGrp="1"/>
          </p:cNvSpPr>
          <p:nvPr>
            <p:ph type="title"/>
          </p:nvPr>
        </p:nvSpPr>
        <p:spPr>
          <a:xfrm>
            <a:off x="765845" y="636432"/>
            <a:ext cx="10515600" cy="1325563"/>
          </a:xfrm>
        </p:spPr>
        <p:txBody>
          <a:bodyPr>
            <a:normAutofit/>
          </a:bodyPr>
          <a:lstStyle/>
          <a:p>
            <a:r>
              <a:rPr lang="en-US" altLang="zh-TW" sz="8000" b="1" dirty="0">
                <a:effectLst>
                  <a:outerShdw blurRad="38100" dist="38100" dir="2700000" algn="tl">
                    <a:srgbClr val="000000">
                      <a:alpha val="43137"/>
                    </a:srgbClr>
                  </a:outerShdw>
                </a:effectLst>
                <a:latin typeface="Tempus Sans ITC" panose="04020404030D07020202" pitchFamily="82" charset="0"/>
              </a:rPr>
              <a:t>What is Python?</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3" name="內容版面配置區 2">
            <a:extLst>
              <a:ext uri="{FF2B5EF4-FFF2-40B4-BE49-F238E27FC236}">
                <a16:creationId xmlns="" xmlns:a16="http://schemas.microsoft.com/office/drawing/2014/main" id="{8B07CD01-9718-4D76-9CD9-499B707AE53A}"/>
              </a:ext>
            </a:extLst>
          </p:cNvPr>
          <p:cNvSpPr>
            <a:spLocks noGrp="1"/>
          </p:cNvSpPr>
          <p:nvPr>
            <p:ph idx="1"/>
          </p:nvPr>
        </p:nvSpPr>
        <p:spPr>
          <a:xfrm>
            <a:off x="1091268" y="2186585"/>
            <a:ext cx="9864753" cy="925964"/>
          </a:xfrm>
        </p:spPr>
        <p:txBody>
          <a:bodyPr/>
          <a:lstStyle/>
          <a:p>
            <a:r>
              <a:rPr lang="en-US" altLang="zh-TW" b="1" dirty="0">
                <a:latin typeface="Tempus Sans ITC" panose="04020404030D07020202" pitchFamily="82" charset="0"/>
              </a:rPr>
              <a:t>Python is a popular programming language. It was created by Guido van Rossum, and released in 1991.</a:t>
            </a:r>
            <a:endParaRPr lang="zh-TW" altLang="en-US" b="1" dirty="0">
              <a:latin typeface="Tempus Sans ITC" panose="04020404030D07020202" pitchFamily="82" charset="0"/>
            </a:endParaRPr>
          </a:p>
        </p:txBody>
      </p:sp>
      <p:sp>
        <p:nvSpPr>
          <p:cNvPr id="4" name="標題 1">
            <a:extLst>
              <a:ext uri="{FF2B5EF4-FFF2-40B4-BE49-F238E27FC236}">
                <a16:creationId xmlns="" xmlns:a16="http://schemas.microsoft.com/office/drawing/2014/main" id="{D4474C69-A95D-4BD1-84FF-5A7BCFC1FC8F}"/>
              </a:ext>
            </a:extLst>
          </p:cNvPr>
          <p:cNvSpPr txBox="1">
            <a:spLocks/>
          </p:cNvSpPr>
          <p:nvPr/>
        </p:nvSpPr>
        <p:spPr>
          <a:xfrm>
            <a:off x="765845" y="3337140"/>
            <a:ext cx="4513976" cy="715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b="1" i="1" dirty="0">
                <a:effectLst>
                  <a:outerShdw blurRad="38100" dist="38100" dir="2700000" algn="tl">
                    <a:srgbClr val="000000">
                      <a:alpha val="43137"/>
                    </a:srgbClr>
                  </a:outerShdw>
                </a:effectLst>
                <a:latin typeface="Tempus Sans ITC" panose="04020404030D07020202" pitchFamily="82" charset="0"/>
              </a:rPr>
              <a:t>It is used for:</a:t>
            </a:r>
            <a:endParaRPr lang="zh-TW" altLang="en-US" sz="6000" b="1" i="1" dirty="0">
              <a:effectLst>
                <a:outerShdw blurRad="38100" dist="38100" dir="2700000" algn="tl">
                  <a:srgbClr val="000000">
                    <a:alpha val="43137"/>
                  </a:srgbClr>
                </a:outerShdw>
              </a:effectLst>
              <a:latin typeface="Tempus Sans ITC" panose="04020404030D07020202" pitchFamily="82" charset="0"/>
            </a:endParaRPr>
          </a:p>
        </p:txBody>
      </p:sp>
      <p:sp>
        <p:nvSpPr>
          <p:cNvPr id="6" name="標題 1">
            <a:extLst>
              <a:ext uri="{FF2B5EF4-FFF2-40B4-BE49-F238E27FC236}">
                <a16:creationId xmlns="" xmlns:a16="http://schemas.microsoft.com/office/drawing/2014/main" id="{4F799BE5-25A1-492A-A9E1-1612600504BF}"/>
              </a:ext>
            </a:extLst>
          </p:cNvPr>
          <p:cNvSpPr txBox="1">
            <a:spLocks/>
          </p:cNvSpPr>
          <p:nvPr/>
        </p:nvSpPr>
        <p:spPr>
          <a:xfrm>
            <a:off x="1091268" y="4277387"/>
            <a:ext cx="10515600" cy="132556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altLang="zh-TW" b="1" dirty="0">
                <a:latin typeface="Tempus Sans ITC" panose="04020404030D07020202" pitchFamily="82" charset="0"/>
              </a:rPr>
              <a:t>web development (server-side),</a:t>
            </a:r>
          </a:p>
          <a:p>
            <a:pPr marL="571500" indent="-571500">
              <a:buFont typeface="Arial" panose="020B0604020202020204" pitchFamily="34" charset="0"/>
              <a:buChar char="•"/>
            </a:pPr>
            <a:r>
              <a:rPr lang="en-US" altLang="zh-TW" b="1" dirty="0">
                <a:latin typeface="Tempus Sans ITC" panose="04020404030D07020202" pitchFamily="82" charset="0"/>
              </a:rPr>
              <a:t>software development,</a:t>
            </a:r>
          </a:p>
          <a:p>
            <a:pPr marL="571500" indent="-571500">
              <a:buFont typeface="Arial" panose="020B0604020202020204" pitchFamily="34" charset="0"/>
              <a:buChar char="•"/>
            </a:pPr>
            <a:r>
              <a:rPr lang="en-US" altLang="zh-TW" b="1" dirty="0">
                <a:latin typeface="Tempus Sans ITC" panose="04020404030D07020202" pitchFamily="82" charset="0"/>
              </a:rPr>
              <a:t>mathematics,</a:t>
            </a:r>
          </a:p>
          <a:p>
            <a:pPr marL="571500" indent="-571500">
              <a:buFont typeface="Arial" panose="020B0604020202020204" pitchFamily="34" charset="0"/>
              <a:buChar char="•"/>
            </a:pPr>
            <a:r>
              <a:rPr lang="en-US" altLang="zh-TW" b="1" dirty="0">
                <a:latin typeface="Tempus Sans ITC" panose="04020404030D07020202" pitchFamily="82" charset="0"/>
              </a:rPr>
              <a:t>system scripting</a:t>
            </a:r>
          </a:p>
        </p:txBody>
      </p:sp>
      <p:sp>
        <p:nvSpPr>
          <p:cNvPr id="7" name="矩形 6">
            <a:extLst>
              <a:ext uri="{FF2B5EF4-FFF2-40B4-BE49-F238E27FC236}">
                <a16:creationId xmlns="" xmlns:a16="http://schemas.microsoft.com/office/drawing/2014/main" id="{3D02A68D-4EA2-4888-9F4D-320390954DC3}"/>
              </a:ext>
            </a:extLst>
          </p:cNvPr>
          <p:cNvSpPr/>
          <p:nvPr/>
        </p:nvSpPr>
        <p:spPr>
          <a:xfrm>
            <a:off x="6999672" y="6221568"/>
            <a:ext cx="4931158" cy="338554"/>
          </a:xfrm>
          <a:prstGeom prst="rect">
            <a:avLst/>
          </a:prstGeom>
        </p:spPr>
        <p:txBody>
          <a:bodyPr wrap="none">
            <a:spAutoFit/>
          </a:bodyPr>
          <a:lstStyle/>
          <a:p>
            <a:r>
              <a:rPr lang="zh-TW" altLang="en-US" sz="1600" b="1" dirty="0">
                <a:solidFill>
                  <a:schemeClr val="accent4">
                    <a:lumMod val="75000"/>
                  </a:schemeClr>
                </a:solidFill>
                <a:latin typeface="Tempus Sans ITC" panose="04020404030D07020202" pitchFamily="82" charset="0"/>
              </a:rPr>
              <a:t>https://www.w3schools.com/python/python_intro.asp</a:t>
            </a:r>
          </a:p>
        </p:txBody>
      </p:sp>
    </p:spTree>
    <p:extLst>
      <p:ext uri="{BB962C8B-B14F-4D97-AF65-F5344CB8AC3E}">
        <p14:creationId xmlns:p14="http://schemas.microsoft.com/office/powerpoint/2010/main" val="3850721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1" y="990601"/>
            <a:ext cx="4065537" cy="584775"/>
          </a:xfrm>
          <a:prstGeom prst="rect">
            <a:avLst/>
          </a:prstGeom>
        </p:spPr>
        <p:txBody>
          <a:bodyPr wrap="none">
            <a:spAutoFit/>
          </a:bodyPr>
          <a:lstStyle/>
          <a:p>
            <a:r>
              <a:rPr lang="en-US" sz="3200" dirty="0"/>
              <a:t>The __</a:t>
            </a:r>
            <a:r>
              <a:rPr lang="en-US" sz="3200" dirty="0" err="1"/>
              <a:t>init</a:t>
            </a:r>
            <a:r>
              <a:rPr lang="en-US" sz="3200" dirty="0"/>
              <a:t>__() Function</a:t>
            </a:r>
          </a:p>
        </p:txBody>
      </p:sp>
      <p:sp>
        <p:nvSpPr>
          <p:cNvPr id="3" name="Rectangle 2"/>
          <p:cNvSpPr/>
          <p:nvPr/>
        </p:nvSpPr>
        <p:spPr>
          <a:xfrm>
            <a:off x="1828800" y="1905001"/>
            <a:ext cx="8839200" cy="2308324"/>
          </a:xfrm>
          <a:prstGeom prst="rect">
            <a:avLst/>
          </a:prstGeom>
        </p:spPr>
        <p:txBody>
          <a:bodyPr wrap="square">
            <a:spAutoFit/>
          </a:bodyPr>
          <a:lstStyle/>
          <a:p>
            <a:pPr marL="285750" indent="-285750">
              <a:buFont typeface="Arial" pitchFamily="34" charset="0"/>
              <a:buChar char="•"/>
            </a:pPr>
            <a:r>
              <a:rPr lang="en-US" dirty="0"/>
              <a:t>The examples above are classes and objects in their simplest form, and are not really useful in real life applications.</a:t>
            </a:r>
          </a:p>
          <a:p>
            <a:pPr marL="285750" indent="-285750">
              <a:buFont typeface="Arial" pitchFamily="34" charset="0"/>
              <a:buChar char="•"/>
            </a:pPr>
            <a:r>
              <a:rPr lang="en-US" dirty="0"/>
              <a:t>To understand the meaning of classes we have to understand the built-in __</a:t>
            </a:r>
            <a:r>
              <a:rPr lang="en-US" dirty="0" err="1"/>
              <a:t>init</a:t>
            </a:r>
            <a:r>
              <a:rPr lang="en-US" dirty="0"/>
              <a:t>__() function.</a:t>
            </a:r>
          </a:p>
          <a:p>
            <a:pPr marL="285750" indent="-285750">
              <a:buFont typeface="Arial" pitchFamily="34" charset="0"/>
              <a:buChar char="•"/>
            </a:pPr>
            <a:r>
              <a:rPr lang="en-US" dirty="0"/>
              <a:t>All classes have a function called __</a:t>
            </a:r>
            <a:r>
              <a:rPr lang="en-US" dirty="0" err="1"/>
              <a:t>init</a:t>
            </a:r>
            <a:r>
              <a:rPr lang="en-US" dirty="0"/>
              <a:t>__(), which is always executed when the class is being initiated.</a:t>
            </a:r>
          </a:p>
          <a:p>
            <a:pPr marL="285750" indent="-285750">
              <a:buFont typeface="Arial" pitchFamily="34" charset="0"/>
              <a:buChar char="•"/>
            </a:pPr>
            <a:r>
              <a:rPr lang="en-US" dirty="0"/>
              <a:t>Use the __</a:t>
            </a:r>
            <a:r>
              <a:rPr lang="en-US" dirty="0" err="1"/>
              <a:t>init</a:t>
            </a:r>
            <a:r>
              <a:rPr lang="en-US" dirty="0"/>
              <a:t>__() function to assign values to object properties, or other operations that are necessary to do when the object is being created:</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 y="4847244"/>
            <a:ext cx="12045696" cy="376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2960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985" y="1824039"/>
            <a:ext cx="8053916"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32115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90601"/>
            <a:ext cx="3958328" cy="584775"/>
          </a:xfrm>
          <a:prstGeom prst="rect">
            <a:avLst/>
          </a:prstGeom>
        </p:spPr>
        <p:txBody>
          <a:bodyPr wrap="none">
            <a:spAutoFit/>
          </a:bodyPr>
          <a:lstStyle/>
          <a:p>
            <a:r>
              <a:rPr lang="en-US" sz="3200" dirty="0"/>
              <a:t>The __</a:t>
            </a:r>
            <a:r>
              <a:rPr lang="en-US" sz="3200" dirty="0" err="1"/>
              <a:t>str</a:t>
            </a:r>
            <a:r>
              <a:rPr lang="en-US" sz="3200" dirty="0"/>
              <a:t>__() Function</a:t>
            </a:r>
          </a:p>
        </p:txBody>
      </p:sp>
      <p:sp>
        <p:nvSpPr>
          <p:cNvPr id="3" name="Rectangle 2"/>
          <p:cNvSpPr/>
          <p:nvPr/>
        </p:nvSpPr>
        <p:spPr>
          <a:xfrm>
            <a:off x="2032000" y="1575376"/>
            <a:ext cx="8534400" cy="923330"/>
          </a:xfrm>
          <a:prstGeom prst="rect">
            <a:avLst/>
          </a:prstGeom>
        </p:spPr>
        <p:txBody>
          <a:bodyPr wrap="square">
            <a:spAutoFit/>
          </a:bodyPr>
          <a:lstStyle/>
          <a:p>
            <a:pPr marL="285750" indent="-285750">
              <a:buFont typeface="Arial" pitchFamily="34" charset="0"/>
              <a:buChar char="•"/>
            </a:pPr>
            <a:r>
              <a:rPr lang="en-US" dirty="0"/>
              <a:t>The __</a:t>
            </a:r>
            <a:r>
              <a:rPr lang="en-US" dirty="0" err="1"/>
              <a:t>str</a:t>
            </a:r>
            <a:r>
              <a:rPr lang="en-US" dirty="0"/>
              <a:t>__() function controls what should be returned when the class object is represented as a string.</a:t>
            </a:r>
          </a:p>
          <a:p>
            <a:pPr marL="285750" indent="-285750">
              <a:buFont typeface="Arial" pitchFamily="34" charset="0"/>
              <a:buChar char="•"/>
            </a:pPr>
            <a:r>
              <a:rPr lang="en-US" dirty="0"/>
              <a:t>If the __</a:t>
            </a:r>
            <a:r>
              <a:rPr lang="en-US" dirty="0" err="1"/>
              <a:t>str</a:t>
            </a:r>
            <a:r>
              <a:rPr lang="en-US" dirty="0"/>
              <a:t>__() function is not set, the string representation of the object is returned:</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744" y="2775704"/>
            <a:ext cx="71374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45238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90601"/>
            <a:ext cx="8636000" cy="1384995"/>
          </a:xfrm>
          <a:prstGeom prst="rect">
            <a:avLst/>
          </a:prstGeom>
        </p:spPr>
        <p:txBody>
          <a:bodyPr wrap="square">
            <a:spAutoFit/>
          </a:bodyPr>
          <a:lstStyle/>
          <a:p>
            <a:r>
              <a:rPr lang="en-US" sz="2800" dirty="0"/>
              <a:t>Example</a:t>
            </a:r>
          </a:p>
          <a:p>
            <a:r>
              <a:rPr lang="en-US" sz="2800" dirty="0"/>
              <a:t>The string representation of an object WITH the __</a:t>
            </a:r>
            <a:r>
              <a:rPr lang="en-US" sz="2800" dirty="0" err="1"/>
              <a:t>str</a:t>
            </a:r>
            <a:r>
              <a:rPr lang="en-US" sz="2800" dirty="0"/>
              <a:t>__() function:</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819400"/>
            <a:ext cx="67818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0138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14400"/>
            <a:ext cx="6096000" cy="1569660"/>
          </a:xfrm>
          <a:prstGeom prst="rect">
            <a:avLst/>
          </a:prstGeom>
        </p:spPr>
        <p:txBody>
          <a:bodyPr>
            <a:spAutoFit/>
          </a:bodyPr>
          <a:lstStyle/>
          <a:p>
            <a:r>
              <a:rPr lang="en-US" sz="3200" dirty="0"/>
              <a:t>Object Methods</a:t>
            </a:r>
          </a:p>
          <a:p>
            <a:r>
              <a:rPr lang="en-US" sz="3200" dirty="0"/>
              <a:t/>
            </a:r>
            <a:br>
              <a:rPr lang="en-US" sz="3200" dirty="0"/>
            </a:br>
            <a:endParaRPr lang="en-US" sz="3200" dirty="0"/>
          </a:p>
        </p:txBody>
      </p:sp>
      <p:sp>
        <p:nvSpPr>
          <p:cNvPr id="3" name="Rectangle 2"/>
          <p:cNvSpPr/>
          <p:nvPr/>
        </p:nvSpPr>
        <p:spPr>
          <a:xfrm>
            <a:off x="2133600" y="1547122"/>
            <a:ext cx="8331200" cy="646331"/>
          </a:xfrm>
          <a:prstGeom prst="rect">
            <a:avLst/>
          </a:prstGeom>
        </p:spPr>
        <p:txBody>
          <a:bodyPr wrap="square">
            <a:spAutoFit/>
          </a:bodyPr>
          <a:lstStyle/>
          <a:p>
            <a:r>
              <a:rPr lang="en-US" dirty="0"/>
              <a:t>Objects can also contain methods. Methods in objects are functions that belong to the object.</a:t>
            </a:r>
          </a:p>
        </p:txBody>
      </p:sp>
      <p:sp>
        <p:nvSpPr>
          <p:cNvPr id="4" name="Rectangle 3"/>
          <p:cNvSpPr/>
          <p:nvPr/>
        </p:nvSpPr>
        <p:spPr>
          <a:xfrm>
            <a:off x="1524000" y="2193452"/>
            <a:ext cx="9042400" cy="646331"/>
          </a:xfrm>
          <a:prstGeom prst="rect">
            <a:avLst/>
          </a:prstGeom>
        </p:spPr>
        <p:txBody>
          <a:bodyPr wrap="square">
            <a:spAutoFit/>
          </a:bodyPr>
          <a:lstStyle/>
          <a:p>
            <a:r>
              <a:rPr lang="en-US" dirty="0"/>
              <a:t>Example</a:t>
            </a:r>
          </a:p>
          <a:p>
            <a:r>
              <a:rPr lang="en-US" dirty="0"/>
              <a:t>Insert a function that prints a greeting, and execute it on the p1 object:</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116782"/>
            <a:ext cx="62992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508000" y="5867400"/>
            <a:ext cx="6096000" cy="7386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Note:</a:t>
            </a:r>
            <a:r>
              <a:rPr kumimoji="0" lang="en-US" sz="1400" b="0" i="0" u="none" strike="noStrike" cap="none" normalizeH="0" baseline="0" dirty="0" smtClean="0">
                <a:ln>
                  <a:noFill/>
                </a:ln>
                <a:solidFill>
                  <a:srgbClr val="000000"/>
                </a:solidFill>
                <a:effectLst/>
                <a:latin typeface="Verdana" pitchFamily="34" charset="0"/>
                <a:cs typeface="Arial" pitchFamily="34" charset="0"/>
              </a:rPr>
              <a:t>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self</a:t>
            </a:r>
            <a:r>
              <a:rPr kumimoji="0" lang="en-US" sz="1400" b="0" i="0" u="none" strike="noStrike" cap="none" normalizeH="0" baseline="0" dirty="0" smtClean="0">
                <a:ln>
                  <a:noFill/>
                </a:ln>
                <a:solidFill>
                  <a:srgbClr val="000000"/>
                </a:solidFill>
                <a:effectLst/>
                <a:latin typeface="Verdana" pitchFamily="34" charset="0"/>
                <a:cs typeface="Arial" pitchFamily="34" charset="0"/>
              </a:rPr>
              <a:t> parameter is a reference to the current instance of the class, and is used to access variables that belong to the class.</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145933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0" y="914400"/>
            <a:ext cx="6096000" cy="1569660"/>
          </a:xfrm>
          <a:prstGeom prst="rect">
            <a:avLst/>
          </a:prstGeom>
        </p:spPr>
        <p:txBody>
          <a:bodyPr>
            <a:spAutoFit/>
          </a:bodyPr>
          <a:lstStyle/>
          <a:p>
            <a:r>
              <a:rPr lang="en-US" sz="3200" dirty="0"/>
              <a:t>The self Parameter</a:t>
            </a:r>
          </a:p>
          <a:p>
            <a:r>
              <a:rPr lang="en-US" sz="3200" dirty="0"/>
              <a:t/>
            </a:r>
            <a:br>
              <a:rPr lang="en-US" sz="3200" dirty="0"/>
            </a:br>
            <a:endParaRPr lang="en-US" sz="3200" dirty="0"/>
          </a:p>
        </p:txBody>
      </p:sp>
      <p:sp>
        <p:nvSpPr>
          <p:cNvPr id="3" name="Rectangle 1"/>
          <p:cNvSpPr>
            <a:spLocks noChangeArrowheads="1"/>
          </p:cNvSpPr>
          <p:nvPr/>
        </p:nvSpPr>
        <p:spPr bwMode="auto">
          <a:xfrm>
            <a:off x="1625600" y="1822342"/>
            <a:ext cx="91440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self</a:t>
            </a:r>
            <a:r>
              <a:rPr kumimoji="0" lang="en-US" sz="1600" b="0" i="0" u="none" strike="noStrike" cap="none" normalizeH="0" baseline="0" dirty="0" smtClean="0">
                <a:ln>
                  <a:noFill/>
                </a:ln>
                <a:solidFill>
                  <a:srgbClr val="000000"/>
                </a:solidFill>
                <a:effectLst/>
                <a:latin typeface="Verdana" pitchFamily="34" charset="0"/>
                <a:cs typeface="Arial" pitchFamily="34" charset="0"/>
              </a:rPr>
              <a:t> parameter is a reference to the current instance of the class, and is used to access variables that belongs to the class.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It does not have to be named </a:t>
            </a:r>
            <a:r>
              <a:rPr kumimoji="0" lang="en-US" sz="1600" b="0" i="0" u="none" strike="noStrike" cap="none" normalizeH="0" baseline="0" dirty="0" smtClean="0">
                <a:ln>
                  <a:noFill/>
                </a:ln>
                <a:solidFill>
                  <a:srgbClr val="DC143C"/>
                </a:solidFill>
                <a:effectLst/>
                <a:latin typeface="Consolas" pitchFamily="49" charset="0"/>
                <a:cs typeface="Arial" pitchFamily="34" charset="0"/>
              </a:rPr>
              <a:t>self</a:t>
            </a:r>
            <a:r>
              <a:rPr kumimoji="0" lang="en-US" sz="1600" b="0" i="0" u="none" strike="noStrike" cap="none" normalizeH="0" baseline="0" dirty="0" smtClean="0">
                <a:ln>
                  <a:noFill/>
                </a:ln>
                <a:solidFill>
                  <a:srgbClr val="000000"/>
                </a:solidFill>
                <a:effectLst/>
                <a:latin typeface="Verdana" pitchFamily="34" charset="0"/>
                <a:cs typeface="Arial" pitchFamily="34" charset="0"/>
              </a:rPr>
              <a:t> , you can call it whatever you like, but it has to be the first parameter of any function in the class: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145" y="3429000"/>
            <a:ext cx="7698316"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825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1"/>
            <a:ext cx="6096000" cy="1384995"/>
          </a:xfrm>
          <a:prstGeom prst="rect">
            <a:avLst/>
          </a:prstGeom>
        </p:spPr>
        <p:txBody>
          <a:bodyPr>
            <a:spAutoFit/>
          </a:bodyPr>
          <a:lstStyle/>
          <a:p>
            <a:r>
              <a:rPr lang="en-US" sz="2800" dirty="0"/>
              <a:t>Modify Object Properties</a:t>
            </a:r>
          </a:p>
          <a:p>
            <a:r>
              <a:rPr lang="en-US" sz="2800" dirty="0"/>
              <a:t/>
            </a:r>
            <a:br>
              <a:rPr lang="en-US" sz="2800" dirty="0"/>
            </a:br>
            <a:endParaRPr lang="en-US" sz="2800" dirty="0"/>
          </a:p>
        </p:txBody>
      </p:sp>
      <p:sp>
        <p:nvSpPr>
          <p:cNvPr id="3" name="Rectangle 2"/>
          <p:cNvSpPr/>
          <p:nvPr/>
        </p:nvSpPr>
        <p:spPr>
          <a:xfrm>
            <a:off x="1930400" y="1447800"/>
            <a:ext cx="7721600" cy="923330"/>
          </a:xfrm>
          <a:prstGeom prst="rect">
            <a:avLst/>
          </a:prstGeom>
        </p:spPr>
        <p:txBody>
          <a:bodyPr wrap="square">
            <a:spAutoFit/>
          </a:bodyPr>
          <a:lstStyle/>
          <a:p>
            <a:r>
              <a:rPr lang="en-US" dirty="0"/>
              <a:t>You can modify properties on objects like this:</a:t>
            </a:r>
          </a:p>
          <a:p>
            <a:r>
              <a:rPr lang="en-US" dirty="0"/>
              <a:t/>
            </a:r>
            <a:br>
              <a:rPr lang="en-US" dirty="0"/>
            </a:br>
            <a:endParaRPr lang="en-US" dirty="0"/>
          </a:p>
        </p:txBody>
      </p:sp>
      <p:sp>
        <p:nvSpPr>
          <p:cNvPr id="4" name="Rectangle 3"/>
          <p:cNvSpPr/>
          <p:nvPr/>
        </p:nvSpPr>
        <p:spPr>
          <a:xfrm>
            <a:off x="1625600" y="2047965"/>
            <a:ext cx="6096000" cy="646331"/>
          </a:xfrm>
          <a:prstGeom prst="rect">
            <a:avLst/>
          </a:prstGeom>
        </p:spPr>
        <p:txBody>
          <a:bodyPr>
            <a:spAutoFit/>
          </a:bodyPr>
          <a:lstStyle/>
          <a:p>
            <a:r>
              <a:rPr lang="en-US" dirty="0"/>
              <a:t>Example</a:t>
            </a:r>
          </a:p>
          <a:p>
            <a:r>
              <a:rPr lang="en-US" dirty="0"/>
              <a:t>Set the age of p1 to 40:</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971800"/>
            <a:ext cx="66294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19160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838200"/>
            <a:ext cx="6096000" cy="1569660"/>
          </a:xfrm>
          <a:prstGeom prst="rect">
            <a:avLst/>
          </a:prstGeom>
        </p:spPr>
        <p:txBody>
          <a:bodyPr>
            <a:spAutoFit/>
          </a:bodyPr>
          <a:lstStyle/>
          <a:p>
            <a:r>
              <a:rPr lang="en-US" sz="3200" dirty="0"/>
              <a:t>Delete Object Properties</a:t>
            </a:r>
          </a:p>
          <a:p>
            <a:r>
              <a:rPr lang="en-US" sz="3200" dirty="0"/>
              <a:t/>
            </a:r>
            <a:br>
              <a:rPr lang="en-US" sz="3200" dirty="0"/>
            </a:br>
            <a:endParaRPr lang="en-US" sz="3200" dirty="0"/>
          </a:p>
        </p:txBody>
      </p:sp>
      <p:sp>
        <p:nvSpPr>
          <p:cNvPr id="3" name="Rectangle 1"/>
          <p:cNvSpPr>
            <a:spLocks noChangeArrowheads="1"/>
          </p:cNvSpPr>
          <p:nvPr/>
        </p:nvSpPr>
        <p:spPr bwMode="auto">
          <a:xfrm>
            <a:off x="1727200" y="1518736"/>
            <a:ext cx="82296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You can delete properties on objects by using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del</a:t>
            </a:r>
            <a:r>
              <a:rPr kumimoji="0" lang="en-US" sz="1400" b="0" i="0" u="none" strike="noStrike" cap="none" normalizeH="0" baseline="0" dirty="0" smtClean="0">
                <a:ln>
                  <a:noFill/>
                </a:ln>
                <a:solidFill>
                  <a:srgbClr val="000000"/>
                </a:solidFill>
                <a:effectLst/>
                <a:latin typeface="Verdana" pitchFamily="34" charset="0"/>
                <a:cs typeface="Arial" pitchFamily="34" charset="0"/>
              </a:rPr>
              <a:t> keyword: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524000" y="2084695"/>
            <a:ext cx="6096000" cy="646331"/>
          </a:xfrm>
          <a:prstGeom prst="rect">
            <a:avLst/>
          </a:prstGeom>
        </p:spPr>
        <p:txBody>
          <a:bodyPr>
            <a:spAutoFit/>
          </a:bodyPr>
          <a:lstStyle/>
          <a:p>
            <a:r>
              <a:rPr lang="en-US" dirty="0"/>
              <a:t>Example</a:t>
            </a:r>
          </a:p>
          <a:p>
            <a:r>
              <a:rPr lang="en-US" dirty="0"/>
              <a:t>Delete the age property from the p1 object:</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971800"/>
            <a:ext cx="657860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800600"/>
            <a:ext cx="6604000" cy="137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6458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90601"/>
            <a:ext cx="2629053" cy="584775"/>
          </a:xfrm>
          <a:prstGeom prst="rect">
            <a:avLst/>
          </a:prstGeom>
        </p:spPr>
        <p:txBody>
          <a:bodyPr wrap="none">
            <a:spAutoFit/>
          </a:bodyPr>
          <a:lstStyle/>
          <a:p>
            <a:r>
              <a:rPr lang="en-US" sz="3200" dirty="0"/>
              <a:t>Delete Objects</a:t>
            </a:r>
          </a:p>
        </p:txBody>
      </p:sp>
      <p:sp>
        <p:nvSpPr>
          <p:cNvPr id="3" name="Rectangle 1"/>
          <p:cNvSpPr>
            <a:spLocks noChangeArrowheads="1"/>
          </p:cNvSpPr>
          <p:nvPr/>
        </p:nvSpPr>
        <p:spPr bwMode="auto">
          <a:xfrm>
            <a:off x="2133600" y="1571065"/>
            <a:ext cx="79248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You can delete objects by using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del</a:t>
            </a:r>
            <a:r>
              <a:rPr kumimoji="0" lang="en-US" sz="1600" b="0" i="0" u="none" strike="noStrike" cap="none" normalizeH="0" baseline="0" dirty="0" smtClean="0">
                <a:ln>
                  <a:noFill/>
                </a:ln>
                <a:solidFill>
                  <a:srgbClr val="000000"/>
                </a:solidFill>
                <a:effectLst/>
                <a:latin typeface="Verdana" pitchFamily="34" charset="0"/>
                <a:cs typeface="Arial" pitchFamily="34" charset="0"/>
              </a:rPr>
              <a:t> keyword: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597152" y="1981201"/>
            <a:ext cx="6096000" cy="646331"/>
          </a:xfrm>
          <a:prstGeom prst="rect">
            <a:avLst/>
          </a:prstGeom>
        </p:spPr>
        <p:txBody>
          <a:bodyPr>
            <a:spAutoFit/>
          </a:bodyPr>
          <a:lstStyle/>
          <a:p>
            <a:r>
              <a:rPr lang="en-US" dirty="0"/>
              <a:t>Example</a:t>
            </a:r>
          </a:p>
          <a:p>
            <a:r>
              <a:rPr lang="en-US" dirty="0"/>
              <a:t>Delete the p1 object:</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1" y="2819400"/>
            <a:ext cx="8346017"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594" y="4800600"/>
            <a:ext cx="6225116" cy="116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2727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0" y="914401"/>
            <a:ext cx="6096000" cy="584775"/>
          </a:xfrm>
          <a:prstGeom prst="rect">
            <a:avLst/>
          </a:prstGeom>
        </p:spPr>
        <p:txBody>
          <a:bodyPr>
            <a:spAutoFit/>
          </a:bodyPr>
          <a:lstStyle/>
          <a:p>
            <a:r>
              <a:rPr lang="en-US" sz="3200" dirty="0"/>
              <a:t>Python </a:t>
            </a:r>
            <a:r>
              <a:rPr lang="en-US" sz="3200" dirty="0" smtClean="0"/>
              <a:t>Inheritance</a:t>
            </a:r>
            <a:endParaRPr lang="en-US" sz="3200" dirty="0"/>
          </a:p>
        </p:txBody>
      </p:sp>
      <p:sp>
        <p:nvSpPr>
          <p:cNvPr id="3" name="Rectangle 2"/>
          <p:cNvSpPr/>
          <p:nvPr/>
        </p:nvSpPr>
        <p:spPr>
          <a:xfrm>
            <a:off x="1828800" y="1499175"/>
            <a:ext cx="8534400" cy="1631216"/>
          </a:xfrm>
          <a:prstGeom prst="rect">
            <a:avLst/>
          </a:prstGeom>
        </p:spPr>
        <p:txBody>
          <a:bodyPr wrap="square">
            <a:spAutoFit/>
          </a:bodyPr>
          <a:lstStyle/>
          <a:p>
            <a:pPr marL="342900" indent="-342900">
              <a:buFont typeface="Arial" pitchFamily="34" charset="0"/>
              <a:buChar char="•"/>
            </a:pPr>
            <a:r>
              <a:rPr lang="en-US" sz="2000" dirty="0"/>
              <a:t>Inheritance allows us to define a class that inherits all the methods and properties from another class.</a:t>
            </a:r>
          </a:p>
          <a:p>
            <a:pPr marL="342900" indent="-342900">
              <a:buFont typeface="Arial" pitchFamily="34" charset="0"/>
              <a:buChar char="•"/>
            </a:pPr>
            <a:r>
              <a:rPr lang="en-US" sz="2000" b="1" dirty="0"/>
              <a:t>Parent class</a:t>
            </a:r>
            <a:r>
              <a:rPr lang="en-US" sz="2000" dirty="0"/>
              <a:t> is the class being inherited from, also called base class.</a:t>
            </a:r>
          </a:p>
          <a:p>
            <a:pPr marL="342900" indent="-342900">
              <a:buFont typeface="Arial" pitchFamily="34" charset="0"/>
              <a:buChar char="•"/>
            </a:pPr>
            <a:r>
              <a:rPr lang="en-US" sz="2000" b="1" dirty="0"/>
              <a:t>Child class</a:t>
            </a:r>
            <a:r>
              <a:rPr lang="en-US" sz="2000" dirty="0"/>
              <a:t> is the class that inherits from another class, also called derived class.</a:t>
            </a:r>
          </a:p>
        </p:txBody>
      </p:sp>
      <p:sp>
        <p:nvSpPr>
          <p:cNvPr id="4" name="Rectangle 3"/>
          <p:cNvSpPr/>
          <p:nvPr/>
        </p:nvSpPr>
        <p:spPr>
          <a:xfrm>
            <a:off x="1426464" y="3890666"/>
            <a:ext cx="6096000" cy="461665"/>
          </a:xfrm>
          <a:prstGeom prst="rect">
            <a:avLst/>
          </a:prstGeom>
        </p:spPr>
        <p:txBody>
          <a:bodyPr>
            <a:spAutoFit/>
          </a:bodyPr>
          <a:lstStyle/>
          <a:p>
            <a:r>
              <a:rPr lang="en-US" sz="2400" dirty="0"/>
              <a:t>Create a Parent </a:t>
            </a:r>
            <a:r>
              <a:rPr lang="en-US" sz="2400" dirty="0" smtClean="0"/>
              <a:t>Class</a:t>
            </a:r>
            <a:endParaRPr lang="en-US" sz="2400" dirty="0"/>
          </a:p>
        </p:txBody>
      </p:sp>
      <p:sp>
        <p:nvSpPr>
          <p:cNvPr id="5" name="Rectangle 4"/>
          <p:cNvSpPr/>
          <p:nvPr/>
        </p:nvSpPr>
        <p:spPr>
          <a:xfrm>
            <a:off x="1857248" y="4419601"/>
            <a:ext cx="8505952" cy="369332"/>
          </a:xfrm>
          <a:prstGeom prst="rect">
            <a:avLst/>
          </a:prstGeom>
        </p:spPr>
        <p:txBody>
          <a:bodyPr wrap="square">
            <a:spAutoFit/>
          </a:bodyPr>
          <a:lstStyle/>
          <a:p>
            <a:r>
              <a:rPr lang="en-US" dirty="0"/>
              <a:t>Any class can be a parent class, so the syntax is the same as creating any other class</a:t>
            </a:r>
            <a:r>
              <a:rPr lang="en-US" dirty="0" smtClean="0"/>
              <a:t>:</a:t>
            </a:r>
            <a:endParaRPr lang="en-US" dirty="0"/>
          </a:p>
        </p:txBody>
      </p:sp>
    </p:spTree>
    <p:extLst>
      <p:ext uri="{BB962C8B-B14F-4D97-AF65-F5344CB8AC3E}">
        <p14:creationId xmlns:p14="http://schemas.microsoft.com/office/powerpoint/2010/main" val="204439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ED556B1D-BF2D-4BDE-8346-1232951C6A0E}"/>
              </a:ext>
            </a:extLst>
          </p:cNvPr>
          <p:cNvSpPr>
            <a:spLocks noGrp="1"/>
          </p:cNvSpPr>
          <p:nvPr>
            <p:ph idx="1"/>
          </p:nvPr>
        </p:nvSpPr>
        <p:spPr/>
        <p:txBody>
          <a:bodyPr>
            <a:normAutofit/>
          </a:bodyPr>
          <a:lstStyle/>
          <a:p>
            <a:r>
              <a:rPr lang="en-US" altLang="zh-TW" sz="3200" dirty="0">
                <a:latin typeface="Tempus Sans ITC" panose="04020404030D07020202" pitchFamily="82" charset="0"/>
              </a:rPr>
              <a:t>Python can be used on a server to create web applications.</a:t>
            </a:r>
          </a:p>
          <a:p>
            <a:r>
              <a:rPr lang="en-US" altLang="zh-TW" sz="3200" dirty="0">
                <a:latin typeface="Tempus Sans ITC" panose="04020404030D07020202" pitchFamily="82" charset="0"/>
              </a:rPr>
              <a:t>Python can be used alongside software to create workflows.</a:t>
            </a:r>
          </a:p>
          <a:p>
            <a:r>
              <a:rPr lang="en-US" altLang="zh-TW" sz="3200" dirty="0">
                <a:latin typeface="Tempus Sans ITC" panose="04020404030D07020202" pitchFamily="82" charset="0"/>
              </a:rPr>
              <a:t>Python can connect to database systems. It can also read and modify files.</a:t>
            </a:r>
          </a:p>
          <a:p>
            <a:r>
              <a:rPr lang="en-US" altLang="zh-TW" sz="3200" dirty="0">
                <a:latin typeface="Tempus Sans ITC" panose="04020404030D07020202" pitchFamily="82" charset="0"/>
              </a:rPr>
              <a:t>Python can be used to handle big data and perform complex mathematics.</a:t>
            </a:r>
          </a:p>
          <a:p>
            <a:r>
              <a:rPr lang="en-US" altLang="zh-TW" sz="3200" dirty="0">
                <a:latin typeface="Tempus Sans ITC" panose="04020404030D07020202" pitchFamily="82" charset="0"/>
              </a:rPr>
              <a:t>Python can be used for rapid prototyping, or for production-ready software development.</a:t>
            </a:r>
          </a:p>
          <a:p>
            <a:endParaRPr lang="zh-TW" altLang="en-US" sz="3200" dirty="0">
              <a:latin typeface="Tempus Sans ITC" panose="04020404030D07020202" pitchFamily="82" charset="0"/>
            </a:endParaRPr>
          </a:p>
        </p:txBody>
      </p:sp>
      <p:sp>
        <p:nvSpPr>
          <p:cNvPr id="5" name="標題 1">
            <a:extLst>
              <a:ext uri="{FF2B5EF4-FFF2-40B4-BE49-F238E27FC236}">
                <a16:creationId xmlns="" xmlns:a16="http://schemas.microsoft.com/office/drawing/2014/main" id="{EA91E277-A116-4799-B5E9-9B8761330D2B}"/>
              </a:ext>
            </a:extLst>
          </p:cNvPr>
          <p:cNvSpPr>
            <a:spLocks noGrp="1"/>
          </p:cNvSpPr>
          <p:nvPr>
            <p:ph type="title"/>
          </p:nvPr>
        </p:nvSpPr>
        <p:spPr>
          <a:xfrm>
            <a:off x="838200" y="390292"/>
            <a:ext cx="10515600" cy="1325563"/>
          </a:xfrm>
        </p:spPr>
        <p:txBody>
          <a:bodyPr>
            <a:normAutofit/>
          </a:bodyPr>
          <a:lstStyle/>
          <a:p>
            <a:r>
              <a:rPr lang="en-US" altLang="zh-TW" sz="8000" b="1" dirty="0">
                <a:effectLst>
                  <a:outerShdw blurRad="38100" dist="38100" dir="2700000" algn="tl">
                    <a:srgbClr val="000000">
                      <a:alpha val="43137"/>
                    </a:srgbClr>
                  </a:outerShdw>
                </a:effectLst>
                <a:latin typeface="Tempus Sans ITC" panose="04020404030D07020202" pitchFamily="82" charset="0"/>
              </a:rPr>
              <a:t>What can Python do?</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6" name="矩形 5">
            <a:extLst>
              <a:ext uri="{FF2B5EF4-FFF2-40B4-BE49-F238E27FC236}">
                <a16:creationId xmlns="" xmlns:a16="http://schemas.microsoft.com/office/drawing/2014/main" id="{CA45E1CD-0041-4081-AF00-460D86041304}"/>
              </a:ext>
            </a:extLst>
          </p:cNvPr>
          <p:cNvSpPr/>
          <p:nvPr/>
        </p:nvSpPr>
        <p:spPr>
          <a:xfrm>
            <a:off x="7041616" y="6239065"/>
            <a:ext cx="4931158" cy="338554"/>
          </a:xfrm>
          <a:prstGeom prst="rect">
            <a:avLst/>
          </a:prstGeom>
        </p:spPr>
        <p:txBody>
          <a:bodyPr wrap="none">
            <a:spAutoFit/>
          </a:bodyPr>
          <a:lstStyle/>
          <a:p>
            <a:r>
              <a:rPr lang="zh-TW" altLang="en-US" sz="1600" b="1" dirty="0">
                <a:solidFill>
                  <a:schemeClr val="accent4">
                    <a:lumMod val="75000"/>
                  </a:schemeClr>
                </a:solidFill>
                <a:latin typeface="Tempus Sans ITC" panose="04020404030D07020202" pitchFamily="82" charset="0"/>
              </a:rPr>
              <a:t>https://www.w3schools.com/python/python_intro.asp</a:t>
            </a:r>
          </a:p>
        </p:txBody>
      </p:sp>
    </p:spTree>
    <p:extLst>
      <p:ext uri="{BB962C8B-B14F-4D97-AF65-F5344CB8AC3E}">
        <p14:creationId xmlns:p14="http://schemas.microsoft.com/office/powerpoint/2010/main" val="5639628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624" y="1676400"/>
            <a:ext cx="9860619"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50246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14401"/>
            <a:ext cx="3425168" cy="584775"/>
          </a:xfrm>
          <a:prstGeom prst="rect">
            <a:avLst/>
          </a:prstGeom>
        </p:spPr>
        <p:txBody>
          <a:bodyPr wrap="none">
            <a:spAutoFit/>
          </a:bodyPr>
          <a:lstStyle/>
          <a:p>
            <a:r>
              <a:rPr lang="en-US" sz="3200" dirty="0"/>
              <a:t>Create a Child Class</a:t>
            </a:r>
          </a:p>
        </p:txBody>
      </p:sp>
      <p:sp>
        <p:nvSpPr>
          <p:cNvPr id="3" name="Rectangle 2"/>
          <p:cNvSpPr/>
          <p:nvPr/>
        </p:nvSpPr>
        <p:spPr>
          <a:xfrm>
            <a:off x="1930400" y="1520803"/>
            <a:ext cx="8737600" cy="646331"/>
          </a:xfrm>
          <a:prstGeom prst="rect">
            <a:avLst/>
          </a:prstGeom>
        </p:spPr>
        <p:txBody>
          <a:bodyPr wrap="square">
            <a:spAutoFit/>
          </a:bodyPr>
          <a:lstStyle/>
          <a:p>
            <a:r>
              <a:rPr lang="en-US" dirty="0"/>
              <a:t>To create a class that inherits the functionality from another class, send the parent class as a parameter when creating the child class:</a:t>
            </a: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89" y="4171950"/>
            <a:ext cx="36703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1727200" y="2971800"/>
            <a:ext cx="8432800" cy="92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Create a class named </a:t>
            </a:r>
            <a:r>
              <a:rPr kumimoji="0" lang="en-US" sz="1400" b="0" i="0" u="none" strike="noStrike" cap="none" normalizeH="0" baseline="0" dirty="0" smtClean="0">
                <a:ln>
                  <a:noFill/>
                </a:ln>
                <a:solidFill>
                  <a:srgbClr val="DC143C"/>
                </a:solidFill>
                <a:effectLst/>
                <a:latin typeface="Consolas" pitchFamily="49" charset="0"/>
                <a:cs typeface="Arial" pitchFamily="34" charset="0"/>
              </a:rPr>
              <a:t>Student</a:t>
            </a:r>
            <a:r>
              <a:rPr kumimoji="0" lang="en-US" sz="1400" b="0" i="0" u="none" strike="noStrike" cap="none" normalizeH="0" baseline="0" dirty="0" smtClean="0">
                <a:ln>
                  <a:noFill/>
                </a:ln>
                <a:solidFill>
                  <a:srgbClr val="000000"/>
                </a:solidFill>
                <a:effectLst/>
                <a:latin typeface="Verdana" pitchFamily="34" charset="0"/>
                <a:cs typeface="Arial" pitchFamily="34" charset="0"/>
              </a:rPr>
              <a:t>, which will inherit the properties and methods from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Person</a:t>
            </a:r>
            <a:r>
              <a:rPr kumimoji="0" lang="en-US" sz="1400" b="0" i="0" u="none" strike="noStrike" cap="none" normalizeH="0" baseline="0" dirty="0" smtClean="0">
                <a:ln>
                  <a:noFill/>
                </a:ln>
                <a:solidFill>
                  <a:srgbClr val="000000"/>
                </a:solidFill>
                <a:effectLst/>
                <a:latin typeface="Verdana" pitchFamily="34" charset="0"/>
                <a:cs typeface="Arial" pitchFamily="34" charset="0"/>
              </a:rPr>
              <a:t> class: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473446"/>
            <a:ext cx="1032335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790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1143001"/>
            <a:ext cx="6096000" cy="646331"/>
          </a:xfrm>
          <a:prstGeom prst="rect">
            <a:avLst/>
          </a:prstGeom>
        </p:spPr>
        <p:txBody>
          <a:bodyPr>
            <a:spAutoFit/>
          </a:bodyPr>
          <a:lstStyle/>
          <a:p>
            <a:r>
              <a:rPr lang="en-US" dirty="0"/>
              <a:t>Now the Student class has the same properties and methods as the Person class.</a:t>
            </a:r>
          </a:p>
        </p:txBody>
      </p:sp>
      <p:sp>
        <p:nvSpPr>
          <p:cNvPr id="3" name="Rectangle 1"/>
          <p:cNvSpPr>
            <a:spLocks noChangeArrowheads="1"/>
          </p:cNvSpPr>
          <p:nvPr/>
        </p:nvSpPr>
        <p:spPr bwMode="auto">
          <a:xfrm>
            <a:off x="1727200" y="2165123"/>
            <a:ext cx="9448800" cy="7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Use 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Student</a:t>
            </a:r>
            <a:r>
              <a:rPr kumimoji="0" lang="en-US" sz="1400" b="0" i="0" u="none" strike="noStrike" cap="none" normalizeH="0" baseline="0" dirty="0" smtClean="0">
                <a:ln>
                  <a:noFill/>
                </a:ln>
                <a:solidFill>
                  <a:srgbClr val="000000"/>
                </a:solidFill>
                <a:effectLst/>
                <a:latin typeface="Verdana" pitchFamily="34" charset="0"/>
                <a:cs typeface="Arial" pitchFamily="34" charset="0"/>
              </a:rPr>
              <a:t> class to create an object, and then execute the </a:t>
            </a:r>
            <a:r>
              <a:rPr kumimoji="0" lang="en-US" sz="1400" b="0" i="0" u="none" strike="noStrike" cap="none" normalizeH="0" baseline="0" dirty="0" err="1" smtClean="0">
                <a:ln>
                  <a:noFill/>
                </a:ln>
                <a:solidFill>
                  <a:srgbClr val="DC143C"/>
                </a:solidFill>
                <a:effectLst/>
                <a:latin typeface="Consolas" pitchFamily="49" charset="0"/>
                <a:cs typeface="Arial" pitchFamily="34" charset="0"/>
              </a:rPr>
              <a:t>printname</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524" y="3200401"/>
            <a:ext cx="75438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19016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2401" y="914401"/>
            <a:ext cx="2881751" cy="584775"/>
          </a:xfrm>
          <a:prstGeom prst="rect">
            <a:avLst/>
          </a:prstGeom>
        </p:spPr>
        <p:txBody>
          <a:bodyPr wrap="none">
            <a:spAutoFit/>
          </a:bodyPr>
          <a:lstStyle/>
          <a:p>
            <a:r>
              <a:rPr lang="en-US" sz="3200" dirty="0"/>
              <a:t>Python Iterators</a:t>
            </a:r>
          </a:p>
        </p:txBody>
      </p:sp>
      <p:sp>
        <p:nvSpPr>
          <p:cNvPr id="3" name="Rectangle 2"/>
          <p:cNvSpPr/>
          <p:nvPr/>
        </p:nvSpPr>
        <p:spPr>
          <a:xfrm>
            <a:off x="1727200" y="1497157"/>
            <a:ext cx="8839200" cy="1477328"/>
          </a:xfrm>
          <a:prstGeom prst="rect">
            <a:avLst/>
          </a:prstGeom>
        </p:spPr>
        <p:txBody>
          <a:bodyPr wrap="square">
            <a:spAutoFit/>
          </a:bodyPr>
          <a:lstStyle/>
          <a:p>
            <a:pPr marL="285750" indent="-285750">
              <a:buFont typeface="Arial" pitchFamily="34" charset="0"/>
              <a:buChar char="•"/>
            </a:pPr>
            <a:r>
              <a:rPr lang="en-US" dirty="0"/>
              <a:t>An iterator is an object that contains a countable number of values.</a:t>
            </a:r>
          </a:p>
          <a:p>
            <a:pPr marL="285750" indent="-285750">
              <a:buFont typeface="Arial" pitchFamily="34" charset="0"/>
              <a:buChar char="•"/>
            </a:pPr>
            <a:r>
              <a:rPr lang="en-US" dirty="0"/>
              <a:t>An iterator is an object that can be iterated upon, meaning that you can traverse through all the values.</a:t>
            </a:r>
          </a:p>
          <a:p>
            <a:pPr marL="285750" indent="-285750">
              <a:buFont typeface="Arial" pitchFamily="34" charset="0"/>
              <a:buChar char="•"/>
            </a:pPr>
            <a:r>
              <a:rPr lang="en-US" dirty="0"/>
              <a:t>Technically, in Python, an iterator is an object which implements the iterator protocol, which consist of the methods </a:t>
            </a:r>
          </a:p>
        </p:txBody>
      </p:sp>
      <p:sp>
        <p:nvSpPr>
          <p:cNvPr id="4" name="Rectangle 1"/>
          <p:cNvSpPr>
            <a:spLocks noChangeArrowheads="1"/>
          </p:cNvSpPr>
          <p:nvPr/>
        </p:nvSpPr>
        <p:spPr bwMode="auto">
          <a:xfrm>
            <a:off x="2202688" y="3220343"/>
            <a:ext cx="365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err="1" smtClean="0">
                <a:ln>
                  <a:noFill/>
                </a:ln>
                <a:solidFill>
                  <a:srgbClr val="DC143C"/>
                </a:solidFill>
                <a:effectLst/>
                <a:latin typeface="Consolas" pitchFamily="49" charset="0"/>
                <a:cs typeface="Arial" pitchFamily="34" charset="0"/>
              </a:rPr>
              <a:t>iter</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and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__next__()</a:t>
            </a:r>
            <a:r>
              <a:rPr kumimoji="0" lang="en-US" sz="1400" b="0" i="0" u="none" strike="noStrike" cap="none" normalizeH="0" baseline="0" dirty="0" smtClean="0">
                <a:ln>
                  <a:noFill/>
                </a:ln>
                <a:solidFill>
                  <a:srgbClr val="000000"/>
                </a:solidFill>
                <a:effectLst/>
                <a:latin typeface="Verdana" pitchFamily="34" charset="0"/>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1422400" y="3613667"/>
            <a:ext cx="2490554" cy="461665"/>
          </a:xfrm>
          <a:prstGeom prst="rect">
            <a:avLst/>
          </a:prstGeom>
        </p:spPr>
        <p:txBody>
          <a:bodyPr wrap="none">
            <a:spAutoFit/>
          </a:bodyPr>
          <a:lstStyle/>
          <a:p>
            <a:r>
              <a:rPr lang="en-US" sz="2400" dirty="0"/>
              <a:t>Iterator </a:t>
            </a:r>
            <a:r>
              <a:rPr lang="en-US" sz="2400" dirty="0" err="1"/>
              <a:t>vs</a:t>
            </a:r>
            <a:r>
              <a:rPr lang="en-US" sz="2400" dirty="0"/>
              <a:t> </a:t>
            </a:r>
            <a:r>
              <a:rPr lang="en-US" sz="2400" dirty="0" err="1"/>
              <a:t>Iterable</a:t>
            </a:r>
            <a:endParaRPr lang="en-US" sz="2400" dirty="0"/>
          </a:p>
        </p:txBody>
      </p:sp>
      <p:sp>
        <p:nvSpPr>
          <p:cNvPr id="6" name="Rectangle 5"/>
          <p:cNvSpPr/>
          <p:nvPr/>
        </p:nvSpPr>
        <p:spPr>
          <a:xfrm>
            <a:off x="1772168" y="4087816"/>
            <a:ext cx="6096000" cy="923330"/>
          </a:xfrm>
          <a:prstGeom prst="rect">
            <a:avLst/>
          </a:prstGeom>
        </p:spPr>
        <p:txBody>
          <a:bodyPr>
            <a:spAutoFit/>
          </a:bodyPr>
          <a:lstStyle/>
          <a:p>
            <a:pPr marL="285750" indent="-285750">
              <a:buFont typeface="Arial" pitchFamily="34" charset="0"/>
              <a:buChar char="•"/>
            </a:pPr>
            <a:r>
              <a:rPr lang="en-US" dirty="0"/>
              <a:t>Lists, tuples, dictionaries, and sets are all </a:t>
            </a:r>
            <a:r>
              <a:rPr lang="en-US" dirty="0" err="1"/>
              <a:t>iterable</a:t>
            </a:r>
            <a:r>
              <a:rPr lang="en-US" dirty="0"/>
              <a:t> objects. They are </a:t>
            </a:r>
            <a:r>
              <a:rPr lang="en-US" dirty="0" err="1"/>
              <a:t>iterable</a:t>
            </a:r>
            <a:r>
              <a:rPr lang="en-US" dirty="0"/>
              <a:t> </a:t>
            </a:r>
            <a:r>
              <a:rPr lang="en-US" i="1" dirty="0"/>
              <a:t>containers</a:t>
            </a:r>
            <a:r>
              <a:rPr lang="en-US" dirty="0"/>
              <a:t> which you can get an iterator from.</a:t>
            </a:r>
          </a:p>
        </p:txBody>
      </p:sp>
    </p:spTree>
    <p:extLst>
      <p:ext uri="{BB962C8B-B14F-4D97-AF65-F5344CB8AC3E}">
        <p14:creationId xmlns:p14="http://schemas.microsoft.com/office/powerpoint/2010/main" val="281458371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20800" y="952130"/>
            <a:ext cx="7924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All these objects have a </a:t>
            </a:r>
            <a:r>
              <a:rPr kumimoji="0" lang="en-US" sz="1600" b="0" i="0" u="none" strike="noStrike" cap="none" normalizeH="0" baseline="0" dirty="0" err="1" smtClean="0">
                <a:ln>
                  <a:noFill/>
                </a:ln>
                <a:solidFill>
                  <a:srgbClr val="DC143C"/>
                </a:solidFill>
                <a:effectLst/>
                <a:latin typeface="Consolas" pitchFamily="49" charset="0"/>
                <a:cs typeface="Arial" pitchFamily="34" charset="0"/>
              </a:rPr>
              <a:t>iter</a:t>
            </a:r>
            <a:r>
              <a:rPr kumimoji="0" lang="en-US" sz="1600" b="0" i="0" u="none" strike="noStrike" cap="none" normalizeH="0" baseline="0" dirty="0" smtClean="0">
                <a:ln>
                  <a:noFill/>
                </a:ln>
                <a:solidFill>
                  <a:srgbClr val="DC143C"/>
                </a:solidFill>
                <a:effectLst/>
                <a:latin typeface="Consolas" pitchFamily="49" charset="0"/>
                <a:cs typeface="Arial" pitchFamily="34" charset="0"/>
              </a:rPr>
              <a:t>()</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which is used to get an iterator:</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1320800" y="1524000"/>
            <a:ext cx="6096000" cy="646331"/>
          </a:xfrm>
          <a:prstGeom prst="rect">
            <a:avLst/>
          </a:prstGeom>
        </p:spPr>
        <p:txBody>
          <a:bodyPr>
            <a:spAutoFit/>
          </a:bodyPr>
          <a:lstStyle/>
          <a:p>
            <a:r>
              <a:rPr lang="en-US" dirty="0"/>
              <a:t>Example</a:t>
            </a:r>
          </a:p>
          <a:p>
            <a:r>
              <a:rPr lang="en-US" dirty="0"/>
              <a:t>Return an iterator from a tuple, and print each value:</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836" y="2743200"/>
            <a:ext cx="69342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501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7200" y="1066800"/>
            <a:ext cx="8432800" cy="369332"/>
          </a:xfrm>
          <a:prstGeom prst="rect">
            <a:avLst/>
          </a:prstGeom>
        </p:spPr>
        <p:txBody>
          <a:bodyPr wrap="square">
            <a:spAutoFit/>
          </a:bodyPr>
          <a:lstStyle/>
          <a:p>
            <a:r>
              <a:rPr lang="en-US" dirty="0"/>
              <a:t>Even strings are </a:t>
            </a:r>
            <a:r>
              <a:rPr lang="en-US" dirty="0" err="1"/>
              <a:t>iterable</a:t>
            </a:r>
            <a:r>
              <a:rPr lang="en-US" dirty="0"/>
              <a:t> objects, and can return an iterator:</a:t>
            </a:r>
          </a:p>
        </p:txBody>
      </p:sp>
      <p:sp>
        <p:nvSpPr>
          <p:cNvPr id="3" name="Rectangle 2"/>
          <p:cNvSpPr/>
          <p:nvPr/>
        </p:nvSpPr>
        <p:spPr>
          <a:xfrm>
            <a:off x="1727200" y="1676400"/>
            <a:ext cx="8331200" cy="646331"/>
          </a:xfrm>
          <a:prstGeom prst="rect">
            <a:avLst/>
          </a:prstGeom>
        </p:spPr>
        <p:txBody>
          <a:bodyPr wrap="square">
            <a:spAutoFit/>
          </a:bodyPr>
          <a:lstStyle/>
          <a:p>
            <a:r>
              <a:rPr lang="en-US" dirty="0"/>
              <a:t>Example</a:t>
            </a:r>
          </a:p>
          <a:p>
            <a:r>
              <a:rPr lang="en-US" dirty="0"/>
              <a:t>Strings are also </a:t>
            </a:r>
            <a:r>
              <a:rPr lang="en-US" dirty="0" err="1"/>
              <a:t>iterable</a:t>
            </a:r>
            <a:r>
              <a:rPr lang="en-US" dirty="0"/>
              <a:t> objects, containing a sequence of characters:</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458" y="2514601"/>
            <a:ext cx="48387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824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600" y="990600"/>
            <a:ext cx="4267707" cy="523220"/>
          </a:xfrm>
          <a:prstGeom prst="rect">
            <a:avLst/>
          </a:prstGeom>
        </p:spPr>
        <p:txBody>
          <a:bodyPr wrap="none">
            <a:spAutoFit/>
          </a:bodyPr>
          <a:lstStyle/>
          <a:p>
            <a:r>
              <a:rPr lang="en-US" sz="2800" dirty="0"/>
              <a:t>Looping Through an Iterator</a:t>
            </a:r>
          </a:p>
        </p:txBody>
      </p:sp>
      <p:sp>
        <p:nvSpPr>
          <p:cNvPr id="3" name="Rectangle 1"/>
          <p:cNvSpPr>
            <a:spLocks noChangeArrowheads="1"/>
          </p:cNvSpPr>
          <p:nvPr/>
        </p:nvSpPr>
        <p:spPr bwMode="auto">
          <a:xfrm>
            <a:off x="1627467" y="1513820"/>
            <a:ext cx="10972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We can also use a </a:t>
            </a:r>
            <a:r>
              <a:rPr kumimoji="0" lang="en-US" sz="1600" b="0" i="0" u="none" strike="noStrike" cap="none" normalizeH="0" baseline="0" dirty="0" smtClean="0">
                <a:ln>
                  <a:noFill/>
                </a:ln>
                <a:solidFill>
                  <a:srgbClr val="DC143C"/>
                </a:solidFill>
                <a:effectLst/>
                <a:latin typeface="Consolas" pitchFamily="49" charset="0"/>
                <a:cs typeface="Arial" pitchFamily="34" charset="0"/>
              </a:rPr>
              <a:t>for</a:t>
            </a:r>
            <a:r>
              <a:rPr kumimoji="0" lang="en-US" sz="1600" b="0" i="0" u="none" strike="noStrike" cap="none" normalizeH="0" baseline="0" dirty="0" smtClean="0">
                <a:ln>
                  <a:noFill/>
                </a:ln>
                <a:solidFill>
                  <a:srgbClr val="000000"/>
                </a:solidFill>
                <a:effectLst/>
                <a:latin typeface="Verdana" pitchFamily="34" charset="0"/>
                <a:cs typeface="Arial" pitchFamily="34" charset="0"/>
              </a:rPr>
              <a:t> loop to iterate through an </a:t>
            </a:r>
            <a:r>
              <a:rPr kumimoji="0" lang="en-US" sz="1600" b="0" i="0" u="none" strike="noStrike" cap="none" normalizeH="0" baseline="0" dirty="0" err="1" smtClean="0">
                <a:ln>
                  <a:noFill/>
                </a:ln>
                <a:solidFill>
                  <a:srgbClr val="000000"/>
                </a:solidFill>
                <a:effectLst/>
                <a:latin typeface="Verdana" pitchFamily="34" charset="0"/>
                <a:cs typeface="Arial" pitchFamily="34" charset="0"/>
              </a:rPr>
              <a:t>iterable</a:t>
            </a:r>
            <a:r>
              <a:rPr kumimoji="0" lang="en-US" sz="1600" b="0" i="0" u="none" strike="noStrike" cap="none" normalizeH="0" baseline="0" dirty="0" smtClean="0">
                <a:ln>
                  <a:noFill/>
                </a:ln>
                <a:solidFill>
                  <a:srgbClr val="000000"/>
                </a:solidFill>
                <a:effectLst/>
                <a:latin typeface="Verdana" pitchFamily="34" charset="0"/>
                <a:cs typeface="Arial" pitchFamily="34" charset="0"/>
              </a:rPr>
              <a:t> object:</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627467" y="1981201"/>
            <a:ext cx="6096000" cy="646331"/>
          </a:xfrm>
          <a:prstGeom prst="rect">
            <a:avLst/>
          </a:prstGeom>
        </p:spPr>
        <p:txBody>
          <a:bodyPr>
            <a:spAutoFit/>
          </a:bodyPr>
          <a:lstStyle/>
          <a:p>
            <a:r>
              <a:rPr lang="en-US" dirty="0"/>
              <a:t>Example</a:t>
            </a:r>
          </a:p>
          <a:p>
            <a:r>
              <a:rPr lang="en-US" dirty="0"/>
              <a:t>Iterate the values of a tuple:</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067" y="2819400"/>
            <a:ext cx="599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986" y="3048000"/>
            <a:ext cx="339385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1625600" y="4931658"/>
            <a:ext cx="5667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for</a:t>
            </a:r>
            <a:r>
              <a:rPr kumimoji="0" lang="en-US" sz="1400" b="0" i="0" u="none" strike="noStrike" cap="none" normalizeH="0" baseline="0" dirty="0" smtClean="0">
                <a:ln>
                  <a:noFill/>
                </a:ln>
                <a:solidFill>
                  <a:srgbClr val="000000"/>
                </a:solidFill>
                <a:effectLst/>
                <a:latin typeface="Verdana" pitchFamily="34" charset="0"/>
                <a:cs typeface="Arial" pitchFamily="34" charset="0"/>
              </a:rPr>
              <a:t> loop actually creates an iterator object and executes the next() method for each loop.</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258461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90601"/>
            <a:ext cx="3136821" cy="584775"/>
          </a:xfrm>
          <a:prstGeom prst="rect">
            <a:avLst/>
          </a:prstGeom>
        </p:spPr>
        <p:txBody>
          <a:bodyPr wrap="none">
            <a:spAutoFit/>
          </a:bodyPr>
          <a:lstStyle/>
          <a:p>
            <a:r>
              <a:rPr lang="en-US" sz="3200" dirty="0"/>
              <a:t>Create an Iterator</a:t>
            </a:r>
          </a:p>
        </p:txBody>
      </p:sp>
      <p:sp>
        <p:nvSpPr>
          <p:cNvPr id="3" name="Rectangle 1"/>
          <p:cNvSpPr>
            <a:spLocks noChangeArrowheads="1"/>
          </p:cNvSpPr>
          <p:nvPr/>
        </p:nvSpPr>
        <p:spPr bwMode="auto">
          <a:xfrm>
            <a:off x="1828800" y="1575376"/>
            <a:ext cx="873760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To create an object/class as an iterator you have to implement the methods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err="1" smtClean="0">
                <a:ln>
                  <a:noFill/>
                </a:ln>
                <a:solidFill>
                  <a:srgbClr val="DC143C"/>
                </a:solidFill>
                <a:effectLst/>
                <a:latin typeface="Consolas" pitchFamily="49" charset="0"/>
                <a:cs typeface="Arial" pitchFamily="34" charset="0"/>
              </a:rPr>
              <a:t>iter</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and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__next__()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to your object.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As you have learned in the </a:t>
            </a:r>
            <a:r>
              <a:rPr kumimoji="0" lang="en-US" sz="1400" b="0" i="0" u="none" strike="noStrike" cap="none" normalizeH="0" baseline="0" dirty="0" smtClean="0">
                <a:ln>
                  <a:noFill/>
                </a:ln>
                <a:solidFill>
                  <a:srgbClr val="000000"/>
                </a:solidFill>
                <a:effectLst/>
                <a:latin typeface="Verdana" pitchFamily="34" charset="0"/>
                <a:cs typeface="Arial" pitchFamily="34" charset="0"/>
                <a:hlinkClick r:id="rId2"/>
              </a:rPr>
              <a:t>Python Classes/Objects</a:t>
            </a:r>
            <a:r>
              <a:rPr kumimoji="0" lang="en-US" sz="1400" b="0" i="0" u="none" strike="noStrike" cap="none" normalizeH="0" baseline="0" dirty="0" smtClean="0">
                <a:ln>
                  <a:noFill/>
                </a:ln>
                <a:solidFill>
                  <a:srgbClr val="000000"/>
                </a:solidFill>
                <a:effectLst/>
                <a:latin typeface="Verdana" pitchFamily="34" charset="0"/>
                <a:cs typeface="Arial" pitchFamily="34" charset="0"/>
              </a:rPr>
              <a:t> chapter, all classes have a function called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err="1" smtClean="0">
                <a:ln>
                  <a:noFill/>
                </a:ln>
                <a:solidFill>
                  <a:srgbClr val="DC143C"/>
                </a:solidFill>
                <a:effectLst/>
                <a:latin typeface="Consolas" pitchFamily="49" charset="0"/>
                <a:cs typeface="Arial" pitchFamily="34" charset="0"/>
              </a:rPr>
              <a:t>init</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which allows you to do some initializing when the object is being created.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err="1" smtClean="0">
                <a:ln>
                  <a:noFill/>
                </a:ln>
                <a:solidFill>
                  <a:srgbClr val="DC143C"/>
                </a:solidFill>
                <a:effectLst/>
                <a:latin typeface="Consolas" pitchFamily="49" charset="0"/>
                <a:cs typeface="Arial" pitchFamily="34" charset="0"/>
              </a:rPr>
              <a:t>iter</a:t>
            </a:r>
            <a:r>
              <a:rPr kumimoji="0" lang="en-US" sz="1400" b="0" i="0" u="none" strike="noStrike" cap="none" normalizeH="0" baseline="0" dirty="0" smtClean="0">
                <a:ln>
                  <a:noFill/>
                </a:ln>
                <a:solidFill>
                  <a:srgbClr val="DC143C"/>
                </a:solidFill>
                <a:effectLst/>
                <a:latin typeface="Consolas" pitchFamily="49" charset="0"/>
                <a:cs typeface="Arial" pitchFamily="34" charset="0"/>
              </a:rPr>
              <a: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acts similar, you can do operations (initializing etc.), but must always return the iterator object itself.</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The </a:t>
            </a:r>
            <a:r>
              <a:rPr kumimoji="0" lang="en-US" sz="1400" b="0" i="0" u="none" strike="noStrike" cap="none" normalizeH="0" baseline="0" dirty="0" smtClean="0">
                <a:ln>
                  <a:noFill/>
                </a:ln>
                <a:solidFill>
                  <a:srgbClr val="DC143C"/>
                </a:solidFill>
                <a:effectLst/>
                <a:latin typeface="Consolas" pitchFamily="49" charset="0"/>
                <a:cs typeface="Arial" pitchFamily="34" charset="0"/>
              </a:rPr>
              <a:t>__next__()</a:t>
            </a:r>
            <a:r>
              <a:rPr kumimoji="0" lang="en-US" sz="1400" b="0" i="0" u="none" strike="noStrike" cap="none" normalizeH="0" baseline="0" dirty="0" smtClean="0">
                <a:ln>
                  <a:noFill/>
                </a:ln>
                <a:solidFill>
                  <a:srgbClr val="000000"/>
                </a:solidFill>
                <a:effectLst/>
                <a:latin typeface="Verdana" pitchFamily="34" charset="0"/>
                <a:cs typeface="Arial" pitchFamily="34" charset="0"/>
              </a:rPr>
              <a:t> method also allows you to do operations, and must return the next item in the sequence.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930400" y="4014217"/>
            <a:ext cx="8229600" cy="923330"/>
          </a:xfrm>
          <a:prstGeom prst="rect">
            <a:avLst/>
          </a:prstGeom>
        </p:spPr>
        <p:txBody>
          <a:bodyPr wrap="square">
            <a:spAutoFit/>
          </a:bodyPr>
          <a:lstStyle/>
          <a:p>
            <a:r>
              <a:rPr lang="en-US" dirty="0"/>
              <a:t>Example</a:t>
            </a:r>
          </a:p>
          <a:p>
            <a:r>
              <a:rPr lang="en-US" dirty="0"/>
              <a:t>Create an iterator that returns numbers, starting with 1, and each sequence will increase by one (returning 1,2,3,4,5 etc.):</a:t>
            </a:r>
          </a:p>
        </p:txBody>
      </p:sp>
    </p:spTree>
    <p:extLst>
      <p:ext uri="{BB962C8B-B14F-4D97-AF65-F5344CB8AC3E}">
        <p14:creationId xmlns:p14="http://schemas.microsoft.com/office/powerpoint/2010/main" val="100151524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1" y="685800"/>
            <a:ext cx="5072124"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35229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1" y="914401"/>
            <a:ext cx="2374561" cy="584775"/>
          </a:xfrm>
          <a:prstGeom prst="rect">
            <a:avLst/>
          </a:prstGeom>
        </p:spPr>
        <p:txBody>
          <a:bodyPr wrap="none">
            <a:spAutoFit/>
          </a:bodyPr>
          <a:lstStyle/>
          <a:p>
            <a:r>
              <a:rPr lang="en-US" sz="3200" dirty="0" err="1"/>
              <a:t>StopIteration</a:t>
            </a:r>
            <a:endParaRPr lang="en-US" sz="3200" dirty="0"/>
          </a:p>
        </p:txBody>
      </p:sp>
      <p:sp>
        <p:nvSpPr>
          <p:cNvPr id="3" name="Rectangle 1"/>
          <p:cNvSpPr>
            <a:spLocks noChangeArrowheads="1"/>
          </p:cNvSpPr>
          <p:nvPr/>
        </p:nvSpPr>
        <p:spPr bwMode="auto">
          <a:xfrm>
            <a:off x="1625600" y="1846421"/>
            <a:ext cx="90424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The example above would continue forever if you had enough next() statements, or if it was used in a </a:t>
            </a:r>
            <a:r>
              <a:rPr kumimoji="0" lang="en-US" sz="1600" b="0" i="0" u="none" strike="noStrike" cap="none" normalizeH="0" baseline="0" dirty="0" smtClean="0">
                <a:ln>
                  <a:noFill/>
                </a:ln>
                <a:solidFill>
                  <a:srgbClr val="DC143C"/>
                </a:solidFill>
                <a:effectLst/>
                <a:latin typeface="Consolas" pitchFamily="49" charset="0"/>
                <a:cs typeface="Arial" pitchFamily="34" charset="0"/>
              </a:rPr>
              <a:t>for</a:t>
            </a:r>
            <a:r>
              <a:rPr kumimoji="0" lang="en-US" sz="1600" b="0" i="0" u="none" strike="noStrike" cap="none" normalizeH="0" baseline="0" dirty="0" smtClean="0">
                <a:ln>
                  <a:noFill/>
                </a:ln>
                <a:solidFill>
                  <a:srgbClr val="000000"/>
                </a:solidFill>
                <a:effectLst/>
                <a:latin typeface="Verdana" pitchFamily="34" charset="0"/>
                <a:cs typeface="Arial" pitchFamily="34" charset="0"/>
              </a:rPr>
              <a:t> loop.</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prevent the iteration to go on forever, we can use the </a:t>
            </a:r>
            <a:r>
              <a:rPr kumimoji="0" lang="en-US" sz="1600" b="0" i="0" u="none" strike="noStrike" cap="none" normalizeH="0" baseline="0" dirty="0" err="1" smtClean="0">
                <a:ln>
                  <a:noFill/>
                </a:ln>
                <a:solidFill>
                  <a:srgbClr val="DC143C"/>
                </a:solidFill>
                <a:effectLst/>
                <a:latin typeface="Consolas" pitchFamily="49" charset="0"/>
                <a:cs typeface="Arial" pitchFamily="34" charset="0"/>
              </a:rPr>
              <a:t>StopIteration</a:t>
            </a:r>
            <a:r>
              <a:rPr kumimoji="0" lang="en-US" sz="1600" b="0" i="0" u="none" strike="noStrike" cap="none" normalizeH="0" baseline="0" dirty="0" smtClean="0">
                <a:ln>
                  <a:noFill/>
                </a:ln>
                <a:solidFill>
                  <a:srgbClr val="000000"/>
                </a:solidFill>
                <a:effectLst/>
                <a:latin typeface="Verdana" pitchFamily="34" charset="0"/>
                <a:cs typeface="Arial" pitchFamily="34" charset="0"/>
              </a:rPr>
              <a:t> statement.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In the </a:t>
            </a:r>
            <a:r>
              <a:rPr kumimoji="0" lang="en-US" sz="1600" b="0" i="0" u="none" strike="noStrike" cap="none" normalizeH="0" baseline="0" dirty="0" smtClean="0">
                <a:ln>
                  <a:noFill/>
                </a:ln>
                <a:solidFill>
                  <a:srgbClr val="DC143C"/>
                </a:solidFill>
                <a:effectLst/>
                <a:latin typeface="Consolas" pitchFamily="49" charset="0"/>
                <a:cs typeface="Arial" pitchFamily="34" charset="0"/>
              </a:rPr>
              <a:t>__next__()</a:t>
            </a:r>
            <a:r>
              <a:rPr kumimoji="0" lang="en-US" sz="1600" b="0" i="0" u="none" strike="noStrike" cap="none" normalizeH="0" baseline="0" dirty="0" smtClean="0">
                <a:ln>
                  <a:noFill/>
                </a:ln>
                <a:solidFill>
                  <a:srgbClr val="000000"/>
                </a:solidFill>
                <a:effectLst/>
                <a:latin typeface="Verdana" pitchFamily="34" charset="0"/>
                <a:cs typeface="Arial" pitchFamily="34" charset="0"/>
              </a:rPr>
              <a:t> method, we can add a terminating condition to raise an error if the iteration is done a specified number of times: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930400" y="3810001"/>
            <a:ext cx="6096000" cy="646331"/>
          </a:xfrm>
          <a:prstGeom prst="rect">
            <a:avLst/>
          </a:prstGeom>
        </p:spPr>
        <p:txBody>
          <a:bodyPr>
            <a:spAutoFit/>
          </a:bodyPr>
          <a:lstStyle/>
          <a:p>
            <a:r>
              <a:rPr lang="en-US" dirty="0"/>
              <a:t>Example</a:t>
            </a:r>
          </a:p>
          <a:p>
            <a:r>
              <a:rPr lang="en-US" dirty="0"/>
              <a:t>Stop after 20 iterations:</a:t>
            </a:r>
          </a:p>
        </p:txBody>
      </p:sp>
    </p:spTree>
    <p:extLst>
      <p:ext uri="{BB962C8B-B14F-4D97-AF65-F5344CB8AC3E}">
        <p14:creationId xmlns:p14="http://schemas.microsoft.com/office/powerpoint/2010/main" val="193040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 xmlns:a16="http://schemas.microsoft.com/office/drawing/2014/main" id="{16F861A3-3C3C-43FC-B313-930955A01A8F}"/>
              </a:ext>
            </a:extLst>
          </p:cNvPr>
          <p:cNvSpPr txBox="1"/>
          <p:nvPr/>
        </p:nvSpPr>
        <p:spPr>
          <a:xfrm>
            <a:off x="822122" y="623176"/>
            <a:ext cx="3514104" cy="1323439"/>
          </a:xfrm>
          <a:prstGeom prst="rect">
            <a:avLst/>
          </a:prstGeom>
          <a:noFill/>
        </p:spPr>
        <p:txBody>
          <a:bodyPr wrap="none" rtlCol="0">
            <a:spAutoFit/>
          </a:bodyPr>
          <a:lstStyle/>
          <a:p>
            <a:r>
              <a:rPr lang="en-US" altLang="zh-TW" sz="8000" b="1" dirty="0">
                <a:effectLst>
                  <a:outerShdw blurRad="38100" dist="38100" dir="2700000" algn="tl">
                    <a:srgbClr val="000000">
                      <a:alpha val="43137"/>
                    </a:srgbClr>
                  </a:outerShdw>
                </a:effectLst>
                <a:latin typeface="Tempus Sans ITC" panose="04020404030D07020202" pitchFamily="82" charset="0"/>
              </a:rPr>
              <a:t>Agenda</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5" name="文字方塊 4">
            <a:extLst>
              <a:ext uri="{FF2B5EF4-FFF2-40B4-BE49-F238E27FC236}">
                <a16:creationId xmlns="" xmlns:a16="http://schemas.microsoft.com/office/drawing/2014/main" id="{D9612D87-7FB5-438E-AB5F-BA2148EE278C}"/>
              </a:ext>
            </a:extLst>
          </p:cNvPr>
          <p:cNvSpPr txBox="1"/>
          <p:nvPr/>
        </p:nvSpPr>
        <p:spPr>
          <a:xfrm>
            <a:off x="1389714" y="1946615"/>
            <a:ext cx="10300284" cy="4154984"/>
          </a:xfrm>
          <a:prstGeom prst="rect">
            <a:avLst/>
          </a:prstGeom>
          <a:noFill/>
        </p:spPr>
        <p:txBody>
          <a:bodyPr wrap="square" rtlCol="0">
            <a:spAutoFit/>
          </a:bodyPr>
          <a:lstStyle/>
          <a:p>
            <a:pPr marL="285750" indent="-285750">
              <a:buFont typeface="Arial" panose="020B0604020202020204" pitchFamily="34" charset="0"/>
              <a:buChar char="•"/>
            </a:pPr>
            <a:r>
              <a:rPr lang="en-US" altLang="zh-TW" sz="2400" b="1" dirty="0">
                <a:latin typeface="Tempus Sans ITC" panose="04020404030D07020202" pitchFamily="82" charset="0"/>
              </a:rPr>
              <a:t>Python</a:t>
            </a:r>
          </a:p>
          <a:p>
            <a:pPr marL="742950" lvl="1" indent="-285750">
              <a:buFont typeface="Arial" panose="020B0604020202020204" pitchFamily="34" charset="0"/>
              <a:buChar char="•"/>
            </a:pPr>
            <a:r>
              <a:rPr lang="en-US" altLang="zh-TW" sz="2400" b="1" dirty="0">
                <a:latin typeface="Tempus Sans ITC" panose="04020404030D07020202" pitchFamily="82" charset="0"/>
              </a:rPr>
              <a:t>What can python do?</a:t>
            </a:r>
          </a:p>
          <a:p>
            <a:pPr marL="285750" indent="-285750">
              <a:buFont typeface="Arial" panose="020B0604020202020204" pitchFamily="34" charset="0"/>
              <a:buChar char="•"/>
            </a:pPr>
            <a:r>
              <a:rPr lang="en-US" altLang="zh-TW" sz="2400" b="1" dirty="0">
                <a:latin typeface="Tempus Sans ITC" panose="04020404030D07020202" pitchFamily="82" charset="0"/>
              </a:rPr>
              <a:t>Data types</a:t>
            </a:r>
          </a:p>
          <a:p>
            <a:pPr marL="742950" lvl="1" indent="-285750">
              <a:buFont typeface="Arial" panose="020B0604020202020204" pitchFamily="34" charset="0"/>
              <a:buChar char="•"/>
            </a:pPr>
            <a:r>
              <a:rPr lang="en-US" altLang="zh-TW" sz="2400" b="1" dirty="0">
                <a:latin typeface="Tempus Sans ITC" panose="04020404030D07020202" pitchFamily="82" charset="0"/>
              </a:rPr>
              <a:t>Numbers</a:t>
            </a:r>
          </a:p>
          <a:p>
            <a:pPr marL="742950" lvl="1" indent="-285750">
              <a:buFont typeface="Arial" panose="020B0604020202020204" pitchFamily="34" charset="0"/>
              <a:buChar char="•"/>
            </a:pPr>
            <a:r>
              <a:rPr lang="en-US" altLang="zh-TW" sz="2400" b="1" dirty="0">
                <a:latin typeface="Tempus Sans ITC" panose="04020404030D07020202" pitchFamily="82" charset="0"/>
              </a:rPr>
              <a:t>Strings</a:t>
            </a:r>
          </a:p>
          <a:p>
            <a:pPr marL="285750" indent="-285750">
              <a:buFont typeface="Arial" panose="020B0604020202020204" pitchFamily="34" charset="0"/>
              <a:buChar char="•"/>
            </a:pPr>
            <a:r>
              <a:rPr lang="en-US" altLang="zh-TW" sz="2400" b="1" dirty="0">
                <a:latin typeface="Tempus Sans ITC" panose="04020404030D07020202" pitchFamily="82" charset="0"/>
              </a:rPr>
              <a:t>Booleans</a:t>
            </a:r>
          </a:p>
          <a:p>
            <a:pPr marL="285750" indent="-285750">
              <a:buFont typeface="Arial" panose="020B0604020202020204" pitchFamily="34" charset="0"/>
              <a:buChar char="•"/>
            </a:pPr>
            <a:r>
              <a:rPr lang="en-US" altLang="zh-TW" sz="2400" b="1" dirty="0">
                <a:latin typeface="Tempus Sans ITC" panose="04020404030D07020202" pitchFamily="82" charset="0"/>
              </a:rPr>
              <a:t>Python Operators</a:t>
            </a:r>
          </a:p>
          <a:p>
            <a:pPr marL="742950" lvl="1" indent="-285750">
              <a:buFont typeface="Arial" panose="020B0604020202020204" pitchFamily="34" charset="0"/>
              <a:buChar char="•"/>
            </a:pPr>
            <a:r>
              <a:rPr lang="en-US" altLang="zh-TW" sz="2400" b="1" dirty="0">
                <a:latin typeface="Tempus Sans ITC" panose="04020404030D07020202" pitchFamily="82" charset="0"/>
              </a:rPr>
              <a:t>Arithmetic Operators</a:t>
            </a:r>
          </a:p>
          <a:p>
            <a:pPr marL="742950" lvl="1" indent="-285750">
              <a:buFont typeface="Arial" panose="020B0604020202020204" pitchFamily="34" charset="0"/>
              <a:buChar char="•"/>
            </a:pPr>
            <a:r>
              <a:rPr lang="en-US" altLang="zh-TW" sz="2400" b="1" dirty="0">
                <a:latin typeface="Tempus Sans ITC" panose="04020404030D07020202" pitchFamily="82" charset="0"/>
              </a:rPr>
              <a:t>Assignment Operators</a:t>
            </a:r>
          </a:p>
          <a:p>
            <a:pPr marL="285750" indent="-285750">
              <a:buFont typeface="Arial" panose="020B0604020202020204" pitchFamily="34" charset="0"/>
              <a:buChar char="•"/>
            </a:pPr>
            <a:r>
              <a:rPr lang="en-US" altLang="zh-TW" sz="2400" b="1" dirty="0">
                <a:latin typeface="Tempus Sans ITC" panose="04020404030D07020202" pitchFamily="82" charset="0"/>
              </a:rPr>
              <a:t>Python Lists</a:t>
            </a:r>
          </a:p>
          <a:p>
            <a:pPr marL="285750" indent="-285750">
              <a:buFont typeface="Arial" panose="020B0604020202020204" pitchFamily="34" charset="0"/>
              <a:buChar char="•"/>
            </a:pPr>
            <a:r>
              <a:rPr lang="en-US" altLang="zh-TW" sz="2400" b="1" dirty="0">
                <a:latin typeface="Tempus Sans ITC" panose="04020404030D07020202" pitchFamily="82" charset="0"/>
              </a:rPr>
              <a:t>Python Dictionaries</a:t>
            </a:r>
          </a:p>
        </p:txBody>
      </p:sp>
    </p:spTree>
    <p:extLst>
      <p:ext uri="{BB962C8B-B14F-4D97-AF65-F5344CB8AC3E}">
        <p14:creationId xmlns:p14="http://schemas.microsoft.com/office/powerpoint/2010/main" val="2134112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E3E1A6C7-DCF2-414A-B941-485FF445F31B}"/>
              </a:ext>
            </a:extLst>
          </p:cNvPr>
          <p:cNvSpPr>
            <a:spLocks noGrp="1"/>
          </p:cNvSpPr>
          <p:nvPr>
            <p:ph idx="1"/>
          </p:nvPr>
        </p:nvSpPr>
        <p:spPr>
          <a:xfrm>
            <a:off x="838201" y="1775291"/>
            <a:ext cx="3138182" cy="531681"/>
          </a:xfrm>
        </p:spPr>
        <p:txBody>
          <a:bodyPr/>
          <a:lstStyle/>
          <a:p>
            <a:pPr marL="0" indent="0">
              <a:buNone/>
            </a:pPr>
            <a:r>
              <a:rPr lang="en-US" altLang="zh-TW" b="1" i="1" u="sng" dirty="0">
                <a:latin typeface="Tempus Sans ITC" panose="04020404030D07020202" pitchFamily="82" charset="0"/>
              </a:rPr>
              <a:t>Built-in Data Types</a:t>
            </a:r>
          </a:p>
          <a:p>
            <a:endParaRPr lang="zh-TW" altLang="en-US" b="1" i="1" u="sng" dirty="0">
              <a:latin typeface="Tempus Sans ITC" panose="04020404030D07020202" pitchFamily="82" charset="0"/>
            </a:endParaRPr>
          </a:p>
        </p:txBody>
      </p:sp>
      <p:sp>
        <p:nvSpPr>
          <p:cNvPr id="4" name="標題 1">
            <a:extLst>
              <a:ext uri="{FF2B5EF4-FFF2-40B4-BE49-F238E27FC236}">
                <a16:creationId xmlns="" xmlns:a16="http://schemas.microsoft.com/office/drawing/2014/main" id="{AB14100F-19E6-4B01-AC29-BFB86B116177}"/>
              </a:ext>
            </a:extLst>
          </p:cNvPr>
          <p:cNvSpPr>
            <a:spLocks noGrp="1"/>
          </p:cNvSpPr>
          <p:nvPr>
            <p:ph type="title"/>
          </p:nvPr>
        </p:nvSpPr>
        <p:spPr>
          <a:xfrm>
            <a:off x="838200" y="365125"/>
            <a:ext cx="10515600" cy="1325563"/>
          </a:xfrm>
        </p:spPr>
        <p:txBody>
          <a:bodyPr>
            <a:normAutofit/>
          </a:bodyPr>
          <a:lstStyle/>
          <a:p>
            <a:r>
              <a:rPr lang="en-US" altLang="zh-TW" sz="8000" b="1" dirty="0">
                <a:effectLst>
                  <a:outerShdw blurRad="38100" dist="38100" dir="2700000" algn="tl">
                    <a:srgbClr val="000000">
                      <a:alpha val="43137"/>
                    </a:srgbClr>
                  </a:outerShdw>
                </a:effectLst>
                <a:latin typeface="Tempus Sans ITC" panose="04020404030D07020202" pitchFamily="82" charset="0"/>
              </a:rPr>
              <a:t>Python Data Types</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5" name="文字方塊 4">
            <a:extLst>
              <a:ext uri="{FF2B5EF4-FFF2-40B4-BE49-F238E27FC236}">
                <a16:creationId xmlns="" xmlns:a16="http://schemas.microsoft.com/office/drawing/2014/main" id="{FEE2045F-6F02-44B5-81C9-B856B6E1A73C}"/>
              </a:ext>
            </a:extLst>
          </p:cNvPr>
          <p:cNvSpPr txBox="1"/>
          <p:nvPr/>
        </p:nvSpPr>
        <p:spPr>
          <a:xfrm>
            <a:off x="838200" y="2349630"/>
            <a:ext cx="9608190" cy="1200329"/>
          </a:xfrm>
          <a:prstGeom prst="rect">
            <a:avLst/>
          </a:prstGeom>
          <a:noFill/>
        </p:spPr>
        <p:txBody>
          <a:bodyPr wrap="square" rtlCol="0">
            <a:spAutoFit/>
          </a:bodyPr>
          <a:lstStyle/>
          <a:p>
            <a:r>
              <a:rPr lang="en-US" altLang="zh-TW" b="1" dirty="0">
                <a:latin typeface="Tempus Sans ITC" panose="04020404030D07020202" pitchFamily="82" charset="0"/>
              </a:rPr>
              <a:t>In programming, data type is an important concept.</a:t>
            </a:r>
          </a:p>
          <a:p>
            <a:r>
              <a:rPr lang="en-US" altLang="zh-TW" b="1" dirty="0">
                <a:latin typeface="Tempus Sans ITC" panose="04020404030D07020202" pitchFamily="82" charset="0"/>
              </a:rPr>
              <a:t>Variables can store data of different types, and different types can do different things.</a:t>
            </a:r>
          </a:p>
          <a:p>
            <a:r>
              <a:rPr lang="en-US" altLang="zh-TW" b="1" dirty="0">
                <a:latin typeface="Tempus Sans ITC" panose="04020404030D07020202" pitchFamily="82" charset="0"/>
              </a:rPr>
              <a:t>Python has the following data types built-in by default, in these categories:</a:t>
            </a:r>
          </a:p>
          <a:p>
            <a:endParaRPr lang="zh-TW" altLang="en-US" b="1" dirty="0">
              <a:latin typeface="Tempus Sans ITC" panose="04020404030D07020202" pitchFamily="82" charset="0"/>
            </a:endParaRPr>
          </a:p>
        </p:txBody>
      </p:sp>
      <p:graphicFrame>
        <p:nvGraphicFramePr>
          <p:cNvPr id="6" name="表格 5">
            <a:extLst>
              <a:ext uri="{FF2B5EF4-FFF2-40B4-BE49-F238E27FC236}">
                <a16:creationId xmlns="" xmlns:a16="http://schemas.microsoft.com/office/drawing/2014/main" id="{78DE7886-7345-4CBE-854D-F92FB6966313}"/>
              </a:ext>
            </a:extLst>
          </p:cNvPr>
          <p:cNvGraphicFramePr>
            <a:graphicFrameLocks noGrp="1"/>
          </p:cNvGraphicFramePr>
          <p:nvPr>
            <p:extLst>
              <p:ext uri="{D42A27DB-BD31-4B8C-83A1-F6EECF244321}">
                <p14:modId xmlns:p14="http://schemas.microsoft.com/office/powerpoint/2010/main" val="1211753070"/>
              </p:ext>
            </p:extLst>
          </p:nvPr>
        </p:nvGraphicFramePr>
        <p:xfrm>
          <a:off x="2180439" y="3345110"/>
          <a:ext cx="6317609" cy="3237005"/>
        </p:xfrm>
        <a:graphic>
          <a:graphicData uri="http://schemas.openxmlformats.org/drawingml/2006/table">
            <a:tbl>
              <a:tblPr/>
              <a:tblGrid>
                <a:gridCol w="2196449">
                  <a:extLst>
                    <a:ext uri="{9D8B030D-6E8A-4147-A177-3AD203B41FA5}">
                      <a16:colId xmlns="" xmlns:a16="http://schemas.microsoft.com/office/drawing/2014/main" val="1563891179"/>
                    </a:ext>
                  </a:extLst>
                </a:gridCol>
                <a:gridCol w="4121160">
                  <a:extLst>
                    <a:ext uri="{9D8B030D-6E8A-4147-A177-3AD203B41FA5}">
                      <a16:colId xmlns="" xmlns:a16="http://schemas.microsoft.com/office/drawing/2014/main" val="1148279958"/>
                    </a:ext>
                  </a:extLst>
                </a:gridCol>
              </a:tblGrid>
              <a:tr h="319402">
                <a:tc>
                  <a:txBody>
                    <a:bodyPr/>
                    <a:lstStyle/>
                    <a:p>
                      <a:pPr algn="l" fontAlgn="t"/>
                      <a:r>
                        <a:rPr lang="en-US" sz="1600" b="1" i="0">
                          <a:effectLst/>
                          <a:latin typeface="Tempus Sans ITC" panose="04020404030D07020202" pitchFamily="82" charset="0"/>
                        </a:rPr>
                        <a:t>Text Type:</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str</a:t>
                      </a: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15780004"/>
                  </a:ext>
                </a:extLst>
              </a:tr>
              <a:tr h="421267">
                <a:tc>
                  <a:txBody>
                    <a:bodyPr/>
                    <a:lstStyle/>
                    <a:p>
                      <a:pPr algn="l" fontAlgn="t"/>
                      <a:r>
                        <a:rPr lang="en-US" sz="1600" b="1" i="0">
                          <a:effectLst/>
                          <a:latin typeface="Tempus Sans ITC" panose="04020404030D07020202" pitchFamily="82" charset="0"/>
                        </a:rPr>
                        <a:t>Numeric Types:</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int</a:t>
                      </a:r>
                      <a:r>
                        <a:rPr lang="en-US" sz="1600" b="1" i="0" dirty="0">
                          <a:effectLst/>
                          <a:latin typeface="Tempus Sans ITC" panose="04020404030D07020202" pitchFamily="82" charset="0"/>
                        </a:rPr>
                        <a:t>, </a:t>
                      </a:r>
                      <a:r>
                        <a:rPr lang="en-US" sz="1600" b="1" i="0" dirty="0">
                          <a:solidFill>
                            <a:srgbClr val="FF0000"/>
                          </a:solidFill>
                          <a:effectLst/>
                          <a:latin typeface="Tempus Sans ITC" panose="04020404030D07020202" pitchFamily="82" charset="0"/>
                        </a:rPr>
                        <a:t>float</a:t>
                      </a:r>
                      <a:r>
                        <a:rPr lang="en-US" sz="1600" b="1" i="0" dirty="0">
                          <a:effectLst/>
                          <a:latin typeface="Tempus Sans ITC" panose="04020404030D07020202" pitchFamily="82" charset="0"/>
                        </a:rPr>
                        <a:t>, </a:t>
                      </a:r>
                      <a:r>
                        <a:rPr lang="en-US" sz="1600" b="1" i="0" dirty="0">
                          <a:solidFill>
                            <a:srgbClr val="FF0000"/>
                          </a:solidFill>
                          <a:effectLst/>
                          <a:latin typeface="Tempus Sans ITC" panose="04020404030D07020202" pitchFamily="82" charset="0"/>
                        </a:rPr>
                        <a:t>complex</a:t>
                      </a: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44739700"/>
                  </a:ext>
                </a:extLst>
              </a:tr>
              <a:tr h="421267">
                <a:tc>
                  <a:txBody>
                    <a:bodyPr/>
                    <a:lstStyle/>
                    <a:p>
                      <a:pPr algn="l" fontAlgn="t"/>
                      <a:r>
                        <a:rPr lang="en-US" sz="1600" b="1" i="0" dirty="0">
                          <a:effectLst/>
                          <a:latin typeface="Tempus Sans ITC" panose="04020404030D07020202" pitchFamily="82" charset="0"/>
                        </a:rPr>
                        <a:t>Sequence Types:</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list</a:t>
                      </a:r>
                      <a:r>
                        <a:rPr lang="en-US" sz="1600" b="1" i="0" dirty="0">
                          <a:effectLst/>
                          <a:latin typeface="Tempus Sans ITC" panose="04020404030D07020202" pitchFamily="82" charset="0"/>
                        </a:rPr>
                        <a:t>, </a:t>
                      </a:r>
                      <a:r>
                        <a:rPr lang="en-US" sz="1600" b="1" i="0" dirty="0">
                          <a:solidFill>
                            <a:srgbClr val="FF0000"/>
                          </a:solidFill>
                          <a:effectLst/>
                          <a:latin typeface="Tempus Sans ITC" panose="04020404030D07020202" pitchFamily="82" charset="0"/>
                        </a:rPr>
                        <a:t>tuple</a:t>
                      </a:r>
                      <a:r>
                        <a:rPr lang="en-US" sz="1600" b="1" i="0" dirty="0">
                          <a:effectLst/>
                          <a:latin typeface="Tempus Sans ITC" panose="04020404030D07020202" pitchFamily="82" charset="0"/>
                        </a:rPr>
                        <a:t>, </a:t>
                      </a:r>
                      <a:r>
                        <a:rPr lang="en-US" sz="1600" b="1" i="0" dirty="0">
                          <a:solidFill>
                            <a:srgbClr val="FF0000"/>
                          </a:solidFill>
                          <a:effectLst/>
                          <a:latin typeface="Tempus Sans ITC" panose="04020404030D07020202" pitchFamily="82" charset="0"/>
                        </a:rPr>
                        <a:t>range</a:t>
                      </a: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1676584553"/>
                  </a:ext>
                </a:extLst>
              </a:tr>
              <a:tr h="421267">
                <a:tc>
                  <a:txBody>
                    <a:bodyPr/>
                    <a:lstStyle/>
                    <a:p>
                      <a:pPr algn="l" fontAlgn="t"/>
                      <a:r>
                        <a:rPr lang="en-US" sz="1600" b="1" i="0" dirty="0">
                          <a:effectLst/>
                          <a:latin typeface="Tempus Sans ITC" panose="04020404030D07020202" pitchFamily="82" charset="0"/>
                        </a:rPr>
                        <a:t>Mapping Type:</a:t>
                      </a:r>
                    </a:p>
                  </a:txBody>
                  <a:tcPr marL="133050" marR="66525" marT="66525" marB="66525">
                    <a:lnL>
                      <a:noFill/>
                    </a:lnL>
                    <a:lnR>
                      <a:noFill/>
                    </a:lnR>
                    <a:lnT>
                      <a:noFill/>
                    </a:lnT>
                    <a:lnB>
                      <a:noFill/>
                    </a:lnB>
                    <a:solidFill>
                      <a:srgbClr val="FFFFFF"/>
                    </a:solidFill>
                  </a:tcPr>
                </a:tc>
                <a:tc>
                  <a:txBody>
                    <a:bodyPr/>
                    <a:lstStyle/>
                    <a:p>
                      <a:pPr algn="l" fontAlgn="t"/>
                      <a:r>
                        <a:rPr lang="en-US" sz="1600" b="1" i="0" dirty="0" err="1">
                          <a:solidFill>
                            <a:srgbClr val="FF0000"/>
                          </a:solidFill>
                          <a:effectLst/>
                          <a:latin typeface="Tempus Sans ITC" panose="04020404030D07020202" pitchFamily="82" charset="0"/>
                        </a:rPr>
                        <a:t>dict</a:t>
                      </a:r>
                      <a:endParaRPr lang="en-US" sz="1600" b="1" i="0" dirty="0">
                        <a:solidFill>
                          <a:srgbClr val="FF0000"/>
                        </a:solidFill>
                        <a:effectLst/>
                        <a:latin typeface="Tempus Sans ITC" panose="04020404030D07020202" pitchFamily="82" charset="0"/>
                      </a:endParaRP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4195515679"/>
                  </a:ext>
                </a:extLst>
              </a:tr>
              <a:tr h="319402">
                <a:tc>
                  <a:txBody>
                    <a:bodyPr/>
                    <a:lstStyle/>
                    <a:p>
                      <a:pPr algn="l" fontAlgn="t"/>
                      <a:r>
                        <a:rPr lang="en-US" sz="1600" b="1" i="0">
                          <a:effectLst/>
                          <a:latin typeface="Tempus Sans ITC" panose="04020404030D07020202" pitchFamily="82" charset="0"/>
                        </a:rPr>
                        <a:t>Set Types:</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set</a:t>
                      </a:r>
                      <a:r>
                        <a:rPr lang="en-US" sz="1600" b="1" i="0" dirty="0">
                          <a:effectLst/>
                          <a:latin typeface="Tempus Sans ITC" panose="04020404030D07020202" pitchFamily="82" charset="0"/>
                        </a:rPr>
                        <a:t>, </a:t>
                      </a:r>
                      <a:r>
                        <a:rPr lang="en-US" sz="1600" b="1" i="0" dirty="0" err="1">
                          <a:solidFill>
                            <a:srgbClr val="FF0000"/>
                          </a:solidFill>
                          <a:effectLst/>
                          <a:latin typeface="Tempus Sans ITC" panose="04020404030D07020202" pitchFamily="82" charset="0"/>
                        </a:rPr>
                        <a:t>frozenset</a:t>
                      </a:r>
                      <a:endParaRPr lang="en-US" sz="1600" b="1" i="0" dirty="0">
                        <a:solidFill>
                          <a:srgbClr val="FF0000"/>
                        </a:solidFill>
                        <a:effectLst/>
                        <a:latin typeface="Tempus Sans ITC" panose="04020404030D07020202" pitchFamily="82" charset="0"/>
                      </a:endParaRP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1120318817"/>
                  </a:ext>
                </a:extLst>
              </a:tr>
              <a:tr h="421267">
                <a:tc>
                  <a:txBody>
                    <a:bodyPr/>
                    <a:lstStyle/>
                    <a:p>
                      <a:pPr algn="l" fontAlgn="t"/>
                      <a:r>
                        <a:rPr lang="en-US" sz="1600" b="1" i="0">
                          <a:effectLst/>
                          <a:latin typeface="Tempus Sans ITC" panose="04020404030D07020202" pitchFamily="82" charset="0"/>
                        </a:rPr>
                        <a:t>Boolean Type:</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bool</a:t>
                      </a: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3608419507"/>
                  </a:ext>
                </a:extLst>
              </a:tr>
              <a:tr h="421267">
                <a:tc>
                  <a:txBody>
                    <a:bodyPr/>
                    <a:lstStyle/>
                    <a:p>
                      <a:pPr algn="l" fontAlgn="t"/>
                      <a:r>
                        <a:rPr lang="en-US" sz="1600" b="1" i="0">
                          <a:effectLst/>
                          <a:latin typeface="Tempus Sans ITC" panose="04020404030D07020202" pitchFamily="82" charset="0"/>
                        </a:rPr>
                        <a:t>Binary Types:</a:t>
                      </a:r>
                    </a:p>
                  </a:txBody>
                  <a:tcPr marL="133050" marR="66525" marT="66525" marB="66525">
                    <a:lnL>
                      <a:noFill/>
                    </a:lnL>
                    <a:lnR>
                      <a:noFill/>
                    </a:lnR>
                    <a:lnT>
                      <a:noFill/>
                    </a:lnT>
                    <a:lnB>
                      <a:noFill/>
                    </a:lnB>
                    <a:solidFill>
                      <a:srgbClr val="FFFFFF"/>
                    </a:solidFill>
                  </a:tcPr>
                </a:tc>
                <a:tc>
                  <a:txBody>
                    <a:bodyPr/>
                    <a:lstStyle/>
                    <a:p>
                      <a:pPr algn="l" fontAlgn="t"/>
                      <a:r>
                        <a:rPr lang="en-US" sz="1600" b="1" i="0" dirty="0">
                          <a:solidFill>
                            <a:srgbClr val="FF0000"/>
                          </a:solidFill>
                          <a:effectLst/>
                          <a:latin typeface="Tempus Sans ITC" panose="04020404030D07020202" pitchFamily="82" charset="0"/>
                        </a:rPr>
                        <a:t>bytes</a:t>
                      </a:r>
                      <a:r>
                        <a:rPr lang="en-US" sz="1600" b="1" i="0" dirty="0">
                          <a:effectLst/>
                          <a:latin typeface="Tempus Sans ITC" panose="04020404030D07020202" pitchFamily="82" charset="0"/>
                        </a:rPr>
                        <a:t>, </a:t>
                      </a:r>
                      <a:r>
                        <a:rPr lang="en-US" sz="1600" b="1" i="0" dirty="0" err="1">
                          <a:solidFill>
                            <a:srgbClr val="FF0000"/>
                          </a:solidFill>
                          <a:effectLst/>
                          <a:latin typeface="Tempus Sans ITC" panose="04020404030D07020202" pitchFamily="82" charset="0"/>
                        </a:rPr>
                        <a:t>bytearray</a:t>
                      </a:r>
                      <a:r>
                        <a:rPr lang="en-US" sz="1600" b="1" i="0" dirty="0">
                          <a:effectLst/>
                          <a:latin typeface="Tempus Sans ITC" panose="04020404030D07020202" pitchFamily="82" charset="0"/>
                        </a:rPr>
                        <a:t>, </a:t>
                      </a:r>
                      <a:r>
                        <a:rPr lang="en-US" sz="1600" b="1" i="0" dirty="0" err="1">
                          <a:solidFill>
                            <a:srgbClr val="FF0000"/>
                          </a:solidFill>
                          <a:effectLst/>
                          <a:latin typeface="Tempus Sans ITC" panose="04020404030D07020202" pitchFamily="82" charset="0"/>
                        </a:rPr>
                        <a:t>memoryview</a:t>
                      </a:r>
                      <a:endParaRPr lang="en-US" sz="1600" b="1" i="0" dirty="0">
                        <a:solidFill>
                          <a:srgbClr val="FF0000"/>
                        </a:solidFill>
                        <a:effectLst/>
                        <a:latin typeface="Tempus Sans ITC" panose="04020404030D07020202" pitchFamily="82" charset="0"/>
                      </a:endParaRP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3916291777"/>
                  </a:ext>
                </a:extLst>
              </a:tr>
              <a:tr h="319402">
                <a:tc>
                  <a:txBody>
                    <a:bodyPr/>
                    <a:lstStyle/>
                    <a:p>
                      <a:pPr algn="l" fontAlgn="t"/>
                      <a:r>
                        <a:rPr lang="en-US" sz="1600" b="1" i="0">
                          <a:effectLst/>
                          <a:latin typeface="Tempus Sans ITC" panose="04020404030D07020202" pitchFamily="82" charset="0"/>
                        </a:rPr>
                        <a:t>None Type:</a:t>
                      </a:r>
                    </a:p>
                  </a:txBody>
                  <a:tcPr marL="133050" marR="66525" marT="66525" marB="66525">
                    <a:lnL>
                      <a:noFill/>
                    </a:lnL>
                    <a:lnR>
                      <a:noFill/>
                    </a:lnR>
                    <a:lnT>
                      <a:noFill/>
                    </a:lnT>
                    <a:lnB>
                      <a:noFill/>
                    </a:lnB>
                    <a:solidFill>
                      <a:srgbClr val="FFFFFF"/>
                    </a:solidFill>
                  </a:tcPr>
                </a:tc>
                <a:tc>
                  <a:txBody>
                    <a:bodyPr/>
                    <a:lstStyle/>
                    <a:p>
                      <a:pPr algn="l" fontAlgn="t"/>
                      <a:r>
                        <a:rPr lang="en-US" sz="1600" b="1" i="0" dirty="0" err="1">
                          <a:solidFill>
                            <a:srgbClr val="FF0000"/>
                          </a:solidFill>
                          <a:effectLst/>
                          <a:latin typeface="Tempus Sans ITC" panose="04020404030D07020202" pitchFamily="82" charset="0"/>
                        </a:rPr>
                        <a:t>NoneType</a:t>
                      </a:r>
                      <a:endParaRPr lang="en-US" sz="1600" b="1" i="0" dirty="0">
                        <a:solidFill>
                          <a:srgbClr val="FF0000"/>
                        </a:solidFill>
                        <a:effectLst/>
                        <a:latin typeface="Tempus Sans ITC" panose="04020404030D07020202" pitchFamily="82" charset="0"/>
                      </a:endParaRPr>
                    </a:p>
                  </a:txBody>
                  <a:tcPr marL="66525" marR="66525" marT="66525" marB="66525">
                    <a:lnL>
                      <a:noFill/>
                    </a:lnL>
                    <a:lnR>
                      <a:noFill/>
                    </a:lnR>
                    <a:lnT>
                      <a:noFill/>
                    </a:lnT>
                    <a:lnB>
                      <a:noFill/>
                    </a:lnB>
                    <a:solidFill>
                      <a:srgbClr val="FFFFFF"/>
                    </a:solidFill>
                  </a:tcPr>
                </a:tc>
                <a:extLst>
                  <a:ext uri="{0D108BD9-81ED-4DB2-BD59-A6C34878D82A}">
                    <a16:rowId xmlns="" xmlns:a16="http://schemas.microsoft.com/office/drawing/2014/main" val="1219196317"/>
                  </a:ext>
                </a:extLst>
              </a:tr>
            </a:tbl>
          </a:graphicData>
        </a:graphic>
      </p:graphicFrame>
    </p:spTree>
    <p:extLst>
      <p:ext uri="{BB962C8B-B14F-4D97-AF65-F5344CB8AC3E}">
        <p14:creationId xmlns:p14="http://schemas.microsoft.com/office/powerpoint/2010/main" val="137842165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242060"/>
            <a:ext cx="51054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096" y="990600"/>
            <a:ext cx="3556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99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3D554AB0-C9E3-4970-8DCC-A7C886F877F3}"/>
              </a:ext>
            </a:extLst>
          </p:cNvPr>
          <p:cNvSpPr>
            <a:spLocks noGrp="1"/>
          </p:cNvSpPr>
          <p:nvPr>
            <p:ph idx="1"/>
          </p:nvPr>
        </p:nvSpPr>
        <p:spPr>
          <a:xfrm>
            <a:off x="947257" y="1708865"/>
            <a:ext cx="6510556" cy="523292"/>
          </a:xfrm>
        </p:spPr>
        <p:txBody>
          <a:bodyPr/>
          <a:lstStyle/>
          <a:p>
            <a:pPr marL="0" indent="0">
              <a:buNone/>
            </a:pPr>
            <a:r>
              <a:rPr lang="en-US" altLang="zh-TW" b="1" i="1" dirty="0">
                <a:latin typeface="Tempus Sans ITC" panose="04020404030D07020202" pitchFamily="82" charset="0"/>
              </a:rPr>
              <a:t>There are three numeric types in Python:</a:t>
            </a:r>
            <a:endParaRPr lang="zh-TW" altLang="en-US" b="1" i="1" dirty="0">
              <a:latin typeface="Tempus Sans ITC" panose="04020404030D07020202" pitchFamily="82" charset="0"/>
            </a:endParaRPr>
          </a:p>
        </p:txBody>
      </p:sp>
      <p:sp>
        <p:nvSpPr>
          <p:cNvPr id="4" name="標題 1">
            <a:extLst>
              <a:ext uri="{FF2B5EF4-FFF2-40B4-BE49-F238E27FC236}">
                <a16:creationId xmlns="" xmlns:a16="http://schemas.microsoft.com/office/drawing/2014/main" id="{C12D61D6-554C-4EAF-9AB8-40B5064103F5}"/>
              </a:ext>
            </a:extLst>
          </p:cNvPr>
          <p:cNvSpPr txBox="1">
            <a:spLocks/>
          </p:cNvSpPr>
          <p:nvPr/>
        </p:nvSpPr>
        <p:spPr>
          <a:xfrm>
            <a:off x="646651" y="3833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8000" b="1" dirty="0">
                <a:effectLst>
                  <a:outerShdw blurRad="38100" dist="38100" dir="2700000" algn="tl">
                    <a:srgbClr val="000000">
                      <a:alpha val="43137"/>
                    </a:srgbClr>
                  </a:outerShdw>
                </a:effectLst>
                <a:latin typeface="Tempus Sans ITC" panose="04020404030D07020202" pitchFamily="82" charset="0"/>
              </a:rPr>
              <a:t>Python Numbers</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9" name="文字方塊 8">
            <a:extLst>
              <a:ext uri="{FF2B5EF4-FFF2-40B4-BE49-F238E27FC236}">
                <a16:creationId xmlns="" xmlns:a16="http://schemas.microsoft.com/office/drawing/2014/main" id="{EBF0C6AB-9EC9-4B73-9E90-1C7FE07AEA75}"/>
              </a:ext>
            </a:extLst>
          </p:cNvPr>
          <p:cNvSpPr txBox="1"/>
          <p:nvPr/>
        </p:nvSpPr>
        <p:spPr>
          <a:xfrm>
            <a:off x="1182848" y="2239208"/>
            <a:ext cx="1048623" cy="1477328"/>
          </a:xfrm>
          <a:prstGeom prst="rect">
            <a:avLst/>
          </a:prstGeom>
          <a:noFill/>
        </p:spPr>
        <p:txBody>
          <a:bodyPr wrap="square" rtlCol="0">
            <a:spAutoFit/>
          </a:bodyPr>
          <a:lstStyle/>
          <a:p>
            <a:r>
              <a:rPr lang="en-US" altLang="zh-TW" b="1" dirty="0">
                <a:solidFill>
                  <a:srgbClr val="FF0000"/>
                </a:solidFill>
                <a:latin typeface="Tempus Sans ITC" panose="04020404030D07020202" pitchFamily="82" charset="0"/>
              </a:rPr>
              <a:t>int</a:t>
            </a:r>
          </a:p>
          <a:p>
            <a:endParaRPr lang="en-US" altLang="zh-TW" b="1" dirty="0">
              <a:solidFill>
                <a:srgbClr val="FF0000"/>
              </a:solidFill>
              <a:latin typeface="Tempus Sans ITC" panose="04020404030D07020202" pitchFamily="82" charset="0"/>
            </a:endParaRPr>
          </a:p>
          <a:p>
            <a:r>
              <a:rPr lang="en-US" altLang="zh-TW" b="1" dirty="0">
                <a:solidFill>
                  <a:srgbClr val="FF0000"/>
                </a:solidFill>
                <a:latin typeface="Tempus Sans ITC" panose="04020404030D07020202" pitchFamily="82" charset="0"/>
              </a:rPr>
              <a:t>float</a:t>
            </a:r>
          </a:p>
          <a:p>
            <a:endParaRPr lang="en-US" altLang="zh-TW" b="1" dirty="0">
              <a:solidFill>
                <a:srgbClr val="FF0000"/>
              </a:solidFill>
              <a:latin typeface="Tempus Sans ITC" panose="04020404030D07020202" pitchFamily="82" charset="0"/>
            </a:endParaRPr>
          </a:p>
          <a:p>
            <a:r>
              <a:rPr lang="en-US" altLang="zh-TW" b="1" dirty="0">
                <a:solidFill>
                  <a:srgbClr val="FF0000"/>
                </a:solidFill>
                <a:latin typeface="Tempus Sans ITC" panose="04020404030D07020202" pitchFamily="82" charset="0"/>
              </a:rPr>
              <a:t>complex</a:t>
            </a:r>
          </a:p>
        </p:txBody>
      </p:sp>
      <p:sp>
        <p:nvSpPr>
          <p:cNvPr id="10" name="矩形 9">
            <a:extLst>
              <a:ext uri="{FF2B5EF4-FFF2-40B4-BE49-F238E27FC236}">
                <a16:creationId xmlns="" xmlns:a16="http://schemas.microsoft.com/office/drawing/2014/main" id="{CF784BE5-06AE-4D1E-BD78-01CE32C07A9D}"/>
              </a:ext>
            </a:extLst>
          </p:cNvPr>
          <p:cNvSpPr/>
          <p:nvPr/>
        </p:nvSpPr>
        <p:spPr>
          <a:xfrm>
            <a:off x="947257" y="3873353"/>
            <a:ext cx="7592736" cy="369332"/>
          </a:xfrm>
          <a:prstGeom prst="rect">
            <a:avLst/>
          </a:prstGeom>
        </p:spPr>
        <p:txBody>
          <a:bodyPr wrap="square">
            <a:spAutoFit/>
          </a:bodyPr>
          <a:lstStyle/>
          <a:p>
            <a:r>
              <a:rPr lang="en-US" altLang="zh-TW" b="1" i="1" dirty="0">
                <a:solidFill>
                  <a:srgbClr val="000000"/>
                </a:solidFill>
                <a:effectLst/>
                <a:latin typeface="Tempus Sans ITC" panose="04020404030D07020202" pitchFamily="82" charset="0"/>
              </a:rPr>
              <a:t>Variables of numeric types are created when you assign a value to them:</a:t>
            </a:r>
            <a:endParaRPr lang="zh-TW" altLang="en-US" b="1" i="1" dirty="0">
              <a:latin typeface="Tempus Sans ITC" panose="04020404030D07020202" pitchFamily="82" charset="0"/>
            </a:endParaRPr>
          </a:p>
        </p:txBody>
      </p:sp>
      <p:sp>
        <p:nvSpPr>
          <p:cNvPr id="11" name="矩形 10">
            <a:extLst>
              <a:ext uri="{FF2B5EF4-FFF2-40B4-BE49-F238E27FC236}">
                <a16:creationId xmlns="" xmlns:a16="http://schemas.microsoft.com/office/drawing/2014/main" id="{FEB72DE1-AD4D-4DAC-A073-6204355A5020}"/>
              </a:ext>
            </a:extLst>
          </p:cNvPr>
          <p:cNvSpPr/>
          <p:nvPr/>
        </p:nvSpPr>
        <p:spPr>
          <a:xfrm>
            <a:off x="1770078" y="4398817"/>
            <a:ext cx="3305262" cy="923330"/>
          </a:xfrm>
          <a:prstGeom prst="rect">
            <a:avLst/>
          </a:prstGeom>
        </p:spPr>
        <p:txBody>
          <a:bodyPr wrap="square">
            <a:spAutoFit/>
          </a:bodyPr>
          <a:lstStyle/>
          <a:p>
            <a:r>
              <a:rPr lang="en-US" altLang="zh-TW" b="1" dirty="0">
                <a:solidFill>
                  <a:srgbClr val="000000"/>
                </a:solidFill>
                <a:effectLst/>
                <a:latin typeface="Verdana" panose="020B0604030504040204" pitchFamily="34" charset="0"/>
                <a:ea typeface="Verdana" panose="020B0604030504040204" pitchFamily="34" charset="0"/>
              </a:rPr>
              <a:t>x = </a:t>
            </a:r>
            <a:r>
              <a:rPr lang="en-US" altLang="zh-TW" b="1" dirty="0">
                <a:solidFill>
                  <a:srgbClr val="FF0000"/>
                </a:solidFill>
                <a:effectLst/>
                <a:latin typeface="Verdana" panose="020B0604030504040204" pitchFamily="34" charset="0"/>
                <a:ea typeface="Verdana" panose="020B0604030504040204" pitchFamily="34" charset="0"/>
              </a:rPr>
              <a:t>1</a:t>
            </a:r>
            <a:r>
              <a:rPr lang="en-US" altLang="zh-TW" b="1" dirty="0">
                <a:solidFill>
                  <a:srgbClr val="000000"/>
                </a:solidFill>
                <a:effectLst/>
                <a:latin typeface="Verdana" panose="020B0604030504040204" pitchFamily="34" charset="0"/>
                <a:ea typeface="Verdana" panose="020B0604030504040204" pitchFamily="34" charset="0"/>
              </a:rPr>
              <a:t>    </a:t>
            </a:r>
            <a:r>
              <a:rPr lang="en-US" altLang="zh-TW" b="1" dirty="0">
                <a:solidFill>
                  <a:srgbClr val="008000"/>
                </a:solidFill>
                <a:effectLst/>
                <a:latin typeface="Verdana" panose="020B0604030504040204" pitchFamily="34" charset="0"/>
                <a:ea typeface="Verdana" panose="020B0604030504040204" pitchFamily="34" charset="0"/>
              </a:rPr>
              <a:t># int</a:t>
            </a:r>
            <a:br>
              <a:rPr lang="en-US" altLang="zh-TW" b="1" dirty="0">
                <a:solidFill>
                  <a:srgbClr val="008000"/>
                </a:solidFill>
                <a:effectLst/>
                <a:latin typeface="Verdana" panose="020B0604030504040204" pitchFamily="34" charset="0"/>
                <a:ea typeface="Verdana" panose="020B0604030504040204" pitchFamily="34" charset="0"/>
              </a:rPr>
            </a:br>
            <a:r>
              <a:rPr lang="en-US" altLang="zh-TW" b="1" dirty="0">
                <a:solidFill>
                  <a:srgbClr val="000000"/>
                </a:solidFill>
                <a:effectLst/>
                <a:latin typeface="Verdana" panose="020B0604030504040204" pitchFamily="34" charset="0"/>
                <a:ea typeface="Verdana" panose="020B0604030504040204" pitchFamily="34" charset="0"/>
              </a:rPr>
              <a:t>y = </a:t>
            </a:r>
            <a:r>
              <a:rPr lang="en-US" altLang="zh-TW" b="1" dirty="0">
                <a:solidFill>
                  <a:srgbClr val="FF0000"/>
                </a:solidFill>
                <a:effectLst/>
                <a:latin typeface="Verdana" panose="020B0604030504040204" pitchFamily="34" charset="0"/>
                <a:ea typeface="Verdana" panose="020B0604030504040204" pitchFamily="34" charset="0"/>
              </a:rPr>
              <a:t>2.8</a:t>
            </a:r>
            <a:r>
              <a:rPr lang="en-US" altLang="zh-TW" b="1" dirty="0">
                <a:solidFill>
                  <a:srgbClr val="000000"/>
                </a:solidFill>
                <a:effectLst/>
                <a:latin typeface="Verdana" panose="020B0604030504040204" pitchFamily="34" charset="0"/>
                <a:ea typeface="Verdana" panose="020B0604030504040204" pitchFamily="34" charset="0"/>
              </a:rPr>
              <a:t>  </a:t>
            </a:r>
            <a:r>
              <a:rPr lang="en-US" altLang="zh-TW" b="1" dirty="0">
                <a:solidFill>
                  <a:srgbClr val="008000"/>
                </a:solidFill>
                <a:effectLst/>
                <a:latin typeface="Verdana" panose="020B0604030504040204" pitchFamily="34" charset="0"/>
                <a:ea typeface="Verdana" panose="020B0604030504040204" pitchFamily="34" charset="0"/>
              </a:rPr>
              <a:t># float</a:t>
            </a:r>
            <a:br>
              <a:rPr lang="en-US" altLang="zh-TW" b="1" dirty="0">
                <a:solidFill>
                  <a:srgbClr val="008000"/>
                </a:solidFill>
                <a:effectLst/>
                <a:latin typeface="Verdana" panose="020B0604030504040204" pitchFamily="34" charset="0"/>
                <a:ea typeface="Verdana" panose="020B0604030504040204" pitchFamily="34" charset="0"/>
              </a:rPr>
            </a:br>
            <a:r>
              <a:rPr lang="en-US" altLang="zh-TW" b="1" dirty="0">
                <a:solidFill>
                  <a:srgbClr val="000000"/>
                </a:solidFill>
                <a:effectLst/>
                <a:latin typeface="Verdana" panose="020B0604030504040204" pitchFamily="34" charset="0"/>
                <a:ea typeface="Verdana" panose="020B0604030504040204" pitchFamily="34" charset="0"/>
              </a:rPr>
              <a:t>z = 1j   </a:t>
            </a:r>
            <a:r>
              <a:rPr lang="en-US" altLang="zh-TW" b="1" dirty="0">
                <a:solidFill>
                  <a:srgbClr val="008000"/>
                </a:solidFill>
                <a:effectLst/>
                <a:latin typeface="Verdana" panose="020B0604030504040204" pitchFamily="34" charset="0"/>
                <a:ea typeface="Verdana" panose="020B0604030504040204" pitchFamily="34" charset="0"/>
              </a:rPr>
              <a:t># complex</a:t>
            </a:r>
            <a:endParaRPr lang="zh-TW" altLang="en-US" b="1" dirty="0">
              <a:latin typeface="Verdana" panose="020B0604030504040204" pitchFamily="34" charset="0"/>
            </a:endParaRPr>
          </a:p>
        </p:txBody>
      </p:sp>
      <p:sp>
        <p:nvSpPr>
          <p:cNvPr id="12" name="矩形 11">
            <a:extLst>
              <a:ext uri="{FF2B5EF4-FFF2-40B4-BE49-F238E27FC236}">
                <a16:creationId xmlns="" xmlns:a16="http://schemas.microsoft.com/office/drawing/2014/main" id="{6E4C2546-33FE-4F72-807D-6C3E2C8D6B55}"/>
              </a:ext>
            </a:extLst>
          </p:cNvPr>
          <p:cNvSpPr/>
          <p:nvPr/>
        </p:nvSpPr>
        <p:spPr>
          <a:xfrm>
            <a:off x="2326546" y="2239893"/>
            <a:ext cx="9141203" cy="1477328"/>
          </a:xfrm>
          <a:prstGeom prst="rect">
            <a:avLst/>
          </a:prstGeom>
        </p:spPr>
        <p:txBody>
          <a:bodyPr wrap="square">
            <a:spAutoFit/>
          </a:bodyPr>
          <a:lstStyle/>
          <a:p>
            <a:r>
              <a:rPr lang="en-US" altLang="zh-TW" b="1" dirty="0">
                <a:solidFill>
                  <a:srgbClr val="000000"/>
                </a:solidFill>
                <a:latin typeface="Tempus Sans ITC" panose="04020404030D07020202" pitchFamily="82" charset="0"/>
              </a:rPr>
              <a:t>i</a:t>
            </a:r>
            <a:r>
              <a:rPr lang="en-US" altLang="zh-TW" b="1" i="0" dirty="0">
                <a:solidFill>
                  <a:srgbClr val="000000"/>
                </a:solidFill>
                <a:effectLst/>
                <a:latin typeface="Tempus Sans ITC" panose="04020404030D07020202" pitchFamily="82" charset="0"/>
              </a:rPr>
              <a:t>nt, or integer, is a whole number, positive or negative, without decimals, of unlimited length.</a:t>
            </a:r>
          </a:p>
          <a:p>
            <a:endParaRPr lang="en-US" altLang="zh-TW" b="1" dirty="0">
              <a:solidFill>
                <a:srgbClr val="000000"/>
              </a:solidFill>
              <a:latin typeface="Tempus Sans ITC" panose="04020404030D07020202" pitchFamily="82" charset="0"/>
            </a:endParaRPr>
          </a:p>
          <a:p>
            <a:r>
              <a:rPr lang="en-US" altLang="zh-TW" b="1" dirty="0">
                <a:latin typeface="Tempus Sans ITC" panose="04020404030D07020202" pitchFamily="82" charset="0"/>
              </a:rPr>
              <a:t>float, or "floating point number" is a number, positive or negative, containing one or more decimals. </a:t>
            </a:r>
            <a:r>
              <a:rPr lang="en-US" b="1" dirty="0">
                <a:latin typeface="Tempus Sans ITC" pitchFamily="82" charset="0"/>
              </a:rPr>
              <a:t>Float can also be scientific numbers with an "e" to indicate the power of 10.</a:t>
            </a:r>
            <a:endParaRPr lang="en-US" altLang="zh-TW" b="1" dirty="0">
              <a:latin typeface="Tempus Sans ITC" panose="04020404030D07020202" pitchFamily="82" charset="0"/>
            </a:endParaRPr>
          </a:p>
          <a:p>
            <a:r>
              <a:rPr lang="en-US" altLang="zh-TW" b="1" dirty="0">
                <a:latin typeface="Tempus Sans ITC" panose="04020404030D07020202" pitchFamily="82" charset="0"/>
              </a:rPr>
              <a:t>Complex numbers are written with a "j" as the imaginary part:</a:t>
            </a:r>
            <a:endParaRPr lang="zh-TW" altLang="en-US" b="1" dirty="0">
              <a:latin typeface="Tempus Sans ITC" panose="04020404030D07020202" pitchFamily="82" charset="0"/>
            </a:endParaRPr>
          </a:p>
        </p:txBody>
      </p:sp>
      <p:sp>
        <p:nvSpPr>
          <p:cNvPr id="13" name="矩形 12">
            <a:extLst>
              <a:ext uri="{FF2B5EF4-FFF2-40B4-BE49-F238E27FC236}">
                <a16:creationId xmlns="" xmlns:a16="http://schemas.microsoft.com/office/drawing/2014/main" id="{ECE1C1A9-1914-48B8-A1B1-66D4DB61CB21}"/>
              </a:ext>
            </a:extLst>
          </p:cNvPr>
          <p:cNvSpPr/>
          <p:nvPr/>
        </p:nvSpPr>
        <p:spPr>
          <a:xfrm>
            <a:off x="7245732" y="6247979"/>
            <a:ext cx="4610558" cy="307777"/>
          </a:xfrm>
          <a:prstGeom prst="rect">
            <a:avLst/>
          </a:prstGeom>
        </p:spPr>
        <p:txBody>
          <a:bodyPr wrap="none">
            <a:spAutoFit/>
          </a:bodyPr>
          <a:lstStyle/>
          <a:p>
            <a:r>
              <a:rPr lang="zh-TW" altLang="en-US" sz="1400" dirty="0">
                <a:solidFill>
                  <a:schemeClr val="accent4">
                    <a:lumMod val="75000"/>
                  </a:schemeClr>
                </a:solidFill>
                <a:latin typeface="Tempus Sans ITC" panose="04020404030D07020202" pitchFamily="82" charset="0"/>
              </a:rPr>
              <a:t>https://www.w3schools.com/python/python_numbers.asp</a:t>
            </a:r>
          </a:p>
        </p:txBody>
      </p:sp>
    </p:spTree>
    <p:extLst>
      <p:ext uri="{BB962C8B-B14F-4D97-AF65-F5344CB8AC3E}">
        <p14:creationId xmlns:p14="http://schemas.microsoft.com/office/powerpoint/2010/main" val="345165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8892" y="1526905"/>
            <a:ext cx="1556836" cy="369332"/>
          </a:xfrm>
          <a:prstGeom prst="rect">
            <a:avLst/>
          </a:prstGeom>
          <a:noFill/>
        </p:spPr>
        <p:txBody>
          <a:bodyPr wrap="none" rtlCol="0">
            <a:spAutoFit/>
          </a:bodyPr>
          <a:lstStyle/>
          <a:p>
            <a:r>
              <a:rPr lang="en-US" b="1" i="1" dirty="0">
                <a:latin typeface="Tempus Sans ITC" pitchFamily="82" charset="0"/>
              </a:rPr>
              <a:t>Integers or </a:t>
            </a:r>
            <a:r>
              <a:rPr lang="en-US" b="1" i="1" dirty="0" err="1">
                <a:latin typeface="Tempus Sans ITC" pitchFamily="82" charset="0"/>
              </a:rPr>
              <a:t>int</a:t>
            </a:r>
            <a:endParaRPr lang="en-PH" b="1" i="1" dirty="0">
              <a:latin typeface="Tempus Sans ITC" pitchFamily="82" charset="0"/>
            </a:endParaRPr>
          </a:p>
        </p:txBody>
      </p:sp>
      <p:sp>
        <p:nvSpPr>
          <p:cNvPr id="5" name="Rectangle 4"/>
          <p:cNvSpPr/>
          <p:nvPr/>
        </p:nvSpPr>
        <p:spPr>
          <a:xfrm>
            <a:off x="808891" y="2549766"/>
            <a:ext cx="2743200" cy="2031325"/>
          </a:xfrm>
          <a:prstGeom prst="rect">
            <a:avLst/>
          </a:prstGeom>
        </p:spPr>
        <p:txBody>
          <a:bodyPr wrap="square">
            <a:spAutoFit/>
          </a:bodyPr>
          <a:lstStyle/>
          <a:p>
            <a:r>
              <a:rPr lang="fr-FR" b="1" dirty="0">
                <a:latin typeface="Tempus Sans ITC" pitchFamily="82" charset="0"/>
              </a:rPr>
              <a:t>x = 1</a:t>
            </a:r>
          </a:p>
          <a:p>
            <a:r>
              <a:rPr lang="fr-FR" b="1" dirty="0">
                <a:latin typeface="Tempus Sans ITC" pitchFamily="82" charset="0"/>
              </a:rPr>
              <a:t>y = 35656222554887711</a:t>
            </a:r>
          </a:p>
          <a:p>
            <a:r>
              <a:rPr lang="fr-FR" b="1" dirty="0">
                <a:latin typeface="Tempus Sans ITC" pitchFamily="82" charset="0"/>
              </a:rPr>
              <a:t>z = -3255522</a:t>
            </a:r>
          </a:p>
          <a:p>
            <a:endParaRPr lang="fr-FR" b="1" dirty="0">
              <a:latin typeface="Tempus Sans ITC" pitchFamily="82" charset="0"/>
            </a:endParaRPr>
          </a:p>
          <a:p>
            <a:r>
              <a:rPr lang="fr-FR" b="1" dirty="0" err="1">
                <a:latin typeface="Tempus Sans ITC" pitchFamily="82" charset="0"/>
              </a:rPr>
              <a:t>print</a:t>
            </a:r>
            <a:r>
              <a:rPr lang="fr-FR" b="1" dirty="0">
                <a:latin typeface="Tempus Sans ITC" pitchFamily="82" charset="0"/>
              </a:rPr>
              <a:t>(type(x))</a:t>
            </a:r>
          </a:p>
          <a:p>
            <a:r>
              <a:rPr lang="fr-FR" b="1" dirty="0" err="1">
                <a:latin typeface="Tempus Sans ITC" pitchFamily="82" charset="0"/>
              </a:rPr>
              <a:t>print</a:t>
            </a:r>
            <a:r>
              <a:rPr lang="fr-FR" b="1" dirty="0">
                <a:latin typeface="Tempus Sans ITC" pitchFamily="82" charset="0"/>
              </a:rPr>
              <a:t>(type(y))</a:t>
            </a:r>
          </a:p>
          <a:p>
            <a:r>
              <a:rPr lang="fr-FR" b="1" dirty="0" err="1">
                <a:latin typeface="Tempus Sans ITC" pitchFamily="82" charset="0"/>
              </a:rPr>
              <a:t>print</a:t>
            </a:r>
            <a:r>
              <a:rPr lang="fr-FR" b="1" dirty="0">
                <a:latin typeface="Tempus Sans ITC" pitchFamily="82" charset="0"/>
              </a:rPr>
              <a:t>(type(z))</a:t>
            </a:r>
          </a:p>
        </p:txBody>
      </p:sp>
      <p:sp>
        <p:nvSpPr>
          <p:cNvPr id="10" name="Rectangle 9"/>
          <p:cNvSpPr/>
          <p:nvPr/>
        </p:nvSpPr>
        <p:spPr>
          <a:xfrm>
            <a:off x="808891" y="5215099"/>
            <a:ext cx="1992923" cy="923330"/>
          </a:xfrm>
          <a:prstGeom prst="rect">
            <a:avLst/>
          </a:prstGeom>
        </p:spPr>
        <p:txBody>
          <a:bodyPr wrap="square">
            <a:spAutoFit/>
          </a:bodyPr>
          <a:lstStyle/>
          <a:p>
            <a:r>
              <a:rPr lang="en-US" b="1" dirty="0">
                <a:latin typeface="Tempus Sans ITC" pitchFamily="82" charset="0"/>
              </a:rPr>
              <a:t>&lt;class '</a:t>
            </a:r>
            <a:r>
              <a:rPr lang="en-US" b="1" dirty="0" err="1">
                <a:latin typeface="Tempus Sans ITC" pitchFamily="82" charset="0"/>
              </a:rPr>
              <a:t>int</a:t>
            </a:r>
            <a:r>
              <a:rPr lang="en-US" b="1" dirty="0">
                <a:latin typeface="Tempus Sans ITC" pitchFamily="82" charset="0"/>
              </a:rPr>
              <a:t>'&gt;</a:t>
            </a:r>
            <a:br>
              <a:rPr lang="en-US" b="1" dirty="0">
                <a:latin typeface="Tempus Sans ITC" pitchFamily="82" charset="0"/>
              </a:rPr>
            </a:br>
            <a:r>
              <a:rPr lang="en-US" b="1" dirty="0">
                <a:latin typeface="Tempus Sans ITC" pitchFamily="82" charset="0"/>
              </a:rPr>
              <a:t>&lt;class '</a:t>
            </a:r>
            <a:r>
              <a:rPr lang="en-US" b="1" dirty="0" err="1">
                <a:latin typeface="Tempus Sans ITC" pitchFamily="82" charset="0"/>
              </a:rPr>
              <a:t>int</a:t>
            </a:r>
            <a:r>
              <a:rPr lang="en-US" b="1" dirty="0">
                <a:latin typeface="Tempus Sans ITC" pitchFamily="82" charset="0"/>
              </a:rPr>
              <a:t>'&gt;</a:t>
            </a:r>
            <a:br>
              <a:rPr lang="en-US" b="1" dirty="0">
                <a:latin typeface="Tempus Sans ITC" pitchFamily="82" charset="0"/>
              </a:rPr>
            </a:br>
            <a:r>
              <a:rPr lang="en-US" b="1" dirty="0">
                <a:latin typeface="Tempus Sans ITC" pitchFamily="82" charset="0"/>
              </a:rPr>
              <a:t>&lt;class '</a:t>
            </a:r>
            <a:r>
              <a:rPr lang="en-US" b="1" dirty="0" err="1">
                <a:latin typeface="Tempus Sans ITC" pitchFamily="82" charset="0"/>
              </a:rPr>
              <a:t>int</a:t>
            </a:r>
            <a:r>
              <a:rPr lang="en-US" b="1" dirty="0">
                <a:latin typeface="Tempus Sans ITC" pitchFamily="82" charset="0"/>
              </a:rPr>
              <a:t>'&gt;</a:t>
            </a:r>
            <a:endParaRPr lang="en-PH" b="1" dirty="0">
              <a:latin typeface="Tempus Sans ITC" pitchFamily="82" charset="0"/>
            </a:endParaRPr>
          </a:p>
        </p:txBody>
      </p:sp>
      <p:sp>
        <p:nvSpPr>
          <p:cNvPr id="11" name="Rectangle 10"/>
          <p:cNvSpPr/>
          <p:nvPr/>
        </p:nvSpPr>
        <p:spPr>
          <a:xfrm>
            <a:off x="4173646" y="2549764"/>
            <a:ext cx="2098430" cy="2031325"/>
          </a:xfrm>
          <a:prstGeom prst="rect">
            <a:avLst/>
          </a:prstGeom>
        </p:spPr>
        <p:txBody>
          <a:bodyPr wrap="square">
            <a:spAutoFit/>
          </a:bodyPr>
          <a:lstStyle/>
          <a:p>
            <a:r>
              <a:rPr lang="fr-FR" b="1" dirty="0">
                <a:latin typeface="Tempus Sans ITC" pitchFamily="82" charset="0"/>
              </a:rPr>
              <a:t>x = 1.10</a:t>
            </a:r>
          </a:p>
          <a:p>
            <a:r>
              <a:rPr lang="fr-FR" b="1" dirty="0">
                <a:latin typeface="Tempus Sans ITC" pitchFamily="82" charset="0"/>
              </a:rPr>
              <a:t>y = </a:t>
            </a:r>
            <a:r>
              <a:rPr lang="en-PH" b="1" dirty="0">
                <a:latin typeface="Tempus Sans ITC" pitchFamily="82" charset="0"/>
              </a:rPr>
              <a:t>35e3</a:t>
            </a:r>
          </a:p>
          <a:p>
            <a:r>
              <a:rPr lang="fr-FR" b="1" dirty="0">
                <a:latin typeface="Tempus Sans ITC" pitchFamily="82" charset="0"/>
              </a:rPr>
              <a:t>z = -35.59</a:t>
            </a:r>
          </a:p>
          <a:p>
            <a:endParaRPr lang="fr-FR" b="1" dirty="0">
              <a:latin typeface="Tempus Sans ITC" pitchFamily="82" charset="0"/>
            </a:endParaRPr>
          </a:p>
          <a:p>
            <a:r>
              <a:rPr lang="fr-FR" b="1" dirty="0" err="1">
                <a:latin typeface="Tempus Sans ITC" pitchFamily="82" charset="0"/>
              </a:rPr>
              <a:t>print</a:t>
            </a:r>
            <a:r>
              <a:rPr lang="fr-FR" b="1" dirty="0">
                <a:latin typeface="Tempus Sans ITC" pitchFamily="82" charset="0"/>
              </a:rPr>
              <a:t>(type(x))</a:t>
            </a:r>
          </a:p>
          <a:p>
            <a:r>
              <a:rPr lang="fr-FR" b="1" dirty="0" err="1">
                <a:latin typeface="Tempus Sans ITC" pitchFamily="82" charset="0"/>
              </a:rPr>
              <a:t>print</a:t>
            </a:r>
            <a:r>
              <a:rPr lang="fr-FR" b="1" dirty="0">
                <a:latin typeface="Tempus Sans ITC" pitchFamily="82" charset="0"/>
              </a:rPr>
              <a:t>(type(y))</a:t>
            </a:r>
          </a:p>
          <a:p>
            <a:r>
              <a:rPr lang="fr-FR" b="1" dirty="0" err="1">
                <a:latin typeface="Tempus Sans ITC" pitchFamily="82" charset="0"/>
              </a:rPr>
              <a:t>print</a:t>
            </a:r>
            <a:r>
              <a:rPr lang="fr-FR" b="1" dirty="0">
                <a:latin typeface="Tempus Sans ITC" pitchFamily="82" charset="0"/>
              </a:rPr>
              <a:t>(type(z))</a:t>
            </a:r>
          </a:p>
        </p:txBody>
      </p:sp>
      <p:sp>
        <p:nvSpPr>
          <p:cNvPr id="12" name="TextBox 11"/>
          <p:cNvSpPr txBox="1"/>
          <p:nvPr/>
        </p:nvSpPr>
        <p:spPr>
          <a:xfrm>
            <a:off x="4173646" y="1526905"/>
            <a:ext cx="633507" cy="369332"/>
          </a:xfrm>
          <a:prstGeom prst="rect">
            <a:avLst/>
          </a:prstGeom>
          <a:noFill/>
        </p:spPr>
        <p:txBody>
          <a:bodyPr wrap="none" rtlCol="0">
            <a:spAutoFit/>
          </a:bodyPr>
          <a:lstStyle/>
          <a:p>
            <a:r>
              <a:rPr lang="en-US" b="1" i="1" dirty="0">
                <a:latin typeface="Tempus Sans ITC" pitchFamily="82" charset="0"/>
              </a:rPr>
              <a:t>float</a:t>
            </a:r>
          </a:p>
        </p:txBody>
      </p:sp>
      <p:sp>
        <p:nvSpPr>
          <p:cNvPr id="13" name="Rectangle 12"/>
          <p:cNvSpPr/>
          <p:nvPr/>
        </p:nvSpPr>
        <p:spPr>
          <a:xfrm>
            <a:off x="4173646" y="5215099"/>
            <a:ext cx="1910861" cy="923330"/>
          </a:xfrm>
          <a:prstGeom prst="rect">
            <a:avLst/>
          </a:prstGeom>
        </p:spPr>
        <p:txBody>
          <a:bodyPr wrap="square">
            <a:spAutoFit/>
          </a:bodyPr>
          <a:lstStyle/>
          <a:p>
            <a:r>
              <a:rPr lang="en-US" b="1" dirty="0">
                <a:latin typeface="Tempus Sans ITC" pitchFamily="82" charset="0"/>
              </a:rPr>
              <a:t>&lt;class 'float'&gt;</a:t>
            </a:r>
            <a:br>
              <a:rPr lang="en-US" b="1" dirty="0">
                <a:latin typeface="Tempus Sans ITC" pitchFamily="82" charset="0"/>
              </a:rPr>
            </a:br>
            <a:r>
              <a:rPr lang="en-US" b="1" dirty="0">
                <a:latin typeface="Tempus Sans ITC" pitchFamily="82" charset="0"/>
              </a:rPr>
              <a:t>&lt;class 'float'&gt;</a:t>
            </a:r>
            <a:br>
              <a:rPr lang="en-US" b="1" dirty="0">
                <a:latin typeface="Tempus Sans ITC" pitchFamily="82" charset="0"/>
              </a:rPr>
            </a:br>
            <a:r>
              <a:rPr lang="en-US" b="1" dirty="0">
                <a:latin typeface="Tempus Sans ITC" pitchFamily="82" charset="0"/>
              </a:rPr>
              <a:t>&lt;class 'float'&gt;</a:t>
            </a:r>
            <a:endParaRPr lang="en-PH" b="1" dirty="0">
              <a:latin typeface="Tempus Sans ITC" pitchFamily="82" charset="0"/>
            </a:endParaRPr>
          </a:p>
        </p:txBody>
      </p:sp>
      <p:sp>
        <p:nvSpPr>
          <p:cNvPr id="14" name="Rectangle 13"/>
          <p:cNvSpPr/>
          <p:nvPr/>
        </p:nvSpPr>
        <p:spPr>
          <a:xfrm>
            <a:off x="7614012" y="2549763"/>
            <a:ext cx="2772508" cy="2031325"/>
          </a:xfrm>
          <a:prstGeom prst="rect">
            <a:avLst/>
          </a:prstGeom>
        </p:spPr>
        <p:txBody>
          <a:bodyPr wrap="square">
            <a:spAutoFit/>
          </a:bodyPr>
          <a:lstStyle/>
          <a:p>
            <a:r>
              <a:rPr lang="en-PH" b="1" dirty="0">
                <a:latin typeface="Tempus Sans ITC" pitchFamily="82" charset="0"/>
              </a:rPr>
              <a:t>x = 3+5j</a:t>
            </a:r>
          </a:p>
          <a:p>
            <a:r>
              <a:rPr lang="en-PH" b="1" dirty="0">
                <a:latin typeface="Tempus Sans ITC" pitchFamily="82" charset="0"/>
              </a:rPr>
              <a:t>y = 5j</a:t>
            </a:r>
          </a:p>
          <a:p>
            <a:r>
              <a:rPr lang="en-PH" b="1" dirty="0">
                <a:latin typeface="Tempus Sans ITC" pitchFamily="82" charset="0"/>
              </a:rPr>
              <a:t>z = -5j</a:t>
            </a:r>
          </a:p>
          <a:p>
            <a:endParaRPr lang="en-PH" b="1" dirty="0">
              <a:latin typeface="Tempus Sans ITC" pitchFamily="82" charset="0"/>
            </a:endParaRPr>
          </a:p>
          <a:p>
            <a:r>
              <a:rPr lang="en-PH" b="1" dirty="0">
                <a:latin typeface="Tempus Sans ITC" pitchFamily="82" charset="0"/>
              </a:rPr>
              <a:t>print(type(x))</a:t>
            </a:r>
          </a:p>
          <a:p>
            <a:r>
              <a:rPr lang="en-PH" b="1" dirty="0">
                <a:latin typeface="Tempus Sans ITC" pitchFamily="82" charset="0"/>
              </a:rPr>
              <a:t>print(type(y))</a:t>
            </a:r>
          </a:p>
          <a:p>
            <a:r>
              <a:rPr lang="en-PH" b="1" dirty="0">
                <a:latin typeface="Tempus Sans ITC" pitchFamily="82" charset="0"/>
              </a:rPr>
              <a:t>print(type(z))</a:t>
            </a:r>
          </a:p>
        </p:txBody>
      </p:sp>
      <p:sp>
        <p:nvSpPr>
          <p:cNvPr id="15" name="TextBox 14"/>
          <p:cNvSpPr txBox="1"/>
          <p:nvPr/>
        </p:nvSpPr>
        <p:spPr>
          <a:xfrm>
            <a:off x="7713594" y="1526905"/>
            <a:ext cx="1002197" cy="369332"/>
          </a:xfrm>
          <a:prstGeom prst="rect">
            <a:avLst/>
          </a:prstGeom>
          <a:noFill/>
        </p:spPr>
        <p:txBody>
          <a:bodyPr wrap="none" rtlCol="0">
            <a:spAutoFit/>
          </a:bodyPr>
          <a:lstStyle/>
          <a:p>
            <a:r>
              <a:rPr lang="en-US" b="1" i="1" dirty="0">
                <a:latin typeface="Tempus Sans ITC" pitchFamily="82" charset="0"/>
              </a:rPr>
              <a:t>complex</a:t>
            </a:r>
          </a:p>
        </p:txBody>
      </p:sp>
      <p:sp>
        <p:nvSpPr>
          <p:cNvPr id="16" name="Rectangle 15"/>
          <p:cNvSpPr/>
          <p:nvPr/>
        </p:nvSpPr>
        <p:spPr>
          <a:xfrm>
            <a:off x="7713594" y="5213155"/>
            <a:ext cx="2101425" cy="923330"/>
          </a:xfrm>
          <a:prstGeom prst="rect">
            <a:avLst/>
          </a:prstGeom>
        </p:spPr>
        <p:txBody>
          <a:bodyPr wrap="square">
            <a:spAutoFit/>
          </a:bodyPr>
          <a:lstStyle/>
          <a:p>
            <a:r>
              <a:rPr lang="en-US" b="1" dirty="0">
                <a:latin typeface="Tempus Sans ITC" pitchFamily="82" charset="0"/>
              </a:rPr>
              <a:t>&lt;class 'complex'&gt;</a:t>
            </a:r>
            <a:br>
              <a:rPr lang="en-US" b="1" dirty="0">
                <a:latin typeface="Tempus Sans ITC" pitchFamily="82" charset="0"/>
              </a:rPr>
            </a:br>
            <a:r>
              <a:rPr lang="en-US" b="1" dirty="0">
                <a:latin typeface="Tempus Sans ITC" pitchFamily="82" charset="0"/>
              </a:rPr>
              <a:t>&lt;class 'complex'&gt;</a:t>
            </a:r>
            <a:br>
              <a:rPr lang="en-US" b="1" dirty="0">
                <a:latin typeface="Tempus Sans ITC" pitchFamily="82" charset="0"/>
              </a:rPr>
            </a:br>
            <a:r>
              <a:rPr lang="en-US" b="1" dirty="0">
                <a:latin typeface="Tempus Sans ITC" pitchFamily="82" charset="0"/>
              </a:rPr>
              <a:t>&lt;class 'complex'&gt;</a:t>
            </a:r>
            <a:endParaRPr lang="en-PH" b="1" dirty="0">
              <a:latin typeface="Tempus Sans ITC" pitchFamily="82" charset="0"/>
            </a:endParaRPr>
          </a:p>
        </p:txBody>
      </p:sp>
      <p:sp>
        <p:nvSpPr>
          <p:cNvPr id="17" name="TextBox 16"/>
          <p:cNvSpPr txBox="1"/>
          <p:nvPr/>
        </p:nvSpPr>
        <p:spPr>
          <a:xfrm>
            <a:off x="1587310" y="468921"/>
            <a:ext cx="2667718" cy="646331"/>
          </a:xfrm>
          <a:prstGeom prst="rect">
            <a:avLst/>
          </a:prstGeom>
          <a:noFill/>
        </p:spPr>
        <p:txBody>
          <a:bodyPr wrap="none" rtlCol="0">
            <a:spAutoFit/>
          </a:bodyPr>
          <a:lstStyle/>
          <a:p>
            <a:r>
              <a:rPr lang="en-US" sz="3600" b="1" dirty="0">
                <a:effectLst>
                  <a:outerShdw blurRad="38100" dist="38100" dir="2700000" algn="tl">
                    <a:srgbClr val="000000">
                      <a:alpha val="43137"/>
                    </a:srgbClr>
                  </a:outerShdw>
                </a:effectLst>
                <a:latin typeface="Tempus Sans ITC" pitchFamily="82" charset="0"/>
              </a:rPr>
              <a:t>Sample Code</a:t>
            </a:r>
            <a:endParaRPr lang="en-PH" sz="3600" b="1" dirty="0">
              <a:effectLst>
                <a:outerShdw blurRad="38100" dist="38100" dir="2700000" algn="tl">
                  <a:srgbClr val="000000">
                    <a:alpha val="43137"/>
                  </a:srgbClr>
                </a:outerShdw>
              </a:effectLst>
              <a:latin typeface="Tempus Sans ITC" pitchFamily="82" charset="0"/>
            </a:endParaRPr>
          </a:p>
        </p:txBody>
      </p:sp>
      <p:cxnSp>
        <p:nvCxnSpPr>
          <p:cNvPr id="19" name="Straight Connector 18"/>
          <p:cNvCxnSpPr/>
          <p:nvPr/>
        </p:nvCxnSpPr>
        <p:spPr>
          <a:xfrm flipV="1">
            <a:off x="480646" y="2086708"/>
            <a:ext cx="10843846" cy="117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80646" y="4970585"/>
            <a:ext cx="10843846" cy="117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65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089883"/>
          </a:xfrm>
        </p:spPr>
        <p:txBody>
          <a:bodyPr/>
          <a:lstStyle/>
          <a:p>
            <a:r>
              <a:rPr lang="en-US" b="1" dirty="0">
                <a:latin typeface="Tempus Sans ITC" pitchFamily="82" charset="0"/>
              </a:rPr>
              <a:t>Strings in python are surrounded by either single quotation marks, or double quotation marks.</a:t>
            </a:r>
          </a:p>
          <a:p>
            <a:r>
              <a:rPr lang="en-US" b="1" dirty="0">
                <a:solidFill>
                  <a:srgbClr val="FF0000"/>
                </a:solidFill>
                <a:latin typeface="Tempus Sans ITC" pitchFamily="82" charset="0"/>
              </a:rPr>
              <a:t>'hello'</a:t>
            </a:r>
            <a:r>
              <a:rPr lang="en-US" b="1" dirty="0">
                <a:latin typeface="Tempus Sans ITC" pitchFamily="82" charset="0"/>
              </a:rPr>
              <a:t> is the same as </a:t>
            </a:r>
            <a:r>
              <a:rPr lang="en-US" b="1" dirty="0">
                <a:solidFill>
                  <a:srgbClr val="FF0000"/>
                </a:solidFill>
                <a:latin typeface="Tempus Sans ITC" pitchFamily="82" charset="0"/>
              </a:rPr>
              <a:t>"hello“</a:t>
            </a:r>
          </a:p>
          <a:p>
            <a:r>
              <a:rPr lang="en-US" b="1" dirty="0">
                <a:latin typeface="Tempus Sans ITC" pitchFamily="82" charset="0"/>
              </a:rPr>
              <a:t>You can display a string literal with the </a:t>
            </a:r>
            <a:r>
              <a:rPr lang="en-US" b="1" dirty="0">
                <a:solidFill>
                  <a:srgbClr val="FF0000"/>
                </a:solidFill>
                <a:latin typeface="Tempus Sans ITC" pitchFamily="82" charset="0"/>
              </a:rPr>
              <a:t>print()</a:t>
            </a:r>
            <a:r>
              <a:rPr lang="en-US" b="1" dirty="0">
                <a:latin typeface="Tempus Sans ITC" pitchFamily="82" charset="0"/>
              </a:rPr>
              <a:t> function:</a:t>
            </a:r>
            <a:endParaRPr lang="en-PH" b="1" dirty="0">
              <a:latin typeface="Tempus Sans ITC" pitchFamily="82" charset="0"/>
            </a:endParaRPr>
          </a:p>
        </p:txBody>
      </p:sp>
      <p:sp>
        <p:nvSpPr>
          <p:cNvPr id="4" name="標題 1">
            <a:extLst>
              <a:ext uri="{FF2B5EF4-FFF2-40B4-BE49-F238E27FC236}">
                <a16:creationId xmlns="" xmlns:a16="http://schemas.microsoft.com/office/drawing/2014/main" id="{C12D61D6-554C-4EAF-9AB8-40B5064103F5}"/>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8000" b="1" dirty="0">
                <a:effectLst>
                  <a:outerShdw blurRad="38100" dist="38100" dir="2700000" algn="tl">
                    <a:srgbClr val="000000">
                      <a:alpha val="43137"/>
                    </a:srgbClr>
                  </a:outerShdw>
                </a:effectLst>
                <a:latin typeface="Tempus Sans ITC" panose="04020404030D07020202" pitchFamily="82" charset="0"/>
              </a:rPr>
              <a:t>Python Strings</a:t>
            </a:r>
            <a:endParaRPr lang="zh-TW" altLang="en-US" sz="8000" b="1" dirty="0">
              <a:effectLst>
                <a:outerShdw blurRad="38100" dist="38100" dir="2700000" algn="tl">
                  <a:srgbClr val="000000">
                    <a:alpha val="43137"/>
                  </a:srgbClr>
                </a:outerShdw>
              </a:effectLst>
              <a:latin typeface="Tempus Sans ITC" panose="04020404030D07020202" pitchFamily="82" charset="0"/>
            </a:endParaRPr>
          </a:p>
        </p:txBody>
      </p:sp>
      <p:sp>
        <p:nvSpPr>
          <p:cNvPr id="5" name="Rectangle 4"/>
          <p:cNvSpPr/>
          <p:nvPr/>
        </p:nvSpPr>
        <p:spPr>
          <a:xfrm>
            <a:off x="1629507" y="4539623"/>
            <a:ext cx="3915508" cy="1200329"/>
          </a:xfrm>
          <a:prstGeom prst="rect">
            <a:avLst/>
          </a:prstGeom>
        </p:spPr>
        <p:txBody>
          <a:bodyPr wrap="square">
            <a:spAutoFit/>
          </a:bodyPr>
          <a:lstStyle/>
          <a:p>
            <a:r>
              <a:rPr lang="en-US" b="1" dirty="0">
                <a:latin typeface="Tempus Sans ITC" pitchFamily="82" charset="0"/>
              </a:rPr>
              <a:t>#You can use double or single quotes:</a:t>
            </a:r>
          </a:p>
          <a:p>
            <a:endParaRPr lang="en-US" b="1" dirty="0">
              <a:latin typeface="Tempus Sans ITC" pitchFamily="82" charset="0"/>
            </a:endParaRPr>
          </a:p>
          <a:p>
            <a:r>
              <a:rPr lang="en-US" b="1" dirty="0">
                <a:latin typeface="Tempus Sans ITC" pitchFamily="82" charset="0"/>
              </a:rPr>
              <a:t>print("Hello")</a:t>
            </a:r>
          </a:p>
          <a:p>
            <a:r>
              <a:rPr lang="en-US" b="1" dirty="0">
                <a:latin typeface="Tempus Sans ITC" pitchFamily="82" charset="0"/>
              </a:rPr>
              <a:t>print('Hello')</a:t>
            </a:r>
          </a:p>
        </p:txBody>
      </p:sp>
      <p:sp>
        <p:nvSpPr>
          <p:cNvPr id="6" name="Rectangle 5"/>
          <p:cNvSpPr/>
          <p:nvPr/>
        </p:nvSpPr>
        <p:spPr>
          <a:xfrm>
            <a:off x="7256585" y="4548221"/>
            <a:ext cx="1359877" cy="646331"/>
          </a:xfrm>
          <a:prstGeom prst="rect">
            <a:avLst/>
          </a:prstGeom>
        </p:spPr>
        <p:txBody>
          <a:bodyPr wrap="square">
            <a:spAutoFit/>
          </a:bodyPr>
          <a:lstStyle/>
          <a:p>
            <a:r>
              <a:rPr lang="en-PH" b="1" dirty="0">
                <a:latin typeface="Tempus Sans ITC" pitchFamily="82" charset="0"/>
              </a:rPr>
              <a:t>Hello</a:t>
            </a:r>
            <a:br>
              <a:rPr lang="en-PH" b="1" dirty="0">
                <a:latin typeface="Tempus Sans ITC" pitchFamily="82" charset="0"/>
              </a:rPr>
            </a:br>
            <a:r>
              <a:rPr lang="en-PH" b="1" dirty="0" err="1">
                <a:latin typeface="Tempus Sans ITC" pitchFamily="82" charset="0"/>
              </a:rPr>
              <a:t>Hello</a:t>
            </a:r>
            <a:endParaRPr lang="en-PH" b="1" dirty="0">
              <a:latin typeface="Tempus Sans ITC" pitchFamily="82" charset="0"/>
            </a:endParaRPr>
          </a:p>
        </p:txBody>
      </p:sp>
      <p:sp>
        <p:nvSpPr>
          <p:cNvPr id="7" name="TextBox 6"/>
          <p:cNvSpPr txBox="1"/>
          <p:nvPr/>
        </p:nvSpPr>
        <p:spPr>
          <a:xfrm>
            <a:off x="3106615" y="3974123"/>
            <a:ext cx="747320" cy="369332"/>
          </a:xfrm>
          <a:prstGeom prst="rect">
            <a:avLst/>
          </a:prstGeom>
          <a:noFill/>
        </p:spPr>
        <p:txBody>
          <a:bodyPr wrap="none" rtlCol="0">
            <a:spAutoFit/>
          </a:bodyPr>
          <a:lstStyle/>
          <a:p>
            <a:r>
              <a:rPr lang="en-US" b="1" i="1" dirty="0">
                <a:latin typeface="Tempus Sans ITC" pitchFamily="82" charset="0"/>
              </a:rPr>
              <a:t>Code:</a:t>
            </a:r>
            <a:endParaRPr lang="en-PH" b="1" i="1" dirty="0">
              <a:latin typeface="Tempus Sans ITC" pitchFamily="82" charset="0"/>
            </a:endParaRPr>
          </a:p>
        </p:txBody>
      </p:sp>
      <p:sp>
        <p:nvSpPr>
          <p:cNvPr id="8" name="TextBox 7"/>
          <p:cNvSpPr txBox="1"/>
          <p:nvPr/>
        </p:nvSpPr>
        <p:spPr>
          <a:xfrm>
            <a:off x="6635261" y="3974123"/>
            <a:ext cx="960519" cy="369332"/>
          </a:xfrm>
          <a:prstGeom prst="rect">
            <a:avLst/>
          </a:prstGeom>
          <a:noFill/>
        </p:spPr>
        <p:txBody>
          <a:bodyPr wrap="none" rtlCol="0">
            <a:spAutoFit/>
          </a:bodyPr>
          <a:lstStyle/>
          <a:p>
            <a:r>
              <a:rPr lang="en-US" b="1" i="1" dirty="0">
                <a:latin typeface="Tempus Sans ITC" pitchFamily="82" charset="0"/>
              </a:rPr>
              <a:t>Output:</a:t>
            </a:r>
            <a:endParaRPr lang="en-PH" b="1" i="1" dirty="0">
              <a:latin typeface="Tempus Sans ITC" pitchFamily="82" charset="0"/>
            </a:endParaRPr>
          </a:p>
        </p:txBody>
      </p:sp>
    </p:spTree>
    <p:extLst>
      <p:ext uri="{BB962C8B-B14F-4D97-AF65-F5344CB8AC3E}">
        <p14:creationId xmlns:p14="http://schemas.microsoft.com/office/powerpoint/2010/main" val="1128770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empus Sans ITC" pitchFamily="82" charset="0"/>
              </a:rPr>
              <a:t>Assign String to a Variable</a:t>
            </a:r>
            <a:endParaRPr lang="en-PH" b="1" dirty="0">
              <a:effectLst>
                <a:outerShdw blurRad="38100" dist="38100" dir="2700000" algn="tl">
                  <a:srgbClr val="000000">
                    <a:alpha val="43137"/>
                  </a:srgbClr>
                </a:outerShdw>
              </a:effectLst>
              <a:latin typeface="Tempus Sans ITC" pitchFamily="82" charset="0"/>
            </a:endParaRPr>
          </a:p>
        </p:txBody>
      </p:sp>
      <p:sp>
        <p:nvSpPr>
          <p:cNvPr id="3" name="Content Placeholder 2"/>
          <p:cNvSpPr>
            <a:spLocks noGrp="1"/>
          </p:cNvSpPr>
          <p:nvPr>
            <p:ph idx="1"/>
          </p:nvPr>
        </p:nvSpPr>
        <p:spPr>
          <a:xfrm>
            <a:off x="849924" y="1696671"/>
            <a:ext cx="6816970" cy="964467"/>
          </a:xfrm>
        </p:spPr>
        <p:txBody>
          <a:bodyPr>
            <a:normAutofit fontScale="92500" lnSpcReduction="20000"/>
          </a:bodyPr>
          <a:lstStyle/>
          <a:p>
            <a:r>
              <a:rPr lang="en-US" b="1" dirty="0">
                <a:latin typeface="Tempus Sans ITC" pitchFamily="82" charset="0"/>
              </a:rPr>
              <a:t>Assigning a string to a variable is done with the variable name followed by an equal sign and the string:</a:t>
            </a:r>
            <a:endParaRPr lang="en-PH" b="1" dirty="0">
              <a:latin typeface="Tempus Sans ITC" pitchFamily="82" charset="0"/>
            </a:endParaRPr>
          </a:p>
        </p:txBody>
      </p:sp>
      <p:sp>
        <p:nvSpPr>
          <p:cNvPr id="4" name="Rectangle 3"/>
          <p:cNvSpPr/>
          <p:nvPr/>
        </p:nvSpPr>
        <p:spPr>
          <a:xfrm>
            <a:off x="1606060" y="3086688"/>
            <a:ext cx="1453663" cy="646331"/>
          </a:xfrm>
          <a:prstGeom prst="rect">
            <a:avLst/>
          </a:prstGeom>
        </p:spPr>
        <p:txBody>
          <a:bodyPr wrap="square">
            <a:spAutoFit/>
          </a:bodyPr>
          <a:lstStyle/>
          <a:p>
            <a:r>
              <a:rPr lang="en-PH" b="1" dirty="0">
                <a:latin typeface="Tempus Sans ITC" pitchFamily="82" charset="0"/>
              </a:rPr>
              <a:t>a = "Hello"</a:t>
            </a:r>
          </a:p>
          <a:p>
            <a:r>
              <a:rPr lang="en-PH" b="1" dirty="0">
                <a:latin typeface="Tempus Sans ITC" pitchFamily="82" charset="0"/>
              </a:rPr>
              <a:t>print(a)</a:t>
            </a:r>
          </a:p>
        </p:txBody>
      </p:sp>
      <p:sp>
        <p:nvSpPr>
          <p:cNvPr id="5" name="Rectangle 4"/>
          <p:cNvSpPr/>
          <p:nvPr/>
        </p:nvSpPr>
        <p:spPr>
          <a:xfrm>
            <a:off x="1606060" y="4140534"/>
            <a:ext cx="721672" cy="369332"/>
          </a:xfrm>
          <a:prstGeom prst="rect">
            <a:avLst/>
          </a:prstGeom>
        </p:spPr>
        <p:txBody>
          <a:bodyPr wrap="none">
            <a:spAutoFit/>
          </a:bodyPr>
          <a:lstStyle/>
          <a:p>
            <a:r>
              <a:rPr lang="en-PH" b="1" dirty="0">
                <a:latin typeface="Tempus Sans ITC" pitchFamily="82" charset="0"/>
              </a:rPr>
              <a:t>Hello</a:t>
            </a:r>
          </a:p>
        </p:txBody>
      </p:sp>
      <p:sp>
        <p:nvSpPr>
          <p:cNvPr id="6" name="TextBox 5"/>
          <p:cNvSpPr txBox="1"/>
          <p:nvPr/>
        </p:nvSpPr>
        <p:spPr>
          <a:xfrm>
            <a:off x="1241216" y="2717356"/>
            <a:ext cx="747320" cy="369332"/>
          </a:xfrm>
          <a:prstGeom prst="rect">
            <a:avLst/>
          </a:prstGeom>
          <a:noFill/>
        </p:spPr>
        <p:txBody>
          <a:bodyPr wrap="none" rtlCol="0">
            <a:spAutoFit/>
          </a:bodyPr>
          <a:lstStyle/>
          <a:p>
            <a:r>
              <a:rPr lang="en-US" b="1" dirty="0">
                <a:latin typeface="Tempus Sans ITC" pitchFamily="82" charset="0"/>
              </a:rPr>
              <a:t>Code:</a:t>
            </a:r>
          </a:p>
        </p:txBody>
      </p:sp>
      <p:sp>
        <p:nvSpPr>
          <p:cNvPr id="7" name="TextBox 6"/>
          <p:cNvSpPr txBox="1"/>
          <p:nvPr/>
        </p:nvSpPr>
        <p:spPr>
          <a:xfrm>
            <a:off x="1241216" y="373301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8" name="Rectangle 7"/>
          <p:cNvSpPr/>
          <p:nvPr/>
        </p:nvSpPr>
        <p:spPr>
          <a:xfrm>
            <a:off x="8427099" y="2394190"/>
            <a:ext cx="3415003" cy="646331"/>
          </a:xfrm>
          <a:prstGeom prst="rect">
            <a:avLst/>
          </a:prstGeom>
        </p:spPr>
        <p:txBody>
          <a:bodyPr wrap="square">
            <a:spAutoFit/>
          </a:bodyPr>
          <a:lstStyle/>
          <a:p>
            <a:r>
              <a:rPr lang="en-PH" sz="3600" b="1" dirty="0">
                <a:effectLst>
                  <a:outerShdw blurRad="38100" dist="38100" dir="2700000" algn="tl">
                    <a:srgbClr val="000000">
                      <a:alpha val="43137"/>
                    </a:srgbClr>
                  </a:outerShdw>
                </a:effectLst>
                <a:latin typeface="Tempus Sans ITC" pitchFamily="82" charset="0"/>
              </a:rPr>
              <a:t>Multiline Strings</a:t>
            </a:r>
          </a:p>
        </p:txBody>
      </p:sp>
      <p:sp>
        <p:nvSpPr>
          <p:cNvPr id="9" name="Rectangle 8"/>
          <p:cNvSpPr/>
          <p:nvPr/>
        </p:nvSpPr>
        <p:spPr>
          <a:xfrm>
            <a:off x="6748904" y="3258850"/>
            <a:ext cx="5443095" cy="646331"/>
          </a:xfrm>
          <a:prstGeom prst="rect">
            <a:avLst/>
          </a:prstGeom>
        </p:spPr>
        <p:txBody>
          <a:bodyPr wrap="square">
            <a:spAutoFit/>
          </a:bodyPr>
          <a:lstStyle/>
          <a:p>
            <a:r>
              <a:rPr lang="en-US" b="1" dirty="0">
                <a:latin typeface="Tempus Sans ITC" pitchFamily="82" charset="0"/>
              </a:rPr>
              <a:t>You can assign a multiline string to a variable by using three quotes:</a:t>
            </a:r>
            <a:endParaRPr lang="en-PH" b="1" dirty="0">
              <a:latin typeface="Tempus Sans ITC" pitchFamily="82" charset="0"/>
            </a:endParaRPr>
          </a:p>
        </p:txBody>
      </p:sp>
      <p:sp>
        <p:nvSpPr>
          <p:cNvPr id="10" name="Rectangle 9"/>
          <p:cNvSpPr/>
          <p:nvPr/>
        </p:nvSpPr>
        <p:spPr>
          <a:xfrm>
            <a:off x="4126522" y="4536886"/>
            <a:ext cx="3938955" cy="1477328"/>
          </a:xfrm>
          <a:prstGeom prst="rect">
            <a:avLst/>
          </a:prstGeom>
        </p:spPr>
        <p:txBody>
          <a:bodyPr wrap="square">
            <a:spAutoFit/>
          </a:bodyPr>
          <a:lstStyle/>
          <a:p>
            <a:r>
              <a:rPr lang="en-PH" b="1" dirty="0">
                <a:latin typeface="Tempus Sans ITC" pitchFamily="82" charset="0"/>
              </a:rPr>
              <a:t>a = """</a:t>
            </a:r>
            <a:r>
              <a:rPr lang="en-PH" b="1" dirty="0" err="1">
                <a:latin typeface="Tempus Sans ITC" pitchFamily="82" charset="0"/>
              </a:rPr>
              <a:t>Lorem</a:t>
            </a:r>
            <a:r>
              <a:rPr lang="en-PH" b="1" dirty="0">
                <a:latin typeface="Tempus Sans ITC" pitchFamily="82" charset="0"/>
              </a:rPr>
              <a:t> </a:t>
            </a:r>
            <a:r>
              <a:rPr lang="en-PH" b="1" dirty="0" err="1">
                <a:latin typeface="Tempus Sans ITC" pitchFamily="82" charset="0"/>
              </a:rPr>
              <a:t>ipsum</a:t>
            </a:r>
            <a:r>
              <a:rPr lang="en-PH" b="1" dirty="0">
                <a:latin typeface="Tempus Sans ITC" pitchFamily="82" charset="0"/>
              </a:rPr>
              <a:t> </a:t>
            </a:r>
            <a:r>
              <a:rPr lang="en-PH" b="1" dirty="0" err="1">
                <a:latin typeface="Tempus Sans ITC" pitchFamily="82" charset="0"/>
              </a:rPr>
              <a:t>dolor</a:t>
            </a:r>
            <a:r>
              <a:rPr lang="en-PH" b="1" dirty="0">
                <a:latin typeface="Tempus Sans ITC" pitchFamily="82" charset="0"/>
              </a:rPr>
              <a:t> sit </a:t>
            </a:r>
            <a:r>
              <a:rPr lang="en-PH" b="1" dirty="0" err="1">
                <a:latin typeface="Tempus Sans ITC" pitchFamily="82" charset="0"/>
              </a:rPr>
              <a:t>amet</a:t>
            </a:r>
            <a:r>
              <a:rPr lang="en-PH" b="1" dirty="0">
                <a:latin typeface="Tempus Sans ITC" pitchFamily="82" charset="0"/>
              </a:rPr>
              <a:t>,</a:t>
            </a:r>
          </a:p>
          <a:p>
            <a:r>
              <a:rPr lang="en-PH" b="1" dirty="0" err="1">
                <a:latin typeface="Tempus Sans ITC" pitchFamily="82" charset="0"/>
              </a:rPr>
              <a:t>consectetur</a:t>
            </a:r>
            <a:r>
              <a:rPr lang="en-PH" b="1" dirty="0">
                <a:latin typeface="Tempus Sans ITC" pitchFamily="82" charset="0"/>
              </a:rPr>
              <a:t> </a:t>
            </a:r>
            <a:r>
              <a:rPr lang="en-PH" b="1" dirty="0" err="1">
                <a:latin typeface="Tempus Sans ITC" pitchFamily="82" charset="0"/>
              </a:rPr>
              <a:t>adipiscing</a:t>
            </a:r>
            <a:r>
              <a:rPr lang="en-PH" b="1" dirty="0">
                <a:latin typeface="Tempus Sans ITC" pitchFamily="82" charset="0"/>
              </a:rPr>
              <a:t> </a:t>
            </a:r>
            <a:r>
              <a:rPr lang="en-PH" b="1" dirty="0" err="1">
                <a:latin typeface="Tempus Sans ITC" pitchFamily="82" charset="0"/>
              </a:rPr>
              <a:t>elit</a:t>
            </a:r>
            <a:r>
              <a:rPr lang="en-PH" b="1" dirty="0">
                <a:latin typeface="Tempus Sans ITC" pitchFamily="82" charset="0"/>
              </a:rPr>
              <a:t>,</a:t>
            </a:r>
          </a:p>
          <a:p>
            <a:r>
              <a:rPr lang="en-PH" b="1" dirty="0" err="1">
                <a:latin typeface="Tempus Sans ITC" pitchFamily="82" charset="0"/>
              </a:rPr>
              <a:t>sed</a:t>
            </a:r>
            <a:r>
              <a:rPr lang="en-PH" b="1" dirty="0">
                <a:latin typeface="Tempus Sans ITC" pitchFamily="82" charset="0"/>
              </a:rPr>
              <a:t> do </a:t>
            </a:r>
            <a:r>
              <a:rPr lang="en-PH" b="1" dirty="0" err="1">
                <a:latin typeface="Tempus Sans ITC" pitchFamily="82" charset="0"/>
              </a:rPr>
              <a:t>eiusmod</a:t>
            </a:r>
            <a:r>
              <a:rPr lang="en-PH" b="1" dirty="0">
                <a:latin typeface="Tempus Sans ITC" pitchFamily="82" charset="0"/>
              </a:rPr>
              <a:t> </a:t>
            </a:r>
            <a:r>
              <a:rPr lang="en-PH" b="1" dirty="0" err="1">
                <a:latin typeface="Tempus Sans ITC" pitchFamily="82" charset="0"/>
              </a:rPr>
              <a:t>tempor</a:t>
            </a:r>
            <a:r>
              <a:rPr lang="en-PH" b="1" dirty="0">
                <a:latin typeface="Tempus Sans ITC" pitchFamily="82" charset="0"/>
              </a:rPr>
              <a:t> </a:t>
            </a:r>
            <a:r>
              <a:rPr lang="en-PH" b="1" dirty="0" err="1">
                <a:latin typeface="Tempus Sans ITC" pitchFamily="82" charset="0"/>
              </a:rPr>
              <a:t>incididunt</a:t>
            </a:r>
            <a:endParaRPr lang="en-PH" b="1" dirty="0">
              <a:latin typeface="Tempus Sans ITC" pitchFamily="82" charset="0"/>
            </a:endParaRPr>
          </a:p>
          <a:p>
            <a:r>
              <a:rPr lang="en-PH" b="1" dirty="0" err="1">
                <a:latin typeface="Tempus Sans ITC" pitchFamily="82" charset="0"/>
              </a:rPr>
              <a:t>ut</a:t>
            </a:r>
            <a:r>
              <a:rPr lang="en-PH" b="1" dirty="0">
                <a:latin typeface="Tempus Sans ITC" pitchFamily="82" charset="0"/>
              </a:rPr>
              <a:t> </a:t>
            </a:r>
            <a:r>
              <a:rPr lang="en-PH" b="1" dirty="0" err="1">
                <a:latin typeface="Tempus Sans ITC" pitchFamily="82" charset="0"/>
              </a:rPr>
              <a:t>labore</a:t>
            </a:r>
            <a:r>
              <a:rPr lang="en-PH" b="1" dirty="0">
                <a:latin typeface="Tempus Sans ITC" pitchFamily="82" charset="0"/>
              </a:rPr>
              <a:t> et </a:t>
            </a:r>
            <a:r>
              <a:rPr lang="en-PH" b="1" dirty="0" err="1">
                <a:latin typeface="Tempus Sans ITC" pitchFamily="82" charset="0"/>
              </a:rPr>
              <a:t>dolore</a:t>
            </a:r>
            <a:r>
              <a:rPr lang="en-PH" b="1" dirty="0">
                <a:latin typeface="Tempus Sans ITC" pitchFamily="82" charset="0"/>
              </a:rPr>
              <a:t> magna </a:t>
            </a:r>
            <a:r>
              <a:rPr lang="en-PH" b="1" dirty="0" err="1">
                <a:latin typeface="Tempus Sans ITC" pitchFamily="82" charset="0"/>
              </a:rPr>
              <a:t>aliqua</a:t>
            </a:r>
            <a:r>
              <a:rPr lang="en-PH" b="1" dirty="0">
                <a:latin typeface="Tempus Sans ITC" pitchFamily="82" charset="0"/>
              </a:rPr>
              <a:t>."""</a:t>
            </a:r>
          </a:p>
          <a:p>
            <a:r>
              <a:rPr lang="en-PH" b="1" dirty="0">
                <a:latin typeface="Tempus Sans ITC" pitchFamily="82" charset="0"/>
              </a:rPr>
              <a:t>print(a)</a:t>
            </a:r>
          </a:p>
        </p:txBody>
      </p:sp>
      <p:sp>
        <p:nvSpPr>
          <p:cNvPr id="11" name="Rectangle 10"/>
          <p:cNvSpPr/>
          <p:nvPr/>
        </p:nvSpPr>
        <p:spPr>
          <a:xfrm>
            <a:off x="8196225" y="4536886"/>
            <a:ext cx="3645877" cy="1200329"/>
          </a:xfrm>
          <a:prstGeom prst="rect">
            <a:avLst/>
          </a:prstGeom>
        </p:spPr>
        <p:txBody>
          <a:bodyPr wrap="square">
            <a:spAutoFit/>
          </a:bodyPr>
          <a:lstStyle/>
          <a:p>
            <a:r>
              <a:rPr lang="en-PH" b="1" dirty="0" err="1">
                <a:latin typeface="Tempus Sans ITC" pitchFamily="82" charset="0"/>
              </a:rPr>
              <a:t>Lorem</a:t>
            </a:r>
            <a:r>
              <a:rPr lang="en-PH" b="1" dirty="0">
                <a:latin typeface="Tempus Sans ITC" pitchFamily="82" charset="0"/>
              </a:rPr>
              <a:t> </a:t>
            </a:r>
            <a:r>
              <a:rPr lang="en-PH" b="1" dirty="0" err="1">
                <a:latin typeface="Tempus Sans ITC" pitchFamily="82" charset="0"/>
              </a:rPr>
              <a:t>ipsum</a:t>
            </a:r>
            <a:r>
              <a:rPr lang="en-PH" b="1" dirty="0">
                <a:latin typeface="Tempus Sans ITC" pitchFamily="82" charset="0"/>
              </a:rPr>
              <a:t> </a:t>
            </a:r>
            <a:r>
              <a:rPr lang="en-PH" b="1" dirty="0" err="1">
                <a:latin typeface="Tempus Sans ITC" pitchFamily="82" charset="0"/>
              </a:rPr>
              <a:t>dolor</a:t>
            </a:r>
            <a:r>
              <a:rPr lang="en-PH" b="1" dirty="0">
                <a:latin typeface="Tempus Sans ITC" pitchFamily="82" charset="0"/>
              </a:rPr>
              <a:t> sit </a:t>
            </a:r>
            <a:r>
              <a:rPr lang="en-PH" b="1" dirty="0" err="1">
                <a:latin typeface="Tempus Sans ITC" pitchFamily="82" charset="0"/>
              </a:rPr>
              <a:t>amet</a:t>
            </a:r>
            <a:r>
              <a:rPr lang="en-PH" b="1" dirty="0">
                <a:latin typeface="Tempus Sans ITC" pitchFamily="82" charset="0"/>
              </a:rPr>
              <a:t>,</a:t>
            </a:r>
            <a:br>
              <a:rPr lang="en-PH" b="1" dirty="0">
                <a:latin typeface="Tempus Sans ITC" pitchFamily="82" charset="0"/>
              </a:rPr>
            </a:br>
            <a:r>
              <a:rPr lang="en-PH" b="1" dirty="0" err="1">
                <a:latin typeface="Tempus Sans ITC" pitchFamily="82" charset="0"/>
              </a:rPr>
              <a:t>consectetur</a:t>
            </a:r>
            <a:r>
              <a:rPr lang="en-PH" b="1" dirty="0">
                <a:latin typeface="Tempus Sans ITC" pitchFamily="82" charset="0"/>
              </a:rPr>
              <a:t> </a:t>
            </a:r>
            <a:r>
              <a:rPr lang="en-PH" b="1" dirty="0" err="1">
                <a:latin typeface="Tempus Sans ITC" pitchFamily="82" charset="0"/>
              </a:rPr>
              <a:t>adipiscing</a:t>
            </a:r>
            <a:r>
              <a:rPr lang="en-PH" b="1" dirty="0">
                <a:latin typeface="Tempus Sans ITC" pitchFamily="82" charset="0"/>
              </a:rPr>
              <a:t> </a:t>
            </a:r>
            <a:r>
              <a:rPr lang="en-PH" b="1" dirty="0" err="1">
                <a:latin typeface="Tempus Sans ITC" pitchFamily="82" charset="0"/>
              </a:rPr>
              <a:t>elit</a:t>
            </a:r>
            <a:r>
              <a:rPr lang="en-PH" b="1" dirty="0">
                <a:latin typeface="Tempus Sans ITC" pitchFamily="82" charset="0"/>
              </a:rPr>
              <a:t>,</a:t>
            </a:r>
            <a:br>
              <a:rPr lang="en-PH" b="1" dirty="0">
                <a:latin typeface="Tempus Sans ITC" pitchFamily="82" charset="0"/>
              </a:rPr>
            </a:br>
            <a:r>
              <a:rPr lang="en-PH" b="1" dirty="0" err="1">
                <a:latin typeface="Tempus Sans ITC" pitchFamily="82" charset="0"/>
              </a:rPr>
              <a:t>sed</a:t>
            </a:r>
            <a:r>
              <a:rPr lang="en-PH" b="1" dirty="0">
                <a:latin typeface="Tempus Sans ITC" pitchFamily="82" charset="0"/>
              </a:rPr>
              <a:t> do </a:t>
            </a:r>
            <a:r>
              <a:rPr lang="en-PH" b="1" dirty="0" err="1">
                <a:latin typeface="Tempus Sans ITC" pitchFamily="82" charset="0"/>
              </a:rPr>
              <a:t>eiusmod</a:t>
            </a:r>
            <a:r>
              <a:rPr lang="en-PH" b="1" dirty="0">
                <a:latin typeface="Tempus Sans ITC" pitchFamily="82" charset="0"/>
              </a:rPr>
              <a:t> </a:t>
            </a:r>
            <a:r>
              <a:rPr lang="en-PH" b="1" dirty="0" err="1">
                <a:latin typeface="Tempus Sans ITC" pitchFamily="82" charset="0"/>
              </a:rPr>
              <a:t>tempor</a:t>
            </a:r>
            <a:r>
              <a:rPr lang="en-PH" b="1" dirty="0">
                <a:latin typeface="Tempus Sans ITC" pitchFamily="82" charset="0"/>
              </a:rPr>
              <a:t> </a:t>
            </a:r>
            <a:r>
              <a:rPr lang="en-PH" b="1" dirty="0" err="1">
                <a:latin typeface="Tempus Sans ITC" pitchFamily="82" charset="0"/>
              </a:rPr>
              <a:t>incididunt</a:t>
            </a:r>
            <a:r>
              <a:rPr lang="en-PH" b="1" dirty="0">
                <a:latin typeface="Tempus Sans ITC" pitchFamily="82" charset="0"/>
              </a:rPr>
              <a:t/>
            </a:r>
            <a:br>
              <a:rPr lang="en-PH" b="1" dirty="0">
                <a:latin typeface="Tempus Sans ITC" pitchFamily="82" charset="0"/>
              </a:rPr>
            </a:br>
            <a:r>
              <a:rPr lang="en-PH" b="1" dirty="0" err="1">
                <a:latin typeface="Tempus Sans ITC" pitchFamily="82" charset="0"/>
              </a:rPr>
              <a:t>ut</a:t>
            </a:r>
            <a:r>
              <a:rPr lang="en-PH" b="1" dirty="0">
                <a:latin typeface="Tempus Sans ITC" pitchFamily="82" charset="0"/>
              </a:rPr>
              <a:t> </a:t>
            </a:r>
            <a:r>
              <a:rPr lang="en-PH" b="1" dirty="0" err="1">
                <a:latin typeface="Tempus Sans ITC" pitchFamily="82" charset="0"/>
              </a:rPr>
              <a:t>labore</a:t>
            </a:r>
            <a:r>
              <a:rPr lang="en-PH" b="1" dirty="0">
                <a:latin typeface="Tempus Sans ITC" pitchFamily="82" charset="0"/>
              </a:rPr>
              <a:t> et </a:t>
            </a:r>
            <a:r>
              <a:rPr lang="en-PH" b="1" dirty="0" err="1">
                <a:latin typeface="Tempus Sans ITC" pitchFamily="82" charset="0"/>
              </a:rPr>
              <a:t>dolore</a:t>
            </a:r>
            <a:r>
              <a:rPr lang="en-PH" b="1" dirty="0">
                <a:latin typeface="Tempus Sans ITC" pitchFamily="82" charset="0"/>
              </a:rPr>
              <a:t> magna </a:t>
            </a:r>
            <a:r>
              <a:rPr lang="en-PH" b="1" dirty="0" err="1">
                <a:latin typeface="Tempus Sans ITC" pitchFamily="82" charset="0"/>
              </a:rPr>
              <a:t>aliqua</a:t>
            </a:r>
            <a:r>
              <a:rPr lang="en-PH" b="1" dirty="0">
                <a:latin typeface="Tempus Sans ITC" pitchFamily="82" charset="0"/>
              </a:rPr>
              <a:t>.</a:t>
            </a:r>
          </a:p>
        </p:txBody>
      </p:sp>
      <p:sp>
        <p:nvSpPr>
          <p:cNvPr id="12" name="TextBox 11"/>
          <p:cNvSpPr txBox="1"/>
          <p:nvPr/>
        </p:nvSpPr>
        <p:spPr>
          <a:xfrm>
            <a:off x="5722340" y="4102351"/>
            <a:ext cx="747320" cy="369332"/>
          </a:xfrm>
          <a:prstGeom prst="rect">
            <a:avLst/>
          </a:prstGeom>
          <a:noFill/>
        </p:spPr>
        <p:txBody>
          <a:bodyPr wrap="none" rtlCol="0">
            <a:spAutoFit/>
          </a:bodyPr>
          <a:lstStyle/>
          <a:p>
            <a:r>
              <a:rPr lang="en-US" b="1" dirty="0">
                <a:latin typeface="Tempus Sans ITC" pitchFamily="82" charset="0"/>
              </a:rPr>
              <a:t>Code:</a:t>
            </a:r>
          </a:p>
        </p:txBody>
      </p:sp>
      <p:sp>
        <p:nvSpPr>
          <p:cNvPr id="13" name="TextBox 12"/>
          <p:cNvSpPr txBox="1"/>
          <p:nvPr/>
        </p:nvSpPr>
        <p:spPr>
          <a:xfrm>
            <a:off x="9470452" y="4102351"/>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cxnSp>
        <p:nvCxnSpPr>
          <p:cNvPr id="18" name="Straight Connector 17"/>
          <p:cNvCxnSpPr/>
          <p:nvPr/>
        </p:nvCxnSpPr>
        <p:spPr>
          <a:xfrm flipV="1">
            <a:off x="0" y="0"/>
            <a:ext cx="12192000" cy="6858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32031" y="6210888"/>
            <a:ext cx="7610071" cy="338554"/>
          </a:xfrm>
          <a:prstGeom prst="rect">
            <a:avLst/>
          </a:prstGeom>
        </p:spPr>
        <p:txBody>
          <a:bodyPr wrap="square">
            <a:spAutoFit/>
          </a:bodyPr>
          <a:lstStyle/>
          <a:p>
            <a:r>
              <a:rPr lang="en-US" sz="1600" b="1" i="1" dirty="0">
                <a:solidFill>
                  <a:srgbClr val="FF0000"/>
                </a:solidFill>
                <a:effectLst>
                  <a:outerShdw blurRad="38100" dist="38100" dir="2700000" algn="tl">
                    <a:srgbClr val="000000">
                      <a:alpha val="43137"/>
                    </a:srgbClr>
                  </a:outerShdw>
                </a:effectLst>
                <a:latin typeface="Tempus Sans ITC" pitchFamily="82" charset="0"/>
              </a:rPr>
              <a:t>Note:</a:t>
            </a:r>
            <a:r>
              <a:rPr lang="en-US" sz="1600" b="1" dirty="0">
                <a:solidFill>
                  <a:srgbClr val="FF0000"/>
                </a:solidFill>
                <a:latin typeface="Tempus Sans ITC" pitchFamily="82" charset="0"/>
              </a:rPr>
              <a:t> </a:t>
            </a:r>
            <a:r>
              <a:rPr lang="en-US" sz="1600" b="1" dirty="0">
                <a:latin typeface="Tempus Sans ITC" pitchFamily="82" charset="0"/>
              </a:rPr>
              <a:t>in the result, the line breaks are inserted at the same position as in the code.</a:t>
            </a:r>
            <a:endParaRPr lang="en-PH" sz="1600" b="1" dirty="0">
              <a:latin typeface="Tempus Sans ITC" pitchFamily="82" charset="0"/>
            </a:endParaRPr>
          </a:p>
        </p:txBody>
      </p:sp>
    </p:spTree>
    <p:extLst>
      <p:ext uri="{BB962C8B-B14F-4D97-AF65-F5344CB8AC3E}">
        <p14:creationId xmlns:p14="http://schemas.microsoft.com/office/powerpoint/2010/main" val="4056064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Strings are Arrays</a:t>
            </a:r>
          </a:p>
        </p:txBody>
      </p:sp>
      <p:sp>
        <p:nvSpPr>
          <p:cNvPr id="3" name="Content Placeholder 2"/>
          <p:cNvSpPr>
            <a:spLocks noGrp="1"/>
          </p:cNvSpPr>
          <p:nvPr>
            <p:ph idx="1"/>
          </p:nvPr>
        </p:nvSpPr>
        <p:spPr>
          <a:xfrm>
            <a:off x="838200" y="1825625"/>
            <a:ext cx="10498015" cy="2382960"/>
          </a:xfrm>
        </p:spPr>
        <p:txBody>
          <a:bodyPr/>
          <a:lstStyle/>
          <a:p>
            <a:r>
              <a:rPr lang="en-US" b="1" dirty="0">
                <a:latin typeface="Tempus Sans ITC" pitchFamily="82" charset="0"/>
              </a:rPr>
              <a:t>Like many other popular programming languages, strings in Python are arrays of bytes representing </a:t>
            </a:r>
            <a:r>
              <a:rPr lang="en-US" b="1" dirty="0" err="1">
                <a:latin typeface="Tempus Sans ITC" pitchFamily="82" charset="0"/>
              </a:rPr>
              <a:t>unicode</a:t>
            </a:r>
            <a:r>
              <a:rPr lang="en-US" b="1" dirty="0">
                <a:latin typeface="Tempus Sans ITC" pitchFamily="82" charset="0"/>
              </a:rPr>
              <a:t> characters.</a:t>
            </a:r>
          </a:p>
          <a:p>
            <a:r>
              <a:rPr lang="en-US" b="1" dirty="0">
                <a:latin typeface="Tempus Sans ITC" pitchFamily="82" charset="0"/>
              </a:rPr>
              <a:t>However, Python does not have a character data type, a single character is simply a string with a length of 1.</a:t>
            </a:r>
          </a:p>
          <a:p>
            <a:r>
              <a:rPr lang="en-US" b="1" dirty="0">
                <a:latin typeface="Tempus Sans ITC" pitchFamily="82" charset="0"/>
              </a:rPr>
              <a:t>Square brackets can be used to access elements of the string.</a:t>
            </a:r>
          </a:p>
          <a:p>
            <a:endParaRPr lang="en-PH" b="1" dirty="0">
              <a:latin typeface="Tempus Sans ITC" pitchFamily="82" charset="0"/>
            </a:endParaRPr>
          </a:p>
        </p:txBody>
      </p:sp>
      <p:sp>
        <p:nvSpPr>
          <p:cNvPr id="5" name="Rectangle 4"/>
          <p:cNvSpPr/>
          <p:nvPr/>
        </p:nvSpPr>
        <p:spPr>
          <a:xfrm>
            <a:off x="1043354" y="5204266"/>
            <a:ext cx="2497015" cy="646331"/>
          </a:xfrm>
          <a:prstGeom prst="rect">
            <a:avLst/>
          </a:prstGeom>
        </p:spPr>
        <p:txBody>
          <a:bodyPr wrap="square">
            <a:spAutoFit/>
          </a:bodyPr>
          <a:lstStyle/>
          <a:p>
            <a:r>
              <a:rPr lang="en-PH" b="1" dirty="0">
                <a:latin typeface="Tempus Sans ITC" pitchFamily="82" charset="0"/>
              </a:rPr>
              <a:t>a = "Hello, World!"</a:t>
            </a:r>
          </a:p>
          <a:p>
            <a:r>
              <a:rPr lang="en-PH" b="1" dirty="0">
                <a:latin typeface="Tempus Sans ITC" pitchFamily="82" charset="0"/>
              </a:rPr>
              <a:t>print(a[1])</a:t>
            </a:r>
          </a:p>
        </p:txBody>
      </p:sp>
      <p:sp>
        <p:nvSpPr>
          <p:cNvPr id="6" name="Rectangle 5"/>
          <p:cNvSpPr/>
          <p:nvPr/>
        </p:nvSpPr>
        <p:spPr>
          <a:xfrm>
            <a:off x="4855712" y="5204266"/>
            <a:ext cx="300082" cy="369332"/>
          </a:xfrm>
          <a:prstGeom prst="rect">
            <a:avLst/>
          </a:prstGeom>
        </p:spPr>
        <p:txBody>
          <a:bodyPr wrap="none">
            <a:spAutoFit/>
          </a:bodyPr>
          <a:lstStyle/>
          <a:p>
            <a:r>
              <a:rPr lang="en-PH" b="1" dirty="0">
                <a:latin typeface="Tempus Sans ITC" pitchFamily="82" charset="0"/>
              </a:rPr>
              <a:t>e</a:t>
            </a:r>
          </a:p>
        </p:txBody>
      </p:sp>
      <p:sp>
        <p:nvSpPr>
          <p:cNvPr id="7" name="TextBox 6"/>
          <p:cNvSpPr txBox="1"/>
          <p:nvPr/>
        </p:nvSpPr>
        <p:spPr>
          <a:xfrm>
            <a:off x="1125416" y="4519301"/>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8" name="TextBox 7"/>
          <p:cNvSpPr txBox="1"/>
          <p:nvPr/>
        </p:nvSpPr>
        <p:spPr>
          <a:xfrm>
            <a:off x="4525494" y="4519301"/>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980194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Tempus Sans ITC" pitchFamily="82" charset="0"/>
              </a:rPr>
              <a:t>Looping Through a String</a:t>
            </a:r>
          </a:p>
        </p:txBody>
      </p:sp>
      <p:sp>
        <p:nvSpPr>
          <p:cNvPr id="3" name="Content Placeholder 2"/>
          <p:cNvSpPr>
            <a:spLocks noGrp="1"/>
          </p:cNvSpPr>
          <p:nvPr>
            <p:ph idx="1"/>
          </p:nvPr>
        </p:nvSpPr>
        <p:spPr>
          <a:xfrm>
            <a:off x="838200" y="1825625"/>
            <a:ext cx="9947031" cy="964467"/>
          </a:xfrm>
        </p:spPr>
        <p:txBody>
          <a:bodyPr/>
          <a:lstStyle/>
          <a:p>
            <a:r>
              <a:rPr lang="en-US" b="1" dirty="0">
                <a:latin typeface="Tempus Sans ITC" pitchFamily="82" charset="0"/>
              </a:rPr>
              <a:t>Since strings are arrays, we can loop through the characters in a string, with a </a:t>
            </a:r>
            <a:r>
              <a:rPr lang="en-US" b="1" dirty="0">
                <a:solidFill>
                  <a:srgbClr val="FF0000"/>
                </a:solidFill>
                <a:latin typeface="Tempus Sans ITC" pitchFamily="82" charset="0"/>
              </a:rPr>
              <a:t>for</a:t>
            </a:r>
            <a:r>
              <a:rPr lang="en-US" b="1" dirty="0">
                <a:latin typeface="Tempus Sans ITC" pitchFamily="82" charset="0"/>
              </a:rPr>
              <a:t> loop.</a:t>
            </a:r>
            <a:endParaRPr lang="en-PH" b="1" dirty="0">
              <a:latin typeface="Tempus Sans ITC" pitchFamily="82" charset="0"/>
            </a:endParaRPr>
          </a:p>
        </p:txBody>
      </p:sp>
      <p:sp>
        <p:nvSpPr>
          <p:cNvPr id="5" name="Rectangle 4"/>
          <p:cNvSpPr/>
          <p:nvPr/>
        </p:nvSpPr>
        <p:spPr>
          <a:xfrm>
            <a:off x="2039815" y="3436762"/>
            <a:ext cx="2356339" cy="646331"/>
          </a:xfrm>
          <a:prstGeom prst="rect">
            <a:avLst/>
          </a:prstGeom>
        </p:spPr>
        <p:txBody>
          <a:bodyPr wrap="square">
            <a:spAutoFit/>
          </a:bodyPr>
          <a:lstStyle/>
          <a:p>
            <a:r>
              <a:rPr lang="en-PH" b="1" dirty="0">
                <a:latin typeface="Tempus Sans ITC" pitchFamily="82" charset="0"/>
              </a:rPr>
              <a:t>for x in "banana":</a:t>
            </a:r>
          </a:p>
          <a:p>
            <a:r>
              <a:rPr lang="en-PH" b="1" dirty="0">
                <a:latin typeface="Tempus Sans ITC" pitchFamily="82" charset="0"/>
              </a:rPr>
              <a:t>  print(x) </a:t>
            </a:r>
          </a:p>
        </p:txBody>
      </p:sp>
      <p:sp>
        <p:nvSpPr>
          <p:cNvPr id="6" name="Rectangle 5"/>
          <p:cNvSpPr/>
          <p:nvPr/>
        </p:nvSpPr>
        <p:spPr>
          <a:xfrm>
            <a:off x="2361894" y="4443827"/>
            <a:ext cx="1055078" cy="1754326"/>
          </a:xfrm>
          <a:prstGeom prst="rect">
            <a:avLst/>
          </a:prstGeom>
        </p:spPr>
        <p:txBody>
          <a:bodyPr wrap="square">
            <a:spAutoFit/>
          </a:bodyPr>
          <a:lstStyle/>
          <a:p>
            <a:r>
              <a:rPr lang="pt-BR" b="1" dirty="0">
                <a:latin typeface="Tempus Sans ITC" pitchFamily="82" charset="0"/>
              </a:rPr>
              <a:t>b</a:t>
            </a:r>
            <a:br>
              <a:rPr lang="pt-BR" b="1" dirty="0">
                <a:latin typeface="Tempus Sans ITC" pitchFamily="82" charset="0"/>
              </a:rPr>
            </a:br>
            <a:r>
              <a:rPr lang="pt-BR" b="1" dirty="0">
                <a:latin typeface="Tempus Sans ITC" pitchFamily="82" charset="0"/>
              </a:rPr>
              <a:t>a</a:t>
            </a:r>
            <a:br>
              <a:rPr lang="pt-BR" b="1" dirty="0">
                <a:latin typeface="Tempus Sans ITC" pitchFamily="82" charset="0"/>
              </a:rPr>
            </a:br>
            <a:r>
              <a:rPr lang="pt-BR" b="1" dirty="0">
                <a:latin typeface="Tempus Sans ITC" pitchFamily="82" charset="0"/>
              </a:rPr>
              <a:t>n</a:t>
            </a:r>
            <a:br>
              <a:rPr lang="pt-BR" b="1" dirty="0">
                <a:latin typeface="Tempus Sans ITC" pitchFamily="82" charset="0"/>
              </a:rPr>
            </a:br>
            <a:r>
              <a:rPr lang="pt-BR" b="1" dirty="0">
                <a:latin typeface="Tempus Sans ITC" pitchFamily="82" charset="0"/>
              </a:rPr>
              <a:t>a</a:t>
            </a:r>
            <a:br>
              <a:rPr lang="pt-BR" b="1" dirty="0">
                <a:latin typeface="Tempus Sans ITC" pitchFamily="82" charset="0"/>
              </a:rPr>
            </a:br>
            <a:r>
              <a:rPr lang="pt-BR" b="1" dirty="0">
                <a:latin typeface="Tempus Sans ITC" pitchFamily="82" charset="0"/>
              </a:rPr>
              <a:t>n</a:t>
            </a:r>
            <a:br>
              <a:rPr lang="pt-BR" b="1" dirty="0">
                <a:latin typeface="Tempus Sans ITC" pitchFamily="82" charset="0"/>
              </a:rPr>
            </a:br>
            <a:r>
              <a:rPr lang="pt-BR" b="1" dirty="0">
                <a:latin typeface="Tempus Sans ITC" pitchFamily="82" charset="0"/>
              </a:rPr>
              <a:t>a</a:t>
            </a:r>
            <a:endParaRPr lang="en-PH" b="1" dirty="0">
              <a:latin typeface="Tempus Sans ITC" pitchFamily="82" charset="0"/>
            </a:endParaRPr>
          </a:p>
        </p:txBody>
      </p:sp>
      <p:sp>
        <p:nvSpPr>
          <p:cNvPr id="7" name="Rectangle 6"/>
          <p:cNvSpPr/>
          <p:nvPr/>
        </p:nvSpPr>
        <p:spPr>
          <a:xfrm>
            <a:off x="1066008" y="2914470"/>
            <a:ext cx="4701928" cy="369332"/>
          </a:xfrm>
          <a:prstGeom prst="rect">
            <a:avLst/>
          </a:prstGeom>
        </p:spPr>
        <p:txBody>
          <a:bodyPr wrap="none">
            <a:spAutoFit/>
          </a:bodyPr>
          <a:lstStyle/>
          <a:p>
            <a:r>
              <a:rPr lang="en-US" b="1" dirty="0">
                <a:latin typeface="Tempus Sans ITC" pitchFamily="82" charset="0"/>
              </a:rPr>
              <a:t>Loop through the letters in the word "banana":</a:t>
            </a:r>
            <a:endParaRPr lang="en-PH" b="1" dirty="0">
              <a:latin typeface="Tempus Sans ITC" pitchFamily="82" charset="0"/>
            </a:endParaRPr>
          </a:p>
        </p:txBody>
      </p:sp>
      <p:sp>
        <p:nvSpPr>
          <p:cNvPr id="8" name="TextBox 7"/>
          <p:cNvSpPr txBox="1"/>
          <p:nvPr/>
        </p:nvSpPr>
        <p:spPr>
          <a:xfrm>
            <a:off x="751756" y="3288046"/>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9" name="TextBox 8"/>
          <p:cNvSpPr txBox="1"/>
          <p:nvPr/>
        </p:nvSpPr>
        <p:spPr>
          <a:xfrm>
            <a:off x="751756" y="4340551"/>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61856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String Length</a:t>
            </a:r>
          </a:p>
        </p:txBody>
      </p:sp>
      <p:sp>
        <p:nvSpPr>
          <p:cNvPr id="3" name="Content Placeholder 2"/>
          <p:cNvSpPr>
            <a:spLocks noGrp="1"/>
          </p:cNvSpPr>
          <p:nvPr>
            <p:ph idx="1"/>
          </p:nvPr>
        </p:nvSpPr>
        <p:spPr>
          <a:xfrm>
            <a:off x="838200" y="1825625"/>
            <a:ext cx="10515600" cy="554160"/>
          </a:xfrm>
        </p:spPr>
        <p:txBody>
          <a:bodyPr/>
          <a:lstStyle/>
          <a:p>
            <a:r>
              <a:rPr lang="en-US" b="1" dirty="0">
                <a:latin typeface="Tempus Sans ITC" pitchFamily="82" charset="0"/>
              </a:rPr>
              <a:t>To get the length of a string, use the</a:t>
            </a:r>
            <a:r>
              <a:rPr lang="en-US" b="1" dirty="0">
                <a:solidFill>
                  <a:srgbClr val="FF0000"/>
                </a:solidFill>
                <a:latin typeface="Tempus Sans ITC" pitchFamily="82" charset="0"/>
              </a:rPr>
              <a:t> </a:t>
            </a:r>
            <a:r>
              <a:rPr lang="en-US" b="1" dirty="0" err="1">
                <a:solidFill>
                  <a:srgbClr val="FF0000"/>
                </a:solidFill>
                <a:latin typeface="Tempus Sans ITC" pitchFamily="82" charset="0"/>
              </a:rPr>
              <a:t>len</a:t>
            </a:r>
            <a:r>
              <a:rPr lang="en-US" b="1" dirty="0">
                <a:solidFill>
                  <a:srgbClr val="FF0000"/>
                </a:solidFill>
                <a:latin typeface="Tempus Sans ITC" pitchFamily="82" charset="0"/>
              </a:rPr>
              <a:t>()</a:t>
            </a:r>
            <a:r>
              <a:rPr lang="en-US" b="1" dirty="0">
                <a:latin typeface="Tempus Sans ITC" pitchFamily="82" charset="0"/>
              </a:rPr>
              <a:t> function.</a:t>
            </a:r>
            <a:endParaRPr lang="en-PH" b="1" dirty="0">
              <a:latin typeface="Tempus Sans ITC" pitchFamily="82" charset="0"/>
            </a:endParaRPr>
          </a:p>
        </p:txBody>
      </p:sp>
      <p:sp>
        <p:nvSpPr>
          <p:cNvPr id="5" name="Rectangle 4"/>
          <p:cNvSpPr/>
          <p:nvPr/>
        </p:nvSpPr>
        <p:spPr>
          <a:xfrm>
            <a:off x="2403195" y="3763108"/>
            <a:ext cx="2438328" cy="646331"/>
          </a:xfrm>
          <a:prstGeom prst="rect">
            <a:avLst/>
          </a:prstGeom>
        </p:spPr>
        <p:txBody>
          <a:bodyPr wrap="square">
            <a:spAutoFit/>
          </a:bodyPr>
          <a:lstStyle/>
          <a:p>
            <a:r>
              <a:rPr lang="en-PH" b="1" dirty="0">
                <a:latin typeface="Tempus Sans ITC" pitchFamily="82" charset="0"/>
              </a:rPr>
              <a:t>a = "Hello, World!"</a:t>
            </a:r>
          </a:p>
          <a:p>
            <a:r>
              <a:rPr lang="en-PH" b="1" dirty="0">
                <a:latin typeface="Tempus Sans ITC" pitchFamily="82" charset="0"/>
              </a:rPr>
              <a:t>print(</a:t>
            </a:r>
            <a:r>
              <a:rPr lang="en-PH" b="1" dirty="0" err="1">
                <a:latin typeface="Tempus Sans ITC" pitchFamily="82" charset="0"/>
              </a:rPr>
              <a:t>len</a:t>
            </a:r>
            <a:r>
              <a:rPr lang="en-PH" b="1" dirty="0">
                <a:latin typeface="Tempus Sans ITC" pitchFamily="82" charset="0"/>
              </a:rPr>
              <a:t>(a))</a:t>
            </a:r>
          </a:p>
        </p:txBody>
      </p:sp>
      <p:sp>
        <p:nvSpPr>
          <p:cNvPr id="6" name="Rectangle 5"/>
          <p:cNvSpPr/>
          <p:nvPr/>
        </p:nvSpPr>
        <p:spPr>
          <a:xfrm>
            <a:off x="2403195" y="5307596"/>
            <a:ext cx="383438" cy="369332"/>
          </a:xfrm>
          <a:prstGeom prst="rect">
            <a:avLst/>
          </a:prstGeom>
        </p:spPr>
        <p:txBody>
          <a:bodyPr wrap="none">
            <a:spAutoFit/>
          </a:bodyPr>
          <a:lstStyle/>
          <a:p>
            <a:r>
              <a:rPr lang="en-PH" b="1" dirty="0">
                <a:latin typeface="Tempus Sans ITC" pitchFamily="82" charset="0"/>
              </a:rPr>
              <a:t>13</a:t>
            </a:r>
          </a:p>
        </p:txBody>
      </p:sp>
      <p:sp>
        <p:nvSpPr>
          <p:cNvPr id="10" name="TextBox 9"/>
          <p:cNvSpPr txBox="1"/>
          <p:nvPr/>
        </p:nvSpPr>
        <p:spPr>
          <a:xfrm>
            <a:off x="1184031" y="2518065"/>
            <a:ext cx="4876656" cy="369332"/>
          </a:xfrm>
          <a:prstGeom prst="rect">
            <a:avLst/>
          </a:prstGeom>
          <a:noFill/>
        </p:spPr>
        <p:txBody>
          <a:bodyPr wrap="none" rtlCol="0">
            <a:spAutoFit/>
          </a:bodyPr>
          <a:lstStyle/>
          <a:p>
            <a:r>
              <a:rPr lang="en-US" b="1" dirty="0">
                <a:latin typeface="Tempus Sans ITC" pitchFamily="82" charset="0"/>
              </a:rPr>
              <a:t>The </a:t>
            </a:r>
            <a:r>
              <a:rPr lang="en-US" b="1" dirty="0" err="1">
                <a:solidFill>
                  <a:srgbClr val="FF0000"/>
                </a:solidFill>
                <a:latin typeface="Tempus Sans ITC" pitchFamily="82" charset="0"/>
              </a:rPr>
              <a:t>len</a:t>
            </a:r>
            <a:r>
              <a:rPr lang="en-US" b="1" dirty="0">
                <a:solidFill>
                  <a:srgbClr val="FF0000"/>
                </a:solidFill>
                <a:latin typeface="Tempus Sans ITC" pitchFamily="82" charset="0"/>
              </a:rPr>
              <a:t>()</a:t>
            </a:r>
            <a:r>
              <a:rPr lang="en-US" b="1" dirty="0">
                <a:latin typeface="Tempus Sans ITC" pitchFamily="82" charset="0"/>
              </a:rPr>
              <a:t> function returns the length of a string:</a:t>
            </a:r>
            <a:endParaRPr lang="en-PH" b="1" dirty="0">
              <a:latin typeface="Tempus Sans ITC" pitchFamily="82" charset="0"/>
            </a:endParaRPr>
          </a:p>
        </p:txBody>
      </p:sp>
      <p:sp>
        <p:nvSpPr>
          <p:cNvPr id="11" name="TextBox 10"/>
          <p:cNvSpPr txBox="1"/>
          <p:nvPr/>
        </p:nvSpPr>
        <p:spPr>
          <a:xfrm>
            <a:off x="1349818" y="3288046"/>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2" name="TextBox 11"/>
          <p:cNvSpPr txBox="1"/>
          <p:nvPr/>
        </p:nvSpPr>
        <p:spPr>
          <a:xfrm>
            <a:off x="1349818" y="4748065"/>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2650632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Check String</a:t>
            </a:r>
          </a:p>
        </p:txBody>
      </p:sp>
      <p:sp>
        <p:nvSpPr>
          <p:cNvPr id="3" name="Content Placeholder 2"/>
          <p:cNvSpPr>
            <a:spLocks noGrp="1"/>
          </p:cNvSpPr>
          <p:nvPr>
            <p:ph idx="1"/>
          </p:nvPr>
        </p:nvSpPr>
        <p:spPr>
          <a:xfrm>
            <a:off x="814753" y="1720117"/>
            <a:ext cx="10515600" cy="624498"/>
          </a:xfrm>
        </p:spPr>
        <p:txBody>
          <a:bodyPr>
            <a:normAutofit fontScale="85000" lnSpcReduction="20000"/>
          </a:bodyPr>
          <a:lstStyle/>
          <a:p>
            <a:r>
              <a:rPr lang="en-US" b="1" dirty="0">
                <a:latin typeface="Tempus Sans ITC" pitchFamily="82" charset="0"/>
              </a:rPr>
              <a:t>To check if a certain phrase or character is present in a string, we can use the keyword </a:t>
            </a:r>
            <a:r>
              <a:rPr lang="en-US" b="1" dirty="0">
                <a:solidFill>
                  <a:srgbClr val="FF0000"/>
                </a:solidFill>
                <a:latin typeface="Tempus Sans ITC" pitchFamily="82" charset="0"/>
              </a:rPr>
              <a:t>in</a:t>
            </a:r>
            <a:r>
              <a:rPr lang="en-US" b="1" dirty="0">
                <a:latin typeface="Tempus Sans ITC" pitchFamily="82" charset="0"/>
              </a:rPr>
              <a:t>.</a:t>
            </a:r>
            <a:endParaRPr lang="en-PH" b="1" dirty="0">
              <a:latin typeface="Tempus Sans ITC" pitchFamily="82" charset="0"/>
            </a:endParaRPr>
          </a:p>
        </p:txBody>
      </p:sp>
      <p:sp>
        <p:nvSpPr>
          <p:cNvPr id="5" name="Rectangle 4"/>
          <p:cNvSpPr/>
          <p:nvPr/>
        </p:nvSpPr>
        <p:spPr>
          <a:xfrm>
            <a:off x="976244" y="2584884"/>
            <a:ext cx="4605748" cy="369332"/>
          </a:xfrm>
          <a:prstGeom prst="rect">
            <a:avLst/>
          </a:prstGeom>
        </p:spPr>
        <p:txBody>
          <a:bodyPr wrap="none">
            <a:spAutoFit/>
          </a:bodyPr>
          <a:lstStyle/>
          <a:p>
            <a:r>
              <a:rPr lang="en-US" b="1" dirty="0">
                <a:latin typeface="Tempus Sans ITC" pitchFamily="82" charset="0"/>
              </a:rPr>
              <a:t>Check if "free" is present in the following text:</a:t>
            </a:r>
            <a:endParaRPr lang="en-PH" b="1" dirty="0">
              <a:latin typeface="Tempus Sans ITC" pitchFamily="82" charset="0"/>
            </a:endParaRPr>
          </a:p>
        </p:txBody>
      </p:sp>
      <p:sp>
        <p:nvSpPr>
          <p:cNvPr id="6" name="Rectangle 5"/>
          <p:cNvSpPr/>
          <p:nvPr/>
        </p:nvSpPr>
        <p:spPr>
          <a:xfrm>
            <a:off x="976244" y="3893457"/>
            <a:ext cx="4346033" cy="646331"/>
          </a:xfrm>
          <a:prstGeom prst="rect">
            <a:avLst/>
          </a:prstGeom>
        </p:spPr>
        <p:txBody>
          <a:bodyPr wrap="square">
            <a:spAutoFit/>
          </a:bodyPr>
          <a:lstStyle/>
          <a:p>
            <a:r>
              <a:rPr lang="en-US" b="1" dirty="0">
                <a:latin typeface="Tempus Sans ITC" pitchFamily="82" charset="0"/>
              </a:rPr>
              <a:t>txt = "The best things in life are free!"</a:t>
            </a:r>
          </a:p>
          <a:p>
            <a:r>
              <a:rPr lang="en-US" b="1" dirty="0">
                <a:latin typeface="Tempus Sans ITC" pitchFamily="82" charset="0"/>
              </a:rPr>
              <a:t>print("free" in txt)</a:t>
            </a:r>
          </a:p>
        </p:txBody>
      </p:sp>
      <p:sp>
        <p:nvSpPr>
          <p:cNvPr id="7" name="Rectangle 6"/>
          <p:cNvSpPr/>
          <p:nvPr/>
        </p:nvSpPr>
        <p:spPr>
          <a:xfrm>
            <a:off x="976244" y="5415952"/>
            <a:ext cx="622286" cy="369332"/>
          </a:xfrm>
          <a:prstGeom prst="rect">
            <a:avLst/>
          </a:prstGeom>
        </p:spPr>
        <p:txBody>
          <a:bodyPr wrap="none">
            <a:spAutoFit/>
          </a:bodyPr>
          <a:lstStyle/>
          <a:p>
            <a:r>
              <a:rPr lang="en-PH" b="1" dirty="0">
                <a:latin typeface="Tempus Sans ITC" pitchFamily="82" charset="0"/>
              </a:rPr>
              <a:t>True</a:t>
            </a:r>
          </a:p>
        </p:txBody>
      </p:sp>
      <p:sp>
        <p:nvSpPr>
          <p:cNvPr id="9" name="TextBox 8"/>
          <p:cNvSpPr txBox="1"/>
          <p:nvPr/>
        </p:nvSpPr>
        <p:spPr>
          <a:xfrm>
            <a:off x="7073829" y="2628818"/>
            <a:ext cx="2555508" cy="369332"/>
          </a:xfrm>
          <a:prstGeom prst="rect">
            <a:avLst/>
          </a:prstGeom>
          <a:noFill/>
        </p:spPr>
        <p:txBody>
          <a:bodyPr wrap="none" rtlCol="0">
            <a:spAutoFit/>
          </a:bodyPr>
          <a:lstStyle/>
          <a:p>
            <a:r>
              <a:rPr lang="en-US" b="1" dirty="0">
                <a:latin typeface="Tempus Sans ITC" pitchFamily="82" charset="0"/>
              </a:rPr>
              <a:t>Use it in an </a:t>
            </a:r>
            <a:r>
              <a:rPr lang="en-US" b="1" dirty="0">
                <a:solidFill>
                  <a:srgbClr val="FF0000"/>
                </a:solidFill>
                <a:latin typeface="Tempus Sans ITC" pitchFamily="82" charset="0"/>
              </a:rPr>
              <a:t>if</a:t>
            </a:r>
            <a:r>
              <a:rPr lang="en-US" b="1" dirty="0">
                <a:latin typeface="Tempus Sans ITC" pitchFamily="82" charset="0"/>
              </a:rPr>
              <a:t> statement:</a:t>
            </a:r>
            <a:endParaRPr lang="en-PH" b="1" dirty="0">
              <a:latin typeface="Tempus Sans ITC" pitchFamily="82" charset="0"/>
            </a:endParaRPr>
          </a:p>
        </p:txBody>
      </p:sp>
      <p:sp>
        <p:nvSpPr>
          <p:cNvPr id="10" name="Rectangle 9"/>
          <p:cNvSpPr/>
          <p:nvPr/>
        </p:nvSpPr>
        <p:spPr>
          <a:xfrm>
            <a:off x="6213231" y="3893457"/>
            <a:ext cx="4021015" cy="923330"/>
          </a:xfrm>
          <a:prstGeom prst="rect">
            <a:avLst/>
          </a:prstGeom>
        </p:spPr>
        <p:txBody>
          <a:bodyPr wrap="square">
            <a:spAutoFit/>
          </a:bodyPr>
          <a:lstStyle/>
          <a:p>
            <a:r>
              <a:rPr lang="en-US" b="1" dirty="0">
                <a:latin typeface="Tempus Sans ITC" pitchFamily="82" charset="0"/>
              </a:rPr>
              <a:t>txt = "The best things in life are free!"</a:t>
            </a:r>
          </a:p>
          <a:p>
            <a:r>
              <a:rPr lang="en-US" b="1" dirty="0">
                <a:latin typeface="Tempus Sans ITC" pitchFamily="82" charset="0"/>
              </a:rPr>
              <a:t>if "free" in txt:</a:t>
            </a:r>
          </a:p>
          <a:p>
            <a:r>
              <a:rPr lang="en-US" b="1" dirty="0">
                <a:latin typeface="Tempus Sans ITC" pitchFamily="82" charset="0"/>
              </a:rPr>
              <a:t>  print("Yes, 'free' is present.")</a:t>
            </a:r>
          </a:p>
        </p:txBody>
      </p:sp>
      <p:sp>
        <p:nvSpPr>
          <p:cNvPr id="11" name="Rectangle 10"/>
          <p:cNvSpPr/>
          <p:nvPr/>
        </p:nvSpPr>
        <p:spPr>
          <a:xfrm>
            <a:off x="6251969" y="5415952"/>
            <a:ext cx="2099614" cy="369332"/>
          </a:xfrm>
          <a:prstGeom prst="rect">
            <a:avLst/>
          </a:prstGeom>
        </p:spPr>
        <p:txBody>
          <a:bodyPr wrap="none">
            <a:spAutoFit/>
          </a:bodyPr>
          <a:lstStyle/>
          <a:p>
            <a:r>
              <a:rPr lang="en-PH" b="1" dirty="0">
                <a:latin typeface="Tempus Sans ITC" pitchFamily="82" charset="0"/>
              </a:rPr>
              <a:t>Yes, 'free' is present.</a:t>
            </a:r>
          </a:p>
        </p:txBody>
      </p:sp>
      <p:sp>
        <p:nvSpPr>
          <p:cNvPr id="12" name="TextBox 11"/>
          <p:cNvSpPr txBox="1"/>
          <p:nvPr/>
        </p:nvSpPr>
        <p:spPr>
          <a:xfrm>
            <a:off x="976244" y="3284811"/>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3" name="TextBox 12"/>
          <p:cNvSpPr txBox="1"/>
          <p:nvPr/>
        </p:nvSpPr>
        <p:spPr>
          <a:xfrm>
            <a:off x="6213231" y="3284811"/>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4" name="TextBox 13"/>
          <p:cNvSpPr txBox="1"/>
          <p:nvPr/>
        </p:nvSpPr>
        <p:spPr>
          <a:xfrm>
            <a:off x="976244" y="4941770"/>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5" name="TextBox 14"/>
          <p:cNvSpPr txBox="1"/>
          <p:nvPr/>
        </p:nvSpPr>
        <p:spPr>
          <a:xfrm>
            <a:off x="6213231" y="4941770"/>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77395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Check if NOT</a:t>
            </a:r>
          </a:p>
        </p:txBody>
      </p:sp>
      <p:sp>
        <p:nvSpPr>
          <p:cNvPr id="3" name="Content Placeholder 2"/>
          <p:cNvSpPr>
            <a:spLocks noGrp="1"/>
          </p:cNvSpPr>
          <p:nvPr>
            <p:ph idx="1"/>
          </p:nvPr>
        </p:nvSpPr>
        <p:spPr>
          <a:xfrm>
            <a:off x="838200" y="1825625"/>
            <a:ext cx="10515600" cy="1105144"/>
          </a:xfrm>
        </p:spPr>
        <p:txBody>
          <a:bodyPr>
            <a:normAutofit fontScale="92500" lnSpcReduction="10000"/>
          </a:bodyPr>
          <a:lstStyle/>
          <a:p>
            <a:r>
              <a:rPr lang="en-US" b="1" dirty="0">
                <a:latin typeface="Tempus Sans ITC" pitchFamily="82" charset="0"/>
              </a:rPr>
              <a:t>To check if a certain phrase or character is NOT present in a string, we can use the keyword</a:t>
            </a:r>
            <a:r>
              <a:rPr lang="en-US" b="1" dirty="0">
                <a:solidFill>
                  <a:srgbClr val="FF0000"/>
                </a:solidFill>
                <a:latin typeface="Tempus Sans ITC" pitchFamily="82" charset="0"/>
              </a:rPr>
              <a:t> not in</a:t>
            </a:r>
            <a:r>
              <a:rPr lang="en-US" b="1" dirty="0">
                <a:latin typeface="Tempus Sans ITC" pitchFamily="82" charset="0"/>
              </a:rPr>
              <a:t>.</a:t>
            </a:r>
            <a:br>
              <a:rPr lang="en-US" b="1" dirty="0">
                <a:latin typeface="Tempus Sans ITC" pitchFamily="82" charset="0"/>
              </a:rPr>
            </a:br>
            <a:endParaRPr lang="en-PH" b="1" dirty="0">
              <a:latin typeface="Tempus Sans ITC" pitchFamily="82" charset="0"/>
            </a:endParaRPr>
          </a:p>
        </p:txBody>
      </p:sp>
      <p:sp>
        <p:nvSpPr>
          <p:cNvPr id="4" name="Rectangle 3"/>
          <p:cNvSpPr/>
          <p:nvPr/>
        </p:nvSpPr>
        <p:spPr>
          <a:xfrm>
            <a:off x="786665" y="3077143"/>
            <a:ext cx="5707012" cy="369332"/>
          </a:xfrm>
          <a:prstGeom prst="rect">
            <a:avLst/>
          </a:prstGeom>
        </p:spPr>
        <p:txBody>
          <a:bodyPr wrap="none">
            <a:spAutoFit/>
          </a:bodyPr>
          <a:lstStyle/>
          <a:p>
            <a:r>
              <a:rPr lang="en-US" b="1" dirty="0">
                <a:latin typeface="Tempus Sans ITC" pitchFamily="82" charset="0"/>
              </a:rPr>
              <a:t>Check if "expensive" is NOT present in the following text:</a:t>
            </a:r>
            <a:endParaRPr lang="en-PH" b="1" dirty="0">
              <a:latin typeface="Tempus Sans ITC" pitchFamily="82" charset="0"/>
            </a:endParaRPr>
          </a:p>
        </p:txBody>
      </p:sp>
      <p:sp>
        <p:nvSpPr>
          <p:cNvPr id="5" name="Rectangle 4"/>
          <p:cNvSpPr/>
          <p:nvPr/>
        </p:nvSpPr>
        <p:spPr>
          <a:xfrm>
            <a:off x="786665" y="4247279"/>
            <a:ext cx="3902566" cy="646331"/>
          </a:xfrm>
          <a:prstGeom prst="rect">
            <a:avLst/>
          </a:prstGeom>
        </p:spPr>
        <p:txBody>
          <a:bodyPr wrap="square">
            <a:spAutoFit/>
          </a:bodyPr>
          <a:lstStyle/>
          <a:p>
            <a:r>
              <a:rPr lang="en-US" b="1" dirty="0">
                <a:latin typeface="Tempus Sans ITC" pitchFamily="82" charset="0"/>
              </a:rPr>
              <a:t>txt = "The best things in life are free!"</a:t>
            </a:r>
          </a:p>
          <a:p>
            <a:r>
              <a:rPr lang="en-US" b="1" dirty="0">
                <a:latin typeface="Tempus Sans ITC" pitchFamily="82" charset="0"/>
              </a:rPr>
              <a:t>print("expensive" not in txt)</a:t>
            </a:r>
          </a:p>
        </p:txBody>
      </p:sp>
      <p:sp>
        <p:nvSpPr>
          <p:cNvPr id="6" name="Rectangle 5"/>
          <p:cNvSpPr/>
          <p:nvPr/>
        </p:nvSpPr>
        <p:spPr>
          <a:xfrm>
            <a:off x="1031191" y="5536251"/>
            <a:ext cx="622286" cy="369332"/>
          </a:xfrm>
          <a:prstGeom prst="rect">
            <a:avLst/>
          </a:prstGeom>
        </p:spPr>
        <p:txBody>
          <a:bodyPr wrap="none">
            <a:spAutoFit/>
          </a:bodyPr>
          <a:lstStyle/>
          <a:p>
            <a:r>
              <a:rPr lang="en-PH" b="1" dirty="0">
                <a:latin typeface="Tempus Sans ITC" pitchFamily="82" charset="0"/>
              </a:rPr>
              <a:t>True</a:t>
            </a:r>
          </a:p>
        </p:txBody>
      </p:sp>
      <p:sp>
        <p:nvSpPr>
          <p:cNvPr id="7" name="TextBox 6"/>
          <p:cNvSpPr txBox="1"/>
          <p:nvPr/>
        </p:nvSpPr>
        <p:spPr>
          <a:xfrm>
            <a:off x="7303477" y="3077143"/>
            <a:ext cx="2555508" cy="369332"/>
          </a:xfrm>
          <a:prstGeom prst="rect">
            <a:avLst/>
          </a:prstGeom>
          <a:noFill/>
        </p:spPr>
        <p:txBody>
          <a:bodyPr wrap="none" rtlCol="0">
            <a:spAutoFit/>
          </a:bodyPr>
          <a:lstStyle/>
          <a:p>
            <a:r>
              <a:rPr lang="en-US" b="1" dirty="0">
                <a:latin typeface="Tempus Sans ITC" pitchFamily="82" charset="0"/>
              </a:rPr>
              <a:t>Use it in an </a:t>
            </a:r>
            <a:r>
              <a:rPr lang="en-US" b="1" dirty="0">
                <a:solidFill>
                  <a:srgbClr val="FF0000"/>
                </a:solidFill>
                <a:latin typeface="Tempus Sans ITC" pitchFamily="82" charset="0"/>
              </a:rPr>
              <a:t>if</a:t>
            </a:r>
            <a:r>
              <a:rPr lang="en-US" b="1" dirty="0">
                <a:latin typeface="Tempus Sans ITC" pitchFamily="82" charset="0"/>
              </a:rPr>
              <a:t> statement:</a:t>
            </a:r>
          </a:p>
        </p:txBody>
      </p:sp>
      <p:sp>
        <p:nvSpPr>
          <p:cNvPr id="8" name="Rectangle 7"/>
          <p:cNvSpPr/>
          <p:nvPr/>
        </p:nvSpPr>
        <p:spPr>
          <a:xfrm>
            <a:off x="6235455" y="4108779"/>
            <a:ext cx="6096000" cy="923330"/>
          </a:xfrm>
          <a:prstGeom prst="rect">
            <a:avLst/>
          </a:prstGeom>
        </p:spPr>
        <p:txBody>
          <a:bodyPr>
            <a:spAutoFit/>
          </a:bodyPr>
          <a:lstStyle/>
          <a:p>
            <a:r>
              <a:rPr lang="en-US" b="1" dirty="0">
                <a:latin typeface="Tempus Sans ITC" pitchFamily="82" charset="0"/>
              </a:rPr>
              <a:t>txt = "The best things in life are free!"</a:t>
            </a:r>
          </a:p>
          <a:p>
            <a:r>
              <a:rPr lang="en-US" b="1" dirty="0">
                <a:latin typeface="Tempus Sans ITC" pitchFamily="82" charset="0"/>
              </a:rPr>
              <a:t>if "expensive" not in txt:</a:t>
            </a:r>
          </a:p>
          <a:p>
            <a:r>
              <a:rPr lang="en-US" b="1" dirty="0">
                <a:latin typeface="Tempus Sans ITC" pitchFamily="82" charset="0"/>
              </a:rPr>
              <a:t>  print("No, 'expensive' is NOT present.")</a:t>
            </a:r>
          </a:p>
        </p:txBody>
      </p:sp>
      <p:sp>
        <p:nvSpPr>
          <p:cNvPr id="9" name="Rectangle 8"/>
          <p:cNvSpPr/>
          <p:nvPr/>
        </p:nvSpPr>
        <p:spPr>
          <a:xfrm>
            <a:off x="6706647" y="5536251"/>
            <a:ext cx="3215945" cy="369332"/>
          </a:xfrm>
          <a:prstGeom prst="rect">
            <a:avLst/>
          </a:prstGeom>
        </p:spPr>
        <p:txBody>
          <a:bodyPr wrap="none">
            <a:spAutoFit/>
          </a:bodyPr>
          <a:lstStyle/>
          <a:p>
            <a:r>
              <a:rPr lang="en-US" b="1" dirty="0">
                <a:latin typeface="Tempus Sans ITC" pitchFamily="82" charset="0"/>
              </a:rPr>
              <a:t>No, 'expensive' is NOT present.</a:t>
            </a:r>
            <a:endParaRPr lang="en-PH" b="1" dirty="0">
              <a:latin typeface="Tempus Sans ITC" pitchFamily="82" charset="0"/>
            </a:endParaRPr>
          </a:p>
        </p:txBody>
      </p:sp>
      <p:sp>
        <p:nvSpPr>
          <p:cNvPr id="10" name="TextBox 9"/>
          <p:cNvSpPr txBox="1"/>
          <p:nvPr/>
        </p:nvSpPr>
        <p:spPr>
          <a:xfrm>
            <a:off x="862076" y="3495273"/>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1" name="TextBox 10"/>
          <p:cNvSpPr txBox="1"/>
          <p:nvPr/>
        </p:nvSpPr>
        <p:spPr>
          <a:xfrm>
            <a:off x="6235455" y="3495273"/>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2" name="TextBox 11"/>
          <p:cNvSpPr txBox="1"/>
          <p:nvPr/>
        </p:nvSpPr>
        <p:spPr>
          <a:xfrm>
            <a:off x="6128855" y="516691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3" name="TextBox 12"/>
          <p:cNvSpPr txBox="1"/>
          <p:nvPr/>
        </p:nvSpPr>
        <p:spPr>
          <a:xfrm>
            <a:off x="862075" y="516691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18228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70BA96D9-2E56-3DBD-6315-048A1B2800FB}"/>
              </a:ext>
            </a:extLst>
          </p:cNvPr>
          <p:cNvSpPr>
            <a:spLocks noGrp="1"/>
          </p:cNvSpPr>
          <p:nvPr>
            <p:ph type="title"/>
          </p:nvPr>
        </p:nvSpPr>
        <p:spPr>
          <a:xfrm>
            <a:off x="365760" y="394995"/>
            <a:ext cx="6502620" cy="676656"/>
          </a:xfrm>
        </p:spPr>
        <p:txBody>
          <a:bodyPr>
            <a:normAutofit fontScale="90000"/>
          </a:bodyPr>
          <a:lstStyle/>
          <a:p>
            <a:pPr algn="l"/>
            <a:r>
              <a:rPr lang="en-PH" b="0" i="0" dirty="0">
                <a:solidFill>
                  <a:srgbClr val="000000"/>
                </a:solidFill>
                <a:effectLst/>
                <a:latin typeface="Segoe UI" panose="020B0502040204020203" pitchFamily="34" charset="0"/>
              </a:rPr>
              <a:t>What is Python?</a:t>
            </a:r>
          </a:p>
        </p:txBody>
      </p:sp>
      <p:sp>
        <p:nvSpPr>
          <p:cNvPr id="27" name="Text Placeholder 26">
            <a:extLst>
              <a:ext uri="{FF2B5EF4-FFF2-40B4-BE49-F238E27FC236}">
                <a16:creationId xmlns="" xmlns:a16="http://schemas.microsoft.com/office/drawing/2014/main" id="{64C89AC3-3D7A-65BB-C3F4-2B1CB19E78D1}"/>
              </a:ext>
            </a:extLst>
          </p:cNvPr>
          <p:cNvSpPr>
            <a:spLocks noGrp="1"/>
          </p:cNvSpPr>
          <p:nvPr>
            <p:ph type="body" sz="half" idx="2"/>
          </p:nvPr>
        </p:nvSpPr>
        <p:spPr>
          <a:xfrm>
            <a:off x="365759" y="1071652"/>
            <a:ext cx="6614589" cy="2070794"/>
          </a:xfrm>
        </p:spPr>
        <p:txBody>
          <a:bodyPr/>
          <a:lstStyle/>
          <a:p>
            <a:pPr algn="l"/>
            <a:r>
              <a:rPr lang="en-US" b="0" i="0" dirty="0">
                <a:solidFill>
                  <a:srgbClr val="000000"/>
                </a:solidFill>
                <a:effectLst/>
                <a:latin typeface="Verdana" panose="020B0604030504040204" pitchFamily="34" charset="0"/>
              </a:rPr>
              <a:t>Python is a popular programming language. It was created by Guido van Rossum, and released in 1991.</a:t>
            </a:r>
          </a:p>
          <a:p>
            <a:pPr algn="l"/>
            <a:r>
              <a:rPr lang="en-US" b="0" i="0" dirty="0">
                <a:solidFill>
                  <a:srgbClr val="000000"/>
                </a:solidFill>
                <a:effectLst/>
                <a:latin typeface="Verdana" panose="020B0604030504040204" pitchFamily="34" charset="0"/>
              </a:rPr>
              <a:t>It is used for:</a:t>
            </a:r>
          </a:p>
          <a:p>
            <a:pPr algn="l">
              <a:buFont typeface="Arial" panose="020B0604020202020204" pitchFamily="34" charset="0"/>
              <a:buChar char="•"/>
            </a:pPr>
            <a:r>
              <a:rPr lang="en-US" b="0" i="0" dirty="0">
                <a:solidFill>
                  <a:srgbClr val="000000"/>
                </a:solidFill>
                <a:effectLst/>
                <a:latin typeface="Verdana" panose="020B0604030504040204" pitchFamily="34" charset="0"/>
              </a:rPr>
              <a:t>web development (server-side),</a:t>
            </a:r>
          </a:p>
          <a:p>
            <a:pPr algn="l">
              <a:buFont typeface="Arial" panose="020B0604020202020204" pitchFamily="34" charset="0"/>
              <a:buChar char="•"/>
            </a:pPr>
            <a:r>
              <a:rPr lang="en-US" b="0" i="0" dirty="0">
                <a:solidFill>
                  <a:srgbClr val="000000"/>
                </a:solidFill>
                <a:effectLst/>
                <a:latin typeface="Verdana" panose="020B0604030504040204" pitchFamily="34" charset="0"/>
              </a:rPr>
              <a:t>software development,</a:t>
            </a:r>
          </a:p>
          <a:p>
            <a:pPr algn="l">
              <a:buFont typeface="Arial" panose="020B0604020202020204" pitchFamily="34" charset="0"/>
              <a:buChar char="•"/>
            </a:pPr>
            <a:r>
              <a:rPr lang="en-US" b="0" i="0" dirty="0">
                <a:solidFill>
                  <a:srgbClr val="000000"/>
                </a:solidFill>
                <a:effectLst/>
                <a:latin typeface="Verdana" panose="020B0604030504040204" pitchFamily="34" charset="0"/>
              </a:rPr>
              <a:t>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system scripting.</a:t>
            </a:r>
          </a:p>
          <a:p>
            <a:endParaRPr lang="en-US" dirty="0"/>
          </a:p>
        </p:txBody>
      </p:sp>
      <p:pic>
        <p:nvPicPr>
          <p:cNvPr id="22" name="Picture Placeholder 21">
            <a:extLst>
              <a:ext uri="{FF2B5EF4-FFF2-40B4-BE49-F238E27FC236}">
                <a16:creationId xmlns="" xmlns:a16="http://schemas.microsoft.com/office/drawing/2014/main" id="{07415596-3C86-E792-A622-F817DB08D587}"/>
              </a:ext>
            </a:extLst>
          </p:cNvPr>
          <p:cNvPicPr>
            <a:picLocks noGrp="1" noChangeAspect="1"/>
          </p:cNvPicPr>
          <p:nvPr>
            <p:ph type="pic" idx="1"/>
          </p:nvPr>
        </p:nvPicPr>
        <p:blipFill>
          <a:blip r:embed="rId2"/>
          <a:srcRect l="10692" r="10692"/>
          <a:stretch/>
        </p:blipFill>
        <p:spPr>
          <a:xfrm>
            <a:off x="7818120" y="-7187"/>
            <a:ext cx="4376530" cy="6018401"/>
          </a:xfrm>
        </p:spPr>
      </p:pic>
      <p:sp>
        <p:nvSpPr>
          <p:cNvPr id="5" name="TextBox 4">
            <a:extLst>
              <a:ext uri="{FF2B5EF4-FFF2-40B4-BE49-F238E27FC236}">
                <a16:creationId xmlns="" xmlns:a16="http://schemas.microsoft.com/office/drawing/2014/main" id="{3F0B95A2-94A0-4060-9D79-185A48057A29}"/>
              </a:ext>
            </a:extLst>
          </p:cNvPr>
          <p:cNvSpPr txBox="1"/>
          <p:nvPr/>
        </p:nvSpPr>
        <p:spPr>
          <a:xfrm>
            <a:off x="365758" y="3142446"/>
            <a:ext cx="6400800" cy="830997"/>
          </a:xfrm>
          <a:prstGeom prst="rect">
            <a:avLst/>
          </a:prstGeom>
          <a:noFill/>
        </p:spPr>
        <p:txBody>
          <a:bodyPr wrap="square" rtlCol="0">
            <a:spAutoFit/>
          </a:bodyPr>
          <a:lstStyle/>
          <a:p>
            <a:pPr algn="l"/>
            <a:r>
              <a:rPr lang="en-PH" sz="4800" b="0" i="0" dirty="0">
                <a:solidFill>
                  <a:srgbClr val="000000"/>
                </a:solidFill>
                <a:effectLst/>
                <a:latin typeface="Segoe UI" panose="020B0502040204020203" pitchFamily="34" charset="0"/>
              </a:rPr>
              <a:t>What can Python do?</a:t>
            </a:r>
          </a:p>
        </p:txBody>
      </p:sp>
      <p:sp>
        <p:nvSpPr>
          <p:cNvPr id="6" name="TextBox 5">
            <a:extLst>
              <a:ext uri="{FF2B5EF4-FFF2-40B4-BE49-F238E27FC236}">
                <a16:creationId xmlns="" xmlns:a16="http://schemas.microsoft.com/office/drawing/2014/main" id="{8FE69872-4A46-DEB9-388C-02650E030A66}"/>
              </a:ext>
            </a:extLst>
          </p:cNvPr>
          <p:cNvSpPr txBox="1"/>
          <p:nvPr/>
        </p:nvSpPr>
        <p:spPr>
          <a:xfrm>
            <a:off x="365759" y="3926464"/>
            <a:ext cx="8211571"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on a server to create web applications.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alongside software to create workflows.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connect to database systems. It can also read and modify files.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to handle big data and perform complex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used for rapid prototyping, or for production-ready software development.</a:t>
            </a:r>
          </a:p>
          <a:p>
            <a:endParaRPr lang="en-PH" dirty="0"/>
          </a:p>
        </p:txBody>
      </p:sp>
    </p:spTree>
    <p:extLst>
      <p:ext uri="{BB962C8B-B14F-4D97-AF65-F5344CB8AC3E}">
        <p14:creationId xmlns:p14="http://schemas.microsoft.com/office/powerpoint/2010/main" val="3923373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Python - Slicing Strings</a:t>
            </a:r>
          </a:p>
        </p:txBody>
      </p:sp>
      <p:sp>
        <p:nvSpPr>
          <p:cNvPr id="3" name="Content Placeholder 2"/>
          <p:cNvSpPr>
            <a:spLocks noGrp="1"/>
          </p:cNvSpPr>
          <p:nvPr>
            <p:ph idx="1"/>
          </p:nvPr>
        </p:nvSpPr>
        <p:spPr>
          <a:xfrm>
            <a:off x="906709" y="1614610"/>
            <a:ext cx="1611923" cy="565883"/>
          </a:xfrm>
        </p:spPr>
        <p:txBody>
          <a:bodyPr/>
          <a:lstStyle/>
          <a:p>
            <a:pPr marL="0" indent="0">
              <a:buNone/>
            </a:pPr>
            <a:r>
              <a:rPr lang="en-PH" b="1" i="1" u="sng" dirty="0">
                <a:effectLst>
                  <a:outerShdw blurRad="38100" dist="38100" dir="2700000" algn="tl">
                    <a:srgbClr val="000000">
                      <a:alpha val="43137"/>
                    </a:srgbClr>
                  </a:outerShdw>
                </a:effectLst>
                <a:latin typeface="Tempus Sans ITC" pitchFamily="82" charset="0"/>
              </a:rPr>
              <a:t>Slicing</a:t>
            </a:r>
          </a:p>
        </p:txBody>
      </p:sp>
      <p:sp>
        <p:nvSpPr>
          <p:cNvPr id="5" name="Rectangle 4"/>
          <p:cNvSpPr/>
          <p:nvPr/>
        </p:nvSpPr>
        <p:spPr>
          <a:xfrm>
            <a:off x="879228" y="2300517"/>
            <a:ext cx="10433539" cy="923330"/>
          </a:xfrm>
          <a:prstGeom prst="rect">
            <a:avLst/>
          </a:prstGeom>
        </p:spPr>
        <p:txBody>
          <a:bodyPr wrap="square">
            <a:spAutoFit/>
          </a:bodyPr>
          <a:lstStyle/>
          <a:p>
            <a:r>
              <a:rPr lang="en-US" b="1" dirty="0">
                <a:latin typeface="Tempus Sans ITC" pitchFamily="82" charset="0"/>
              </a:rPr>
              <a:t>You can return a range of characters by using the slice syntax.</a:t>
            </a:r>
          </a:p>
          <a:p>
            <a:endParaRPr lang="en-US" b="1" dirty="0">
              <a:latin typeface="Tempus Sans ITC" pitchFamily="82" charset="0"/>
            </a:endParaRPr>
          </a:p>
          <a:p>
            <a:r>
              <a:rPr lang="en-US" b="1" dirty="0">
                <a:latin typeface="Tempus Sans ITC" pitchFamily="82" charset="0"/>
              </a:rPr>
              <a:t>Specify the start index and the end index, separated by a colon, to return a part of the string.</a:t>
            </a:r>
          </a:p>
        </p:txBody>
      </p:sp>
      <p:sp>
        <p:nvSpPr>
          <p:cNvPr id="6" name="Rectangle 5"/>
          <p:cNvSpPr/>
          <p:nvPr/>
        </p:nvSpPr>
        <p:spPr>
          <a:xfrm>
            <a:off x="906709" y="3628127"/>
            <a:ext cx="6351419" cy="369332"/>
          </a:xfrm>
          <a:prstGeom prst="rect">
            <a:avLst/>
          </a:prstGeom>
        </p:spPr>
        <p:txBody>
          <a:bodyPr wrap="none">
            <a:spAutoFit/>
          </a:bodyPr>
          <a:lstStyle/>
          <a:p>
            <a:r>
              <a:rPr lang="en-US" b="1" dirty="0">
                <a:latin typeface="Tempus Sans ITC" pitchFamily="82" charset="0"/>
              </a:rPr>
              <a:t>Get the characters from position 2 to position 5 (not included):</a:t>
            </a:r>
            <a:endParaRPr lang="en-PH" b="1" dirty="0">
              <a:latin typeface="Tempus Sans ITC" pitchFamily="82" charset="0"/>
            </a:endParaRPr>
          </a:p>
        </p:txBody>
      </p:sp>
      <p:sp>
        <p:nvSpPr>
          <p:cNvPr id="7" name="Rectangle 6"/>
          <p:cNvSpPr/>
          <p:nvPr/>
        </p:nvSpPr>
        <p:spPr>
          <a:xfrm>
            <a:off x="2579076" y="4489157"/>
            <a:ext cx="2497016" cy="646331"/>
          </a:xfrm>
          <a:prstGeom prst="rect">
            <a:avLst/>
          </a:prstGeom>
        </p:spPr>
        <p:txBody>
          <a:bodyPr wrap="square">
            <a:spAutoFit/>
          </a:bodyPr>
          <a:lstStyle/>
          <a:p>
            <a:r>
              <a:rPr lang="en-PH" b="1" dirty="0">
                <a:latin typeface="Tempus Sans ITC" pitchFamily="82" charset="0"/>
              </a:rPr>
              <a:t>b = "Hello, World!"</a:t>
            </a:r>
          </a:p>
          <a:p>
            <a:r>
              <a:rPr lang="en-PH" b="1" dirty="0">
                <a:latin typeface="Tempus Sans ITC" pitchFamily="82" charset="0"/>
              </a:rPr>
              <a:t>print(b[2:5])</a:t>
            </a:r>
          </a:p>
        </p:txBody>
      </p:sp>
      <p:sp>
        <p:nvSpPr>
          <p:cNvPr id="8" name="Rectangle 7"/>
          <p:cNvSpPr/>
          <p:nvPr/>
        </p:nvSpPr>
        <p:spPr>
          <a:xfrm>
            <a:off x="2579076" y="5659288"/>
            <a:ext cx="437940" cy="369332"/>
          </a:xfrm>
          <a:prstGeom prst="rect">
            <a:avLst/>
          </a:prstGeom>
        </p:spPr>
        <p:txBody>
          <a:bodyPr wrap="none">
            <a:spAutoFit/>
          </a:bodyPr>
          <a:lstStyle/>
          <a:p>
            <a:r>
              <a:rPr lang="en-PH" b="1" dirty="0" err="1">
                <a:latin typeface="Tempus Sans ITC" pitchFamily="82" charset="0"/>
              </a:rPr>
              <a:t>llo</a:t>
            </a:r>
            <a:endParaRPr lang="en-PH" b="1" dirty="0">
              <a:latin typeface="Tempus Sans ITC" pitchFamily="82" charset="0"/>
            </a:endParaRPr>
          </a:p>
        </p:txBody>
      </p:sp>
      <p:sp>
        <p:nvSpPr>
          <p:cNvPr id="9" name="Rectangle 8"/>
          <p:cNvSpPr/>
          <p:nvPr/>
        </p:nvSpPr>
        <p:spPr>
          <a:xfrm>
            <a:off x="7561383" y="6157516"/>
            <a:ext cx="4015154" cy="369332"/>
          </a:xfrm>
          <a:prstGeom prst="rect">
            <a:avLst/>
          </a:prstGeom>
        </p:spPr>
        <p:txBody>
          <a:bodyPr wrap="square">
            <a:spAutoFit/>
          </a:bodyPr>
          <a:lstStyle/>
          <a:p>
            <a:r>
              <a:rPr lang="en-US" b="1" dirty="0">
                <a:latin typeface="Tempus Sans ITC" pitchFamily="82" charset="0"/>
              </a:rPr>
              <a:t>Note: The first character has index 0.</a:t>
            </a:r>
          </a:p>
        </p:txBody>
      </p:sp>
      <p:sp>
        <p:nvSpPr>
          <p:cNvPr id="10" name="TextBox 9"/>
          <p:cNvSpPr txBox="1"/>
          <p:nvPr/>
        </p:nvSpPr>
        <p:spPr>
          <a:xfrm>
            <a:off x="970989" y="4136353"/>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1" name="TextBox 10"/>
          <p:cNvSpPr txBox="1"/>
          <p:nvPr/>
        </p:nvSpPr>
        <p:spPr>
          <a:xfrm>
            <a:off x="970989" y="5289956"/>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135137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latin typeface="Tempus Sans ITC" pitchFamily="82" charset="0"/>
              </a:rPr>
              <a:t>Slice From the Start</a:t>
            </a:r>
          </a:p>
        </p:txBody>
      </p:sp>
      <p:sp>
        <p:nvSpPr>
          <p:cNvPr id="3" name="Content Placeholder 2"/>
          <p:cNvSpPr>
            <a:spLocks noGrp="1"/>
          </p:cNvSpPr>
          <p:nvPr>
            <p:ph idx="1"/>
          </p:nvPr>
        </p:nvSpPr>
        <p:spPr>
          <a:xfrm>
            <a:off x="720970" y="1649780"/>
            <a:ext cx="10978662" cy="577606"/>
          </a:xfrm>
        </p:spPr>
        <p:txBody>
          <a:bodyPr/>
          <a:lstStyle/>
          <a:p>
            <a:r>
              <a:rPr lang="en-US" b="1" dirty="0">
                <a:latin typeface="Tempus Sans ITC" pitchFamily="82" charset="0"/>
              </a:rPr>
              <a:t>By leaving out the start index, the range will start at the first character:</a:t>
            </a:r>
            <a:endParaRPr lang="en-PH" b="1" dirty="0">
              <a:latin typeface="Tempus Sans ITC" pitchFamily="82" charset="0"/>
            </a:endParaRPr>
          </a:p>
        </p:txBody>
      </p:sp>
      <p:sp>
        <p:nvSpPr>
          <p:cNvPr id="4" name="Rectangle 3"/>
          <p:cNvSpPr/>
          <p:nvPr/>
        </p:nvSpPr>
        <p:spPr>
          <a:xfrm>
            <a:off x="1170798" y="2772453"/>
            <a:ext cx="6160661" cy="369332"/>
          </a:xfrm>
          <a:prstGeom prst="rect">
            <a:avLst/>
          </a:prstGeom>
        </p:spPr>
        <p:txBody>
          <a:bodyPr wrap="none">
            <a:spAutoFit/>
          </a:bodyPr>
          <a:lstStyle/>
          <a:p>
            <a:r>
              <a:rPr lang="en-US" b="1" dirty="0">
                <a:latin typeface="Tempus Sans ITC" pitchFamily="82" charset="0"/>
              </a:rPr>
              <a:t>Get the characters from the start to position 5 (not included):</a:t>
            </a:r>
            <a:endParaRPr lang="en-PH" b="1" dirty="0">
              <a:latin typeface="Tempus Sans ITC" pitchFamily="82" charset="0"/>
            </a:endParaRPr>
          </a:p>
        </p:txBody>
      </p:sp>
      <p:sp>
        <p:nvSpPr>
          <p:cNvPr id="5" name="Rectangle 4"/>
          <p:cNvSpPr/>
          <p:nvPr/>
        </p:nvSpPr>
        <p:spPr>
          <a:xfrm>
            <a:off x="2436892" y="4078071"/>
            <a:ext cx="2615754" cy="646331"/>
          </a:xfrm>
          <a:prstGeom prst="rect">
            <a:avLst/>
          </a:prstGeom>
        </p:spPr>
        <p:txBody>
          <a:bodyPr wrap="square">
            <a:spAutoFit/>
          </a:bodyPr>
          <a:lstStyle/>
          <a:p>
            <a:r>
              <a:rPr lang="en-US" b="1" dirty="0">
                <a:latin typeface="Tempus Sans ITC" pitchFamily="82" charset="0"/>
              </a:rPr>
              <a:t>b = "Hello, World!"</a:t>
            </a:r>
          </a:p>
          <a:p>
            <a:r>
              <a:rPr lang="en-US" b="1" dirty="0">
                <a:latin typeface="Tempus Sans ITC" pitchFamily="82" charset="0"/>
              </a:rPr>
              <a:t>print(b[:5])</a:t>
            </a:r>
          </a:p>
        </p:txBody>
      </p:sp>
      <p:sp>
        <p:nvSpPr>
          <p:cNvPr id="6" name="Rectangle 5"/>
          <p:cNvSpPr/>
          <p:nvPr/>
        </p:nvSpPr>
        <p:spPr>
          <a:xfrm>
            <a:off x="2436892" y="5477636"/>
            <a:ext cx="721672" cy="369332"/>
          </a:xfrm>
          <a:prstGeom prst="rect">
            <a:avLst/>
          </a:prstGeom>
        </p:spPr>
        <p:txBody>
          <a:bodyPr wrap="none">
            <a:spAutoFit/>
          </a:bodyPr>
          <a:lstStyle/>
          <a:p>
            <a:r>
              <a:rPr lang="en-PH" b="1" dirty="0">
                <a:latin typeface="Tempus Sans ITC" pitchFamily="82" charset="0"/>
              </a:rPr>
              <a:t>Hello</a:t>
            </a:r>
          </a:p>
        </p:txBody>
      </p:sp>
      <p:sp>
        <p:nvSpPr>
          <p:cNvPr id="7" name="TextBox 6"/>
          <p:cNvSpPr txBox="1"/>
          <p:nvPr/>
        </p:nvSpPr>
        <p:spPr>
          <a:xfrm>
            <a:off x="1170798" y="370873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8" name="TextBox 7"/>
          <p:cNvSpPr txBox="1"/>
          <p:nvPr/>
        </p:nvSpPr>
        <p:spPr>
          <a:xfrm>
            <a:off x="1170798" y="4920624"/>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330629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latin typeface="Tempus Sans ITC" pitchFamily="82" charset="0"/>
              </a:rPr>
              <a:t>Slice To the End</a:t>
            </a:r>
          </a:p>
        </p:txBody>
      </p:sp>
      <p:sp>
        <p:nvSpPr>
          <p:cNvPr id="3" name="Content Placeholder 2"/>
          <p:cNvSpPr>
            <a:spLocks noGrp="1"/>
          </p:cNvSpPr>
          <p:nvPr>
            <p:ph idx="1"/>
          </p:nvPr>
        </p:nvSpPr>
        <p:spPr>
          <a:xfrm>
            <a:off x="832338" y="1731840"/>
            <a:ext cx="10515600" cy="647944"/>
          </a:xfrm>
        </p:spPr>
        <p:txBody>
          <a:bodyPr/>
          <a:lstStyle/>
          <a:p>
            <a:r>
              <a:rPr lang="en-US" b="1" dirty="0">
                <a:latin typeface="Tempus Sans ITC" pitchFamily="82" charset="0"/>
              </a:rPr>
              <a:t>By leaving out the end</a:t>
            </a:r>
            <a:r>
              <a:rPr lang="en-US" b="1" i="1" dirty="0">
                <a:latin typeface="Tempus Sans ITC" pitchFamily="82" charset="0"/>
              </a:rPr>
              <a:t> </a:t>
            </a:r>
            <a:r>
              <a:rPr lang="en-US" b="1" dirty="0">
                <a:latin typeface="Tempus Sans ITC" pitchFamily="82" charset="0"/>
              </a:rPr>
              <a:t>index, the range will go to the end:</a:t>
            </a:r>
            <a:endParaRPr lang="en-PH" b="1" dirty="0">
              <a:latin typeface="Tempus Sans ITC" pitchFamily="82" charset="0"/>
            </a:endParaRPr>
          </a:p>
        </p:txBody>
      </p:sp>
      <p:sp>
        <p:nvSpPr>
          <p:cNvPr id="4" name="TextBox 3"/>
          <p:cNvSpPr txBox="1"/>
          <p:nvPr/>
        </p:nvSpPr>
        <p:spPr>
          <a:xfrm>
            <a:off x="832337" y="2394412"/>
            <a:ext cx="6170279" cy="369332"/>
          </a:xfrm>
          <a:prstGeom prst="rect">
            <a:avLst/>
          </a:prstGeom>
          <a:noFill/>
        </p:spPr>
        <p:txBody>
          <a:bodyPr wrap="none" rtlCol="0">
            <a:spAutoFit/>
          </a:bodyPr>
          <a:lstStyle/>
          <a:p>
            <a:r>
              <a:rPr lang="en-US" b="1" dirty="0">
                <a:latin typeface="Tempus Sans ITC" pitchFamily="82" charset="0"/>
              </a:rPr>
              <a:t>Get the characters from position 2, and all the way to the end:</a:t>
            </a:r>
            <a:endParaRPr lang="en-PH" b="1" dirty="0">
              <a:latin typeface="Tempus Sans ITC" pitchFamily="82" charset="0"/>
            </a:endParaRPr>
          </a:p>
        </p:txBody>
      </p:sp>
      <p:sp>
        <p:nvSpPr>
          <p:cNvPr id="5" name="Rectangle 4"/>
          <p:cNvSpPr/>
          <p:nvPr/>
        </p:nvSpPr>
        <p:spPr>
          <a:xfrm>
            <a:off x="3086182" y="3855332"/>
            <a:ext cx="2388495" cy="646331"/>
          </a:xfrm>
          <a:prstGeom prst="rect">
            <a:avLst/>
          </a:prstGeom>
        </p:spPr>
        <p:txBody>
          <a:bodyPr wrap="square">
            <a:spAutoFit/>
          </a:bodyPr>
          <a:lstStyle/>
          <a:p>
            <a:r>
              <a:rPr lang="en-PH" b="1" dirty="0">
                <a:latin typeface="Tempus Sans ITC" pitchFamily="82" charset="0"/>
              </a:rPr>
              <a:t>b = "Hello, World!"</a:t>
            </a:r>
          </a:p>
          <a:p>
            <a:r>
              <a:rPr lang="en-PH" b="1" dirty="0">
                <a:latin typeface="Tempus Sans ITC" pitchFamily="82" charset="0"/>
              </a:rPr>
              <a:t>print(b[2:])</a:t>
            </a:r>
          </a:p>
        </p:txBody>
      </p:sp>
      <p:sp>
        <p:nvSpPr>
          <p:cNvPr id="6" name="Rectangle 5"/>
          <p:cNvSpPr/>
          <p:nvPr/>
        </p:nvSpPr>
        <p:spPr>
          <a:xfrm>
            <a:off x="3086182" y="5647565"/>
            <a:ext cx="1249060" cy="369332"/>
          </a:xfrm>
          <a:prstGeom prst="rect">
            <a:avLst/>
          </a:prstGeom>
        </p:spPr>
        <p:txBody>
          <a:bodyPr wrap="none">
            <a:spAutoFit/>
          </a:bodyPr>
          <a:lstStyle/>
          <a:p>
            <a:r>
              <a:rPr lang="en-PH" b="1" dirty="0" err="1">
                <a:latin typeface="Tempus Sans ITC" pitchFamily="82" charset="0"/>
              </a:rPr>
              <a:t>llo</a:t>
            </a:r>
            <a:r>
              <a:rPr lang="en-PH" b="1" dirty="0">
                <a:latin typeface="Tempus Sans ITC" pitchFamily="82" charset="0"/>
              </a:rPr>
              <a:t>, World!</a:t>
            </a:r>
          </a:p>
        </p:txBody>
      </p:sp>
      <p:sp>
        <p:nvSpPr>
          <p:cNvPr id="7" name="TextBox 6"/>
          <p:cNvSpPr txBox="1"/>
          <p:nvPr/>
        </p:nvSpPr>
        <p:spPr>
          <a:xfrm>
            <a:off x="1170798" y="3455077"/>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8" name="TextBox 7"/>
          <p:cNvSpPr txBox="1"/>
          <p:nvPr/>
        </p:nvSpPr>
        <p:spPr>
          <a:xfrm>
            <a:off x="1170798" y="4920624"/>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3108960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Negative Indexing</a:t>
            </a:r>
          </a:p>
        </p:txBody>
      </p:sp>
      <p:sp>
        <p:nvSpPr>
          <p:cNvPr id="3" name="Content Placeholder 2"/>
          <p:cNvSpPr>
            <a:spLocks noGrp="1"/>
          </p:cNvSpPr>
          <p:nvPr>
            <p:ph idx="1"/>
          </p:nvPr>
        </p:nvSpPr>
        <p:spPr>
          <a:xfrm>
            <a:off x="826477" y="1731840"/>
            <a:ext cx="10515600" cy="601052"/>
          </a:xfrm>
        </p:spPr>
        <p:txBody>
          <a:bodyPr/>
          <a:lstStyle/>
          <a:p>
            <a:r>
              <a:rPr lang="en-US" b="1" dirty="0">
                <a:latin typeface="Tempus Sans ITC" pitchFamily="82" charset="0"/>
              </a:rPr>
              <a:t>Use negative indexes to start the slice from the end of the string:</a:t>
            </a:r>
            <a:endParaRPr lang="en-PH" b="1" dirty="0">
              <a:latin typeface="Tempus Sans ITC" pitchFamily="82" charset="0"/>
            </a:endParaRPr>
          </a:p>
        </p:txBody>
      </p:sp>
      <p:sp>
        <p:nvSpPr>
          <p:cNvPr id="4" name="Rectangle 3"/>
          <p:cNvSpPr/>
          <p:nvPr/>
        </p:nvSpPr>
        <p:spPr>
          <a:xfrm>
            <a:off x="1008185" y="2498412"/>
            <a:ext cx="6096000" cy="923330"/>
          </a:xfrm>
          <a:prstGeom prst="rect">
            <a:avLst/>
          </a:prstGeom>
        </p:spPr>
        <p:txBody>
          <a:bodyPr>
            <a:spAutoFit/>
          </a:bodyPr>
          <a:lstStyle/>
          <a:p>
            <a:r>
              <a:rPr lang="en-US" b="1" dirty="0">
                <a:latin typeface="Tempus Sans ITC" pitchFamily="82" charset="0"/>
              </a:rPr>
              <a:t>Get the characters:</a:t>
            </a:r>
          </a:p>
          <a:p>
            <a:r>
              <a:rPr lang="en-US" b="1" dirty="0">
                <a:latin typeface="Tempus Sans ITC" pitchFamily="82" charset="0"/>
              </a:rPr>
              <a:t>From: "o" in "World!" (position -5)</a:t>
            </a:r>
          </a:p>
          <a:p>
            <a:r>
              <a:rPr lang="en-US" b="1" dirty="0">
                <a:latin typeface="Tempus Sans ITC" pitchFamily="82" charset="0"/>
              </a:rPr>
              <a:t>To, but not included: "d" in "World!" (position -2):</a:t>
            </a:r>
          </a:p>
        </p:txBody>
      </p:sp>
      <p:sp>
        <p:nvSpPr>
          <p:cNvPr id="5" name="Rectangle 4"/>
          <p:cNvSpPr/>
          <p:nvPr/>
        </p:nvSpPr>
        <p:spPr>
          <a:xfrm>
            <a:off x="2602523" y="4172635"/>
            <a:ext cx="6096000" cy="646331"/>
          </a:xfrm>
          <a:prstGeom prst="rect">
            <a:avLst/>
          </a:prstGeom>
        </p:spPr>
        <p:txBody>
          <a:bodyPr>
            <a:spAutoFit/>
          </a:bodyPr>
          <a:lstStyle/>
          <a:p>
            <a:r>
              <a:rPr lang="en-US" b="1" dirty="0">
                <a:latin typeface="Tempus Sans ITC" pitchFamily="82" charset="0"/>
              </a:rPr>
              <a:t>b = "Hello, World!"</a:t>
            </a:r>
          </a:p>
          <a:p>
            <a:r>
              <a:rPr lang="en-US" b="1" dirty="0">
                <a:latin typeface="Tempus Sans ITC" pitchFamily="82" charset="0"/>
              </a:rPr>
              <a:t>print(b[-5:-2])</a:t>
            </a:r>
          </a:p>
        </p:txBody>
      </p:sp>
      <p:sp>
        <p:nvSpPr>
          <p:cNvPr id="6" name="Rectangle 5"/>
          <p:cNvSpPr/>
          <p:nvPr/>
        </p:nvSpPr>
        <p:spPr>
          <a:xfrm>
            <a:off x="2728510" y="5635842"/>
            <a:ext cx="457176" cy="369332"/>
          </a:xfrm>
          <a:prstGeom prst="rect">
            <a:avLst/>
          </a:prstGeom>
        </p:spPr>
        <p:txBody>
          <a:bodyPr wrap="none">
            <a:spAutoFit/>
          </a:bodyPr>
          <a:lstStyle/>
          <a:p>
            <a:r>
              <a:rPr lang="en-PH" b="1" dirty="0" err="1">
                <a:latin typeface="Tempus Sans ITC" pitchFamily="82" charset="0"/>
              </a:rPr>
              <a:t>orl</a:t>
            </a:r>
            <a:endParaRPr lang="en-PH" b="1" dirty="0">
              <a:latin typeface="Tempus Sans ITC" pitchFamily="82" charset="0"/>
            </a:endParaRPr>
          </a:p>
        </p:txBody>
      </p:sp>
      <p:sp>
        <p:nvSpPr>
          <p:cNvPr id="7" name="TextBox 6"/>
          <p:cNvSpPr txBox="1"/>
          <p:nvPr/>
        </p:nvSpPr>
        <p:spPr>
          <a:xfrm>
            <a:off x="1170798" y="378834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8" name="TextBox 7"/>
          <p:cNvSpPr txBox="1"/>
          <p:nvPr/>
        </p:nvSpPr>
        <p:spPr>
          <a:xfrm>
            <a:off x="1170797" y="5105290"/>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691706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Python - Modify Strings</a:t>
            </a:r>
          </a:p>
        </p:txBody>
      </p:sp>
      <p:sp>
        <p:nvSpPr>
          <p:cNvPr id="3" name="Content Placeholder 2"/>
          <p:cNvSpPr>
            <a:spLocks noGrp="1"/>
          </p:cNvSpPr>
          <p:nvPr>
            <p:ph idx="1"/>
          </p:nvPr>
        </p:nvSpPr>
        <p:spPr>
          <a:xfrm>
            <a:off x="819886" y="1673225"/>
            <a:ext cx="10515600" cy="530713"/>
          </a:xfrm>
        </p:spPr>
        <p:txBody>
          <a:bodyPr/>
          <a:lstStyle/>
          <a:p>
            <a:r>
              <a:rPr lang="en-US" b="1" dirty="0">
                <a:latin typeface="Tempus Sans ITC" pitchFamily="82" charset="0"/>
              </a:rPr>
              <a:t>Python has a set of built-in methods that you can use on strings.</a:t>
            </a:r>
            <a:endParaRPr lang="en-PH" b="1" dirty="0">
              <a:latin typeface="Tempus Sans ITC" pitchFamily="82" charset="0"/>
            </a:endParaRPr>
          </a:p>
        </p:txBody>
      </p:sp>
      <p:sp>
        <p:nvSpPr>
          <p:cNvPr id="4" name="Rectangle 3"/>
          <p:cNvSpPr/>
          <p:nvPr/>
        </p:nvSpPr>
        <p:spPr>
          <a:xfrm>
            <a:off x="1466687" y="2470611"/>
            <a:ext cx="1263487" cy="369332"/>
          </a:xfrm>
          <a:prstGeom prst="rect">
            <a:avLst/>
          </a:prstGeom>
        </p:spPr>
        <p:txBody>
          <a:bodyPr wrap="none">
            <a:spAutoFit/>
          </a:bodyPr>
          <a:lstStyle/>
          <a:p>
            <a:r>
              <a:rPr lang="en-PH" b="1" i="1" u="sng" dirty="0">
                <a:latin typeface="Tempus Sans ITC" pitchFamily="82" charset="0"/>
              </a:rPr>
              <a:t>Upper Case</a:t>
            </a:r>
          </a:p>
        </p:txBody>
      </p:sp>
      <p:sp>
        <p:nvSpPr>
          <p:cNvPr id="5" name="TextBox 4"/>
          <p:cNvSpPr txBox="1"/>
          <p:nvPr/>
        </p:nvSpPr>
        <p:spPr>
          <a:xfrm>
            <a:off x="562708" y="3094892"/>
            <a:ext cx="5245347" cy="369332"/>
          </a:xfrm>
          <a:prstGeom prst="rect">
            <a:avLst/>
          </a:prstGeom>
          <a:noFill/>
        </p:spPr>
        <p:txBody>
          <a:bodyPr wrap="none" rtlCol="0">
            <a:spAutoFit/>
          </a:bodyPr>
          <a:lstStyle/>
          <a:p>
            <a:r>
              <a:rPr lang="en-US" b="1" dirty="0">
                <a:latin typeface="Tempus Sans ITC" pitchFamily="82" charset="0"/>
              </a:rPr>
              <a:t>The </a:t>
            </a:r>
            <a:r>
              <a:rPr lang="en-US" b="1" dirty="0">
                <a:solidFill>
                  <a:srgbClr val="FF0000"/>
                </a:solidFill>
                <a:latin typeface="Tempus Sans ITC" pitchFamily="82" charset="0"/>
              </a:rPr>
              <a:t>upper()</a:t>
            </a:r>
            <a:r>
              <a:rPr lang="en-US" b="1" dirty="0">
                <a:latin typeface="Tempus Sans ITC" pitchFamily="82" charset="0"/>
              </a:rPr>
              <a:t> method returns the string in upper case:</a:t>
            </a:r>
            <a:endParaRPr lang="en-PH" b="1" dirty="0">
              <a:latin typeface="Tempus Sans ITC" pitchFamily="82" charset="0"/>
            </a:endParaRPr>
          </a:p>
        </p:txBody>
      </p:sp>
      <p:sp>
        <p:nvSpPr>
          <p:cNvPr id="6" name="Rectangle 5"/>
          <p:cNvSpPr/>
          <p:nvPr/>
        </p:nvSpPr>
        <p:spPr>
          <a:xfrm>
            <a:off x="1780234" y="4254698"/>
            <a:ext cx="2315186" cy="646331"/>
          </a:xfrm>
          <a:prstGeom prst="rect">
            <a:avLst/>
          </a:prstGeom>
        </p:spPr>
        <p:txBody>
          <a:bodyPr wrap="square">
            <a:spAutoFit/>
          </a:bodyPr>
          <a:lstStyle/>
          <a:p>
            <a:r>
              <a:rPr lang="en-PH" b="1" dirty="0">
                <a:latin typeface="Tempus Sans ITC" pitchFamily="82" charset="0"/>
              </a:rPr>
              <a:t>a = "Hello, World!"</a:t>
            </a:r>
          </a:p>
          <a:p>
            <a:r>
              <a:rPr lang="en-PH" b="1" dirty="0">
                <a:latin typeface="Tempus Sans ITC" pitchFamily="82" charset="0"/>
              </a:rPr>
              <a:t>print(</a:t>
            </a:r>
            <a:r>
              <a:rPr lang="en-PH" b="1" dirty="0" err="1">
                <a:latin typeface="Tempus Sans ITC" pitchFamily="82" charset="0"/>
              </a:rPr>
              <a:t>a.upper</a:t>
            </a:r>
            <a:r>
              <a:rPr lang="en-PH" b="1" dirty="0">
                <a:latin typeface="Tempus Sans ITC" pitchFamily="82" charset="0"/>
              </a:rPr>
              <a:t>())</a:t>
            </a:r>
          </a:p>
        </p:txBody>
      </p:sp>
      <p:sp>
        <p:nvSpPr>
          <p:cNvPr id="7" name="Rectangle 6"/>
          <p:cNvSpPr/>
          <p:nvPr/>
        </p:nvSpPr>
        <p:spPr>
          <a:xfrm>
            <a:off x="1780234" y="5975811"/>
            <a:ext cx="1899879" cy="369332"/>
          </a:xfrm>
          <a:prstGeom prst="rect">
            <a:avLst/>
          </a:prstGeom>
        </p:spPr>
        <p:txBody>
          <a:bodyPr wrap="none">
            <a:spAutoFit/>
          </a:bodyPr>
          <a:lstStyle/>
          <a:p>
            <a:r>
              <a:rPr lang="en-PH" b="1" dirty="0">
                <a:latin typeface="Tempus Sans ITC" pitchFamily="82" charset="0"/>
              </a:rPr>
              <a:t>HELLO, WORLD!</a:t>
            </a:r>
          </a:p>
        </p:txBody>
      </p:sp>
      <p:sp>
        <p:nvSpPr>
          <p:cNvPr id="8" name="Rectangle 7"/>
          <p:cNvSpPr/>
          <p:nvPr/>
        </p:nvSpPr>
        <p:spPr>
          <a:xfrm>
            <a:off x="7813552" y="2496906"/>
            <a:ext cx="1254126" cy="369332"/>
          </a:xfrm>
          <a:prstGeom prst="rect">
            <a:avLst/>
          </a:prstGeom>
        </p:spPr>
        <p:txBody>
          <a:bodyPr wrap="none">
            <a:spAutoFit/>
          </a:bodyPr>
          <a:lstStyle/>
          <a:p>
            <a:r>
              <a:rPr lang="en-PH" b="1" i="1" u="sng" dirty="0">
                <a:latin typeface="Tempus Sans ITC" pitchFamily="82" charset="0"/>
              </a:rPr>
              <a:t>Lower Case</a:t>
            </a:r>
          </a:p>
        </p:txBody>
      </p:sp>
      <p:sp>
        <p:nvSpPr>
          <p:cNvPr id="9" name="TextBox 8"/>
          <p:cNvSpPr txBox="1"/>
          <p:nvPr/>
        </p:nvSpPr>
        <p:spPr>
          <a:xfrm>
            <a:off x="6271846" y="3094892"/>
            <a:ext cx="5216493" cy="369332"/>
          </a:xfrm>
          <a:prstGeom prst="rect">
            <a:avLst/>
          </a:prstGeom>
          <a:noFill/>
        </p:spPr>
        <p:txBody>
          <a:bodyPr wrap="none" rtlCol="0">
            <a:spAutoFit/>
          </a:bodyPr>
          <a:lstStyle/>
          <a:p>
            <a:r>
              <a:rPr lang="en-US" b="1" dirty="0">
                <a:latin typeface="Tempus Sans ITC" pitchFamily="82" charset="0"/>
              </a:rPr>
              <a:t>The </a:t>
            </a:r>
            <a:r>
              <a:rPr lang="en-US" b="1" dirty="0">
                <a:solidFill>
                  <a:srgbClr val="FF0000"/>
                </a:solidFill>
                <a:latin typeface="Tempus Sans ITC" pitchFamily="82" charset="0"/>
              </a:rPr>
              <a:t>lower()</a:t>
            </a:r>
            <a:r>
              <a:rPr lang="en-US" b="1" dirty="0">
                <a:latin typeface="Tempus Sans ITC" pitchFamily="82" charset="0"/>
              </a:rPr>
              <a:t> method returns the string in lower case:</a:t>
            </a:r>
            <a:endParaRPr lang="en-PH" b="1" dirty="0">
              <a:latin typeface="Tempus Sans ITC" pitchFamily="82" charset="0"/>
            </a:endParaRPr>
          </a:p>
        </p:txBody>
      </p:sp>
      <p:sp>
        <p:nvSpPr>
          <p:cNvPr id="10" name="Rectangle 9"/>
          <p:cNvSpPr/>
          <p:nvPr/>
        </p:nvSpPr>
        <p:spPr>
          <a:xfrm>
            <a:off x="8686800" y="4254698"/>
            <a:ext cx="2661139" cy="646331"/>
          </a:xfrm>
          <a:prstGeom prst="rect">
            <a:avLst/>
          </a:prstGeom>
        </p:spPr>
        <p:txBody>
          <a:bodyPr wrap="square">
            <a:spAutoFit/>
          </a:bodyPr>
          <a:lstStyle/>
          <a:p>
            <a:r>
              <a:rPr lang="en-PH" b="1" dirty="0">
                <a:latin typeface="Tempus Sans ITC" pitchFamily="82" charset="0"/>
              </a:rPr>
              <a:t>a = "Hello, World!"</a:t>
            </a:r>
          </a:p>
          <a:p>
            <a:r>
              <a:rPr lang="en-PH" b="1" dirty="0">
                <a:latin typeface="Tempus Sans ITC" pitchFamily="82" charset="0"/>
              </a:rPr>
              <a:t>print(</a:t>
            </a:r>
            <a:r>
              <a:rPr lang="en-PH" b="1" dirty="0" err="1">
                <a:latin typeface="Tempus Sans ITC" pitchFamily="82" charset="0"/>
              </a:rPr>
              <a:t>a.lower</a:t>
            </a:r>
            <a:r>
              <a:rPr lang="en-PH" b="1" dirty="0">
                <a:latin typeface="Tempus Sans ITC" pitchFamily="82" charset="0"/>
              </a:rPr>
              <a:t>())</a:t>
            </a:r>
          </a:p>
        </p:txBody>
      </p:sp>
      <p:sp>
        <p:nvSpPr>
          <p:cNvPr id="11" name="Rectangle 10"/>
          <p:cNvSpPr/>
          <p:nvPr/>
        </p:nvSpPr>
        <p:spPr>
          <a:xfrm>
            <a:off x="8686800" y="5975811"/>
            <a:ext cx="1401346" cy="369332"/>
          </a:xfrm>
          <a:prstGeom prst="rect">
            <a:avLst/>
          </a:prstGeom>
        </p:spPr>
        <p:txBody>
          <a:bodyPr wrap="none">
            <a:spAutoFit/>
          </a:bodyPr>
          <a:lstStyle/>
          <a:p>
            <a:r>
              <a:rPr lang="en-PH" b="1" dirty="0">
                <a:latin typeface="Tempus Sans ITC" pitchFamily="82" charset="0"/>
              </a:rPr>
              <a:t>hello, world!</a:t>
            </a:r>
          </a:p>
        </p:txBody>
      </p:sp>
      <p:sp>
        <p:nvSpPr>
          <p:cNvPr id="12" name="TextBox 11"/>
          <p:cNvSpPr txBox="1"/>
          <p:nvPr/>
        </p:nvSpPr>
        <p:spPr>
          <a:xfrm>
            <a:off x="1032914" y="3885366"/>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3" name="TextBox 12"/>
          <p:cNvSpPr txBox="1"/>
          <p:nvPr/>
        </p:nvSpPr>
        <p:spPr>
          <a:xfrm>
            <a:off x="7132104" y="3885366"/>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4" name="TextBox 13"/>
          <p:cNvSpPr txBox="1"/>
          <p:nvPr/>
        </p:nvSpPr>
        <p:spPr>
          <a:xfrm>
            <a:off x="1032914" y="5251718"/>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5" name="TextBox 14"/>
          <p:cNvSpPr txBox="1"/>
          <p:nvPr/>
        </p:nvSpPr>
        <p:spPr>
          <a:xfrm>
            <a:off x="7132104" y="5257690"/>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3301642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Remove Whitespace</a:t>
            </a:r>
          </a:p>
        </p:txBody>
      </p:sp>
      <p:sp>
        <p:nvSpPr>
          <p:cNvPr id="3" name="Content Placeholder 2"/>
          <p:cNvSpPr>
            <a:spLocks noGrp="1"/>
          </p:cNvSpPr>
          <p:nvPr>
            <p:ph idx="1"/>
          </p:nvPr>
        </p:nvSpPr>
        <p:spPr>
          <a:xfrm>
            <a:off x="838200" y="1825625"/>
            <a:ext cx="10515600" cy="999637"/>
          </a:xfrm>
        </p:spPr>
        <p:txBody>
          <a:bodyPr/>
          <a:lstStyle/>
          <a:p>
            <a:r>
              <a:rPr lang="en-US" b="1" dirty="0">
                <a:latin typeface="Tempus Sans ITC" pitchFamily="82" charset="0"/>
              </a:rPr>
              <a:t>Whitespace is the space before and/or after the actual text, and very often you want to remove this space.</a:t>
            </a:r>
            <a:endParaRPr lang="en-PH" b="1" dirty="0">
              <a:latin typeface="Tempus Sans ITC" pitchFamily="82" charset="0"/>
            </a:endParaRPr>
          </a:p>
        </p:txBody>
      </p:sp>
      <p:sp>
        <p:nvSpPr>
          <p:cNvPr id="6" name="TextBox 5"/>
          <p:cNvSpPr txBox="1"/>
          <p:nvPr/>
        </p:nvSpPr>
        <p:spPr>
          <a:xfrm>
            <a:off x="1043354" y="2875057"/>
            <a:ext cx="7465505" cy="369332"/>
          </a:xfrm>
          <a:prstGeom prst="rect">
            <a:avLst/>
          </a:prstGeom>
          <a:noFill/>
        </p:spPr>
        <p:txBody>
          <a:bodyPr wrap="none" rtlCol="0">
            <a:spAutoFit/>
          </a:bodyPr>
          <a:lstStyle/>
          <a:p>
            <a:r>
              <a:rPr lang="en-US" b="1" dirty="0">
                <a:latin typeface="Tempus Sans ITC" pitchFamily="82" charset="0"/>
              </a:rPr>
              <a:t>The </a:t>
            </a:r>
            <a:r>
              <a:rPr lang="en-US" b="1" dirty="0">
                <a:solidFill>
                  <a:srgbClr val="FF0000"/>
                </a:solidFill>
                <a:latin typeface="Tempus Sans ITC" pitchFamily="82" charset="0"/>
              </a:rPr>
              <a:t>strip() </a:t>
            </a:r>
            <a:r>
              <a:rPr lang="en-US" b="1" dirty="0">
                <a:latin typeface="Tempus Sans ITC" pitchFamily="82" charset="0"/>
              </a:rPr>
              <a:t>method removes any whitespace from the beginning or the end:</a:t>
            </a:r>
            <a:endParaRPr lang="en-PH" b="1" dirty="0">
              <a:latin typeface="Tempus Sans ITC" pitchFamily="82" charset="0"/>
            </a:endParaRPr>
          </a:p>
        </p:txBody>
      </p:sp>
      <p:sp>
        <p:nvSpPr>
          <p:cNvPr id="7" name="Rectangle 6"/>
          <p:cNvSpPr/>
          <p:nvPr/>
        </p:nvSpPr>
        <p:spPr>
          <a:xfrm>
            <a:off x="2215662" y="4042902"/>
            <a:ext cx="2560444" cy="646331"/>
          </a:xfrm>
          <a:prstGeom prst="rect">
            <a:avLst/>
          </a:prstGeom>
        </p:spPr>
        <p:txBody>
          <a:bodyPr wrap="square">
            <a:spAutoFit/>
          </a:bodyPr>
          <a:lstStyle/>
          <a:p>
            <a:r>
              <a:rPr lang="en-PH" b="1" dirty="0">
                <a:latin typeface="Tempus Sans ITC" pitchFamily="82" charset="0"/>
              </a:rPr>
              <a:t>a = " Hello, World! "</a:t>
            </a:r>
          </a:p>
          <a:p>
            <a:r>
              <a:rPr lang="en-PH" b="1" dirty="0">
                <a:latin typeface="Tempus Sans ITC" pitchFamily="82" charset="0"/>
              </a:rPr>
              <a:t>print(</a:t>
            </a:r>
            <a:r>
              <a:rPr lang="en-PH" b="1" dirty="0" err="1">
                <a:latin typeface="Tempus Sans ITC" pitchFamily="82" charset="0"/>
              </a:rPr>
              <a:t>a.strip</a:t>
            </a:r>
            <a:r>
              <a:rPr lang="en-PH" b="1" dirty="0">
                <a:latin typeface="Tempus Sans ITC" pitchFamily="82" charset="0"/>
              </a:rPr>
              <a:t>())</a:t>
            </a:r>
          </a:p>
        </p:txBody>
      </p:sp>
      <p:sp>
        <p:nvSpPr>
          <p:cNvPr id="8" name="Rectangle 7"/>
          <p:cNvSpPr/>
          <p:nvPr/>
        </p:nvSpPr>
        <p:spPr>
          <a:xfrm>
            <a:off x="2215662" y="5377934"/>
            <a:ext cx="1532792" cy="369332"/>
          </a:xfrm>
          <a:prstGeom prst="rect">
            <a:avLst/>
          </a:prstGeom>
        </p:spPr>
        <p:txBody>
          <a:bodyPr wrap="none">
            <a:spAutoFit/>
          </a:bodyPr>
          <a:lstStyle/>
          <a:p>
            <a:r>
              <a:rPr lang="en-PH" b="1" dirty="0">
                <a:latin typeface="Tempus Sans ITC" pitchFamily="82" charset="0"/>
              </a:rPr>
              <a:t>Hello, World!</a:t>
            </a:r>
          </a:p>
        </p:txBody>
      </p:sp>
      <p:sp>
        <p:nvSpPr>
          <p:cNvPr id="9" name="TextBox 8"/>
          <p:cNvSpPr txBox="1"/>
          <p:nvPr/>
        </p:nvSpPr>
        <p:spPr>
          <a:xfrm>
            <a:off x="1043354" y="3700700"/>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0" name="TextBox 9"/>
          <p:cNvSpPr txBox="1"/>
          <p:nvPr/>
        </p:nvSpPr>
        <p:spPr>
          <a:xfrm>
            <a:off x="1043354" y="489388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20571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effectLst>
                  <a:outerShdw blurRad="38100" dist="38100" dir="2700000" algn="tl">
                    <a:srgbClr val="000000">
                      <a:alpha val="43137"/>
                    </a:srgbClr>
                  </a:outerShdw>
                </a:effectLst>
                <a:latin typeface="Tempus Sans ITC" pitchFamily="82" charset="0"/>
              </a:rPr>
              <a:t>Replace String</a:t>
            </a:r>
          </a:p>
        </p:txBody>
      </p:sp>
      <p:sp>
        <p:nvSpPr>
          <p:cNvPr id="3" name="Content Placeholder 2"/>
          <p:cNvSpPr>
            <a:spLocks noGrp="1"/>
          </p:cNvSpPr>
          <p:nvPr>
            <p:ph idx="1"/>
          </p:nvPr>
        </p:nvSpPr>
        <p:spPr>
          <a:xfrm>
            <a:off x="832339" y="1544271"/>
            <a:ext cx="10515600" cy="542437"/>
          </a:xfrm>
        </p:spPr>
        <p:txBody>
          <a:bodyPr/>
          <a:lstStyle/>
          <a:p>
            <a:r>
              <a:rPr lang="en-US" b="1" dirty="0">
                <a:latin typeface="Tempus Sans ITC" pitchFamily="82" charset="0"/>
              </a:rPr>
              <a:t>The </a:t>
            </a:r>
            <a:r>
              <a:rPr lang="en-US" b="1" dirty="0">
                <a:solidFill>
                  <a:srgbClr val="FF0000"/>
                </a:solidFill>
                <a:latin typeface="Tempus Sans ITC" pitchFamily="82" charset="0"/>
              </a:rPr>
              <a:t>replace()</a:t>
            </a:r>
            <a:r>
              <a:rPr lang="en-US" b="1" dirty="0">
                <a:latin typeface="Tempus Sans ITC" pitchFamily="82" charset="0"/>
              </a:rPr>
              <a:t> method replaces a string with another string:</a:t>
            </a:r>
            <a:endParaRPr lang="en-PH" b="1" dirty="0">
              <a:latin typeface="Tempus Sans ITC" pitchFamily="82" charset="0"/>
            </a:endParaRPr>
          </a:p>
        </p:txBody>
      </p:sp>
      <p:sp>
        <p:nvSpPr>
          <p:cNvPr id="4" name="Rectangle 3"/>
          <p:cNvSpPr/>
          <p:nvPr/>
        </p:nvSpPr>
        <p:spPr>
          <a:xfrm>
            <a:off x="2039816" y="2525721"/>
            <a:ext cx="2867518" cy="646331"/>
          </a:xfrm>
          <a:prstGeom prst="rect">
            <a:avLst/>
          </a:prstGeom>
        </p:spPr>
        <p:txBody>
          <a:bodyPr wrap="square">
            <a:spAutoFit/>
          </a:bodyPr>
          <a:lstStyle/>
          <a:p>
            <a:r>
              <a:rPr lang="en-US" b="1" dirty="0">
                <a:latin typeface="Tempus Sans ITC" pitchFamily="82" charset="0"/>
              </a:rPr>
              <a:t>a = "Hello, World!"</a:t>
            </a:r>
          </a:p>
          <a:p>
            <a:r>
              <a:rPr lang="en-US" b="1" dirty="0">
                <a:latin typeface="Tempus Sans ITC" pitchFamily="82" charset="0"/>
              </a:rPr>
              <a:t>print(</a:t>
            </a:r>
            <a:r>
              <a:rPr lang="en-US" b="1" dirty="0" err="1">
                <a:latin typeface="Tempus Sans ITC" pitchFamily="82" charset="0"/>
              </a:rPr>
              <a:t>a.replace</a:t>
            </a:r>
            <a:r>
              <a:rPr lang="en-US" b="1" dirty="0">
                <a:latin typeface="Tempus Sans ITC" pitchFamily="82" charset="0"/>
              </a:rPr>
              <a:t>("H", "J"))</a:t>
            </a:r>
          </a:p>
        </p:txBody>
      </p:sp>
      <p:sp>
        <p:nvSpPr>
          <p:cNvPr id="5" name="Rectangle 4"/>
          <p:cNvSpPr/>
          <p:nvPr/>
        </p:nvSpPr>
        <p:spPr>
          <a:xfrm>
            <a:off x="6928339" y="2759169"/>
            <a:ext cx="1444626" cy="369332"/>
          </a:xfrm>
          <a:prstGeom prst="rect">
            <a:avLst/>
          </a:prstGeom>
        </p:spPr>
        <p:txBody>
          <a:bodyPr wrap="none">
            <a:spAutoFit/>
          </a:bodyPr>
          <a:lstStyle/>
          <a:p>
            <a:r>
              <a:rPr lang="en-PH" b="1" dirty="0" err="1">
                <a:latin typeface="Tempus Sans ITC" pitchFamily="82" charset="0"/>
              </a:rPr>
              <a:t>Jello</a:t>
            </a:r>
            <a:r>
              <a:rPr lang="en-PH" b="1" dirty="0">
                <a:latin typeface="Tempus Sans ITC" pitchFamily="82" charset="0"/>
              </a:rPr>
              <a:t>, World!</a:t>
            </a:r>
          </a:p>
        </p:txBody>
      </p:sp>
      <p:sp>
        <p:nvSpPr>
          <p:cNvPr id="6" name="Rectangle 5"/>
          <p:cNvSpPr/>
          <p:nvPr/>
        </p:nvSpPr>
        <p:spPr>
          <a:xfrm>
            <a:off x="668834" y="3461156"/>
            <a:ext cx="2023311" cy="584775"/>
          </a:xfrm>
          <a:prstGeom prst="rect">
            <a:avLst/>
          </a:prstGeom>
        </p:spPr>
        <p:txBody>
          <a:bodyPr wrap="none">
            <a:spAutoFit/>
          </a:bodyPr>
          <a:lstStyle/>
          <a:p>
            <a:r>
              <a:rPr lang="en-PH" sz="3200" b="1" dirty="0">
                <a:effectLst>
                  <a:outerShdw blurRad="38100" dist="38100" dir="2700000" algn="tl">
                    <a:srgbClr val="000000">
                      <a:alpha val="43137"/>
                    </a:srgbClr>
                  </a:outerShdw>
                </a:effectLst>
                <a:latin typeface="Tempus Sans ITC" pitchFamily="82" charset="0"/>
              </a:rPr>
              <a:t>Split String</a:t>
            </a:r>
          </a:p>
        </p:txBody>
      </p:sp>
      <p:sp>
        <p:nvSpPr>
          <p:cNvPr id="8" name="TextBox 7"/>
          <p:cNvSpPr txBox="1"/>
          <p:nvPr/>
        </p:nvSpPr>
        <p:spPr>
          <a:xfrm>
            <a:off x="668833" y="4190944"/>
            <a:ext cx="9964203" cy="369332"/>
          </a:xfrm>
          <a:prstGeom prst="rect">
            <a:avLst/>
          </a:prstGeom>
          <a:noFill/>
        </p:spPr>
        <p:txBody>
          <a:bodyPr wrap="none" rtlCol="0">
            <a:spAutoFit/>
          </a:bodyPr>
          <a:lstStyle/>
          <a:p>
            <a:r>
              <a:rPr lang="en-US" b="1" dirty="0">
                <a:latin typeface="Tempus Sans ITC" pitchFamily="82" charset="0"/>
              </a:rPr>
              <a:t>The </a:t>
            </a:r>
            <a:r>
              <a:rPr lang="en-US" b="1" dirty="0">
                <a:solidFill>
                  <a:srgbClr val="FF0000"/>
                </a:solidFill>
                <a:latin typeface="Tempus Sans ITC" pitchFamily="82" charset="0"/>
              </a:rPr>
              <a:t>split()</a:t>
            </a:r>
            <a:r>
              <a:rPr lang="en-US" b="1" dirty="0">
                <a:latin typeface="Tempus Sans ITC" pitchFamily="82" charset="0"/>
              </a:rPr>
              <a:t> method returns a list where the text between the specified separator becomes the list items.</a:t>
            </a:r>
            <a:endParaRPr lang="en-PH" b="1" dirty="0">
              <a:latin typeface="Tempus Sans ITC" pitchFamily="82" charset="0"/>
            </a:endParaRPr>
          </a:p>
        </p:txBody>
      </p:sp>
      <p:sp>
        <p:nvSpPr>
          <p:cNvPr id="10" name="TextBox 9"/>
          <p:cNvSpPr txBox="1"/>
          <p:nvPr/>
        </p:nvSpPr>
        <p:spPr>
          <a:xfrm>
            <a:off x="668833" y="4560276"/>
            <a:ext cx="8477001" cy="369332"/>
          </a:xfrm>
          <a:prstGeom prst="rect">
            <a:avLst/>
          </a:prstGeom>
          <a:noFill/>
        </p:spPr>
        <p:txBody>
          <a:bodyPr wrap="none" rtlCol="0">
            <a:spAutoFit/>
          </a:bodyPr>
          <a:lstStyle/>
          <a:p>
            <a:r>
              <a:rPr lang="en-US" b="1" dirty="0">
                <a:latin typeface="Tempus Sans ITC" pitchFamily="82" charset="0"/>
              </a:rPr>
              <a:t>The </a:t>
            </a:r>
            <a:r>
              <a:rPr lang="en-US" b="1" dirty="0">
                <a:solidFill>
                  <a:srgbClr val="FF0000"/>
                </a:solidFill>
                <a:latin typeface="Tempus Sans ITC" pitchFamily="82" charset="0"/>
              </a:rPr>
              <a:t>split()</a:t>
            </a:r>
            <a:r>
              <a:rPr lang="en-US" b="1" dirty="0">
                <a:latin typeface="Tempus Sans ITC" pitchFamily="82" charset="0"/>
              </a:rPr>
              <a:t> method splits the string into substrings if it finds instances of the separator:</a:t>
            </a:r>
            <a:endParaRPr lang="en-PH" b="1" dirty="0">
              <a:latin typeface="Tempus Sans ITC" pitchFamily="82" charset="0"/>
            </a:endParaRPr>
          </a:p>
        </p:txBody>
      </p:sp>
      <p:sp>
        <p:nvSpPr>
          <p:cNvPr id="11" name="Rectangle 10"/>
          <p:cNvSpPr/>
          <p:nvPr/>
        </p:nvSpPr>
        <p:spPr>
          <a:xfrm>
            <a:off x="2039816" y="5394012"/>
            <a:ext cx="2330204" cy="923330"/>
          </a:xfrm>
          <a:prstGeom prst="rect">
            <a:avLst/>
          </a:prstGeom>
        </p:spPr>
        <p:txBody>
          <a:bodyPr wrap="square">
            <a:spAutoFit/>
          </a:bodyPr>
          <a:lstStyle/>
          <a:p>
            <a:r>
              <a:rPr lang="en-US" b="1" dirty="0">
                <a:latin typeface="Tempus Sans ITC" pitchFamily="82" charset="0"/>
              </a:rPr>
              <a:t>a = "Hello, World!"</a:t>
            </a:r>
          </a:p>
          <a:p>
            <a:r>
              <a:rPr lang="en-US" b="1" dirty="0">
                <a:latin typeface="Tempus Sans ITC" pitchFamily="82" charset="0"/>
              </a:rPr>
              <a:t>b = </a:t>
            </a:r>
            <a:r>
              <a:rPr lang="en-US" b="1" dirty="0" err="1">
                <a:latin typeface="Tempus Sans ITC" pitchFamily="82" charset="0"/>
              </a:rPr>
              <a:t>a.split</a:t>
            </a:r>
            <a:r>
              <a:rPr lang="en-US" b="1" dirty="0">
                <a:latin typeface="Tempus Sans ITC" pitchFamily="82" charset="0"/>
              </a:rPr>
              <a:t>(",")</a:t>
            </a:r>
          </a:p>
          <a:p>
            <a:r>
              <a:rPr lang="en-US" b="1" dirty="0">
                <a:latin typeface="Tempus Sans ITC" pitchFamily="82" charset="0"/>
              </a:rPr>
              <a:t>print(b)</a:t>
            </a:r>
          </a:p>
        </p:txBody>
      </p:sp>
      <p:sp>
        <p:nvSpPr>
          <p:cNvPr id="12" name="Rectangle 11"/>
          <p:cNvSpPr/>
          <p:nvPr/>
        </p:nvSpPr>
        <p:spPr>
          <a:xfrm>
            <a:off x="6928339" y="5753073"/>
            <a:ext cx="2015295" cy="369332"/>
          </a:xfrm>
          <a:prstGeom prst="rect">
            <a:avLst/>
          </a:prstGeom>
        </p:spPr>
        <p:txBody>
          <a:bodyPr wrap="none">
            <a:spAutoFit/>
          </a:bodyPr>
          <a:lstStyle/>
          <a:p>
            <a:r>
              <a:rPr lang="en-PH" b="1" dirty="0">
                <a:latin typeface="Tempus Sans ITC" pitchFamily="82" charset="0"/>
              </a:rPr>
              <a:t>['Hello', ' World!']</a:t>
            </a:r>
          </a:p>
        </p:txBody>
      </p:sp>
      <p:sp>
        <p:nvSpPr>
          <p:cNvPr id="13" name="TextBox 12"/>
          <p:cNvSpPr txBox="1"/>
          <p:nvPr/>
        </p:nvSpPr>
        <p:spPr>
          <a:xfrm>
            <a:off x="1043354" y="5047745"/>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4" name="TextBox 13"/>
          <p:cNvSpPr txBox="1"/>
          <p:nvPr/>
        </p:nvSpPr>
        <p:spPr>
          <a:xfrm>
            <a:off x="1195754" y="2176043"/>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5" name="TextBox 14"/>
          <p:cNvSpPr txBox="1"/>
          <p:nvPr/>
        </p:nvSpPr>
        <p:spPr>
          <a:xfrm>
            <a:off x="6067415" y="5065384"/>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6" name="TextBox 15"/>
          <p:cNvSpPr txBox="1"/>
          <p:nvPr/>
        </p:nvSpPr>
        <p:spPr>
          <a:xfrm>
            <a:off x="6023479" y="2176043"/>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2153529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effectLst>
                  <a:outerShdw blurRad="38100" dist="38100" dir="2700000" algn="tl">
                    <a:srgbClr val="000000">
                      <a:alpha val="43137"/>
                    </a:srgbClr>
                  </a:outerShdw>
                </a:effectLst>
                <a:latin typeface="Tempus Sans ITC" pitchFamily="82" charset="0"/>
              </a:rPr>
              <a:t>Python - String Concatenation</a:t>
            </a:r>
          </a:p>
        </p:txBody>
      </p:sp>
      <p:sp>
        <p:nvSpPr>
          <p:cNvPr id="3" name="Content Placeholder 2"/>
          <p:cNvSpPr>
            <a:spLocks noGrp="1"/>
          </p:cNvSpPr>
          <p:nvPr>
            <p:ph idx="1"/>
          </p:nvPr>
        </p:nvSpPr>
        <p:spPr>
          <a:xfrm>
            <a:off x="838200" y="1825625"/>
            <a:ext cx="10515600" cy="601052"/>
          </a:xfrm>
        </p:spPr>
        <p:txBody>
          <a:bodyPr/>
          <a:lstStyle/>
          <a:p>
            <a:r>
              <a:rPr lang="en-PH" b="1" i="1" dirty="0">
                <a:effectLst>
                  <a:outerShdw blurRad="38100" dist="38100" dir="2700000" algn="tl">
                    <a:srgbClr val="000000">
                      <a:alpha val="43137"/>
                    </a:srgbClr>
                  </a:outerShdw>
                </a:effectLst>
                <a:latin typeface="Tempus Sans ITC" pitchFamily="82" charset="0"/>
              </a:rPr>
              <a:t>String Concatenation</a:t>
            </a:r>
          </a:p>
        </p:txBody>
      </p:sp>
      <p:sp>
        <p:nvSpPr>
          <p:cNvPr id="4" name="Rectangle 3"/>
          <p:cNvSpPr/>
          <p:nvPr/>
        </p:nvSpPr>
        <p:spPr>
          <a:xfrm>
            <a:off x="691661" y="2459504"/>
            <a:ext cx="7373816" cy="369332"/>
          </a:xfrm>
          <a:prstGeom prst="rect">
            <a:avLst/>
          </a:prstGeom>
        </p:spPr>
        <p:txBody>
          <a:bodyPr wrap="square">
            <a:spAutoFit/>
          </a:bodyPr>
          <a:lstStyle/>
          <a:p>
            <a:r>
              <a:rPr lang="en-US" b="1" dirty="0">
                <a:latin typeface="Tempus Sans ITC" pitchFamily="82" charset="0"/>
              </a:rPr>
              <a:t>To concatenate, or combine, two strings you can use the </a:t>
            </a:r>
            <a:r>
              <a:rPr lang="en-US" b="1" dirty="0">
                <a:solidFill>
                  <a:srgbClr val="FF0000"/>
                </a:solidFill>
                <a:latin typeface="Tempus Sans ITC" pitchFamily="82" charset="0"/>
              </a:rPr>
              <a:t>+ </a:t>
            </a:r>
            <a:r>
              <a:rPr lang="en-US" b="1" dirty="0">
                <a:latin typeface="Tempus Sans ITC" pitchFamily="82" charset="0"/>
              </a:rPr>
              <a:t>operator.</a:t>
            </a:r>
            <a:endParaRPr lang="en-PH" b="1" dirty="0">
              <a:latin typeface="Tempus Sans ITC" pitchFamily="82" charset="0"/>
            </a:endParaRPr>
          </a:p>
        </p:txBody>
      </p:sp>
      <p:sp>
        <p:nvSpPr>
          <p:cNvPr id="5" name="TextBox 4"/>
          <p:cNvSpPr txBox="1"/>
          <p:nvPr/>
        </p:nvSpPr>
        <p:spPr>
          <a:xfrm>
            <a:off x="996462" y="2965938"/>
            <a:ext cx="4682692" cy="369332"/>
          </a:xfrm>
          <a:prstGeom prst="rect">
            <a:avLst/>
          </a:prstGeom>
          <a:noFill/>
        </p:spPr>
        <p:txBody>
          <a:bodyPr wrap="none" rtlCol="0">
            <a:spAutoFit/>
          </a:bodyPr>
          <a:lstStyle/>
          <a:p>
            <a:r>
              <a:rPr lang="en-US" b="1" dirty="0">
                <a:latin typeface="Tempus Sans ITC" pitchFamily="82" charset="0"/>
              </a:rPr>
              <a:t>Merge variable </a:t>
            </a:r>
            <a:r>
              <a:rPr lang="en-US" b="1" dirty="0">
                <a:solidFill>
                  <a:srgbClr val="FF0000"/>
                </a:solidFill>
                <a:latin typeface="Tempus Sans ITC" pitchFamily="82" charset="0"/>
              </a:rPr>
              <a:t>a</a:t>
            </a:r>
            <a:r>
              <a:rPr lang="en-US" b="1" dirty="0">
                <a:latin typeface="Tempus Sans ITC" pitchFamily="82" charset="0"/>
              </a:rPr>
              <a:t> with variable </a:t>
            </a:r>
            <a:r>
              <a:rPr lang="en-US" b="1" dirty="0">
                <a:solidFill>
                  <a:srgbClr val="FF0000"/>
                </a:solidFill>
                <a:latin typeface="Tempus Sans ITC" pitchFamily="82" charset="0"/>
              </a:rPr>
              <a:t>b</a:t>
            </a:r>
            <a:r>
              <a:rPr lang="en-US" b="1" dirty="0">
                <a:latin typeface="Tempus Sans ITC" pitchFamily="82" charset="0"/>
              </a:rPr>
              <a:t> into variable </a:t>
            </a:r>
            <a:r>
              <a:rPr lang="en-US" b="1" dirty="0">
                <a:solidFill>
                  <a:srgbClr val="FF0000"/>
                </a:solidFill>
                <a:latin typeface="Tempus Sans ITC" pitchFamily="82" charset="0"/>
              </a:rPr>
              <a:t>c</a:t>
            </a:r>
            <a:r>
              <a:rPr lang="en-US" b="1" dirty="0">
                <a:latin typeface="Tempus Sans ITC" pitchFamily="82" charset="0"/>
              </a:rPr>
              <a:t>:</a:t>
            </a:r>
            <a:endParaRPr lang="en-PH" b="1" dirty="0">
              <a:latin typeface="Tempus Sans ITC" pitchFamily="82" charset="0"/>
            </a:endParaRPr>
          </a:p>
        </p:txBody>
      </p:sp>
      <p:sp>
        <p:nvSpPr>
          <p:cNvPr id="6" name="Rectangle 5"/>
          <p:cNvSpPr/>
          <p:nvPr/>
        </p:nvSpPr>
        <p:spPr>
          <a:xfrm>
            <a:off x="1992568" y="3887488"/>
            <a:ext cx="2473569" cy="1200329"/>
          </a:xfrm>
          <a:prstGeom prst="rect">
            <a:avLst/>
          </a:prstGeom>
        </p:spPr>
        <p:txBody>
          <a:bodyPr wrap="square">
            <a:spAutoFit/>
          </a:bodyPr>
          <a:lstStyle/>
          <a:p>
            <a:r>
              <a:rPr lang="en-US" b="1" dirty="0">
                <a:latin typeface="Tempus Sans ITC" pitchFamily="82" charset="0"/>
              </a:rPr>
              <a:t>a = "Hello"</a:t>
            </a:r>
          </a:p>
          <a:p>
            <a:r>
              <a:rPr lang="en-US" b="1" dirty="0">
                <a:latin typeface="Tempus Sans ITC" pitchFamily="82" charset="0"/>
              </a:rPr>
              <a:t>b = "World"</a:t>
            </a:r>
          </a:p>
          <a:p>
            <a:r>
              <a:rPr lang="en-US" b="1" dirty="0">
                <a:latin typeface="Tempus Sans ITC" pitchFamily="82" charset="0"/>
              </a:rPr>
              <a:t>c = a + b</a:t>
            </a:r>
          </a:p>
          <a:p>
            <a:r>
              <a:rPr lang="en-US" b="1" dirty="0">
                <a:latin typeface="Tempus Sans ITC" pitchFamily="82" charset="0"/>
              </a:rPr>
              <a:t>print(c)</a:t>
            </a:r>
          </a:p>
        </p:txBody>
      </p:sp>
      <p:sp>
        <p:nvSpPr>
          <p:cNvPr id="7" name="Rectangle 6"/>
          <p:cNvSpPr/>
          <p:nvPr/>
        </p:nvSpPr>
        <p:spPr>
          <a:xfrm>
            <a:off x="1992568" y="5597770"/>
            <a:ext cx="1345240" cy="369332"/>
          </a:xfrm>
          <a:prstGeom prst="rect">
            <a:avLst/>
          </a:prstGeom>
        </p:spPr>
        <p:txBody>
          <a:bodyPr wrap="none">
            <a:spAutoFit/>
          </a:bodyPr>
          <a:lstStyle/>
          <a:p>
            <a:r>
              <a:rPr lang="en-PH" b="1" dirty="0" err="1">
                <a:latin typeface="Tempus Sans ITC" pitchFamily="82" charset="0"/>
              </a:rPr>
              <a:t>HelloWorld</a:t>
            </a:r>
            <a:endParaRPr lang="en-PH" b="1" dirty="0">
              <a:latin typeface="Tempus Sans ITC" pitchFamily="82" charset="0"/>
            </a:endParaRPr>
          </a:p>
        </p:txBody>
      </p:sp>
      <p:sp>
        <p:nvSpPr>
          <p:cNvPr id="9" name="TextBox 8"/>
          <p:cNvSpPr txBox="1"/>
          <p:nvPr/>
        </p:nvSpPr>
        <p:spPr>
          <a:xfrm>
            <a:off x="7455877" y="2965938"/>
            <a:ext cx="3972819" cy="369332"/>
          </a:xfrm>
          <a:prstGeom prst="rect">
            <a:avLst/>
          </a:prstGeom>
          <a:noFill/>
        </p:spPr>
        <p:txBody>
          <a:bodyPr wrap="none" rtlCol="0">
            <a:spAutoFit/>
          </a:bodyPr>
          <a:lstStyle/>
          <a:p>
            <a:r>
              <a:rPr lang="en-US" b="1" dirty="0">
                <a:latin typeface="Tempus Sans ITC" pitchFamily="82" charset="0"/>
              </a:rPr>
              <a:t>To add a space between them, add a " ":</a:t>
            </a:r>
            <a:endParaRPr lang="en-PH" b="1" dirty="0">
              <a:latin typeface="Tempus Sans ITC" pitchFamily="82" charset="0"/>
            </a:endParaRPr>
          </a:p>
        </p:txBody>
      </p:sp>
      <p:sp>
        <p:nvSpPr>
          <p:cNvPr id="10" name="Rectangle 9"/>
          <p:cNvSpPr/>
          <p:nvPr/>
        </p:nvSpPr>
        <p:spPr>
          <a:xfrm>
            <a:off x="8253502" y="3907359"/>
            <a:ext cx="2041119" cy="1200329"/>
          </a:xfrm>
          <a:prstGeom prst="rect">
            <a:avLst/>
          </a:prstGeom>
        </p:spPr>
        <p:txBody>
          <a:bodyPr wrap="square">
            <a:spAutoFit/>
          </a:bodyPr>
          <a:lstStyle/>
          <a:p>
            <a:r>
              <a:rPr lang="en-US" b="1" dirty="0">
                <a:latin typeface="Tempus Sans ITC" pitchFamily="82" charset="0"/>
              </a:rPr>
              <a:t>a = "Hello"</a:t>
            </a:r>
            <a:br>
              <a:rPr lang="en-US" b="1" dirty="0">
                <a:latin typeface="Tempus Sans ITC" pitchFamily="82" charset="0"/>
              </a:rPr>
            </a:br>
            <a:r>
              <a:rPr lang="en-US" b="1" dirty="0">
                <a:latin typeface="Tempus Sans ITC" pitchFamily="82" charset="0"/>
              </a:rPr>
              <a:t>b = "World"</a:t>
            </a:r>
            <a:br>
              <a:rPr lang="en-US" b="1" dirty="0">
                <a:latin typeface="Tempus Sans ITC" pitchFamily="82" charset="0"/>
              </a:rPr>
            </a:br>
            <a:r>
              <a:rPr lang="en-US" b="1" dirty="0">
                <a:latin typeface="Tempus Sans ITC" pitchFamily="82" charset="0"/>
              </a:rPr>
              <a:t>c = a + " " + b</a:t>
            </a:r>
            <a:br>
              <a:rPr lang="en-US" b="1" dirty="0">
                <a:latin typeface="Tempus Sans ITC" pitchFamily="82" charset="0"/>
              </a:rPr>
            </a:br>
            <a:r>
              <a:rPr lang="en-US" b="1" dirty="0">
                <a:latin typeface="Tempus Sans ITC" pitchFamily="82" charset="0"/>
              </a:rPr>
              <a:t>print(c)</a:t>
            </a:r>
            <a:endParaRPr lang="en-PH" b="1" dirty="0">
              <a:latin typeface="Tempus Sans ITC" pitchFamily="82" charset="0"/>
            </a:endParaRPr>
          </a:p>
        </p:txBody>
      </p:sp>
      <p:sp>
        <p:nvSpPr>
          <p:cNvPr id="11" name="Rectangle 10"/>
          <p:cNvSpPr/>
          <p:nvPr/>
        </p:nvSpPr>
        <p:spPr>
          <a:xfrm>
            <a:off x="8253502" y="5597770"/>
            <a:ext cx="1404552" cy="369332"/>
          </a:xfrm>
          <a:prstGeom prst="rect">
            <a:avLst/>
          </a:prstGeom>
        </p:spPr>
        <p:txBody>
          <a:bodyPr wrap="none">
            <a:spAutoFit/>
          </a:bodyPr>
          <a:lstStyle/>
          <a:p>
            <a:r>
              <a:rPr lang="en-PH" b="1" dirty="0">
                <a:latin typeface="Tempus Sans ITC" pitchFamily="82" charset="0"/>
              </a:rPr>
              <a:t>Hello World</a:t>
            </a:r>
          </a:p>
        </p:txBody>
      </p:sp>
      <p:sp>
        <p:nvSpPr>
          <p:cNvPr id="12" name="TextBox 11"/>
          <p:cNvSpPr txBox="1"/>
          <p:nvPr/>
        </p:nvSpPr>
        <p:spPr>
          <a:xfrm>
            <a:off x="7526672" y="3501984"/>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3" name="TextBox 12"/>
          <p:cNvSpPr txBox="1"/>
          <p:nvPr/>
        </p:nvSpPr>
        <p:spPr>
          <a:xfrm>
            <a:off x="996462" y="3513707"/>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4" name="TextBox 13"/>
          <p:cNvSpPr txBox="1"/>
          <p:nvPr/>
        </p:nvSpPr>
        <p:spPr>
          <a:xfrm>
            <a:off x="7526672" y="5217784"/>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5" name="TextBox 14"/>
          <p:cNvSpPr txBox="1"/>
          <p:nvPr/>
        </p:nvSpPr>
        <p:spPr>
          <a:xfrm>
            <a:off x="996462" y="5217784"/>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17347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908" y="329956"/>
            <a:ext cx="10515600" cy="1325563"/>
          </a:xfrm>
        </p:spPr>
        <p:txBody>
          <a:bodyPr/>
          <a:lstStyle/>
          <a:p>
            <a:r>
              <a:rPr lang="en-PH" b="1" dirty="0">
                <a:effectLst>
                  <a:outerShdw blurRad="38100" dist="38100" dir="2700000" algn="tl">
                    <a:srgbClr val="000000">
                      <a:alpha val="43137"/>
                    </a:srgbClr>
                  </a:outerShdw>
                </a:effectLst>
                <a:latin typeface="Tempus Sans ITC" pitchFamily="82" charset="0"/>
              </a:rPr>
              <a:t>Python - Format - Strings</a:t>
            </a:r>
          </a:p>
        </p:txBody>
      </p:sp>
      <p:sp>
        <p:nvSpPr>
          <p:cNvPr id="3" name="Content Placeholder 2"/>
          <p:cNvSpPr>
            <a:spLocks noGrp="1"/>
          </p:cNvSpPr>
          <p:nvPr>
            <p:ph idx="1"/>
          </p:nvPr>
        </p:nvSpPr>
        <p:spPr>
          <a:xfrm>
            <a:off x="832337" y="1438763"/>
            <a:ext cx="10515600" cy="507267"/>
          </a:xfrm>
        </p:spPr>
        <p:txBody>
          <a:bodyPr/>
          <a:lstStyle/>
          <a:p>
            <a:pPr marL="0" indent="0">
              <a:buNone/>
            </a:pPr>
            <a:r>
              <a:rPr lang="en-PH" b="1" i="1" u="sng" dirty="0">
                <a:effectLst>
                  <a:outerShdw blurRad="38100" dist="38100" dir="2700000" algn="tl">
                    <a:srgbClr val="000000">
                      <a:alpha val="43137"/>
                    </a:srgbClr>
                  </a:outerShdw>
                </a:effectLst>
                <a:latin typeface="Tempus Sans ITC" pitchFamily="82" charset="0"/>
              </a:rPr>
              <a:t>String Format</a:t>
            </a:r>
          </a:p>
        </p:txBody>
      </p:sp>
      <p:sp>
        <p:nvSpPr>
          <p:cNvPr id="4" name="Rectangle 3"/>
          <p:cNvSpPr/>
          <p:nvPr/>
        </p:nvSpPr>
        <p:spPr>
          <a:xfrm>
            <a:off x="621322" y="1978078"/>
            <a:ext cx="10632831" cy="369332"/>
          </a:xfrm>
          <a:prstGeom prst="rect">
            <a:avLst/>
          </a:prstGeom>
        </p:spPr>
        <p:txBody>
          <a:bodyPr wrap="square">
            <a:spAutoFit/>
          </a:bodyPr>
          <a:lstStyle/>
          <a:p>
            <a:r>
              <a:rPr lang="en-US" b="1" dirty="0">
                <a:latin typeface="Tempus Sans ITC" pitchFamily="82" charset="0"/>
              </a:rPr>
              <a:t>As we learned in the Python Variables chapter, we cannot combine strings and numbers like this:</a:t>
            </a:r>
            <a:endParaRPr lang="en-PH" b="1" dirty="0">
              <a:latin typeface="Tempus Sans ITC" pitchFamily="82" charset="0"/>
            </a:endParaRPr>
          </a:p>
        </p:txBody>
      </p:sp>
      <p:sp>
        <p:nvSpPr>
          <p:cNvPr id="5" name="Rectangle 4"/>
          <p:cNvSpPr/>
          <p:nvPr/>
        </p:nvSpPr>
        <p:spPr>
          <a:xfrm>
            <a:off x="1523999" y="3490915"/>
            <a:ext cx="4032740" cy="923330"/>
          </a:xfrm>
          <a:prstGeom prst="rect">
            <a:avLst/>
          </a:prstGeom>
        </p:spPr>
        <p:txBody>
          <a:bodyPr wrap="square">
            <a:spAutoFit/>
          </a:bodyPr>
          <a:lstStyle/>
          <a:p>
            <a:r>
              <a:rPr lang="en-US" b="1" dirty="0">
                <a:latin typeface="Tempus Sans ITC" pitchFamily="82" charset="0"/>
              </a:rPr>
              <a:t>age = 36</a:t>
            </a:r>
          </a:p>
          <a:p>
            <a:r>
              <a:rPr lang="en-US" b="1" dirty="0">
                <a:latin typeface="Tempus Sans ITC" pitchFamily="82" charset="0"/>
              </a:rPr>
              <a:t>txt = "My name is John, I am " + age</a:t>
            </a:r>
          </a:p>
          <a:p>
            <a:r>
              <a:rPr lang="en-US" b="1" dirty="0">
                <a:latin typeface="Tempus Sans ITC" pitchFamily="82" charset="0"/>
              </a:rPr>
              <a:t>print(txt) </a:t>
            </a:r>
          </a:p>
        </p:txBody>
      </p:sp>
      <p:sp>
        <p:nvSpPr>
          <p:cNvPr id="6" name="Rectangle 5"/>
          <p:cNvSpPr/>
          <p:nvPr/>
        </p:nvSpPr>
        <p:spPr>
          <a:xfrm>
            <a:off x="5843952" y="3352415"/>
            <a:ext cx="6096000" cy="1200329"/>
          </a:xfrm>
          <a:prstGeom prst="rect">
            <a:avLst/>
          </a:prstGeom>
        </p:spPr>
        <p:txBody>
          <a:bodyPr>
            <a:spAutoFit/>
          </a:bodyPr>
          <a:lstStyle/>
          <a:p>
            <a:r>
              <a:rPr lang="en-US" b="1" dirty="0" err="1">
                <a:latin typeface="Tempus Sans ITC" pitchFamily="82" charset="0"/>
              </a:rPr>
              <a:t>Traceback</a:t>
            </a:r>
            <a:r>
              <a:rPr lang="en-US" b="1" dirty="0">
                <a:latin typeface="Tempus Sans ITC" pitchFamily="82" charset="0"/>
              </a:rPr>
              <a:t> (most recent call last):</a:t>
            </a:r>
            <a:br>
              <a:rPr lang="en-US" b="1" dirty="0">
                <a:latin typeface="Tempus Sans ITC" pitchFamily="82" charset="0"/>
              </a:rPr>
            </a:br>
            <a:r>
              <a:rPr lang="en-US" b="1" dirty="0">
                <a:latin typeface="Tempus Sans ITC" pitchFamily="82" charset="0"/>
              </a:rPr>
              <a:t>  File "demo_string_format_error.py", line 2, in &lt;module&gt;</a:t>
            </a:r>
            <a:br>
              <a:rPr lang="en-US" b="1" dirty="0">
                <a:latin typeface="Tempus Sans ITC" pitchFamily="82" charset="0"/>
              </a:rPr>
            </a:br>
            <a:r>
              <a:rPr lang="en-US" b="1" dirty="0">
                <a:latin typeface="Tempus Sans ITC" pitchFamily="82" charset="0"/>
              </a:rPr>
              <a:t>    txt = "My name is John, I am " + age</a:t>
            </a:r>
            <a:br>
              <a:rPr lang="en-US" b="1" dirty="0">
                <a:latin typeface="Tempus Sans ITC" pitchFamily="82" charset="0"/>
              </a:rPr>
            </a:br>
            <a:r>
              <a:rPr lang="en-US" b="1" dirty="0" err="1">
                <a:latin typeface="Tempus Sans ITC" pitchFamily="82" charset="0"/>
              </a:rPr>
              <a:t>TypeError</a:t>
            </a:r>
            <a:r>
              <a:rPr lang="en-US" b="1" dirty="0">
                <a:latin typeface="Tempus Sans ITC" pitchFamily="82" charset="0"/>
              </a:rPr>
              <a:t>: must be </a:t>
            </a:r>
            <a:r>
              <a:rPr lang="en-US" b="1" dirty="0" err="1">
                <a:latin typeface="Tempus Sans ITC" pitchFamily="82" charset="0"/>
              </a:rPr>
              <a:t>str</a:t>
            </a:r>
            <a:r>
              <a:rPr lang="en-US" b="1" dirty="0">
                <a:latin typeface="Tempus Sans ITC" pitchFamily="82" charset="0"/>
              </a:rPr>
              <a:t>, not </a:t>
            </a:r>
            <a:r>
              <a:rPr lang="en-US" b="1" dirty="0" err="1">
                <a:latin typeface="Tempus Sans ITC" pitchFamily="82" charset="0"/>
              </a:rPr>
              <a:t>int</a:t>
            </a:r>
            <a:endParaRPr lang="en-PH" b="1" dirty="0">
              <a:latin typeface="Tempus Sans ITC" pitchFamily="82" charset="0"/>
            </a:endParaRPr>
          </a:p>
        </p:txBody>
      </p:sp>
      <p:sp>
        <p:nvSpPr>
          <p:cNvPr id="7" name="TextBox 6"/>
          <p:cNvSpPr txBox="1"/>
          <p:nvPr/>
        </p:nvSpPr>
        <p:spPr>
          <a:xfrm>
            <a:off x="868561" y="4785919"/>
            <a:ext cx="7207422" cy="369332"/>
          </a:xfrm>
          <a:prstGeom prst="rect">
            <a:avLst/>
          </a:prstGeom>
          <a:noFill/>
        </p:spPr>
        <p:txBody>
          <a:bodyPr wrap="none" rtlCol="0">
            <a:spAutoFit/>
          </a:bodyPr>
          <a:lstStyle/>
          <a:p>
            <a:r>
              <a:rPr lang="en-US" b="1" dirty="0">
                <a:latin typeface="Tempus Sans ITC" pitchFamily="82" charset="0"/>
              </a:rPr>
              <a:t>But we can combine strings and numbers by using the </a:t>
            </a:r>
            <a:r>
              <a:rPr lang="en-US" b="1" dirty="0">
                <a:solidFill>
                  <a:srgbClr val="FF0000"/>
                </a:solidFill>
                <a:latin typeface="Tempus Sans ITC" pitchFamily="82" charset="0"/>
              </a:rPr>
              <a:t>format()</a:t>
            </a:r>
            <a:r>
              <a:rPr lang="en-US" b="1" dirty="0">
                <a:latin typeface="Tempus Sans ITC" pitchFamily="82" charset="0"/>
              </a:rPr>
              <a:t> method!</a:t>
            </a:r>
            <a:endParaRPr lang="en-PH" b="1" dirty="0">
              <a:latin typeface="Tempus Sans ITC" pitchFamily="82" charset="0"/>
            </a:endParaRPr>
          </a:p>
        </p:txBody>
      </p:sp>
      <p:sp>
        <p:nvSpPr>
          <p:cNvPr id="8" name="TextBox 7"/>
          <p:cNvSpPr txBox="1"/>
          <p:nvPr/>
        </p:nvSpPr>
        <p:spPr>
          <a:xfrm>
            <a:off x="868561" y="5573938"/>
            <a:ext cx="10138352" cy="646331"/>
          </a:xfrm>
          <a:prstGeom prst="rect">
            <a:avLst/>
          </a:prstGeom>
          <a:noFill/>
        </p:spPr>
        <p:txBody>
          <a:bodyPr wrap="square" rtlCol="0">
            <a:spAutoFit/>
          </a:bodyPr>
          <a:lstStyle/>
          <a:p>
            <a:r>
              <a:rPr lang="en-US" b="1" dirty="0">
                <a:latin typeface="Tempus Sans ITC" pitchFamily="82" charset="0"/>
              </a:rPr>
              <a:t>The </a:t>
            </a:r>
            <a:r>
              <a:rPr lang="en-US" b="1" dirty="0">
                <a:solidFill>
                  <a:srgbClr val="FF0000"/>
                </a:solidFill>
                <a:latin typeface="Tempus Sans ITC" pitchFamily="82" charset="0"/>
              </a:rPr>
              <a:t>format()</a:t>
            </a:r>
            <a:r>
              <a:rPr lang="en-US" b="1" dirty="0">
                <a:latin typeface="Tempus Sans ITC" pitchFamily="82" charset="0"/>
              </a:rPr>
              <a:t> method takes the passed arguments, formats them, and places them in the string where the placeholders </a:t>
            </a:r>
            <a:r>
              <a:rPr lang="en-US" b="1" dirty="0">
                <a:solidFill>
                  <a:srgbClr val="FF0000"/>
                </a:solidFill>
                <a:latin typeface="Tempus Sans ITC" pitchFamily="82" charset="0"/>
              </a:rPr>
              <a:t>{} </a:t>
            </a:r>
            <a:r>
              <a:rPr lang="en-US" b="1" dirty="0">
                <a:latin typeface="Tempus Sans ITC" pitchFamily="82" charset="0"/>
              </a:rPr>
              <a:t>are:</a:t>
            </a:r>
            <a:endParaRPr lang="en-PH" b="1" dirty="0">
              <a:latin typeface="Tempus Sans ITC" pitchFamily="82" charset="0"/>
            </a:endParaRPr>
          </a:p>
        </p:txBody>
      </p:sp>
      <p:sp>
        <p:nvSpPr>
          <p:cNvPr id="10" name="TextBox 9"/>
          <p:cNvSpPr txBox="1"/>
          <p:nvPr/>
        </p:nvSpPr>
        <p:spPr>
          <a:xfrm>
            <a:off x="996462" y="279859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1" name="TextBox 10"/>
          <p:cNvSpPr txBox="1"/>
          <p:nvPr/>
        </p:nvSpPr>
        <p:spPr>
          <a:xfrm>
            <a:off x="5556739" y="279859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4044109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458" y="773723"/>
            <a:ext cx="7161712" cy="539262"/>
          </a:xfrm>
        </p:spPr>
        <p:txBody>
          <a:bodyPr>
            <a:normAutofit/>
          </a:bodyPr>
          <a:lstStyle/>
          <a:p>
            <a:r>
              <a:rPr lang="en-US" sz="2000" b="1" dirty="0">
                <a:latin typeface="Tempus Sans ITC" pitchFamily="82" charset="0"/>
              </a:rPr>
              <a:t>Use the </a:t>
            </a:r>
            <a:r>
              <a:rPr lang="en-US" sz="2000" b="1" dirty="0">
                <a:solidFill>
                  <a:srgbClr val="FF0000"/>
                </a:solidFill>
                <a:latin typeface="Tempus Sans ITC" pitchFamily="82" charset="0"/>
              </a:rPr>
              <a:t>format()</a:t>
            </a:r>
            <a:r>
              <a:rPr lang="en-US" sz="2000" b="1" dirty="0">
                <a:latin typeface="Tempus Sans ITC" pitchFamily="82" charset="0"/>
              </a:rPr>
              <a:t> method to insert numbers into strings:</a:t>
            </a:r>
            <a:endParaRPr lang="en-PH" sz="2000" b="1" dirty="0">
              <a:latin typeface="Tempus Sans ITC" pitchFamily="82" charset="0"/>
            </a:endParaRPr>
          </a:p>
        </p:txBody>
      </p:sp>
      <p:sp>
        <p:nvSpPr>
          <p:cNvPr id="3" name="Content Placeholder 2"/>
          <p:cNvSpPr>
            <a:spLocks noGrp="1"/>
          </p:cNvSpPr>
          <p:nvPr>
            <p:ph idx="1"/>
          </p:nvPr>
        </p:nvSpPr>
        <p:spPr>
          <a:xfrm>
            <a:off x="1799493" y="1997197"/>
            <a:ext cx="3557954" cy="1198929"/>
          </a:xfrm>
        </p:spPr>
        <p:txBody>
          <a:bodyPr>
            <a:normAutofit fontScale="92500"/>
          </a:bodyPr>
          <a:lstStyle/>
          <a:p>
            <a:pPr marL="0" indent="0">
              <a:buNone/>
            </a:pPr>
            <a:r>
              <a:rPr lang="en-US" sz="1800" b="1" dirty="0">
                <a:latin typeface="Tempus Sans ITC" pitchFamily="82" charset="0"/>
              </a:rPr>
              <a:t>age = 36</a:t>
            </a:r>
          </a:p>
          <a:p>
            <a:pPr marL="0" indent="0">
              <a:buNone/>
            </a:pPr>
            <a:r>
              <a:rPr lang="en-US" sz="1800" b="1" dirty="0">
                <a:latin typeface="Tempus Sans ITC" pitchFamily="82" charset="0"/>
              </a:rPr>
              <a:t>txt = "My name is John, and I am {}"</a:t>
            </a:r>
          </a:p>
          <a:p>
            <a:pPr marL="0" indent="0">
              <a:buNone/>
            </a:pPr>
            <a:r>
              <a:rPr lang="en-US" sz="1800" b="1" dirty="0">
                <a:latin typeface="Tempus Sans ITC" pitchFamily="82" charset="0"/>
              </a:rPr>
              <a:t>print(</a:t>
            </a:r>
            <a:r>
              <a:rPr lang="en-US" sz="1800" b="1" dirty="0" err="1">
                <a:latin typeface="Tempus Sans ITC" pitchFamily="82" charset="0"/>
              </a:rPr>
              <a:t>txt.format</a:t>
            </a:r>
            <a:r>
              <a:rPr lang="en-US" sz="1800" b="1" dirty="0">
                <a:latin typeface="Tempus Sans ITC" pitchFamily="82" charset="0"/>
              </a:rPr>
              <a:t>(age))</a:t>
            </a:r>
          </a:p>
          <a:p>
            <a:pPr marL="0" indent="0">
              <a:buNone/>
            </a:pPr>
            <a:endParaRPr lang="en-PH" sz="1800" b="1" dirty="0">
              <a:latin typeface="Tempus Sans ITC" pitchFamily="82" charset="0"/>
            </a:endParaRPr>
          </a:p>
        </p:txBody>
      </p:sp>
      <p:sp>
        <p:nvSpPr>
          <p:cNvPr id="4" name="Rectangle 3"/>
          <p:cNvSpPr/>
          <p:nvPr/>
        </p:nvSpPr>
        <p:spPr>
          <a:xfrm>
            <a:off x="6768503" y="2409038"/>
            <a:ext cx="3086101" cy="369332"/>
          </a:xfrm>
          <a:prstGeom prst="rect">
            <a:avLst/>
          </a:prstGeom>
        </p:spPr>
        <p:txBody>
          <a:bodyPr wrap="none">
            <a:spAutoFit/>
          </a:bodyPr>
          <a:lstStyle/>
          <a:p>
            <a:r>
              <a:rPr lang="en-US" b="1" dirty="0">
                <a:latin typeface="Tempus Sans ITC" pitchFamily="82" charset="0"/>
              </a:rPr>
              <a:t>My name is John, and I am 36</a:t>
            </a:r>
            <a:endParaRPr lang="en-PH" b="1" dirty="0">
              <a:latin typeface="Tempus Sans ITC" pitchFamily="82" charset="0"/>
            </a:endParaRPr>
          </a:p>
        </p:txBody>
      </p:sp>
      <p:sp>
        <p:nvSpPr>
          <p:cNvPr id="5" name="Rectangle 4"/>
          <p:cNvSpPr/>
          <p:nvPr/>
        </p:nvSpPr>
        <p:spPr>
          <a:xfrm>
            <a:off x="675647" y="3568897"/>
            <a:ext cx="10004075" cy="646331"/>
          </a:xfrm>
          <a:prstGeom prst="rect">
            <a:avLst/>
          </a:prstGeom>
        </p:spPr>
        <p:txBody>
          <a:bodyPr wrap="square">
            <a:spAutoFit/>
          </a:bodyPr>
          <a:lstStyle/>
          <a:p>
            <a:r>
              <a:rPr lang="en-US" b="1" dirty="0">
                <a:latin typeface="Tempus Sans ITC" pitchFamily="82" charset="0"/>
              </a:rPr>
              <a:t>The format() method takes unlimited number of arguments, and are placed into the respective placeholders:</a:t>
            </a:r>
            <a:endParaRPr lang="en-PH" b="1" dirty="0">
              <a:latin typeface="Tempus Sans ITC" pitchFamily="82" charset="0"/>
            </a:endParaRPr>
          </a:p>
        </p:txBody>
      </p:sp>
      <p:sp>
        <p:nvSpPr>
          <p:cNvPr id="6" name="Rectangle 5"/>
          <p:cNvSpPr/>
          <p:nvPr/>
        </p:nvSpPr>
        <p:spPr>
          <a:xfrm>
            <a:off x="1195755" y="4870828"/>
            <a:ext cx="5174164" cy="1754326"/>
          </a:xfrm>
          <a:prstGeom prst="rect">
            <a:avLst/>
          </a:prstGeom>
        </p:spPr>
        <p:txBody>
          <a:bodyPr wrap="square">
            <a:spAutoFit/>
          </a:bodyPr>
          <a:lstStyle/>
          <a:p>
            <a:r>
              <a:rPr lang="en-PH" b="1" dirty="0">
                <a:latin typeface="Tempus Sans ITC" pitchFamily="82" charset="0"/>
              </a:rPr>
              <a:t>quantity = 3</a:t>
            </a:r>
          </a:p>
          <a:p>
            <a:r>
              <a:rPr lang="en-PH" b="1" dirty="0" err="1">
                <a:latin typeface="Tempus Sans ITC" pitchFamily="82" charset="0"/>
              </a:rPr>
              <a:t>itemno</a:t>
            </a:r>
            <a:r>
              <a:rPr lang="en-PH" b="1" dirty="0">
                <a:latin typeface="Tempus Sans ITC" pitchFamily="82" charset="0"/>
              </a:rPr>
              <a:t> = 567</a:t>
            </a:r>
          </a:p>
          <a:p>
            <a:r>
              <a:rPr lang="en-PH" b="1" dirty="0">
                <a:latin typeface="Tempus Sans ITC" pitchFamily="82" charset="0"/>
              </a:rPr>
              <a:t>price = 49.95</a:t>
            </a:r>
          </a:p>
          <a:p>
            <a:r>
              <a:rPr lang="en-PH" b="1" dirty="0" err="1">
                <a:latin typeface="Tempus Sans ITC" pitchFamily="82" charset="0"/>
              </a:rPr>
              <a:t>myorder</a:t>
            </a:r>
            <a:r>
              <a:rPr lang="en-PH" b="1" dirty="0">
                <a:latin typeface="Tempus Sans ITC" pitchFamily="82" charset="0"/>
              </a:rPr>
              <a:t> = "I want {} pieces of item {} for {} dollars."</a:t>
            </a:r>
          </a:p>
          <a:p>
            <a:r>
              <a:rPr lang="en-PH" b="1" dirty="0">
                <a:latin typeface="Tempus Sans ITC" pitchFamily="82" charset="0"/>
              </a:rPr>
              <a:t>print(</a:t>
            </a:r>
            <a:r>
              <a:rPr lang="en-PH" b="1" dirty="0" err="1">
                <a:latin typeface="Tempus Sans ITC" pitchFamily="82" charset="0"/>
              </a:rPr>
              <a:t>myorder.format</a:t>
            </a:r>
            <a:r>
              <a:rPr lang="en-PH" b="1" dirty="0">
                <a:latin typeface="Tempus Sans ITC" pitchFamily="82" charset="0"/>
              </a:rPr>
              <a:t>(quantity, </a:t>
            </a:r>
            <a:r>
              <a:rPr lang="en-PH" b="1" dirty="0" err="1">
                <a:latin typeface="Tempus Sans ITC" pitchFamily="82" charset="0"/>
              </a:rPr>
              <a:t>itemno</a:t>
            </a:r>
            <a:r>
              <a:rPr lang="en-PH" b="1" dirty="0">
                <a:latin typeface="Tempus Sans ITC" pitchFamily="82" charset="0"/>
              </a:rPr>
              <a:t>, price)) </a:t>
            </a:r>
          </a:p>
        </p:txBody>
      </p:sp>
      <p:sp>
        <p:nvSpPr>
          <p:cNvPr id="7" name="Rectangle 6"/>
          <p:cNvSpPr/>
          <p:nvPr/>
        </p:nvSpPr>
        <p:spPr>
          <a:xfrm>
            <a:off x="6768503" y="5240160"/>
            <a:ext cx="4442242" cy="369332"/>
          </a:xfrm>
          <a:prstGeom prst="rect">
            <a:avLst/>
          </a:prstGeom>
        </p:spPr>
        <p:txBody>
          <a:bodyPr wrap="none">
            <a:spAutoFit/>
          </a:bodyPr>
          <a:lstStyle/>
          <a:p>
            <a:r>
              <a:rPr lang="en-US" b="1" dirty="0">
                <a:latin typeface="Tempus Sans ITC" pitchFamily="82" charset="0"/>
              </a:rPr>
              <a:t>I want 3 pieces of item 567 for 49.95 dollars.</a:t>
            </a:r>
            <a:endParaRPr lang="en-PH" b="1" dirty="0">
              <a:latin typeface="Tempus Sans ITC" pitchFamily="82" charset="0"/>
            </a:endParaRPr>
          </a:p>
        </p:txBody>
      </p:sp>
      <p:sp>
        <p:nvSpPr>
          <p:cNvPr id="8" name="TextBox 7"/>
          <p:cNvSpPr txBox="1"/>
          <p:nvPr/>
        </p:nvSpPr>
        <p:spPr>
          <a:xfrm>
            <a:off x="1195755" y="161456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9" name="TextBox 8"/>
          <p:cNvSpPr txBox="1"/>
          <p:nvPr/>
        </p:nvSpPr>
        <p:spPr>
          <a:xfrm>
            <a:off x="996462" y="4501496"/>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0" name="TextBox 9"/>
          <p:cNvSpPr txBox="1"/>
          <p:nvPr/>
        </p:nvSpPr>
        <p:spPr>
          <a:xfrm>
            <a:off x="6036998" y="161456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
        <p:nvSpPr>
          <p:cNvPr id="11" name="TextBox 10"/>
          <p:cNvSpPr txBox="1"/>
          <p:nvPr/>
        </p:nvSpPr>
        <p:spPr>
          <a:xfrm>
            <a:off x="6036997" y="4501496"/>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321379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70BA96D9-2E56-3DBD-6315-048A1B2800FB}"/>
              </a:ext>
            </a:extLst>
          </p:cNvPr>
          <p:cNvSpPr>
            <a:spLocks noGrp="1"/>
          </p:cNvSpPr>
          <p:nvPr>
            <p:ph type="title"/>
          </p:nvPr>
        </p:nvSpPr>
        <p:spPr>
          <a:xfrm>
            <a:off x="365760" y="394995"/>
            <a:ext cx="6502620" cy="676656"/>
          </a:xfrm>
        </p:spPr>
        <p:txBody>
          <a:bodyPr>
            <a:normAutofit fontScale="90000"/>
          </a:bodyPr>
          <a:lstStyle/>
          <a:p>
            <a:pPr algn="l"/>
            <a:r>
              <a:rPr lang="en-PH" b="0" i="0" dirty="0">
                <a:solidFill>
                  <a:srgbClr val="000000"/>
                </a:solidFill>
                <a:effectLst/>
                <a:latin typeface="Segoe UI" panose="020B0502040204020203" pitchFamily="34" charset="0"/>
              </a:rPr>
              <a:t>Why Python?</a:t>
            </a:r>
          </a:p>
        </p:txBody>
      </p:sp>
      <p:sp>
        <p:nvSpPr>
          <p:cNvPr id="27" name="Text Placeholder 26">
            <a:extLst>
              <a:ext uri="{FF2B5EF4-FFF2-40B4-BE49-F238E27FC236}">
                <a16:creationId xmlns="" xmlns:a16="http://schemas.microsoft.com/office/drawing/2014/main" id="{64C89AC3-3D7A-65BB-C3F4-2B1CB19E78D1}"/>
              </a:ext>
            </a:extLst>
          </p:cNvPr>
          <p:cNvSpPr>
            <a:spLocks noGrp="1"/>
          </p:cNvSpPr>
          <p:nvPr>
            <p:ph type="body" sz="half" idx="2"/>
          </p:nvPr>
        </p:nvSpPr>
        <p:spPr>
          <a:xfrm>
            <a:off x="365759" y="1071652"/>
            <a:ext cx="6614589" cy="2070794"/>
          </a:xfrm>
        </p:spPr>
        <p:txBody>
          <a:bodyPr>
            <a:normAutofit fontScale="85000" lnSpcReduction="20000"/>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works on different platforms (Windows, Mac, Linux, Raspberry Pi,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a simple syntax similar to the English language.</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can be treated in a procedural way, an object-oriented way or a functional way.</a:t>
            </a:r>
          </a:p>
        </p:txBody>
      </p:sp>
      <p:pic>
        <p:nvPicPr>
          <p:cNvPr id="22" name="Picture Placeholder 21">
            <a:extLst>
              <a:ext uri="{FF2B5EF4-FFF2-40B4-BE49-F238E27FC236}">
                <a16:creationId xmlns="" xmlns:a16="http://schemas.microsoft.com/office/drawing/2014/main" id="{07415596-3C86-E792-A622-F817DB08D587}"/>
              </a:ext>
            </a:extLst>
          </p:cNvPr>
          <p:cNvPicPr>
            <a:picLocks noGrp="1" noChangeAspect="1"/>
          </p:cNvPicPr>
          <p:nvPr>
            <p:ph type="pic" idx="1"/>
          </p:nvPr>
        </p:nvPicPr>
        <p:blipFill>
          <a:blip r:embed="rId2"/>
          <a:srcRect l="10692" r="10692"/>
          <a:stretch/>
        </p:blipFill>
        <p:spPr>
          <a:xfrm>
            <a:off x="7818120" y="-7187"/>
            <a:ext cx="4376530" cy="6018401"/>
          </a:xfrm>
        </p:spPr>
      </p:pic>
      <p:sp>
        <p:nvSpPr>
          <p:cNvPr id="5" name="TextBox 4">
            <a:extLst>
              <a:ext uri="{FF2B5EF4-FFF2-40B4-BE49-F238E27FC236}">
                <a16:creationId xmlns="" xmlns:a16="http://schemas.microsoft.com/office/drawing/2014/main" id="{3F0B95A2-94A0-4060-9D79-185A48057A29}"/>
              </a:ext>
            </a:extLst>
          </p:cNvPr>
          <p:cNvSpPr txBox="1"/>
          <p:nvPr/>
        </p:nvSpPr>
        <p:spPr>
          <a:xfrm>
            <a:off x="365758" y="3013501"/>
            <a:ext cx="6400800" cy="830997"/>
          </a:xfrm>
          <a:prstGeom prst="rect">
            <a:avLst/>
          </a:prstGeom>
          <a:noFill/>
        </p:spPr>
        <p:txBody>
          <a:bodyPr wrap="square" rtlCol="0">
            <a:spAutoFit/>
          </a:bodyPr>
          <a:lstStyle/>
          <a:p>
            <a:pPr algn="l"/>
            <a:r>
              <a:rPr lang="en-PH" sz="4800" b="0" i="0" dirty="0">
                <a:solidFill>
                  <a:srgbClr val="000000"/>
                </a:solidFill>
                <a:effectLst/>
                <a:latin typeface="Segoe UI" panose="020B0502040204020203" pitchFamily="34" charset="0"/>
              </a:rPr>
              <a:t>Good to know</a:t>
            </a:r>
          </a:p>
        </p:txBody>
      </p:sp>
      <p:sp>
        <p:nvSpPr>
          <p:cNvPr id="6" name="TextBox 5">
            <a:extLst>
              <a:ext uri="{FF2B5EF4-FFF2-40B4-BE49-F238E27FC236}">
                <a16:creationId xmlns="" xmlns:a16="http://schemas.microsoft.com/office/drawing/2014/main" id="{8FE69872-4A46-DEB9-388C-02650E030A66}"/>
              </a:ext>
            </a:extLst>
          </p:cNvPr>
          <p:cNvSpPr txBox="1"/>
          <p:nvPr/>
        </p:nvSpPr>
        <p:spPr>
          <a:xfrm>
            <a:off x="365759" y="3715555"/>
            <a:ext cx="7452362" cy="2862322"/>
          </a:xfrm>
          <a:prstGeom prst="rect">
            <a:avLst/>
          </a:prstGeom>
          <a:noFill/>
        </p:spPr>
        <p:txBody>
          <a:bodyPr wrap="square" rtlCol="0">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The most recent major version of Python is Python 3, which we shall be using in this tutorial. However, Python 2, although not being updated with anything other than security updates, is still quite popular.</a:t>
            </a:r>
          </a:p>
          <a:p>
            <a:pPr algn="l">
              <a:buFont typeface="Arial" panose="020B0604020202020204" pitchFamily="34" charset="0"/>
              <a:buChar char="•"/>
            </a:pPr>
            <a:r>
              <a:rPr lang="en-US" b="0" i="0" dirty="0">
                <a:solidFill>
                  <a:srgbClr val="000000"/>
                </a:solidFill>
                <a:effectLst/>
                <a:latin typeface="Verdana" panose="020B0604030504040204" pitchFamily="34" charset="0"/>
              </a:rPr>
              <a:t>In this tutorial Python will be written in a text editor. It is possible to write Python in an Integrated Development Environment, such as </a:t>
            </a:r>
            <a:r>
              <a:rPr lang="en-US" b="0" i="0" dirty="0" err="1">
                <a:solidFill>
                  <a:srgbClr val="000000"/>
                </a:solidFill>
                <a:effectLst/>
                <a:latin typeface="Verdana" panose="020B0604030504040204" pitchFamily="34" charset="0"/>
              </a:rPr>
              <a:t>Thonny</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Pycharm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Netbeans</a:t>
            </a:r>
            <a:r>
              <a:rPr lang="en-US" b="0" i="0" dirty="0">
                <a:solidFill>
                  <a:srgbClr val="000000"/>
                </a:solidFill>
                <a:effectLst/>
                <a:latin typeface="Verdana" panose="020B0604030504040204" pitchFamily="34" charset="0"/>
              </a:rPr>
              <a:t> or Eclipse which are particularly useful when managing larger collections of Python files.</a:t>
            </a:r>
          </a:p>
          <a:p>
            <a:pPr algn="l">
              <a:buFont typeface="Arial" panose="020B0604020202020204" pitchFamily="34" charset="0"/>
              <a:buChar char="•"/>
            </a:pPr>
            <a:endParaRPr lang="en-PH" dirty="0"/>
          </a:p>
        </p:txBody>
      </p:sp>
    </p:spTree>
    <p:extLst>
      <p:ext uri="{BB962C8B-B14F-4D97-AF65-F5344CB8AC3E}">
        <p14:creationId xmlns:p14="http://schemas.microsoft.com/office/powerpoint/2010/main" val="962322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8891" y="638853"/>
            <a:ext cx="9373079" cy="369332"/>
          </a:xfrm>
          <a:prstGeom prst="rect">
            <a:avLst/>
          </a:prstGeom>
          <a:noFill/>
        </p:spPr>
        <p:txBody>
          <a:bodyPr wrap="none" rtlCol="0">
            <a:spAutoFit/>
          </a:bodyPr>
          <a:lstStyle/>
          <a:p>
            <a:r>
              <a:rPr lang="en-US" b="1" dirty="0">
                <a:latin typeface="Tempus Sans ITC" pitchFamily="82" charset="0"/>
              </a:rPr>
              <a:t>You can use index numbers </a:t>
            </a:r>
            <a:r>
              <a:rPr lang="en-US" b="1" dirty="0">
                <a:solidFill>
                  <a:srgbClr val="FF0000"/>
                </a:solidFill>
                <a:latin typeface="Tempus Sans ITC" pitchFamily="82" charset="0"/>
              </a:rPr>
              <a:t>{0}</a:t>
            </a:r>
            <a:r>
              <a:rPr lang="en-US" b="1" dirty="0">
                <a:latin typeface="Tempus Sans ITC" pitchFamily="82" charset="0"/>
              </a:rPr>
              <a:t> to be sure the arguments are placed in the correct placeholders:</a:t>
            </a:r>
            <a:endParaRPr lang="en-PH" b="1" dirty="0">
              <a:latin typeface="Tempus Sans ITC" pitchFamily="82" charset="0"/>
            </a:endParaRPr>
          </a:p>
        </p:txBody>
      </p:sp>
      <p:sp>
        <p:nvSpPr>
          <p:cNvPr id="5" name="Rectangle 4"/>
          <p:cNvSpPr/>
          <p:nvPr/>
        </p:nvSpPr>
        <p:spPr>
          <a:xfrm>
            <a:off x="1699846" y="2045566"/>
            <a:ext cx="6096000" cy="1754326"/>
          </a:xfrm>
          <a:prstGeom prst="rect">
            <a:avLst/>
          </a:prstGeom>
        </p:spPr>
        <p:txBody>
          <a:bodyPr>
            <a:spAutoFit/>
          </a:bodyPr>
          <a:lstStyle/>
          <a:p>
            <a:r>
              <a:rPr lang="en-PH" b="1" dirty="0">
                <a:latin typeface="Tempus Sans ITC" pitchFamily="82" charset="0"/>
              </a:rPr>
              <a:t>quantity = 3</a:t>
            </a:r>
          </a:p>
          <a:p>
            <a:r>
              <a:rPr lang="en-PH" b="1" dirty="0" err="1">
                <a:latin typeface="Tempus Sans ITC" pitchFamily="82" charset="0"/>
              </a:rPr>
              <a:t>itemno</a:t>
            </a:r>
            <a:r>
              <a:rPr lang="en-PH" b="1" dirty="0">
                <a:latin typeface="Tempus Sans ITC" pitchFamily="82" charset="0"/>
              </a:rPr>
              <a:t> = 567</a:t>
            </a:r>
          </a:p>
          <a:p>
            <a:r>
              <a:rPr lang="en-PH" b="1" dirty="0">
                <a:latin typeface="Tempus Sans ITC" pitchFamily="82" charset="0"/>
              </a:rPr>
              <a:t>price = 49.95</a:t>
            </a:r>
          </a:p>
          <a:p>
            <a:r>
              <a:rPr lang="en-PH" b="1" dirty="0" err="1">
                <a:latin typeface="Tempus Sans ITC" pitchFamily="82" charset="0"/>
              </a:rPr>
              <a:t>myorder</a:t>
            </a:r>
            <a:r>
              <a:rPr lang="en-PH" b="1" dirty="0">
                <a:latin typeface="Tempus Sans ITC" pitchFamily="82" charset="0"/>
              </a:rPr>
              <a:t> = "I want to pay {2} dollars for {0} pieces of item {1}."</a:t>
            </a:r>
          </a:p>
          <a:p>
            <a:r>
              <a:rPr lang="en-PH" b="1" dirty="0">
                <a:latin typeface="Tempus Sans ITC" pitchFamily="82" charset="0"/>
              </a:rPr>
              <a:t>print(</a:t>
            </a:r>
            <a:r>
              <a:rPr lang="en-PH" b="1" dirty="0" err="1">
                <a:latin typeface="Tempus Sans ITC" pitchFamily="82" charset="0"/>
              </a:rPr>
              <a:t>myorder.format</a:t>
            </a:r>
            <a:r>
              <a:rPr lang="en-PH" b="1" dirty="0">
                <a:latin typeface="Tempus Sans ITC" pitchFamily="82" charset="0"/>
              </a:rPr>
              <a:t>(quantity, </a:t>
            </a:r>
            <a:r>
              <a:rPr lang="en-PH" b="1" dirty="0" err="1">
                <a:latin typeface="Tempus Sans ITC" pitchFamily="82" charset="0"/>
              </a:rPr>
              <a:t>itemno</a:t>
            </a:r>
            <a:r>
              <a:rPr lang="en-PH" b="1" dirty="0">
                <a:latin typeface="Tempus Sans ITC" pitchFamily="82" charset="0"/>
              </a:rPr>
              <a:t>, price)) </a:t>
            </a:r>
          </a:p>
        </p:txBody>
      </p:sp>
      <p:sp>
        <p:nvSpPr>
          <p:cNvPr id="6" name="Rectangle 5"/>
          <p:cNvSpPr/>
          <p:nvPr/>
        </p:nvSpPr>
        <p:spPr>
          <a:xfrm>
            <a:off x="1699846" y="4381473"/>
            <a:ext cx="5051383" cy="369332"/>
          </a:xfrm>
          <a:prstGeom prst="rect">
            <a:avLst/>
          </a:prstGeom>
        </p:spPr>
        <p:txBody>
          <a:bodyPr wrap="none">
            <a:spAutoFit/>
          </a:bodyPr>
          <a:lstStyle/>
          <a:p>
            <a:r>
              <a:rPr lang="en-US" b="1" dirty="0">
                <a:latin typeface="Tempus Sans ITC" pitchFamily="82" charset="0"/>
              </a:rPr>
              <a:t>I want to pay 49.95 dollars for 3 pieces of item 567</a:t>
            </a:r>
            <a:endParaRPr lang="en-PH" b="1" dirty="0">
              <a:latin typeface="Tempus Sans ITC" pitchFamily="82" charset="0"/>
            </a:endParaRPr>
          </a:p>
        </p:txBody>
      </p:sp>
      <p:sp>
        <p:nvSpPr>
          <p:cNvPr id="7" name="TextBox 6"/>
          <p:cNvSpPr txBox="1"/>
          <p:nvPr/>
        </p:nvSpPr>
        <p:spPr>
          <a:xfrm>
            <a:off x="1055077" y="161456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9" name="TextBox 8"/>
          <p:cNvSpPr txBox="1"/>
          <p:nvPr/>
        </p:nvSpPr>
        <p:spPr>
          <a:xfrm>
            <a:off x="1055077" y="3759892"/>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3306744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046" y="531113"/>
            <a:ext cx="6096000" cy="707886"/>
          </a:xfrm>
          <a:prstGeom prst="rect">
            <a:avLst/>
          </a:prstGeom>
        </p:spPr>
        <p:txBody>
          <a:bodyPr>
            <a:spAutoFit/>
          </a:bodyPr>
          <a:lstStyle/>
          <a:p>
            <a:r>
              <a:rPr lang="en-PH" sz="4000" b="1" dirty="0">
                <a:effectLst>
                  <a:outerShdw blurRad="38100" dist="38100" dir="2700000" algn="tl">
                    <a:srgbClr val="000000">
                      <a:alpha val="43137"/>
                    </a:srgbClr>
                  </a:outerShdw>
                </a:effectLst>
                <a:latin typeface="Tempus Sans ITC" pitchFamily="82" charset="0"/>
              </a:rPr>
              <a:t>Python - Escape Characters</a:t>
            </a:r>
          </a:p>
        </p:txBody>
      </p:sp>
      <p:sp>
        <p:nvSpPr>
          <p:cNvPr id="3" name="Rectangle 2"/>
          <p:cNvSpPr/>
          <p:nvPr/>
        </p:nvSpPr>
        <p:spPr>
          <a:xfrm>
            <a:off x="1011726" y="1238999"/>
            <a:ext cx="2669320" cy="523220"/>
          </a:xfrm>
          <a:prstGeom prst="rect">
            <a:avLst/>
          </a:prstGeom>
        </p:spPr>
        <p:txBody>
          <a:bodyPr wrap="none">
            <a:spAutoFit/>
          </a:bodyPr>
          <a:lstStyle/>
          <a:p>
            <a:r>
              <a:rPr lang="en-PH" sz="2800" b="1" i="1" u="sng" dirty="0">
                <a:effectLst>
                  <a:outerShdw blurRad="38100" dist="38100" dir="2700000" algn="tl">
                    <a:srgbClr val="000000">
                      <a:alpha val="43137"/>
                    </a:srgbClr>
                  </a:outerShdw>
                </a:effectLst>
                <a:latin typeface="Tempus Sans ITC" pitchFamily="82" charset="0"/>
              </a:rPr>
              <a:t>Escape Character</a:t>
            </a:r>
          </a:p>
        </p:txBody>
      </p:sp>
      <p:sp>
        <p:nvSpPr>
          <p:cNvPr id="4" name="TextBox 3"/>
          <p:cNvSpPr txBox="1"/>
          <p:nvPr/>
        </p:nvSpPr>
        <p:spPr>
          <a:xfrm>
            <a:off x="633046" y="1843096"/>
            <a:ext cx="10450297" cy="1200329"/>
          </a:xfrm>
          <a:prstGeom prst="rect">
            <a:avLst/>
          </a:prstGeom>
          <a:noFill/>
        </p:spPr>
        <p:txBody>
          <a:bodyPr wrap="none" rtlCol="0">
            <a:spAutoFit/>
          </a:bodyPr>
          <a:lstStyle/>
          <a:p>
            <a:pPr marL="285750" indent="-285750">
              <a:buFont typeface="Arial" pitchFamily="34" charset="0"/>
              <a:buChar char="•"/>
            </a:pPr>
            <a:r>
              <a:rPr lang="en-US" b="1" dirty="0">
                <a:latin typeface="Tempus Sans ITC" pitchFamily="82" charset="0"/>
              </a:rPr>
              <a:t>To insert characters that are illegal in a string, use an escape character.</a:t>
            </a:r>
          </a:p>
          <a:p>
            <a:pPr marL="285750" indent="-285750">
              <a:buFont typeface="Arial" pitchFamily="34" charset="0"/>
              <a:buChar char="•"/>
            </a:pPr>
            <a:r>
              <a:rPr lang="en-US" b="1" dirty="0">
                <a:latin typeface="Tempus Sans ITC" pitchFamily="82" charset="0"/>
              </a:rPr>
              <a:t>An escape character is a backslash </a:t>
            </a:r>
            <a:r>
              <a:rPr lang="en-US" b="1" dirty="0">
                <a:solidFill>
                  <a:srgbClr val="FF0000"/>
                </a:solidFill>
                <a:latin typeface="Tempus Sans ITC" pitchFamily="82" charset="0"/>
              </a:rPr>
              <a:t>\</a:t>
            </a:r>
            <a:r>
              <a:rPr lang="en-US" b="1" dirty="0">
                <a:latin typeface="Tempus Sans ITC" pitchFamily="82" charset="0"/>
              </a:rPr>
              <a:t> followed by the character you want to insert.</a:t>
            </a:r>
          </a:p>
          <a:p>
            <a:pPr marL="285750" indent="-285750">
              <a:buFont typeface="Arial" pitchFamily="34" charset="0"/>
              <a:buChar char="•"/>
            </a:pPr>
            <a:r>
              <a:rPr lang="en-US" b="1" dirty="0">
                <a:latin typeface="Tempus Sans ITC" pitchFamily="82" charset="0"/>
              </a:rPr>
              <a:t>An example of an illegal character is a double quote inside a string that is surrounded by double quotes:</a:t>
            </a:r>
          </a:p>
          <a:p>
            <a:pPr marL="285750" indent="-285750">
              <a:buFont typeface="Arial" pitchFamily="34" charset="0"/>
              <a:buChar char="•"/>
            </a:pPr>
            <a:endParaRPr lang="en-PH" b="1" dirty="0">
              <a:latin typeface="Tempus Sans ITC" pitchFamily="82" charset="0"/>
            </a:endParaRPr>
          </a:p>
        </p:txBody>
      </p:sp>
      <p:sp>
        <p:nvSpPr>
          <p:cNvPr id="5" name="Rectangle 4"/>
          <p:cNvSpPr/>
          <p:nvPr/>
        </p:nvSpPr>
        <p:spPr>
          <a:xfrm>
            <a:off x="633045" y="3043425"/>
            <a:ext cx="10433539" cy="369332"/>
          </a:xfrm>
          <a:prstGeom prst="rect">
            <a:avLst/>
          </a:prstGeom>
        </p:spPr>
        <p:txBody>
          <a:bodyPr wrap="square">
            <a:spAutoFit/>
          </a:bodyPr>
          <a:lstStyle/>
          <a:p>
            <a:r>
              <a:rPr lang="en-US" b="1" dirty="0">
                <a:latin typeface="Tempus Sans ITC" pitchFamily="82" charset="0"/>
              </a:rPr>
              <a:t>You will get an error if you use double quotes inside a string that is surrounded by double quotes:</a:t>
            </a:r>
            <a:endParaRPr lang="en-PH" b="1" dirty="0">
              <a:latin typeface="Tempus Sans ITC" pitchFamily="82" charset="0"/>
            </a:endParaRPr>
          </a:p>
        </p:txBody>
      </p:sp>
      <p:sp>
        <p:nvSpPr>
          <p:cNvPr id="6" name="Rectangle 5"/>
          <p:cNvSpPr/>
          <p:nvPr/>
        </p:nvSpPr>
        <p:spPr>
          <a:xfrm>
            <a:off x="835880" y="4067908"/>
            <a:ext cx="4615351" cy="2031325"/>
          </a:xfrm>
          <a:prstGeom prst="rect">
            <a:avLst/>
          </a:prstGeom>
        </p:spPr>
        <p:txBody>
          <a:bodyPr wrap="square">
            <a:spAutoFit/>
          </a:bodyPr>
          <a:lstStyle/>
          <a:p>
            <a:r>
              <a:rPr lang="en-US" b="1" dirty="0">
                <a:latin typeface="Tempus Sans ITC" pitchFamily="82" charset="0"/>
              </a:rPr>
              <a:t>txt = "We are the so-called "Vikings" from the north."</a:t>
            </a:r>
          </a:p>
          <a:p>
            <a:endParaRPr lang="en-US" b="1" dirty="0">
              <a:latin typeface="Tempus Sans ITC" pitchFamily="82" charset="0"/>
            </a:endParaRPr>
          </a:p>
          <a:p>
            <a:endParaRPr lang="en-US" b="1" dirty="0">
              <a:latin typeface="Tempus Sans ITC" pitchFamily="82" charset="0"/>
            </a:endParaRPr>
          </a:p>
          <a:p>
            <a:r>
              <a:rPr lang="en-US" b="1" dirty="0">
                <a:latin typeface="Tempus Sans ITC" pitchFamily="82" charset="0"/>
              </a:rPr>
              <a:t>#You will get an error if you use double quotes inside a string that are surrounded by double quotes:</a:t>
            </a:r>
          </a:p>
        </p:txBody>
      </p:sp>
      <p:sp>
        <p:nvSpPr>
          <p:cNvPr id="11" name="Rectangle 10"/>
          <p:cNvSpPr/>
          <p:nvPr/>
        </p:nvSpPr>
        <p:spPr>
          <a:xfrm>
            <a:off x="5881640" y="4344906"/>
            <a:ext cx="5931878" cy="1200329"/>
          </a:xfrm>
          <a:prstGeom prst="rect">
            <a:avLst/>
          </a:prstGeom>
        </p:spPr>
        <p:txBody>
          <a:bodyPr wrap="square">
            <a:spAutoFit/>
          </a:bodyPr>
          <a:lstStyle/>
          <a:p>
            <a:r>
              <a:rPr lang="en-US" b="1" dirty="0">
                <a:latin typeface="Tempus Sans ITC" pitchFamily="82" charset="0"/>
              </a:rPr>
              <a:t> File "demo_string_escape_error.py", line 1</a:t>
            </a:r>
            <a:br>
              <a:rPr lang="en-US" b="1" dirty="0">
                <a:latin typeface="Tempus Sans ITC" pitchFamily="82" charset="0"/>
              </a:rPr>
            </a:br>
            <a:r>
              <a:rPr lang="en-US" b="1" dirty="0">
                <a:latin typeface="Tempus Sans ITC" pitchFamily="82" charset="0"/>
              </a:rPr>
              <a:t>    txt = "We are the so-called "Vikings" from the north."</a:t>
            </a:r>
            <a:br>
              <a:rPr lang="en-US" b="1" dirty="0">
                <a:latin typeface="Tempus Sans ITC" pitchFamily="82" charset="0"/>
              </a:rPr>
            </a:br>
            <a:r>
              <a:rPr lang="en-US" b="1" dirty="0">
                <a:latin typeface="Tempus Sans ITC" pitchFamily="82" charset="0"/>
              </a:rPr>
              <a:t>                                                                  ^</a:t>
            </a:r>
            <a:br>
              <a:rPr lang="en-US" b="1" dirty="0">
                <a:latin typeface="Tempus Sans ITC" pitchFamily="82" charset="0"/>
              </a:rPr>
            </a:br>
            <a:r>
              <a:rPr lang="en-US" b="1" dirty="0" err="1">
                <a:latin typeface="Tempus Sans ITC" pitchFamily="82" charset="0"/>
              </a:rPr>
              <a:t>SyntaxError</a:t>
            </a:r>
            <a:r>
              <a:rPr lang="en-US" b="1" dirty="0">
                <a:latin typeface="Tempus Sans ITC" pitchFamily="82" charset="0"/>
              </a:rPr>
              <a:t>: invalid syntax</a:t>
            </a:r>
            <a:endParaRPr lang="en-PH" b="1" dirty="0">
              <a:latin typeface="Tempus Sans ITC" pitchFamily="82" charset="0"/>
            </a:endParaRPr>
          </a:p>
        </p:txBody>
      </p:sp>
      <p:sp>
        <p:nvSpPr>
          <p:cNvPr id="12" name="TextBox 11"/>
          <p:cNvSpPr txBox="1"/>
          <p:nvPr/>
        </p:nvSpPr>
        <p:spPr>
          <a:xfrm>
            <a:off x="638066" y="3595769"/>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13" name="TextBox 12"/>
          <p:cNvSpPr txBox="1"/>
          <p:nvPr/>
        </p:nvSpPr>
        <p:spPr>
          <a:xfrm>
            <a:off x="6013551" y="3595769"/>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1863794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05989"/>
            <a:ext cx="4657301" cy="369332"/>
          </a:xfrm>
          <a:prstGeom prst="rect">
            <a:avLst/>
          </a:prstGeom>
          <a:noFill/>
        </p:spPr>
        <p:txBody>
          <a:bodyPr wrap="none" rtlCol="0">
            <a:spAutoFit/>
          </a:bodyPr>
          <a:lstStyle/>
          <a:p>
            <a:r>
              <a:rPr lang="en-US" b="1" dirty="0">
                <a:latin typeface="Tempus Sans ITC" pitchFamily="82" charset="0"/>
              </a:rPr>
              <a:t>To fix this problem, use the escape character</a:t>
            </a:r>
            <a:r>
              <a:rPr lang="en-US" b="1" dirty="0">
                <a:solidFill>
                  <a:srgbClr val="FF0000"/>
                </a:solidFill>
                <a:latin typeface="Tempus Sans ITC" pitchFamily="82" charset="0"/>
              </a:rPr>
              <a:t> \"</a:t>
            </a:r>
            <a:r>
              <a:rPr lang="en-US" b="1" dirty="0">
                <a:latin typeface="Tempus Sans ITC" pitchFamily="82" charset="0"/>
              </a:rPr>
              <a:t>:</a:t>
            </a:r>
            <a:endParaRPr lang="en-PH" b="1" dirty="0">
              <a:latin typeface="Tempus Sans ITC" pitchFamily="82" charset="0"/>
            </a:endParaRPr>
          </a:p>
        </p:txBody>
      </p:sp>
      <p:sp>
        <p:nvSpPr>
          <p:cNvPr id="3" name="Rectangle 2"/>
          <p:cNvSpPr/>
          <p:nvPr/>
        </p:nvSpPr>
        <p:spPr>
          <a:xfrm>
            <a:off x="914400" y="1937213"/>
            <a:ext cx="10492154" cy="923330"/>
          </a:xfrm>
          <a:prstGeom prst="rect">
            <a:avLst/>
          </a:prstGeom>
        </p:spPr>
        <p:txBody>
          <a:bodyPr wrap="square">
            <a:spAutoFit/>
          </a:bodyPr>
          <a:lstStyle/>
          <a:p>
            <a:r>
              <a:rPr lang="en-US" b="1" dirty="0">
                <a:latin typeface="Tempus Sans ITC" pitchFamily="82" charset="0"/>
              </a:rPr>
              <a:t>The escape character allows you to use double quotes when you normally would not be allowed:</a:t>
            </a:r>
          </a:p>
          <a:p>
            <a:r>
              <a:rPr lang="en-US" b="1" dirty="0">
                <a:latin typeface="Tempus Sans ITC" pitchFamily="82" charset="0"/>
              </a:rPr>
              <a:t/>
            </a:r>
            <a:br>
              <a:rPr lang="en-US" b="1" dirty="0">
                <a:latin typeface="Tempus Sans ITC" pitchFamily="82" charset="0"/>
              </a:rPr>
            </a:br>
            <a:endParaRPr lang="en-PH" b="1" dirty="0">
              <a:latin typeface="Tempus Sans ITC" pitchFamily="82" charset="0"/>
            </a:endParaRPr>
          </a:p>
        </p:txBody>
      </p:sp>
      <p:sp>
        <p:nvSpPr>
          <p:cNvPr id="4" name="Rectangle 3"/>
          <p:cNvSpPr/>
          <p:nvPr/>
        </p:nvSpPr>
        <p:spPr>
          <a:xfrm>
            <a:off x="1688123" y="2860543"/>
            <a:ext cx="6096000" cy="646331"/>
          </a:xfrm>
          <a:prstGeom prst="rect">
            <a:avLst/>
          </a:prstGeom>
        </p:spPr>
        <p:txBody>
          <a:bodyPr>
            <a:spAutoFit/>
          </a:bodyPr>
          <a:lstStyle/>
          <a:p>
            <a:r>
              <a:rPr lang="en-US" b="1" dirty="0">
                <a:latin typeface="Tempus Sans ITC" pitchFamily="82" charset="0"/>
              </a:rPr>
              <a:t>txt = "We are the so-called \"Vikings\" from the north."</a:t>
            </a:r>
          </a:p>
          <a:p>
            <a:r>
              <a:rPr lang="en-US" b="1" dirty="0">
                <a:latin typeface="Tempus Sans ITC" pitchFamily="82" charset="0"/>
              </a:rPr>
              <a:t>print(txt) </a:t>
            </a:r>
          </a:p>
        </p:txBody>
      </p:sp>
      <p:sp>
        <p:nvSpPr>
          <p:cNvPr id="5" name="Rectangle 4"/>
          <p:cNvSpPr/>
          <p:nvPr/>
        </p:nvSpPr>
        <p:spPr>
          <a:xfrm>
            <a:off x="1688123" y="4134619"/>
            <a:ext cx="4697120" cy="369332"/>
          </a:xfrm>
          <a:prstGeom prst="rect">
            <a:avLst/>
          </a:prstGeom>
        </p:spPr>
        <p:txBody>
          <a:bodyPr wrap="none">
            <a:spAutoFit/>
          </a:bodyPr>
          <a:lstStyle/>
          <a:p>
            <a:r>
              <a:rPr lang="en-US" b="1" dirty="0">
                <a:latin typeface="Tempus Sans ITC" pitchFamily="82" charset="0"/>
              </a:rPr>
              <a:t>We are the so-called "Vikings" from the north.</a:t>
            </a:r>
            <a:endParaRPr lang="en-PH" b="1" dirty="0">
              <a:latin typeface="Tempus Sans ITC" pitchFamily="82" charset="0"/>
            </a:endParaRPr>
          </a:p>
        </p:txBody>
      </p:sp>
      <p:sp>
        <p:nvSpPr>
          <p:cNvPr id="6" name="TextBox 5"/>
          <p:cNvSpPr txBox="1"/>
          <p:nvPr/>
        </p:nvSpPr>
        <p:spPr>
          <a:xfrm>
            <a:off x="1314463" y="2523165"/>
            <a:ext cx="747320" cy="369332"/>
          </a:xfrm>
          <a:prstGeom prst="rect">
            <a:avLst/>
          </a:prstGeom>
          <a:noFill/>
        </p:spPr>
        <p:txBody>
          <a:bodyPr wrap="none" rtlCol="0">
            <a:spAutoFit/>
          </a:bodyPr>
          <a:lstStyle/>
          <a:p>
            <a:r>
              <a:rPr lang="en-US" b="1" dirty="0">
                <a:latin typeface="Tempus Sans ITC" pitchFamily="82" charset="0"/>
              </a:rPr>
              <a:t>Code:</a:t>
            </a:r>
            <a:endParaRPr lang="en-PH" b="1" dirty="0">
              <a:latin typeface="Tempus Sans ITC" pitchFamily="82" charset="0"/>
            </a:endParaRPr>
          </a:p>
        </p:txBody>
      </p:sp>
      <p:sp>
        <p:nvSpPr>
          <p:cNvPr id="7" name="TextBox 6"/>
          <p:cNvSpPr txBox="1"/>
          <p:nvPr/>
        </p:nvSpPr>
        <p:spPr>
          <a:xfrm>
            <a:off x="1314463" y="3762071"/>
            <a:ext cx="960519" cy="369332"/>
          </a:xfrm>
          <a:prstGeom prst="rect">
            <a:avLst/>
          </a:prstGeom>
          <a:noFill/>
        </p:spPr>
        <p:txBody>
          <a:bodyPr wrap="none" rtlCol="0">
            <a:spAutoFit/>
          </a:bodyPr>
          <a:lstStyle/>
          <a:p>
            <a:r>
              <a:rPr lang="en-US" b="1" dirty="0">
                <a:latin typeface="Tempus Sans ITC" pitchFamily="82" charset="0"/>
              </a:rPr>
              <a:t>Output:</a:t>
            </a:r>
            <a:endParaRPr lang="en-PH" b="1" dirty="0">
              <a:latin typeface="Tempus Sans ITC" pitchFamily="82" charset="0"/>
            </a:endParaRPr>
          </a:p>
        </p:txBody>
      </p:sp>
    </p:spTree>
    <p:extLst>
      <p:ext uri="{BB962C8B-B14F-4D97-AF65-F5344CB8AC3E}">
        <p14:creationId xmlns:p14="http://schemas.microsoft.com/office/powerpoint/2010/main" val="783377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32" y="1709738"/>
            <a:ext cx="6928829"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2338" y="603231"/>
            <a:ext cx="6096000" cy="954107"/>
          </a:xfrm>
          <a:prstGeom prst="rect">
            <a:avLst/>
          </a:prstGeom>
        </p:spPr>
        <p:txBody>
          <a:bodyPr>
            <a:spAutoFit/>
          </a:bodyPr>
          <a:lstStyle/>
          <a:p>
            <a:r>
              <a:rPr lang="en-US" sz="3600" b="1" dirty="0">
                <a:effectLst>
                  <a:outerShdw blurRad="38100" dist="38100" dir="2700000" algn="tl">
                    <a:srgbClr val="000000">
                      <a:alpha val="43137"/>
                    </a:srgbClr>
                  </a:outerShdw>
                </a:effectLst>
                <a:latin typeface="Tempus Sans ITC" pitchFamily="82" charset="0"/>
              </a:rPr>
              <a:t>Escape Characters</a:t>
            </a:r>
          </a:p>
          <a:p>
            <a:r>
              <a:rPr lang="en-US" sz="2000" b="1" dirty="0">
                <a:latin typeface="Tempus Sans ITC" pitchFamily="82" charset="0"/>
              </a:rPr>
              <a:t>Other escape characters used in Python:</a:t>
            </a:r>
          </a:p>
        </p:txBody>
      </p:sp>
    </p:spTree>
    <p:extLst>
      <p:ext uri="{BB962C8B-B14F-4D97-AF65-F5344CB8AC3E}">
        <p14:creationId xmlns:p14="http://schemas.microsoft.com/office/powerpoint/2010/main" val="745717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5961" y="641811"/>
            <a:ext cx="5561138" cy="707886"/>
          </a:xfrm>
          <a:prstGeom prst="rect">
            <a:avLst/>
          </a:prstGeom>
        </p:spPr>
        <p:txBody>
          <a:bodyPr wrap="none">
            <a:spAutoFit/>
          </a:bodyPr>
          <a:lstStyle/>
          <a:p>
            <a:r>
              <a:rPr lang="en-PH" sz="4000" b="1" dirty="0">
                <a:effectLst>
                  <a:outerShdw blurRad="38100" dist="38100" dir="2700000" algn="tl">
                    <a:srgbClr val="000000">
                      <a:alpha val="43137"/>
                    </a:srgbClr>
                  </a:outerShdw>
                </a:effectLst>
                <a:latin typeface="Tempus Sans ITC" pitchFamily="82" charset="0"/>
              </a:rPr>
              <a:t>Python - String Methods</a:t>
            </a:r>
          </a:p>
        </p:txBody>
      </p:sp>
      <p:sp>
        <p:nvSpPr>
          <p:cNvPr id="3" name="Rectangle 2"/>
          <p:cNvSpPr/>
          <p:nvPr/>
        </p:nvSpPr>
        <p:spPr>
          <a:xfrm>
            <a:off x="1183158" y="1326960"/>
            <a:ext cx="2483372" cy="523220"/>
          </a:xfrm>
          <a:prstGeom prst="rect">
            <a:avLst/>
          </a:prstGeom>
        </p:spPr>
        <p:txBody>
          <a:bodyPr wrap="none">
            <a:spAutoFit/>
          </a:bodyPr>
          <a:lstStyle/>
          <a:p>
            <a:r>
              <a:rPr lang="en-US" sz="2800" b="1" dirty="0">
                <a:solidFill>
                  <a:srgbClr val="000000"/>
                </a:solidFill>
                <a:effectLst>
                  <a:outerShdw blurRad="38100" dist="38100" dir="2700000" algn="tl">
                    <a:srgbClr val="000000">
                      <a:alpha val="43137"/>
                    </a:srgbClr>
                  </a:outerShdw>
                </a:effectLst>
                <a:latin typeface="Tempus Sans ITC" panose="04020404030D07020202" pitchFamily="82" charset="0"/>
              </a:rPr>
              <a:t>String Methods</a:t>
            </a:r>
            <a:endParaRPr lang="en-US" sz="2800" b="1" i="0" dirty="0">
              <a:solidFill>
                <a:srgbClr val="000000"/>
              </a:solidFill>
              <a:effectLst>
                <a:outerShdw blurRad="38100" dist="38100" dir="2700000" algn="tl">
                  <a:srgbClr val="000000">
                    <a:alpha val="43137"/>
                  </a:srgbClr>
                </a:outerShdw>
              </a:effectLst>
              <a:latin typeface="Tempus Sans ITC" panose="04020404030D07020202" pitchFamily="82" charset="0"/>
            </a:endParaRPr>
          </a:p>
        </p:txBody>
      </p:sp>
      <p:sp>
        <p:nvSpPr>
          <p:cNvPr id="4" name="Rectangle 3"/>
          <p:cNvSpPr/>
          <p:nvPr/>
        </p:nvSpPr>
        <p:spPr>
          <a:xfrm>
            <a:off x="1075509" y="1955250"/>
            <a:ext cx="8604068" cy="369332"/>
          </a:xfrm>
          <a:prstGeom prst="rect">
            <a:avLst/>
          </a:prstGeom>
        </p:spPr>
        <p:txBody>
          <a:bodyPr wrap="square">
            <a:spAutoFit/>
          </a:bodyPr>
          <a:lstStyle/>
          <a:p>
            <a:r>
              <a:rPr lang="en-US" b="1" dirty="0">
                <a:solidFill>
                  <a:srgbClr val="000000"/>
                </a:solidFill>
                <a:latin typeface="Tempus Sans ITC" panose="04020404030D07020202" pitchFamily="82" charset="0"/>
              </a:rPr>
              <a:t>Python has a set of built-in methods that you can use on strings.</a:t>
            </a:r>
            <a:endParaRPr lang="en-US" b="1" dirty="0">
              <a:latin typeface="Tempus Sans ITC" panose="04020404030D07020202" pitchFamily="82" charset="0"/>
            </a:endParaRPr>
          </a:p>
        </p:txBody>
      </p:sp>
      <p:sp>
        <p:nvSpPr>
          <p:cNvPr id="5" name="Rectangle 4"/>
          <p:cNvSpPr/>
          <p:nvPr/>
        </p:nvSpPr>
        <p:spPr>
          <a:xfrm>
            <a:off x="1075509" y="2337038"/>
            <a:ext cx="10171611" cy="369332"/>
          </a:xfrm>
          <a:prstGeom prst="rect">
            <a:avLst/>
          </a:prstGeom>
        </p:spPr>
        <p:txBody>
          <a:bodyPr wrap="square">
            <a:spAutoFit/>
          </a:bodyPr>
          <a:lstStyle/>
          <a:p>
            <a:r>
              <a:rPr lang="en-US" b="1" dirty="0">
                <a:solidFill>
                  <a:srgbClr val="FF0000"/>
                </a:solidFill>
                <a:latin typeface="Tempus Sans ITC" panose="04020404030D07020202" pitchFamily="82" charset="0"/>
              </a:rPr>
              <a:t>Note</a:t>
            </a:r>
            <a:r>
              <a:rPr lang="en-US" b="1" dirty="0">
                <a:solidFill>
                  <a:srgbClr val="000000"/>
                </a:solidFill>
                <a:latin typeface="Tempus Sans ITC" panose="04020404030D07020202" pitchFamily="82" charset="0"/>
              </a:rPr>
              <a:t>: All string methods return new values. They do not change the original string.</a:t>
            </a:r>
            <a:endParaRPr lang="en-US" b="1" dirty="0">
              <a:latin typeface="Tempus Sans ITC" panose="04020404030D07020202" pitchFamily="82" charset="0"/>
            </a:endParaRPr>
          </a:p>
        </p:txBody>
      </p:sp>
      <p:pic>
        <p:nvPicPr>
          <p:cNvPr id="6" name="Picture 5"/>
          <p:cNvPicPr>
            <a:picLocks noChangeAspect="1"/>
          </p:cNvPicPr>
          <p:nvPr/>
        </p:nvPicPr>
        <p:blipFill>
          <a:blip r:embed="rId2"/>
          <a:stretch>
            <a:fillRect/>
          </a:stretch>
        </p:blipFill>
        <p:spPr>
          <a:xfrm>
            <a:off x="885961" y="2962225"/>
            <a:ext cx="10099134" cy="3216505"/>
          </a:xfrm>
          <a:prstGeom prst="rect">
            <a:avLst/>
          </a:prstGeom>
        </p:spPr>
      </p:pic>
    </p:spTree>
    <p:extLst>
      <p:ext uri="{BB962C8B-B14F-4D97-AF65-F5344CB8AC3E}">
        <p14:creationId xmlns:p14="http://schemas.microsoft.com/office/powerpoint/2010/main" val="1793184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3183" y="738306"/>
            <a:ext cx="10650012" cy="5270608"/>
          </a:xfrm>
          <a:prstGeom prst="rect">
            <a:avLst/>
          </a:prstGeom>
        </p:spPr>
      </p:pic>
    </p:spTree>
    <p:extLst>
      <p:ext uri="{BB962C8B-B14F-4D97-AF65-F5344CB8AC3E}">
        <p14:creationId xmlns:p14="http://schemas.microsoft.com/office/powerpoint/2010/main" val="860379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520" y="954959"/>
            <a:ext cx="10609345" cy="4779636"/>
          </a:xfrm>
          <a:prstGeom prst="rect">
            <a:avLst/>
          </a:prstGeom>
        </p:spPr>
      </p:pic>
    </p:spTree>
    <p:extLst>
      <p:ext uri="{BB962C8B-B14F-4D97-AF65-F5344CB8AC3E}">
        <p14:creationId xmlns:p14="http://schemas.microsoft.com/office/powerpoint/2010/main" val="3781978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9723" y="1011971"/>
            <a:ext cx="10555443" cy="4748747"/>
          </a:xfrm>
          <a:prstGeom prst="rect">
            <a:avLst/>
          </a:prstGeom>
        </p:spPr>
      </p:pic>
    </p:spTree>
    <p:extLst>
      <p:ext uri="{BB962C8B-B14F-4D97-AF65-F5344CB8AC3E}">
        <p14:creationId xmlns:p14="http://schemas.microsoft.com/office/powerpoint/2010/main" val="2467906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1656" y="1047975"/>
            <a:ext cx="10369665" cy="3262767"/>
          </a:xfrm>
          <a:prstGeom prst="rect">
            <a:avLst/>
          </a:prstGeom>
        </p:spPr>
      </p:pic>
    </p:spTree>
    <p:extLst>
      <p:ext uri="{BB962C8B-B14F-4D97-AF65-F5344CB8AC3E}">
        <p14:creationId xmlns:p14="http://schemas.microsoft.com/office/powerpoint/2010/main" val="1995346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607" y="422756"/>
            <a:ext cx="3975640" cy="707886"/>
          </a:xfrm>
          <a:prstGeom prst="rect">
            <a:avLst/>
          </a:prstGeom>
        </p:spPr>
        <p:txBody>
          <a:bodyPr wrap="none">
            <a:spAutoFit/>
          </a:bodyPr>
          <a:lstStyle/>
          <a:p>
            <a:r>
              <a:rPr lang="en-US" sz="4000" b="1" dirty="0">
                <a:solidFill>
                  <a:srgbClr val="000000"/>
                </a:solidFill>
                <a:effectLst>
                  <a:outerShdw blurRad="38100" dist="38100" dir="2700000" algn="tl">
                    <a:srgbClr val="000000">
                      <a:alpha val="43137"/>
                    </a:srgbClr>
                  </a:outerShdw>
                </a:effectLst>
                <a:latin typeface="Tempus Sans ITC" panose="04020404030D07020202" pitchFamily="82" charset="0"/>
              </a:rPr>
              <a:t>Python Booleans</a:t>
            </a:r>
            <a:endPar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endParaRPr>
          </a:p>
        </p:txBody>
      </p:sp>
      <p:sp>
        <p:nvSpPr>
          <p:cNvPr id="5" name="TextBox 4"/>
          <p:cNvSpPr txBox="1"/>
          <p:nvPr/>
        </p:nvSpPr>
        <p:spPr>
          <a:xfrm>
            <a:off x="3017520" y="4297680"/>
            <a:ext cx="184731" cy="369332"/>
          </a:xfrm>
          <a:prstGeom prst="rect">
            <a:avLst/>
          </a:prstGeom>
          <a:noFill/>
        </p:spPr>
        <p:txBody>
          <a:bodyPr wrap="none" rtlCol="0">
            <a:spAutoFit/>
          </a:bodyPr>
          <a:lstStyle/>
          <a:p>
            <a:endParaRPr lang="en-US" b="1" dirty="0">
              <a:latin typeface="Tempus Sans ITC" panose="04020404030D07020202" pitchFamily="82" charset="0"/>
            </a:endParaRPr>
          </a:p>
        </p:txBody>
      </p:sp>
      <p:sp>
        <p:nvSpPr>
          <p:cNvPr id="7" name="Rectangle 3"/>
          <p:cNvSpPr>
            <a:spLocks noChangeArrowheads="1"/>
          </p:cNvSpPr>
          <p:nvPr/>
        </p:nvSpPr>
        <p:spPr bwMode="auto">
          <a:xfrm rot="10800000" flipV="1">
            <a:off x="1125183" y="1222975"/>
            <a:ext cx="5434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Booleans represent one of two values: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or </a:t>
            </a:r>
            <a:r>
              <a:rPr kumimoji="0" lang="en-US" altLang="en-US" b="1" i="0" u="none" strike="noStrike" cap="none" normalizeH="0" baseline="0" dirty="0">
                <a:ln>
                  <a:noFill/>
                </a:ln>
                <a:solidFill>
                  <a:srgbClr val="DC143C"/>
                </a:solidFill>
                <a:effectLst/>
                <a:latin typeface="Tempus Sans ITC" panose="04020404030D07020202" pitchFamily="82" charset="0"/>
              </a:rPr>
              <a:t>False</a:t>
            </a:r>
            <a:r>
              <a:rPr kumimoji="0" lang="en-US" altLang="en-US" b="1" i="0" u="none" strike="noStrike" cap="none" normalizeH="0" baseline="0" dirty="0">
                <a:ln>
                  <a:noFill/>
                </a:ln>
                <a:solidFill>
                  <a:srgbClr val="000000"/>
                </a:solidFill>
                <a:effectLst/>
                <a:latin typeface="Tempus Sans ITC" panose="04020404030D07020202" pitchFamily="82" charset="0"/>
              </a:rPr>
              <a:t>.</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8" name="Rectangle 7"/>
          <p:cNvSpPr/>
          <p:nvPr/>
        </p:nvSpPr>
        <p:spPr>
          <a:xfrm>
            <a:off x="537354" y="1750948"/>
            <a:ext cx="2480166" cy="523220"/>
          </a:xfrm>
          <a:prstGeom prst="rect">
            <a:avLst/>
          </a:prstGeom>
        </p:spPr>
        <p:txBody>
          <a:bodyPr wrap="none">
            <a:spAutoFit/>
          </a:bodyPr>
          <a:lstStyle/>
          <a:p>
            <a:r>
              <a:rPr lang="en-US" sz="2800" b="1" i="1" dirty="0">
                <a:solidFill>
                  <a:srgbClr val="000000"/>
                </a:solidFill>
                <a:latin typeface="Tempus Sans ITC" panose="04020404030D07020202" pitchFamily="82" charset="0"/>
              </a:rPr>
              <a:t>Boolean Values</a:t>
            </a:r>
            <a:endParaRPr lang="en-US" sz="2800" b="1" i="1" dirty="0">
              <a:solidFill>
                <a:srgbClr val="000000"/>
              </a:solidFill>
              <a:effectLst/>
              <a:latin typeface="Tempus Sans ITC" panose="04020404030D07020202" pitchFamily="82" charset="0"/>
            </a:endParaRPr>
          </a:p>
        </p:txBody>
      </p:sp>
      <p:sp>
        <p:nvSpPr>
          <p:cNvPr id="12" name="Rectangle 6"/>
          <p:cNvSpPr>
            <a:spLocks noChangeArrowheads="1"/>
          </p:cNvSpPr>
          <p:nvPr/>
        </p:nvSpPr>
        <p:spPr bwMode="auto">
          <a:xfrm>
            <a:off x="1125183" y="2366501"/>
            <a:ext cx="1056169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empus Sans ITC" panose="04020404030D07020202" pitchFamily="82" charset="0"/>
              </a:rPr>
              <a:t>In programming you often need to know if an expression is </a:t>
            </a:r>
            <a:r>
              <a:rPr kumimoji="0" lang="en-US" altLang="en-US" sz="1600" b="1" i="0" u="none" strike="noStrike" cap="none" normalizeH="0" baseline="0" dirty="0">
                <a:ln>
                  <a:noFill/>
                </a:ln>
                <a:solidFill>
                  <a:srgbClr val="DC143C"/>
                </a:solidFill>
                <a:effectLst/>
                <a:latin typeface="Tempus Sans ITC" panose="04020404030D07020202" pitchFamily="82" charset="0"/>
              </a:rPr>
              <a:t>True</a:t>
            </a:r>
            <a:r>
              <a:rPr kumimoji="0" lang="en-US" altLang="en-US" sz="1600" b="1" i="0" u="none" strike="noStrike" cap="none" normalizeH="0" baseline="0" dirty="0">
                <a:ln>
                  <a:noFill/>
                </a:ln>
                <a:solidFill>
                  <a:srgbClr val="000000"/>
                </a:solidFill>
                <a:effectLst/>
                <a:latin typeface="Tempus Sans ITC" panose="04020404030D07020202" pitchFamily="82" charset="0"/>
              </a:rPr>
              <a:t> or </a:t>
            </a:r>
            <a:r>
              <a:rPr kumimoji="0" lang="en-US" altLang="en-US" sz="1600" b="1" i="0" u="none" strike="noStrike" cap="none" normalizeH="0" baseline="0" dirty="0">
                <a:ln>
                  <a:noFill/>
                </a:ln>
                <a:solidFill>
                  <a:srgbClr val="DC143C"/>
                </a:solidFill>
                <a:effectLst/>
                <a:latin typeface="Tempus Sans ITC" panose="04020404030D07020202" pitchFamily="82" charset="0"/>
              </a:rPr>
              <a:t>False</a:t>
            </a:r>
            <a:r>
              <a:rPr kumimoji="0" lang="en-US" altLang="en-US" sz="1600" b="1" i="0" u="none" strike="noStrike" cap="none" normalizeH="0" baseline="0" dirty="0">
                <a:ln>
                  <a:noFill/>
                </a:ln>
                <a:solidFill>
                  <a:srgbClr val="000000"/>
                </a:solidFill>
                <a:effectLst/>
                <a:latin typeface="Tempus Sans ITC" panose="04020404030D07020202" pitchFamily="82" charset="0"/>
              </a:rPr>
              <a:t>.</a:t>
            </a:r>
            <a:endParaRPr kumimoji="0" lang="en-US" altLang="en-US" sz="1600"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empus Sans ITC" panose="04020404030D07020202" pitchFamily="82" charset="0"/>
              </a:rPr>
              <a:t>You can evaluate any expression in Python, and get one of two answers, </a:t>
            </a:r>
            <a:r>
              <a:rPr kumimoji="0" lang="en-US" altLang="en-US" sz="1600" b="1" i="0" u="none" strike="noStrike" cap="none" normalizeH="0" baseline="0" dirty="0">
                <a:ln>
                  <a:noFill/>
                </a:ln>
                <a:solidFill>
                  <a:srgbClr val="DC143C"/>
                </a:solidFill>
                <a:effectLst/>
                <a:latin typeface="Tempus Sans ITC" panose="04020404030D07020202" pitchFamily="82" charset="0"/>
              </a:rPr>
              <a:t>True</a:t>
            </a:r>
            <a:r>
              <a:rPr kumimoji="0" lang="en-US" altLang="en-US" sz="1600" b="1" i="0" u="none" strike="noStrike" cap="none" normalizeH="0" baseline="0" dirty="0">
                <a:ln>
                  <a:noFill/>
                </a:ln>
                <a:solidFill>
                  <a:srgbClr val="000000"/>
                </a:solidFill>
                <a:effectLst/>
                <a:latin typeface="Tempus Sans ITC" panose="04020404030D07020202" pitchFamily="82" charset="0"/>
              </a:rPr>
              <a:t> or </a:t>
            </a:r>
            <a:r>
              <a:rPr kumimoji="0" lang="en-US" altLang="en-US" sz="1600" b="1" i="0" u="none" strike="noStrike" cap="none" normalizeH="0" baseline="0" dirty="0">
                <a:ln>
                  <a:noFill/>
                </a:ln>
                <a:solidFill>
                  <a:srgbClr val="DC143C"/>
                </a:solidFill>
                <a:effectLst/>
                <a:latin typeface="Tempus Sans ITC" panose="04020404030D07020202" pitchFamily="82" charset="0"/>
              </a:rPr>
              <a:t>False</a:t>
            </a:r>
            <a:r>
              <a:rPr kumimoji="0" lang="en-US" altLang="en-US" sz="1600" b="1" i="0" u="none" strike="noStrike" cap="none" normalizeH="0" baseline="0" dirty="0">
                <a:ln>
                  <a:noFill/>
                </a:ln>
                <a:solidFill>
                  <a:srgbClr val="000000"/>
                </a:solidFill>
                <a:effectLst/>
                <a:latin typeface="Tempus Sans ITC" panose="04020404030D07020202" pitchFamily="82" charset="0"/>
              </a:rPr>
              <a:t>.</a:t>
            </a:r>
            <a:endParaRPr kumimoji="0" lang="en-US" altLang="en-US" sz="1600"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empus Sans ITC" panose="04020404030D07020202" pitchFamily="82" charset="0"/>
              </a:rPr>
              <a:t>When you compare two values, the expression is evaluated and Python returns the Boolean answer:</a:t>
            </a:r>
            <a:endParaRPr kumimoji="0" lang="en-US" altLang="en-US" sz="1600" b="1" i="0" u="none" strike="noStrike" cap="none" normalizeH="0" baseline="0" dirty="0">
              <a:ln>
                <a:noFill/>
              </a:ln>
              <a:solidFill>
                <a:schemeClr val="tx1"/>
              </a:solidFill>
              <a:effectLst/>
              <a:latin typeface="Tempus Sans ITC" panose="04020404030D07020202" pitchFamily="82" charset="0"/>
            </a:endParaRPr>
          </a:p>
        </p:txBody>
      </p:sp>
      <p:sp>
        <p:nvSpPr>
          <p:cNvPr id="13" name="Rectangle 12"/>
          <p:cNvSpPr/>
          <p:nvPr/>
        </p:nvSpPr>
        <p:spPr>
          <a:xfrm>
            <a:off x="1375522" y="4205347"/>
            <a:ext cx="6096000" cy="923330"/>
          </a:xfrm>
          <a:prstGeom prst="rect">
            <a:avLst/>
          </a:prstGeom>
        </p:spPr>
        <p:txBody>
          <a:bodyPr>
            <a:spAutoFit/>
          </a:bodyPr>
          <a:lstStyle/>
          <a:p>
            <a:r>
              <a:rPr lang="en-US" b="1" dirty="0">
                <a:latin typeface="Tempus Sans ITC" panose="04020404030D07020202" pitchFamily="82" charset="0"/>
              </a:rPr>
              <a:t>print(10 &gt; 9)</a:t>
            </a:r>
          </a:p>
          <a:p>
            <a:r>
              <a:rPr lang="en-US" b="1" dirty="0">
                <a:latin typeface="Tempus Sans ITC" panose="04020404030D07020202" pitchFamily="82" charset="0"/>
              </a:rPr>
              <a:t>print(10 == 9)</a:t>
            </a:r>
          </a:p>
          <a:p>
            <a:r>
              <a:rPr lang="en-US" b="1" dirty="0">
                <a:latin typeface="Tempus Sans ITC" panose="04020404030D07020202" pitchFamily="82" charset="0"/>
              </a:rPr>
              <a:t>print(10 &lt; 9)</a:t>
            </a:r>
          </a:p>
        </p:txBody>
      </p:sp>
      <p:sp>
        <p:nvSpPr>
          <p:cNvPr id="15" name="Rectangle 14"/>
          <p:cNvSpPr/>
          <p:nvPr/>
        </p:nvSpPr>
        <p:spPr>
          <a:xfrm>
            <a:off x="7058297" y="4205347"/>
            <a:ext cx="6096000" cy="923330"/>
          </a:xfrm>
          <a:prstGeom prst="rect">
            <a:avLst/>
          </a:prstGeom>
        </p:spPr>
        <p:txBody>
          <a:bodyPr>
            <a:spAutoFit/>
          </a:bodyPr>
          <a:lstStyle/>
          <a:p>
            <a:r>
              <a:rPr lang="en-US" b="1" dirty="0">
                <a:latin typeface="Tempus Sans ITC" panose="04020404030D07020202" pitchFamily="82" charset="0"/>
              </a:rPr>
              <a:t>True</a:t>
            </a:r>
            <a:br>
              <a:rPr lang="en-US" b="1" dirty="0">
                <a:latin typeface="Tempus Sans ITC" panose="04020404030D07020202" pitchFamily="82" charset="0"/>
              </a:rPr>
            </a:br>
            <a:r>
              <a:rPr lang="en-US" b="1" dirty="0">
                <a:latin typeface="Tempus Sans ITC" panose="04020404030D07020202" pitchFamily="82" charset="0"/>
              </a:rPr>
              <a:t>False</a:t>
            </a:r>
            <a:br>
              <a:rPr lang="en-US" b="1" dirty="0">
                <a:latin typeface="Tempus Sans ITC" panose="04020404030D07020202" pitchFamily="82" charset="0"/>
              </a:rPr>
            </a:br>
            <a:r>
              <a:rPr lang="en-US" b="1" dirty="0" err="1">
                <a:latin typeface="Tempus Sans ITC" panose="04020404030D07020202" pitchFamily="82" charset="0"/>
              </a:rPr>
              <a:t>False</a:t>
            </a:r>
            <a:endParaRPr lang="en-US" b="1" dirty="0">
              <a:latin typeface="Tempus Sans ITC" panose="04020404030D07020202" pitchFamily="82" charset="0"/>
            </a:endParaRPr>
          </a:p>
        </p:txBody>
      </p:sp>
      <p:sp>
        <p:nvSpPr>
          <p:cNvPr id="16" name="TextBox 15"/>
          <p:cNvSpPr txBox="1"/>
          <p:nvPr/>
        </p:nvSpPr>
        <p:spPr>
          <a:xfrm>
            <a:off x="1125183" y="3827417"/>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8" name="Rectangle 17"/>
          <p:cNvSpPr/>
          <p:nvPr/>
        </p:nvSpPr>
        <p:spPr>
          <a:xfrm>
            <a:off x="6338551" y="3827417"/>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648731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E4A62E0-EF93-99BC-1890-068C9A9C03AA}"/>
              </a:ext>
            </a:extLst>
          </p:cNvPr>
          <p:cNvSpPr>
            <a:spLocks noGrp="1"/>
          </p:cNvSpPr>
          <p:nvPr>
            <p:ph type="body" sz="half" idx="2"/>
          </p:nvPr>
        </p:nvSpPr>
        <p:spPr>
          <a:xfrm>
            <a:off x="365760" y="2550018"/>
            <a:ext cx="6769136" cy="3468383"/>
          </a:xfrm>
        </p:spPr>
        <p:txBody>
          <a:bodyPr>
            <a:norm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Python was designed for readability, and has some similarities to the English language with influence from mathematics.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uses new lines to complete a command, as opposed to other programming languages which often use semicolons or parentheses.</a:t>
            </a:r>
          </a:p>
          <a:p>
            <a:pPr algn="l">
              <a:buFont typeface="Arial" panose="020B0604020202020204" pitchFamily="34" charset="0"/>
              <a:buChar char="•"/>
            </a:pPr>
            <a:r>
              <a:rPr lang="en-US" b="0" i="0" dirty="0">
                <a:solidFill>
                  <a:srgbClr val="000000"/>
                </a:solidFill>
                <a:effectLst/>
                <a:latin typeface="Verdana" panose="020B0604030504040204" pitchFamily="34" charset="0"/>
              </a:rPr>
              <a:t>Python relies on indentation, using whitespace, to define scope; such as the scope of loops, functions and classes. Other programming languages often use curly-brackets for this purpose.</a:t>
            </a:r>
          </a:p>
          <a:p>
            <a:endParaRPr lang="en-PH" b="1" dirty="0"/>
          </a:p>
        </p:txBody>
      </p:sp>
      <p:pic>
        <p:nvPicPr>
          <p:cNvPr id="11" name="Picture Placeholder 10">
            <a:extLst>
              <a:ext uri="{FF2B5EF4-FFF2-40B4-BE49-F238E27FC236}">
                <a16:creationId xmlns="" xmlns:a16="http://schemas.microsoft.com/office/drawing/2014/main" id="{A0904D0C-3F22-0F1D-4B80-6682B90F98C1}"/>
              </a:ext>
            </a:extLst>
          </p:cNvPr>
          <p:cNvPicPr>
            <a:picLocks noGrp="1" noChangeAspect="1"/>
          </p:cNvPicPr>
          <p:nvPr>
            <p:ph type="pic" idx="1"/>
          </p:nvPr>
        </p:nvPicPr>
        <p:blipFill>
          <a:blip r:embed="rId2"/>
          <a:srcRect l="19956" r="19956"/>
          <a:stretch>
            <a:fillRect/>
          </a:stretch>
        </p:blipFill>
        <p:spPr/>
      </p:pic>
      <p:sp>
        <p:nvSpPr>
          <p:cNvPr id="5" name="Date Placeholder 4">
            <a:extLst>
              <a:ext uri="{FF2B5EF4-FFF2-40B4-BE49-F238E27FC236}">
                <a16:creationId xmlns="" xmlns:a16="http://schemas.microsoft.com/office/drawing/2014/main" id="{E73F7D16-CB1C-73C6-A8EC-ACA3E8BBA78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 xmlns:a16="http://schemas.microsoft.com/office/drawing/2014/main" id="{8CF0A88B-88D4-97FE-0801-A3E90743712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 xmlns:a16="http://schemas.microsoft.com/office/drawing/2014/main" id="{EB387332-C2DA-6FED-B369-E163A9B70D81}"/>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9" name="Title 8">
            <a:extLst>
              <a:ext uri="{FF2B5EF4-FFF2-40B4-BE49-F238E27FC236}">
                <a16:creationId xmlns="" xmlns:a16="http://schemas.microsoft.com/office/drawing/2014/main" id="{DBDE39CE-2D07-90E3-B29D-994650D4B0EE}"/>
              </a:ext>
            </a:extLst>
          </p:cNvPr>
          <p:cNvSpPr>
            <a:spLocks noGrp="1"/>
          </p:cNvSpPr>
          <p:nvPr>
            <p:ph type="title"/>
          </p:nvPr>
        </p:nvSpPr>
        <p:spPr>
          <a:xfrm>
            <a:off x="365760" y="337323"/>
            <a:ext cx="7449710" cy="2589401"/>
          </a:xfrm>
        </p:spPr>
        <p:txBody>
          <a:bodyPr>
            <a:normAutofit fontScale="90000"/>
          </a:bodyPr>
          <a:lstStyle/>
          <a:p>
            <a:r>
              <a:rPr lang="en-US" b="0" i="0" dirty="0">
                <a:solidFill>
                  <a:srgbClr val="000000"/>
                </a:solidFill>
                <a:effectLst/>
                <a:latin typeface="Segoe UI" panose="020B0502040204020203" pitchFamily="34" charset="0"/>
              </a:rPr>
              <a:t>Python Syntax compared to other programming languages</a:t>
            </a:r>
            <a:br>
              <a:rPr lang="en-US" b="0" i="0" dirty="0">
                <a:solidFill>
                  <a:srgbClr val="000000"/>
                </a:solidFill>
                <a:effectLst/>
                <a:latin typeface="Segoe UI" panose="020B0502040204020203" pitchFamily="34" charset="0"/>
              </a:rPr>
            </a:br>
            <a:endParaRPr lang="en-PH" dirty="0"/>
          </a:p>
        </p:txBody>
      </p:sp>
    </p:spTree>
    <p:extLst>
      <p:ext uri="{BB962C8B-B14F-4D97-AF65-F5344CB8AC3E}">
        <p14:creationId xmlns:p14="http://schemas.microsoft.com/office/powerpoint/2010/main" val="1967197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118CC0-8F9D-4FBE-B9A6-09C1DF974873}"/>
              </a:ext>
            </a:extLst>
          </p:cNvPr>
          <p:cNvSpPr txBox="1"/>
          <p:nvPr/>
        </p:nvSpPr>
        <p:spPr>
          <a:xfrm>
            <a:off x="768626" y="834887"/>
            <a:ext cx="10376452" cy="369332"/>
          </a:xfrm>
          <a:prstGeom prst="rect">
            <a:avLst/>
          </a:prstGeom>
          <a:noFill/>
        </p:spPr>
        <p:txBody>
          <a:bodyPr wrap="square" rtlCol="0">
            <a:spAutoFit/>
          </a:bodyPr>
          <a:lstStyle/>
          <a:p>
            <a:r>
              <a:rPr lang="en-US" b="1" i="0" dirty="0">
                <a:solidFill>
                  <a:srgbClr val="000000"/>
                </a:solidFill>
                <a:effectLst/>
                <a:latin typeface="Tempus Sans ITC" panose="04020404030D07020202" pitchFamily="82" charset="0"/>
              </a:rPr>
              <a:t>When you run a condition in an if statement, Python returns </a:t>
            </a:r>
            <a:r>
              <a:rPr lang="en-US" b="1" i="0" dirty="0">
                <a:solidFill>
                  <a:srgbClr val="FF0000"/>
                </a:solidFill>
                <a:effectLst/>
                <a:latin typeface="Tempus Sans ITC" panose="04020404030D07020202" pitchFamily="82" charset="0"/>
              </a:rPr>
              <a:t>True</a:t>
            </a:r>
            <a:r>
              <a:rPr lang="en-US" b="1" i="0" dirty="0">
                <a:solidFill>
                  <a:srgbClr val="000000"/>
                </a:solidFill>
                <a:effectLst/>
                <a:latin typeface="Tempus Sans ITC" panose="04020404030D07020202" pitchFamily="82" charset="0"/>
              </a:rPr>
              <a:t> or </a:t>
            </a:r>
            <a:r>
              <a:rPr lang="en-US" b="1" i="0" dirty="0">
                <a:solidFill>
                  <a:srgbClr val="FF0000"/>
                </a:solidFill>
                <a:effectLst/>
                <a:latin typeface="Tempus Sans ITC" panose="04020404030D07020202" pitchFamily="82" charset="0"/>
              </a:rPr>
              <a:t>False</a:t>
            </a:r>
            <a:r>
              <a:rPr lang="en-US" b="1" i="0" dirty="0">
                <a:solidFill>
                  <a:srgbClr val="000000"/>
                </a:solidFill>
                <a:effectLst/>
                <a:latin typeface="Tempus Sans ITC" panose="04020404030D07020202" pitchFamily="82" charset="0"/>
              </a:rPr>
              <a:t>:</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DFD36672-D676-41A7-AB9A-08B8CDB1064E}"/>
              </a:ext>
            </a:extLst>
          </p:cNvPr>
          <p:cNvSpPr txBox="1"/>
          <p:nvPr/>
        </p:nvSpPr>
        <p:spPr>
          <a:xfrm>
            <a:off x="768626" y="1365839"/>
            <a:ext cx="8865704"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Print a message based on whether the condition is </a:t>
            </a:r>
            <a:r>
              <a:rPr lang="en-US" b="1" i="0" dirty="0">
                <a:solidFill>
                  <a:srgbClr val="FF0000"/>
                </a:solidFill>
                <a:effectLst/>
                <a:latin typeface="Tempus Sans ITC" panose="04020404030D07020202" pitchFamily="82" charset="0"/>
              </a:rPr>
              <a:t>True</a:t>
            </a:r>
            <a:r>
              <a:rPr lang="en-US" b="1" i="0" dirty="0">
                <a:solidFill>
                  <a:srgbClr val="000000"/>
                </a:solidFill>
                <a:effectLst/>
                <a:latin typeface="Tempus Sans ITC" panose="04020404030D07020202" pitchFamily="82" charset="0"/>
              </a:rPr>
              <a:t> or </a:t>
            </a:r>
            <a:r>
              <a:rPr lang="en-US" b="1" i="0" dirty="0">
                <a:solidFill>
                  <a:srgbClr val="FF0000"/>
                </a:solidFill>
                <a:effectLst/>
                <a:latin typeface="Tempus Sans ITC" panose="04020404030D07020202" pitchFamily="82" charset="0"/>
              </a:rPr>
              <a:t>False</a:t>
            </a:r>
            <a:r>
              <a:rPr lang="en-US" b="1" i="0" dirty="0">
                <a:solidFill>
                  <a:srgbClr val="000000"/>
                </a:solidFill>
                <a:effectLst/>
                <a:latin typeface="Tempus Sans ITC" panose="04020404030D07020202" pitchFamily="82" charset="0"/>
              </a:rPr>
              <a:t>:</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FC63B120-AC41-48D1-8749-F37321C8CA05}"/>
              </a:ext>
            </a:extLst>
          </p:cNvPr>
          <p:cNvSpPr txBox="1"/>
          <p:nvPr/>
        </p:nvSpPr>
        <p:spPr>
          <a:xfrm>
            <a:off x="3048000" y="2416651"/>
            <a:ext cx="6096000" cy="2031325"/>
          </a:xfrm>
          <a:prstGeom prst="rect">
            <a:avLst/>
          </a:prstGeom>
          <a:noFill/>
        </p:spPr>
        <p:txBody>
          <a:bodyPr wrap="square">
            <a:spAutoFit/>
          </a:bodyPr>
          <a:lstStyle/>
          <a:p>
            <a:r>
              <a:rPr lang="en-US" b="1" dirty="0">
                <a:latin typeface="Tempus Sans ITC" panose="04020404030D07020202" pitchFamily="82" charset="0"/>
              </a:rPr>
              <a:t>a = 200</a:t>
            </a:r>
          </a:p>
          <a:p>
            <a:r>
              <a:rPr lang="en-US" b="1" dirty="0">
                <a:latin typeface="Tempus Sans ITC" panose="04020404030D07020202" pitchFamily="82" charset="0"/>
              </a:rPr>
              <a:t>b = 33</a:t>
            </a:r>
          </a:p>
          <a:p>
            <a:endParaRPr lang="en-US" b="1" dirty="0">
              <a:latin typeface="Tempus Sans ITC" panose="04020404030D07020202" pitchFamily="82" charset="0"/>
            </a:endParaRPr>
          </a:p>
          <a:p>
            <a:r>
              <a:rPr lang="en-US" b="1" dirty="0">
                <a:latin typeface="Tempus Sans ITC" panose="04020404030D07020202" pitchFamily="82" charset="0"/>
              </a:rPr>
              <a:t>if b &gt; a:</a:t>
            </a:r>
          </a:p>
          <a:p>
            <a:r>
              <a:rPr lang="en-US" b="1" dirty="0">
                <a:latin typeface="Tempus Sans ITC" panose="04020404030D07020202" pitchFamily="82" charset="0"/>
              </a:rPr>
              <a:t>  print("b is greater than a")</a:t>
            </a:r>
          </a:p>
          <a:p>
            <a:r>
              <a:rPr lang="en-US" b="1" dirty="0">
                <a:latin typeface="Tempus Sans ITC" panose="04020404030D07020202" pitchFamily="82" charset="0"/>
              </a:rPr>
              <a:t>else:</a:t>
            </a:r>
          </a:p>
          <a:p>
            <a:r>
              <a:rPr lang="en-US" b="1" dirty="0">
                <a:latin typeface="Tempus Sans ITC" panose="04020404030D07020202" pitchFamily="82" charset="0"/>
              </a:rPr>
              <a:t>  print("b is not greater than a")</a:t>
            </a:r>
          </a:p>
        </p:txBody>
      </p:sp>
      <p:sp>
        <p:nvSpPr>
          <p:cNvPr id="12" name="TextBox 11">
            <a:extLst>
              <a:ext uri="{FF2B5EF4-FFF2-40B4-BE49-F238E27FC236}">
                <a16:creationId xmlns="" xmlns:a16="http://schemas.microsoft.com/office/drawing/2014/main" id="{B0D5521E-96CC-46BD-B533-82908C9550D7}"/>
              </a:ext>
            </a:extLst>
          </p:cNvPr>
          <p:cNvSpPr txBox="1"/>
          <p:nvPr/>
        </p:nvSpPr>
        <p:spPr>
          <a:xfrm>
            <a:off x="3048000" y="5307495"/>
            <a:ext cx="6096000" cy="369332"/>
          </a:xfrm>
          <a:prstGeom prst="rect">
            <a:avLst/>
          </a:prstGeom>
          <a:noFill/>
        </p:spPr>
        <p:txBody>
          <a:bodyPr wrap="square">
            <a:spAutoFit/>
          </a:bodyPr>
          <a:lstStyle/>
          <a:p>
            <a:r>
              <a:rPr lang="en-US" b="1" i="0" dirty="0">
                <a:effectLst/>
                <a:latin typeface="Tempus Sans ITC" panose="04020404030D07020202" pitchFamily="82" charset="0"/>
              </a:rPr>
              <a:t>b is not greater than a</a:t>
            </a: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026016D0-218F-4CA2-84A5-64DD1536BEAC}"/>
              </a:ext>
            </a:extLst>
          </p:cNvPr>
          <p:cNvSpPr txBox="1"/>
          <p:nvPr/>
        </p:nvSpPr>
        <p:spPr>
          <a:xfrm>
            <a:off x="2300680" y="206373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4" name="Rectangle 13">
            <a:extLst>
              <a:ext uri="{FF2B5EF4-FFF2-40B4-BE49-F238E27FC236}">
                <a16:creationId xmlns="" xmlns:a16="http://schemas.microsoft.com/office/drawing/2014/main" id="{1B9F4813-5D14-4DE4-8B97-D471BB4EFCA4}"/>
              </a:ext>
            </a:extLst>
          </p:cNvPr>
          <p:cNvSpPr/>
          <p:nvPr/>
        </p:nvSpPr>
        <p:spPr>
          <a:xfrm>
            <a:off x="2300680" y="4693069"/>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918133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A438910-BE17-4906-AFF1-AF1EDFA97C94}"/>
              </a:ext>
            </a:extLst>
          </p:cNvPr>
          <p:cNvSpPr txBox="1"/>
          <p:nvPr/>
        </p:nvSpPr>
        <p:spPr>
          <a:xfrm>
            <a:off x="649356" y="585257"/>
            <a:ext cx="7116418" cy="1261884"/>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Evaluate Values and Variables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96212038-4388-47D0-ABEA-A20B47A51E9B}"/>
              </a:ext>
            </a:extLst>
          </p:cNvPr>
          <p:cNvSpPr txBox="1"/>
          <p:nvPr/>
        </p:nvSpPr>
        <p:spPr>
          <a:xfrm>
            <a:off x="1033670" y="1489726"/>
            <a:ext cx="10827026"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a:t>
            </a:r>
            <a:r>
              <a:rPr lang="en-US" b="1" i="0" dirty="0">
                <a:solidFill>
                  <a:srgbClr val="FF0000"/>
                </a:solidFill>
                <a:effectLst/>
                <a:latin typeface="Tempus Sans ITC" panose="04020404030D07020202" pitchFamily="82" charset="0"/>
              </a:rPr>
              <a:t>bool() </a:t>
            </a:r>
            <a:r>
              <a:rPr lang="en-US" b="1" i="0" dirty="0">
                <a:solidFill>
                  <a:srgbClr val="000000"/>
                </a:solidFill>
                <a:effectLst/>
                <a:latin typeface="Tempus Sans ITC" panose="04020404030D07020202" pitchFamily="82" charset="0"/>
              </a:rPr>
              <a:t>function allows you to evaluate any value, and give you </a:t>
            </a:r>
            <a:r>
              <a:rPr lang="en-US" b="1" i="0" dirty="0">
                <a:solidFill>
                  <a:srgbClr val="FF0000"/>
                </a:solidFill>
                <a:effectLst/>
                <a:latin typeface="Tempus Sans ITC" panose="04020404030D07020202" pitchFamily="82" charset="0"/>
              </a:rPr>
              <a:t>True</a:t>
            </a:r>
            <a:r>
              <a:rPr lang="en-US" b="1" i="0" dirty="0">
                <a:solidFill>
                  <a:srgbClr val="000000"/>
                </a:solidFill>
                <a:effectLst/>
                <a:latin typeface="Tempus Sans ITC" panose="04020404030D07020202" pitchFamily="82" charset="0"/>
              </a:rPr>
              <a:t> or </a:t>
            </a:r>
            <a:r>
              <a:rPr lang="en-US" b="1" i="0" dirty="0">
                <a:solidFill>
                  <a:srgbClr val="FF0000"/>
                </a:solidFill>
                <a:effectLst/>
                <a:latin typeface="Tempus Sans ITC" panose="04020404030D07020202" pitchFamily="82" charset="0"/>
              </a:rPr>
              <a:t>False</a:t>
            </a:r>
            <a:r>
              <a:rPr lang="en-US" b="1" i="0" dirty="0">
                <a:solidFill>
                  <a:srgbClr val="000000"/>
                </a:solidFill>
                <a:effectLst/>
                <a:latin typeface="Tempus Sans ITC" panose="04020404030D07020202" pitchFamily="82" charset="0"/>
              </a:rPr>
              <a:t> in return</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3FB45CB8-0499-46E1-8709-BBB170F8B959}"/>
              </a:ext>
            </a:extLst>
          </p:cNvPr>
          <p:cNvSpPr txBox="1"/>
          <p:nvPr/>
        </p:nvSpPr>
        <p:spPr>
          <a:xfrm>
            <a:off x="748747" y="2043724"/>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Evaluate a string and a number:</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32A3551D-30E6-460B-B75B-56D8C074A9B2}"/>
              </a:ext>
            </a:extLst>
          </p:cNvPr>
          <p:cNvSpPr txBox="1"/>
          <p:nvPr/>
        </p:nvSpPr>
        <p:spPr>
          <a:xfrm>
            <a:off x="2120348" y="3394040"/>
            <a:ext cx="6096000" cy="646331"/>
          </a:xfrm>
          <a:prstGeom prst="rect">
            <a:avLst/>
          </a:prstGeom>
          <a:noFill/>
        </p:spPr>
        <p:txBody>
          <a:bodyPr wrap="square">
            <a:spAutoFit/>
          </a:bodyPr>
          <a:lstStyle/>
          <a:p>
            <a:r>
              <a:rPr lang="en-US" b="1" dirty="0">
                <a:latin typeface="Tempus Sans ITC" panose="04020404030D07020202" pitchFamily="82" charset="0"/>
              </a:rPr>
              <a:t>print(bool("Hello"))</a:t>
            </a:r>
          </a:p>
          <a:p>
            <a:r>
              <a:rPr lang="en-US" b="1" dirty="0">
                <a:latin typeface="Tempus Sans ITC" panose="04020404030D07020202" pitchFamily="82" charset="0"/>
              </a:rPr>
              <a:t>print(bool(15))</a:t>
            </a:r>
          </a:p>
        </p:txBody>
      </p:sp>
      <p:sp>
        <p:nvSpPr>
          <p:cNvPr id="12" name="TextBox 11">
            <a:extLst>
              <a:ext uri="{FF2B5EF4-FFF2-40B4-BE49-F238E27FC236}">
                <a16:creationId xmlns="" xmlns:a16="http://schemas.microsoft.com/office/drawing/2014/main" id="{35388F89-C8E6-414D-9CE0-D80B62A20AA6}"/>
              </a:ext>
            </a:extLst>
          </p:cNvPr>
          <p:cNvSpPr txBox="1"/>
          <p:nvPr/>
        </p:nvSpPr>
        <p:spPr>
          <a:xfrm>
            <a:off x="2120348" y="4878312"/>
            <a:ext cx="622286" cy="646331"/>
          </a:xfrm>
          <a:prstGeom prst="rect">
            <a:avLst/>
          </a:prstGeom>
          <a:noFill/>
        </p:spPr>
        <p:txBody>
          <a:bodyPr wrap="none" rtlCol="0">
            <a:spAutoFit/>
          </a:bodyPr>
          <a:lstStyle/>
          <a:p>
            <a:r>
              <a:rPr lang="en-US" b="1" dirty="0">
                <a:latin typeface="Tempus Sans ITC" panose="04020404030D07020202" pitchFamily="82" charset="0"/>
              </a:rPr>
              <a:t>True</a:t>
            </a:r>
          </a:p>
          <a:p>
            <a:r>
              <a:rPr lang="en-US" b="1" dirty="0">
                <a:latin typeface="Tempus Sans ITC" panose="04020404030D07020202" pitchFamily="82" charset="0"/>
              </a:rPr>
              <a:t>True</a:t>
            </a:r>
          </a:p>
        </p:txBody>
      </p:sp>
      <p:sp>
        <p:nvSpPr>
          <p:cNvPr id="13" name="TextBox 12">
            <a:extLst>
              <a:ext uri="{FF2B5EF4-FFF2-40B4-BE49-F238E27FC236}">
                <a16:creationId xmlns="" xmlns:a16="http://schemas.microsoft.com/office/drawing/2014/main" id="{AFC5C8E9-2C3E-48BD-A39E-4E2083232E67}"/>
              </a:ext>
            </a:extLst>
          </p:cNvPr>
          <p:cNvSpPr txBox="1"/>
          <p:nvPr/>
        </p:nvSpPr>
        <p:spPr>
          <a:xfrm>
            <a:off x="1492297" y="292435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4" name="Rectangle 13">
            <a:extLst>
              <a:ext uri="{FF2B5EF4-FFF2-40B4-BE49-F238E27FC236}">
                <a16:creationId xmlns="" xmlns:a16="http://schemas.microsoft.com/office/drawing/2014/main" id="{4C7E191B-550D-445A-91B7-9D7A728BD7D2}"/>
              </a:ext>
            </a:extLst>
          </p:cNvPr>
          <p:cNvSpPr/>
          <p:nvPr/>
        </p:nvSpPr>
        <p:spPr>
          <a:xfrm>
            <a:off x="1279098" y="4508980"/>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549739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6DA78B-4DCA-413A-BE08-833FEF785EEC}"/>
              </a:ext>
            </a:extLst>
          </p:cNvPr>
          <p:cNvSpPr txBox="1"/>
          <p:nvPr/>
        </p:nvSpPr>
        <p:spPr>
          <a:xfrm>
            <a:off x="768626" y="678022"/>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Evaluate two variables: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7329D0F5-E4CD-45D4-9B3F-56BFC7CD9919}"/>
              </a:ext>
            </a:extLst>
          </p:cNvPr>
          <p:cNvSpPr txBox="1"/>
          <p:nvPr/>
        </p:nvSpPr>
        <p:spPr>
          <a:xfrm>
            <a:off x="2014331" y="2110553"/>
            <a:ext cx="6096000" cy="1477328"/>
          </a:xfrm>
          <a:prstGeom prst="rect">
            <a:avLst/>
          </a:prstGeom>
          <a:noFill/>
        </p:spPr>
        <p:txBody>
          <a:bodyPr wrap="square">
            <a:spAutoFit/>
          </a:bodyPr>
          <a:lstStyle/>
          <a:p>
            <a:r>
              <a:rPr lang="en-US" b="1" dirty="0">
                <a:latin typeface="Tempus Sans ITC" panose="04020404030D07020202" pitchFamily="82" charset="0"/>
              </a:rPr>
              <a:t>x = "Hello"</a:t>
            </a:r>
          </a:p>
          <a:p>
            <a:r>
              <a:rPr lang="en-US" b="1" dirty="0">
                <a:latin typeface="Tempus Sans ITC" panose="04020404030D07020202" pitchFamily="82" charset="0"/>
              </a:rPr>
              <a:t>y = 15</a:t>
            </a:r>
          </a:p>
          <a:p>
            <a:endParaRPr lang="en-US" b="1" dirty="0">
              <a:latin typeface="Tempus Sans ITC" panose="04020404030D07020202" pitchFamily="82" charset="0"/>
            </a:endParaRPr>
          </a:p>
          <a:p>
            <a:r>
              <a:rPr lang="en-US" b="1" dirty="0">
                <a:latin typeface="Tempus Sans ITC" panose="04020404030D07020202" pitchFamily="82" charset="0"/>
              </a:rPr>
              <a:t>print(bool(x))</a:t>
            </a:r>
          </a:p>
          <a:p>
            <a:r>
              <a:rPr lang="en-US" b="1" dirty="0">
                <a:latin typeface="Tempus Sans ITC" panose="04020404030D07020202" pitchFamily="82" charset="0"/>
              </a:rPr>
              <a:t>print(bool(y))</a:t>
            </a:r>
          </a:p>
        </p:txBody>
      </p:sp>
      <p:sp>
        <p:nvSpPr>
          <p:cNvPr id="6" name="TextBox 5">
            <a:extLst>
              <a:ext uri="{FF2B5EF4-FFF2-40B4-BE49-F238E27FC236}">
                <a16:creationId xmlns="" xmlns:a16="http://schemas.microsoft.com/office/drawing/2014/main" id="{CD3C21DD-EF52-4550-B270-7265A5504AEF}"/>
              </a:ext>
            </a:extLst>
          </p:cNvPr>
          <p:cNvSpPr txBox="1"/>
          <p:nvPr/>
        </p:nvSpPr>
        <p:spPr>
          <a:xfrm>
            <a:off x="1267011" y="174122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7" name="Rectangle 6">
            <a:extLst>
              <a:ext uri="{FF2B5EF4-FFF2-40B4-BE49-F238E27FC236}">
                <a16:creationId xmlns="" xmlns:a16="http://schemas.microsoft.com/office/drawing/2014/main" id="{3EB5BAC9-5D30-4FCA-9D72-C2DA15EC371C}"/>
              </a:ext>
            </a:extLst>
          </p:cNvPr>
          <p:cNvSpPr/>
          <p:nvPr/>
        </p:nvSpPr>
        <p:spPr>
          <a:xfrm>
            <a:off x="1053812" y="3957213"/>
            <a:ext cx="960519" cy="369332"/>
          </a:xfrm>
          <a:prstGeom prst="rect">
            <a:avLst/>
          </a:prstGeom>
        </p:spPr>
        <p:txBody>
          <a:bodyPr wrap="none">
            <a:spAutoFit/>
          </a:bodyPr>
          <a:lstStyle/>
          <a:p>
            <a:r>
              <a:rPr lang="en-US" b="1" dirty="0">
                <a:latin typeface="Tempus Sans ITC" panose="04020404030D07020202" pitchFamily="82" charset="0"/>
              </a:rPr>
              <a:t>Output:</a:t>
            </a:r>
          </a:p>
        </p:txBody>
      </p:sp>
      <p:sp>
        <p:nvSpPr>
          <p:cNvPr id="8" name="TextBox 7">
            <a:extLst>
              <a:ext uri="{FF2B5EF4-FFF2-40B4-BE49-F238E27FC236}">
                <a16:creationId xmlns="" xmlns:a16="http://schemas.microsoft.com/office/drawing/2014/main" id="{2ECA215E-160E-42DB-BA95-7AB89C46B6AC}"/>
              </a:ext>
            </a:extLst>
          </p:cNvPr>
          <p:cNvSpPr txBox="1"/>
          <p:nvPr/>
        </p:nvSpPr>
        <p:spPr>
          <a:xfrm>
            <a:off x="2014331" y="4466414"/>
            <a:ext cx="622286" cy="646331"/>
          </a:xfrm>
          <a:prstGeom prst="rect">
            <a:avLst/>
          </a:prstGeom>
          <a:noFill/>
        </p:spPr>
        <p:txBody>
          <a:bodyPr wrap="none" rtlCol="0">
            <a:spAutoFit/>
          </a:bodyPr>
          <a:lstStyle/>
          <a:p>
            <a:r>
              <a:rPr lang="en-US" b="1" dirty="0">
                <a:latin typeface="Tempus Sans ITC" panose="04020404030D07020202" pitchFamily="82" charset="0"/>
              </a:rPr>
              <a:t>True</a:t>
            </a:r>
          </a:p>
          <a:p>
            <a:r>
              <a:rPr lang="en-US" b="1" dirty="0">
                <a:latin typeface="Tempus Sans ITC" panose="04020404030D07020202" pitchFamily="82" charset="0"/>
              </a:rPr>
              <a:t>True</a:t>
            </a:r>
          </a:p>
        </p:txBody>
      </p:sp>
    </p:spTree>
    <p:extLst>
      <p:ext uri="{BB962C8B-B14F-4D97-AF65-F5344CB8AC3E}">
        <p14:creationId xmlns:p14="http://schemas.microsoft.com/office/powerpoint/2010/main" val="1156980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4FDFC55-2632-4F80-BCAB-24B5F5C5D0BC}"/>
              </a:ext>
            </a:extLst>
          </p:cNvPr>
          <p:cNvSpPr txBox="1"/>
          <p:nvPr/>
        </p:nvSpPr>
        <p:spPr>
          <a:xfrm>
            <a:off x="649356" y="530951"/>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Most Values are True</a:t>
            </a:r>
          </a:p>
        </p:txBody>
      </p:sp>
      <p:sp>
        <p:nvSpPr>
          <p:cNvPr id="6" name="Rectangle 2">
            <a:extLst>
              <a:ext uri="{FF2B5EF4-FFF2-40B4-BE49-F238E27FC236}">
                <a16:creationId xmlns="" xmlns:a16="http://schemas.microsoft.com/office/drawing/2014/main" id="{F32929DF-C2F3-4236-AFA3-640F3EBE0FB8}"/>
              </a:ext>
            </a:extLst>
          </p:cNvPr>
          <p:cNvSpPr>
            <a:spLocks noChangeArrowheads="1"/>
          </p:cNvSpPr>
          <p:nvPr/>
        </p:nvSpPr>
        <p:spPr bwMode="auto">
          <a:xfrm>
            <a:off x="649356" y="1369349"/>
            <a:ext cx="962107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Almost any value is evaluated to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if it has some sort of content.</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Any string is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except empty strings.</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Any number is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except </a:t>
            </a:r>
            <a:r>
              <a:rPr kumimoji="0" lang="en-US" altLang="en-US" b="1" i="0" u="none" strike="noStrike" cap="none" normalizeH="0" baseline="0" dirty="0">
                <a:ln>
                  <a:noFill/>
                </a:ln>
                <a:solidFill>
                  <a:srgbClr val="DC143C"/>
                </a:solidFill>
                <a:effectLst/>
                <a:latin typeface="Tempus Sans ITC" panose="04020404030D07020202" pitchFamily="82" charset="0"/>
              </a:rPr>
              <a:t>0</a:t>
            </a:r>
            <a:r>
              <a:rPr kumimoji="0" lang="en-US" altLang="en-US" b="1" i="0" u="none" strike="noStrike" cap="none" normalizeH="0" baseline="0" dirty="0">
                <a:ln>
                  <a:noFill/>
                </a:ln>
                <a:solidFill>
                  <a:srgbClr val="000000"/>
                </a:solidFill>
                <a:effectLst/>
                <a:latin typeface="Tempus Sans ITC" panose="04020404030D07020202" pitchFamily="82" charset="0"/>
              </a:rPr>
              <a:t>.</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Any list, tuple, set, and dictionary are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except empty ones.</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8" name="TextBox 7">
            <a:extLst>
              <a:ext uri="{FF2B5EF4-FFF2-40B4-BE49-F238E27FC236}">
                <a16:creationId xmlns="" xmlns:a16="http://schemas.microsoft.com/office/drawing/2014/main" id="{EA62D604-2FED-478F-A441-687279009DDA}"/>
              </a:ext>
            </a:extLst>
          </p:cNvPr>
          <p:cNvSpPr txBox="1"/>
          <p:nvPr/>
        </p:nvSpPr>
        <p:spPr>
          <a:xfrm>
            <a:off x="649356" y="2700190"/>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The following will return True:</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2B91F9CA-A9E2-4750-978F-9E3A99ADC689}"/>
              </a:ext>
            </a:extLst>
          </p:cNvPr>
          <p:cNvSpPr txBox="1"/>
          <p:nvPr/>
        </p:nvSpPr>
        <p:spPr>
          <a:xfrm>
            <a:off x="1616765" y="3826658"/>
            <a:ext cx="6096000" cy="923330"/>
          </a:xfrm>
          <a:prstGeom prst="rect">
            <a:avLst/>
          </a:prstGeom>
          <a:noFill/>
        </p:spPr>
        <p:txBody>
          <a:bodyPr wrap="square">
            <a:spAutoFit/>
          </a:bodyPr>
          <a:lstStyle/>
          <a:p>
            <a:r>
              <a:rPr lang="en-US" b="1" dirty="0">
                <a:latin typeface="Tempus Sans ITC" panose="04020404030D07020202" pitchFamily="82" charset="0"/>
              </a:rPr>
              <a:t>print(bool("</a:t>
            </a:r>
            <a:r>
              <a:rPr lang="en-US" b="1" dirty="0" err="1">
                <a:latin typeface="Tempus Sans ITC" panose="04020404030D07020202" pitchFamily="82" charset="0"/>
              </a:rPr>
              <a:t>abc</a:t>
            </a:r>
            <a:r>
              <a:rPr lang="en-US" b="1" dirty="0">
                <a:latin typeface="Tempus Sans ITC" panose="04020404030D07020202" pitchFamily="82" charset="0"/>
              </a:rPr>
              <a:t>"))</a:t>
            </a:r>
          </a:p>
          <a:p>
            <a:r>
              <a:rPr lang="en-US" b="1" dirty="0">
                <a:latin typeface="Tempus Sans ITC" panose="04020404030D07020202" pitchFamily="82" charset="0"/>
              </a:rPr>
              <a:t>print(bool(123))</a:t>
            </a:r>
          </a:p>
          <a:p>
            <a:r>
              <a:rPr lang="en-US" b="1" dirty="0">
                <a:latin typeface="Tempus Sans ITC" panose="04020404030D07020202" pitchFamily="82" charset="0"/>
              </a:rPr>
              <a:t>print(bool(["apple", "cherry", "banana"]))</a:t>
            </a:r>
          </a:p>
        </p:txBody>
      </p:sp>
      <p:sp>
        <p:nvSpPr>
          <p:cNvPr id="11" name="TextBox 10">
            <a:extLst>
              <a:ext uri="{FF2B5EF4-FFF2-40B4-BE49-F238E27FC236}">
                <a16:creationId xmlns="" xmlns:a16="http://schemas.microsoft.com/office/drawing/2014/main" id="{67F63EDB-4A99-4568-9573-EA5D1763BC40}"/>
              </a:ext>
            </a:extLst>
          </p:cNvPr>
          <p:cNvSpPr txBox="1"/>
          <p:nvPr/>
        </p:nvSpPr>
        <p:spPr>
          <a:xfrm>
            <a:off x="1054976" y="3457326"/>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Rectangle 11">
            <a:extLst>
              <a:ext uri="{FF2B5EF4-FFF2-40B4-BE49-F238E27FC236}">
                <a16:creationId xmlns="" xmlns:a16="http://schemas.microsoft.com/office/drawing/2014/main" id="{F605DD89-18AC-4A85-B3E2-603BECB9A0CA}"/>
              </a:ext>
            </a:extLst>
          </p:cNvPr>
          <p:cNvSpPr/>
          <p:nvPr/>
        </p:nvSpPr>
        <p:spPr>
          <a:xfrm>
            <a:off x="948376" y="4953126"/>
            <a:ext cx="960519" cy="369332"/>
          </a:xfrm>
          <a:prstGeom prst="rect">
            <a:avLst/>
          </a:prstGeom>
        </p:spPr>
        <p:txBody>
          <a:bodyPr wrap="none">
            <a:spAutoFit/>
          </a:bodyPr>
          <a:lstStyle/>
          <a:p>
            <a:r>
              <a:rPr lang="en-US" b="1" dirty="0">
                <a:latin typeface="Tempus Sans ITC" panose="04020404030D07020202" pitchFamily="82" charset="0"/>
              </a:rPr>
              <a:t>Output:</a:t>
            </a:r>
          </a:p>
        </p:txBody>
      </p:sp>
      <p:sp>
        <p:nvSpPr>
          <p:cNvPr id="13" name="TextBox 12">
            <a:extLst>
              <a:ext uri="{FF2B5EF4-FFF2-40B4-BE49-F238E27FC236}">
                <a16:creationId xmlns="" xmlns:a16="http://schemas.microsoft.com/office/drawing/2014/main" id="{869ACDC0-A3AB-4377-B4AA-3807DF70A112}"/>
              </a:ext>
            </a:extLst>
          </p:cNvPr>
          <p:cNvSpPr txBox="1"/>
          <p:nvPr/>
        </p:nvSpPr>
        <p:spPr>
          <a:xfrm>
            <a:off x="1616765" y="5360637"/>
            <a:ext cx="622286" cy="923330"/>
          </a:xfrm>
          <a:prstGeom prst="rect">
            <a:avLst/>
          </a:prstGeom>
          <a:noFill/>
        </p:spPr>
        <p:txBody>
          <a:bodyPr wrap="none" rtlCol="0">
            <a:spAutoFit/>
          </a:bodyPr>
          <a:lstStyle/>
          <a:p>
            <a:r>
              <a:rPr lang="en-US" b="1" dirty="0">
                <a:latin typeface="Tempus Sans ITC" panose="04020404030D07020202" pitchFamily="82" charset="0"/>
              </a:rPr>
              <a:t>True</a:t>
            </a:r>
          </a:p>
          <a:p>
            <a:r>
              <a:rPr lang="en-US" b="1" dirty="0">
                <a:latin typeface="Tempus Sans ITC" panose="04020404030D07020202" pitchFamily="82" charset="0"/>
              </a:rPr>
              <a:t>True</a:t>
            </a:r>
          </a:p>
          <a:p>
            <a:r>
              <a:rPr lang="en-US" b="1" dirty="0">
                <a:latin typeface="Tempus Sans ITC" panose="04020404030D07020202" pitchFamily="82" charset="0"/>
              </a:rPr>
              <a:t>True</a:t>
            </a:r>
          </a:p>
        </p:txBody>
      </p:sp>
    </p:spTree>
    <p:extLst>
      <p:ext uri="{BB962C8B-B14F-4D97-AF65-F5344CB8AC3E}">
        <p14:creationId xmlns:p14="http://schemas.microsoft.com/office/powerpoint/2010/main" val="4019614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E73C22-5234-4C1F-B1D2-21E7BEA59030}"/>
              </a:ext>
            </a:extLst>
          </p:cNvPr>
          <p:cNvSpPr txBox="1"/>
          <p:nvPr/>
        </p:nvSpPr>
        <p:spPr>
          <a:xfrm>
            <a:off x="596348" y="545500"/>
            <a:ext cx="6228522"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Some Values are False</a:t>
            </a: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4" name="Rectangle 1">
            <a:extLst>
              <a:ext uri="{FF2B5EF4-FFF2-40B4-BE49-F238E27FC236}">
                <a16:creationId xmlns="" xmlns:a16="http://schemas.microsoft.com/office/drawing/2014/main" id="{006790BC-F153-440E-8224-1DC1F5EC6A72}"/>
              </a:ext>
            </a:extLst>
          </p:cNvPr>
          <p:cNvSpPr>
            <a:spLocks noChangeArrowheads="1"/>
          </p:cNvSpPr>
          <p:nvPr/>
        </p:nvSpPr>
        <p:spPr bwMode="auto">
          <a:xfrm>
            <a:off x="954158" y="1352586"/>
            <a:ext cx="10906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In fact, there are not many values that evaluate to </a:t>
            </a:r>
            <a:r>
              <a:rPr kumimoji="0" lang="en-US" altLang="en-US" b="1" i="0" u="none" strike="noStrike" cap="none" normalizeH="0" baseline="0" dirty="0">
                <a:ln>
                  <a:noFill/>
                </a:ln>
                <a:solidFill>
                  <a:srgbClr val="DC143C"/>
                </a:solidFill>
                <a:effectLst/>
                <a:latin typeface="Tempus Sans ITC" panose="04020404030D07020202" pitchFamily="82" charset="0"/>
              </a:rPr>
              <a:t>False</a:t>
            </a:r>
            <a:r>
              <a:rPr kumimoji="0" lang="en-US" altLang="en-US" b="1" i="0" u="none" strike="noStrike" cap="none" normalizeH="0" baseline="0" dirty="0">
                <a:ln>
                  <a:noFill/>
                </a:ln>
                <a:solidFill>
                  <a:srgbClr val="000000"/>
                </a:solidFill>
                <a:effectLst/>
                <a:latin typeface="Tempus Sans ITC" panose="04020404030D07020202" pitchFamily="82" charset="0"/>
              </a:rPr>
              <a:t>, except empty values, such as </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the number </a:t>
            </a:r>
            <a:r>
              <a:rPr kumimoji="0" lang="en-US" altLang="en-US" b="1" i="0" u="none" strike="noStrike" cap="none" normalizeH="0" baseline="0" dirty="0">
                <a:ln>
                  <a:noFill/>
                </a:ln>
                <a:solidFill>
                  <a:srgbClr val="DC143C"/>
                </a:solidFill>
                <a:effectLst/>
                <a:latin typeface="Tempus Sans ITC" panose="04020404030D07020202" pitchFamily="82" charset="0"/>
              </a:rPr>
              <a:t>0</a:t>
            </a:r>
            <a:r>
              <a:rPr kumimoji="0" lang="en-US" altLang="en-US" b="1" i="0" u="none" strike="noStrike" cap="none" normalizeH="0" baseline="0" dirty="0">
                <a:ln>
                  <a:noFill/>
                </a:ln>
                <a:solidFill>
                  <a:srgbClr val="000000"/>
                </a:solidFill>
                <a:effectLst/>
                <a:latin typeface="Tempus Sans ITC" panose="04020404030D07020202" pitchFamily="82" charset="0"/>
              </a:rPr>
              <a:t>, and the value </a:t>
            </a:r>
            <a:r>
              <a:rPr kumimoji="0" lang="en-US" altLang="en-US" b="1" i="0" u="none" strike="noStrike" cap="none" normalizeH="0" baseline="0" dirty="0">
                <a:ln>
                  <a:noFill/>
                </a:ln>
                <a:solidFill>
                  <a:srgbClr val="DC143C"/>
                </a:solidFill>
                <a:effectLst/>
                <a:latin typeface="Tempus Sans ITC" panose="04020404030D07020202" pitchFamily="82" charset="0"/>
              </a:rPr>
              <a:t>None</a:t>
            </a:r>
            <a:r>
              <a:rPr kumimoji="0" lang="en-US" altLang="en-US" b="1" i="0" u="none" strike="noStrike" cap="none" normalizeH="0" baseline="0" dirty="0">
                <a:ln>
                  <a:noFill/>
                </a:ln>
                <a:solidFill>
                  <a:srgbClr val="000000"/>
                </a:solidFill>
                <a:effectLst/>
                <a:latin typeface="Tempus Sans ITC" panose="04020404030D07020202" pitchFamily="82" charset="0"/>
              </a:rPr>
              <a:t>. And of course the value </a:t>
            </a:r>
            <a:r>
              <a:rPr kumimoji="0" lang="en-US" altLang="en-US" b="1" i="0" u="none" strike="noStrike" cap="none" normalizeH="0" baseline="0" dirty="0">
                <a:ln>
                  <a:noFill/>
                </a:ln>
                <a:solidFill>
                  <a:srgbClr val="DC143C"/>
                </a:solidFill>
                <a:effectLst/>
                <a:latin typeface="Tempus Sans ITC" panose="04020404030D07020202" pitchFamily="82" charset="0"/>
              </a:rPr>
              <a:t>False</a:t>
            </a:r>
            <a:r>
              <a:rPr kumimoji="0" lang="en-US" altLang="en-US" b="1" i="0" u="none" strike="noStrike" cap="none" normalizeH="0" baseline="0" dirty="0">
                <a:ln>
                  <a:noFill/>
                </a:ln>
                <a:solidFill>
                  <a:srgbClr val="000000"/>
                </a:solidFill>
                <a:effectLst/>
                <a:latin typeface="Tempus Sans ITC" panose="04020404030D07020202" pitchFamily="82" charset="0"/>
              </a:rPr>
              <a:t> evaluates to </a:t>
            </a:r>
            <a:r>
              <a:rPr kumimoji="0" lang="en-US" altLang="en-US" b="1" i="0" u="none" strike="noStrike" cap="none" normalizeH="0" baseline="0" dirty="0">
                <a:ln>
                  <a:noFill/>
                </a:ln>
                <a:solidFill>
                  <a:srgbClr val="DC143C"/>
                </a:solidFill>
                <a:effectLst/>
                <a:latin typeface="Tempus Sans ITC" panose="04020404030D07020202" pitchFamily="82" charset="0"/>
              </a:rPr>
              <a:t>False</a:t>
            </a:r>
            <a:r>
              <a:rPr kumimoji="0" lang="en-US" altLang="en-US" b="1" i="0" u="none" strike="noStrike" cap="none" normalizeH="0" baseline="0" dirty="0">
                <a:ln>
                  <a:noFill/>
                </a:ln>
                <a:solidFill>
                  <a:srgbClr val="000000"/>
                </a:solidFill>
                <a:effectLst/>
                <a:latin typeface="Tempus Sans ITC" panose="04020404030D07020202" pitchFamily="82" charset="0"/>
              </a:rPr>
              <a:t>.</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6" name="TextBox 5">
            <a:extLst>
              <a:ext uri="{FF2B5EF4-FFF2-40B4-BE49-F238E27FC236}">
                <a16:creationId xmlns="" xmlns:a16="http://schemas.microsoft.com/office/drawing/2014/main" id="{BA205890-B27E-4872-B9F4-58224B976E72}"/>
              </a:ext>
            </a:extLst>
          </p:cNvPr>
          <p:cNvSpPr txBox="1"/>
          <p:nvPr/>
        </p:nvSpPr>
        <p:spPr>
          <a:xfrm>
            <a:off x="728870" y="2255031"/>
            <a:ext cx="6096000" cy="923330"/>
          </a:xfrm>
          <a:prstGeom prst="rect">
            <a:avLst/>
          </a:prstGeom>
          <a:noFill/>
        </p:spPr>
        <p:txBody>
          <a:bodyPr wrap="square">
            <a:spAutoFit/>
          </a:bodyPr>
          <a:lstStyle/>
          <a:p>
            <a:pPr algn="l"/>
            <a:r>
              <a:rPr lang="en-US" b="1" i="0">
                <a:solidFill>
                  <a:srgbClr val="000000"/>
                </a:solidFill>
                <a:effectLst/>
                <a:latin typeface="Tempus Sans ITC" panose="04020404030D07020202" pitchFamily="82" charset="0"/>
              </a:rPr>
              <a:t>The following will return False:</a:t>
            </a:r>
          </a:p>
          <a:p>
            <a:r>
              <a:rPr lang="en-US" b="1">
                <a:latin typeface="Tempus Sans ITC" panose="04020404030D07020202" pitchFamily="82" charset="0"/>
              </a:rPr>
              <a:t/>
            </a:r>
            <a:br>
              <a:rPr lang="en-US" b="1">
                <a:latin typeface="Tempus Sans ITC" panose="04020404030D07020202" pitchFamily="82" charset="0"/>
              </a:rPr>
            </a:br>
            <a:endParaRPr lang="en-US" b="1" dirty="0">
              <a:latin typeface="Tempus Sans ITC" panose="04020404030D07020202" pitchFamily="82" charset="0"/>
            </a:endParaRPr>
          </a:p>
        </p:txBody>
      </p:sp>
      <p:sp>
        <p:nvSpPr>
          <p:cNvPr id="8" name="TextBox 7">
            <a:extLst>
              <a:ext uri="{FF2B5EF4-FFF2-40B4-BE49-F238E27FC236}">
                <a16:creationId xmlns="" xmlns:a16="http://schemas.microsoft.com/office/drawing/2014/main" id="{84609941-C5B5-4563-8EC0-05902073E452}"/>
              </a:ext>
            </a:extLst>
          </p:cNvPr>
          <p:cNvSpPr txBox="1"/>
          <p:nvPr/>
        </p:nvSpPr>
        <p:spPr>
          <a:xfrm>
            <a:off x="1762539" y="3679640"/>
            <a:ext cx="6096000" cy="2031325"/>
          </a:xfrm>
          <a:prstGeom prst="rect">
            <a:avLst/>
          </a:prstGeom>
          <a:noFill/>
        </p:spPr>
        <p:txBody>
          <a:bodyPr wrap="square">
            <a:spAutoFit/>
          </a:bodyPr>
          <a:lstStyle/>
          <a:p>
            <a:r>
              <a:rPr lang="en-US" b="1" dirty="0">
                <a:latin typeface="Tempus Sans ITC" panose="04020404030D07020202" pitchFamily="82" charset="0"/>
              </a:rPr>
              <a:t>print(bool(False))</a:t>
            </a:r>
          </a:p>
          <a:p>
            <a:r>
              <a:rPr lang="en-US" b="1" dirty="0">
                <a:latin typeface="Tempus Sans ITC" panose="04020404030D07020202" pitchFamily="82" charset="0"/>
              </a:rPr>
              <a:t>print(bool(None))</a:t>
            </a:r>
          </a:p>
          <a:p>
            <a:r>
              <a:rPr lang="en-US" b="1" dirty="0">
                <a:latin typeface="Tempus Sans ITC" panose="04020404030D07020202" pitchFamily="82" charset="0"/>
              </a:rPr>
              <a:t>print(bool(0))</a:t>
            </a:r>
          </a:p>
          <a:p>
            <a:r>
              <a:rPr lang="en-US" b="1" dirty="0">
                <a:latin typeface="Tempus Sans ITC" panose="04020404030D07020202" pitchFamily="82" charset="0"/>
              </a:rPr>
              <a:t>print(bool(""))</a:t>
            </a:r>
          </a:p>
          <a:p>
            <a:r>
              <a:rPr lang="en-US" b="1" dirty="0">
                <a:latin typeface="Tempus Sans ITC" panose="04020404030D07020202" pitchFamily="82" charset="0"/>
              </a:rPr>
              <a:t>print(bool(()))</a:t>
            </a:r>
          </a:p>
          <a:p>
            <a:r>
              <a:rPr lang="en-US" b="1" dirty="0">
                <a:latin typeface="Tempus Sans ITC" panose="04020404030D07020202" pitchFamily="82" charset="0"/>
              </a:rPr>
              <a:t>print(bool([]))</a:t>
            </a:r>
          </a:p>
          <a:p>
            <a:r>
              <a:rPr lang="en-US" b="1" dirty="0">
                <a:latin typeface="Tempus Sans ITC" panose="04020404030D07020202" pitchFamily="82" charset="0"/>
              </a:rPr>
              <a:t>print(bool({}))</a:t>
            </a:r>
          </a:p>
        </p:txBody>
      </p:sp>
      <p:sp>
        <p:nvSpPr>
          <p:cNvPr id="14" name="TextBox 13">
            <a:extLst>
              <a:ext uri="{FF2B5EF4-FFF2-40B4-BE49-F238E27FC236}">
                <a16:creationId xmlns="" xmlns:a16="http://schemas.microsoft.com/office/drawing/2014/main" id="{89E7DF9D-3C13-42FD-9382-080A31007437}"/>
              </a:ext>
            </a:extLst>
          </p:cNvPr>
          <p:cNvSpPr txBox="1"/>
          <p:nvPr/>
        </p:nvSpPr>
        <p:spPr>
          <a:xfrm>
            <a:off x="6407427" y="3679639"/>
            <a:ext cx="6096000" cy="2031325"/>
          </a:xfrm>
          <a:prstGeom prst="rect">
            <a:avLst/>
          </a:prstGeom>
          <a:noFill/>
        </p:spPr>
        <p:txBody>
          <a:bodyPr wrap="square">
            <a:spAutoFit/>
          </a:bodyPr>
          <a:lstStyle/>
          <a:p>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r>
              <a:rPr lang="da-DK" b="1" dirty="0">
                <a:solidFill>
                  <a:schemeClr val="tx1">
                    <a:lumMod val="95000"/>
                    <a:lumOff val="5000"/>
                  </a:schemeClr>
                </a:solidFill>
                <a:latin typeface="Tempus Sans ITC" panose="04020404030D07020202" pitchFamily="82" charset="0"/>
              </a:rPr>
              <a:t/>
            </a:r>
            <a:br>
              <a:rPr lang="da-DK" b="1" dirty="0">
                <a:solidFill>
                  <a:schemeClr val="tx1">
                    <a:lumMod val="95000"/>
                    <a:lumOff val="5000"/>
                  </a:schemeClr>
                </a:solidFill>
                <a:latin typeface="Tempus Sans ITC" panose="04020404030D07020202" pitchFamily="82" charset="0"/>
              </a:rPr>
            </a:br>
            <a:r>
              <a:rPr lang="da-DK" b="1" i="0" dirty="0">
                <a:solidFill>
                  <a:schemeClr val="tx1">
                    <a:lumMod val="95000"/>
                    <a:lumOff val="5000"/>
                  </a:schemeClr>
                </a:solidFill>
                <a:effectLst/>
                <a:latin typeface="Tempus Sans ITC" panose="04020404030D07020202" pitchFamily="82" charset="0"/>
              </a:rPr>
              <a:t>False</a:t>
            </a:r>
            <a:endParaRPr lang="en-US" b="1" dirty="0">
              <a:solidFill>
                <a:schemeClr val="tx1">
                  <a:lumMod val="95000"/>
                  <a:lumOff val="5000"/>
                </a:schemeClr>
              </a:solidFill>
              <a:latin typeface="Tempus Sans ITC" panose="04020404030D07020202" pitchFamily="82" charset="0"/>
            </a:endParaRPr>
          </a:p>
        </p:txBody>
      </p:sp>
      <p:sp>
        <p:nvSpPr>
          <p:cNvPr id="15" name="TextBox 14">
            <a:extLst>
              <a:ext uri="{FF2B5EF4-FFF2-40B4-BE49-F238E27FC236}">
                <a16:creationId xmlns="" xmlns:a16="http://schemas.microsoft.com/office/drawing/2014/main" id="{CC4F2F70-5764-4002-986D-859625AD698E}"/>
              </a:ext>
            </a:extLst>
          </p:cNvPr>
          <p:cNvSpPr txBox="1"/>
          <p:nvPr/>
        </p:nvSpPr>
        <p:spPr>
          <a:xfrm>
            <a:off x="1300956" y="331030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6" name="Rectangle 15">
            <a:extLst>
              <a:ext uri="{FF2B5EF4-FFF2-40B4-BE49-F238E27FC236}">
                <a16:creationId xmlns="" xmlns:a16="http://schemas.microsoft.com/office/drawing/2014/main" id="{F41E3A73-9EA4-4174-BF5E-B589E82BA301}"/>
              </a:ext>
            </a:extLst>
          </p:cNvPr>
          <p:cNvSpPr/>
          <p:nvPr/>
        </p:nvSpPr>
        <p:spPr>
          <a:xfrm>
            <a:off x="5615740" y="3310306"/>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83802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4ADF230-0569-4F5D-B8AF-4D7AC10D6BB3}"/>
              </a:ext>
            </a:extLst>
          </p:cNvPr>
          <p:cNvSpPr>
            <a:spLocks noChangeArrowheads="1"/>
          </p:cNvSpPr>
          <p:nvPr/>
        </p:nvSpPr>
        <p:spPr bwMode="auto">
          <a:xfrm>
            <a:off x="490331" y="621379"/>
            <a:ext cx="1106556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empus Sans ITC" panose="04020404030D07020202" pitchFamily="82" charset="0"/>
              </a:rPr>
              <a:t>One more value, or object in this case, evaluates to </a:t>
            </a:r>
            <a:r>
              <a:rPr kumimoji="0" lang="en-US" altLang="en-US" sz="2000" b="1" i="0" u="none" strike="noStrike" cap="none" normalizeH="0" baseline="0" dirty="0">
                <a:ln>
                  <a:noFill/>
                </a:ln>
                <a:solidFill>
                  <a:srgbClr val="DC143C"/>
                </a:solidFill>
                <a:effectLst/>
                <a:latin typeface="Tempus Sans ITC" panose="04020404030D07020202" pitchFamily="82" charset="0"/>
              </a:rPr>
              <a:t>False</a:t>
            </a:r>
            <a:r>
              <a:rPr kumimoji="0" lang="en-US" altLang="en-US" sz="2000" b="1" i="0" u="none" strike="noStrike" cap="none" normalizeH="0" baseline="0" dirty="0">
                <a:ln>
                  <a:noFill/>
                </a:ln>
                <a:solidFill>
                  <a:srgbClr val="000000"/>
                </a:solidFill>
                <a:effectLst/>
                <a:latin typeface="Tempus Sans ITC" panose="04020404030D07020202" pitchFamily="82" charset="0"/>
              </a:rPr>
              <a:t>, and that is if you have an object that is made from a class with a </a:t>
            </a:r>
            <a:r>
              <a:rPr kumimoji="0" lang="en-US" altLang="en-US" sz="2000" b="1" i="0" u="none" strike="noStrike" cap="none" normalizeH="0" baseline="0" dirty="0">
                <a:ln>
                  <a:noFill/>
                </a:ln>
                <a:solidFill>
                  <a:srgbClr val="DC143C"/>
                </a:solidFill>
                <a:effectLst/>
                <a:latin typeface="Tempus Sans ITC" panose="04020404030D07020202" pitchFamily="82" charset="0"/>
              </a:rPr>
              <a:t>__</a:t>
            </a:r>
            <a:r>
              <a:rPr kumimoji="0" lang="en-US" altLang="en-US" sz="2000" b="1" i="0" u="none" strike="noStrike" cap="none" normalizeH="0" baseline="0" dirty="0" err="1">
                <a:ln>
                  <a:noFill/>
                </a:ln>
                <a:solidFill>
                  <a:srgbClr val="DC143C"/>
                </a:solidFill>
                <a:effectLst/>
                <a:latin typeface="Tempus Sans ITC" panose="04020404030D07020202" pitchFamily="82" charset="0"/>
              </a:rPr>
              <a:t>len</a:t>
            </a:r>
            <a:r>
              <a:rPr kumimoji="0" lang="en-US" altLang="en-US" sz="2000" b="1" i="0" u="none" strike="noStrike" cap="none" normalizeH="0" baseline="0" dirty="0">
                <a:ln>
                  <a:noFill/>
                </a:ln>
                <a:solidFill>
                  <a:srgbClr val="DC143C"/>
                </a:solidFill>
                <a:effectLst/>
                <a:latin typeface="Tempus Sans ITC" panose="04020404030D07020202" pitchFamily="82" charset="0"/>
              </a:rPr>
              <a:t>__</a:t>
            </a:r>
            <a:r>
              <a:rPr kumimoji="0" lang="en-US" altLang="en-US" sz="2000" b="1" i="0" u="none" strike="noStrike" cap="none" normalizeH="0" baseline="0" dirty="0">
                <a:ln>
                  <a:noFill/>
                </a:ln>
                <a:solidFill>
                  <a:srgbClr val="000000"/>
                </a:solidFill>
                <a:effectLst/>
                <a:latin typeface="Tempus Sans ITC" panose="04020404030D07020202" pitchFamily="82" charset="0"/>
              </a:rPr>
              <a:t> function that returns </a:t>
            </a:r>
            <a:r>
              <a:rPr kumimoji="0" lang="en-US" altLang="en-US" sz="2000" b="1" i="0" u="none" strike="noStrike" cap="none" normalizeH="0" baseline="0" dirty="0">
                <a:ln>
                  <a:noFill/>
                </a:ln>
                <a:solidFill>
                  <a:srgbClr val="DC143C"/>
                </a:solidFill>
                <a:effectLst/>
                <a:latin typeface="Tempus Sans ITC" panose="04020404030D07020202" pitchFamily="82" charset="0"/>
              </a:rPr>
              <a:t>0</a:t>
            </a:r>
            <a:r>
              <a:rPr kumimoji="0" lang="en-US" altLang="en-US" sz="2000" b="1" i="0" u="none" strike="noStrike" cap="none" normalizeH="0" baseline="0" dirty="0">
                <a:ln>
                  <a:noFill/>
                </a:ln>
                <a:solidFill>
                  <a:srgbClr val="000000"/>
                </a:solidFill>
                <a:effectLst/>
                <a:latin typeface="Tempus Sans ITC" panose="04020404030D07020202" pitchFamily="82" charset="0"/>
              </a:rPr>
              <a:t> or </a:t>
            </a:r>
            <a:r>
              <a:rPr kumimoji="0" lang="en-US" altLang="en-US" sz="2000" b="1" i="0" u="none" strike="noStrike" cap="none" normalizeH="0" baseline="0" dirty="0">
                <a:ln>
                  <a:noFill/>
                </a:ln>
                <a:solidFill>
                  <a:srgbClr val="DC143C"/>
                </a:solidFill>
                <a:effectLst/>
                <a:latin typeface="Tempus Sans ITC" panose="04020404030D07020202" pitchFamily="82" charset="0"/>
              </a:rPr>
              <a:t>False</a:t>
            </a:r>
            <a:r>
              <a:rPr kumimoji="0" lang="en-US" altLang="en-US" sz="2000" b="1" i="0" u="none" strike="noStrike" cap="none" normalizeH="0" baseline="0" dirty="0">
                <a:ln>
                  <a:noFill/>
                </a:ln>
                <a:solidFill>
                  <a:srgbClr val="000000"/>
                </a:solidFill>
                <a:effectLst/>
                <a:latin typeface="Tempus Sans ITC" panose="04020404030D07020202" pitchFamily="82" charset="0"/>
              </a:rPr>
              <a:t>:</a:t>
            </a:r>
            <a:r>
              <a:rPr kumimoji="0" lang="en-US" altLang="en-US" sz="2000" b="1" i="0" u="none" strike="noStrike" cap="none" normalizeH="0" baseline="0" dirty="0">
                <a:ln>
                  <a:noFill/>
                </a:ln>
                <a:solidFill>
                  <a:schemeClr val="tx1"/>
                </a:solidFill>
                <a:effectLst/>
                <a:latin typeface="Tempus Sans ITC" panose="04020404030D07020202" pitchFamily="82" charset="0"/>
              </a:rPr>
              <a:t> </a:t>
            </a:r>
          </a:p>
        </p:txBody>
      </p:sp>
      <p:sp>
        <p:nvSpPr>
          <p:cNvPr id="4" name="TextBox 3">
            <a:extLst>
              <a:ext uri="{FF2B5EF4-FFF2-40B4-BE49-F238E27FC236}">
                <a16:creationId xmlns="" xmlns:a16="http://schemas.microsoft.com/office/drawing/2014/main" id="{23C721A3-8D74-468E-830B-3279080EA7A6}"/>
              </a:ext>
            </a:extLst>
          </p:cNvPr>
          <p:cNvSpPr txBox="1"/>
          <p:nvPr/>
        </p:nvSpPr>
        <p:spPr>
          <a:xfrm>
            <a:off x="2345635" y="2551837"/>
            <a:ext cx="6096000" cy="1754326"/>
          </a:xfrm>
          <a:prstGeom prst="rect">
            <a:avLst/>
          </a:prstGeom>
          <a:noFill/>
        </p:spPr>
        <p:txBody>
          <a:bodyPr wrap="square">
            <a:spAutoFit/>
          </a:bodyPr>
          <a:lstStyle/>
          <a:p>
            <a:r>
              <a:rPr lang="en-US" b="1" dirty="0">
                <a:latin typeface="Tempus Sans ITC" panose="04020404030D07020202" pitchFamily="82" charset="0"/>
              </a:rPr>
              <a:t>class </a:t>
            </a:r>
            <a:r>
              <a:rPr lang="en-US" b="1" dirty="0" err="1">
                <a:latin typeface="Tempus Sans ITC" panose="04020404030D07020202" pitchFamily="82" charset="0"/>
              </a:rPr>
              <a:t>myclass</a:t>
            </a:r>
            <a:r>
              <a:rPr lang="en-US" b="1" dirty="0">
                <a:latin typeface="Tempus Sans ITC" panose="04020404030D07020202" pitchFamily="82" charset="0"/>
              </a:rPr>
              <a:t>():</a:t>
            </a:r>
          </a:p>
          <a:p>
            <a:r>
              <a:rPr lang="en-US" b="1" dirty="0">
                <a:latin typeface="Tempus Sans ITC" panose="04020404030D07020202" pitchFamily="82" charset="0"/>
              </a:rPr>
              <a:t>  def __</a:t>
            </a:r>
            <a:r>
              <a:rPr lang="en-US" b="1" dirty="0" err="1">
                <a:latin typeface="Tempus Sans ITC" panose="04020404030D07020202" pitchFamily="82" charset="0"/>
              </a:rPr>
              <a:t>len</a:t>
            </a:r>
            <a:r>
              <a:rPr lang="en-US" b="1" dirty="0">
                <a:latin typeface="Tempus Sans ITC" panose="04020404030D07020202" pitchFamily="82" charset="0"/>
              </a:rPr>
              <a:t>__(self):</a:t>
            </a:r>
          </a:p>
          <a:p>
            <a:r>
              <a:rPr lang="en-US" b="1" dirty="0">
                <a:latin typeface="Tempus Sans ITC" panose="04020404030D07020202" pitchFamily="82" charset="0"/>
              </a:rPr>
              <a:t>    return 0</a:t>
            </a:r>
          </a:p>
          <a:p>
            <a:endParaRPr lang="en-US" b="1" dirty="0">
              <a:latin typeface="Tempus Sans ITC" panose="04020404030D07020202" pitchFamily="82" charset="0"/>
            </a:endParaRPr>
          </a:p>
          <a:p>
            <a:r>
              <a:rPr lang="en-US" b="1" dirty="0" err="1">
                <a:latin typeface="Tempus Sans ITC" panose="04020404030D07020202" pitchFamily="82" charset="0"/>
              </a:rPr>
              <a:t>myobj</a:t>
            </a:r>
            <a:r>
              <a:rPr lang="en-US" b="1" dirty="0">
                <a:latin typeface="Tempus Sans ITC" panose="04020404030D07020202" pitchFamily="82" charset="0"/>
              </a:rPr>
              <a:t> = </a:t>
            </a:r>
            <a:r>
              <a:rPr lang="en-US" b="1" dirty="0" err="1">
                <a:latin typeface="Tempus Sans ITC" panose="04020404030D07020202" pitchFamily="82" charset="0"/>
              </a:rPr>
              <a:t>myclass</a:t>
            </a:r>
            <a:r>
              <a:rPr lang="en-US" b="1" dirty="0">
                <a:latin typeface="Tempus Sans ITC" panose="04020404030D07020202" pitchFamily="82" charset="0"/>
              </a:rPr>
              <a:t>()</a:t>
            </a:r>
          </a:p>
          <a:p>
            <a:r>
              <a:rPr lang="en-US" b="1" dirty="0">
                <a:latin typeface="Tempus Sans ITC" panose="04020404030D07020202" pitchFamily="82" charset="0"/>
              </a:rPr>
              <a:t>print(bool(</a:t>
            </a:r>
            <a:r>
              <a:rPr lang="en-US" b="1" dirty="0" err="1">
                <a:latin typeface="Tempus Sans ITC" panose="04020404030D07020202" pitchFamily="82" charset="0"/>
              </a:rPr>
              <a:t>myobj</a:t>
            </a:r>
            <a:r>
              <a:rPr lang="en-US" b="1" dirty="0">
                <a:latin typeface="Tempus Sans ITC" panose="04020404030D07020202" pitchFamily="82" charset="0"/>
              </a:rPr>
              <a:t>))</a:t>
            </a:r>
          </a:p>
        </p:txBody>
      </p:sp>
      <p:sp>
        <p:nvSpPr>
          <p:cNvPr id="5" name="TextBox 4">
            <a:extLst>
              <a:ext uri="{FF2B5EF4-FFF2-40B4-BE49-F238E27FC236}">
                <a16:creationId xmlns="" xmlns:a16="http://schemas.microsoft.com/office/drawing/2014/main" id="{85F3EF58-93A5-415C-A2DD-68FEBF64B4B4}"/>
              </a:ext>
            </a:extLst>
          </p:cNvPr>
          <p:cNvSpPr txBox="1"/>
          <p:nvPr/>
        </p:nvSpPr>
        <p:spPr>
          <a:xfrm>
            <a:off x="1598315" y="2182505"/>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6" name="Rectangle 5">
            <a:extLst>
              <a:ext uri="{FF2B5EF4-FFF2-40B4-BE49-F238E27FC236}">
                <a16:creationId xmlns="" xmlns:a16="http://schemas.microsoft.com/office/drawing/2014/main" id="{ED19F41A-1A73-47F0-9FBA-64A897B7A27A}"/>
              </a:ext>
            </a:extLst>
          </p:cNvPr>
          <p:cNvSpPr/>
          <p:nvPr/>
        </p:nvSpPr>
        <p:spPr>
          <a:xfrm>
            <a:off x="1598315" y="4490829"/>
            <a:ext cx="960519" cy="369332"/>
          </a:xfrm>
          <a:prstGeom prst="rect">
            <a:avLst/>
          </a:prstGeom>
        </p:spPr>
        <p:txBody>
          <a:bodyPr wrap="none">
            <a:spAutoFit/>
          </a:bodyPr>
          <a:lstStyle/>
          <a:p>
            <a:r>
              <a:rPr lang="en-US" b="1" dirty="0">
                <a:latin typeface="Tempus Sans ITC" panose="04020404030D07020202" pitchFamily="82" charset="0"/>
              </a:rPr>
              <a:t>Output:</a:t>
            </a:r>
          </a:p>
        </p:txBody>
      </p:sp>
      <p:sp>
        <p:nvSpPr>
          <p:cNvPr id="7" name="TextBox 6">
            <a:extLst>
              <a:ext uri="{FF2B5EF4-FFF2-40B4-BE49-F238E27FC236}">
                <a16:creationId xmlns="" xmlns:a16="http://schemas.microsoft.com/office/drawing/2014/main" id="{F32E4384-1818-450A-ACEA-F13B33BCD7E8}"/>
              </a:ext>
            </a:extLst>
          </p:cNvPr>
          <p:cNvSpPr txBox="1"/>
          <p:nvPr/>
        </p:nvSpPr>
        <p:spPr>
          <a:xfrm>
            <a:off x="2345635" y="5044827"/>
            <a:ext cx="652936" cy="369332"/>
          </a:xfrm>
          <a:prstGeom prst="rect">
            <a:avLst/>
          </a:prstGeom>
          <a:noFill/>
        </p:spPr>
        <p:txBody>
          <a:bodyPr wrap="none" rtlCol="0">
            <a:spAutoFit/>
          </a:bodyPr>
          <a:lstStyle/>
          <a:p>
            <a:r>
              <a:rPr lang="en-US" b="1" dirty="0">
                <a:latin typeface="Tempus Sans ITC" panose="04020404030D07020202" pitchFamily="82" charset="0"/>
              </a:rPr>
              <a:t>False</a:t>
            </a:r>
          </a:p>
        </p:txBody>
      </p:sp>
    </p:spTree>
    <p:extLst>
      <p:ext uri="{BB962C8B-B14F-4D97-AF65-F5344CB8AC3E}">
        <p14:creationId xmlns:p14="http://schemas.microsoft.com/office/powerpoint/2010/main" val="1993826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28C7C9A-FB96-4BBC-9083-C5982E447F49}"/>
              </a:ext>
            </a:extLst>
          </p:cNvPr>
          <p:cNvSpPr txBox="1"/>
          <p:nvPr/>
        </p:nvSpPr>
        <p:spPr>
          <a:xfrm>
            <a:off x="503582" y="465986"/>
            <a:ext cx="7580244"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Functions can Return a Boolean</a:t>
            </a:r>
          </a:p>
        </p:txBody>
      </p:sp>
      <p:sp>
        <p:nvSpPr>
          <p:cNvPr id="5" name="TextBox 4">
            <a:extLst>
              <a:ext uri="{FF2B5EF4-FFF2-40B4-BE49-F238E27FC236}">
                <a16:creationId xmlns="" xmlns:a16="http://schemas.microsoft.com/office/drawing/2014/main" id="{07CC2019-90A4-4E18-8CD1-3EDE84646C61}"/>
              </a:ext>
            </a:extLst>
          </p:cNvPr>
          <p:cNvSpPr txBox="1"/>
          <p:nvPr/>
        </p:nvSpPr>
        <p:spPr>
          <a:xfrm>
            <a:off x="1126435" y="1375117"/>
            <a:ext cx="6957391"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You can create functions that returns a Boolean Value:</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31CC762C-B079-4562-AE7B-B12967BCFA61}"/>
              </a:ext>
            </a:extLst>
          </p:cNvPr>
          <p:cNvSpPr txBox="1"/>
          <p:nvPr/>
        </p:nvSpPr>
        <p:spPr>
          <a:xfrm>
            <a:off x="795130" y="2499693"/>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Print the answer of a function:</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8DF1E976-DF01-485E-B51D-9882B86BC53D}"/>
              </a:ext>
            </a:extLst>
          </p:cNvPr>
          <p:cNvSpPr txBox="1"/>
          <p:nvPr/>
        </p:nvSpPr>
        <p:spPr>
          <a:xfrm>
            <a:off x="1868557" y="4148679"/>
            <a:ext cx="6096000" cy="1200329"/>
          </a:xfrm>
          <a:prstGeom prst="rect">
            <a:avLst/>
          </a:prstGeom>
          <a:noFill/>
        </p:spPr>
        <p:txBody>
          <a:bodyPr wrap="square">
            <a:spAutoFit/>
          </a:bodyPr>
          <a:lstStyle/>
          <a:p>
            <a:r>
              <a:rPr lang="en-US" b="1" dirty="0">
                <a:latin typeface="Tempus Sans ITC" panose="04020404030D07020202" pitchFamily="82" charset="0"/>
              </a:rPr>
              <a:t>def </a:t>
            </a:r>
            <a:r>
              <a:rPr lang="en-US" b="1" dirty="0" err="1">
                <a:latin typeface="Tempus Sans ITC" panose="04020404030D07020202" pitchFamily="82" charset="0"/>
              </a:rPr>
              <a:t>myFunction</a:t>
            </a:r>
            <a:r>
              <a:rPr lang="en-US" b="1" dirty="0">
                <a:latin typeface="Tempus Sans ITC" panose="04020404030D07020202" pitchFamily="82" charset="0"/>
              </a:rPr>
              <a:t>() :</a:t>
            </a:r>
          </a:p>
          <a:p>
            <a:r>
              <a:rPr lang="en-US" b="1" dirty="0">
                <a:latin typeface="Tempus Sans ITC" panose="04020404030D07020202" pitchFamily="82" charset="0"/>
              </a:rPr>
              <a:t>  return True</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myFunction</a:t>
            </a:r>
            <a:r>
              <a:rPr lang="en-US" b="1" dirty="0">
                <a:latin typeface="Tempus Sans ITC" panose="04020404030D07020202" pitchFamily="82" charset="0"/>
              </a:rPr>
              <a:t>())</a:t>
            </a:r>
          </a:p>
        </p:txBody>
      </p:sp>
      <p:sp>
        <p:nvSpPr>
          <p:cNvPr id="11" name="TextBox 10">
            <a:extLst>
              <a:ext uri="{FF2B5EF4-FFF2-40B4-BE49-F238E27FC236}">
                <a16:creationId xmlns="" xmlns:a16="http://schemas.microsoft.com/office/drawing/2014/main" id="{742D185B-1922-4AD4-9D65-8C1266CBD20F}"/>
              </a:ext>
            </a:extLst>
          </p:cNvPr>
          <p:cNvSpPr txBox="1"/>
          <p:nvPr/>
        </p:nvSpPr>
        <p:spPr>
          <a:xfrm>
            <a:off x="6811617" y="4349924"/>
            <a:ext cx="622286" cy="369332"/>
          </a:xfrm>
          <a:prstGeom prst="rect">
            <a:avLst/>
          </a:prstGeom>
          <a:noFill/>
        </p:spPr>
        <p:txBody>
          <a:bodyPr wrap="none" rtlCol="0">
            <a:spAutoFit/>
          </a:bodyPr>
          <a:lstStyle/>
          <a:p>
            <a:r>
              <a:rPr lang="en-US" b="1" dirty="0">
                <a:latin typeface="Tempus Sans ITC" panose="04020404030D07020202" pitchFamily="82" charset="0"/>
              </a:rPr>
              <a:t>True</a:t>
            </a:r>
          </a:p>
        </p:txBody>
      </p:sp>
      <p:sp>
        <p:nvSpPr>
          <p:cNvPr id="12" name="TextBox 11">
            <a:extLst>
              <a:ext uri="{FF2B5EF4-FFF2-40B4-BE49-F238E27FC236}">
                <a16:creationId xmlns="" xmlns:a16="http://schemas.microsoft.com/office/drawing/2014/main" id="{505EA876-CCD7-4F6B-B1E1-3E63DF38CA27}"/>
              </a:ext>
            </a:extLst>
          </p:cNvPr>
          <p:cNvSpPr txBox="1"/>
          <p:nvPr/>
        </p:nvSpPr>
        <p:spPr>
          <a:xfrm>
            <a:off x="1240506" y="362426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Rectangle 12">
            <a:extLst>
              <a:ext uri="{FF2B5EF4-FFF2-40B4-BE49-F238E27FC236}">
                <a16:creationId xmlns="" xmlns:a16="http://schemas.microsoft.com/office/drawing/2014/main" id="{0DD4DAFD-A6EB-42BA-9FDD-3B63F3822AA5}"/>
              </a:ext>
            </a:extLst>
          </p:cNvPr>
          <p:cNvSpPr/>
          <p:nvPr/>
        </p:nvSpPr>
        <p:spPr>
          <a:xfrm>
            <a:off x="6096000" y="3624268"/>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55987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92B2597-3036-4565-90B7-C6C265FDB2FC}"/>
              </a:ext>
            </a:extLst>
          </p:cNvPr>
          <p:cNvSpPr txBox="1"/>
          <p:nvPr/>
        </p:nvSpPr>
        <p:spPr>
          <a:xfrm>
            <a:off x="384311" y="327488"/>
            <a:ext cx="8746435" cy="923330"/>
          </a:xfrm>
          <a:prstGeom prst="rect">
            <a:avLst/>
          </a:prstGeom>
          <a:noFill/>
        </p:spPr>
        <p:txBody>
          <a:bodyPr wrap="square">
            <a:spAutoFit/>
          </a:bodyPr>
          <a:lstStyle/>
          <a:p>
            <a:pPr algn="l"/>
            <a:r>
              <a:rPr lang="en-US" b="1" i="0">
                <a:solidFill>
                  <a:srgbClr val="000000"/>
                </a:solidFill>
                <a:effectLst/>
                <a:latin typeface="Tempus Sans ITC" panose="04020404030D07020202" pitchFamily="82" charset="0"/>
              </a:rPr>
              <a:t>You can execute code based on the Boolean answer of a function:</a:t>
            </a:r>
          </a:p>
          <a:p>
            <a:r>
              <a:rPr lang="en-US" b="1" i="0">
                <a:solidFill>
                  <a:srgbClr val="000000"/>
                </a:solidFill>
                <a:effectLst/>
                <a:latin typeface="Tempus Sans ITC" panose="04020404030D07020202" pitchFamily="82" charset="0"/>
              </a:rPr>
              <a:t/>
            </a:r>
            <a:br>
              <a:rPr lang="en-US" b="1" i="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3B97E0BD-495A-4D95-AD39-B090C54A842C}"/>
              </a:ext>
            </a:extLst>
          </p:cNvPr>
          <p:cNvSpPr txBox="1"/>
          <p:nvPr/>
        </p:nvSpPr>
        <p:spPr>
          <a:xfrm>
            <a:off x="848138" y="927652"/>
            <a:ext cx="7527235"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Print "YES!" if the function returns True, otherwise print "NO!":</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302EC6A6-C757-42F4-A192-2286DBC62884}"/>
              </a:ext>
            </a:extLst>
          </p:cNvPr>
          <p:cNvSpPr txBox="1"/>
          <p:nvPr/>
        </p:nvSpPr>
        <p:spPr>
          <a:xfrm>
            <a:off x="1563755" y="1850982"/>
            <a:ext cx="6096000" cy="2031325"/>
          </a:xfrm>
          <a:prstGeom prst="rect">
            <a:avLst/>
          </a:prstGeom>
          <a:noFill/>
        </p:spPr>
        <p:txBody>
          <a:bodyPr wrap="square">
            <a:spAutoFit/>
          </a:bodyPr>
          <a:lstStyle/>
          <a:p>
            <a:r>
              <a:rPr lang="en-US" b="1" dirty="0">
                <a:latin typeface="Tempus Sans ITC" panose="04020404030D07020202" pitchFamily="82" charset="0"/>
              </a:rPr>
              <a:t>def </a:t>
            </a:r>
            <a:r>
              <a:rPr lang="en-US" b="1" dirty="0" err="1">
                <a:latin typeface="Tempus Sans ITC" panose="04020404030D07020202" pitchFamily="82" charset="0"/>
              </a:rPr>
              <a:t>myFunction</a:t>
            </a:r>
            <a:r>
              <a:rPr lang="en-US" b="1" dirty="0">
                <a:latin typeface="Tempus Sans ITC" panose="04020404030D07020202" pitchFamily="82" charset="0"/>
              </a:rPr>
              <a:t>() :</a:t>
            </a:r>
          </a:p>
          <a:p>
            <a:r>
              <a:rPr lang="en-US" b="1" dirty="0">
                <a:latin typeface="Tempus Sans ITC" panose="04020404030D07020202" pitchFamily="82" charset="0"/>
              </a:rPr>
              <a:t>  return True</a:t>
            </a:r>
          </a:p>
          <a:p>
            <a:endParaRPr lang="en-US" b="1" dirty="0">
              <a:latin typeface="Tempus Sans ITC" panose="04020404030D07020202" pitchFamily="82" charset="0"/>
            </a:endParaRPr>
          </a:p>
          <a:p>
            <a:r>
              <a:rPr lang="en-US" b="1" dirty="0">
                <a:latin typeface="Tempus Sans ITC" panose="04020404030D07020202" pitchFamily="82" charset="0"/>
              </a:rPr>
              <a:t>if </a:t>
            </a:r>
            <a:r>
              <a:rPr lang="en-US" b="1" dirty="0" err="1">
                <a:latin typeface="Tempus Sans ITC" panose="04020404030D07020202" pitchFamily="82" charset="0"/>
              </a:rPr>
              <a:t>myFunction</a:t>
            </a:r>
            <a:r>
              <a:rPr lang="en-US" b="1" dirty="0">
                <a:latin typeface="Tempus Sans ITC" panose="04020404030D07020202" pitchFamily="82" charset="0"/>
              </a:rPr>
              <a:t>():</a:t>
            </a:r>
          </a:p>
          <a:p>
            <a:r>
              <a:rPr lang="en-US" b="1" dirty="0">
                <a:latin typeface="Tempus Sans ITC" panose="04020404030D07020202" pitchFamily="82" charset="0"/>
              </a:rPr>
              <a:t>  print("YES!")</a:t>
            </a:r>
          </a:p>
          <a:p>
            <a:r>
              <a:rPr lang="en-US" b="1" dirty="0">
                <a:latin typeface="Tempus Sans ITC" panose="04020404030D07020202" pitchFamily="82" charset="0"/>
              </a:rPr>
              <a:t>else:</a:t>
            </a:r>
          </a:p>
          <a:p>
            <a:r>
              <a:rPr lang="en-US" b="1" dirty="0">
                <a:latin typeface="Tempus Sans ITC" panose="04020404030D07020202" pitchFamily="82" charset="0"/>
              </a:rPr>
              <a:t>  print("NO!")</a:t>
            </a:r>
          </a:p>
        </p:txBody>
      </p:sp>
      <p:sp>
        <p:nvSpPr>
          <p:cNvPr id="8" name="TextBox 7">
            <a:extLst>
              <a:ext uri="{FF2B5EF4-FFF2-40B4-BE49-F238E27FC236}">
                <a16:creationId xmlns="" xmlns:a16="http://schemas.microsoft.com/office/drawing/2014/main" id="{872415FD-889C-416A-BD0F-5253AD015BB0}"/>
              </a:ext>
            </a:extLst>
          </p:cNvPr>
          <p:cNvSpPr txBox="1"/>
          <p:nvPr/>
        </p:nvSpPr>
        <p:spPr>
          <a:xfrm>
            <a:off x="7659755" y="2186609"/>
            <a:ext cx="607859" cy="369332"/>
          </a:xfrm>
          <a:prstGeom prst="rect">
            <a:avLst/>
          </a:prstGeom>
          <a:noFill/>
        </p:spPr>
        <p:txBody>
          <a:bodyPr wrap="none" rtlCol="0">
            <a:spAutoFit/>
          </a:bodyPr>
          <a:lstStyle/>
          <a:p>
            <a:r>
              <a:rPr lang="en-US" b="1" dirty="0">
                <a:latin typeface="Tempus Sans ITC" panose="04020404030D07020202" pitchFamily="82" charset="0"/>
              </a:rPr>
              <a:t>YES!</a:t>
            </a:r>
          </a:p>
        </p:txBody>
      </p:sp>
      <p:sp>
        <p:nvSpPr>
          <p:cNvPr id="9" name="TextBox 8">
            <a:extLst>
              <a:ext uri="{FF2B5EF4-FFF2-40B4-BE49-F238E27FC236}">
                <a16:creationId xmlns="" xmlns:a16="http://schemas.microsoft.com/office/drawing/2014/main" id="{CBC595D9-5A7D-4881-B109-957FC36EBD50}"/>
              </a:ext>
            </a:extLst>
          </p:cNvPr>
          <p:cNvSpPr txBox="1"/>
          <p:nvPr/>
        </p:nvSpPr>
        <p:spPr>
          <a:xfrm>
            <a:off x="975774" y="162015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0" name="Rectangle 9">
            <a:extLst>
              <a:ext uri="{FF2B5EF4-FFF2-40B4-BE49-F238E27FC236}">
                <a16:creationId xmlns="" xmlns:a16="http://schemas.microsoft.com/office/drawing/2014/main" id="{593F79F1-802A-4B77-B3DD-5D08759C3E73}"/>
              </a:ext>
            </a:extLst>
          </p:cNvPr>
          <p:cNvSpPr/>
          <p:nvPr/>
        </p:nvSpPr>
        <p:spPr>
          <a:xfrm>
            <a:off x="6096000" y="1620150"/>
            <a:ext cx="960519" cy="369332"/>
          </a:xfrm>
          <a:prstGeom prst="rect">
            <a:avLst/>
          </a:prstGeom>
        </p:spPr>
        <p:txBody>
          <a:bodyPr wrap="none">
            <a:spAutoFit/>
          </a:bodyPr>
          <a:lstStyle/>
          <a:p>
            <a:r>
              <a:rPr lang="en-US" b="1" dirty="0">
                <a:latin typeface="Tempus Sans ITC" panose="04020404030D07020202" pitchFamily="82" charset="0"/>
              </a:rPr>
              <a:t>Output:</a:t>
            </a:r>
          </a:p>
        </p:txBody>
      </p:sp>
      <p:sp>
        <p:nvSpPr>
          <p:cNvPr id="12" name="TextBox 11">
            <a:extLst>
              <a:ext uri="{FF2B5EF4-FFF2-40B4-BE49-F238E27FC236}">
                <a16:creationId xmlns="" xmlns:a16="http://schemas.microsoft.com/office/drawing/2014/main" id="{6F58405D-EED5-4EFC-89E2-5EC9003C4460}"/>
              </a:ext>
            </a:extLst>
          </p:cNvPr>
          <p:cNvSpPr txBox="1"/>
          <p:nvPr/>
        </p:nvSpPr>
        <p:spPr>
          <a:xfrm>
            <a:off x="848138" y="3974024"/>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Check if an object is an integer or not:</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59E9E225-2A5D-434F-B389-FA97A71F38C6}"/>
              </a:ext>
            </a:extLst>
          </p:cNvPr>
          <p:cNvSpPr txBox="1"/>
          <p:nvPr/>
        </p:nvSpPr>
        <p:spPr>
          <a:xfrm>
            <a:off x="1563755" y="4999233"/>
            <a:ext cx="6096000" cy="646331"/>
          </a:xfrm>
          <a:prstGeom prst="rect">
            <a:avLst/>
          </a:prstGeom>
          <a:noFill/>
        </p:spPr>
        <p:txBody>
          <a:bodyPr wrap="square">
            <a:spAutoFit/>
          </a:bodyPr>
          <a:lstStyle/>
          <a:p>
            <a:r>
              <a:rPr lang="en-US" b="1" dirty="0">
                <a:latin typeface="Tempus Sans ITC" panose="04020404030D07020202" pitchFamily="82" charset="0"/>
              </a:rPr>
              <a:t>x = 200</a:t>
            </a:r>
          </a:p>
          <a:p>
            <a:r>
              <a:rPr lang="en-US" b="1" dirty="0">
                <a:latin typeface="Tempus Sans ITC" panose="04020404030D07020202" pitchFamily="82" charset="0"/>
              </a:rPr>
              <a:t>print(</a:t>
            </a:r>
            <a:r>
              <a:rPr lang="en-US" b="1" dirty="0" err="1">
                <a:latin typeface="Tempus Sans ITC" panose="04020404030D07020202" pitchFamily="82" charset="0"/>
              </a:rPr>
              <a:t>isinstance</a:t>
            </a:r>
            <a:r>
              <a:rPr lang="en-US" b="1" dirty="0">
                <a:latin typeface="Tempus Sans ITC" panose="04020404030D07020202" pitchFamily="82" charset="0"/>
              </a:rPr>
              <a:t>(x, int))</a:t>
            </a:r>
          </a:p>
        </p:txBody>
      </p:sp>
      <p:sp>
        <p:nvSpPr>
          <p:cNvPr id="15" name="TextBox 14">
            <a:extLst>
              <a:ext uri="{FF2B5EF4-FFF2-40B4-BE49-F238E27FC236}">
                <a16:creationId xmlns="" xmlns:a16="http://schemas.microsoft.com/office/drawing/2014/main" id="{8875E735-8DC9-40DE-AA11-94591DB77C44}"/>
              </a:ext>
            </a:extLst>
          </p:cNvPr>
          <p:cNvSpPr txBox="1"/>
          <p:nvPr/>
        </p:nvSpPr>
        <p:spPr>
          <a:xfrm>
            <a:off x="6622378" y="4999233"/>
            <a:ext cx="622286" cy="369332"/>
          </a:xfrm>
          <a:prstGeom prst="rect">
            <a:avLst/>
          </a:prstGeom>
          <a:noFill/>
        </p:spPr>
        <p:txBody>
          <a:bodyPr wrap="none" rtlCol="0">
            <a:spAutoFit/>
          </a:bodyPr>
          <a:lstStyle/>
          <a:p>
            <a:r>
              <a:rPr lang="en-US" b="1" dirty="0">
                <a:latin typeface="Tempus Sans ITC" panose="04020404030D07020202" pitchFamily="82" charset="0"/>
              </a:rPr>
              <a:t>True</a:t>
            </a:r>
          </a:p>
        </p:txBody>
      </p:sp>
      <p:sp>
        <p:nvSpPr>
          <p:cNvPr id="16" name="TextBox 15">
            <a:extLst>
              <a:ext uri="{FF2B5EF4-FFF2-40B4-BE49-F238E27FC236}">
                <a16:creationId xmlns="" xmlns:a16="http://schemas.microsoft.com/office/drawing/2014/main" id="{BE8517D3-A733-42DC-9B53-A13919A7BEE1}"/>
              </a:ext>
            </a:extLst>
          </p:cNvPr>
          <p:cNvSpPr txBox="1"/>
          <p:nvPr/>
        </p:nvSpPr>
        <p:spPr>
          <a:xfrm>
            <a:off x="975774" y="468082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7" name="Rectangle 16">
            <a:extLst>
              <a:ext uri="{FF2B5EF4-FFF2-40B4-BE49-F238E27FC236}">
                <a16:creationId xmlns="" xmlns:a16="http://schemas.microsoft.com/office/drawing/2014/main" id="{3208AE82-E6B7-424E-9501-69DA96CA399F}"/>
              </a:ext>
            </a:extLst>
          </p:cNvPr>
          <p:cNvSpPr/>
          <p:nvPr/>
        </p:nvSpPr>
        <p:spPr>
          <a:xfrm>
            <a:off x="5961845" y="4604730"/>
            <a:ext cx="960519" cy="369332"/>
          </a:xfrm>
          <a:prstGeom prst="rect">
            <a:avLst/>
          </a:prstGeom>
        </p:spPr>
        <p:txBody>
          <a:bodyPr wrap="none">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875729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DD6A207-10CC-41CA-BD8F-6EF56B715104}"/>
              </a:ext>
            </a:extLst>
          </p:cNvPr>
          <p:cNvSpPr txBox="1"/>
          <p:nvPr/>
        </p:nvSpPr>
        <p:spPr>
          <a:xfrm>
            <a:off x="569844" y="530086"/>
            <a:ext cx="5742278" cy="769441"/>
          </a:xfrm>
          <a:prstGeom prst="rect">
            <a:avLst/>
          </a:prstGeom>
          <a:noFill/>
        </p:spPr>
        <p:txBody>
          <a:bodyPr wrap="none" rtlCol="0">
            <a:spAutoFit/>
          </a:bodyPr>
          <a:lstStyle/>
          <a:p>
            <a:r>
              <a:rPr lang="en-US" sz="4400" b="1" dirty="0">
                <a:effectLst>
                  <a:outerShdw blurRad="38100" dist="38100" dir="2700000" algn="tl">
                    <a:srgbClr val="000000">
                      <a:alpha val="43137"/>
                    </a:srgbClr>
                  </a:outerShdw>
                </a:effectLst>
                <a:latin typeface="Tempus Sans ITC" panose="04020404030D07020202" pitchFamily="82" charset="0"/>
              </a:rPr>
              <a:t>PYTHON OPERATORS</a:t>
            </a:r>
          </a:p>
        </p:txBody>
      </p:sp>
      <p:sp>
        <p:nvSpPr>
          <p:cNvPr id="3" name="Rectangle 1">
            <a:extLst>
              <a:ext uri="{FF2B5EF4-FFF2-40B4-BE49-F238E27FC236}">
                <a16:creationId xmlns="" xmlns:a16="http://schemas.microsoft.com/office/drawing/2014/main" id="{065746FA-F58F-42A3-AAAE-B17AB86BC5D5}"/>
              </a:ext>
            </a:extLst>
          </p:cNvPr>
          <p:cNvSpPr>
            <a:spLocks noChangeArrowheads="1"/>
          </p:cNvSpPr>
          <p:nvPr/>
        </p:nvSpPr>
        <p:spPr bwMode="auto">
          <a:xfrm>
            <a:off x="1205948" y="1299527"/>
            <a:ext cx="1058848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Operators are used to perform operations on variables and values.</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In the example below, we use the </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operator to add together two values:</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DD15C11F-4668-465D-8F8D-6BF55D4B9836}"/>
              </a:ext>
            </a:extLst>
          </p:cNvPr>
          <p:cNvSpPr txBox="1"/>
          <p:nvPr/>
        </p:nvSpPr>
        <p:spPr>
          <a:xfrm>
            <a:off x="2107096" y="2530633"/>
            <a:ext cx="6096000" cy="369332"/>
          </a:xfrm>
          <a:prstGeom prst="rect">
            <a:avLst/>
          </a:prstGeom>
          <a:noFill/>
        </p:spPr>
        <p:txBody>
          <a:bodyPr wrap="square">
            <a:spAutoFit/>
          </a:bodyPr>
          <a:lstStyle/>
          <a:p>
            <a:r>
              <a:rPr lang="en-US" b="1" dirty="0">
                <a:latin typeface="Tempus Sans ITC" panose="04020404030D07020202" pitchFamily="82" charset="0"/>
              </a:rPr>
              <a:t>print(10 + 5)</a:t>
            </a:r>
          </a:p>
        </p:txBody>
      </p:sp>
      <p:sp>
        <p:nvSpPr>
          <p:cNvPr id="6" name="TextBox 5">
            <a:extLst>
              <a:ext uri="{FF2B5EF4-FFF2-40B4-BE49-F238E27FC236}">
                <a16:creationId xmlns="" xmlns:a16="http://schemas.microsoft.com/office/drawing/2014/main" id="{38404B69-3056-45B4-9744-2A7B54CDFA83}"/>
              </a:ext>
            </a:extLst>
          </p:cNvPr>
          <p:cNvSpPr txBox="1"/>
          <p:nvPr/>
        </p:nvSpPr>
        <p:spPr>
          <a:xfrm>
            <a:off x="1545617" y="216130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7" name="Rectangle 6">
            <a:extLst>
              <a:ext uri="{FF2B5EF4-FFF2-40B4-BE49-F238E27FC236}">
                <a16:creationId xmlns="" xmlns:a16="http://schemas.microsoft.com/office/drawing/2014/main" id="{71253981-078E-4ABE-8E83-3C257313DA81}"/>
              </a:ext>
            </a:extLst>
          </p:cNvPr>
          <p:cNvSpPr/>
          <p:nvPr/>
        </p:nvSpPr>
        <p:spPr>
          <a:xfrm>
            <a:off x="5615740" y="2161301"/>
            <a:ext cx="960519" cy="369332"/>
          </a:xfrm>
          <a:prstGeom prst="rect">
            <a:avLst/>
          </a:prstGeom>
        </p:spPr>
        <p:txBody>
          <a:bodyPr wrap="none">
            <a:spAutoFit/>
          </a:bodyPr>
          <a:lstStyle/>
          <a:p>
            <a:r>
              <a:rPr lang="en-US" b="1" dirty="0">
                <a:latin typeface="Tempus Sans ITC" panose="04020404030D07020202" pitchFamily="82" charset="0"/>
              </a:rPr>
              <a:t>Output:</a:t>
            </a:r>
          </a:p>
        </p:txBody>
      </p:sp>
      <p:sp>
        <p:nvSpPr>
          <p:cNvPr id="8" name="TextBox 7">
            <a:extLst>
              <a:ext uri="{FF2B5EF4-FFF2-40B4-BE49-F238E27FC236}">
                <a16:creationId xmlns="" xmlns:a16="http://schemas.microsoft.com/office/drawing/2014/main" id="{FA76B385-5FC8-4FFE-8E21-C0EF69928871}"/>
              </a:ext>
            </a:extLst>
          </p:cNvPr>
          <p:cNvSpPr txBox="1"/>
          <p:nvPr/>
        </p:nvSpPr>
        <p:spPr>
          <a:xfrm>
            <a:off x="7580243" y="2530633"/>
            <a:ext cx="386644" cy="369332"/>
          </a:xfrm>
          <a:prstGeom prst="rect">
            <a:avLst/>
          </a:prstGeom>
          <a:noFill/>
        </p:spPr>
        <p:txBody>
          <a:bodyPr wrap="none" rtlCol="0">
            <a:spAutoFit/>
          </a:bodyPr>
          <a:lstStyle/>
          <a:p>
            <a:r>
              <a:rPr lang="en-US" b="1" dirty="0">
                <a:latin typeface="Tempus Sans ITC" panose="04020404030D07020202" pitchFamily="82" charset="0"/>
              </a:rPr>
              <a:t>15</a:t>
            </a:r>
          </a:p>
        </p:txBody>
      </p:sp>
      <p:sp>
        <p:nvSpPr>
          <p:cNvPr id="10" name="TextBox 9">
            <a:extLst>
              <a:ext uri="{FF2B5EF4-FFF2-40B4-BE49-F238E27FC236}">
                <a16:creationId xmlns="" xmlns:a16="http://schemas.microsoft.com/office/drawing/2014/main" id="{349D345F-431B-481D-91E5-4CDCDD1CB5B2}"/>
              </a:ext>
            </a:extLst>
          </p:cNvPr>
          <p:cNvSpPr txBox="1"/>
          <p:nvPr/>
        </p:nvSpPr>
        <p:spPr>
          <a:xfrm>
            <a:off x="914400" y="3634870"/>
            <a:ext cx="6096000" cy="2554545"/>
          </a:xfrm>
          <a:prstGeom prst="rect">
            <a:avLst/>
          </a:prstGeom>
          <a:noFill/>
        </p:spPr>
        <p:txBody>
          <a:bodyPr wrap="square">
            <a:spAutoFit/>
          </a:bodyPr>
          <a:lstStyle/>
          <a:p>
            <a:pPr algn="l"/>
            <a:r>
              <a:rPr lang="en-US" sz="2000" b="1" i="0" dirty="0">
                <a:solidFill>
                  <a:srgbClr val="000000"/>
                </a:solidFill>
                <a:effectLst/>
                <a:latin typeface="Tempus Sans ITC" panose="04020404030D07020202" pitchFamily="82" charset="0"/>
              </a:rPr>
              <a:t>Python divides the operators in the following groups: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Arithmetic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Assignment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Comparison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Logical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Identity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Membership operators</a:t>
            </a:r>
          </a:p>
          <a:p>
            <a:pPr lvl="1">
              <a:buFont typeface="Arial" panose="020B0604020202020204" pitchFamily="34" charset="0"/>
              <a:buChar char="•"/>
            </a:pPr>
            <a:r>
              <a:rPr lang="en-US" sz="2000" b="1" i="0" dirty="0">
                <a:solidFill>
                  <a:srgbClr val="000000"/>
                </a:solidFill>
                <a:effectLst/>
                <a:latin typeface="Tempus Sans ITC" panose="04020404030D07020202" pitchFamily="82" charset="0"/>
              </a:rPr>
              <a:t>Bitwise operators</a:t>
            </a:r>
          </a:p>
        </p:txBody>
      </p:sp>
    </p:spTree>
    <p:extLst>
      <p:ext uri="{BB962C8B-B14F-4D97-AF65-F5344CB8AC3E}">
        <p14:creationId xmlns:p14="http://schemas.microsoft.com/office/powerpoint/2010/main" val="3494905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2BC5D7E-045C-46F7-BAF6-6A5D6E771293}"/>
              </a:ext>
            </a:extLst>
          </p:cNvPr>
          <p:cNvSpPr txBox="1"/>
          <p:nvPr/>
        </p:nvSpPr>
        <p:spPr>
          <a:xfrm>
            <a:off x="516834" y="479239"/>
            <a:ext cx="6851374" cy="707886"/>
          </a:xfrm>
          <a:prstGeom prst="rect">
            <a:avLst/>
          </a:prstGeom>
          <a:noFill/>
        </p:spPr>
        <p:txBody>
          <a:bodyPr wrap="square">
            <a:spAutoFit/>
          </a:bodyPr>
          <a:lstStyle/>
          <a:p>
            <a:pPr algn="l"/>
            <a:r>
              <a:rPr lang="en-US" sz="4000" b="1" i="0">
                <a:solidFill>
                  <a:srgbClr val="000000"/>
                </a:solidFill>
                <a:effectLst>
                  <a:outerShdw blurRad="38100" dist="38100" dir="2700000" algn="tl">
                    <a:srgbClr val="000000">
                      <a:alpha val="43137"/>
                    </a:srgbClr>
                  </a:outerShdw>
                </a:effectLst>
                <a:latin typeface="Tempus Sans ITC" panose="04020404030D07020202" pitchFamily="82" charset="0"/>
              </a:rPr>
              <a:t>Python Arithmetic Operators</a:t>
            </a:r>
            <a:endPar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1390041A-AF75-4E8A-B214-439D1BD2E08A}"/>
              </a:ext>
            </a:extLst>
          </p:cNvPr>
          <p:cNvSpPr txBox="1"/>
          <p:nvPr/>
        </p:nvSpPr>
        <p:spPr>
          <a:xfrm>
            <a:off x="1272208" y="1187125"/>
            <a:ext cx="10296940" cy="369332"/>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Arithmetic operators are used with numeric values to perform common mathematical operations:</a:t>
            </a:r>
          </a:p>
        </p:txBody>
      </p:sp>
      <p:pic>
        <p:nvPicPr>
          <p:cNvPr id="7" name="Picture 6">
            <a:extLst>
              <a:ext uri="{FF2B5EF4-FFF2-40B4-BE49-F238E27FC236}">
                <a16:creationId xmlns="" xmlns:a16="http://schemas.microsoft.com/office/drawing/2014/main" id="{D4BFB979-6D85-4D9C-8C98-98030A045C15}"/>
              </a:ext>
            </a:extLst>
          </p:cNvPr>
          <p:cNvPicPr>
            <a:picLocks noChangeAspect="1"/>
          </p:cNvPicPr>
          <p:nvPr/>
        </p:nvPicPr>
        <p:blipFill>
          <a:blip r:embed="rId2"/>
          <a:stretch>
            <a:fillRect/>
          </a:stretch>
        </p:blipFill>
        <p:spPr>
          <a:xfrm>
            <a:off x="1272208" y="1776182"/>
            <a:ext cx="8917978" cy="4471876"/>
          </a:xfrm>
          <a:prstGeom prst="rect">
            <a:avLst/>
          </a:prstGeom>
        </p:spPr>
      </p:pic>
    </p:spTree>
    <p:extLst>
      <p:ext uri="{BB962C8B-B14F-4D97-AF65-F5344CB8AC3E}">
        <p14:creationId xmlns:p14="http://schemas.microsoft.com/office/powerpoint/2010/main" val="329418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1E534399-7102-E0FD-469A-F06088098A34}"/>
              </a:ext>
            </a:extLst>
          </p:cNvPr>
          <p:cNvSpPr txBox="1"/>
          <p:nvPr/>
        </p:nvSpPr>
        <p:spPr>
          <a:xfrm>
            <a:off x="588136" y="289679"/>
            <a:ext cx="3837904" cy="923330"/>
          </a:xfrm>
          <a:prstGeom prst="rect">
            <a:avLst/>
          </a:prstGeom>
          <a:noFill/>
        </p:spPr>
        <p:txBody>
          <a:bodyPr wrap="square" rtlCol="0">
            <a:spAutoFit/>
          </a:bodyPr>
          <a:lstStyle/>
          <a:p>
            <a:r>
              <a:rPr lang="en-PH" sz="5400" b="1" i="0" u="sng" dirty="0">
                <a:solidFill>
                  <a:schemeClr val="tx1">
                    <a:lumMod val="50000"/>
                  </a:schemeClr>
                </a:solidFill>
                <a:effectLst>
                  <a:outerShdw blurRad="38100" dist="38100" dir="2700000" algn="tl">
                    <a:srgbClr val="000000">
                      <a:alpha val="43137"/>
                    </a:srgbClr>
                  </a:outerShdw>
                </a:effectLst>
                <a:latin typeface="-apple-system"/>
              </a:rPr>
              <a:t>Python Jobs</a:t>
            </a:r>
          </a:p>
        </p:txBody>
      </p:sp>
      <p:sp>
        <p:nvSpPr>
          <p:cNvPr id="6" name="TextBox 5">
            <a:extLst>
              <a:ext uri="{FF2B5EF4-FFF2-40B4-BE49-F238E27FC236}">
                <a16:creationId xmlns="" xmlns:a16="http://schemas.microsoft.com/office/drawing/2014/main" id="{7B4E740E-36A8-DE07-A63E-AD19152847F2}"/>
              </a:ext>
            </a:extLst>
          </p:cNvPr>
          <p:cNvSpPr txBox="1"/>
          <p:nvPr/>
        </p:nvSpPr>
        <p:spPr>
          <a:xfrm>
            <a:off x="588136" y="1363707"/>
            <a:ext cx="11307651" cy="1938992"/>
          </a:xfrm>
          <a:prstGeom prst="rect">
            <a:avLst/>
          </a:prstGeom>
          <a:noFill/>
        </p:spPr>
        <p:txBody>
          <a:bodyPr wrap="square" rtlCol="0">
            <a:spAutoFit/>
          </a:bodyPr>
          <a:lstStyle/>
          <a:p>
            <a:r>
              <a:rPr lang="en-US" sz="2400" b="0" i="0" dirty="0">
                <a:solidFill>
                  <a:schemeClr val="tx1">
                    <a:lumMod val="50000"/>
                  </a:schemeClr>
                </a:solidFill>
                <a:effectLst/>
                <a:latin typeface="Merriweather" panose="020B0604020202020204" pitchFamily="2" charset="0"/>
              </a:rPr>
              <a:t>	A professional who specializes in Python can hold a number of job titles, including Python Developer, Data Scientist, and Machine Learning Engineer. The exact work you’ll be doing will depend on the industry, company, and scope of the role, but essentially you will be using code to create sites and applications, or work with data and AI.</a:t>
            </a:r>
            <a:endParaRPr lang="en-PH" sz="2400" dirty="0">
              <a:solidFill>
                <a:schemeClr val="tx1">
                  <a:lumMod val="50000"/>
                </a:schemeClr>
              </a:solidFill>
            </a:endParaRPr>
          </a:p>
        </p:txBody>
      </p:sp>
      <p:sp>
        <p:nvSpPr>
          <p:cNvPr id="7" name="TextBox 6">
            <a:extLst>
              <a:ext uri="{FF2B5EF4-FFF2-40B4-BE49-F238E27FC236}">
                <a16:creationId xmlns="" xmlns:a16="http://schemas.microsoft.com/office/drawing/2014/main" id="{A40894EC-1BB1-935A-07E8-CAA0FC73700A}"/>
              </a:ext>
            </a:extLst>
          </p:cNvPr>
          <p:cNvSpPr txBox="1"/>
          <p:nvPr/>
        </p:nvSpPr>
        <p:spPr>
          <a:xfrm>
            <a:off x="1017431" y="3429000"/>
            <a:ext cx="4616970" cy="2677656"/>
          </a:xfrm>
          <a:prstGeom prst="rect">
            <a:avLst/>
          </a:prstGeom>
          <a:noFill/>
        </p:spPr>
        <p:txBody>
          <a:bodyPr wrap="none" rtlCol="0">
            <a:spAutoFit/>
          </a:bodyPr>
          <a:lstStyle/>
          <a:p>
            <a:pPr marL="457200" indent="-457200">
              <a:buFont typeface="Arial" panose="020B0604020202020204" pitchFamily="34" charset="0"/>
              <a:buChar char="•"/>
            </a:pPr>
            <a:r>
              <a:rPr lang="en-PH" sz="2800" i="0" dirty="0">
                <a:solidFill>
                  <a:srgbClr val="000000"/>
                </a:solidFill>
                <a:effectLst/>
                <a:latin typeface="AvenirNext"/>
              </a:rPr>
              <a:t>Web Developer</a:t>
            </a:r>
          </a:p>
          <a:p>
            <a:pPr marL="457200" indent="-457200">
              <a:buFont typeface="Arial" panose="020B0604020202020204" pitchFamily="34" charset="0"/>
              <a:buChar char="•"/>
            </a:pPr>
            <a:r>
              <a:rPr lang="en-PH" sz="2800" i="0" dirty="0">
                <a:solidFill>
                  <a:srgbClr val="000000"/>
                </a:solidFill>
                <a:effectLst/>
                <a:latin typeface="AvenirNext"/>
              </a:rPr>
              <a:t>Python Developer</a:t>
            </a:r>
          </a:p>
          <a:p>
            <a:pPr marL="457200" indent="-457200">
              <a:buFont typeface="Arial" panose="020B0604020202020204" pitchFamily="34" charset="0"/>
              <a:buChar char="•"/>
            </a:pPr>
            <a:r>
              <a:rPr lang="en-PH" sz="2800" i="0" dirty="0">
                <a:solidFill>
                  <a:srgbClr val="000000"/>
                </a:solidFill>
                <a:effectLst/>
                <a:latin typeface="AvenirNext"/>
              </a:rPr>
              <a:t>Software Engineer</a:t>
            </a:r>
          </a:p>
          <a:p>
            <a:pPr marL="457200" indent="-457200">
              <a:buFont typeface="Arial" panose="020B0604020202020204" pitchFamily="34" charset="0"/>
              <a:buChar char="•"/>
            </a:pPr>
            <a:r>
              <a:rPr lang="en-PH" sz="2800" i="0" dirty="0">
                <a:solidFill>
                  <a:srgbClr val="000000"/>
                </a:solidFill>
                <a:effectLst/>
                <a:latin typeface="AvenirNext"/>
              </a:rPr>
              <a:t>Data Analyst</a:t>
            </a:r>
          </a:p>
          <a:p>
            <a:pPr marL="457200" indent="-457200">
              <a:buFont typeface="Arial" panose="020B0604020202020204" pitchFamily="34" charset="0"/>
              <a:buChar char="•"/>
            </a:pPr>
            <a:r>
              <a:rPr lang="en-PH" sz="2800" i="0" dirty="0">
                <a:solidFill>
                  <a:srgbClr val="000000"/>
                </a:solidFill>
                <a:effectLst/>
                <a:latin typeface="AvenirNext"/>
              </a:rPr>
              <a:t>Data Scientist</a:t>
            </a:r>
          </a:p>
          <a:p>
            <a:pPr marL="457200" indent="-457200">
              <a:buFont typeface="Arial" panose="020B0604020202020204" pitchFamily="34" charset="0"/>
              <a:buChar char="•"/>
            </a:pPr>
            <a:r>
              <a:rPr lang="en-PH" sz="2800" i="0" dirty="0">
                <a:solidFill>
                  <a:srgbClr val="000000"/>
                </a:solidFill>
                <a:effectLst/>
                <a:latin typeface="AvenirNext"/>
              </a:rPr>
              <a:t>Machine Learning Engineer</a:t>
            </a:r>
          </a:p>
        </p:txBody>
      </p:sp>
    </p:spTree>
    <p:extLst>
      <p:ext uri="{BB962C8B-B14F-4D97-AF65-F5344CB8AC3E}">
        <p14:creationId xmlns:p14="http://schemas.microsoft.com/office/powerpoint/2010/main" val="620055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6091FD-C654-471B-B372-C1EF87594373}"/>
              </a:ext>
            </a:extLst>
          </p:cNvPr>
          <p:cNvSpPr txBox="1"/>
          <p:nvPr/>
        </p:nvSpPr>
        <p:spPr>
          <a:xfrm>
            <a:off x="1921565" y="1417984"/>
            <a:ext cx="2092239" cy="4832092"/>
          </a:xfrm>
          <a:prstGeom prst="rect">
            <a:avLst/>
          </a:prstGeom>
          <a:noFill/>
        </p:spPr>
        <p:txBody>
          <a:bodyPr wrap="none" rtlCol="0">
            <a:spAutoFit/>
          </a:bodyPr>
          <a:lstStyle/>
          <a:p>
            <a:r>
              <a:rPr lang="es-ES" sz="2800" b="1" dirty="0">
                <a:effectLst>
                  <a:outerShdw blurRad="38100" dist="38100" dir="2700000" algn="tl">
                    <a:srgbClr val="000000">
                      <a:alpha val="43137"/>
                    </a:srgbClr>
                  </a:outerShdw>
                </a:effectLst>
                <a:latin typeface="Tempus Sans ITC" panose="04020404030D07020202" pitchFamily="82" charset="0"/>
              </a:rPr>
              <a:t>x = 5</a:t>
            </a:r>
          </a:p>
          <a:p>
            <a:r>
              <a:rPr lang="es-ES" sz="2800" b="1" dirty="0">
                <a:effectLst>
                  <a:outerShdw blurRad="38100" dist="38100" dir="2700000" algn="tl">
                    <a:srgbClr val="000000">
                      <a:alpha val="43137"/>
                    </a:srgbClr>
                  </a:outerShdw>
                </a:effectLst>
                <a:latin typeface="Tempus Sans ITC" panose="04020404030D07020202" pitchFamily="82" charset="0"/>
              </a:rPr>
              <a:t>y = 3</a:t>
            </a:r>
          </a:p>
          <a:p>
            <a:endParaRPr lang="es-ES" sz="2800" b="1" dirty="0">
              <a:effectLst>
                <a:outerShdw blurRad="38100" dist="38100" dir="2700000" algn="tl">
                  <a:srgbClr val="000000">
                    <a:alpha val="43137"/>
                  </a:srgbClr>
                </a:outerShdw>
              </a:effectLst>
              <a:latin typeface="Tempus Sans ITC" panose="04020404030D07020202" pitchFamily="82" charset="0"/>
            </a:endParaRP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r>
              <a:rPr lang="es-ES" sz="2800" b="1" dirty="0" err="1">
                <a:effectLst>
                  <a:outerShdw blurRad="38100" dist="38100" dir="2700000" algn="tl">
                    <a:srgbClr val="000000">
                      <a:alpha val="43137"/>
                    </a:srgbClr>
                  </a:outerShdw>
                </a:effectLst>
                <a:latin typeface="Tempus Sans ITC" panose="04020404030D07020202" pitchFamily="82" charset="0"/>
              </a:rPr>
              <a:t>print</a:t>
            </a:r>
            <a:r>
              <a:rPr lang="es-ES" sz="2800" b="1" dirty="0">
                <a:effectLst>
                  <a:outerShdw blurRad="38100" dist="38100" dir="2700000" algn="tl">
                    <a:srgbClr val="000000">
                      <a:alpha val="43137"/>
                    </a:srgbClr>
                  </a:outerShdw>
                </a:effectLst>
                <a:latin typeface="Tempus Sans ITC" panose="04020404030D07020202" pitchFamily="82" charset="0"/>
              </a:rPr>
              <a:t>(x // y)</a:t>
            </a:r>
          </a:p>
          <a:p>
            <a:endParaRPr lang="en-US" sz="2800" b="1" dirty="0">
              <a:effectLst>
                <a:outerShdw blurRad="38100" dist="38100" dir="2700000" algn="tl">
                  <a:srgbClr val="000000">
                    <a:alpha val="43137"/>
                  </a:srgbClr>
                </a:outerShdw>
              </a:effectLst>
              <a:latin typeface="Tempus Sans ITC" panose="04020404030D07020202" pitchFamily="82" charset="0"/>
            </a:endParaRPr>
          </a:p>
        </p:txBody>
      </p:sp>
      <p:sp>
        <p:nvSpPr>
          <p:cNvPr id="6" name="Rectangle 3">
            <a:extLst>
              <a:ext uri="{FF2B5EF4-FFF2-40B4-BE49-F238E27FC236}">
                <a16:creationId xmlns="" xmlns:a16="http://schemas.microsoft.com/office/drawing/2014/main" id="{33C351FA-8D93-4C85-BBA0-B3CA009E528C}"/>
              </a:ext>
            </a:extLst>
          </p:cNvPr>
          <p:cNvSpPr>
            <a:spLocks noChangeArrowheads="1"/>
          </p:cNvSpPr>
          <p:nvPr/>
        </p:nvSpPr>
        <p:spPr bwMode="auto">
          <a:xfrm>
            <a:off x="6679096" y="1443841"/>
            <a:ext cx="426430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15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1.6666666666666667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125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lumMod val="95000"/>
                    <a:lumOff val="5000"/>
                  </a:schemeClr>
                </a:solidFill>
                <a:effectLst/>
                <a:latin typeface="Tempus Sans ITC" panose="04020404030D07020202" pitchFamily="82" charset="0"/>
              </a:rPr>
              <a:t>1 </a:t>
            </a:r>
          </a:p>
        </p:txBody>
      </p:sp>
      <p:sp>
        <p:nvSpPr>
          <p:cNvPr id="7" name="TextBox 6">
            <a:extLst>
              <a:ext uri="{FF2B5EF4-FFF2-40B4-BE49-F238E27FC236}">
                <a16:creationId xmlns="" xmlns:a16="http://schemas.microsoft.com/office/drawing/2014/main" id="{B4F3904C-CF7D-4975-967D-702620953DC2}"/>
              </a:ext>
            </a:extLst>
          </p:cNvPr>
          <p:cNvSpPr txBox="1"/>
          <p:nvPr/>
        </p:nvSpPr>
        <p:spPr>
          <a:xfrm>
            <a:off x="1174245" y="902344"/>
            <a:ext cx="934871" cy="461665"/>
          </a:xfrm>
          <a:prstGeom prst="rect">
            <a:avLst/>
          </a:prstGeom>
          <a:noFill/>
        </p:spPr>
        <p:txBody>
          <a:bodyPr wrap="none" rtlCol="0">
            <a:spAutoFit/>
          </a:bodyPr>
          <a:lstStyle/>
          <a:p>
            <a:r>
              <a:rPr lang="en-US" sz="2400" b="1" dirty="0">
                <a:latin typeface="Tempus Sans ITC" panose="04020404030D07020202" pitchFamily="82" charset="0"/>
              </a:rPr>
              <a:t>Code:</a:t>
            </a:r>
          </a:p>
        </p:txBody>
      </p:sp>
      <p:sp>
        <p:nvSpPr>
          <p:cNvPr id="8" name="Rectangle 7">
            <a:extLst>
              <a:ext uri="{FF2B5EF4-FFF2-40B4-BE49-F238E27FC236}">
                <a16:creationId xmlns="" xmlns:a16="http://schemas.microsoft.com/office/drawing/2014/main" id="{5C9BB276-B2ED-48E4-9A22-14175992A05B}"/>
              </a:ext>
            </a:extLst>
          </p:cNvPr>
          <p:cNvSpPr/>
          <p:nvPr/>
        </p:nvSpPr>
        <p:spPr>
          <a:xfrm>
            <a:off x="5718577" y="902344"/>
            <a:ext cx="1218603" cy="461665"/>
          </a:xfrm>
          <a:prstGeom prst="rect">
            <a:avLst/>
          </a:prstGeom>
        </p:spPr>
        <p:txBody>
          <a:bodyPr wrap="none">
            <a:spAutoFit/>
          </a:bodyPr>
          <a:lstStyle/>
          <a:p>
            <a:r>
              <a:rPr lang="en-US" sz="2400" b="1" dirty="0">
                <a:latin typeface="Tempus Sans ITC" panose="04020404030D07020202" pitchFamily="82" charset="0"/>
              </a:rPr>
              <a:t>Output:</a:t>
            </a:r>
          </a:p>
        </p:txBody>
      </p:sp>
    </p:spTree>
    <p:extLst>
      <p:ext uri="{BB962C8B-B14F-4D97-AF65-F5344CB8AC3E}">
        <p14:creationId xmlns:p14="http://schemas.microsoft.com/office/powerpoint/2010/main" val="88715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70EB117-E5D6-48CE-AE3D-B138F89F7BB0}"/>
              </a:ext>
            </a:extLst>
          </p:cNvPr>
          <p:cNvSpPr txBox="1"/>
          <p:nvPr/>
        </p:nvSpPr>
        <p:spPr>
          <a:xfrm>
            <a:off x="543338" y="572004"/>
            <a:ext cx="6758610"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Python Assignment Operators</a:t>
            </a:r>
          </a:p>
        </p:txBody>
      </p:sp>
      <p:sp>
        <p:nvSpPr>
          <p:cNvPr id="5" name="TextBox 4">
            <a:extLst>
              <a:ext uri="{FF2B5EF4-FFF2-40B4-BE49-F238E27FC236}">
                <a16:creationId xmlns="" xmlns:a16="http://schemas.microsoft.com/office/drawing/2014/main" id="{4B501A1F-626C-4ED3-B3DE-C01D215E186B}"/>
              </a:ext>
            </a:extLst>
          </p:cNvPr>
          <p:cNvSpPr txBox="1"/>
          <p:nvPr/>
        </p:nvSpPr>
        <p:spPr>
          <a:xfrm>
            <a:off x="1086677" y="1279890"/>
            <a:ext cx="8600661" cy="1015663"/>
          </a:xfrm>
          <a:prstGeom prst="rect">
            <a:avLst/>
          </a:prstGeom>
          <a:noFill/>
        </p:spPr>
        <p:txBody>
          <a:bodyPr wrap="square">
            <a:spAutoFit/>
          </a:bodyPr>
          <a:lstStyle/>
          <a:p>
            <a:pPr algn="l"/>
            <a:r>
              <a:rPr lang="en-US" sz="2000" b="1" i="0" dirty="0">
                <a:solidFill>
                  <a:srgbClr val="000000"/>
                </a:solidFill>
                <a:effectLst/>
                <a:latin typeface="Tempus Sans ITC" panose="04020404030D07020202" pitchFamily="82" charset="0"/>
              </a:rPr>
              <a:t>Assignment operators are used to assign values to variables:</a:t>
            </a:r>
          </a:p>
          <a:p>
            <a:r>
              <a:rPr lang="en-US" sz="2000" b="1" dirty="0">
                <a:latin typeface="Tempus Sans ITC" panose="04020404030D07020202" pitchFamily="82" charset="0"/>
              </a:rPr>
              <a:t/>
            </a:r>
            <a:br>
              <a:rPr lang="en-US" sz="2000" b="1" dirty="0">
                <a:latin typeface="Tempus Sans ITC" panose="04020404030D07020202" pitchFamily="82" charset="0"/>
              </a:rPr>
            </a:br>
            <a:endParaRPr lang="en-US" sz="2000" b="1" dirty="0">
              <a:latin typeface="Tempus Sans ITC" panose="04020404030D07020202" pitchFamily="82" charset="0"/>
            </a:endParaRPr>
          </a:p>
        </p:txBody>
      </p:sp>
      <p:pic>
        <p:nvPicPr>
          <p:cNvPr id="7" name="Picture 6">
            <a:extLst>
              <a:ext uri="{FF2B5EF4-FFF2-40B4-BE49-F238E27FC236}">
                <a16:creationId xmlns="" xmlns:a16="http://schemas.microsoft.com/office/drawing/2014/main" id="{85369FF9-7730-43CE-86D9-99CED047E1AA}"/>
              </a:ext>
            </a:extLst>
          </p:cNvPr>
          <p:cNvPicPr>
            <a:picLocks noChangeAspect="1"/>
          </p:cNvPicPr>
          <p:nvPr/>
        </p:nvPicPr>
        <p:blipFill>
          <a:blip r:embed="rId2"/>
          <a:stretch>
            <a:fillRect/>
          </a:stretch>
        </p:blipFill>
        <p:spPr>
          <a:xfrm>
            <a:off x="1786578" y="1787721"/>
            <a:ext cx="8444099" cy="4298220"/>
          </a:xfrm>
          <a:prstGeom prst="rect">
            <a:avLst/>
          </a:prstGeom>
        </p:spPr>
      </p:pic>
    </p:spTree>
    <p:extLst>
      <p:ext uri="{BB962C8B-B14F-4D97-AF65-F5344CB8AC3E}">
        <p14:creationId xmlns:p14="http://schemas.microsoft.com/office/powerpoint/2010/main" val="3855128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B25B8BC-767E-4587-AAAD-7BDA77B9A1CB}"/>
              </a:ext>
            </a:extLst>
          </p:cNvPr>
          <p:cNvPicPr>
            <a:picLocks noChangeAspect="1"/>
          </p:cNvPicPr>
          <p:nvPr/>
        </p:nvPicPr>
        <p:blipFill>
          <a:blip r:embed="rId2"/>
          <a:stretch>
            <a:fillRect/>
          </a:stretch>
        </p:blipFill>
        <p:spPr>
          <a:xfrm>
            <a:off x="775326" y="1929360"/>
            <a:ext cx="10429313" cy="2999279"/>
          </a:xfrm>
          <a:prstGeom prst="rect">
            <a:avLst/>
          </a:prstGeom>
        </p:spPr>
      </p:pic>
    </p:spTree>
    <p:extLst>
      <p:ext uri="{BB962C8B-B14F-4D97-AF65-F5344CB8AC3E}">
        <p14:creationId xmlns:p14="http://schemas.microsoft.com/office/powerpoint/2010/main" val="3759190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75A7D3-003D-4DCF-A841-CB36CB694871}"/>
              </a:ext>
            </a:extLst>
          </p:cNvPr>
          <p:cNvSpPr txBox="1"/>
          <p:nvPr/>
        </p:nvSpPr>
        <p:spPr>
          <a:xfrm>
            <a:off x="516834" y="479240"/>
            <a:ext cx="8362122"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Comparison Operators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7" name="TextBox 6">
            <a:extLst>
              <a:ext uri="{FF2B5EF4-FFF2-40B4-BE49-F238E27FC236}">
                <a16:creationId xmlns="" xmlns:a16="http://schemas.microsoft.com/office/drawing/2014/main" id="{AB17BDD6-BE79-4320-B3DA-DF307E8584D2}"/>
              </a:ext>
            </a:extLst>
          </p:cNvPr>
          <p:cNvSpPr txBox="1"/>
          <p:nvPr/>
        </p:nvSpPr>
        <p:spPr>
          <a:xfrm>
            <a:off x="1007164" y="1217903"/>
            <a:ext cx="7394713"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Comparison operators are used to compare two values: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9" name="Picture 8">
            <a:extLst>
              <a:ext uri="{FF2B5EF4-FFF2-40B4-BE49-F238E27FC236}">
                <a16:creationId xmlns="" xmlns:a16="http://schemas.microsoft.com/office/drawing/2014/main" id="{4DAE1987-A095-44E1-9AFC-2606F5C56C5A}"/>
              </a:ext>
            </a:extLst>
          </p:cNvPr>
          <p:cNvPicPr>
            <a:picLocks noChangeAspect="1"/>
          </p:cNvPicPr>
          <p:nvPr/>
        </p:nvPicPr>
        <p:blipFill>
          <a:blip r:embed="rId2"/>
          <a:stretch>
            <a:fillRect/>
          </a:stretch>
        </p:blipFill>
        <p:spPr>
          <a:xfrm>
            <a:off x="986729" y="1799192"/>
            <a:ext cx="10198107" cy="4177538"/>
          </a:xfrm>
          <a:prstGeom prst="rect">
            <a:avLst/>
          </a:prstGeom>
        </p:spPr>
      </p:pic>
    </p:spTree>
    <p:extLst>
      <p:ext uri="{BB962C8B-B14F-4D97-AF65-F5344CB8AC3E}">
        <p14:creationId xmlns:p14="http://schemas.microsoft.com/office/powerpoint/2010/main" val="1015298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9BA8765-A605-4237-A1BB-AA4BB5B65A76}"/>
              </a:ext>
            </a:extLst>
          </p:cNvPr>
          <p:cNvSpPr txBox="1"/>
          <p:nvPr/>
        </p:nvSpPr>
        <p:spPr>
          <a:xfrm>
            <a:off x="662609" y="532248"/>
            <a:ext cx="7195930" cy="1754326"/>
          </a:xfrm>
          <a:prstGeom prst="rect">
            <a:avLst/>
          </a:prstGeom>
          <a:noFill/>
        </p:spPr>
        <p:txBody>
          <a:bodyPr wrap="square">
            <a:spAutoFit/>
          </a:bodyPr>
          <a:lstStyle/>
          <a:p>
            <a:pPr algn="l"/>
            <a:r>
              <a:rPr lang="en-US" sz="36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Logical Operators</a:t>
            </a:r>
          </a:p>
          <a:p>
            <a:r>
              <a:rPr lang="en-US" sz="3600" b="1" dirty="0">
                <a:effectLst>
                  <a:outerShdw blurRad="38100" dist="38100" dir="2700000" algn="tl">
                    <a:srgbClr val="000000">
                      <a:alpha val="43137"/>
                    </a:srgbClr>
                  </a:outerShdw>
                </a:effectLst>
                <a:latin typeface="Tempus Sans ITC" panose="04020404030D07020202" pitchFamily="82" charset="0"/>
              </a:rPr>
              <a:t/>
            </a:r>
            <a:br>
              <a:rPr lang="en-US" sz="3600" b="1" dirty="0">
                <a:effectLst>
                  <a:outerShdw blurRad="38100" dist="38100" dir="2700000" algn="tl">
                    <a:srgbClr val="000000">
                      <a:alpha val="43137"/>
                    </a:srgbClr>
                  </a:outerShdw>
                </a:effectLst>
                <a:latin typeface="Tempus Sans ITC" panose="04020404030D07020202" pitchFamily="82" charset="0"/>
              </a:rPr>
            </a:br>
            <a:endParaRPr lang="en-US" sz="3600" b="1" dirty="0">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8BA59091-510B-4304-9AD0-490A773EE9D4}"/>
              </a:ext>
            </a:extLst>
          </p:cNvPr>
          <p:cNvSpPr txBox="1"/>
          <p:nvPr/>
        </p:nvSpPr>
        <p:spPr>
          <a:xfrm>
            <a:off x="1212573" y="1215383"/>
            <a:ext cx="8328991"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Logical operators are used to combine conditional statements:</a:t>
            </a:r>
          </a:p>
          <a:p>
            <a:r>
              <a:rPr lang="en-US" dirty="0"/>
              <a:t/>
            </a:r>
            <a:br>
              <a:rPr lang="en-US" dirty="0"/>
            </a:br>
            <a:endParaRPr lang="en-US" dirty="0"/>
          </a:p>
        </p:txBody>
      </p:sp>
      <p:pic>
        <p:nvPicPr>
          <p:cNvPr id="7" name="Picture 6">
            <a:extLst>
              <a:ext uri="{FF2B5EF4-FFF2-40B4-BE49-F238E27FC236}">
                <a16:creationId xmlns="" xmlns:a16="http://schemas.microsoft.com/office/drawing/2014/main" id="{235E0EBE-D258-4849-917C-6003795A32AF}"/>
              </a:ext>
            </a:extLst>
          </p:cNvPr>
          <p:cNvPicPr>
            <a:picLocks noChangeAspect="1"/>
          </p:cNvPicPr>
          <p:nvPr/>
        </p:nvPicPr>
        <p:blipFill>
          <a:blip r:embed="rId2"/>
          <a:stretch>
            <a:fillRect/>
          </a:stretch>
        </p:blipFill>
        <p:spPr>
          <a:xfrm>
            <a:off x="1076196" y="1929663"/>
            <a:ext cx="10039608" cy="2998674"/>
          </a:xfrm>
          <a:prstGeom prst="rect">
            <a:avLst/>
          </a:prstGeom>
        </p:spPr>
      </p:pic>
    </p:spTree>
    <p:extLst>
      <p:ext uri="{BB962C8B-B14F-4D97-AF65-F5344CB8AC3E}">
        <p14:creationId xmlns:p14="http://schemas.microsoft.com/office/powerpoint/2010/main" val="327179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7EA6F2-AA53-478C-A6D9-79ACAAF571A0}"/>
              </a:ext>
            </a:extLst>
          </p:cNvPr>
          <p:cNvSpPr txBox="1"/>
          <p:nvPr/>
        </p:nvSpPr>
        <p:spPr>
          <a:xfrm>
            <a:off x="543339" y="439483"/>
            <a:ext cx="6096000" cy="1569660"/>
          </a:xfrm>
          <a:prstGeom prst="rect">
            <a:avLst/>
          </a:prstGeom>
          <a:noFill/>
        </p:spPr>
        <p:txBody>
          <a:bodyPr wrap="square">
            <a:spAutoFit/>
          </a:bodyPr>
          <a:lstStyle/>
          <a:p>
            <a:pPr algn="l"/>
            <a:r>
              <a:rPr lang="en-US" sz="3200" b="1" i="0" dirty="0">
                <a:solidFill>
                  <a:srgbClr val="000000"/>
                </a:solidFill>
                <a:effectLst/>
                <a:latin typeface="Tempus Sans ITC" panose="04020404030D07020202" pitchFamily="82" charset="0"/>
              </a:rPr>
              <a:t>Python Identity Operators</a:t>
            </a:r>
          </a:p>
          <a:p>
            <a:r>
              <a:rPr lang="en-US" sz="3200" b="1" dirty="0">
                <a:latin typeface="Tempus Sans ITC" panose="04020404030D07020202" pitchFamily="82" charset="0"/>
              </a:rPr>
              <a:t/>
            </a:r>
            <a:br>
              <a:rPr lang="en-US" sz="3200" b="1" dirty="0">
                <a:latin typeface="Tempus Sans ITC" panose="04020404030D07020202" pitchFamily="82" charset="0"/>
              </a:rPr>
            </a:br>
            <a:endParaRPr lang="en-US" sz="3200"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AA56ED23-D0DC-4002-9FED-BE3F380DC46C}"/>
              </a:ext>
            </a:extLst>
          </p:cNvPr>
          <p:cNvSpPr txBox="1"/>
          <p:nvPr/>
        </p:nvSpPr>
        <p:spPr>
          <a:xfrm>
            <a:off x="1192695" y="938385"/>
            <a:ext cx="10164417"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Identity operators are used to compare the objects, not if they are equal, but if they are actually the same object, with the same memory location:</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7" name="Picture 6">
            <a:extLst>
              <a:ext uri="{FF2B5EF4-FFF2-40B4-BE49-F238E27FC236}">
                <a16:creationId xmlns="" xmlns:a16="http://schemas.microsoft.com/office/drawing/2014/main" id="{6C0F1266-E5D2-4E5C-9BB8-9E3879713970}"/>
              </a:ext>
            </a:extLst>
          </p:cNvPr>
          <p:cNvPicPr>
            <a:picLocks noChangeAspect="1"/>
          </p:cNvPicPr>
          <p:nvPr/>
        </p:nvPicPr>
        <p:blipFill>
          <a:blip r:embed="rId2"/>
          <a:stretch>
            <a:fillRect/>
          </a:stretch>
        </p:blipFill>
        <p:spPr>
          <a:xfrm>
            <a:off x="1900626" y="1635832"/>
            <a:ext cx="7746958" cy="1793168"/>
          </a:xfrm>
          <a:prstGeom prst="rect">
            <a:avLst/>
          </a:prstGeom>
        </p:spPr>
      </p:pic>
      <p:sp>
        <p:nvSpPr>
          <p:cNvPr id="9" name="TextBox 8">
            <a:extLst>
              <a:ext uri="{FF2B5EF4-FFF2-40B4-BE49-F238E27FC236}">
                <a16:creationId xmlns="" xmlns:a16="http://schemas.microsoft.com/office/drawing/2014/main" id="{1B4C5FB3-E84F-452B-A4C4-783FA0E32886}"/>
              </a:ext>
            </a:extLst>
          </p:cNvPr>
          <p:cNvSpPr txBox="1"/>
          <p:nvPr/>
        </p:nvSpPr>
        <p:spPr>
          <a:xfrm>
            <a:off x="397565" y="3341617"/>
            <a:ext cx="6096000" cy="1569660"/>
          </a:xfrm>
          <a:prstGeom prst="rect">
            <a:avLst/>
          </a:prstGeom>
          <a:noFill/>
        </p:spPr>
        <p:txBody>
          <a:bodyPr wrap="square">
            <a:spAutoFit/>
          </a:bodyPr>
          <a:lstStyle/>
          <a:p>
            <a:pPr algn="l"/>
            <a:r>
              <a:rPr lang="en-US" sz="3200" b="1" i="0" dirty="0">
                <a:solidFill>
                  <a:srgbClr val="000000"/>
                </a:solidFill>
                <a:effectLst/>
                <a:latin typeface="Tempus Sans ITC" panose="04020404030D07020202" pitchFamily="82" charset="0"/>
              </a:rPr>
              <a:t>Python Membership Operators</a:t>
            </a:r>
          </a:p>
          <a:p>
            <a:r>
              <a:rPr lang="en-US" sz="3200" b="1" dirty="0">
                <a:latin typeface="Tempus Sans ITC" panose="04020404030D07020202" pitchFamily="82" charset="0"/>
              </a:rPr>
              <a:t/>
            </a:r>
            <a:br>
              <a:rPr lang="en-US" sz="3200" b="1" dirty="0">
                <a:latin typeface="Tempus Sans ITC" panose="04020404030D07020202" pitchFamily="82" charset="0"/>
              </a:rPr>
            </a:br>
            <a:endParaRPr lang="en-US" sz="3200"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73F29327-1139-439C-86D5-2D0356751C21}"/>
              </a:ext>
            </a:extLst>
          </p:cNvPr>
          <p:cNvSpPr txBox="1"/>
          <p:nvPr/>
        </p:nvSpPr>
        <p:spPr>
          <a:xfrm>
            <a:off x="1192694" y="3852566"/>
            <a:ext cx="8574157"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Membership operators are used to test if a sequence is presented in an object:</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13" name="Picture 12">
            <a:extLst>
              <a:ext uri="{FF2B5EF4-FFF2-40B4-BE49-F238E27FC236}">
                <a16:creationId xmlns="" xmlns:a16="http://schemas.microsoft.com/office/drawing/2014/main" id="{0EEF1878-7E3D-4EC2-9613-338BAA5186BF}"/>
              </a:ext>
            </a:extLst>
          </p:cNvPr>
          <p:cNvPicPr>
            <a:picLocks noChangeAspect="1"/>
          </p:cNvPicPr>
          <p:nvPr/>
        </p:nvPicPr>
        <p:blipFill>
          <a:blip r:embed="rId3"/>
          <a:stretch>
            <a:fillRect/>
          </a:stretch>
        </p:blipFill>
        <p:spPr>
          <a:xfrm>
            <a:off x="1900625" y="4367920"/>
            <a:ext cx="6980111" cy="2050597"/>
          </a:xfrm>
          <a:prstGeom prst="rect">
            <a:avLst/>
          </a:prstGeom>
        </p:spPr>
      </p:pic>
    </p:spTree>
    <p:extLst>
      <p:ext uri="{BB962C8B-B14F-4D97-AF65-F5344CB8AC3E}">
        <p14:creationId xmlns:p14="http://schemas.microsoft.com/office/powerpoint/2010/main" val="3595805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8D3F97A-FDB0-45AD-A52A-751677B07624}"/>
              </a:ext>
            </a:extLst>
          </p:cNvPr>
          <p:cNvSpPr txBox="1"/>
          <p:nvPr/>
        </p:nvSpPr>
        <p:spPr>
          <a:xfrm>
            <a:off x="516834" y="479239"/>
            <a:ext cx="6096000" cy="1938992"/>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Python Bitwise Operators</a:t>
            </a:r>
          </a:p>
          <a:p>
            <a:r>
              <a:rPr lang="en-US" sz="4000" b="1" dirty="0">
                <a:latin typeface="Tempus Sans ITC" panose="04020404030D07020202" pitchFamily="82" charset="0"/>
              </a:rPr>
              <a:t/>
            </a:r>
            <a:br>
              <a:rPr lang="en-US" sz="4000" b="1" dirty="0">
                <a:latin typeface="Tempus Sans ITC" panose="04020404030D07020202" pitchFamily="82" charset="0"/>
              </a:rPr>
            </a:br>
            <a:endParaRPr lang="en-US" sz="4000"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B52D3EB3-1808-4BF3-BCBD-AA430B197E12}"/>
              </a:ext>
            </a:extLst>
          </p:cNvPr>
          <p:cNvSpPr txBox="1"/>
          <p:nvPr/>
        </p:nvSpPr>
        <p:spPr>
          <a:xfrm>
            <a:off x="1179444" y="1255140"/>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Bitwise operators are used to compare (binary) numbers: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7" name="Picture 6">
            <a:extLst>
              <a:ext uri="{FF2B5EF4-FFF2-40B4-BE49-F238E27FC236}">
                <a16:creationId xmlns="" xmlns:a16="http://schemas.microsoft.com/office/drawing/2014/main" id="{5246EF37-521F-4231-BBDE-61A2AC0F7246}"/>
              </a:ext>
            </a:extLst>
          </p:cNvPr>
          <p:cNvPicPr>
            <a:picLocks noChangeAspect="1"/>
          </p:cNvPicPr>
          <p:nvPr/>
        </p:nvPicPr>
        <p:blipFill>
          <a:blip r:embed="rId2"/>
          <a:stretch>
            <a:fillRect/>
          </a:stretch>
        </p:blipFill>
        <p:spPr>
          <a:xfrm>
            <a:off x="782518" y="2038346"/>
            <a:ext cx="10626964" cy="3872123"/>
          </a:xfrm>
          <a:prstGeom prst="rect">
            <a:avLst/>
          </a:prstGeom>
        </p:spPr>
      </p:pic>
    </p:spTree>
    <p:extLst>
      <p:ext uri="{BB962C8B-B14F-4D97-AF65-F5344CB8AC3E}">
        <p14:creationId xmlns:p14="http://schemas.microsoft.com/office/powerpoint/2010/main" val="816577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85629F-B465-4C22-9114-BD69335F36DA}"/>
              </a:ext>
            </a:extLst>
          </p:cNvPr>
          <p:cNvSpPr txBox="1"/>
          <p:nvPr/>
        </p:nvSpPr>
        <p:spPr>
          <a:xfrm>
            <a:off x="596347" y="460010"/>
            <a:ext cx="6096000" cy="769441"/>
          </a:xfrm>
          <a:prstGeom prst="rect">
            <a:avLst/>
          </a:prstGeom>
          <a:noFill/>
        </p:spPr>
        <p:txBody>
          <a:bodyPr wrap="square">
            <a:spAutoFit/>
          </a:bodyPr>
          <a:lstStyle/>
          <a:p>
            <a:pPr algn="l"/>
            <a:r>
              <a:rPr lang="en-US" sz="44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Lists</a:t>
            </a:r>
          </a:p>
        </p:txBody>
      </p:sp>
      <p:sp>
        <p:nvSpPr>
          <p:cNvPr id="4" name="TextBox 3">
            <a:extLst>
              <a:ext uri="{FF2B5EF4-FFF2-40B4-BE49-F238E27FC236}">
                <a16:creationId xmlns="" xmlns:a16="http://schemas.microsoft.com/office/drawing/2014/main" id="{71ACD518-76CE-4E88-AE50-0456C072A102}"/>
              </a:ext>
            </a:extLst>
          </p:cNvPr>
          <p:cNvSpPr txBox="1"/>
          <p:nvPr/>
        </p:nvSpPr>
        <p:spPr>
          <a:xfrm>
            <a:off x="1245703" y="1229451"/>
            <a:ext cx="10243931" cy="1015663"/>
          </a:xfrm>
          <a:prstGeom prst="rect">
            <a:avLst/>
          </a:prstGeom>
          <a:noFill/>
        </p:spPr>
        <p:txBody>
          <a:bodyPr wrap="square">
            <a:spAutoFit/>
          </a:bodyPr>
          <a:lstStyle/>
          <a:p>
            <a:pPr algn="l"/>
            <a:r>
              <a:rPr lang="en-US" sz="2000" b="1" i="0" dirty="0">
                <a:solidFill>
                  <a:srgbClr val="000000"/>
                </a:solidFill>
                <a:effectLst/>
                <a:latin typeface="Tempus Sans ITC" panose="04020404030D07020202" pitchFamily="82" charset="0"/>
              </a:rPr>
              <a:t>Lists are used to store multiple items in a single variable.</a:t>
            </a:r>
          </a:p>
          <a:p>
            <a:pPr algn="l"/>
            <a:r>
              <a:rPr lang="en-US" sz="2000" b="1" i="0" dirty="0">
                <a:solidFill>
                  <a:srgbClr val="000000"/>
                </a:solidFill>
                <a:effectLst/>
                <a:latin typeface="Tempus Sans ITC" panose="04020404030D07020202" pitchFamily="82" charset="0"/>
              </a:rPr>
              <a:t>Lists are one of 4 built-in data types in Python used to store collections of data, the other 3 are </a:t>
            </a:r>
            <a:r>
              <a:rPr lang="en-US" sz="2000" b="1" i="0" dirty="0">
                <a:solidFill>
                  <a:srgbClr val="000000"/>
                </a:solidFill>
                <a:effectLst/>
                <a:latin typeface="Tempus Sans ITC" panose="04020404030D07020202" pitchFamily="82" charset="0"/>
                <a:hlinkClick r:id="rId2"/>
              </a:rPr>
              <a:t>Tuple</a:t>
            </a:r>
            <a:r>
              <a:rPr lang="en-US" sz="2000" b="1" i="0" dirty="0">
                <a:solidFill>
                  <a:srgbClr val="000000"/>
                </a:solidFill>
                <a:effectLst/>
                <a:latin typeface="Tempus Sans ITC" panose="04020404030D07020202" pitchFamily="82" charset="0"/>
              </a:rPr>
              <a:t>, </a:t>
            </a:r>
            <a:r>
              <a:rPr lang="en-US" sz="2000" b="1" i="0" dirty="0">
                <a:solidFill>
                  <a:srgbClr val="000000"/>
                </a:solidFill>
                <a:effectLst/>
                <a:latin typeface="Tempus Sans ITC" panose="04020404030D07020202" pitchFamily="82" charset="0"/>
                <a:hlinkClick r:id="rId3"/>
              </a:rPr>
              <a:t>Set</a:t>
            </a:r>
            <a:r>
              <a:rPr lang="en-US" sz="2000" b="1" i="0" dirty="0">
                <a:solidFill>
                  <a:srgbClr val="000000"/>
                </a:solidFill>
                <a:effectLst/>
                <a:latin typeface="Tempus Sans ITC" panose="04020404030D07020202" pitchFamily="82" charset="0"/>
              </a:rPr>
              <a:t>, and </a:t>
            </a:r>
            <a:r>
              <a:rPr lang="en-US" sz="2000" b="1" i="0" dirty="0">
                <a:solidFill>
                  <a:srgbClr val="000000"/>
                </a:solidFill>
                <a:effectLst/>
                <a:latin typeface="Tempus Sans ITC" panose="04020404030D07020202" pitchFamily="82" charset="0"/>
                <a:hlinkClick r:id="rId4"/>
              </a:rPr>
              <a:t>Dictionary</a:t>
            </a:r>
            <a:r>
              <a:rPr lang="en-US" sz="2000" b="1" i="0" dirty="0">
                <a:solidFill>
                  <a:srgbClr val="000000"/>
                </a:solidFill>
                <a:effectLst/>
                <a:latin typeface="Tempus Sans ITC" panose="04020404030D07020202" pitchFamily="82" charset="0"/>
              </a:rPr>
              <a:t>, all with different qualities and usage.</a:t>
            </a:r>
          </a:p>
        </p:txBody>
      </p:sp>
      <p:sp>
        <p:nvSpPr>
          <p:cNvPr id="6" name="TextBox 5">
            <a:extLst>
              <a:ext uri="{FF2B5EF4-FFF2-40B4-BE49-F238E27FC236}">
                <a16:creationId xmlns="" xmlns:a16="http://schemas.microsoft.com/office/drawing/2014/main" id="{00B39BC8-6376-4471-B1A9-0CEE8E60602C}"/>
              </a:ext>
            </a:extLst>
          </p:cNvPr>
          <p:cNvSpPr txBox="1"/>
          <p:nvPr/>
        </p:nvSpPr>
        <p:spPr>
          <a:xfrm>
            <a:off x="742121" y="2416650"/>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Lists are created using square brackets:</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8" name="TextBox 7">
            <a:extLst>
              <a:ext uri="{FF2B5EF4-FFF2-40B4-BE49-F238E27FC236}">
                <a16:creationId xmlns="" xmlns:a16="http://schemas.microsoft.com/office/drawing/2014/main" id="{867E9C92-EC6A-4F65-927C-DE7BEA38EB9D}"/>
              </a:ext>
            </a:extLst>
          </p:cNvPr>
          <p:cNvSpPr txBox="1"/>
          <p:nvPr/>
        </p:nvSpPr>
        <p:spPr>
          <a:xfrm>
            <a:off x="1391478" y="2878315"/>
            <a:ext cx="6096000" cy="646331"/>
          </a:xfrm>
          <a:prstGeom prst="rect">
            <a:avLst/>
          </a:prstGeom>
          <a:noFill/>
        </p:spPr>
        <p:txBody>
          <a:bodyPr wrap="square">
            <a:spAutoFit/>
          </a:bodyPr>
          <a:lstStyle/>
          <a:p>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 = [</a:t>
            </a:r>
            <a:r>
              <a:rPr lang="en-US" b="1" i="0" dirty="0">
                <a:solidFill>
                  <a:srgbClr val="A52A2A"/>
                </a:solidFill>
                <a:effectLst/>
                <a:latin typeface="Tempus Sans ITC" panose="04020404030D07020202" pitchFamily="82" charset="0"/>
              </a:rPr>
              <a:t>"apple"</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"banana"</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"cherry"</a:t>
            </a:r>
            <a:r>
              <a:rPr lang="en-US" b="1" i="0" dirty="0">
                <a:solidFill>
                  <a:srgbClr val="000000"/>
                </a:solidFill>
                <a:effectLst/>
                <a:latin typeface="Tempus Sans ITC" panose="04020404030D07020202" pitchFamily="82" charset="0"/>
              </a:rPr>
              <a:t>]</a:t>
            </a:r>
            <a:r>
              <a:rPr lang="en-US" b="1" dirty="0">
                <a:latin typeface="Tempus Sans ITC" panose="04020404030D07020202" pitchFamily="82" charset="0"/>
              </a:rPr>
              <a:t/>
            </a:r>
            <a:br>
              <a:rPr lang="en-US" b="1" dirty="0">
                <a:latin typeface="Tempus Sans ITC" panose="04020404030D07020202" pitchFamily="82" charset="0"/>
              </a:rPr>
            </a:br>
            <a:r>
              <a:rPr lang="en-US" b="1" i="0" dirty="0">
                <a:solidFill>
                  <a:srgbClr val="0000CD"/>
                </a:solidFill>
                <a:effectLst/>
                <a:latin typeface="Tempus Sans ITC" panose="04020404030D07020202" pitchFamily="82" charset="0"/>
              </a:rPr>
              <a:t>print</a:t>
            </a:r>
            <a:r>
              <a:rPr lang="en-US" b="1" i="0" dirty="0">
                <a:solidFill>
                  <a:srgbClr val="000000"/>
                </a:solidFill>
                <a:effectLst/>
                <a:latin typeface="Tempus Sans ITC" panose="04020404030D07020202" pitchFamily="82" charset="0"/>
              </a:rPr>
              <a:t>(</a:t>
            </a:r>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a:t>
            </a: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29361021-C3E8-4A68-B14C-AEBA7EB5FE60}"/>
              </a:ext>
            </a:extLst>
          </p:cNvPr>
          <p:cNvSpPr txBox="1"/>
          <p:nvPr/>
        </p:nvSpPr>
        <p:spPr>
          <a:xfrm>
            <a:off x="589719" y="4003253"/>
            <a:ext cx="5777949" cy="646331"/>
          </a:xfrm>
          <a:prstGeom prst="rect">
            <a:avLst/>
          </a:prstGeom>
          <a:noFill/>
        </p:spPr>
        <p:txBody>
          <a:bodyPr wrap="square">
            <a:spAutoFit/>
          </a:bodyPr>
          <a:lstStyle/>
          <a:p>
            <a:pPr algn="l"/>
            <a:r>
              <a:rPr lang="en-US" sz="3600" b="1" i="0" dirty="0">
                <a:solidFill>
                  <a:srgbClr val="000000"/>
                </a:solidFill>
                <a:effectLst>
                  <a:outerShdw blurRad="38100" dist="38100" dir="2700000" algn="tl">
                    <a:srgbClr val="000000">
                      <a:alpha val="43137"/>
                    </a:srgbClr>
                  </a:outerShdw>
                </a:effectLst>
                <a:latin typeface="Tempus Sans ITC" panose="04020404030D07020202" pitchFamily="82" charset="0"/>
              </a:rPr>
              <a:t>List Items</a:t>
            </a:r>
          </a:p>
        </p:txBody>
      </p:sp>
      <p:sp>
        <p:nvSpPr>
          <p:cNvPr id="12" name="TextBox 11">
            <a:extLst>
              <a:ext uri="{FF2B5EF4-FFF2-40B4-BE49-F238E27FC236}">
                <a16:creationId xmlns="" xmlns:a16="http://schemas.microsoft.com/office/drawing/2014/main" id="{D19A5D15-83C4-4B06-9570-CF8669836D23}"/>
              </a:ext>
            </a:extLst>
          </p:cNvPr>
          <p:cNvSpPr txBox="1"/>
          <p:nvPr/>
        </p:nvSpPr>
        <p:spPr>
          <a:xfrm>
            <a:off x="1245703" y="4866362"/>
            <a:ext cx="9236765"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List items are ordered, changeable, and allow duplicate values.</a:t>
            </a:r>
          </a:p>
          <a:p>
            <a:r>
              <a:rPr lang="en-US" b="1" i="0" dirty="0">
                <a:solidFill>
                  <a:srgbClr val="000000"/>
                </a:solidFill>
                <a:effectLst/>
                <a:latin typeface="Tempus Sans ITC" panose="04020404030D07020202" pitchFamily="82" charset="0"/>
              </a:rPr>
              <a:t>List items are indexed, the first item has index</a:t>
            </a:r>
            <a:r>
              <a:rPr lang="en-US" b="1" dirty="0">
                <a:solidFill>
                  <a:srgbClr val="000000"/>
                </a:solidFill>
                <a:latin typeface="Tempus Sans ITC" panose="04020404030D07020202" pitchFamily="82" charset="0"/>
              </a:rPr>
              <a:t> </a:t>
            </a:r>
            <a:r>
              <a:rPr lang="en-US" b="1" dirty="0">
                <a:solidFill>
                  <a:srgbClr val="FF0000"/>
                </a:solidFill>
                <a:latin typeface="Tempus Sans ITC" panose="04020404030D07020202" pitchFamily="82" charset="0"/>
              </a:rPr>
              <a:t>[0]</a:t>
            </a:r>
            <a:r>
              <a:rPr lang="en-US" b="1" i="0" dirty="0">
                <a:solidFill>
                  <a:srgbClr val="000000"/>
                </a:solidFill>
                <a:effectLst/>
                <a:latin typeface="Tempus Sans ITC" panose="04020404030D07020202" pitchFamily="82" charset="0"/>
              </a:rPr>
              <a:t>, the second item has index </a:t>
            </a:r>
            <a:r>
              <a:rPr lang="en-US" b="1" i="0" dirty="0">
                <a:solidFill>
                  <a:srgbClr val="FF0000"/>
                </a:solidFill>
                <a:effectLst/>
                <a:latin typeface="Tempus Sans ITC" panose="04020404030D07020202" pitchFamily="82" charset="0"/>
              </a:rPr>
              <a:t>[1] </a:t>
            </a:r>
            <a:r>
              <a:rPr lang="en-US" b="1" i="0" dirty="0">
                <a:solidFill>
                  <a:srgbClr val="000000"/>
                </a:solidFill>
                <a:effectLst/>
                <a:latin typeface="Tempus Sans ITC" panose="04020404030D07020202" pitchFamily="82" charset="0"/>
              </a:rPr>
              <a:t>etc.</a:t>
            </a:r>
            <a:endParaRPr lang="en-US" b="1" dirty="0">
              <a:latin typeface="Tempus Sans ITC" panose="04020404030D07020202" pitchFamily="82" charset="0"/>
            </a:endParaRPr>
          </a:p>
        </p:txBody>
      </p:sp>
    </p:spTree>
    <p:extLst>
      <p:ext uri="{BB962C8B-B14F-4D97-AF65-F5344CB8AC3E}">
        <p14:creationId xmlns:p14="http://schemas.microsoft.com/office/powerpoint/2010/main" val="522205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B17ED3D-1F2E-45E4-9300-10A491783520}"/>
              </a:ext>
            </a:extLst>
          </p:cNvPr>
          <p:cNvSpPr txBox="1"/>
          <p:nvPr/>
        </p:nvSpPr>
        <p:spPr>
          <a:xfrm>
            <a:off x="496956" y="2473831"/>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Changeable</a:t>
            </a:r>
          </a:p>
        </p:txBody>
      </p:sp>
      <p:sp>
        <p:nvSpPr>
          <p:cNvPr id="5" name="TextBox 4">
            <a:extLst>
              <a:ext uri="{FF2B5EF4-FFF2-40B4-BE49-F238E27FC236}">
                <a16:creationId xmlns="" xmlns:a16="http://schemas.microsoft.com/office/drawing/2014/main" id="{093E8D41-B616-4E73-BCCD-75E123AF719B}"/>
              </a:ext>
            </a:extLst>
          </p:cNvPr>
          <p:cNvSpPr txBox="1"/>
          <p:nvPr/>
        </p:nvSpPr>
        <p:spPr>
          <a:xfrm>
            <a:off x="1073423" y="1119016"/>
            <a:ext cx="9992139"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When we say that lists are ordered, it means that the items have a defined order, and that order will not change.</a:t>
            </a:r>
          </a:p>
          <a:p>
            <a:pPr algn="l"/>
            <a:r>
              <a:rPr lang="en-US" b="1" i="0" dirty="0">
                <a:solidFill>
                  <a:srgbClr val="000000"/>
                </a:solidFill>
                <a:effectLst/>
                <a:latin typeface="Tempus Sans ITC" panose="04020404030D07020202" pitchFamily="82" charset="0"/>
              </a:rPr>
              <a:t>If you add new items to a list, the new items will be placed at the end of the list.</a:t>
            </a:r>
          </a:p>
        </p:txBody>
      </p:sp>
      <p:sp>
        <p:nvSpPr>
          <p:cNvPr id="7" name="TextBox 6">
            <a:extLst>
              <a:ext uri="{FF2B5EF4-FFF2-40B4-BE49-F238E27FC236}">
                <a16:creationId xmlns="" xmlns:a16="http://schemas.microsoft.com/office/drawing/2014/main" id="{DC1058D8-9207-4576-AA58-911EED71D6EA}"/>
              </a:ext>
            </a:extLst>
          </p:cNvPr>
          <p:cNvSpPr txBox="1"/>
          <p:nvPr/>
        </p:nvSpPr>
        <p:spPr>
          <a:xfrm>
            <a:off x="1073423" y="1995230"/>
            <a:ext cx="9581323" cy="646331"/>
          </a:xfrm>
          <a:prstGeom prst="rect">
            <a:avLst/>
          </a:prstGeom>
          <a:noFill/>
        </p:spPr>
        <p:txBody>
          <a:bodyPr wrap="square">
            <a:spAutoFit/>
          </a:bodyPr>
          <a:lstStyle/>
          <a:p>
            <a:r>
              <a:rPr lang="en-US" b="1" i="0" dirty="0">
                <a:solidFill>
                  <a:srgbClr val="00B050"/>
                </a:solidFill>
                <a:effectLst/>
                <a:latin typeface="Tempus Sans ITC" panose="04020404030D07020202" pitchFamily="82" charset="0"/>
              </a:rPr>
              <a:t>Note: There are some </a:t>
            </a:r>
            <a:r>
              <a:rPr lang="en-US" b="1" i="0" dirty="0">
                <a:solidFill>
                  <a:srgbClr val="FF0000"/>
                </a:solidFill>
                <a:effectLst/>
                <a:latin typeface="Tempus Sans ITC" panose="04020404030D07020202" pitchFamily="82" charset="0"/>
                <a:hlinkClick r:id="rId2">
                  <a:extLst>
                    <a:ext uri="{A12FA001-AC4F-418D-AE19-62706E023703}">
                      <ahyp:hlinkClr xmlns="" xmlns:ahyp="http://schemas.microsoft.com/office/drawing/2018/hyperlinkcolor" val="tx"/>
                    </a:ext>
                  </a:extLst>
                </a:hlinkClick>
              </a:rPr>
              <a:t>list methods</a:t>
            </a:r>
            <a:r>
              <a:rPr lang="en-US" b="1" i="0" dirty="0">
                <a:solidFill>
                  <a:srgbClr val="FF0000"/>
                </a:solidFill>
                <a:effectLst/>
                <a:latin typeface="Tempus Sans ITC" panose="04020404030D07020202" pitchFamily="82" charset="0"/>
              </a:rPr>
              <a:t> </a:t>
            </a:r>
            <a:r>
              <a:rPr lang="en-US" b="1" i="0" dirty="0">
                <a:solidFill>
                  <a:srgbClr val="00B050"/>
                </a:solidFill>
                <a:effectLst/>
                <a:latin typeface="Tempus Sans ITC" panose="04020404030D07020202" pitchFamily="82" charset="0"/>
              </a:rPr>
              <a:t>that will change the order, but in general: the order of the items will not change.</a:t>
            </a:r>
            <a:endParaRPr lang="en-US" b="1" dirty="0">
              <a:solidFill>
                <a:srgbClr val="00B050"/>
              </a:solidFill>
              <a:latin typeface="Tempus Sans ITC" panose="04020404030D07020202" pitchFamily="82" charset="0"/>
            </a:endParaRPr>
          </a:p>
        </p:txBody>
      </p:sp>
      <p:sp>
        <p:nvSpPr>
          <p:cNvPr id="8" name="TextBox 7">
            <a:extLst>
              <a:ext uri="{FF2B5EF4-FFF2-40B4-BE49-F238E27FC236}">
                <a16:creationId xmlns="" xmlns:a16="http://schemas.microsoft.com/office/drawing/2014/main" id="{3E404A64-7F80-4607-AE83-8E9D47C6A320}"/>
              </a:ext>
            </a:extLst>
          </p:cNvPr>
          <p:cNvSpPr txBox="1"/>
          <p:nvPr/>
        </p:nvSpPr>
        <p:spPr>
          <a:xfrm>
            <a:off x="496956" y="391494"/>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Ordered</a:t>
            </a:r>
          </a:p>
        </p:txBody>
      </p:sp>
      <p:sp>
        <p:nvSpPr>
          <p:cNvPr id="9" name="TextBox 8">
            <a:extLst>
              <a:ext uri="{FF2B5EF4-FFF2-40B4-BE49-F238E27FC236}">
                <a16:creationId xmlns="" xmlns:a16="http://schemas.microsoft.com/office/drawing/2014/main" id="{2D7B90C9-51E4-434D-BA02-0C11CAE99901}"/>
              </a:ext>
            </a:extLst>
          </p:cNvPr>
          <p:cNvSpPr txBox="1"/>
          <p:nvPr/>
        </p:nvSpPr>
        <p:spPr>
          <a:xfrm>
            <a:off x="496956" y="3848282"/>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Allow Duplicates</a:t>
            </a:r>
          </a:p>
        </p:txBody>
      </p:sp>
      <p:sp>
        <p:nvSpPr>
          <p:cNvPr id="11" name="TextBox 10">
            <a:extLst>
              <a:ext uri="{FF2B5EF4-FFF2-40B4-BE49-F238E27FC236}">
                <a16:creationId xmlns="" xmlns:a16="http://schemas.microsoft.com/office/drawing/2014/main" id="{86DD6067-B5FB-4EBB-A9D8-6F3417F0B0D1}"/>
              </a:ext>
            </a:extLst>
          </p:cNvPr>
          <p:cNvSpPr txBox="1"/>
          <p:nvPr/>
        </p:nvSpPr>
        <p:spPr>
          <a:xfrm>
            <a:off x="1073422" y="3145955"/>
            <a:ext cx="9581323"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The list is changeable, meaning that we can change, add, and remove items in a list after it has been created.</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731F7AF1-FF84-42BF-9AF8-063599DC20CD}"/>
              </a:ext>
            </a:extLst>
          </p:cNvPr>
          <p:cNvSpPr txBox="1"/>
          <p:nvPr/>
        </p:nvSpPr>
        <p:spPr>
          <a:xfrm>
            <a:off x="1073422" y="4437104"/>
            <a:ext cx="925002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Since lists are indexed, lists can have items with the same value:</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15" name="TextBox 14">
            <a:extLst>
              <a:ext uri="{FF2B5EF4-FFF2-40B4-BE49-F238E27FC236}">
                <a16:creationId xmlns="" xmlns:a16="http://schemas.microsoft.com/office/drawing/2014/main" id="{1203A8AF-0A43-421F-9A2B-6D415047D3E0}"/>
              </a:ext>
            </a:extLst>
          </p:cNvPr>
          <p:cNvSpPr txBox="1"/>
          <p:nvPr/>
        </p:nvSpPr>
        <p:spPr>
          <a:xfrm>
            <a:off x="1073423" y="4793905"/>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Lists allow duplicate values: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7" name="TextBox 16">
            <a:extLst>
              <a:ext uri="{FF2B5EF4-FFF2-40B4-BE49-F238E27FC236}">
                <a16:creationId xmlns="" xmlns:a16="http://schemas.microsoft.com/office/drawing/2014/main" id="{79AA5737-F628-4B41-BBFD-FDB0AC71A939}"/>
              </a:ext>
            </a:extLst>
          </p:cNvPr>
          <p:cNvSpPr txBox="1"/>
          <p:nvPr/>
        </p:nvSpPr>
        <p:spPr>
          <a:xfrm>
            <a:off x="1073423" y="5221567"/>
            <a:ext cx="6096000" cy="646331"/>
          </a:xfrm>
          <a:prstGeom prst="rect">
            <a:avLst/>
          </a:prstGeom>
          <a:noFill/>
        </p:spPr>
        <p:txBody>
          <a:bodyPr wrap="square">
            <a:spAutoFit/>
          </a:bodyPr>
          <a:lstStyle/>
          <a:p>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 = [</a:t>
            </a:r>
            <a:r>
              <a:rPr lang="en-US" b="1" i="0" dirty="0">
                <a:solidFill>
                  <a:srgbClr val="A52A2A"/>
                </a:solidFill>
                <a:effectLst/>
                <a:latin typeface="Tempus Sans ITC" panose="04020404030D07020202" pitchFamily="82" charset="0"/>
              </a:rPr>
              <a:t>"apple"</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"banana"</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"cherry"</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"apple"</a:t>
            </a:r>
            <a:r>
              <a:rPr lang="en-US" b="1" i="0" dirty="0">
                <a:solidFill>
                  <a:srgbClr val="000000"/>
                </a:solidFill>
                <a:effectLst/>
                <a:latin typeface="Tempus Sans ITC" panose="04020404030D07020202" pitchFamily="82" charset="0"/>
              </a:rPr>
              <a:t>, </a:t>
            </a:r>
            <a:r>
              <a:rPr lang="en-US" b="1" i="0" dirty="0">
                <a:solidFill>
                  <a:srgbClr val="A52A2A"/>
                </a:solidFill>
                <a:effectLst/>
                <a:latin typeface="Tempus Sans ITC" panose="04020404030D07020202" pitchFamily="82" charset="0"/>
              </a:rPr>
              <a:t>"cherry"</a:t>
            </a:r>
            <a:r>
              <a:rPr lang="en-US" b="1" i="0" dirty="0">
                <a:solidFill>
                  <a:srgbClr val="000000"/>
                </a:solidFill>
                <a:effectLst/>
                <a:latin typeface="Tempus Sans ITC" panose="04020404030D07020202" pitchFamily="82" charset="0"/>
              </a:rPr>
              <a:t>]</a:t>
            </a:r>
            <a:r>
              <a:rPr lang="en-US" b="1" dirty="0">
                <a:latin typeface="Tempus Sans ITC" panose="04020404030D07020202" pitchFamily="82" charset="0"/>
              </a:rPr>
              <a:t/>
            </a:r>
            <a:br>
              <a:rPr lang="en-US" b="1" dirty="0">
                <a:latin typeface="Tempus Sans ITC" panose="04020404030D07020202" pitchFamily="82" charset="0"/>
              </a:rPr>
            </a:br>
            <a:r>
              <a:rPr lang="en-US" b="1" i="0" dirty="0">
                <a:solidFill>
                  <a:srgbClr val="0000CD"/>
                </a:solidFill>
                <a:effectLst/>
                <a:latin typeface="Tempus Sans ITC" panose="04020404030D07020202" pitchFamily="82" charset="0"/>
              </a:rPr>
              <a:t>print</a:t>
            </a:r>
            <a:r>
              <a:rPr lang="en-US" b="1" i="0" dirty="0">
                <a:solidFill>
                  <a:srgbClr val="000000"/>
                </a:solidFill>
                <a:effectLst/>
                <a:latin typeface="Tempus Sans ITC" panose="04020404030D07020202" pitchFamily="82" charset="0"/>
              </a:rPr>
              <a:t>(</a:t>
            </a:r>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a:t>
            </a:r>
            <a:endParaRPr lang="en-US" b="1" dirty="0">
              <a:latin typeface="Tempus Sans ITC" panose="04020404030D07020202" pitchFamily="82" charset="0"/>
            </a:endParaRPr>
          </a:p>
        </p:txBody>
      </p:sp>
    </p:spTree>
    <p:extLst>
      <p:ext uri="{BB962C8B-B14F-4D97-AF65-F5344CB8AC3E}">
        <p14:creationId xmlns:p14="http://schemas.microsoft.com/office/powerpoint/2010/main" val="26739213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C5ED3E-09AE-4DF6-B4E8-72FD4407C68E}"/>
              </a:ext>
            </a:extLst>
          </p:cNvPr>
          <p:cNvSpPr txBox="1"/>
          <p:nvPr/>
        </p:nvSpPr>
        <p:spPr>
          <a:xfrm>
            <a:off x="450574" y="310569"/>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List Length</a:t>
            </a:r>
          </a:p>
        </p:txBody>
      </p:sp>
      <p:sp>
        <p:nvSpPr>
          <p:cNvPr id="5" name="TextBox 4">
            <a:extLst>
              <a:ext uri="{FF2B5EF4-FFF2-40B4-BE49-F238E27FC236}">
                <a16:creationId xmlns="" xmlns:a16="http://schemas.microsoft.com/office/drawing/2014/main" id="{1C21AC5B-780D-4BA0-8BCF-FC15277AA63E}"/>
              </a:ext>
            </a:extLst>
          </p:cNvPr>
          <p:cNvSpPr txBox="1"/>
          <p:nvPr/>
        </p:nvSpPr>
        <p:spPr>
          <a:xfrm>
            <a:off x="980660" y="995279"/>
            <a:ext cx="10429461"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To determine how many items a list has, use the </a:t>
            </a:r>
            <a:r>
              <a:rPr lang="en-US" b="1" i="0" dirty="0" err="1">
                <a:solidFill>
                  <a:srgbClr val="FF0000"/>
                </a:solidFill>
                <a:effectLst/>
                <a:latin typeface="Tempus Sans ITC" panose="04020404030D07020202" pitchFamily="82" charset="0"/>
              </a:rPr>
              <a:t>len</a:t>
            </a:r>
            <a:r>
              <a:rPr lang="en-US" b="1" i="0" dirty="0">
                <a:solidFill>
                  <a:srgbClr val="FF0000"/>
                </a:solidFill>
                <a:effectLst/>
                <a:latin typeface="Tempus Sans ITC" panose="04020404030D07020202" pitchFamily="82" charset="0"/>
              </a:rPr>
              <a:t>() </a:t>
            </a:r>
            <a:r>
              <a:rPr lang="en-US" b="1" i="0" dirty="0">
                <a:solidFill>
                  <a:srgbClr val="000000"/>
                </a:solidFill>
                <a:effectLst/>
                <a:latin typeface="Tempus Sans ITC" panose="04020404030D07020202" pitchFamily="82" charset="0"/>
              </a:rPr>
              <a:t>function</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87E4B4A9-048A-463C-8EB4-ABF7FC3DDCBD}"/>
              </a:ext>
            </a:extLst>
          </p:cNvPr>
          <p:cNvSpPr txBox="1"/>
          <p:nvPr/>
        </p:nvSpPr>
        <p:spPr>
          <a:xfrm>
            <a:off x="562954" y="1425218"/>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Print the number of items in the list:</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28D04BD8-E3DA-4B35-A0D1-E9F5AC2586B9}"/>
              </a:ext>
            </a:extLst>
          </p:cNvPr>
          <p:cNvSpPr txBox="1"/>
          <p:nvPr/>
        </p:nvSpPr>
        <p:spPr>
          <a:xfrm>
            <a:off x="1561936" y="2081000"/>
            <a:ext cx="6096000" cy="646331"/>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a:latin typeface="Tempus Sans ITC" panose="04020404030D07020202" pitchFamily="82" charset="0"/>
              </a:rPr>
              <a:t>print(</a:t>
            </a:r>
            <a:r>
              <a:rPr lang="en-US" b="1" dirty="0" err="1">
                <a:latin typeface="Tempus Sans ITC" panose="04020404030D07020202" pitchFamily="82" charset="0"/>
              </a:rPr>
              <a:t>len</a:t>
            </a:r>
            <a:r>
              <a:rPr lang="en-US" b="1" dirty="0">
                <a:latin typeface="Tempus Sans ITC" panose="04020404030D07020202" pitchFamily="82" charset="0"/>
              </a:rPr>
              <a: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10" name="TextBox 9">
            <a:extLst>
              <a:ext uri="{FF2B5EF4-FFF2-40B4-BE49-F238E27FC236}">
                <a16:creationId xmlns="" xmlns:a16="http://schemas.microsoft.com/office/drawing/2014/main" id="{2A957CE4-4F15-424C-B9CA-E997511D53D4}"/>
              </a:ext>
            </a:extLst>
          </p:cNvPr>
          <p:cNvSpPr txBox="1"/>
          <p:nvPr/>
        </p:nvSpPr>
        <p:spPr>
          <a:xfrm>
            <a:off x="1227254" y="172520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CE1ACC3E-10BF-4F22-B123-55FB080D337A}"/>
              </a:ext>
            </a:extLst>
          </p:cNvPr>
          <p:cNvSpPr txBox="1"/>
          <p:nvPr/>
        </p:nvSpPr>
        <p:spPr>
          <a:xfrm>
            <a:off x="6362735" y="171138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2" name="TextBox 11">
            <a:extLst>
              <a:ext uri="{FF2B5EF4-FFF2-40B4-BE49-F238E27FC236}">
                <a16:creationId xmlns="" xmlns:a16="http://schemas.microsoft.com/office/drawing/2014/main" id="{A3D5121B-3BDB-4A06-B28C-F4FADFFFC7D9}"/>
              </a:ext>
            </a:extLst>
          </p:cNvPr>
          <p:cNvSpPr txBox="1"/>
          <p:nvPr/>
        </p:nvSpPr>
        <p:spPr>
          <a:xfrm>
            <a:off x="7216839" y="2049321"/>
            <a:ext cx="301686" cy="369332"/>
          </a:xfrm>
          <a:prstGeom prst="rect">
            <a:avLst/>
          </a:prstGeom>
          <a:noFill/>
        </p:spPr>
        <p:txBody>
          <a:bodyPr wrap="none" rtlCol="0">
            <a:spAutoFit/>
          </a:bodyPr>
          <a:lstStyle/>
          <a:p>
            <a:r>
              <a:rPr lang="en-US" b="1" dirty="0">
                <a:latin typeface="Tempus Sans ITC" panose="04020404030D07020202" pitchFamily="82" charset="0"/>
              </a:rPr>
              <a:t>3</a:t>
            </a:r>
          </a:p>
        </p:txBody>
      </p:sp>
      <p:sp>
        <p:nvSpPr>
          <p:cNvPr id="14" name="TextBox 13">
            <a:extLst>
              <a:ext uri="{FF2B5EF4-FFF2-40B4-BE49-F238E27FC236}">
                <a16:creationId xmlns="" xmlns:a16="http://schemas.microsoft.com/office/drawing/2014/main" id="{0E588D30-2B80-4C7D-8943-9FD4616BF358}"/>
              </a:ext>
            </a:extLst>
          </p:cNvPr>
          <p:cNvSpPr txBox="1"/>
          <p:nvPr/>
        </p:nvSpPr>
        <p:spPr>
          <a:xfrm>
            <a:off x="562954" y="2810929"/>
            <a:ext cx="6096000" cy="646331"/>
          </a:xfrm>
          <a:prstGeom prst="rect">
            <a:avLst/>
          </a:prstGeom>
          <a:noFill/>
        </p:spPr>
        <p:txBody>
          <a:bodyPr wrap="square">
            <a:spAutoFit/>
          </a:bodyPr>
          <a:lstStyle/>
          <a:p>
            <a:pPr algn="l"/>
            <a:r>
              <a:rPr lang="en-US" sz="3600" b="1" i="0" dirty="0">
                <a:solidFill>
                  <a:srgbClr val="000000"/>
                </a:solidFill>
                <a:effectLst>
                  <a:outerShdw blurRad="38100" dist="38100" dir="2700000" algn="tl">
                    <a:srgbClr val="000000">
                      <a:alpha val="43137"/>
                    </a:srgbClr>
                  </a:outerShdw>
                </a:effectLst>
                <a:latin typeface="Tempus Sans ITC" panose="04020404030D07020202" pitchFamily="82" charset="0"/>
              </a:rPr>
              <a:t>List Items - Data Types</a:t>
            </a:r>
          </a:p>
        </p:txBody>
      </p:sp>
      <p:sp>
        <p:nvSpPr>
          <p:cNvPr id="16" name="TextBox 15">
            <a:extLst>
              <a:ext uri="{FF2B5EF4-FFF2-40B4-BE49-F238E27FC236}">
                <a16:creationId xmlns="" xmlns:a16="http://schemas.microsoft.com/office/drawing/2014/main" id="{3EDDB898-E4C7-4676-B051-A07DB16AF283}"/>
              </a:ext>
            </a:extLst>
          </p:cNvPr>
          <p:cNvSpPr txBox="1"/>
          <p:nvPr/>
        </p:nvSpPr>
        <p:spPr>
          <a:xfrm>
            <a:off x="1026779" y="3470355"/>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 items can be of any data type:</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18" name="TextBox 17">
            <a:extLst>
              <a:ext uri="{FF2B5EF4-FFF2-40B4-BE49-F238E27FC236}">
                <a16:creationId xmlns="" xmlns:a16="http://schemas.microsoft.com/office/drawing/2014/main" id="{FC26452B-5C9D-4913-9C13-804B458B426B}"/>
              </a:ext>
            </a:extLst>
          </p:cNvPr>
          <p:cNvSpPr txBox="1"/>
          <p:nvPr/>
        </p:nvSpPr>
        <p:spPr>
          <a:xfrm>
            <a:off x="980660" y="3850686"/>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String, int and </a:t>
            </a:r>
            <a:r>
              <a:rPr lang="en-US" b="1" i="0" dirty="0" err="1">
                <a:solidFill>
                  <a:srgbClr val="000000"/>
                </a:solidFill>
                <a:effectLst/>
                <a:latin typeface="Tempus Sans ITC" panose="04020404030D07020202" pitchFamily="82" charset="0"/>
              </a:rPr>
              <a:t>boolean</a:t>
            </a:r>
            <a:r>
              <a:rPr lang="en-US" b="1" i="0" dirty="0">
                <a:solidFill>
                  <a:srgbClr val="000000"/>
                </a:solidFill>
                <a:effectLst/>
                <a:latin typeface="Tempus Sans ITC" panose="04020404030D07020202" pitchFamily="82" charset="0"/>
              </a:rPr>
              <a:t> data types:</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20" name="TextBox 19">
            <a:extLst>
              <a:ext uri="{FF2B5EF4-FFF2-40B4-BE49-F238E27FC236}">
                <a16:creationId xmlns="" xmlns:a16="http://schemas.microsoft.com/office/drawing/2014/main" id="{AC621D2F-F428-45A6-B8B8-737619F1A516}"/>
              </a:ext>
            </a:extLst>
          </p:cNvPr>
          <p:cNvSpPr txBox="1"/>
          <p:nvPr/>
        </p:nvSpPr>
        <p:spPr>
          <a:xfrm>
            <a:off x="1561936" y="4516106"/>
            <a:ext cx="6096000" cy="2031325"/>
          </a:xfrm>
          <a:prstGeom prst="rect">
            <a:avLst/>
          </a:prstGeom>
          <a:noFill/>
        </p:spPr>
        <p:txBody>
          <a:bodyPr wrap="square">
            <a:spAutoFit/>
          </a:bodyPr>
          <a:lstStyle/>
          <a:p>
            <a:r>
              <a:rPr lang="en-US" b="1" dirty="0">
                <a:latin typeface="Tempus Sans ITC" panose="04020404030D07020202" pitchFamily="82" charset="0"/>
              </a:rPr>
              <a:t>list1 = ["apple", "banana", "cherry"]</a:t>
            </a:r>
          </a:p>
          <a:p>
            <a:r>
              <a:rPr lang="en-US" b="1" dirty="0">
                <a:latin typeface="Tempus Sans ITC" panose="04020404030D07020202" pitchFamily="82" charset="0"/>
              </a:rPr>
              <a:t>list2 = [1, 5, 7, 9, 3]</a:t>
            </a:r>
          </a:p>
          <a:p>
            <a:r>
              <a:rPr lang="en-US" b="1" dirty="0">
                <a:latin typeface="Tempus Sans ITC" panose="04020404030D07020202" pitchFamily="82" charset="0"/>
              </a:rPr>
              <a:t>list3 = [True, False, False]</a:t>
            </a:r>
          </a:p>
          <a:p>
            <a:endParaRPr lang="en-US" b="1" dirty="0">
              <a:latin typeface="Tempus Sans ITC" panose="04020404030D07020202" pitchFamily="82" charset="0"/>
            </a:endParaRPr>
          </a:p>
          <a:p>
            <a:r>
              <a:rPr lang="en-US" b="1" dirty="0">
                <a:latin typeface="Tempus Sans ITC" panose="04020404030D07020202" pitchFamily="82" charset="0"/>
              </a:rPr>
              <a:t>print(list1)</a:t>
            </a:r>
          </a:p>
          <a:p>
            <a:r>
              <a:rPr lang="en-US" b="1" dirty="0">
                <a:latin typeface="Tempus Sans ITC" panose="04020404030D07020202" pitchFamily="82" charset="0"/>
              </a:rPr>
              <a:t>print(list2)</a:t>
            </a:r>
          </a:p>
          <a:p>
            <a:r>
              <a:rPr lang="en-US" b="1" dirty="0">
                <a:latin typeface="Tempus Sans ITC" panose="04020404030D07020202" pitchFamily="82" charset="0"/>
              </a:rPr>
              <a:t>print(list3)</a:t>
            </a:r>
          </a:p>
        </p:txBody>
      </p:sp>
      <p:sp>
        <p:nvSpPr>
          <p:cNvPr id="21" name="TextBox 20">
            <a:extLst>
              <a:ext uri="{FF2B5EF4-FFF2-40B4-BE49-F238E27FC236}">
                <a16:creationId xmlns="" xmlns:a16="http://schemas.microsoft.com/office/drawing/2014/main" id="{CCFBEF2B-0EA8-4D7B-A554-2BC85B102073}"/>
              </a:ext>
            </a:extLst>
          </p:cNvPr>
          <p:cNvSpPr txBox="1"/>
          <p:nvPr/>
        </p:nvSpPr>
        <p:spPr>
          <a:xfrm>
            <a:off x="653119" y="4726394"/>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4" name="TextBox 23">
            <a:extLst>
              <a:ext uri="{FF2B5EF4-FFF2-40B4-BE49-F238E27FC236}">
                <a16:creationId xmlns="" xmlns:a16="http://schemas.microsoft.com/office/drawing/2014/main" id="{3A32FCAD-2481-4DA1-8113-3912E80DFC3F}"/>
              </a:ext>
            </a:extLst>
          </p:cNvPr>
          <p:cNvSpPr txBox="1"/>
          <p:nvPr/>
        </p:nvSpPr>
        <p:spPr>
          <a:xfrm>
            <a:off x="7704055" y="4312351"/>
            <a:ext cx="2743059" cy="923330"/>
          </a:xfrm>
          <a:prstGeom prst="rect">
            <a:avLst/>
          </a:prstGeom>
          <a:noFill/>
        </p:spPr>
        <p:txBody>
          <a:bodyPr wrap="none" rtlCol="0">
            <a:spAutoFit/>
          </a:bodyPr>
          <a:lstStyle/>
          <a:p>
            <a:r>
              <a:rPr lang="en-US" b="1" dirty="0">
                <a:latin typeface="Tempus Sans ITC" panose="04020404030D07020202" pitchFamily="82" charset="0"/>
              </a:rPr>
              <a:t>[‘apple’, ‘banana’, ‘cherry’]</a:t>
            </a:r>
          </a:p>
          <a:p>
            <a:r>
              <a:rPr lang="en-US" b="1" dirty="0">
                <a:latin typeface="Tempus Sans ITC" panose="04020404030D07020202" pitchFamily="82" charset="0"/>
              </a:rPr>
              <a:t>[1, 5, 7, 9, 3]</a:t>
            </a:r>
          </a:p>
          <a:p>
            <a:r>
              <a:rPr lang="en-US" b="1" dirty="0">
                <a:latin typeface="Tempus Sans ITC" panose="04020404030D07020202" pitchFamily="82" charset="0"/>
              </a:rPr>
              <a:t>[True, False, False]</a:t>
            </a:r>
          </a:p>
        </p:txBody>
      </p:sp>
      <p:sp>
        <p:nvSpPr>
          <p:cNvPr id="25" name="TextBox 24">
            <a:extLst>
              <a:ext uri="{FF2B5EF4-FFF2-40B4-BE49-F238E27FC236}">
                <a16:creationId xmlns="" xmlns:a16="http://schemas.microsoft.com/office/drawing/2014/main" id="{A3C628A9-419D-4C7F-A3E4-AC02074104B2}"/>
              </a:ext>
            </a:extLst>
          </p:cNvPr>
          <p:cNvSpPr txBox="1"/>
          <p:nvPr/>
        </p:nvSpPr>
        <p:spPr>
          <a:xfrm>
            <a:off x="6162442" y="4726394"/>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55213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D66D4A95-EF50-DF35-599A-FD65A3A83423}"/>
              </a:ext>
            </a:extLst>
          </p:cNvPr>
          <p:cNvSpPr txBox="1"/>
          <p:nvPr/>
        </p:nvSpPr>
        <p:spPr>
          <a:xfrm>
            <a:off x="918694" y="1116419"/>
            <a:ext cx="3855433" cy="1569660"/>
          </a:xfrm>
          <a:prstGeom prst="rect">
            <a:avLst/>
          </a:prstGeom>
          <a:noFill/>
        </p:spPr>
        <p:txBody>
          <a:bodyPr wrap="square" rtlCol="0">
            <a:spAutoFit/>
          </a:bodyPr>
          <a:lstStyle/>
          <a:p>
            <a:r>
              <a:rPr lang="en-US" sz="4800" b="1" u="sng" dirty="0"/>
              <a:t>Python Online Interpreter : 1</a:t>
            </a:r>
            <a:endParaRPr lang="en-PH" sz="4800" b="1" u="sng" dirty="0"/>
          </a:p>
        </p:txBody>
      </p:sp>
      <p:pic>
        <p:nvPicPr>
          <p:cNvPr id="3" name="Picture 2">
            <a:extLst>
              <a:ext uri="{FF2B5EF4-FFF2-40B4-BE49-F238E27FC236}">
                <a16:creationId xmlns="" xmlns:a16="http://schemas.microsoft.com/office/drawing/2014/main" id="{4BBC1F37-1404-D119-1F62-50CB69B76095}"/>
              </a:ext>
            </a:extLst>
          </p:cNvPr>
          <p:cNvPicPr>
            <a:picLocks noChangeAspect="1"/>
          </p:cNvPicPr>
          <p:nvPr/>
        </p:nvPicPr>
        <p:blipFill>
          <a:blip r:embed="rId2"/>
          <a:stretch>
            <a:fillRect/>
          </a:stretch>
        </p:blipFill>
        <p:spPr>
          <a:xfrm>
            <a:off x="5572260" y="300240"/>
            <a:ext cx="5439534" cy="6020640"/>
          </a:xfrm>
          <a:prstGeom prst="rect">
            <a:avLst/>
          </a:prstGeom>
        </p:spPr>
      </p:pic>
    </p:spTree>
    <p:extLst>
      <p:ext uri="{BB962C8B-B14F-4D97-AF65-F5344CB8AC3E}">
        <p14:creationId xmlns:p14="http://schemas.microsoft.com/office/powerpoint/2010/main" val="38560485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9FD46D-4765-489D-A7D7-88CD979A072F}"/>
              </a:ext>
            </a:extLst>
          </p:cNvPr>
          <p:cNvSpPr txBox="1"/>
          <p:nvPr/>
        </p:nvSpPr>
        <p:spPr>
          <a:xfrm>
            <a:off x="477078" y="426231"/>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A list can contain different data types:</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94108F84-A19F-4C45-9740-DB8FCA092CD2}"/>
              </a:ext>
            </a:extLst>
          </p:cNvPr>
          <p:cNvSpPr txBox="1"/>
          <p:nvPr/>
        </p:nvSpPr>
        <p:spPr>
          <a:xfrm>
            <a:off x="1404731" y="1534227"/>
            <a:ext cx="6096000" cy="923330"/>
          </a:xfrm>
          <a:prstGeom prst="rect">
            <a:avLst/>
          </a:prstGeom>
          <a:noFill/>
        </p:spPr>
        <p:txBody>
          <a:bodyPr wrap="square">
            <a:spAutoFit/>
          </a:bodyPr>
          <a:lstStyle/>
          <a:p>
            <a:r>
              <a:rPr lang="en-US" b="1" dirty="0">
                <a:latin typeface="Tempus Sans ITC" panose="04020404030D07020202" pitchFamily="82" charset="0"/>
              </a:rPr>
              <a:t>list1 = ["</a:t>
            </a:r>
            <a:r>
              <a:rPr lang="en-US" b="1" dirty="0" err="1">
                <a:latin typeface="Tempus Sans ITC" panose="04020404030D07020202" pitchFamily="82" charset="0"/>
              </a:rPr>
              <a:t>abc</a:t>
            </a:r>
            <a:r>
              <a:rPr lang="en-US" b="1" dirty="0">
                <a:latin typeface="Tempus Sans ITC" panose="04020404030D07020202" pitchFamily="82" charset="0"/>
              </a:rPr>
              <a:t>", 34, True, 40, "male"]</a:t>
            </a:r>
          </a:p>
          <a:p>
            <a:endParaRPr lang="en-US" b="1" dirty="0">
              <a:latin typeface="Tempus Sans ITC" panose="04020404030D07020202" pitchFamily="82" charset="0"/>
            </a:endParaRPr>
          </a:p>
          <a:p>
            <a:r>
              <a:rPr lang="en-US" b="1" dirty="0">
                <a:latin typeface="Tempus Sans ITC" panose="04020404030D07020202" pitchFamily="82" charset="0"/>
              </a:rPr>
              <a:t>print(list1)</a:t>
            </a:r>
          </a:p>
        </p:txBody>
      </p:sp>
      <p:sp>
        <p:nvSpPr>
          <p:cNvPr id="8" name="TextBox 7">
            <a:extLst>
              <a:ext uri="{FF2B5EF4-FFF2-40B4-BE49-F238E27FC236}">
                <a16:creationId xmlns="" xmlns:a16="http://schemas.microsoft.com/office/drawing/2014/main" id="{EB1E1B0E-B559-4B39-8371-162CFED9437E}"/>
              </a:ext>
            </a:extLst>
          </p:cNvPr>
          <p:cNvSpPr txBox="1"/>
          <p:nvPr/>
        </p:nvSpPr>
        <p:spPr>
          <a:xfrm>
            <a:off x="6771861" y="1557274"/>
            <a:ext cx="2829621" cy="369332"/>
          </a:xfrm>
          <a:prstGeom prst="rect">
            <a:avLst/>
          </a:prstGeom>
          <a:noFill/>
        </p:spPr>
        <p:txBody>
          <a:bodyPr wrap="none" rtlCol="0">
            <a:spAutoFit/>
          </a:bodyPr>
          <a:lstStyle/>
          <a:p>
            <a:r>
              <a:rPr lang="en-US" b="1" dirty="0">
                <a:latin typeface="Tempus Sans ITC" panose="04020404030D07020202" pitchFamily="82" charset="0"/>
              </a:rPr>
              <a:t>[‘</a:t>
            </a:r>
            <a:r>
              <a:rPr lang="en-US" b="1" dirty="0" err="1">
                <a:latin typeface="Tempus Sans ITC" panose="04020404030D07020202" pitchFamily="82" charset="0"/>
              </a:rPr>
              <a:t>abc</a:t>
            </a:r>
            <a:r>
              <a:rPr lang="en-US" b="1" dirty="0">
                <a:latin typeface="Tempus Sans ITC" panose="04020404030D07020202" pitchFamily="82" charset="0"/>
              </a:rPr>
              <a:t>’, 34, True, 40, ‘male’]</a:t>
            </a:r>
          </a:p>
        </p:txBody>
      </p:sp>
      <p:sp>
        <p:nvSpPr>
          <p:cNvPr id="9" name="TextBox 8">
            <a:extLst>
              <a:ext uri="{FF2B5EF4-FFF2-40B4-BE49-F238E27FC236}">
                <a16:creationId xmlns="" xmlns:a16="http://schemas.microsoft.com/office/drawing/2014/main" id="{E5FFDCC9-9688-4F36-8BFC-E12A647FE07E}"/>
              </a:ext>
            </a:extLst>
          </p:cNvPr>
          <p:cNvSpPr txBox="1"/>
          <p:nvPr/>
        </p:nvSpPr>
        <p:spPr>
          <a:xfrm>
            <a:off x="1039887" y="118794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0" name="TextBox 9">
            <a:extLst>
              <a:ext uri="{FF2B5EF4-FFF2-40B4-BE49-F238E27FC236}">
                <a16:creationId xmlns="" xmlns:a16="http://schemas.microsoft.com/office/drawing/2014/main" id="{8387CBFB-9D19-4AFC-B1E6-5D8B59F42FCA}"/>
              </a:ext>
            </a:extLst>
          </p:cNvPr>
          <p:cNvSpPr txBox="1"/>
          <p:nvPr/>
        </p:nvSpPr>
        <p:spPr>
          <a:xfrm>
            <a:off x="6312440" y="1199033"/>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2" name="TextBox 11">
            <a:extLst>
              <a:ext uri="{FF2B5EF4-FFF2-40B4-BE49-F238E27FC236}">
                <a16:creationId xmlns="" xmlns:a16="http://schemas.microsoft.com/office/drawing/2014/main" id="{159348DC-93C6-4940-A8A3-99744F6CF237}"/>
              </a:ext>
            </a:extLst>
          </p:cNvPr>
          <p:cNvSpPr txBox="1"/>
          <p:nvPr/>
        </p:nvSpPr>
        <p:spPr>
          <a:xfrm>
            <a:off x="477078" y="2792751"/>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type()</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14" name="TextBox 13">
            <a:extLst>
              <a:ext uri="{FF2B5EF4-FFF2-40B4-BE49-F238E27FC236}">
                <a16:creationId xmlns="" xmlns:a16="http://schemas.microsoft.com/office/drawing/2014/main" id="{248C0E0F-399C-4A02-AF0E-7F40E2833587}"/>
              </a:ext>
            </a:extLst>
          </p:cNvPr>
          <p:cNvSpPr txBox="1"/>
          <p:nvPr/>
        </p:nvSpPr>
        <p:spPr>
          <a:xfrm>
            <a:off x="781877" y="3477114"/>
            <a:ext cx="10190923"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From Python's perspective, lists are defined as objects with the data type 'list':</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16" name="Picture 15">
            <a:extLst>
              <a:ext uri="{FF2B5EF4-FFF2-40B4-BE49-F238E27FC236}">
                <a16:creationId xmlns="" xmlns:a16="http://schemas.microsoft.com/office/drawing/2014/main" id="{B76B41BB-56F7-43C0-9CF8-3E98753E95D7}"/>
              </a:ext>
            </a:extLst>
          </p:cNvPr>
          <p:cNvPicPr>
            <a:picLocks noChangeAspect="1"/>
          </p:cNvPicPr>
          <p:nvPr/>
        </p:nvPicPr>
        <p:blipFill>
          <a:blip r:embed="rId2"/>
          <a:stretch>
            <a:fillRect/>
          </a:stretch>
        </p:blipFill>
        <p:spPr>
          <a:xfrm>
            <a:off x="1219200" y="3900747"/>
            <a:ext cx="2434193" cy="723678"/>
          </a:xfrm>
          <a:prstGeom prst="rect">
            <a:avLst/>
          </a:prstGeom>
        </p:spPr>
      </p:pic>
      <p:sp>
        <p:nvSpPr>
          <p:cNvPr id="18" name="TextBox 17">
            <a:extLst>
              <a:ext uri="{FF2B5EF4-FFF2-40B4-BE49-F238E27FC236}">
                <a16:creationId xmlns="" xmlns:a16="http://schemas.microsoft.com/office/drawing/2014/main" id="{E679AA35-AF5B-43A5-9EA9-8E649B78806B}"/>
              </a:ext>
            </a:extLst>
          </p:cNvPr>
          <p:cNvSpPr txBox="1"/>
          <p:nvPr/>
        </p:nvSpPr>
        <p:spPr>
          <a:xfrm>
            <a:off x="781877" y="4900141"/>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data type of a list</a:t>
            </a:r>
            <a:endParaRPr lang="en-US" b="1" dirty="0">
              <a:latin typeface="Tempus Sans ITC" panose="04020404030D07020202" pitchFamily="82" charset="0"/>
            </a:endParaRPr>
          </a:p>
        </p:txBody>
      </p:sp>
      <p:sp>
        <p:nvSpPr>
          <p:cNvPr id="20" name="TextBox 19">
            <a:extLst>
              <a:ext uri="{FF2B5EF4-FFF2-40B4-BE49-F238E27FC236}">
                <a16:creationId xmlns="" xmlns:a16="http://schemas.microsoft.com/office/drawing/2014/main" id="{C9D1CD5B-5C12-4746-AFF8-1C38E13C6085}"/>
              </a:ext>
            </a:extLst>
          </p:cNvPr>
          <p:cNvSpPr txBox="1"/>
          <p:nvPr/>
        </p:nvSpPr>
        <p:spPr>
          <a:xfrm>
            <a:off x="2168080" y="5599691"/>
            <a:ext cx="6096000" cy="646331"/>
          </a:xfrm>
          <a:prstGeom prst="rect">
            <a:avLst/>
          </a:prstGeom>
          <a:noFill/>
        </p:spPr>
        <p:txBody>
          <a:bodyPr wrap="square">
            <a:spAutoFit/>
          </a:bodyPr>
          <a:lstStyle/>
          <a:p>
            <a:r>
              <a:rPr lang="en-US" b="1" dirty="0" err="1">
                <a:latin typeface="Tempus Sans ITC" panose="04020404030D07020202" pitchFamily="82" charset="0"/>
              </a:rPr>
              <a:t>mylist</a:t>
            </a:r>
            <a:r>
              <a:rPr lang="en-US" b="1" dirty="0">
                <a:latin typeface="Tempus Sans ITC" panose="04020404030D07020202" pitchFamily="82" charset="0"/>
              </a:rPr>
              <a:t> = ["apple", "banana", "cherry"]</a:t>
            </a:r>
          </a:p>
          <a:p>
            <a:r>
              <a:rPr lang="en-US" b="1" dirty="0">
                <a:latin typeface="Tempus Sans ITC" panose="04020404030D07020202" pitchFamily="82" charset="0"/>
              </a:rPr>
              <a:t>print(type(</a:t>
            </a:r>
            <a:r>
              <a:rPr lang="en-US" b="1" dirty="0" err="1">
                <a:latin typeface="Tempus Sans ITC" panose="04020404030D07020202" pitchFamily="82" charset="0"/>
              </a:rPr>
              <a:t>mylist</a:t>
            </a:r>
            <a:r>
              <a:rPr lang="en-US" b="1" dirty="0">
                <a:latin typeface="Tempus Sans ITC" panose="04020404030D07020202" pitchFamily="82" charset="0"/>
              </a:rPr>
              <a:t>))</a:t>
            </a:r>
          </a:p>
        </p:txBody>
      </p:sp>
      <p:sp>
        <p:nvSpPr>
          <p:cNvPr id="21" name="TextBox 20">
            <a:extLst>
              <a:ext uri="{FF2B5EF4-FFF2-40B4-BE49-F238E27FC236}">
                <a16:creationId xmlns="" xmlns:a16="http://schemas.microsoft.com/office/drawing/2014/main" id="{2A4F3AA9-A6FB-406B-815E-3AFA6D154671}"/>
              </a:ext>
            </a:extLst>
          </p:cNvPr>
          <p:cNvSpPr txBox="1"/>
          <p:nvPr/>
        </p:nvSpPr>
        <p:spPr>
          <a:xfrm>
            <a:off x="7964770" y="5670781"/>
            <a:ext cx="1191352" cy="369332"/>
          </a:xfrm>
          <a:prstGeom prst="rect">
            <a:avLst/>
          </a:prstGeom>
          <a:noFill/>
        </p:spPr>
        <p:txBody>
          <a:bodyPr wrap="none" rtlCol="0">
            <a:spAutoFit/>
          </a:bodyPr>
          <a:lstStyle/>
          <a:p>
            <a:r>
              <a:rPr lang="en-US" b="1" dirty="0">
                <a:latin typeface="Tempus Sans ITC" panose="04020404030D07020202" pitchFamily="82" charset="0"/>
              </a:rPr>
              <a:t>&lt;class ‘list’&gt;</a:t>
            </a:r>
          </a:p>
        </p:txBody>
      </p:sp>
      <p:sp>
        <p:nvSpPr>
          <p:cNvPr id="22" name="TextBox 21">
            <a:extLst>
              <a:ext uri="{FF2B5EF4-FFF2-40B4-BE49-F238E27FC236}">
                <a16:creationId xmlns="" xmlns:a16="http://schemas.microsoft.com/office/drawing/2014/main" id="{63CFFC44-FB47-410E-93D4-2E6DD45F1018}"/>
              </a:ext>
            </a:extLst>
          </p:cNvPr>
          <p:cNvSpPr txBox="1"/>
          <p:nvPr/>
        </p:nvSpPr>
        <p:spPr>
          <a:xfrm>
            <a:off x="1429356" y="575130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3" name="TextBox 22">
            <a:extLst>
              <a:ext uri="{FF2B5EF4-FFF2-40B4-BE49-F238E27FC236}">
                <a16:creationId xmlns="" xmlns:a16="http://schemas.microsoft.com/office/drawing/2014/main" id="{043EE61B-1FBF-4842-94A3-AC245EB6A66C}"/>
              </a:ext>
            </a:extLst>
          </p:cNvPr>
          <p:cNvSpPr txBox="1"/>
          <p:nvPr/>
        </p:nvSpPr>
        <p:spPr>
          <a:xfrm>
            <a:off x="6599581" y="567078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8537696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5AF90E5-D233-4F76-A92D-DFBEEA1D0D26}"/>
              </a:ext>
            </a:extLst>
          </p:cNvPr>
          <p:cNvSpPr txBox="1"/>
          <p:nvPr/>
        </p:nvSpPr>
        <p:spPr>
          <a:xfrm>
            <a:off x="371061" y="346718"/>
            <a:ext cx="6096000" cy="769441"/>
          </a:xfrm>
          <a:prstGeom prst="rect">
            <a:avLst/>
          </a:prstGeom>
          <a:noFill/>
        </p:spPr>
        <p:txBody>
          <a:bodyPr wrap="square">
            <a:spAutoFit/>
          </a:bodyPr>
          <a:lstStyle/>
          <a:p>
            <a:pPr algn="l"/>
            <a:r>
              <a:rPr lang="en-US" sz="4400" b="1" i="0" dirty="0">
                <a:solidFill>
                  <a:srgbClr val="000000"/>
                </a:solidFill>
                <a:effectLst>
                  <a:outerShdw blurRad="38100" dist="38100" dir="2700000" algn="tl">
                    <a:srgbClr val="000000">
                      <a:alpha val="43137"/>
                    </a:srgbClr>
                  </a:outerShdw>
                </a:effectLst>
                <a:latin typeface="Tempus Sans ITC" panose="04020404030D07020202" pitchFamily="82" charset="0"/>
              </a:rPr>
              <a:t>The list() Constructor</a:t>
            </a:r>
          </a:p>
        </p:txBody>
      </p:sp>
      <p:sp>
        <p:nvSpPr>
          <p:cNvPr id="5" name="TextBox 4">
            <a:extLst>
              <a:ext uri="{FF2B5EF4-FFF2-40B4-BE49-F238E27FC236}">
                <a16:creationId xmlns="" xmlns:a16="http://schemas.microsoft.com/office/drawing/2014/main" id="{31098281-16C6-4E5E-93E0-E085CF8E3C2A}"/>
              </a:ext>
            </a:extLst>
          </p:cNvPr>
          <p:cNvSpPr txBox="1"/>
          <p:nvPr/>
        </p:nvSpPr>
        <p:spPr>
          <a:xfrm>
            <a:off x="1249729" y="1254658"/>
            <a:ext cx="10133887" cy="1077218"/>
          </a:xfrm>
          <a:prstGeom prst="rect">
            <a:avLst/>
          </a:prstGeom>
          <a:noFill/>
        </p:spPr>
        <p:txBody>
          <a:bodyPr wrap="square">
            <a:spAutoFit/>
          </a:bodyPr>
          <a:lstStyle/>
          <a:p>
            <a:pPr algn="l"/>
            <a:r>
              <a:rPr lang="en-US" sz="3200" b="1" i="0" dirty="0">
                <a:solidFill>
                  <a:srgbClr val="000000"/>
                </a:solidFill>
                <a:effectLst/>
                <a:latin typeface="Tempus Sans ITC" panose="04020404030D07020202" pitchFamily="82" charset="0"/>
                <a:ea typeface="Ebrima" panose="02000000000000000000" pitchFamily="2" charset="0"/>
                <a:cs typeface="Ebrima" panose="02000000000000000000" pitchFamily="2" charset="0"/>
              </a:rPr>
              <a:t>It is also possible to use the </a:t>
            </a:r>
            <a:r>
              <a:rPr lang="en-US" sz="3200" b="1" i="0" dirty="0">
                <a:solidFill>
                  <a:srgbClr val="DC143C"/>
                </a:solidFill>
                <a:effectLst/>
                <a:latin typeface="Tempus Sans ITC" panose="04020404030D07020202" pitchFamily="82" charset="0"/>
                <a:ea typeface="Ebrima" panose="02000000000000000000" pitchFamily="2" charset="0"/>
                <a:cs typeface="Ebrima" panose="02000000000000000000" pitchFamily="2" charset="0"/>
              </a:rPr>
              <a:t>list()</a:t>
            </a:r>
            <a:r>
              <a:rPr lang="en-US" sz="3200" b="1" i="0" dirty="0">
                <a:solidFill>
                  <a:srgbClr val="000000"/>
                </a:solidFill>
                <a:effectLst/>
                <a:latin typeface="Tempus Sans ITC" panose="04020404030D07020202" pitchFamily="82" charset="0"/>
                <a:ea typeface="Ebrima" panose="02000000000000000000" pitchFamily="2" charset="0"/>
                <a:cs typeface="Ebrima" panose="02000000000000000000" pitchFamily="2" charset="0"/>
              </a:rPr>
              <a:t> constructor when creating a new list.</a:t>
            </a:r>
            <a:endParaRPr lang="en-US" sz="3200" b="1" dirty="0">
              <a:latin typeface="Tempus Sans ITC" panose="04020404030D07020202" pitchFamily="82" charset="0"/>
              <a:ea typeface="Ebrima" panose="02000000000000000000" pitchFamily="2" charset="0"/>
              <a:cs typeface="Ebrima" panose="02000000000000000000" pitchFamily="2" charset="0"/>
            </a:endParaRPr>
          </a:p>
        </p:txBody>
      </p:sp>
      <p:sp>
        <p:nvSpPr>
          <p:cNvPr id="6" name="Rectangle 1">
            <a:extLst>
              <a:ext uri="{FF2B5EF4-FFF2-40B4-BE49-F238E27FC236}">
                <a16:creationId xmlns="" xmlns:a16="http://schemas.microsoft.com/office/drawing/2014/main" id="{ABF0C6E5-2336-433E-B2BB-2C3ACE673570}"/>
              </a:ext>
            </a:extLst>
          </p:cNvPr>
          <p:cNvSpPr>
            <a:spLocks noChangeArrowheads="1"/>
          </p:cNvSpPr>
          <p:nvPr/>
        </p:nvSpPr>
        <p:spPr bwMode="auto">
          <a:xfrm>
            <a:off x="410818" y="2791814"/>
            <a:ext cx="122847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Tempus Sans ITC" panose="04020404030D07020202" pitchFamily="82" charset="0"/>
              </a:rPr>
              <a:t>Using the </a:t>
            </a:r>
            <a:r>
              <a:rPr kumimoji="0" lang="en-US" altLang="en-US" sz="3200" b="1" i="0" u="none" strike="noStrike" cap="none" normalizeH="0" baseline="0" dirty="0">
                <a:ln>
                  <a:noFill/>
                </a:ln>
                <a:solidFill>
                  <a:srgbClr val="DC143C"/>
                </a:solidFill>
                <a:effectLst/>
                <a:latin typeface="Tempus Sans ITC" panose="04020404030D07020202" pitchFamily="82" charset="0"/>
              </a:rPr>
              <a:t>list()</a:t>
            </a:r>
            <a:r>
              <a:rPr kumimoji="0" lang="en-US" altLang="en-US" sz="3200" b="1" i="0" u="none" strike="noStrike" cap="none" normalizeH="0" baseline="0" dirty="0">
                <a:ln>
                  <a:noFill/>
                </a:ln>
                <a:solidFill>
                  <a:srgbClr val="000000"/>
                </a:solidFill>
                <a:effectLst/>
                <a:latin typeface="Tempus Sans ITC" panose="04020404030D07020202" pitchFamily="82" charset="0"/>
              </a:rPr>
              <a:t> constructor to make a List:</a:t>
            </a:r>
            <a:endParaRPr kumimoji="0" lang="en-US" altLang="en-US" sz="3200" b="1" i="0" u="none" strike="noStrike" cap="none" normalizeH="0" baseline="0" dirty="0">
              <a:ln>
                <a:noFill/>
              </a:ln>
              <a:solidFill>
                <a:schemeClr val="tx1"/>
              </a:solidFill>
              <a:effectLst/>
              <a:latin typeface="Tempus Sans ITC" panose="04020404030D07020202" pitchFamily="82" charset="0"/>
            </a:endParaRPr>
          </a:p>
        </p:txBody>
      </p:sp>
      <p:sp>
        <p:nvSpPr>
          <p:cNvPr id="8" name="TextBox 7">
            <a:extLst>
              <a:ext uri="{FF2B5EF4-FFF2-40B4-BE49-F238E27FC236}">
                <a16:creationId xmlns="" xmlns:a16="http://schemas.microsoft.com/office/drawing/2014/main" id="{B157C306-019D-471F-8184-32BFFD1DE009}"/>
              </a:ext>
            </a:extLst>
          </p:cNvPr>
          <p:cNvSpPr txBox="1"/>
          <p:nvPr/>
        </p:nvSpPr>
        <p:spPr>
          <a:xfrm>
            <a:off x="576469" y="4693979"/>
            <a:ext cx="6427304" cy="1569660"/>
          </a:xfrm>
          <a:prstGeom prst="rect">
            <a:avLst/>
          </a:prstGeom>
          <a:noFill/>
        </p:spPr>
        <p:txBody>
          <a:bodyPr wrap="square">
            <a:spAutoFit/>
          </a:bodyPr>
          <a:lstStyle/>
          <a:p>
            <a:r>
              <a:rPr lang="en-US" sz="3200" b="1" dirty="0" err="1">
                <a:latin typeface="Tempus Sans ITC" panose="04020404030D07020202" pitchFamily="82" charset="0"/>
              </a:rPr>
              <a:t>thislist</a:t>
            </a:r>
            <a:r>
              <a:rPr lang="en-US" sz="3200" b="1" dirty="0">
                <a:latin typeface="Tempus Sans ITC" panose="04020404030D07020202" pitchFamily="82" charset="0"/>
              </a:rPr>
              <a:t> = list(("apple", "banana", "cherry"))</a:t>
            </a:r>
          </a:p>
          <a:p>
            <a:r>
              <a:rPr lang="en-US" sz="3200" b="1" dirty="0">
                <a:latin typeface="Tempus Sans ITC" panose="04020404030D07020202" pitchFamily="82" charset="0"/>
              </a:rPr>
              <a:t>print(</a:t>
            </a:r>
            <a:r>
              <a:rPr lang="en-US" sz="3200" b="1" dirty="0" err="1">
                <a:latin typeface="Tempus Sans ITC" panose="04020404030D07020202" pitchFamily="82" charset="0"/>
              </a:rPr>
              <a:t>thislist</a:t>
            </a:r>
            <a:r>
              <a:rPr lang="en-US" sz="3200" b="1" dirty="0">
                <a:latin typeface="Tempus Sans ITC" panose="04020404030D07020202" pitchFamily="82" charset="0"/>
              </a:rPr>
              <a:t>)</a:t>
            </a:r>
          </a:p>
        </p:txBody>
      </p:sp>
      <p:sp>
        <p:nvSpPr>
          <p:cNvPr id="10" name="TextBox 9">
            <a:extLst>
              <a:ext uri="{FF2B5EF4-FFF2-40B4-BE49-F238E27FC236}">
                <a16:creationId xmlns="" xmlns:a16="http://schemas.microsoft.com/office/drawing/2014/main" id="{E5ADE994-5F51-43F7-8388-FC87455180E0}"/>
              </a:ext>
            </a:extLst>
          </p:cNvPr>
          <p:cNvSpPr txBox="1"/>
          <p:nvPr/>
        </p:nvSpPr>
        <p:spPr>
          <a:xfrm>
            <a:off x="6804990" y="4693979"/>
            <a:ext cx="6427304" cy="584775"/>
          </a:xfrm>
          <a:prstGeom prst="rect">
            <a:avLst/>
          </a:prstGeom>
          <a:noFill/>
        </p:spPr>
        <p:txBody>
          <a:bodyPr wrap="square">
            <a:spAutoFit/>
          </a:bodyPr>
          <a:lstStyle/>
          <a:p>
            <a:r>
              <a:rPr lang="en-US" sz="3200" b="1" i="0" dirty="0">
                <a:effectLst/>
                <a:latin typeface="Tempus Sans ITC" panose="04020404030D07020202" pitchFamily="82" charset="0"/>
              </a:rPr>
              <a:t>['apple', 'banana', 'cherry']</a:t>
            </a:r>
            <a:endParaRPr lang="en-US" sz="3200"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5A1241EC-C1BA-4A29-813A-F7032618691D}"/>
              </a:ext>
            </a:extLst>
          </p:cNvPr>
          <p:cNvSpPr txBox="1"/>
          <p:nvPr/>
        </p:nvSpPr>
        <p:spPr>
          <a:xfrm>
            <a:off x="1592292" y="4007531"/>
            <a:ext cx="1184940" cy="584775"/>
          </a:xfrm>
          <a:prstGeom prst="rect">
            <a:avLst/>
          </a:prstGeom>
          <a:noFill/>
        </p:spPr>
        <p:txBody>
          <a:bodyPr wrap="none" rtlCol="0">
            <a:spAutoFit/>
          </a:bodyPr>
          <a:lstStyle/>
          <a:p>
            <a:r>
              <a:rPr lang="en-US" sz="3200"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A142C30D-A013-4DD2-A0A3-A6DB18E2E9A8}"/>
              </a:ext>
            </a:extLst>
          </p:cNvPr>
          <p:cNvSpPr txBox="1"/>
          <p:nvPr/>
        </p:nvSpPr>
        <p:spPr>
          <a:xfrm>
            <a:off x="7893681" y="4007530"/>
            <a:ext cx="1561646" cy="584775"/>
          </a:xfrm>
          <a:prstGeom prst="rect">
            <a:avLst/>
          </a:prstGeom>
          <a:noFill/>
        </p:spPr>
        <p:txBody>
          <a:bodyPr wrap="none" rtlCol="0">
            <a:spAutoFit/>
          </a:bodyPr>
          <a:lstStyle/>
          <a:p>
            <a:r>
              <a:rPr lang="en-US" sz="3200" b="1" dirty="0">
                <a:latin typeface="Tempus Sans ITC" panose="04020404030D07020202" pitchFamily="82" charset="0"/>
              </a:rPr>
              <a:t>Output:</a:t>
            </a:r>
          </a:p>
        </p:txBody>
      </p:sp>
    </p:spTree>
    <p:extLst>
      <p:ext uri="{BB962C8B-B14F-4D97-AF65-F5344CB8AC3E}">
        <p14:creationId xmlns:p14="http://schemas.microsoft.com/office/powerpoint/2010/main" val="29238113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AEBBAE5-BF81-4FC1-8613-BFFC14FED5C9}"/>
              </a:ext>
            </a:extLst>
          </p:cNvPr>
          <p:cNvSpPr txBox="1"/>
          <p:nvPr/>
        </p:nvSpPr>
        <p:spPr>
          <a:xfrm>
            <a:off x="384313" y="345421"/>
            <a:ext cx="10349948"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Collections (Arrays)</a:t>
            </a:r>
          </a:p>
        </p:txBody>
      </p:sp>
      <p:sp>
        <p:nvSpPr>
          <p:cNvPr id="5" name="TextBox 4">
            <a:extLst>
              <a:ext uri="{FF2B5EF4-FFF2-40B4-BE49-F238E27FC236}">
                <a16:creationId xmlns="" xmlns:a16="http://schemas.microsoft.com/office/drawing/2014/main" id="{C154B0E8-36C5-46DA-A533-FD629CCC561F}"/>
              </a:ext>
            </a:extLst>
          </p:cNvPr>
          <p:cNvSpPr txBox="1"/>
          <p:nvPr/>
        </p:nvSpPr>
        <p:spPr>
          <a:xfrm>
            <a:off x="993913" y="1053307"/>
            <a:ext cx="9939130" cy="400110"/>
          </a:xfrm>
          <a:prstGeom prst="rect">
            <a:avLst/>
          </a:prstGeom>
          <a:noFill/>
        </p:spPr>
        <p:txBody>
          <a:bodyPr wrap="square">
            <a:spAutoFit/>
          </a:bodyPr>
          <a:lstStyle/>
          <a:p>
            <a:r>
              <a:rPr lang="en-US" sz="2000" b="1" i="0" dirty="0">
                <a:solidFill>
                  <a:srgbClr val="000000"/>
                </a:solidFill>
                <a:effectLst/>
                <a:latin typeface="Tempus Sans ITC" panose="04020404030D07020202" pitchFamily="82" charset="0"/>
              </a:rPr>
              <a:t>There are four collection data types in the Python programming language:</a:t>
            </a:r>
            <a:endParaRPr lang="en-US" sz="2000"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C72DDE4E-CA9B-495F-BBE4-0ADD9B7AF786}"/>
              </a:ext>
            </a:extLst>
          </p:cNvPr>
          <p:cNvSpPr txBox="1"/>
          <p:nvPr/>
        </p:nvSpPr>
        <p:spPr>
          <a:xfrm>
            <a:off x="1537251" y="1516800"/>
            <a:ext cx="9939129" cy="1631216"/>
          </a:xfrm>
          <a:prstGeom prst="rect">
            <a:avLst/>
          </a:prstGeom>
          <a:noFill/>
        </p:spPr>
        <p:txBody>
          <a:bodyPr wrap="square">
            <a:spAutoFit/>
          </a:bodyPr>
          <a:lstStyle/>
          <a:p>
            <a:pPr algn="l">
              <a:buFont typeface="Arial" panose="020B0604020202020204" pitchFamily="34" charset="0"/>
              <a:buChar char="•"/>
            </a:pPr>
            <a:r>
              <a:rPr lang="en-US" sz="2000" b="1" i="0" dirty="0">
                <a:effectLst/>
                <a:latin typeface="Tempus Sans ITC" panose="04020404030D07020202" pitchFamily="82" charset="0"/>
              </a:rPr>
              <a:t>List is a collection which is ordered and changeable. Allows duplicate members.</a:t>
            </a:r>
          </a:p>
          <a:p>
            <a:pPr algn="l">
              <a:buFont typeface="Arial" panose="020B0604020202020204" pitchFamily="34" charset="0"/>
              <a:buChar char="•"/>
            </a:pPr>
            <a:r>
              <a:rPr lang="en-US" sz="2000" b="1" i="0" dirty="0">
                <a:effectLst/>
                <a:latin typeface="Tempus Sans ITC" panose="04020404030D07020202" pitchFamily="82" charset="0"/>
                <a:hlinkClick r:id="rId2">
                  <a:extLst>
                    <a:ext uri="{A12FA001-AC4F-418D-AE19-62706E023703}">
                      <ahyp:hlinkClr xmlns="" xmlns:ahyp="http://schemas.microsoft.com/office/drawing/2018/hyperlinkcolor" val="tx"/>
                    </a:ext>
                  </a:extLst>
                </a:hlinkClick>
              </a:rPr>
              <a:t>Tuple</a:t>
            </a:r>
            <a:r>
              <a:rPr lang="en-US" sz="2000" b="1" i="0" dirty="0">
                <a:effectLst/>
                <a:latin typeface="Tempus Sans ITC" panose="04020404030D07020202" pitchFamily="82" charset="0"/>
              </a:rPr>
              <a:t> is a collection which is ordered and unchangeable. Allows duplicate members.</a:t>
            </a:r>
          </a:p>
          <a:p>
            <a:pPr algn="l">
              <a:buFont typeface="Arial" panose="020B0604020202020204" pitchFamily="34" charset="0"/>
              <a:buChar char="•"/>
            </a:pPr>
            <a:r>
              <a:rPr lang="en-US" sz="2000" b="1" i="0" dirty="0">
                <a:effectLst/>
                <a:latin typeface="Tempus Sans ITC" panose="04020404030D07020202" pitchFamily="82" charset="0"/>
                <a:hlinkClick r:id="rId3">
                  <a:extLst>
                    <a:ext uri="{A12FA001-AC4F-418D-AE19-62706E023703}">
                      <ahyp:hlinkClr xmlns="" xmlns:ahyp="http://schemas.microsoft.com/office/drawing/2018/hyperlinkcolor" val="tx"/>
                    </a:ext>
                  </a:extLst>
                </a:hlinkClick>
              </a:rPr>
              <a:t>Set</a:t>
            </a:r>
            <a:r>
              <a:rPr lang="en-US" sz="2000" b="1" i="0" dirty="0">
                <a:effectLst/>
                <a:latin typeface="Tempus Sans ITC" panose="04020404030D07020202" pitchFamily="82" charset="0"/>
              </a:rPr>
              <a:t> is a collection which is unordered, unchangeable*, and unindexed. No duplicate members.</a:t>
            </a:r>
          </a:p>
          <a:p>
            <a:pPr algn="l">
              <a:buFont typeface="Arial" panose="020B0604020202020204" pitchFamily="34" charset="0"/>
              <a:buChar char="•"/>
            </a:pPr>
            <a:r>
              <a:rPr lang="en-US" sz="2000" b="1" i="0" dirty="0">
                <a:effectLst/>
                <a:latin typeface="Tempus Sans ITC" panose="04020404030D07020202" pitchFamily="82" charset="0"/>
                <a:hlinkClick r:id="rId4">
                  <a:extLst>
                    <a:ext uri="{A12FA001-AC4F-418D-AE19-62706E023703}">
                      <ahyp:hlinkClr xmlns="" xmlns:ahyp="http://schemas.microsoft.com/office/drawing/2018/hyperlinkcolor" val="tx"/>
                    </a:ext>
                  </a:extLst>
                </a:hlinkClick>
              </a:rPr>
              <a:t>Dictionary</a:t>
            </a:r>
            <a:r>
              <a:rPr lang="en-US" sz="2000" b="1" i="0" dirty="0">
                <a:effectLst/>
                <a:latin typeface="Tempus Sans ITC" panose="04020404030D07020202" pitchFamily="82" charset="0"/>
              </a:rPr>
              <a:t> is a collection which is ordered** and changeable. No duplicate members.</a:t>
            </a:r>
          </a:p>
        </p:txBody>
      </p:sp>
      <p:pic>
        <p:nvPicPr>
          <p:cNvPr id="9" name="Picture 8">
            <a:extLst>
              <a:ext uri="{FF2B5EF4-FFF2-40B4-BE49-F238E27FC236}">
                <a16:creationId xmlns="" xmlns:a16="http://schemas.microsoft.com/office/drawing/2014/main" id="{7B1D4C75-A82C-4C34-92E7-997CD0BAD30B}"/>
              </a:ext>
            </a:extLst>
          </p:cNvPr>
          <p:cNvPicPr>
            <a:picLocks noChangeAspect="1"/>
          </p:cNvPicPr>
          <p:nvPr/>
        </p:nvPicPr>
        <p:blipFill>
          <a:blip r:embed="rId5"/>
          <a:stretch>
            <a:fillRect/>
          </a:stretch>
        </p:blipFill>
        <p:spPr>
          <a:xfrm>
            <a:off x="828915" y="3530049"/>
            <a:ext cx="10467907" cy="841513"/>
          </a:xfrm>
          <a:prstGeom prst="rect">
            <a:avLst/>
          </a:prstGeom>
        </p:spPr>
      </p:pic>
      <p:sp>
        <p:nvSpPr>
          <p:cNvPr id="11" name="TextBox 10">
            <a:extLst>
              <a:ext uri="{FF2B5EF4-FFF2-40B4-BE49-F238E27FC236}">
                <a16:creationId xmlns="" xmlns:a16="http://schemas.microsoft.com/office/drawing/2014/main" id="{3293DF8F-8703-4001-B2BA-0547BFDEE142}"/>
              </a:ext>
            </a:extLst>
          </p:cNvPr>
          <p:cNvSpPr txBox="1"/>
          <p:nvPr/>
        </p:nvSpPr>
        <p:spPr>
          <a:xfrm>
            <a:off x="828915" y="4777006"/>
            <a:ext cx="10137913" cy="1015663"/>
          </a:xfrm>
          <a:prstGeom prst="rect">
            <a:avLst/>
          </a:prstGeom>
          <a:noFill/>
        </p:spPr>
        <p:txBody>
          <a:bodyPr wrap="square">
            <a:spAutoFit/>
          </a:bodyPr>
          <a:lstStyle/>
          <a:p>
            <a:r>
              <a:rPr lang="en-US" sz="2000" b="1" i="0" dirty="0">
                <a:solidFill>
                  <a:srgbClr val="000000"/>
                </a:solidFill>
                <a:effectLst/>
                <a:latin typeface="Tempus Sans ITC" panose="04020404030D07020202" pitchFamily="82" charset="0"/>
              </a:rPr>
              <a:t>When choosing a collection type, it is useful to understand the properties of that type. Choosing the right type for a particular data set could mean retention of meaning, and, it could mean an increase in efficiency or security.</a:t>
            </a:r>
            <a:endParaRPr lang="en-US" sz="2000" b="1" dirty="0">
              <a:latin typeface="Tempus Sans ITC" panose="04020404030D07020202" pitchFamily="82" charset="0"/>
            </a:endParaRPr>
          </a:p>
        </p:txBody>
      </p:sp>
    </p:spTree>
    <p:extLst>
      <p:ext uri="{BB962C8B-B14F-4D97-AF65-F5344CB8AC3E}">
        <p14:creationId xmlns:p14="http://schemas.microsoft.com/office/powerpoint/2010/main" val="2264668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2DDDEC6-FB83-447A-92FD-8A4BE7231D1A}"/>
              </a:ext>
            </a:extLst>
          </p:cNvPr>
          <p:cNvSpPr txBox="1"/>
          <p:nvPr/>
        </p:nvSpPr>
        <p:spPr>
          <a:xfrm>
            <a:off x="384312" y="380496"/>
            <a:ext cx="7845287" cy="769441"/>
          </a:xfrm>
          <a:prstGeom prst="rect">
            <a:avLst/>
          </a:prstGeom>
          <a:noFill/>
        </p:spPr>
        <p:txBody>
          <a:bodyPr wrap="square">
            <a:spAutoFit/>
          </a:bodyPr>
          <a:lstStyle/>
          <a:p>
            <a:pPr algn="l"/>
            <a:r>
              <a:rPr lang="en-US" sz="44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Access List Items</a:t>
            </a:r>
          </a:p>
        </p:txBody>
      </p:sp>
      <p:sp>
        <p:nvSpPr>
          <p:cNvPr id="5" name="TextBox 4">
            <a:extLst>
              <a:ext uri="{FF2B5EF4-FFF2-40B4-BE49-F238E27FC236}">
                <a16:creationId xmlns="" xmlns:a16="http://schemas.microsoft.com/office/drawing/2014/main" id="{E72837B5-5AC0-4C56-8816-36CBC341EE2A}"/>
              </a:ext>
            </a:extLst>
          </p:cNvPr>
          <p:cNvSpPr txBox="1"/>
          <p:nvPr/>
        </p:nvSpPr>
        <p:spPr>
          <a:xfrm>
            <a:off x="821634" y="1466805"/>
            <a:ext cx="6096000" cy="523220"/>
          </a:xfrm>
          <a:prstGeom prst="rect">
            <a:avLst/>
          </a:prstGeom>
          <a:noFill/>
        </p:spPr>
        <p:txBody>
          <a:bodyPr wrap="square">
            <a:spAutoFit/>
          </a:bodyPr>
          <a:lstStyle/>
          <a:p>
            <a:pPr algn="l"/>
            <a:r>
              <a:rPr lang="en-US" sz="2800" b="1" i="0" dirty="0">
                <a:solidFill>
                  <a:srgbClr val="000000"/>
                </a:solidFill>
                <a:effectLst/>
                <a:latin typeface="Tempus Sans ITC" panose="04020404030D07020202" pitchFamily="82" charset="0"/>
              </a:rPr>
              <a:t>Access Items</a:t>
            </a:r>
          </a:p>
        </p:txBody>
      </p:sp>
      <p:sp>
        <p:nvSpPr>
          <p:cNvPr id="7" name="TextBox 6">
            <a:extLst>
              <a:ext uri="{FF2B5EF4-FFF2-40B4-BE49-F238E27FC236}">
                <a16:creationId xmlns="" xmlns:a16="http://schemas.microsoft.com/office/drawing/2014/main" id="{78797B99-DFF8-4AF5-8788-85A6B0464FC6}"/>
              </a:ext>
            </a:extLst>
          </p:cNvPr>
          <p:cNvSpPr txBox="1"/>
          <p:nvPr/>
        </p:nvSpPr>
        <p:spPr>
          <a:xfrm>
            <a:off x="1272207" y="2171659"/>
            <a:ext cx="4651515"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 items are indexed and you can access them by referring to the index number:</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pic>
        <p:nvPicPr>
          <p:cNvPr id="13" name="Picture 12">
            <a:extLst>
              <a:ext uri="{FF2B5EF4-FFF2-40B4-BE49-F238E27FC236}">
                <a16:creationId xmlns="" xmlns:a16="http://schemas.microsoft.com/office/drawing/2014/main" id="{5D1CA9E2-6326-4EA7-8F28-34238176871C}"/>
              </a:ext>
            </a:extLst>
          </p:cNvPr>
          <p:cNvPicPr>
            <a:picLocks noChangeAspect="1"/>
          </p:cNvPicPr>
          <p:nvPr/>
        </p:nvPicPr>
        <p:blipFill>
          <a:blip r:embed="rId2"/>
          <a:stretch>
            <a:fillRect/>
          </a:stretch>
        </p:blipFill>
        <p:spPr>
          <a:xfrm>
            <a:off x="499430" y="3276628"/>
            <a:ext cx="5596570" cy="710855"/>
          </a:xfrm>
          <a:prstGeom prst="rect">
            <a:avLst/>
          </a:prstGeom>
        </p:spPr>
      </p:pic>
      <p:pic>
        <p:nvPicPr>
          <p:cNvPr id="15" name="Picture 14">
            <a:extLst>
              <a:ext uri="{FF2B5EF4-FFF2-40B4-BE49-F238E27FC236}">
                <a16:creationId xmlns="" xmlns:a16="http://schemas.microsoft.com/office/drawing/2014/main" id="{5E3E21B6-3966-46A6-8813-860C75009038}"/>
              </a:ext>
            </a:extLst>
          </p:cNvPr>
          <p:cNvPicPr>
            <a:picLocks noChangeAspect="1"/>
          </p:cNvPicPr>
          <p:nvPr/>
        </p:nvPicPr>
        <p:blipFill>
          <a:blip r:embed="rId3"/>
          <a:stretch>
            <a:fillRect/>
          </a:stretch>
        </p:blipFill>
        <p:spPr>
          <a:xfrm>
            <a:off x="4693132" y="5509893"/>
            <a:ext cx="7127807" cy="1038967"/>
          </a:xfrm>
          <a:prstGeom prst="rect">
            <a:avLst/>
          </a:prstGeom>
        </p:spPr>
      </p:pic>
      <p:sp>
        <p:nvSpPr>
          <p:cNvPr id="17" name="TextBox 16">
            <a:extLst>
              <a:ext uri="{FF2B5EF4-FFF2-40B4-BE49-F238E27FC236}">
                <a16:creationId xmlns="" xmlns:a16="http://schemas.microsoft.com/office/drawing/2014/main" id="{8E395D64-ECBB-4F26-87BA-6D7A28B55FEE}"/>
              </a:ext>
            </a:extLst>
          </p:cNvPr>
          <p:cNvSpPr txBox="1"/>
          <p:nvPr/>
        </p:nvSpPr>
        <p:spPr>
          <a:xfrm>
            <a:off x="6361596" y="1420638"/>
            <a:ext cx="6096000" cy="1138773"/>
          </a:xfrm>
          <a:prstGeom prst="rect">
            <a:avLst/>
          </a:prstGeom>
          <a:noFill/>
        </p:spPr>
        <p:txBody>
          <a:bodyPr wrap="square">
            <a:spAutoFit/>
          </a:bodyPr>
          <a:lstStyle/>
          <a:p>
            <a:pPr algn="l"/>
            <a:r>
              <a:rPr lang="en-US" sz="2800" b="1" i="0" dirty="0">
                <a:solidFill>
                  <a:srgbClr val="000000"/>
                </a:solidFill>
                <a:effectLst/>
                <a:latin typeface="Tempus Sans ITC" panose="04020404030D07020202" pitchFamily="82" charset="0"/>
                <a:ea typeface="Ebrima" panose="02000000000000000000" pitchFamily="2" charset="0"/>
                <a:cs typeface="Ebrima" panose="02000000000000000000" pitchFamily="2" charset="0"/>
              </a:rPr>
              <a:t>Negative Indexing</a:t>
            </a:r>
          </a:p>
          <a:p>
            <a:r>
              <a:rPr lang="en-US" sz="2000" b="1" dirty="0">
                <a:latin typeface="Tempus Sans ITC" panose="04020404030D07020202" pitchFamily="82" charset="0"/>
                <a:ea typeface="Ebrima" panose="02000000000000000000" pitchFamily="2" charset="0"/>
                <a:cs typeface="Ebrima" panose="02000000000000000000" pitchFamily="2" charset="0"/>
              </a:rPr>
              <a:t/>
            </a:r>
            <a:br>
              <a:rPr lang="en-US" sz="2000" b="1" dirty="0">
                <a:latin typeface="Tempus Sans ITC" panose="04020404030D07020202" pitchFamily="82" charset="0"/>
                <a:ea typeface="Ebrima" panose="02000000000000000000" pitchFamily="2" charset="0"/>
                <a:cs typeface="Ebrima" panose="02000000000000000000" pitchFamily="2" charset="0"/>
              </a:rPr>
            </a:br>
            <a:endParaRPr lang="en-US" sz="2000" b="1" dirty="0">
              <a:latin typeface="Tempus Sans ITC" panose="04020404030D07020202" pitchFamily="82" charset="0"/>
              <a:ea typeface="Ebrima" panose="02000000000000000000" pitchFamily="2" charset="0"/>
              <a:cs typeface="Ebrima" panose="02000000000000000000" pitchFamily="2" charset="0"/>
            </a:endParaRPr>
          </a:p>
        </p:txBody>
      </p:sp>
      <p:sp>
        <p:nvSpPr>
          <p:cNvPr id="18" name="Rectangle 1">
            <a:extLst>
              <a:ext uri="{FF2B5EF4-FFF2-40B4-BE49-F238E27FC236}">
                <a16:creationId xmlns="" xmlns:a16="http://schemas.microsoft.com/office/drawing/2014/main" id="{74A2D719-243D-48CB-B92B-F61ABAAE0F47}"/>
              </a:ext>
            </a:extLst>
          </p:cNvPr>
          <p:cNvSpPr>
            <a:spLocks noChangeArrowheads="1"/>
          </p:cNvSpPr>
          <p:nvPr/>
        </p:nvSpPr>
        <p:spPr bwMode="auto">
          <a:xfrm>
            <a:off x="6361596" y="2097746"/>
            <a:ext cx="545934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Negative indexing means start from the end</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C143C"/>
                </a:solidFill>
                <a:effectLst/>
                <a:latin typeface="Tempus Sans ITC" panose="04020404030D07020202" pitchFamily="82" charset="0"/>
              </a:rPr>
              <a:t>-1</a:t>
            </a:r>
            <a:r>
              <a:rPr kumimoji="0" lang="en-US" altLang="en-US" b="1" i="0" u="none" strike="noStrike" cap="none" normalizeH="0" baseline="0" dirty="0">
                <a:ln>
                  <a:noFill/>
                </a:ln>
                <a:solidFill>
                  <a:srgbClr val="000000"/>
                </a:solidFill>
                <a:effectLst/>
                <a:latin typeface="Tempus Sans ITC" panose="04020404030D07020202" pitchFamily="82" charset="0"/>
              </a:rPr>
              <a:t> refers to the last item, </a:t>
            </a:r>
            <a:r>
              <a:rPr kumimoji="0" lang="en-US" altLang="en-US" b="1" i="0" u="none" strike="noStrike" cap="none" normalizeH="0" baseline="0" dirty="0">
                <a:ln>
                  <a:noFill/>
                </a:ln>
                <a:solidFill>
                  <a:srgbClr val="DC143C"/>
                </a:solidFill>
                <a:effectLst/>
                <a:latin typeface="Tempus Sans ITC" panose="04020404030D07020202" pitchFamily="82" charset="0"/>
              </a:rPr>
              <a:t>-2</a:t>
            </a:r>
            <a:r>
              <a:rPr kumimoji="0" lang="en-US" altLang="en-US" b="1" i="0" u="none" strike="noStrike" cap="none" normalizeH="0" baseline="0" dirty="0">
                <a:ln>
                  <a:noFill/>
                </a:ln>
                <a:solidFill>
                  <a:srgbClr val="000000"/>
                </a:solidFill>
                <a:effectLst/>
                <a:latin typeface="Tempus Sans ITC" panose="04020404030D07020202" pitchFamily="82" charset="0"/>
              </a:rPr>
              <a:t> refers to the second last item etc.</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pic>
        <p:nvPicPr>
          <p:cNvPr id="20" name="Picture 19">
            <a:extLst>
              <a:ext uri="{FF2B5EF4-FFF2-40B4-BE49-F238E27FC236}">
                <a16:creationId xmlns="" xmlns:a16="http://schemas.microsoft.com/office/drawing/2014/main" id="{07DA2181-9085-44BF-A18B-2F1BDAAC848F}"/>
              </a:ext>
            </a:extLst>
          </p:cNvPr>
          <p:cNvPicPr>
            <a:picLocks noChangeAspect="1"/>
          </p:cNvPicPr>
          <p:nvPr/>
        </p:nvPicPr>
        <p:blipFill>
          <a:blip r:embed="rId4"/>
          <a:stretch>
            <a:fillRect/>
          </a:stretch>
        </p:blipFill>
        <p:spPr>
          <a:xfrm>
            <a:off x="6361596" y="4123414"/>
            <a:ext cx="5564280" cy="710855"/>
          </a:xfrm>
          <a:prstGeom prst="rect">
            <a:avLst/>
          </a:prstGeom>
        </p:spPr>
      </p:pic>
    </p:spTree>
    <p:extLst>
      <p:ext uri="{BB962C8B-B14F-4D97-AF65-F5344CB8AC3E}">
        <p14:creationId xmlns:p14="http://schemas.microsoft.com/office/powerpoint/2010/main" val="3699281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1423C9B-8D8E-4DA5-9C6B-D25C3577E9EC}"/>
              </a:ext>
            </a:extLst>
          </p:cNvPr>
          <p:cNvSpPr txBox="1"/>
          <p:nvPr/>
        </p:nvSpPr>
        <p:spPr>
          <a:xfrm>
            <a:off x="490330" y="465988"/>
            <a:ext cx="609600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Range of Indexes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FAFE39C3-FD6C-47F3-BD00-3D0F098F2AED}"/>
              </a:ext>
            </a:extLst>
          </p:cNvPr>
          <p:cNvSpPr txBox="1"/>
          <p:nvPr/>
        </p:nvSpPr>
        <p:spPr>
          <a:xfrm>
            <a:off x="1046920" y="1215384"/>
            <a:ext cx="10469217"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You can specify a range of indexes by specifying where to start and where to end the range.</a:t>
            </a:r>
          </a:p>
          <a:p>
            <a:pPr algn="l"/>
            <a:r>
              <a:rPr lang="en-US" b="1" i="0" dirty="0">
                <a:solidFill>
                  <a:srgbClr val="000000"/>
                </a:solidFill>
                <a:effectLst/>
                <a:latin typeface="Tempus Sans ITC" panose="04020404030D07020202" pitchFamily="82" charset="0"/>
              </a:rPr>
              <a:t>When specifying a range, the return value will be a new list with the specified items.</a:t>
            </a:r>
          </a:p>
        </p:txBody>
      </p:sp>
      <p:sp>
        <p:nvSpPr>
          <p:cNvPr id="7" name="TextBox 6">
            <a:extLst>
              <a:ext uri="{FF2B5EF4-FFF2-40B4-BE49-F238E27FC236}">
                <a16:creationId xmlns="" xmlns:a16="http://schemas.microsoft.com/office/drawing/2014/main" id="{499525B1-6F96-45D1-952E-109CD609238D}"/>
              </a:ext>
            </a:extLst>
          </p:cNvPr>
          <p:cNvSpPr txBox="1"/>
          <p:nvPr/>
        </p:nvSpPr>
        <p:spPr>
          <a:xfrm>
            <a:off x="609600" y="2035648"/>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Return the third, fourth, and fifth item:</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2D05588C-8234-4689-8635-55A9B3B71D89}"/>
              </a:ext>
            </a:extLst>
          </p:cNvPr>
          <p:cNvSpPr txBox="1"/>
          <p:nvPr/>
        </p:nvSpPr>
        <p:spPr>
          <a:xfrm>
            <a:off x="1378226" y="2798370"/>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 "orange", "kiwi", "melon", "mango"]</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[2:5])</a:t>
            </a:r>
          </a:p>
        </p:txBody>
      </p:sp>
      <p:sp>
        <p:nvSpPr>
          <p:cNvPr id="11" name="TextBox 10">
            <a:extLst>
              <a:ext uri="{FF2B5EF4-FFF2-40B4-BE49-F238E27FC236}">
                <a16:creationId xmlns="" xmlns:a16="http://schemas.microsoft.com/office/drawing/2014/main" id="{1B17D64F-88A2-4503-A0A6-3E0E92550D99}"/>
              </a:ext>
            </a:extLst>
          </p:cNvPr>
          <p:cNvSpPr txBox="1"/>
          <p:nvPr/>
        </p:nvSpPr>
        <p:spPr>
          <a:xfrm>
            <a:off x="7527235" y="2838127"/>
            <a:ext cx="6096000" cy="369332"/>
          </a:xfrm>
          <a:prstGeom prst="rect">
            <a:avLst/>
          </a:prstGeom>
          <a:noFill/>
        </p:spPr>
        <p:txBody>
          <a:bodyPr wrap="square">
            <a:spAutoFit/>
          </a:bodyPr>
          <a:lstStyle/>
          <a:p>
            <a:r>
              <a:rPr lang="en-US" b="1" i="0" dirty="0">
                <a:effectLst/>
                <a:latin typeface="Tempus Sans ITC" panose="04020404030D07020202" pitchFamily="82" charset="0"/>
              </a:rPr>
              <a:t>['cherry', 'orange', 'kiwi']</a:t>
            </a:r>
            <a:endParaRPr lang="en-US" b="1" dirty="0">
              <a:latin typeface="Tempus Sans ITC" panose="04020404030D07020202" pitchFamily="82" charset="0"/>
            </a:endParaRPr>
          </a:p>
        </p:txBody>
      </p:sp>
      <p:sp>
        <p:nvSpPr>
          <p:cNvPr id="12" name="TextBox 11">
            <a:extLst>
              <a:ext uri="{FF2B5EF4-FFF2-40B4-BE49-F238E27FC236}">
                <a16:creationId xmlns="" xmlns:a16="http://schemas.microsoft.com/office/drawing/2014/main" id="{7A765A07-692E-4E20-91A8-B942862B46DB}"/>
              </a:ext>
            </a:extLst>
          </p:cNvPr>
          <p:cNvSpPr txBox="1"/>
          <p:nvPr/>
        </p:nvSpPr>
        <p:spPr>
          <a:xfrm>
            <a:off x="951557" y="2523854"/>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TextBox 12">
            <a:extLst>
              <a:ext uri="{FF2B5EF4-FFF2-40B4-BE49-F238E27FC236}">
                <a16:creationId xmlns="" xmlns:a16="http://schemas.microsoft.com/office/drawing/2014/main" id="{709F55A5-4881-4E64-8BDA-929A2B02F1F9}"/>
              </a:ext>
            </a:extLst>
          </p:cNvPr>
          <p:cNvSpPr txBox="1"/>
          <p:nvPr/>
        </p:nvSpPr>
        <p:spPr>
          <a:xfrm>
            <a:off x="7046975" y="242903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5" name="TextBox 14">
            <a:extLst>
              <a:ext uri="{FF2B5EF4-FFF2-40B4-BE49-F238E27FC236}">
                <a16:creationId xmlns="" xmlns:a16="http://schemas.microsoft.com/office/drawing/2014/main" id="{DC59DB1D-A7EA-4BE7-B983-DA2BCE849046}"/>
              </a:ext>
            </a:extLst>
          </p:cNvPr>
          <p:cNvSpPr txBox="1"/>
          <p:nvPr/>
        </p:nvSpPr>
        <p:spPr>
          <a:xfrm>
            <a:off x="2690192" y="3814539"/>
            <a:ext cx="6811616" cy="369332"/>
          </a:xfrm>
          <a:prstGeom prst="rect">
            <a:avLst/>
          </a:prstGeom>
          <a:noFill/>
        </p:spPr>
        <p:txBody>
          <a:bodyPr wrap="square">
            <a:spAutoFit/>
          </a:bodyPr>
          <a:lstStyle/>
          <a:p>
            <a:r>
              <a:rPr lang="en-US" b="1" dirty="0">
                <a:latin typeface="Tempus Sans ITC" panose="04020404030D07020202" pitchFamily="82" charset="0"/>
              </a:rPr>
              <a:t>This will return the items from position 2 to 5.</a:t>
            </a:r>
          </a:p>
        </p:txBody>
      </p:sp>
      <p:sp>
        <p:nvSpPr>
          <p:cNvPr id="17" name="TextBox 16">
            <a:extLst>
              <a:ext uri="{FF2B5EF4-FFF2-40B4-BE49-F238E27FC236}">
                <a16:creationId xmlns="" xmlns:a16="http://schemas.microsoft.com/office/drawing/2014/main" id="{00267CCB-B205-4801-AC30-FF73292A632A}"/>
              </a:ext>
            </a:extLst>
          </p:cNvPr>
          <p:cNvSpPr txBox="1"/>
          <p:nvPr/>
        </p:nvSpPr>
        <p:spPr>
          <a:xfrm>
            <a:off x="2690192" y="4038962"/>
            <a:ext cx="6811616" cy="369332"/>
          </a:xfrm>
          <a:prstGeom prst="rect">
            <a:avLst/>
          </a:prstGeom>
          <a:noFill/>
        </p:spPr>
        <p:txBody>
          <a:bodyPr wrap="square">
            <a:spAutoFit/>
          </a:bodyPr>
          <a:lstStyle/>
          <a:p>
            <a:r>
              <a:rPr lang="en-US" b="1" dirty="0">
                <a:latin typeface="Tempus Sans ITC" panose="04020404030D07020202" pitchFamily="82" charset="0"/>
              </a:rPr>
              <a:t>Remember that the first item is position 0,</a:t>
            </a:r>
          </a:p>
        </p:txBody>
      </p:sp>
      <p:sp>
        <p:nvSpPr>
          <p:cNvPr id="19" name="TextBox 18">
            <a:extLst>
              <a:ext uri="{FF2B5EF4-FFF2-40B4-BE49-F238E27FC236}">
                <a16:creationId xmlns="" xmlns:a16="http://schemas.microsoft.com/office/drawing/2014/main" id="{E36E4688-FAC8-4C20-9020-396CD4D2B739}"/>
              </a:ext>
            </a:extLst>
          </p:cNvPr>
          <p:cNvSpPr txBox="1"/>
          <p:nvPr/>
        </p:nvSpPr>
        <p:spPr>
          <a:xfrm>
            <a:off x="2690192" y="4263818"/>
            <a:ext cx="6811616" cy="369332"/>
          </a:xfrm>
          <a:prstGeom prst="rect">
            <a:avLst/>
          </a:prstGeom>
          <a:noFill/>
        </p:spPr>
        <p:txBody>
          <a:bodyPr wrap="square">
            <a:spAutoFit/>
          </a:bodyPr>
          <a:lstStyle/>
          <a:p>
            <a:r>
              <a:rPr lang="en-US" b="1" dirty="0">
                <a:latin typeface="Tempus Sans ITC" panose="04020404030D07020202" pitchFamily="82" charset="0"/>
              </a:rPr>
              <a:t>and note that the item in position 5 is NOT included</a:t>
            </a:r>
          </a:p>
        </p:txBody>
      </p:sp>
      <p:pic>
        <p:nvPicPr>
          <p:cNvPr id="21" name="Picture 20">
            <a:extLst>
              <a:ext uri="{FF2B5EF4-FFF2-40B4-BE49-F238E27FC236}">
                <a16:creationId xmlns="" xmlns:a16="http://schemas.microsoft.com/office/drawing/2014/main" id="{3AD62038-D9BB-4AEE-B3C8-77C4AFC8F1E8}"/>
              </a:ext>
            </a:extLst>
          </p:cNvPr>
          <p:cNvPicPr>
            <a:picLocks noChangeAspect="1"/>
          </p:cNvPicPr>
          <p:nvPr/>
        </p:nvPicPr>
        <p:blipFill>
          <a:blip r:embed="rId2"/>
          <a:stretch>
            <a:fillRect/>
          </a:stretch>
        </p:blipFill>
        <p:spPr>
          <a:xfrm>
            <a:off x="872203" y="4907634"/>
            <a:ext cx="10447593" cy="584812"/>
          </a:xfrm>
          <a:prstGeom prst="rect">
            <a:avLst/>
          </a:prstGeom>
        </p:spPr>
      </p:pic>
      <p:pic>
        <p:nvPicPr>
          <p:cNvPr id="23" name="Picture 22">
            <a:extLst>
              <a:ext uri="{FF2B5EF4-FFF2-40B4-BE49-F238E27FC236}">
                <a16:creationId xmlns="" xmlns:a16="http://schemas.microsoft.com/office/drawing/2014/main" id="{DFE51462-E0B1-493C-B3AE-1B24DF2747C8}"/>
              </a:ext>
            </a:extLst>
          </p:cNvPr>
          <p:cNvPicPr>
            <a:picLocks noChangeAspect="1"/>
          </p:cNvPicPr>
          <p:nvPr/>
        </p:nvPicPr>
        <p:blipFill>
          <a:blip r:embed="rId3"/>
          <a:stretch>
            <a:fillRect/>
          </a:stretch>
        </p:blipFill>
        <p:spPr>
          <a:xfrm>
            <a:off x="872203" y="5626430"/>
            <a:ext cx="5177093" cy="571889"/>
          </a:xfrm>
          <a:prstGeom prst="rect">
            <a:avLst/>
          </a:prstGeom>
        </p:spPr>
      </p:pic>
    </p:spTree>
    <p:extLst>
      <p:ext uri="{BB962C8B-B14F-4D97-AF65-F5344CB8AC3E}">
        <p14:creationId xmlns:p14="http://schemas.microsoft.com/office/powerpoint/2010/main" val="7603902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E6EAF75-39B9-4B14-A5A8-C2D6B49E6166}"/>
              </a:ext>
            </a:extLst>
          </p:cNvPr>
          <p:cNvSpPr txBox="1"/>
          <p:nvPr/>
        </p:nvSpPr>
        <p:spPr>
          <a:xfrm>
            <a:off x="450573" y="327488"/>
            <a:ext cx="10296939"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By leaving out the start value, the range will start at the first item:</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CC886D27-9F39-4BF0-9C15-42C86C4422DE}"/>
              </a:ext>
            </a:extLst>
          </p:cNvPr>
          <p:cNvSpPr txBox="1"/>
          <p:nvPr/>
        </p:nvSpPr>
        <p:spPr>
          <a:xfrm>
            <a:off x="1073425" y="789153"/>
            <a:ext cx="10164417"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This example returns the items from the beginning to, but NOT including, "kiwi":</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C10AC517-18D1-49E8-AD29-2BEA75A4A4A9}"/>
              </a:ext>
            </a:extLst>
          </p:cNvPr>
          <p:cNvSpPr txBox="1"/>
          <p:nvPr/>
        </p:nvSpPr>
        <p:spPr>
          <a:xfrm>
            <a:off x="1934818" y="1712483"/>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 "orange", "kiwi", "melon", "mango"]</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[:4])</a:t>
            </a:r>
          </a:p>
        </p:txBody>
      </p:sp>
      <p:sp>
        <p:nvSpPr>
          <p:cNvPr id="9" name="TextBox 8">
            <a:extLst>
              <a:ext uri="{FF2B5EF4-FFF2-40B4-BE49-F238E27FC236}">
                <a16:creationId xmlns="" xmlns:a16="http://schemas.microsoft.com/office/drawing/2014/main" id="{5FDC50C9-60B0-4BDE-9A18-B1E5F42D1FD1}"/>
              </a:ext>
            </a:extLst>
          </p:cNvPr>
          <p:cNvSpPr txBox="1"/>
          <p:nvPr/>
        </p:nvSpPr>
        <p:spPr>
          <a:xfrm>
            <a:off x="8368746" y="1712483"/>
            <a:ext cx="3776871" cy="369332"/>
          </a:xfrm>
          <a:prstGeom prst="rect">
            <a:avLst/>
          </a:prstGeom>
          <a:noFill/>
        </p:spPr>
        <p:txBody>
          <a:bodyPr wrap="square">
            <a:spAutoFit/>
          </a:bodyPr>
          <a:lstStyle/>
          <a:p>
            <a:r>
              <a:rPr lang="en-US" b="1" i="0" dirty="0">
                <a:effectLst/>
                <a:latin typeface="Tempus Sans ITC" panose="04020404030D07020202" pitchFamily="82" charset="0"/>
              </a:rPr>
              <a:t>['apple', 'banana', 'cherry', 'orange']</a:t>
            </a:r>
            <a:endParaRPr lang="en-US" b="1" dirty="0">
              <a:latin typeface="Tempus Sans ITC" panose="04020404030D07020202" pitchFamily="82" charset="0"/>
            </a:endParaRPr>
          </a:p>
        </p:txBody>
      </p:sp>
      <p:sp>
        <p:nvSpPr>
          <p:cNvPr id="11" name="TextBox 10">
            <a:extLst>
              <a:ext uri="{FF2B5EF4-FFF2-40B4-BE49-F238E27FC236}">
                <a16:creationId xmlns="" xmlns:a16="http://schemas.microsoft.com/office/drawing/2014/main" id="{7A989323-19A5-49B6-97B2-F5522A3548AE}"/>
              </a:ext>
            </a:extLst>
          </p:cNvPr>
          <p:cNvSpPr txBox="1"/>
          <p:nvPr/>
        </p:nvSpPr>
        <p:spPr>
          <a:xfrm>
            <a:off x="450572" y="2805643"/>
            <a:ext cx="9276523"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By leaving out the end value, the range will go on to the end of the list:</a:t>
            </a: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F64BCBBA-ADF7-4DED-A3B2-C034F66871E7}"/>
              </a:ext>
            </a:extLst>
          </p:cNvPr>
          <p:cNvSpPr txBox="1"/>
          <p:nvPr/>
        </p:nvSpPr>
        <p:spPr>
          <a:xfrm>
            <a:off x="1073424" y="3344805"/>
            <a:ext cx="9872871"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This example returns the items from "cherry" to the end:</a:t>
            </a:r>
            <a:endParaRPr lang="en-US" b="1" dirty="0">
              <a:latin typeface="Tempus Sans ITC" panose="04020404030D07020202" pitchFamily="82" charset="0"/>
            </a:endParaRPr>
          </a:p>
        </p:txBody>
      </p:sp>
      <p:sp>
        <p:nvSpPr>
          <p:cNvPr id="15" name="TextBox 14">
            <a:extLst>
              <a:ext uri="{FF2B5EF4-FFF2-40B4-BE49-F238E27FC236}">
                <a16:creationId xmlns="" xmlns:a16="http://schemas.microsoft.com/office/drawing/2014/main" id="{9B0AA81E-89A2-48B2-AE5D-0ED9192787B1}"/>
              </a:ext>
            </a:extLst>
          </p:cNvPr>
          <p:cNvSpPr txBox="1"/>
          <p:nvPr/>
        </p:nvSpPr>
        <p:spPr>
          <a:xfrm>
            <a:off x="1934818" y="4465766"/>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 "orange", "kiwi", "melon", "mango"]</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[2:])</a:t>
            </a:r>
          </a:p>
        </p:txBody>
      </p:sp>
      <p:sp>
        <p:nvSpPr>
          <p:cNvPr id="17" name="TextBox 16">
            <a:extLst>
              <a:ext uri="{FF2B5EF4-FFF2-40B4-BE49-F238E27FC236}">
                <a16:creationId xmlns="" xmlns:a16="http://schemas.microsoft.com/office/drawing/2014/main" id="{C635AB78-3C6C-4561-AC0D-C440B3F039E3}"/>
              </a:ext>
            </a:extLst>
          </p:cNvPr>
          <p:cNvSpPr txBox="1"/>
          <p:nvPr/>
        </p:nvSpPr>
        <p:spPr>
          <a:xfrm>
            <a:off x="8368746" y="4512223"/>
            <a:ext cx="3041376" cy="646331"/>
          </a:xfrm>
          <a:prstGeom prst="rect">
            <a:avLst/>
          </a:prstGeom>
          <a:noFill/>
        </p:spPr>
        <p:txBody>
          <a:bodyPr wrap="square">
            <a:spAutoFit/>
          </a:bodyPr>
          <a:lstStyle/>
          <a:p>
            <a:r>
              <a:rPr lang="en-US" b="1" i="0" dirty="0">
                <a:effectLst/>
                <a:latin typeface="Tempus Sans ITC" panose="04020404030D07020202" pitchFamily="82" charset="0"/>
              </a:rPr>
              <a:t>['cherry', 'orange', 'kiwi', 'melon', 'mango']</a:t>
            </a:r>
            <a:endParaRPr lang="en-US" b="1" dirty="0">
              <a:latin typeface="Tempus Sans ITC" panose="04020404030D07020202" pitchFamily="82" charset="0"/>
            </a:endParaRPr>
          </a:p>
        </p:txBody>
      </p:sp>
      <p:sp>
        <p:nvSpPr>
          <p:cNvPr id="18" name="TextBox 17">
            <a:extLst>
              <a:ext uri="{FF2B5EF4-FFF2-40B4-BE49-F238E27FC236}">
                <a16:creationId xmlns="" xmlns:a16="http://schemas.microsoft.com/office/drawing/2014/main" id="{D745B852-B535-4626-A465-CF65307C1F6B}"/>
              </a:ext>
            </a:extLst>
          </p:cNvPr>
          <p:cNvSpPr txBox="1"/>
          <p:nvPr/>
        </p:nvSpPr>
        <p:spPr>
          <a:xfrm>
            <a:off x="1392194" y="414289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9" name="TextBox 18">
            <a:extLst>
              <a:ext uri="{FF2B5EF4-FFF2-40B4-BE49-F238E27FC236}">
                <a16:creationId xmlns="" xmlns:a16="http://schemas.microsoft.com/office/drawing/2014/main" id="{DA15338A-9279-40B0-B4D6-03AF8919A088}"/>
              </a:ext>
            </a:extLst>
          </p:cNvPr>
          <p:cNvSpPr txBox="1"/>
          <p:nvPr/>
        </p:nvSpPr>
        <p:spPr>
          <a:xfrm>
            <a:off x="1392194" y="133333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0" name="TextBox 19">
            <a:extLst>
              <a:ext uri="{FF2B5EF4-FFF2-40B4-BE49-F238E27FC236}">
                <a16:creationId xmlns="" xmlns:a16="http://schemas.microsoft.com/office/drawing/2014/main" id="{3FDF8B40-2922-4AD0-A0F5-FA08720E46CB}"/>
              </a:ext>
            </a:extLst>
          </p:cNvPr>
          <p:cNvSpPr txBox="1"/>
          <p:nvPr/>
        </p:nvSpPr>
        <p:spPr>
          <a:xfrm>
            <a:off x="7550558" y="129035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1" name="TextBox 20">
            <a:extLst>
              <a:ext uri="{FF2B5EF4-FFF2-40B4-BE49-F238E27FC236}">
                <a16:creationId xmlns="" xmlns:a16="http://schemas.microsoft.com/office/drawing/2014/main" id="{3B56D5D7-8205-4827-A19D-DE221DAA7923}"/>
              </a:ext>
            </a:extLst>
          </p:cNvPr>
          <p:cNvSpPr txBox="1"/>
          <p:nvPr/>
        </p:nvSpPr>
        <p:spPr>
          <a:xfrm>
            <a:off x="7550558" y="403211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844770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6A27512-1BA4-4244-98CB-FDF51314BA24}"/>
              </a:ext>
            </a:extLst>
          </p:cNvPr>
          <p:cNvSpPr txBox="1"/>
          <p:nvPr/>
        </p:nvSpPr>
        <p:spPr>
          <a:xfrm>
            <a:off x="516835" y="346717"/>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Range of Negative Indexes</a:t>
            </a:r>
          </a:p>
        </p:txBody>
      </p:sp>
      <p:sp>
        <p:nvSpPr>
          <p:cNvPr id="5" name="TextBox 4">
            <a:extLst>
              <a:ext uri="{FF2B5EF4-FFF2-40B4-BE49-F238E27FC236}">
                <a16:creationId xmlns="" xmlns:a16="http://schemas.microsoft.com/office/drawing/2014/main" id="{3B145B54-51E1-4393-BD57-527A747C0557}"/>
              </a:ext>
            </a:extLst>
          </p:cNvPr>
          <p:cNvSpPr txBox="1"/>
          <p:nvPr/>
        </p:nvSpPr>
        <p:spPr>
          <a:xfrm>
            <a:off x="1219199" y="1054603"/>
            <a:ext cx="9819861"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Specify negative indexes if you want to start the search from the end of the list:</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C5751A82-9D1F-4388-8A13-C720DA5E8BA6}"/>
              </a:ext>
            </a:extLst>
          </p:cNvPr>
          <p:cNvSpPr txBox="1"/>
          <p:nvPr/>
        </p:nvSpPr>
        <p:spPr>
          <a:xfrm>
            <a:off x="742122" y="1516268"/>
            <a:ext cx="10389704"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This example returns the items from "orange" (-4) to, but NOT including "mango" (-1):</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A591E9E9-3547-4693-8F15-E4B6099EE57F}"/>
              </a:ext>
            </a:extLst>
          </p:cNvPr>
          <p:cNvSpPr txBox="1"/>
          <p:nvPr/>
        </p:nvSpPr>
        <p:spPr>
          <a:xfrm>
            <a:off x="1789044" y="2347265"/>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 "orange", "kiwi", "melon", "mango"]</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[-4:-1])</a:t>
            </a:r>
          </a:p>
        </p:txBody>
      </p:sp>
      <p:sp>
        <p:nvSpPr>
          <p:cNvPr id="11" name="TextBox 10">
            <a:extLst>
              <a:ext uri="{FF2B5EF4-FFF2-40B4-BE49-F238E27FC236}">
                <a16:creationId xmlns="" xmlns:a16="http://schemas.microsoft.com/office/drawing/2014/main" id="{FEC53177-21D6-49BB-8B8F-C36E61387EE6}"/>
              </a:ext>
            </a:extLst>
          </p:cNvPr>
          <p:cNvSpPr txBox="1"/>
          <p:nvPr/>
        </p:nvSpPr>
        <p:spPr>
          <a:xfrm>
            <a:off x="7885044" y="2448632"/>
            <a:ext cx="6096000" cy="369332"/>
          </a:xfrm>
          <a:prstGeom prst="rect">
            <a:avLst/>
          </a:prstGeom>
          <a:noFill/>
        </p:spPr>
        <p:txBody>
          <a:bodyPr wrap="square">
            <a:spAutoFit/>
          </a:bodyPr>
          <a:lstStyle/>
          <a:p>
            <a:r>
              <a:rPr lang="en-US" b="1" i="0" dirty="0">
                <a:effectLst/>
                <a:latin typeface="Tempus Sans ITC" panose="04020404030D07020202" pitchFamily="82" charset="0"/>
              </a:rPr>
              <a:t>['orange', 'kiwi', 'melon']</a:t>
            </a: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DAED1D6D-E3F7-412A-9412-33DBB74791C1}"/>
              </a:ext>
            </a:extLst>
          </p:cNvPr>
          <p:cNvSpPr txBox="1"/>
          <p:nvPr/>
        </p:nvSpPr>
        <p:spPr>
          <a:xfrm>
            <a:off x="742122" y="3402740"/>
            <a:ext cx="7043530"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Check if Item Exists</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15" name="TextBox 14">
            <a:extLst>
              <a:ext uri="{FF2B5EF4-FFF2-40B4-BE49-F238E27FC236}">
                <a16:creationId xmlns="" xmlns:a16="http://schemas.microsoft.com/office/drawing/2014/main" id="{25A1CC7F-9E97-459A-B743-33276B2FC8F4}"/>
              </a:ext>
            </a:extLst>
          </p:cNvPr>
          <p:cNvSpPr txBox="1"/>
          <p:nvPr/>
        </p:nvSpPr>
        <p:spPr>
          <a:xfrm>
            <a:off x="1362376" y="2070266"/>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6" name="TextBox 15">
            <a:extLst>
              <a:ext uri="{FF2B5EF4-FFF2-40B4-BE49-F238E27FC236}">
                <a16:creationId xmlns="" xmlns:a16="http://schemas.microsoft.com/office/drawing/2014/main" id="{C3D542AB-0FCE-435E-B3FA-C000CF52B322}"/>
              </a:ext>
            </a:extLst>
          </p:cNvPr>
          <p:cNvSpPr txBox="1"/>
          <p:nvPr/>
        </p:nvSpPr>
        <p:spPr>
          <a:xfrm>
            <a:off x="7404784" y="2070266"/>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8" name="TextBox 17">
            <a:extLst>
              <a:ext uri="{FF2B5EF4-FFF2-40B4-BE49-F238E27FC236}">
                <a16:creationId xmlns="" xmlns:a16="http://schemas.microsoft.com/office/drawing/2014/main" id="{CAC32AAC-AF45-4910-8B83-A2235C185B1E}"/>
              </a:ext>
            </a:extLst>
          </p:cNvPr>
          <p:cNvSpPr txBox="1"/>
          <p:nvPr/>
        </p:nvSpPr>
        <p:spPr>
          <a:xfrm>
            <a:off x="1480930" y="4110626"/>
            <a:ext cx="704353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Check if "apple" is present in the list:</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20" name="TextBox 19">
            <a:extLst>
              <a:ext uri="{FF2B5EF4-FFF2-40B4-BE49-F238E27FC236}">
                <a16:creationId xmlns="" xmlns:a16="http://schemas.microsoft.com/office/drawing/2014/main" id="{E43FE2F2-810E-4AC5-B82A-A8B5A7AB55F6}"/>
              </a:ext>
            </a:extLst>
          </p:cNvPr>
          <p:cNvSpPr txBox="1"/>
          <p:nvPr/>
        </p:nvSpPr>
        <p:spPr>
          <a:xfrm>
            <a:off x="1789044" y="5121162"/>
            <a:ext cx="6990520" cy="923330"/>
          </a:xfrm>
          <a:prstGeom prst="rect">
            <a:avLst/>
          </a:prstGeom>
          <a:noFill/>
        </p:spPr>
        <p:txBody>
          <a:bodyPr wrap="square">
            <a:spAutoFit/>
          </a:bodyPr>
          <a:lstStyle/>
          <a:p>
            <a:r>
              <a:rPr lang="en-US" b="1" i="0" dirty="0" err="1">
                <a:effectLst/>
                <a:latin typeface="Tempus Sans ITC" panose="04020404030D07020202" pitchFamily="82" charset="0"/>
              </a:rPr>
              <a:t>thislist</a:t>
            </a:r>
            <a:r>
              <a:rPr lang="en-US" b="1" i="0" dirty="0">
                <a:effectLst/>
                <a:latin typeface="Tempus Sans ITC" panose="04020404030D07020202" pitchFamily="82" charset="0"/>
              </a:rPr>
              <a:t> = ["apple", "banana", "cherry"]</a:t>
            </a:r>
            <a:r>
              <a:rPr lang="en-US" b="1" dirty="0">
                <a:latin typeface="Tempus Sans ITC" panose="04020404030D07020202" pitchFamily="82" charset="0"/>
              </a:rPr>
              <a:t/>
            </a:r>
            <a:br>
              <a:rPr lang="en-US" b="1" dirty="0">
                <a:latin typeface="Tempus Sans ITC" panose="04020404030D07020202" pitchFamily="82" charset="0"/>
              </a:rPr>
            </a:br>
            <a:r>
              <a:rPr lang="en-US" b="1" i="0" dirty="0">
                <a:effectLst/>
                <a:latin typeface="Tempus Sans ITC" panose="04020404030D07020202" pitchFamily="82" charset="0"/>
              </a:rPr>
              <a:t>if "apple" in </a:t>
            </a:r>
            <a:r>
              <a:rPr lang="en-US" b="1" i="0" dirty="0" err="1">
                <a:effectLst/>
                <a:latin typeface="Tempus Sans ITC" panose="04020404030D07020202" pitchFamily="82" charset="0"/>
              </a:rPr>
              <a:t>thislist</a:t>
            </a:r>
            <a:r>
              <a:rPr lang="en-US" b="1" i="0" dirty="0">
                <a:effectLst/>
                <a:latin typeface="Tempus Sans ITC" panose="04020404030D07020202" pitchFamily="82" charset="0"/>
              </a:rPr>
              <a:t>:</a:t>
            </a:r>
            <a:r>
              <a:rPr lang="en-US" b="1" dirty="0">
                <a:latin typeface="Tempus Sans ITC" panose="04020404030D07020202" pitchFamily="82" charset="0"/>
              </a:rPr>
              <a:t/>
            </a:r>
            <a:br>
              <a:rPr lang="en-US" b="1" dirty="0">
                <a:latin typeface="Tempus Sans ITC" panose="04020404030D07020202" pitchFamily="82" charset="0"/>
              </a:rPr>
            </a:br>
            <a:r>
              <a:rPr lang="en-US" b="1" i="0" dirty="0">
                <a:effectLst/>
                <a:latin typeface="Tempus Sans ITC" panose="04020404030D07020202" pitchFamily="82" charset="0"/>
              </a:rPr>
              <a:t>  print("Yes, 'apple' is in the fruits list")</a:t>
            </a:r>
            <a:endParaRPr lang="en-US" b="1" dirty="0">
              <a:latin typeface="Tempus Sans ITC" panose="04020404030D07020202" pitchFamily="82" charset="0"/>
            </a:endParaRPr>
          </a:p>
        </p:txBody>
      </p:sp>
      <p:sp>
        <p:nvSpPr>
          <p:cNvPr id="21" name="TextBox 20">
            <a:extLst>
              <a:ext uri="{FF2B5EF4-FFF2-40B4-BE49-F238E27FC236}">
                <a16:creationId xmlns="" xmlns:a16="http://schemas.microsoft.com/office/drawing/2014/main" id="{8C0BBFF8-ADF6-419E-8D33-D9FBB1BE54EC}"/>
              </a:ext>
            </a:extLst>
          </p:cNvPr>
          <p:cNvSpPr txBox="1"/>
          <p:nvPr/>
        </p:nvSpPr>
        <p:spPr>
          <a:xfrm>
            <a:off x="1483530" y="4742796"/>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3" name="TextBox 22">
            <a:extLst>
              <a:ext uri="{FF2B5EF4-FFF2-40B4-BE49-F238E27FC236}">
                <a16:creationId xmlns="" xmlns:a16="http://schemas.microsoft.com/office/drawing/2014/main" id="{82BA4864-909A-4562-9480-DE95B7F2C562}"/>
              </a:ext>
            </a:extLst>
          </p:cNvPr>
          <p:cNvSpPr txBox="1"/>
          <p:nvPr/>
        </p:nvSpPr>
        <p:spPr>
          <a:xfrm>
            <a:off x="7305392" y="4742796"/>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5" name="TextBox 24">
            <a:extLst>
              <a:ext uri="{FF2B5EF4-FFF2-40B4-BE49-F238E27FC236}">
                <a16:creationId xmlns="" xmlns:a16="http://schemas.microsoft.com/office/drawing/2014/main" id="{23906D35-F843-4509-A0BD-18D72FBFACE0}"/>
              </a:ext>
            </a:extLst>
          </p:cNvPr>
          <p:cNvSpPr txBox="1"/>
          <p:nvPr/>
        </p:nvSpPr>
        <p:spPr>
          <a:xfrm>
            <a:off x="7785651" y="5115105"/>
            <a:ext cx="3346175" cy="369332"/>
          </a:xfrm>
          <a:prstGeom prst="rect">
            <a:avLst/>
          </a:prstGeom>
          <a:noFill/>
        </p:spPr>
        <p:txBody>
          <a:bodyPr wrap="square">
            <a:spAutoFit/>
          </a:bodyPr>
          <a:lstStyle/>
          <a:p>
            <a:r>
              <a:rPr lang="en-US" b="1" i="0" dirty="0">
                <a:effectLst/>
                <a:latin typeface="Tempus Sans ITC" panose="04020404030D07020202" pitchFamily="82" charset="0"/>
              </a:rPr>
              <a:t>Yes, 'apple' is in the fruits list</a:t>
            </a:r>
            <a:endParaRPr lang="en-US" dirty="0"/>
          </a:p>
        </p:txBody>
      </p:sp>
    </p:spTree>
    <p:extLst>
      <p:ext uri="{BB962C8B-B14F-4D97-AF65-F5344CB8AC3E}">
        <p14:creationId xmlns:p14="http://schemas.microsoft.com/office/powerpoint/2010/main" val="2869056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8AF4AC5-2484-41C7-A4B0-9CDD95F6FD98}"/>
              </a:ext>
            </a:extLst>
          </p:cNvPr>
          <p:cNvSpPr txBox="1"/>
          <p:nvPr/>
        </p:nvSpPr>
        <p:spPr>
          <a:xfrm>
            <a:off x="384313" y="367244"/>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Change List </a:t>
            </a:r>
            <a:r>
              <a:rPr lang="en-US" sz="4000" b="1" i="0" dirty="0" err="1">
                <a:solidFill>
                  <a:srgbClr val="000000"/>
                </a:solidFill>
                <a:effectLst>
                  <a:outerShdw blurRad="38100" dist="38100" dir="2700000" algn="tl">
                    <a:srgbClr val="000000">
                      <a:alpha val="43137"/>
                    </a:srgbClr>
                  </a:outerShdw>
                </a:effectLst>
                <a:latin typeface="Tempus Sans ITC" panose="04020404030D07020202" pitchFamily="82" charset="0"/>
              </a:rPr>
              <a:t>ItemS</a:t>
            </a:r>
            <a:endPar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51B7B317-23B0-4775-BDDD-2952524ED8E6}"/>
              </a:ext>
            </a:extLst>
          </p:cNvPr>
          <p:cNvSpPr txBox="1"/>
          <p:nvPr/>
        </p:nvSpPr>
        <p:spPr>
          <a:xfrm>
            <a:off x="1020418" y="1578161"/>
            <a:ext cx="6096000" cy="1569660"/>
          </a:xfrm>
          <a:prstGeom prst="rect">
            <a:avLst/>
          </a:prstGeom>
          <a:noFill/>
        </p:spPr>
        <p:txBody>
          <a:bodyPr wrap="square">
            <a:spAutoFit/>
          </a:bodyPr>
          <a:lstStyle/>
          <a:p>
            <a:pPr algn="l"/>
            <a:r>
              <a:rPr lang="en-US" sz="3200" b="1" i="0" dirty="0">
                <a:solidFill>
                  <a:srgbClr val="000000"/>
                </a:solidFill>
                <a:effectLst>
                  <a:outerShdw blurRad="38100" dist="38100" dir="2700000" algn="tl">
                    <a:srgbClr val="000000">
                      <a:alpha val="43137"/>
                    </a:srgbClr>
                  </a:outerShdw>
                </a:effectLst>
                <a:latin typeface="Tempus Sans ITC" panose="04020404030D07020202" pitchFamily="82" charset="0"/>
              </a:rPr>
              <a:t>Change Item Value</a:t>
            </a:r>
          </a:p>
          <a:p>
            <a:r>
              <a:rPr lang="en-US" sz="3200" b="1" dirty="0">
                <a:effectLst>
                  <a:outerShdw blurRad="38100" dist="38100" dir="2700000" algn="tl">
                    <a:srgbClr val="000000">
                      <a:alpha val="43137"/>
                    </a:srgbClr>
                  </a:outerShdw>
                </a:effectLst>
                <a:latin typeface="Tempus Sans ITC" panose="04020404030D07020202" pitchFamily="82" charset="0"/>
              </a:rPr>
              <a:t/>
            </a:r>
            <a:br>
              <a:rPr lang="en-US" sz="3200" b="1" dirty="0">
                <a:effectLst>
                  <a:outerShdw blurRad="38100" dist="38100" dir="2700000" algn="tl">
                    <a:srgbClr val="000000">
                      <a:alpha val="43137"/>
                    </a:srgbClr>
                  </a:outerShdw>
                </a:effectLst>
                <a:latin typeface="Tempus Sans ITC" panose="04020404030D07020202" pitchFamily="82" charset="0"/>
              </a:rPr>
            </a:br>
            <a:endParaRPr lang="en-US" sz="3200" b="1" dirty="0">
              <a:effectLst>
                <a:outerShdw blurRad="38100" dist="38100" dir="2700000" algn="tl">
                  <a:srgbClr val="000000">
                    <a:alpha val="43137"/>
                  </a:srgbClr>
                </a:outerShdw>
              </a:effectLst>
              <a:latin typeface="Tempus Sans ITC" panose="04020404030D07020202" pitchFamily="82" charset="0"/>
            </a:endParaRPr>
          </a:p>
        </p:txBody>
      </p:sp>
      <p:sp>
        <p:nvSpPr>
          <p:cNvPr id="7" name="TextBox 6">
            <a:extLst>
              <a:ext uri="{FF2B5EF4-FFF2-40B4-BE49-F238E27FC236}">
                <a16:creationId xmlns="" xmlns:a16="http://schemas.microsoft.com/office/drawing/2014/main" id="{6A270F98-3267-4B80-99AE-6EE315EE041F}"/>
              </a:ext>
            </a:extLst>
          </p:cNvPr>
          <p:cNvSpPr txBox="1"/>
          <p:nvPr/>
        </p:nvSpPr>
        <p:spPr>
          <a:xfrm>
            <a:off x="1696278" y="2254313"/>
            <a:ext cx="8627165"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To change the value of a specific item, refer to the index number:</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C0C86DEC-6351-429D-9350-5AC037F3AF39}"/>
              </a:ext>
            </a:extLst>
          </p:cNvPr>
          <p:cNvSpPr txBox="1"/>
          <p:nvPr/>
        </p:nvSpPr>
        <p:spPr>
          <a:xfrm>
            <a:off x="1020418" y="3400503"/>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Change the second item:</a:t>
            </a:r>
          </a:p>
        </p:txBody>
      </p:sp>
      <p:sp>
        <p:nvSpPr>
          <p:cNvPr id="11" name="TextBox 10">
            <a:extLst>
              <a:ext uri="{FF2B5EF4-FFF2-40B4-BE49-F238E27FC236}">
                <a16:creationId xmlns="" xmlns:a16="http://schemas.microsoft.com/office/drawing/2014/main" id="{CCE838DD-E2D1-4BCE-9005-50D960B40E1F}"/>
              </a:ext>
            </a:extLst>
          </p:cNvPr>
          <p:cNvSpPr txBox="1"/>
          <p:nvPr/>
        </p:nvSpPr>
        <p:spPr>
          <a:xfrm>
            <a:off x="1696278" y="4680236"/>
            <a:ext cx="6096000" cy="1200329"/>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thislist</a:t>
            </a:r>
            <a:r>
              <a:rPr lang="en-US" b="1" dirty="0">
                <a:latin typeface="Tempus Sans ITC" panose="04020404030D07020202" pitchFamily="82" charset="0"/>
              </a:rPr>
              <a:t>[1] = "blackcurrant"</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13" name="TextBox 12">
            <a:extLst>
              <a:ext uri="{FF2B5EF4-FFF2-40B4-BE49-F238E27FC236}">
                <a16:creationId xmlns="" xmlns:a16="http://schemas.microsoft.com/office/drawing/2014/main" id="{4635A55E-FF64-431D-910E-FCEB2FDB4BFC}"/>
              </a:ext>
            </a:extLst>
          </p:cNvPr>
          <p:cNvSpPr txBox="1"/>
          <p:nvPr/>
        </p:nvSpPr>
        <p:spPr>
          <a:xfrm>
            <a:off x="7116418" y="4687659"/>
            <a:ext cx="6096000" cy="369332"/>
          </a:xfrm>
          <a:prstGeom prst="rect">
            <a:avLst/>
          </a:prstGeom>
          <a:noFill/>
        </p:spPr>
        <p:txBody>
          <a:bodyPr wrap="square">
            <a:spAutoFit/>
          </a:bodyPr>
          <a:lstStyle/>
          <a:p>
            <a:r>
              <a:rPr lang="en-US" b="1" i="0" dirty="0">
                <a:effectLst/>
                <a:latin typeface="Tempus Sans ITC" panose="04020404030D07020202" pitchFamily="82" charset="0"/>
              </a:rPr>
              <a:t>['apple', 'blackcurrant', 'cherry']</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DA92FC3D-1275-4471-AAD5-DDD127BBEC27}"/>
              </a:ext>
            </a:extLst>
          </p:cNvPr>
          <p:cNvSpPr txBox="1"/>
          <p:nvPr/>
        </p:nvSpPr>
        <p:spPr>
          <a:xfrm>
            <a:off x="1322618" y="422031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3395EE32-5C9D-4381-90DC-A99EE42A4B73}"/>
              </a:ext>
            </a:extLst>
          </p:cNvPr>
          <p:cNvSpPr txBox="1"/>
          <p:nvPr/>
        </p:nvSpPr>
        <p:spPr>
          <a:xfrm>
            <a:off x="6480313" y="4186576"/>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1987296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565A54F-F1AD-478E-ABA2-AB7521A6AD36}"/>
              </a:ext>
            </a:extLst>
          </p:cNvPr>
          <p:cNvSpPr txBox="1"/>
          <p:nvPr/>
        </p:nvSpPr>
        <p:spPr>
          <a:xfrm>
            <a:off x="490329" y="451438"/>
            <a:ext cx="8150087"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Change a Range of Item Values</a:t>
            </a:r>
          </a:p>
        </p:txBody>
      </p:sp>
      <p:sp>
        <p:nvSpPr>
          <p:cNvPr id="5" name="TextBox 4">
            <a:extLst>
              <a:ext uri="{FF2B5EF4-FFF2-40B4-BE49-F238E27FC236}">
                <a16:creationId xmlns="" xmlns:a16="http://schemas.microsoft.com/office/drawing/2014/main" id="{01BC3B27-DE66-40A8-ABDD-E46858D40CA3}"/>
              </a:ext>
            </a:extLst>
          </p:cNvPr>
          <p:cNvSpPr txBox="1"/>
          <p:nvPr/>
        </p:nvSpPr>
        <p:spPr>
          <a:xfrm>
            <a:off x="1285460" y="1159324"/>
            <a:ext cx="10151165"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To change the value of items within a specific range, define a list with the new values, and refer to the range of index numbers where you want to insert the new values:</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54A8ED50-57C1-4378-B9D5-027B06F17F48}"/>
              </a:ext>
            </a:extLst>
          </p:cNvPr>
          <p:cNvSpPr txBox="1"/>
          <p:nvPr/>
        </p:nvSpPr>
        <p:spPr>
          <a:xfrm>
            <a:off x="702365" y="2009218"/>
            <a:ext cx="10349948"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Change the values "banana" and "cherry" with the values "blackcurrant" and "watermelon":</a:t>
            </a:r>
            <a:endParaRPr lang="en-US" b="1" dirty="0">
              <a:latin typeface="Tempus Sans ITC" panose="04020404030D07020202" pitchFamily="82" charset="0"/>
            </a:endParaRPr>
          </a:p>
        </p:txBody>
      </p:sp>
      <p:sp>
        <p:nvSpPr>
          <p:cNvPr id="9" name="TextBox 8">
            <a:extLst>
              <a:ext uri="{FF2B5EF4-FFF2-40B4-BE49-F238E27FC236}">
                <a16:creationId xmlns="" xmlns:a16="http://schemas.microsoft.com/office/drawing/2014/main" id="{24E76E05-A921-4B28-B58D-7BA9955369EA}"/>
              </a:ext>
            </a:extLst>
          </p:cNvPr>
          <p:cNvSpPr txBox="1"/>
          <p:nvPr/>
        </p:nvSpPr>
        <p:spPr>
          <a:xfrm>
            <a:off x="1517372" y="3325289"/>
            <a:ext cx="6096000" cy="1754326"/>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 "orange", "kiwi", "mango"]</a:t>
            </a:r>
          </a:p>
          <a:p>
            <a:endParaRPr lang="en-US" b="1" dirty="0">
              <a:latin typeface="Tempus Sans ITC" panose="04020404030D07020202" pitchFamily="82" charset="0"/>
            </a:endParaRPr>
          </a:p>
          <a:p>
            <a:r>
              <a:rPr lang="en-US" b="1" dirty="0" err="1">
                <a:latin typeface="Tempus Sans ITC" panose="04020404030D07020202" pitchFamily="82" charset="0"/>
              </a:rPr>
              <a:t>thislist</a:t>
            </a:r>
            <a:r>
              <a:rPr lang="en-US" b="1" dirty="0">
                <a:latin typeface="Tempus Sans ITC" panose="04020404030D07020202" pitchFamily="82" charset="0"/>
              </a:rPr>
              <a:t>[1:3] = ["blackcurrant", "watermelon"]</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11" name="Rectangle 2">
            <a:extLst>
              <a:ext uri="{FF2B5EF4-FFF2-40B4-BE49-F238E27FC236}">
                <a16:creationId xmlns="" xmlns:a16="http://schemas.microsoft.com/office/drawing/2014/main" id="{2AD24604-B18E-4324-A1C0-B51CC2C79BFD}"/>
              </a:ext>
            </a:extLst>
          </p:cNvPr>
          <p:cNvSpPr>
            <a:spLocks noChangeArrowheads="1"/>
          </p:cNvSpPr>
          <p:nvPr/>
        </p:nvSpPr>
        <p:spPr bwMode="auto">
          <a:xfrm>
            <a:off x="1517372" y="5871819"/>
            <a:ext cx="6347792"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'blackcurrant', 'watermelon', 'orange', 'kiwi', 'mango']</a:t>
            </a:r>
            <a:r>
              <a:rPr kumimoji="0" lang="en-US" altLang="en-US" b="1" i="0" u="none" strike="noStrike" cap="none" normalizeH="0" baseline="0" dirty="0">
                <a:ln>
                  <a:noFill/>
                </a:ln>
                <a:effectLst/>
                <a:latin typeface="Tempus Sans ITC" panose="04020404030D07020202" pitchFamily="82" charset="0"/>
              </a:rPr>
              <a:t> </a:t>
            </a:r>
          </a:p>
        </p:txBody>
      </p:sp>
      <p:sp>
        <p:nvSpPr>
          <p:cNvPr id="12" name="TextBox 11">
            <a:extLst>
              <a:ext uri="{FF2B5EF4-FFF2-40B4-BE49-F238E27FC236}">
                <a16:creationId xmlns="" xmlns:a16="http://schemas.microsoft.com/office/drawing/2014/main" id="{D4D8913E-2706-4FE9-8BE0-14194B9EBA87}"/>
              </a:ext>
            </a:extLst>
          </p:cNvPr>
          <p:cNvSpPr txBox="1"/>
          <p:nvPr/>
        </p:nvSpPr>
        <p:spPr>
          <a:xfrm>
            <a:off x="1031070" y="2955957"/>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3" name="TextBox 12">
            <a:extLst>
              <a:ext uri="{FF2B5EF4-FFF2-40B4-BE49-F238E27FC236}">
                <a16:creationId xmlns="" xmlns:a16="http://schemas.microsoft.com/office/drawing/2014/main" id="{3B01604D-E7B3-4578-B7CC-247F3DF6B3ED}"/>
              </a:ext>
            </a:extLst>
          </p:cNvPr>
          <p:cNvSpPr txBox="1"/>
          <p:nvPr/>
        </p:nvSpPr>
        <p:spPr>
          <a:xfrm>
            <a:off x="1037112" y="531798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35289010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10880B-975A-4E9D-9030-958D65CBF43A}"/>
              </a:ext>
            </a:extLst>
          </p:cNvPr>
          <p:cNvSpPr txBox="1"/>
          <p:nvPr/>
        </p:nvSpPr>
        <p:spPr>
          <a:xfrm>
            <a:off x="463825" y="308258"/>
            <a:ext cx="11330609" cy="1200329"/>
          </a:xfrm>
          <a:prstGeom prst="rect">
            <a:avLst/>
          </a:prstGeom>
          <a:noFill/>
        </p:spPr>
        <p:txBody>
          <a:bodyPr wrap="square">
            <a:spAutoFit/>
          </a:bodyPr>
          <a:lstStyle/>
          <a:p>
            <a:pPr algn="l"/>
            <a:r>
              <a:rPr lang="en-US" b="1" dirty="0">
                <a:solidFill>
                  <a:srgbClr val="000000"/>
                </a:solidFill>
                <a:effectLst/>
                <a:latin typeface="Tempus Sans ITC" panose="04020404030D07020202" pitchFamily="82" charset="0"/>
              </a:rPr>
              <a:t>If you insert </a:t>
            </a:r>
            <a:r>
              <a:rPr lang="en-US" b="1" i="1" dirty="0">
                <a:solidFill>
                  <a:srgbClr val="000000"/>
                </a:solidFill>
                <a:effectLst/>
                <a:latin typeface="Tempus Sans ITC" panose="04020404030D07020202" pitchFamily="82" charset="0"/>
              </a:rPr>
              <a:t>more</a:t>
            </a:r>
            <a:r>
              <a:rPr lang="en-US" b="1" dirty="0">
                <a:solidFill>
                  <a:srgbClr val="000000"/>
                </a:solidFill>
                <a:effectLst/>
                <a:latin typeface="Tempus Sans ITC" panose="04020404030D07020202" pitchFamily="82" charset="0"/>
              </a:rPr>
              <a:t> items than you replace, the new items will be inserted where you specified, and the remaining items will move accordingly:</a:t>
            </a:r>
          </a:p>
          <a:p>
            <a:r>
              <a:rPr lang="en-US" b="1" dirty="0">
                <a:solidFill>
                  <a:srgbClr val="000000"/>
                </a:solidFill>
                <a:effectLst/>
                <a:latin typeface="Tempus Sans ITC" panose="04020404030D07020202" pitchFamily="82" charset="0"/>
              </a:rPr>
              <a:t/>
            </a:r>
            <a:br>
              <a:rPr lang="en-US" b="1"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1EAAC179-65DB-4F5F-879F-8CC4FBAD7821}"/>
              </a:ext>
            </a:extLst>
          </p:cNvPr>
          <p:cNvSpPr txBox="1"/>
          <p:nvPr/>
        </p:nvSpPr>
        <p:spPr>
          <a:xfrm>
            <a:off x="1007164" y="1028557"/>
            <a:ext cx="9819861" cy="369332"/>
          </a:xfrm>
          <a:prstGeom prst="rect">
            <a:avLst/>
          </a:prstGeom>
          <a:noFill/>
        </p:spPr>
        <p:txBody>
          <a:bodyPr wrap="square">
            <a:spAutoFit/>
          </a:bodyPr>
          <a:lstStyle/>
          <a:p>
            <a:r>
              <a:rPr lang="en-US" b="1" dirty="0">
                <a:solidFill>
                  <a:srgbClr val="000000"/>
                </a:solidFill>
                <a:effectLst/>
                <a:latin typeface="Tempus Sans ITC" panose="04020404030D07020202" pitchFamily="82" charset="0"/>
              </a:rPr>
              <a:t>Change the second value by replacing it with </a:t>
            </a:r>
            <a:r>
              <a:rPr lang="en-US" b="1" i="1" dirty="0">
                <a:solidFill>
                  <a:srgbClr val="000000"/>
                </a:solidFill>
                <a:effectLst/>
                <a:latin typeface="Tempus Sans ITC" panose="04020404030D07020202" pitchFamily="82" charset="0"/>
              </a:rPr>
              <a:t>two</a:t>
            </a:r>
            <a:r>
              <a:rPr lang="en-US" b="1" dirty="0">
                <a:solidFill>
                  <a:srgbClr val="000000"/>
                </a:solidFill>
                <a:effectLst/>
                <a:latin typeface="Tempus Sans ITC" panose="04020404030D07020202" pitchFamily="82" charset="0"/>
              </a:rPr>
              <a:t> new values:</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D3D25208-B588-49F0-AA23-080343B2E0AB}"/>
              </a:ext>
            </a:extLst>
          </p:cNvPr>
          <p:cNvSpPr txBox="1"/>
          <p:nvPr/>
        </p:nvSpPr>
        <p:spPr>
          <a:xfrm>
            <a:off x="1484243" y="1752745"/>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thislist</a:t>
            </a:r>
            <a:r>
              <a:rPr lang="en-US" b="1" dirty="0">
                <a:latin typeface="Tempus Sans ITC" panose="04020404030D07020202" pitchFamily="82" charset="0"/>
              </a:rPr>
              <a:t>[1:2] = ["blackcurrant", "watermelon"]</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9" name="TextBox 8">
            <a:extLst>
              <a:ext uri="{FF2B5EF4-FFF2-40B4-BE49-F238E27FC236}">
                <a16:creationId xmlns="" xmlns:a16="http://schemas.microsoft.com/office/drawing/2014/main" id="{D8F24259-EA17-411D-8C15-A066FA588099}"/>
              </a:ext>
            </a:extLst>
          </p:cNvPr>
          <p:cNvSpPr txBox="1"/>
          <p:nvPr/>
        </p:nvSpPr>
        <p:spPr>
          <a:xfrm>
            <a:off x="6245253" y="1752745"/>
            <a:ext cx="4634602" cy="369332"/>
          </a:xfrm>
          <a:prstGeom prst="rect">
            <a:avLst/>
          </a:prstGeom>
          <a:noFill/>
        </p:spPr>
        <p:txBody>
          <a:bodyPr wrap="none" rtlCol="0">
            <a:spAutoFit/>
          </a:bodyPr>
          <a:lstStyle/>
          <a:p>
            <a:r>
              <a:rPr lang="en-US" b="1" dirty="0">
                <a:latin typeface="Tempus Sans ITC" panose="04020404030D07020202" pitchFamily="82" charset="0"/>
              </a:rPr>
              <a:t>[‘apple’, ‘blackcurrant’, ‘watermelon’, ‘cherry’]</a:t>
            </a:r>
          </a:p>
        </p:txBody>
      </p:sp>
      <p:sp>
        <p:nvSpPr>
          <p:cNvPr id="10" name="TextBox 9">
            <a:extLst>
              <a:ext uri="{FF2B5EF4-FFF2-40B4-BE49-F238E27FC236}">
                <a16:creationId xmlns="" xmlns:a16="http://schemas.microsoft.com/office/drawing/2014/main" id="{5D756505-9750-4954-B15C-AE02F8B0AEDE}"/>
              </a:ext>
            </a:extLst>
          </p:cNvPr>
          <p:cNvSpPr txBox="1"/>
          <p:nvPr/>
        </p:nvSpPr>
        <p:spPr>
          <a:xfrm>
            <a:off x="1110583" y="145738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C4923720-7B7F-4ADC-8C00-E5A830776B14}"/>
              </a:ext>
            </a:extLst>
          </p:cNvPr>
          <p:cNvSpPr txBox="1"/>
          <p:nvPr/>
        </p:nvSpPr>
        <p:spPr>
          <a:xfrm>
            <a:off x="5865649" y="144600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pic>
        <p:nvPicPr>
          <p:cNvPr id="13" name="Picture 12">
            <a:extLst>
              <a:ext uri="{FF2B5EF4-FFF2-40B4-BE49-F238E27FC236}">
                <a16:creationId xmlns="" xmlns:a16="http://schemas.microsoft.com/office/drawing/2014/main" id="{BEDCC2F8-26D9-486D-A388-DA956BB316E3}"/>
              </a:ext>
            </a:extLst>
          </p:cNvPr>
          <p:cNvPicPr>
            <a:picLocks noChangeAspect="1"/>
          </p:cNvPicPr>
          <p:nvPr/>
        </p:nvPicPr>
        <p:blipFill>
          <a:blip r:embed="rId2"/>
          <a:stretch>
            <a:fillRect/>
          </a:stretch>
        </p:blipFill>
        <p:spPr>
          <a:xfrm>
            <a:off x="527810" y="2883030"/>
            <a:ext cx="10675678" cy="658090"/>
          </a:xfrm>
          <a:prstGeom prst="rect">
            <a:avLst/>
          </a:prstGeom>
        </p:spPr>
      </p:pic>
      <p:sp>
        <p:nvSpPr>
          <p:cNvPr id="15" name="TextBox 14">
            <a:extLst>
              <a:ext uri="{FF2B5EF4-FFF2-40B4-BE49-F238E27FC236}">
                <a16:creationId xmlns="" xmlns:a16="http://schemas.microsoft.com/office/drawing/2014/main" id="{3261FD71-C7D3-47EF-9D40-3F77A0276BD8}"/>
              </a:ext>
            </a:extLst>
          </p:cNvPr>
          <p:cNvSpPr txBox="1"/>
          <p:nvPr/>
        </p:nvSpPr>
        <p:spPr>
          <a:xfrm>
            <a:off x="463824" y="3727352"/>
            <a:ext cx="11330609" cy="646331"/>
          </a:xfrm>
          <a:prstGeom prst="rect">
            <a:avLst/>
          </a:prstGeom>
          <a:noFill/>
        </p:spPr>
        <p:txBody>
          <a:bodyPr wrap="square">
            <a:spAutoFit/>
          </a:bodyPr>
          <a:lstStyle/>
          <a:p>
            <a:r>
              <a:rPr lang="en-US" b="1" dirty="0">
                <a:solidFill>
                  <a:srgbClr val="000000"/>
                </a:solidFill>
                <a:effectLst/>
                <a:latin typeface="Tempus Sans ITC" panose="04020404030D07020202" pitchFamily="82" charset="0"/>
              </a:rPr>
              <a:t>If you insert </a:t>
            </a:r>
            <a:r>
              <a:rPr lang="en-US" b="1" i="1" dirty="0">
                <a:solidFill>
                  <a:srgbClr val="000000"/>
                </a:solidFill>
                <a:effectLst/>
                <a:latin typeface="Tempus Sans ITC" panose="04020404030D07020202" pitchFamily="82" charset="0"/>
              </a:rPr>
              <a:t>less</a:t>
            </a:r>
            <a:r>
              <a:rPr lang="en-US" b="1" dirty="0">
                <a:solidFill>
                  <a:srgbClr val="000000"/>
                </a:solidFill>
                <a:effectLst/>
                <a:latin typeface="Tempus Sans ITC" panose="04020404030D07020202" pitchFamily="82" charset="0"/>
              </a:rPr>
              <a:t> items than you replace, the new items will be inserted where you specified, and the remaining items will move accordingly:</a:t>
            </a:r>
            <a:endParaRPr lang="en-US" b="1" dirty="0">
              <a:latin typeface="Tempus Sans ITC" panose="04020404030D07020202" pitchFamily="82" charset="0"/>
            </a:endParaRPr>
          </a:p>
        </p:txBody>
      </p:sp>
      <p:sp>
        <p:nvSpPr>
          <p:cNvPr id="17" name="TextBox 16">
            <a:extLst>
              <a:ext uri="{FF2B5EF4-FFF2-40B4-BE49-F238E27FC236}">
                <a16:creationId xmlns="" xmlns:a16="http://schemas.microsoft.com/office/drawing/2014/main" id="{4EBBCE67-F6C9-49A8-B86D-B499DE591E0C}"/>
              </a:ext>
            </a:extLst>
          </p:cNvPr>
          <p:cNvSpPr txBox="1"/>
          <p:nvPr/>
        </p:nvSpPr>
        <p:spPr>
          <a:xfrm>
            <a:off x="1007163" y="4559556"/>
            <a:ext cx="10018645" cy="923330"/>
          </a:xfrm>
          <a:prstGeom prst="rect">
            <a:avLst/>
          </a:prstGeom>
          <a:noFill/>
        </p:spPr>
        <p:txBody>
          <a:bodyPr wrap="square">
            <a:spAutoFit/>
          </a:bodyPr>
          <a:lstStyle/>
          <a:p>
            <a:pPr algn="l"/>
            <a:r>
              <a:rPr lang="en-US" b="1" dirty="0">
                <a:solidFill>
                  <a:srgbClr val="000000"/>
                </a:solidFill>
                <a:effectLst/>
                <a:latin typeface="Tempus Sans ITC" panose="04020404030D07020202" pitchFamily="82" charset="0"/>
              </a:rPr>
              <a:t>Change the second and third value by replacing it with </a:t>
            </a:r>
            <a:r>
              <a:rPr lang="en-US" b="1" i="1" dirty="0">
                <a:solidFill>
                  <a:srgbClr val="000000"/>
                </a:solidFill>
                <a:effectLst/>
                <a:latin typeface="Tempus Sans ITC" panose="04020404030D07020202" pitchFamily="82" charset="0"/>
              </a:rPr>
              <a:t>one</a:t>
            </a:r>
            <a:r>
              <a:rPr lang="en-US" b="1" dirty="0">
                <a:solidFill>
                  <a:srgbClr val="000000"/>
                </a:solidFill>
                <a:effectLst/>
                <a:latin typeface="Tempus Sans ITC" panose="04020404030D07020202" pitchFamily="82" charset="0"/>
              </a:rPr>
              <a:t> value:</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sp>
        <p:nvSpPr>
          <p:cNvPr id="19" name="TextBox 18">
            <a:extLst>
              <a:ext uri="{FF2B5EF4-FFF2-40B4-BE49-F238E27FC236}">
                <a16:creationId xmlns="" xmlns:a16="http://schemas.microsoft.com/office/drawing/2014/main" id="{3FA4F5FD-A535-4ED6-992E-D74060376CBB}"/>
              </a:ext>
            </a:extLst>
          </p:cNvPr>
          <p:cNvSpPr txBox="1"/>
          <p:nvPr/>
        </p:nvSpPr>
        <p:spPr>
          <a:xfrm>
            <a:off x="1484243" y="5207094"/>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thislist</a:t>
            </a:r>
            <a:r>
              <a:rPr lang="en-US" b="1" dirty="0">
                <a:latin typeface="Tempus Sans ITC" panose="04020404030D07020202" pitchFamily="82" charset="0"/>
              </a:rPr>
              <a:t>[1:3] = ["watermelon"]</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20" name="TextBox 19">
            <a:extLst>
              <a:ext uri="{FF2B5EF4-FFF2-40B4-BE49-F238E27FC236}">
                <a16:creationId xmlns="" xmlns:a16="http://schemas.microsoft.com/office/drawing/2014/main" id="{FBF1B686-5A3C-44D2-9718-04A8AC0188A6}"/>
              </a:ext>
            </a:extLst>
          </p:cNvPr>
          <p:cNvSpPr txBox="1"/>
          <p:nvPr/>
        </p:nvSpPr>
        <p:spPr>
          <a:xfrm>
            <a:off x="1110583" y="486234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2" name="TextBox 21">
            <a:extLst>
              <a:ext uri="{FF2B5EF4-FFF2-40B4-BE49-F238E27FC236}">
                <a16:creationId xmlns="" xmlns:a16="http://schemas.microsoft.com/office/drawing/2014/main" id="{8F2718E1-566C-4E63-AFBC-0F626F3E3DEF}"/>
              </a:ext>
            </a:extLst>
          </p:cNvPr>
          <p:cNvSpPr txBox="1"/>
          <p:nvPr/>
        </p:nvSpPr>
        <p:spPr>
          <a:xfrm>
            <a:off x="7003869" y="5206567"/>
            <a:ext cx="2372765" cy="369332"/>
          </a:xfrm>
          <a:prstGeom prst="rect">
            <a:avLst/>
          </a:prstGeom>
          <a:noFill/>
        </p:spPr>
        <p:txBody>
          <a:bodyPr wrap="none" rtlCol="0">
            <a:spAutoFit/>
          </a:bodyPr>
          <a:lstStyle/>
          <a:p>
            <a:r>
              <a:rPr lang="en-US" b="1" dirty="0">
                <a:latin typeface="Tempus Sans ITC" panose="04020404030D07020202" pitchFamily="82" charset="0"/>
              </a:rPr>
              <a:t>[‘apple’, ‘watermelon’]</a:t>
            </a:r>
          </a:p>
        </p:txBody>
      </p:sp>
      <p:sp>
        <p:nvSpPr>
          <p:cNvPr id="23" name="TextBox 22">
            <a:extLst>
              <a:ext uri="{FF2B5EF4-FFF2-40B4-BE49-F238E27FC236}">
                <a16:creationId xmlns="" xmlns:a16="http://schemas.microsoft.com/office/drawing/2014/main" id="{1217792C-404C-43F4-865A-C209046DDCB2}"/>
              </a:ext>
            </a:extLst>
          </p:cNvPr>
          <p:cNvSpPr txBox="1"/>
          <p:nvPr/>
        </p:nvSpPr>
        <p:spPr>
          <a:xfrm>
            <a:off x="6320702" y="4916894"/>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2092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 xmlns:a16="http://schemas.microsoft.com/office/drawing/2014/main" id="{35EEC21A-EB2F-3441-E71F-35C87F2D1F6A}"/>
              </a:ext>
            </a:extLst>
          </p:cNvPr>
          <p:cNvPicPr>
            <a:picLocks noChangeAspect="1"/>
          </p:cNvPicPr>
          <p:nvPr/>
        </p:nvPicPr>
        <p:blipFill>
          <a:blip r:embed="rId2"/>
          <a:stretch>
            <a:fillRect/>
          </a:stretch>
        </p:blipFill>
        <p:spPr>
          <a:xfrm>
            <a:off x="739246" y="2002663"/>
            <a:ext cx="10713508" cy="2182970"/>
          </a:xfrm>
          <a:prstGeom prst="rect">
            <a:avLst/>
          </a:prstGeom>
          <a:ln>
            <a:noFill/>
          </a:ln>
          <a:effectLst>
            <a:reflection endPos="0" dist="50800" dir="5400000" sy="-100000" algn="bl" rotWithShape="0"/>
          </a:effectLst>
        </p:spPr>
      </p:pic>
      <p:sp>
        <p:nvSpPr>
          <p:cNvPr id="13" name="TextBox 12">
            <a:extLst>
              <a:ext uri="{FF2B5EF4-FFF2-40B4-BE49-F238E27FC236}">
                <a16:creationId xmlns="" xmlns:a16="http://schemas.microsoft.com/office/drawing/2014/main" id="{D66D4A95-EF50-DF35-599A-FD65A3A83423}"/>
              </a:ext>
            </a:extLst>
          </p:cNvPr>
          <p:cNvSpPr txBox="1"/>
          <p:nvPr/>
        </p:nvSpPr>
        <p:spPr>
          <a:xfrm>
            <a:off x="932710" y="679350"/>
            <a:ext cx="7181453" cy="830997"/>
          </a:xfrm>
          <a:prstGeom prst="rect">
            <a:avLst/>
          </a:prstGeom>
          <a:noFill/>
        </p:spPr>
        <p:txBody>
          <a:bodyPr wrap="none" rtlCol="0">
            <a:spAutoFit/>
          </a:bodyPr>
          <a:lstStyle/>
          <a:p>
            <a:r>
              <a:rPr lang="en-US" sz="4800" b="1" u="sng" dirty="0"/>
              <a:t>Python Online Interpreter : 2</a:t>
            </a:r>
            <a:endParaRPr lang="en-PH" sz="4800" b="1" u="sng" dirty="0"/>
          </a:p>
        </p:txBody>
      </p:sp>
    </p:spTree>
    <p:extLst>
      <p:ext uri="{BB962C8B-B14F-4D97-AF65-F5344CB8AC3E}">
        <p14:creationId xmlns:p14="http://schemas.microsoft.com/office/powerpoint/2010/main" val="16105036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2A8F342-EF34-4EE6-A48D-C3F4FA7DA1DF}"/>
              </a:ext>
            </a:extLst>
          </p:cNvPr>
          <p:cNvSpPr txBox="1"/>
          <p:nvPr/>
        </p:nvSpPr>
        <p:spPr>
          <a:xfrm>
            <a:off x="304800" y="173142"/>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Insert Items</a:t>
            </a:r>
          </a:p>
        </p:txBody>
      </p:sp>
      <p:sp>
        <p:nvSpPr>
          <p:cNvPr id="4" name="Rectangle 1">
            <a:extLst>
              <a:ext uri="{FF2B5EF4-FFF2-40B4-BE49-F238E27FC236}">
                <a16:creationId xmlns="" xmlns:a16="http://schemas.microsoft.com/office/drawing/2014/main" id="{BFA07BC9-228D-4D3E-8739-F0ABEBD77DEC}"/>
              </a:ext>
            </a:extLst>
          </p:cNvPr>
          <p:cNvSpPr>
            <a:spLocks noChangeArrowheads="1"/>
          </p:cNvSpPr>
          <p:nvPr/>
        </p:nvSpPr>
        <p:spPr bwMode="auto">
          <a:xfrm>
            <a:off x="894521" y="863502"/>
            <a:ext cx="11012557"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To insert a new list item, without replacing any of the existing values, we can use the </a:t>
            </a:r>
            <a:r>
              <a:rPr kumimoji="0" lang="en-US" altLang="en-US" b="1" i="0" u="none" strike="noStrike" cap="none" normalizeH="0" baseline="0" dirty="0">
                <a:ln>
                  <a:noFill/>
                </a:ln>
                <a:solidFill>
                  <a:srgbClr val="DC143C"/>
                </a:solidFill>
                <a:effectLst/>
                <a:latin typeface="Tempus Sans ITC" panose="04020404030D07020202" pitchFamily="82" charset="0"/>
              </a:rPr>
              <a:t>insert()</a:t>
            </a:r>
            <a:r>
              <a:rPr kumimoji="0" lang="en-US" altLang="en-US" b="1" i="0" u="none" strike="noStrike" cap="none" normalizeH="0" baseline="0" dirty="0">
                <a:ln>
                  <a:noFill/>
                </a:ln>
                <a:solidFill>
                  <a:srgbClr val="000000"/>
                </a:solidFill>
                <a:effectLst/>
                <a:latin typeface="Tempus Sans ITC" panose="04020404030D07020202" pitchFamily="82" charset="0"/>
              </a:rPr>
              <a:t> method.</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insert()</a:t>
            </a:r>
            <a:r>
              <a:rPr kumimoji="0" lang="en-US" altLang="en-US" b="1" i="0" u="none" strike="noStrike" cap="none" normalizeH="0" baseline="0" dirty="0">
                <a:ln>
                  <a:noFill/>
                </a:ln>
                <a:solidFill>
                  <a:srgbClr val="000000"/>
                </a:solidFill>
                <a:effectLst/>
                <a:latin typeface="Tempus Sans ITC" panose="04020404030D07020202" pitchFamily="82" charset="0"/>
              </a:rPr>
              <a:t> method inserts an item at the specified index:</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49FE6962-2AB7-43E9-9302-42FCE833912D}"/>
              </a:ext>
            </a:extLst>
          </p:cNvPr>
          <p:cNvSpPr txBox="1"/>
          <p:nvPr/>
        </p:nvSpPr>
        <p:spPr>
          <a:xfrm>
            <a:off x="1378226" y="1571388"/>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Insert "watermelon" as the third item:</a:t>
            </a:r>
          </a:p>
        </p:txBody>
      </p:sp>
      <p:sp>
        <p:nvSpPr>
          <p:cNvPr id="8" name="TextBox 7">
            <a:extLst>
              <a:ext uri="{FF2B5EF4-FFF2-40B4-BE49-F238E27FC236}">
                <a16:creationId xmlns="" xmlns:a16="http://schemas.microsoft.com/office/drawing/2014/main" id="{19865AC0-5716-4122-8853-9426EB86B534}"/>
              </a:ext>
            </a:extLst>
          </p:cNvPr>
          <p:cNvSpPr txBox="1"/>
          <p:nvPr/>
        </p:nvSpPr>
        <p:spPr>
          <a:xfrm>
            <a:off x="2650434" y="2958692"/>
            <a:ext cx="6096000" cy="1477328"/>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endParaRPr lang="en-US" b="1" dirty="0">
              <a:latin typeface="Tempus Sans ITC" panose="04020404030D07020202" pitchFamily="82" charset="0"/>
            </a:endParaRPr>
          </a:p>
          <a:p>
            <a:r>
              <a:rPr lang="en-US" b="1" dirty="0" err="1">
                <a:latin typeface="Tempus Sans ITC" panose="04020404030D07020202" pitchFamily="82" charset="0"/>
              </a:rPr>
              <a:t>thislist.insert</a:t>
            </a:r>
            <a:r>
              <a:rPr lang="en-US" b="1" dirty="0">
                <a:latin typeface="Tempus Sans ITC" panose="04020404030D07020202" pitchFamily="82" charset="0"/>
              </a:rPr>
              <a:t>(2, "watermelon")</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 </a:t>
            </a:r>
          </a:p>
        </p:txBody>
      </p:sp>
      <p:sp>
        <p:nvSpPr>
          <p:cNvPr id="9" name="Rectangle 2">
            <a:extLst>
              <a:ext uri="{FF2B5EF4-FFF2-40B4-BE49-F238E27FC236}">
                <a16:creationId xmlns="" xmlns:a16="http://schemas.microsoft.com/office/drawing/2014/main" id="{CF7F7A15-37D3-4B81-8695-AB82FDA5A636}"/>
              </a:ext>
            </a:extLst>
          </p:cNvPr>
          <p:cNvSpPr>
            <a:spLocks noChangeArrowheads="1"/>
          </p:cNvSpPr>
          <p:nvPr/>
        </p:nvSpPr>
        <p:spPr bwMode="auto">
          <a:xfrm>
            <a:off x="7474226" y="2922885"/>
            <a:ext cx="3843131" cy="646331"/>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'banana', 'watermelon', 'cherry']</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0" name="TextBox 9">
            <a:extLst>
              <a:ext uri="{FF2B5EF4-FFF2-40B4-BE49-F238E27FC236}">
                <a16:creationId xmlns="" xmlns:a16="http://schemas.microsoft.com/office/drawing/2014/main" id="{18B8985C-707A-41A8-8107-AE58B6843A49}"/>
              </a:ext>
            </a:extLst>
          </p:cNvPr>
          <p:cNvSpPr txBox="1"/>
          <p:nvPr/>
        </p:nvSpPr>
        <p:spPr>
          <a:xfrm>
            <a:off x="2144253" y="258936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2BAD01D1-985B-4005-A83F-8D915AC8DC36}"/>
              </a:ext>
            </a:extLst>
          </p:cNvPr>
          <p:cNvSpPr txBox="1"/>
          <p:nvPr/>
        </p:nvSpPr>
        <p:spPr>
          <a:xfrm>
            <a:off x="6638754" y="258705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pic>
        <p:nvPicPr>
          <p:cNvPr id="13" name="Picture 12">
            <a:extLst>
              <a:ext uri="{FF2B5EF4-FFF2-40B4-BE49-F238E27FC236}">
                <a16:creationId xmlns="" xmlns:a16="http://schemas.microsoft.com/office/drawing/2014/main" id="{723C6AD9-D625-4F26-88DA-78620BE1A363}"/>
              </a:ext>
            </a:extLst>
          </p:cNvPr>
          <p:cNvPicPr>
            <a:picLocks noChangeAspect="1"/>
          </p:cNvPicPr>
          <p:nvPr/>
        </p:nvPicPr>
        <p:blipFill>
          <a:blip r:embed="rId2"/>
          <a:stretch>
            <a:fillRect/>
          </a:stretch>
        </p:blipFill>
        <p:spPr>
          <a:xfrm>
            <a:off x="736010" y="4982268"/>
            <a:ext cx="10581347" cy="646331"/>
          </a:xfrm>
          <a:prstGeom prst="rect">
            <a:avLst/>
          </a:prstGeom>
        </p:spPr>
      </p:pic>
    </p:spTree>
    <p:extLst>
      <p:ext uri="{BB962C8B-B14F-4D97-AF65-F5344CB8AC3E}">
        <p14:creationId xmlns:p14="http://schemas.microsoft.com/office/powerpoint/2010/main" val="13571398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8989FBA-B345-4AF5-96C5-9B1926ED15B4}"/>
              </a:ext>
            </a:extLst>
          </p:cNvPr>
          <p:cNvSpPr txBox="1"/>
          <p:nvPr/>
        </p:nvSpPr>
        <p:spPr>
          <a:xfrm>
            <a:off x="410817" y="385178"/>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Add List Items</a:t>
            </a:r>
          </a:p>
        </p:txBody>
      </p:sp>
      <p:sp>
        <p:nvSpPr>
          <p:cNvPr id="5" name="TextBox 4">
            <a:extLst>
              <a:ext uri="{FF2B5EF4-FFF2-40B4-BE49-F238E27FC236}">
                <a16:creationId xmlns="" xmlns:a16="http://schemas.microsoft.com/office/drawing/2014/main" id="{31FE66F9-9204-4FB2-AD9C-E9F2864FEBED}"/>
              </a:ext>
            </a:extLst>
          </p:cNvPr>
          <p:cNvSpPr txBox="1"/>
          <p:nvPr/>
        </p:nvSpPr>
        <p:spPr>
          <a:xfrm>
            <a:off x="1099930" y="1093064"/>
            <a:ext cx="6096000" cy="523220"/>
          </a:xfrm>
          <a:prstGeom prst="rect">
            <a:avLst/>
          </a:prstGeom>
          <a:noFill/>
        </p:spPr>
        <p:txBody>
          <a:bodyPr wrap="square">
            <a:spAutoFit/>
          </a:bodyPr>
          <a:lstStyle/>
          <a:p>
            <a:pPr algn="l"/>
            <a:r>
              <a:rPr lang="en-US" sz="2800" b="1" i="0" dirty="0">
                <a:solidFill>
                  <a:srgbClr val="000000"/>
                </a:solidFill>
                <a:latin typeface="Tempus Sans ITC" panose="04020404030D07020202" pitchFamily="82" charset="0"/>
              </a:rPr>
              <a:t>Append Items</a:t>
            </a:r>
          </a:p>
        </p:txBody>
      </p:sp>
      <p:sp>
        <p:nvSpPr>
          <p:cNvPr id="7" name="TextBox 6">
            <a:extLst>
              <a:ext uri="{FF2B5EF4-FFF2-40B4-BE49-F238E27FC236}">
                <a16:creationId xmlns="" xmlns:a16="http://schemas.microsoft.com/office/drawing/2014/main" id="{7C960449-EC85-4D65-9098-2372A3DE97BC}"/>
              </a:ext>
            </a:extLst>
          </p:cNvPr>
          <p:cNvSpPr txBox="1"/>
          <p:nvPr/>
        </p:nvSpPr>
        <p:spPr>
          <a:xfrm>
            <a:off x="1616764" y="1616284"/>
            <a:ext cx="9356035"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To add an item to the end of the list, use the </a:t>
            </a:r>
            <a:r>
              <a:rPr lang="en-US" b="1" i="0" dirty="0">
                <a:solidFill>
                  <a:srgbClr val="DC143C"/>
                </a:solidFill>
                <a:effectLst/>
                <a:latin typeface="Tempus Sans ITC" panose="04020404030D07020202" pitchFamily="82" charset="0"/>
              </a:rPr>
              <a:t>append()</a:t>
            </a:r>
            <a:r>
              <a:rPr lang="en-US" b="1" i="0" dirty="0">
                <a:solidFill>
                  <a:srgbClr val="000000"/>
                </a:solidFill>
                <a:effectLst/>
                <a:latin typeface="Tempus Sans ITC" panose="04020404030D07020202" pitchFamily="82" charset="0"/>
              </a:rPr>
              <a:t> method:</a:t>
            </a:r>
            <a:endParaRPr lang="en-US" b="1" dirty="0">
              <a:latin typeface="Tempus Sans ITC" panose="04020404030D07020202" pitchFamily="82" charset="0"/>
            </a:endParaRPr>
          </a:p>
        </p:txBody>
      </p:sp>
      <p:sp>
        <p:nvSpPr>
          <p:cNvPr id="8" name="Rectangle 1">
            <a:extLst>
              <a:ext uri="{FF2B5EF4-FFF2-40B4-BE49-F238E27FC236}">
                <a16:creationId xmlns="" xmlns:a16="http://schemas.microsoft.com/office/drawing/2014/main" id="{CF7C725B-A308-41C8-8904-9DFE7D205E98}"/>
              </a:ext>
            </a:extLst>
          </p:cNvPr>
          <p:cNvSpPr>
            <a:spLocks noChangeArrowheads="1"/>
          </p:cNvSpPr>
          <p:nvPr/>
        </p:nvSpPr>
        <p:spPr bwMode="auto">
          <a:xfrm>
            <a:off x="1099930" y="2042800"/>
            <a:ext cx="1229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Using the </a:t>
            </a:r>
            <a:r>
              <a:rPr kumimoji="0" lang="en-US" altLang="en-US" b="1" i="0" u="none" strike="noStrike" cap="none" normalizeH="0" baseline="0" dirty="0">
                <a:ln>
                  <a:noFill/>
                </a:ln>
                <a:solidFill>
                  <a:srgbClr val="DC143C"/>
                </a:solidFill>
                <a:effectLst/>
                <a:latin typeface="Tempus Sans ITC" panose="04020404030D07020202" pitchFamily="82" charset="0"/>
              </a:rPr>
              <a:t>append()</a:t>
            </a:r>
            <a:r>
              <a:rPr kumimoji="0" lang="en-US" altLang="en-US" b="1" i="0" u="none" strike="noStrike" cap="none" normalizeH="0" baseline="0" dirty="0">
                <a:ln>
                  <a:noFill/>
                </a:ln>
                <a:solidFill>
                  <a:srgbClr val="000000"/>
                </a:solidFill>
                <a:effectLst/>
                <a:latin typeface="Tempus Sans ITC" panose="04020404030D07020202" pitchFamily="82" charset="0"/>
              </a:rPr>
              <a:t> method to append an item:</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2" name="TextBox 11">
            <a:extLst>
              <a:ext uri="{FF2B5EF4-FFF2-40B4-BE49-F238E27FC236}">
                <a16:creationId xmlns="" xmlns:a16="http://schemas.microsoft.com/office/drawing/2014/main" id="{73DB8DF3-509D-4073-B6B0-19464946BEC2}"/>
              </a:ext>
            </a:extLst>
          </p:cNvPr>
          <p:cNvSpPr txBox="1"/>
          <p:nvPr/>
        </p:nvSpPr>
        <p:spPr>
          <a:xfrm>
            <a:off x="1812235" y="2838648"/>
            <a:ext cx="4045226"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thislist.append</a:t>
            </a:r>
            <a:r>
              <a:rPr lang="en-US" b="1" dirty="0">
                <a:latin typeface="Tempus Sans ITC" panose="04020404030D07020202" pitchFamily="82" charset="0"/>
              </a:rPr>
              <a:t>("orange")</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14" name="TextBox 13">
            <a:extLst>
              <a:ext uri="{FF2B5EF4-FFF2-40B4-BE49-F238E27FC236}">
                <a16:creationId xmlns="" xmlns:a16="http://schemas.microsoft.com/office/drawing/2014/main" id="{028C4322-561C-4C6D-A4C5-62D06C601707}"/>
              </a:ext>
            </a:extLst>
          </p:cNvPr>
          <p:cNvSpPr txBox="1"/>
          <p:nvPr/>
        </p:nvSpPr>
        <p:spPr>
          <a:xfrm>
            <a:off x="6294781" y="2838648"/>
            <a:ext cx="6698974" cy="369332"/>
          </a:xfrm>
          <a:prstGeom prst="rect">
            <a:avLst/>
          </a:prstGeom>
          <a:noFill/>
        </p:spPr>
        <p:txBody>
          <a:bodyPr wrap="square">
            <a:spAutoFit/>
          </a:bodyPr>
          <a:lstStyle/>
          <a:p>
            <a:r>
              <a:rPr lang="en-US" b="1" i="0" dirty="0">
                <a:effectLst/>
                <a:latin typeface="Tempus Sans ITC" panose="04020404030D07020202" pitchFamily="82" charset="0"/>
              </a:rPr>
              <a:t>['apple', 'banana', 'cherry', 'orange']</a:t>
            </a:r>
            <a:endParaRPr lang="en-US" b="1" dirty="0">
              <a:latin typeface="Tempus Sans ITC" panose="04020404030D07020202" pitchFamily="82" charset="0"/>
            </a:endParaRPr>
          </a:p>
        </p:txBody>
      </p:sp>
      <p:sp>
        <p:nvSpPr>
          <p:cNvPr id="15" name="TextBox 14">
            <a:extLst>
              <a:ext uri="{FF2B5EF4-FFF2-40B4-BE49-F238E27FC236}">
                <a16:creationId xmlns="" xmlns:a16="http://schemas.microsoft.com/office/drawing/2014/main" id="{35D4BBF7-FD2F-4955-B5E5-C20A01718EC3}"/>
              </a:ext>
            </a:extLst>
          </p:cNvPr>
          <p:cNvSpPr txBox="1"/>
          <p:nvPr/>
        </p:nvSpPr>
        <p:spPr>
          <a:xfrm>
            <a:off x="1616764" y="2508836"/>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6" name="TextBox 15">
            <a:extLst>
              <a:ext uri="{FF2B5EF4-FFF2-40B4-BE49-F238E27FC236}">
                <a16:creationId xmlns="" xmlns:a16="http://schemas.microsoft.com/office/drawing/2014/main" id="{A8620544-3B05-4F41-B249-359CF7E68980}"/>
              </a:ext>
            </a:extLst>
          </p:cNvPr>
          <p:cNvSpPr txBox="1"/>
          <p:nvPr/>
        </p:nvSpPr>
        <p:spPr>
          <a:xfrm>
            <a:off x="6096000" y="261840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8" name="TextBox 17">
            <a:extLst>
              <a:ext uri="{FF2B5EF4-FFF2-40B4-BE49-F238E27FC236}">
                <a16:creationId xmlns="" xmlns:a16="http://schemas.microsoft.com/office/drawing/2014/main" id="{DAD10A49-AE1B-476F-B6D0-61C1580569D4}"/>
              </a:ext>
            </a:extLst>
          </p:cNvPr>
          <p:cNvSpPr txBox="1"/>
          <p:nvPr/>
        </p:nvSpPr>
        <p:spPr>
          <a:xfrm>
            <a:off x="410817" y="3870268"/>
            <a:ext cx="6698974" cy="646331"/>
          </a:xfrm>
          <a:prstGeom prst="rect">
            <a:avLst/>
          </a:prstGeom>
          <a:noFill/>
        </p:spPr>
        <p:txBody>
          <a:bodyPr wrap="square">
            <a:spAutoFit/>
          </a:bodyPr>
          <a:lstStyle/>
          <a:p>
            <a:pPr algn="l"/>
            <a:r>
              <a:rPr lang="en-US" sz="3600" b="1" i="0" dirty="0">
                <a:solidFill>
                  <a:srgbClr val="000000"/>
                </a:solidFill>
                <a:effectLst>
                  <a:outerShdw blurRad="38100" dist="38100" dir="2700000" algn="tl">
                    <a:srgbClr val="000000">
                      <a:alpha val="43137"/>
                    </a:srgbClr>
                  </a:outerShdw>
                </a:effectLst>
                <a:latin typeface="Tempus Sans ITC" panose="04020404030D07020202" pitchFamily="82" charset="0"/>
                <a:ea typeface="Ebrima" panose="02000000000000000000" pitchFamily="2" charset="0"/>
                <a:cs typeface="Ebrima" panose="02000000000000000000" pitchFamily="2" charset="0"/>
              </a:rPr>
              <a:t>Insert Items</a:t>
            </a:r>
          </a:p>
        </p:txBody>
      </p:sp>
      <p:sp>
        <p:nvSpPr>
          <p:cNvPr id="19" name="Rectangle 2">
            <a:extLst>
              <a:ext uri="{FF2B5EF4-FFF2-40B4-BE49-F238E27FC236}">
                <a16:creationId xmlns="" xmlns:a16="http://schemas.microsoft.com/office/drawing/2014/main" id="{99551562-C2CB-465D-8D2D-F227187F2907}"/>
              </a:ext>
            </a:extLst>
          </p:cNvPr>
          <p:cNvSpPr>
            <a:spLocks noChangeArrowheads="1"/>
          </p:cNvSpPr>
          <p:nvPr/>
        </p:nvSpPr>
        <p:spPr bwMode="auto">
          <a:xfrm>
            <a:off x="1099930" y="4517506"/>
            <a:ext cx="752723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To insert a list item at a specified index, use the </a:t>
            </a:r>
            <a:r>
              <a:rPr kumimoji="0" lang="en-US" altLang="en-US" b="1" i="0" u="none" strike="noStrike" cap="none" normalizeH="0" baseline="0" dirty="0">
                <a:ln>
                  <a:noFill/>
                </a:ln>
                <a:solidFill>
                  <a:srgbClr val="DC143C"/>
                </a:solidFill>
                <a:effectLst/>
                <a:latin typeface="Tempus Sans ITC" panose="04020404030D07020202" pitchFamily="82" charset="0"/>
              </a:rPr>
              <a:t>insert()</a:t>
            </a:r>
            <a:r>
              <a:rPr kumimoji="0" lang="en-US" altLang="en-US" b="1" i="0" u="none" strike="noStrike" cap="none" normalizeH="0" baseline="0" dirty="0">
                <a:ln>
                  <a:noFill/>
                </a:ln>
                <a:solidFill>
                  <a:srgbClr val="000000"/>
                </a:solidFill>
                <a:effectLst/>
                <a:latin typeface="Tempus Sans ITC" panose="04020404030D07020202" pitchFamily="82" charset="0"/>
              </a:rPr>
              <a:t> method.</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insert()</a:t>
            </a:r>
            <a:r>
              <a:rPr kumimoji="0" lang="en-US" altLang="en-US" b="1" i="0" u="none" strike="noStrike" cap="none" normalizeH="0" baseline="0" dirty="0">
                <a:ln>
                  <a:noFill/>
                </a:ln>
                <a:solidFill>
                  <a:srgbClr val="000000"/>
                </a:solidFill>
                <a:effectLst/>
                <a:latin typeface="Tempus Sans ITC" panose="04020404030D07020202" pitchFamily="82" charset="0"/>
              </a:rPr>
              <a:t> method inserts an item at the specified index:</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21" name="TextBox 20">
            <a:extLst>
              <a:ext uri="{FF2B5EF4-FFF2-40B4-BE49-F238E27FC236}">
                <a16:creationId xmlns="" xmlns:a16="http://schemas.microsoft.com/office/drawing/2014/main" id="{90DC4137-E8E9-40EB-9F53-F77122A757B8}"/>
              </a:ext>
            </a:extLst>
          </p:cNvPr>
          <p:cNvSpPr txBox="1"/>
          <p:nvPr/>
        </p:nvSpPr>
        <p:spPr>
          <a:xfrm>
            <a:off x="1099930" y="5508699"/>
            <a:ext cx="6698974"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Insert an item as the second position:</a:t>
            </a:r>
            <a:endParaRPr lang="en-US" b="1" dirty="0">
              <a:latin typeface="Tempus Sans ITC" panose="04020404030D07020202" pitchFamily="82" charset="0"/>
            </a:endParaRPr>
          </a:p>
        </p:txBody>
      </p:sp>
    </p:spTree>
    <p:extLst>
      <p:ext uri="{BB962C8B-B14F-4D97-AF65-F5344CB8AC3E}">
        <p14:creationId xmlns:p14="http://schemas.microsoft.com/office/powerpoint/2010/main" val="35848196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85CE029-6A96-481E-99E9-E69994F25DE8}"/>
              </a:ext>
            </a:extLst>
          </p:cNvPr>
          <p:cNvSpPr txBox="1"/>
          <p:nvPr/>
        </p:nvSpPr>
        <p:spPr>
          <a:xfrm>
            <a:off x="1338469" y="1009326"/>
            <a:ext cx="6096000" cy="923330"/>
          </a:xfrm>
          <a:prstGeom prst="rect">
            <a:avLst/>
          </a:prstGeom>
          <a:noFill/>
        </p:spPr>
        <p:txBody>
          <a:bodyPr wrap="square">
            <a:spAutoFit/>
          </a:bodyPr>
          <a:lstStyle/>
          <a:p>
            <a:r>
              <a:rPr lang="en-US" dirty="0" err="1"/>
              <a:t>thislist</a:t>
            </a:r>
            <a:r>
              <a:rPr lang="en-US" dirty="0"/>
              <a:t> = ["apple", "banana", "cherry"]</a:t>
            </a:r>
          </a:p>
          <a:p>
            <a:r>
              <a:rPr lang="en-US" dirty="0" err="1"/>
              <a:t>thislist.insert</a:t>
            </a:r>
            <a:r>
              <a:rPr lang="en-US" dirty="0"/>
              <a:t>(1, "orange")</a:t>
            </a:r>
          </a:p>
          <a:p>
            <a:r>
              <a:rPr lang="en-US" dirty="0"/>
              <a:t>print(</a:t>
            </a:r>
            <a:r>
              <a:rPr lang="en-US" dirty="0" err="1"/>
              <a:t>thislist</a:t>
            </a:r>
            <a:r>
              <a:rPr lang="en-US" dirty="0"/>
              <a:t>)</a:t>
            </a:r>
          </a:p>
        </p:txBody>
      </p:sp>
      <p:sp>
        <p:nvSpPr>
          <p:cNvPr id="5" name="TextBox 4">
            <a:extLst>
              <a:ext uri="{FF2B5EF4-FFF2-40B4-BE49-F238E27FC236}">
                <a16:creationId xmlns="" xmlns:a16="http://schemas.microsoft.com/office/drawing/2014/main" id="{DF4E8C67-39A7-4096-A5C6-71010103A5C0}"/>
              </a:ext>
            </a:extLst>
          </p:cNvPr>
          <p:cNvSpPr txBox="1"/>
          <p:nvPr/>
        </p:nvSpPr>
        <p:spPr>
          <a:xfrm>
            <a:off x="6347791" y="1009326"/>
            <a:ext cx="6096000" cy="369332"/>
          </a:xfrm>
          <a:prstGeom prst="rect">
            <a:avLst/>
          </a:prstGeom>
          <a:noFill/>
        </p:spPr>
        <p:txBody>
          <a:bodyPr wrap="square">
            <a:spAutoFit/>
          </a:bodyPr>
          <a:lstStyle/>
          <a:p>
            <a:r>
              <a:rPr lang="en-US" b="0" i="0" dirty="0">
                <a:effectLst/>
                <a:latin typeface="consolas" panose="020B0609020204030204" pitchFamily="49" charset="0"/>
              </a:rPr>
              <a:t>['apple', 'orange', 'banana', 'cherry']</a:t>
            </a:r>
            <a:endParaRPr lang="en-US" dirty="0"/>
          </a:p>
        </p:txBody>
      </p:sp>
      <p:pic>
        <p:nvPicPr>
          <p:cNvPr id="7" name="Picture 6">
            <a:extLst>
              <a:ext uri="{FF2B5EF4-FFF2-40B4-BE49-F238E27FC236}">
                <a16:creationId xmlns="" xmlns:a16="http://schemas.microsoft.com/office/drawing/2014/main" id="{9B52E62F-CE57-442A-B08C-0ED350790539}"/>
              </a:ext>
            </a:extLst>
          </p:cNvPr>
          <p:cNvPicPr>
            <a:picLocks noChangeAspect="1"/>
          </p:cNvPicPr>
          <p:nvPr/>
        </p:nvPicPr>
        <p:blipFill>
          <a:blip r:embed="rId2"/>
          <a:stretch>
            <a:fillRect/>
          </a:stretch>
        </p:blipFill>
        <p:spPr>
          <a:xfrm>
            <a:off x="944476" y="2153477"/>
            <a:ext cx="9996136" cy="642732"/>
          </a:xfrm>
          <a:prstGeom prst="rect">
            <a:avLst/>
          </a:prstGeom>
        </p:spPr>
      </p:pic>
      <p:sp>
        <p:nvSpPr>
          <p:cNvPr id="8" name="TextBox 7">
            <a:extLst>
              <a:ext uri="{FF2B5EF4-FFF2-40B4-BE49-F238E27FC236}">
                <a16:creationId xmlns="" xmlns:a16="http://schemas.microsoft.com/office/drawing/2014/main" id="{4AAAC026-13D4-421B-B788-436BD594DEE5}"/>
              </a:ext>
            </a:extLst>
          </p:cNvPr>
          <p:cNvSpPr txBox="1"/>
          <p:nvPr/>
        </p:nvSpPr>
        <p:spPr>
          <a:xfrm>
            <a:off x="1086677" y="60383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9" name="TextBox 8">
            <a:extLst>
              <a:ext uri="{FF2B5EF4-FFF2-40B4-BE49-F238E27FC236}">
                <a16:creationId xmlns="" xmlns:a16="http://schemas.microsoft.com/office/drawing/2014/main" id="{293DC7C5-5305-42DE-BAFC-74BFEA2BA0B0}"/>
              </a:ext>
            </a:extLst>
          </p:cNvPr>
          <p:cNvSpPr txBox="1"/>
          <p:nvPr/>
        </p:nvSpPr>
        <p:spPr>
          <a:xfrm>
            <a:off x="5882800" y="60383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1" name="TextBox 10">
            <a:extLst>
              <a:ext uri="{FF2B5EF4-FFF2-40B4-BE49-F238E27FC236}">
                <a16:creationId xmlns="" xmlns:a16="http://schemas.microsoft.com/office/drawing/2014/main" id="{F5EC4529-B77B-4B03-A6BF-2BD4B0D59476}"/>
              </a:ext>
            </a:extLst>
          </p:cNvPr>
          <p:cNvSpPr txBox="1"/>
          <p:nvPr/>
        </p:nvSpPr>
        <p:spPr>
          <a:xfrm>
            <a:off x="526774" y="2967335"/>
            <a:ext cx="6221894"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Extend List</a:t>
            </a:r>
            <a:endParaRPr lang="en-US" dirty="0"/>
          </a:p>
        </p:txBody>
      </p:sp>
      <p:sp>
        <p:nvSpPr>
          <p:cNvPr id="12" name="Rectangle 1">
            <a:extLst>
              <a:ext uri="{FF2B5EF4-FFF2-40B4-BE49-F238E27FC236}">
                <a16:creationId xmlns="" xmlns:a16="http://schemas.microsoft.com/office/drawing/2014/main" id="{9B8E6FCE-9657-4A12-ACA8-BDF835138F2F}"/>
              </a:ext>
            </a:extLst>
          </p:cNvPr>
          <p:cNvSpPr>
            <a:spLocks noChangeArrowheads="1"/>
          </p:cNvSpPr>
          <p:nvPr/>
        </p:nvSpPr>
        <p:spPr bwMode="auto">
          <a:xfrm>
            <a:off x="1086677" y="3607183"/>
            <a:ext cx="905928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To append elements from </a:t>
            </a:r>
            <a:r>
              <a:rPr kumimoji="0" lang="en-US" altLang="en-US" b="1" i="1" u="none" strike="noStrike" cap="none" normalizeH="0" baseline="0" dirty="0">
                <a:ln>
                  <a:noFill/>
                </a:ln>
                <a:solidFill>
                  <a:srgbClr val="000000"/>
                </a:solidFill>
                <a:effectLst/>
                <a:latin typeface="Tempus Sans ITC" panose="04020404030D07020202" pitchFamily="82" charset="0"/>
              </a:rPr>
              <a:t>another list</a:t>
            </a:r>
            <a:r>
              <a:rPr kumimoji="0" lang="en-US" altLang="en-US" b="1" i="0" u="none" strike="noStrike" cap="none" normalizeH="0" baseline="0" dirty="0">
                <a:ln>
                  <a:noFill/>
                </a:ln>
                <a:solidFill>
                  <a:srgbClr val="000000"/>
                </a:solidFill>
                <a:effectLst/>
                <a:latin typeface="Tempus Sans ITC" panose="04020404030D07020202" pitchFamily="82" charset="0"/>
              </a:rPr>
              <a:t> to the current list, use the </a:t>
            </a:r>
            <a:r>
              <a:rPr kumimoji="0" lang="en-US" altLang="en-US" b="1" i="0" u="none" strike="noStrike" cap="none" normalizeH="0" baseline="0" dirty="0">
                <a:ln>
                  <a:noFill/>
                </a:ln>
                <a:solidFill>
                  <a:srgbClr val="DC143C"/>
                </a:solidFill>
                <a:effectLst/>
                <a:latin typeface="Tempus Sans ITC" panose="04020404030D07020202" pitchFamily="82" charset="0"/>
              </a:rPr>
              <a:t>extend()</a:t>
            </a:r>
            <a:r>
              <a:rPr kumimoji="0" lang="en-US" altLang="en-US" b="1" i="0" u="none" strike="noStrike" cap="none" normalizeH="0" baseline="0" dirty="0">
                <a:ln>
                  <a:noFill/>
                </a:ln>
                <a:solidFill>
                  <a:srgbClr val="000000"/>
                </a:solidFill>
                <a:effectLst/>
                <a:latin typeface="Tempus Sans ITC" panose="04020404030D07020202" pitchFamily="82" charset="0"/>
              </a:rPr>
              <a:t> method.</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3" name="Rectangle 2">
            <a:extLst>
              <a:ext uri="{FF2B5EF4-FFF2-40B4-BE49-F238E27FC236}">
                <a16:creationId xmlns="" xmlns:a16="http://schemas.microsoft.com/office/drawing/2014/main" id="{9B270FE2-449A-45CC-B18F-FFAE500BA651}"/>
              </a:ext>
            </a:extLst>
          </p:cNvPr>
          <p:cNvSpPr>
            <a:spLocks noChangeArrowheads="1"/>
          </p:cNvSpPr>
          <p:nvPr/>
        </p:nvSpPr>
        <p:spPr bwMode="auto">
          <a:xfrm>
            <a:off x="675860" y="4285988"/>
            <a:ext cx="4386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Add the elements of </a:t>
            </a:r>
            <a:r>
              <a:rPr kumimoji="0" lang="en-US" altLang="en-US" b="1" i="0" u="none" strike="noStrike" cap="none" normalizeH="0" baseline="0" dirty="0">
                <a:ln>
                  <a:noFill/>
                </a:ln>
                <a:solidFill>
                  <a:srgbClr val="DC143C"/>
                </a:solidFill>
                <a:effectLst/>
                <a:latin typeface="Tempus Sans ITC" panose="04020404030D07020202" pitchFamily="82" charset="0"/>
              </a:rPr>
              <a:t>tropical</a:t>
            </a:r>
            <a:r>
              <a:rPr kumimoji="0" lang="en-US" altLang="en-US" b="1" i="0" u="none" strike="noStrike" cap="none" normalizeH="0" baseline="0" dirty="0">
                <a:ln>
                  <a:noFill/>
                </a:ln>
                <a:solidFill>
                  <a:srgbClr val="000000"/>
                </a:solidFill>
                <a:effectLst/>
                <a:latin typeface="Tempus Sans ITC" panose="04020404030D07020202" pitchFamily="82" charset="0"/>
              </a:rPr>
              <a:t> to </a:t>
            </a:r>
            <a:r>
              <a:rPr kumimoji="0" lang="en-US" altLang="en-US" b="1" i="0" u="none" strike="noStrike" cap="none" normalizeH="0" baseline="0" dirty="0" err="1">
                <a:ln>
                  <a:noFill/>
                </a:ln>
                <a:solidFill>
                  <a:srgbClr val="DC143C"/>
                </a:solidFill>
                <a:effectLst/>
                <a:latin typeface="Tempus Sans ITC" panose="04020404030D07020202" pitchFamily="82" charset="0"/>
              </a:rPr>
              <a:t>thislist</a:t>
            </a:r>
            <a:r>
              <a:rPr kumimoji="0" lang="en-US" altLang="en-US" b="1" i="0" u="none" strike="noStrike" cap="none" normalizeH="0" baseline="0" dirty="0">
                <a:ln>
                  <a:noFill/>
                </a:ln>
                <a:solidFill>
                  <a:srgbClr val="000000"/>
                </a:solidFill>
                <a:effectLst/>
                <a:latin typeface="Tempus Sans ITC" panose="04020404030D07020202" pitchFamily="82" charset="0"/>
              </a:rPr>
              <a:t>:</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5" name="TextBox 14">
            <a:extLst>
              <a:ext uri="{FF2B5EF4-FFF2-40B4-BE49-F238E27FC236}">
                <a16:creationId xmlns="" xmlns:a16="http://schemas.microsoft.com/office/drawing/2014/main" id="{5EA4ADCE-D8F3-404D-BE8A-5B33E944C3FA}"/>
              </a:ext>
            </a:extLst>
          </p:cNvPr>
          <p:cNvSpPr txBox="1"/>
          <p:nvPr/>
        </p:nvSpPr>
        <p:spPr>
          <a:xfrm>
            <a:off x="1338469" y="5053832"/>
            <a:ext cx="6221894" cy="1200329"/>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a:latin typeface="Tempus Sans ITC" panose="04020404030D07020202" pitchFamily="82" charset="0"/>
              </a:rPr>
              <a:t>tropical = ["mango", "pineapple", "papaya"]</a:t>
            </a:r>
          </a:p>
          <a:p>
            <a:r>
              <a:rPr lang="en-US" b="1" dirty="0" err="1">
                <a:latin typeface="Tempus Sans ITC" panose="04020404030D07020202" pitchFamily="82" charset="0"/>
              </a:rPr>
              <a:t>thislist.extend</a:t>
            </a:r>
            <a:r>
              <a:rPr lang="en-US" b="1" dirty="0">
                <a:latin typeface="Tempus Sans ITC" panose="04020404030D07020202" pitchFamily="82" charset="0"/>
              </a:rPr>
              <a:t>(tropical)</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16" name="Rectangle 3">
            <a:extLst>
              <a:ext uri="{FF2B5EF4-FFF2-40B4-BE49-F238E27FC236}">
                <a16:creationId xmlns="" xmlns:a16="http://schemas.microsoft.com/office/drawing/2014/main" id="{31E39D1C-26E5-42ED-8667-32B8B84F25E2}"/>
              </a:ext>
            </a:extLst>
          </p:cNvPr>
          <p:cNvSpPr>
            <a:spLocks noChangeArrowheads="1"/>
          </p:cNvSpPr>
          <p:nvPr/>
        </p:nvSpPr>
        <p:spPr bwMode="auto">
          <a:xfrm>
            <a:off x="6096000" y="5053832"/>
            <a:ext cx="5833825"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'banana', 'cherry', 'mango', 'pineapple', 'papaya']</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7" name="TextBox 16">
            <a:extLst>
              <a:ext uri="{FF2B5EF4-FFF2-40B4-BE49-F238E27FC236}">
                <a16:creationId xmlns="" xmlns:a16="http://schemas.microsoft.com/office/drawing/2014/main" id="{B71B7BB7-D6BA-4043-B6C7-E2DCFAE12D18}"/>
              </a:ext>
            </a:extLst>
          </p:cNvPr>
          <p:cNvSpPr txBox="1"/>
          <p:nvPr/>
        </p:nvSpPr>
        <p:spPr>
          <a:xfrm>
            <a:off x="1086677" y="4743892"/>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8" name="TextBox 17">
            <a:extLst>
              <a:ext uri="{FF2B5EF4-FFF2-40B4-BE49-F238E27FC236}">
                <a16:creationId xmlns="" xmlns:a16="http://schemas.microsoft.com/office/drawing/2014/main" id="{BBC3DCD0-455B-4D33-BFDE-8861829BC2FA}"/>
              </a:ext>
            </a:extLst>
          </p:cNvPr>
          <p:cNvSpPr txBox="1"/>
          <p:nvPr/>
        </p:nvSpPr>
        <p:spPr>
          <a:xfrm>
            <a:off x="5788149" y="470649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0" name="TextBox 19">
            <a:extLst>
              <a:ext uri="{FF2B5EF4-FFF2-40B4-BE49-F238E27FC236}">
                <a16:creationId xmlns="" xmlns:a16="http://schemas.microsoft.com/office/drawing/2014/main" id="{60027C18-980A-490E-B439-506A66D7EE97}"/>
              </a:ext>
            </a:extLst>
          </p:cNvPr>
          <p:cNvSpPr txBox="1"/>
          <p:nvPr/>
        </p:nvSpPr>
        <p:spPr>
          <a:xfrm>
            <a:off x="7035019" y="6379435"/>
            <a:ext cx="6221894"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elements will be added to the </a:t>
            </a:r>
            <a:r>
              <a:rPr lang="en-US" b="1" i="1" dirty="0">
                <a:solidFill>
                  <a:srgbClr val="000000"/>
                </a:solidFill>
                <a:effectLst/>
                <a:latin typeface="Tempus Sans ITC" panose="04020404030D07020202" pitchFamily="82" charset="0"/>
              </a:rPr>
              <a:t>end</a:t>
            </a:r>
            <a:r>
              <a:rPr lang="en-US" b="1" i="0" dirty="0">
                <a:solidFill>
                  <a:srgbClr val="000000"/>
                </a:solidFill>
                <a:effectLst/>
                <a:latin typeface="Tempus Sans ITC" panose="04020404030D07020202" pitchFamily="82" charset="0"/>
              </a:rPr>
              <a:t> of the list.</a:t>
            </a:r>
            <a:endParaRPr lang="en-US" b="1" dirty="0">
              <a:latin typeface="Tempus Sans ITC" panose="04020404030D07020202" pitchFamily="82" charset="0"/>
            </a:endParaRPr>
          </a:p>
        </p:txBody>
      </p:sp>
    </p:spTree>
    <p:extLst>
      <p:ext uri="{BB962C8B-B14F-4D97-AF65-F5344CB8AC3E}">
        <p14:creationId xmlns:p14="http://schemas.microsoft.com/office/powerpoint/2010/main" val="2149030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CE007C5-C6C0-40DC-9F5A-F37D0042C96F}"/>
              </a:ext>
            </a:extLst>
          </p:cNvPr>
          <p:cNvSpPr txBox="1"/>
          <p:nvPr/>
        </p:nvSpPr>
        <p:spPr>
          <a:xfrm>
            <a:off x="450574" y="438186"/>
            <a:ext cx="6096000" cy="646331"/>
          </a:xfrm>
          <a:prstGeom prst="rect">
            <a:avLst/>
          </a:prstGeom>
          <a:noFill/>
        </p:spPr>
        <p:txBody>
          <a:bodyPr wrap="square">
            <a:spAutoFit/>
          </a:bodyPr>
          <a:lstStyle/>
          <a:p>
            <a:pPr algn="l"/>
            <a:r>
              <a:rPr lang="en-US" sz="3600" b="1" i="0" dirty="0">
                <a:solidFill>
                  <a:srgbClr val="000000"/>
                </a:solidFill>
                <a:effectLst/>
                <a:latin typeface="Tempus Sans ITC" panose="04020404030D07020202" pitchFamily="82" charset="0"/>
              </a:rPr>
              <a:t>Add Any </a:t>
            </a:r>
            <a:r>
              <a:rPr lang="en-US" sz="3600" b="1" i="0" dirty="0" err="1">
                <a:solidFill>
                  <a:srgbClr val="000000"/>
                </a:solidFill>
                <a:effectLst/>
                <a:latin typeface="Tempus Sans ITC" panose="04020404030D07020202" pitchFamily="82" charset="0"/>
              </a:rPr>
              <a:t>Iterable</a:t>
            </a:r>
            <a:endParaRPr lang="en-US" sz="3600" b="1" i="0" dirty="0">
              <a:solidFill>
                <a:srgbClr val="000000"/>
              </a:solidFill>
              <a:effectLst/>
              <a:latin typeface="Tempus Sans ITC" panose="04020404030D07020202" pitchFamily="82" charset="0"/>
            </a:endParaRPr>
          </a:p>
        </p:txBody>
      </p:sp>
      <p:sp>
        <p:nvSpPr>
          <p:cNvPr id="4" name="Rectangle 1">
            <a:extLst>
              <a:ext uri="{FF2B5EF4-FFF2-40B4-BE49-F238E27FC236}">
                <a16:creationId xmlns="" xmlns:a16="http://schemas.microsoft.com/office/drawing/2014/main" id="{2C96A463-02E3-4306-B251-C40EBA8A4FE4}"/>
              </a:ext>
            </a:extLst>
          </p:cNvPr>
          <p:cNvSpPr>
            <a:spLocks noChangeArrowheads="1"/>
          </p:cNvSpPr>
          <p:nvPr/>
        </p:nvSpPr>
        <p:spPr bwMode="auto">
          <a:xfrm>
            <a:off x="1073425" y="1110733"/>
            <a:ext cx="10548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extend()</a:t>
            </a:r>
            <a:r>
              <a:rPr kumimoji="0" lang="en-US" altLang="en-US" b="1" i="0" u="none" strike="noStrike" cap="none" normalizeH="0" baseline="0" dirty="0">
                <a:ln>
                  <a:noFill/>
                </a:ln>
                <a:solidFill>
                  <a:srgbClr val="000000"/>
                </a:solidFill>
                <a:effectLst/>
                <a:latin typeface="Tempus Sans ITC" panose="04020404030D07020202" pitchFamily="82" charset="0"/>
              </a:rPr>
              <a:t> method does not have to append </a:t>
            </a:r>
            <a:r>
              <a:rPr kumimoji="0" lang="en-US" altLang="en-US" b="1" i="1" u="none" strike="noStrike" cap="none" normalizeH="0" baseline="0" dirty="0">
                <a:ln>
                  <a:noFill/>
                </a:ln>
                <a:solidFill>
                  <a:srgbClr val="000000"/>
                </a:solidFill>
                <a:effectLst/>
                <a:latin typeface="Tempus Sans ITC" panose="04020404030D07020202" pitchFamily="82" charset="0"/>
              </a:rPr>
              <a:t>lists</a:t>
            </a:r>
            <a:r>
              <a:rPr kumimoji="0" lang="en-US" altLang="en-US" b="1" i="0" u="none" strike="noStrike" cap="none" normalizeH="0" baseline="0" dirty="0">
                <a:ln>
                  <a:noFill/>
                </a:ln>
                <a:solidFill>
                  <a:srgbClr val="000000"/>
                </a:solidFill>
                <a:effectLst/>
                <a:latin typeface="Tempus Sans ITC" panose="04020404030D07020202" pitchFamily="82" charset="0"/>
              </a:rPr>
              <a:t>, you can add any </a:t>
            </a:r>
            <a:r>
              <a:rPr kumimoji="0" lang="en-US" altLang="en-US" b="1" i="0" u="none" strike="noStrike" cap="none" normalizeH="0" baseline="0" dirty="0" err="1">
                <a:ln>
                  <a:noFill/>
                </a:ln>
                <a:solidFill>
                  <a:srgbClr val="000000"/>
                </a:solidFill>
                <a:effectLst/>
                <a:latin typeface="Tempus Sans ITC" panose="04020404030D07020202" pitchFamily="82" charset="0"/>
              </a:rPr>
              <a:t>iterable</a:t>
            </a:r>
            <a:r>
              <a:rPr kumimoji="0" lang="en-US" altLang="en-US" b="1" i="0" u="none" strike="noStrike" cap="none" normalizeH="0" baseline="0" dirty="0">
                <a:ln>
                  <a:noFill/>
                </a:ln>
                <a:solidFill>
                  <a:srgbClr val="000000"/>
                </a:solidFill>
                <a:effectLst/>
                <a:latin typeface="Tempus Sans ITC" panose="04020404030D07020202" pitchFamily="82" charset="0"/>
              </a:rPr>
              <a:t> object (tuples, sets, dictionaries etc.).</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6" name="TextBox 5">
            <a:extLst>
              <a:ext uri="{FF2B5EF4-FFF2-40B4-BE49-F238E27FC236}">
                <a16:creationId xmlns="" xmlns:a16="http://schemas.microsoft.com/office/drawing/2014/main" id="{696A1A63-A544-45E4-A597-72F47925806F}"/>
              </a:ext>
            </a:extLst>
          </p:cNvPr>
          <p:cNvSpPr txBox="1"/>
          <p:nvPr/>
        </p:nvSpPr>
        <p:spPr>
          <a:xfrm>
            <a:off x="675860" y="2154992"/>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Add elements of a tuple to a list:</a:t>
            </a:r>
          </a:p>
        </p:txBody>
      </p:sp>
      <p:sp>
        <p:nvSpPr>
          <p:cNvPr id="8" name="TextBox 7">
            <a:extLst>
              <a:ext uri="{FF2B5EF4-FFF2-40B4-BE49-F238E27FC236}">
                <a16:creationId xmlns="" xmlns:a16="http://schemas.microsoft.com/office/drawing/2014/main" id="{ED5E9C74-9812-47A6-93DB-772094B5761E}"/>
              </a:ext>
            </a:extLst>
          </p:cNvPr>
          <p:cNvSpPr txBox="1"/>
          <p:nvPr/>
        </p:nvSpPr>
        <p:spPr>
          <a:xfrm>
            <a:off x="1895062" y="3871798"/>
            <a:ext cx="6096000" cy="1754326"/>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thistuple</a:t>
            </a:r>
            <a:r>
              <a:rPr lang="en-US" b="1" dirty="0">
                <a:latin typeface="Tempus Sans ITC" panose="04020404030D07020202" pitchFamily="82" charset="0"/>
              </a:rPr>
              <a:t> = ("kiwi", "orange")</a:t>
            </a:r>
          </a:p>
          <a:p>
            <a:endParaRPr lang="en-US" b="1" dirty="0">
              <a:latin typeface="Tempus Sans ITC" panose="04020404030D07020202" pitchFamily="82" charset="0"/>
            </a:endParaRPr>
          </a:p>
          <a:p>
            <a:r>
              <a:rPr lang="en-US" b="1" dirty="0" err="1">
                <a:latin typeface="Tempus Sans ITC" panose="04020404030D07020202" pitchFamily="82" charset="0"/>
              </a:rPr>
              <a:t>thislist.extend</a:t>
            </a:r>
            <a:r>
              <a:rPr lang="en-US" b="1" dirty="0">
                <a:latin typeface="Tempus Sans ITC" panose="04020404030D07020202" pitchFamily="82" charset="0"/>
              </a:rPr>
              <a:t>(</a:t>
            </a:r>
            <a:r>
              <a:rPr lang="en-US" b="1" dirty="0" err="1">
                <a:latin typeface="Tempus Sans ITC" panose="04020404030D07020202" pitchFamily="82" charset="0"/>
              </a:rPr>
              <a:t>thistuple</a:t>
            </a:r>
            <a:r>
              <a:rPr lang="en-US" b="1" dirty="0">
                <a:latin typeface="Tempus Sans ITC" panose="04020404030D07020202" pitchFamily="82" charset="0"/>
              </a:rPr>
              <a:t>)</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 </a:t>
            </a:r>
          </a:p>
        </p:txBody>
      </p:sp>
      <p:sp>
        <p:nvSpPr>
          <p:cNvPr id="9" name="Rectangle 2">
            <a:extLst>
              <a:ext uri="{FF2B5EF4-FFF2-40B4-BE49-F238E27FC236}">
                <a16:creationId xmlns="" xmlns:a16="http://schemas.microsoft.com/office/drawing/2014/main" id="{9EBA3B08-8745-4794-9D3E-D073B80B829D}"/>
              </a:ext>
            </a:extLst>
          </p:cNvPr>
          <p:cNvSpPr>
            <a:spLocks noChangeArrowheads="1"/>
          </p:cNvSpPr>
          <p:nvPr/>
        </p:nvSpPr>
        <p:spPr bwMode="auto">
          <a:xfrm>
            <a:off x="6759202" y="3872012"/>
            <a:ext cx="4862954"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'banana', 'cherry', 'kiwi', 'orange']</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0" name="TextBox 9">
            <a:extLst>
              <a:ext uri="{FF2B5EF4-FFF2-40B4-BE49-F238E27FC236}">
                <a16:creationId xmlns="" xmlns:a16="http://schemas.microsoft.com/office/drawing/2014/main" id="{F3522D52-1383-4169-83DC-A7BCB6ED05F3}"/>
              </a:ext>
            </a:extLst>
          </p:cNvPr>
          <p:cNvSpPr txBox="1"/>
          <p:nvPr/>
        </p:nvSpPr>
        <p:spPr>
          <a:xfrm>
            <a:off x="1521402" y="342900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74F2C292-21A5-46ED-ABDC-C26AB734A0D4}"/>
              </a:ext>
            </a:extLst>
          </p:cNvPr>
          <p:cNvSpPr txBox="1"/>
          <p:nvPr/>
        </p:nvSpPr>
        <p:spPr>
          <a:xfrm>
            <a:off x="6347790" y="342900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7306209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99D2E77-1C1E-4D4E-8411-164BA7379F7F}"/>
              </a:ext>
            </a:extLst>
          </p:cNvPr>
          <p:cNvSpPr txBox="1"/>
          <p:nvPr/>
        </p:nvSpPr>
        <p:spPr>
          <a:xfrm>
            <a:off x="318051" y="287731"/>
            <a:ext cx="7222435"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Remove List Items</a:t>
            </a:r>
          </a:p>
        </p:txBody>
      </p:sp>
      <p:sp>
        <p:nvSpPr>
          <p:cNvPr id="5" name="TextBox 4">
            <a:extLst>
              <a:ext uri="{FF2B5EF4-FFF2-40B4-BE49-F238E27FC236}">
                <a16:creationId xmlns="" xmlns:a16="http://schemas.microsoft.com/office/drawing/2014/main" id="{CAC1F484-6F99-473B-86A3-1E3640A498AA}"/>
              </a:ext>
            </a:extLst>
          </p:cNvPr>
          <p:cNvSpPr txBox="1"/>
          <p:nvPr/>
        </p:nvSpPr>
        <p:spPr>
          <a:xfrm>
            <a:off x="1007165" y="1100795"/>
            <a:ext cx="6096000" cy="584775"/>
          </a:xfrm>
          <a:prstGeom prst="rect">
            <a:avLst/>
          </a:prstGeom>
          <a:noFill/>
        </p:spPr>
        <p:txBody>
          <a:bodyPr wrap="square">
            <a:spAutoFit/>
          </a:bodyPr>
          <a:lstStyle/>
          <a:p>
            <a:pPr algn="l"/>
            <a:r>
              <a:rPr lang="en-US" sz="3200" b="1" i="0" dirty="0">
                <a:solidFill>
                  <a:srgbClr val="000000"/>
                </a:solidFill>
                <a:effectLst>
                  <a:outerShdw blurRad="38100" dist="38100" dir="2700000" algn="tl">
                    <a:srgbClr val="000000">
                      <a:alpha val="43137"/>
                    </a:srgbClr>
                  </a:outerShdw>
                </a:effectLst>
                <a:latin typeface="Tempus Sans ITC" panose="04020404030D07020202" pitchFamily="82" charset="0"/>
              </a:rPr>
              <a:t>Remove Specified Item</a:t>
            </a:r>
          </a:p>
        </p:txBody>
      </p:sp>
      <p:sp>
        <p:nvSpPr>
          <p:cNvPr id="6" name="Rectangle 1">
            <a:extLst>
              <a:ext uri="{FF2B5EF4-FFF2-40B4-BE49-F238E27FC236}">
                <a16:creationId xmlns="" xmlns:a16="http://schemas.microsoft.com/office/drawing/2014/main" id="{7484A48F-B59E-4260-8D84-7420D7B7D434}"/>
              </a:ext>
            </a:extLst>
          </p:cNvPr>
          <p:cNvSpPr>
            <a:spLocks noChangeArrowheads="1"/>
          </p:cNvSpPr>
          <p:nvPr/>
        </p:nvSpPr>
        <p:spPr bwMode="auto">
          <a:xfrm>
            <a:off x="1775791" y="1790748"/>
            <a:ext cx="503375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remove()</a:t>
            </a:r>
            <a:r>
              <a:rPr kumimoji="0" lang="en-US" altLang="en-US" b="1" i="0" u="none" strike="noStrike" cap="none" normalizeH="0" baseline="0" dirty="0">
                <a:ln>
                  <a:noFill/>
                </a:ln>
                <a:solidFill>
                  <a:srgbClr val="000000"/>
                </a:solidFill>
                <a:effectLst/>
                <a:latin typeface="Tempus Sans ITC" panose="04020404030D07020202" pitchFamily="82" charset="0"/>
              </a:rPr>
              <a:t> method removes the specified item.</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8" name="TextBox 7">
            <a:extLst>
              <a:ext uri="{FF2B5EF4-FFF2-40B4-BE49-F238E27FC236}">
                <a16:creationId xmlns="" xmlns:a16="http://schemas.microsoft.com/office/drawing/2014/main" id="{92B46C78-BD45-4FC4-915B-186DA5E5EE91}"/>
              </a:ext>
            </a:extLst>
          </p:cNvPr>
          <p:cNvSpPr txBox="1"/>
          <p:nvPr/>
        </p:nvSpPr>
        <p:spPr>
          <a:xfrm>
            <a:off x="2398644" y="2506679"/>
            <a:ext cx="6096000" cy="923330"/>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err="1">
                <a:solidFill>
                  <a:srgbClr val="000000"/>
                </a:solidFill>
                <a:effectLst/>
                <a:latin typeface="Consolas" panose="020B0609020204030204" pitchFamily="49" charset="0"/>
              </a:rPr>
              <a:t>thislist.remove</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endParaRPr lang="en-US" dirty="0"/>
          </a:p>
        </p:txBody>
      </p:sp>
      <p:sp>
        <p:nvSpPr>
          <p:cNvPr id="10" name="TextBox 9">
            <a:extLst>
              <a:ext uri="{FF2B5EF4-FFF2-40B4-BE49-F238E27FC236}">
                <a16:creationId xmlns="" xmlns:a16="http://schemas.microsoft.com/office/drawing/2014/main" id="{5E790A58-F852-40B7-A714-2A241998ABC5}"/>
              </a:ext>
            </a:extLst>
          </p:cNvPr>
          <p:cNvSpPr txBox="1"/>
          <p:nvPr/>
        </p:nvSpPr>
        <p:spPr>
          <a:xfrm>
            <a:off x="8083827" y="2506679"/>
            <a:ext cx="6096000" cy="369332"/>
          </a:xfrm>
          <a:prstGeom prst="rect">
            <a:avLst/>
          </a:prstGeom>
          <a:noFill/>
        </p:spPr>
        <p:txBody>
          <a:bodyPr wrap="square">
            <a:spAutoFit/>
          </a:bodyPr>
          <a:lstStyle/>
          <a:p>
            <a:r>
              <a:rPr lang="en-US" b="0" i="0" dirty="0">
                <a:effectLst/>
                <a:latin typeface="consolas" panose="020B0609020204030204" pitchFamily="49" charset="0"/>
              </a:rPr>
              <a:t>['apple', 'cherry']</a:t>
            </a:r>
            <a:endParaRPr lang="en-US" dirty="0"/>
          </a:p>
        </p:txBody>
      </p:sp>
      <p:sp>
        <p:nvSpPr>
          <p:cNvPr id="11" name="TextBox 10">
            <a:extLst>
              <a:ext uri="{FF2B5EF4-FFF2-40B4-BE49-F238E27FC236}">
                <a16:creationId xmlns="" xmlns:a16="http://schemas.microsoft.com/office/drawing/2014/main" id="{47B1A746-ED89-44BB-A984-36EABCFB52F8}"/>
              </a:ext>
            </a:extLst>
          </p:cNvPr>
          <p:cNvSpPr txBox="1"/>
          <p:nvPr/>
        </p:nvSpPr>
        <p:spPr>
          <a:xfrm>
            <a:off x="2024984" y="226525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EB307DAD-1536-43F4-838E-9C3FFDD823D2}"/>
              </a:ext>
            </a:extLst>
          </p:cNvPr>
          <p:cNvSpPr txBox="1"/>
          <p:nvPr/>
        </p:nvSpPr>
        <p:spPr>
          <a:xfrm>
            <a:off x="7603567" y="226525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4" name="TextBox 13">
            <a:extLst>
              <a:ext uri="{FF2B5EF4-FFF2-40B4-BE49-F238E27FC236}">
                <a16:creationId xmlns="" xmlns:a16="http://schemas.microsoft.com/office/drawing/2014/main" id="{77143680-71FA-4C60-B8C8-0E25B7C6A42E}"/>
              </a:ext>
            </a:extLst>
          </p:cNvPr>
          <p:cNvSpPr txBox="1"/>
          <p:nvPr/>
        </p:nvSpPr>
        <p:spPr>
          <a:xfrm>
            <a:off x="1007165" y="3671142"/>
            <a:ext cx="7089912" cy="584775"/>
          </a:xfrm>
          <a:prstGeom prst="rect">
            <a:avLst/>
          </a:prstGeom>
          <a:noFill/>
        </p:spPr>
        <p:txBody>
          <a:bodyPr wrap="square">
            <a:spAutoFit/>
          </a:bodyPr>
          <a:lstStyle/>
          <a:p>
            <a:pPr algn="l"/>
            <a:r>
              <a:rPr lang="en-US" sz="3200" b="1" i="0" dirty="0">
                <a:solidFill>
                  <a:srgbClr val="000000"/>
                </a:solidFill>
                <a:effectLst>
                  <a:outerShdw blurRad="38100" dist="38100" dir="2700000" algn="tl">
                    <a:srgbClr val="000000">
                      <a:alpha val="43137"/>
                    </a:srgbClr>
                  </a:outerShdw>
                </a:effectLst>
                <a:latin typeface="Tempus Sans ITC" panose="04020404030D07020202" pitchFamily="82" charset="0"/>
              </a:rPr>
              <a:t>Remove Specified Index</a:t>
            </a:r>
          </a:p>
        </p:txBody>
      </p:sp>
      <p:sp>
        <p:nvSpPr>
          <p:cNvPr id="15" name="Rectangle 2">
            <a:extLst>
              <a:ext uri="{FF2B5EF4-FFF2-40B4-BE49-F238E27FC236}">
                <a16:creationId xmlns="" xmlns:a16="http://schemas.microsoft.com/office/drawing/2014/main" id="{563FCBC6-5426-48AC-8602-5091C60AFDD4}"/>
              </a:ext>
            </a:extLst>
          </p:cNvPr>
          <p:cNvSpPr>
            <a:spLocks noChangeArrowheads="1"/>
          </p:cNvSpPr>
          <p:nvPr/>
        </p:nvSpPr>
        <p:spPr bwMode="auto">
          <a:xfrm>
            <a:off x="1775791" y="4281895"/>
            <a:ext cx="942489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pop()</a:t>
            </a:r>
            <a:r>
              <a:rPr kumimoji="0" lang="en-US" altLang="en-US" b="1" i="0" u="none" strike="noStrike" cap="none" normalizeH="0" baseline="0" dirty="0">
                <a:ln>
                  <a:noFill/>
                </a:ln>
                <a:solidFill>
                  <a:srgbClr val="000000"/>
                </a:solidFill>
                <a:effectLst/>
                <a:latin typeface="Tempus Sans ITC" panose="04020404030D07020202" pitchFamily="82" charset="0"/>
              </a:rPr>
              <a:t> method removes the specified index.</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17" name="TextBox 16">
            <a:extLst>
              <a:ext uri="{FF2B5EF4-FFF2-40B4-BE49-F238E27FC236}">
                <a16:creationId xmlns="" xmlns:a16="http://schemas.microsoft.com/office/drawing/2014/main" id="{C44E2F00-D571-4406-8407-B6DAB5EE9F4C}"/>
              </a:ext>
            </a:extLst>
          </p:cNvPr>
          <p:cNvSpPr txBox="1"/>
          <p:nvPr/>
        </p:nvSpPr>
        <p:spPr>
          <a:xfrm>
            <a:off x="2398644" y="5415581"/>
            <a:ext cx="7089912" cy="923330"/>
          </a:xfrm>
          <a:prstGeom prst="rect">
            <a:avLst/>
          </a:prstGeom>
          <a:noFill/>
        </p:spPr>
        <p:txBody>
          <a:bodyPr wrap="square">
            <a:spAutoFit/>
          </a:bodyPr>
          <a:lstStyle/>
          <a:p>
            <a:r>
              <a:rPr lang="en-US" dirty="0" err="1"/>
              <a:t>thislist</a:t>
            </a:r>
            <a:r>
              <a:rPr lang="en-US" dirty="0"/>
              <a:t> = ["apple", "banana", "cherry"]</a:t>
            </a:r>
          </a:p>
          <a:p>
            <a:r>
              <a:rPr lang="en-US" dirty="0" err="1"/>
              <a:t>thislist.pop</a:t>
            </a:r>
            <a:r>
              <a:rPr lang="en-US" dirty="0"/>
              <a:t>(1)</a:t>
            </a:r>
          </a:p>
          <a:p>
            <a:r>
              <a:rPr lang="en-US" dirty="0"/>
              <a:t>print(</a:t>
            </a:r>
            <a:r>
              <a:rPr lang="en-US" dirty="0" err="1"/>
              <a:t>thislist</a:t>
            </a:r>
            <a:r>
              <a:rPr lang="en-US" dirty="0"/>
              <a:t>)</a:t>
            </a:r>
          </a:p>
        </p:txBody>
      </p:sp>
      <p:sp>
        <p:nvSpPr>
          <p:cNvPr id="19" name="Rectangle 4">
            <a:extLst>
              <a:ext uri="{FF2B5EF4-FFF2-40B4-BE49-F238E27FC236}">
                <a16:creationId xmlns="" xmlns:a16="http://schemas.microsoft.com/office/drawing/2014/main" id="{F96DD0D1-2C5C-44F8-B250-7198E7B69401}"/>
              </a:ext>
            </a:extLst>
          </p:cNvPr>
          <p:cNvSpPr>
            <a:spLocks noChangeArrowheads="1"/>
          </p:cNvSpPr>
          <p:nvPr/>
        </p:nvSpPr>
        <p:spPr bwMode="auto">
          <a:xfrm>
            <a:off x="7430542" y="5415581"/>
            <a:ext cx="3876161"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'cherry']</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20" name="TextBox 19">
            <a:extLst>
              <a:ext uri="{FF2B5EF4-FFF2-40B4-BE49-F238E27FC236}">
                <a16:creationId xmlns="" xmlns:a16="http://schemas.microsoft.com/office/drawing/2014/main" id="{C04D25F5-13E1-4D99-B64A-987AC2B91F8B}"/>
              </a:ext>
            </a:extLst>
          </p:cNvPr>
          <p:cNvSpPr txBox="1"/>
          <p:nvPr/>
        </p:nvSpPr>
        <p:spPr>
          <a:xfrm>
            <a:off x="7331898" y="504624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1" name="TextBox 20">
            <a:extLst>
              <a:ext uri="{FF2B5EF4-FFF2-40B4-BE49-F238E27FC236}">
                <a16:creationId xmlns="" xmlns:a16="http://schemas.microsoft.com/office/drawing/2014/main" id="{D8821A9B-D07D-4307-A28F-9601966D24EF}"/>
              </a:ext>
            </a:extLst>
          </p:cNvPr>
          <p:cNvSpPr txBox="1"/>
          <p:nvPr/>
        </p:nvSpPr>
        <p:spPr>
          <a:xfrm>
            <a:off x="2137627" y="504624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Tree>
    <p:extLst>
      <p:ext uri="{BB962C8B-B14F-4D97-AF65-F5344CB8AC3E}">
        <p14:creationId xmlns:p14="http://schemas.microsoft.com/office/powerpoint/2010/main" val="17548288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A87E85E-6D7B-44AE-9B20-D018282797A5}"/>
              </a:ext>
            </a:extLst>
          </p:cNvPr>
          <p:cNvSpPr>
            <a:spLocks noChangeArrowheads="1"/>
          </p:cNvSpPr>
          <p:nvPr/>
        </p:nvSpPr>
        <p:spPr bwMode="auto">
          <a:xfrm>
            <a:off x="424070" y="375238"/>
            <a:ext cx="720742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If you do not specify the index, the </a:t>
            </a:r>
            <a:r>
              <a:rPr kumimoji="0" lang="en-US" altLang="en-US" b="1" i="0" u="none" strike="noStrike" cap="none" normalizeH="0" baseline="0" dirty="0">
                <a:ln>
                  <a:noFill/>
                </a:ln>
                <a:solidFill>
                  <a:srgbClr val="DC143C"/>
                </a:solidFill>
                <a:effectLst/>
                <a:latin typeface="Tempus Sans ITC" panose="04020404030D07020202" pitchFamily="82" charset="0"/>
              </a:rPr>
              <a:t>pop()</a:t>
            </a:r>
            <a:r>
              <a:rPr kumimoji="0" lang="en-US" altLang="en-US" b="1" i="0" u="none" strike="noStrike" cap="none" normalizeH="0" baseline="0" dirty="0">
                <a:ln>
                  <a:noFill/>
                </a:ln>
                <a:solidFill>
                  <a:srgbClr val="000000"/>
                </a:solidFill>
                <a:effectLst/>
                <a:latin typeface="Tempus Sans ITC" panose="04020404030D07020202" pitchFamily="82" charset="0"/>
              </a:rPr>
              <a:t> method removes the last item.</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4" name="TextBox 3">
            <a:extLst>
              <a:ext uri="{FF2B5EF4-FFF2-40B4-BE49-F238E27FC236}">
                <a16:creationId xmlns="" xmlns:a16="http://schemas.microsoft.com/office/drawing/2014/main" id="{C0D6458D-BFE7-42FE-82E1-1AE14E08FA05}"/>
              </a:ext>
            </a:extLst>
          </p:cNvPr>
          <p:cNvSpPr txBox="1"/>
          <p:nvPr/>
        </p:nvSpPr>
        <p:spPr>
          <a:xfrm>
            <a:off x="1378226" y="1340631"/>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thislist.pop</a:t>
            </a:r>
            <a:r>
              <a:rPr lang="en-US" b="1" dirty="0">
                <a:latin typeface="Tempus Sans ITC" panose="04020404030D07020202" pitchFamily="82" charset="0"/>
              </a:rPr>
              <a:t>()</a:t>
            </a:r>
          </a:p>
          <a:p>
            <a:r>
              <a:rPr lang="en-US" b="1" dirty="0">
                <a:latin typeface="Tempus Sans ITC" panose="04020404030D07020202" pitchFamily="82" charset="0"/>
              </a:rPr>
              <a:t>print(</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6" name="TextBox 5">
            <a:extLst>
              <a:ext uri="{FF2B5EF4-FFF2-40B4-BE49-F238E27FC236}">
                <a16:creationId xmlns="" xmlns:a16="http://schemas.microsoft.com/office/drawing/2014/main" id="{96FB6838-335A-4B0B-A34C-9E248FCB1152}"/>
              </a:ext>
            </a:extLst>
          </p:cNvPr>
          <p:cNvSpPr txBox="1"/>
          <p:nvPr/>
        </p:nvSpPr>
        <p:spPr>
          <a:xfrm>
            <a:off x="6096000" y="1340631"/>
            <a:ext cx="6096000" cy="369332"/>
          </a:xfrm>
          <a:prstGeom prst="rect">
            <a:avLst/>
          </a:prstGeom>
          <a:noFill/>
        </p:spPr>
        <p:txBody>
          <a:bodyPr wrap="square">
            <a:spAutoFit/>
          </a:bodyPr>
          <a:lstStyle/>
          <a:p>
            <a:r>
              <a:rPr lang="en-US" b="1" i="0" dirty="0">
                <a:effectLst/>
                <a:latin typeface="Tempus Sans ITC" panose="04020404030D07020202" pitchFamily="82" charset="0"/>
              </a:rPr>
              <a:t>['apple', 'banana']</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F0BCAA89-3A8C-4914-A87A-19754B4EE748}"/>
              </a:ext>
            </a:extLst>
          </p:cNvPr>
          <p:cNvSpPr txBox="1"/>
          <p:nvPr/>
        </p:nvSpPr>
        <p:spPr>
          <a:xfrm>
            <a:off x="1004566" y="97129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8" name="TextBox 7">
            <a:extLst>
              <a:ext uri="{FF2B5EF4-FFF2-40B4-BE49-F238E27FC236}">
                <a16:creationId xmlns="" xmlns:a16="http://schemas.microsoft.com/office/drawing/2014/main" id="{AEDAE1DE-01BD-489E-AEC9-5E7B26500186}"/>
              </a:ext>
            </a:extLst>
          </p:cNvPr>
          <p:cNvSpPr txBox="1"/>
          <p:nvPr/>
        </p:nvSpPr>
        <p:spPr>
          <a:xfrm>
            <a:off x="5807898" y="97129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9" name="Rectangle 2">
            <a:extLst>
              <a:ext uri="{FF2B5EF4-FFF2-40B4-BE49-F238E27FC236}">
                <a16:creationId xmlns="" xmlns:a16="http://schemas.microsoft.com/office/drawing/2014/main" id="{EB1CC9B0-C2CF-4B2F-9098-6E7F7C6C909D}"/>
              </a:ext>
            </a:extLst>
          </p:cNvPr>
          <p:cNvSpPr>
            <a:spLocks noChangeArrowheads="1"/>
          </p:cNvSpPr>
          <p:nvPr/>
        </p:nvSpPr>
        <p:spPr bwMode="auto">
          <a:xfrm>
            <a:off x="424070" y="2490690"/>
            <a:ext cx="833561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del</a:t>
            </a:r>
            <a:r>
              <a:rPr kumimoji="0" lang="en-US" altLang="en-US" b="1" i="0" u="none" strike="noStrike" cap="none" normalizeH="0" baseline="0" dirty="0">
                <a:ln>
                  <a:noFill/>
                </a:ln>
                <a:solidFill>
                  <a:srgbClr val="000000"/>
                </a:solidFill>
                <a:effectLst/>
                <a:latin typeface="Tempus Sans ITC" panose="04020404030D07020202" pitchFamily="82" charset="0"/>
              </a:rPr>
              <a:t> keyword also removes the specified index:</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11" name="TextBox 10">
            <a:extLst>
              <a:ext uri="{FF2B5EF4-FFF2-40B4-BE49-F238E27FC236}">
                <a16:creationId xmlns="" xmlns:a16="http://schemas.microsoft.com/office/drawing/2014/main" id="{AEFD9D7F-81CD-474E-9AF4-8D1A1380FB7D}"/>
              </a:ext>
            </a:extLst>
          </p:cNvPr>
          <p:cNvSpPr txBox="1"/>
          <p:nvPr/>
        </p:nvSpPr>
        <p:spPr>
          <a:xfrm>
            <a:off x="1378226" y="3456083"/>
            <a:ext cx="6096000" cy="923330"/>
          </a:xfrm>
          <a:prstGeom prst="rect">
            <a:avLst/>
          </a:prstGeom>
          <a:noFill/>
        </p:spPr>
        <p:txBody>
          <a:bodyPr wrap="square">
            <a:spAutoFit/>
          </a:bodyPr>
          <a:lstStyle/>
          <a:p>
            <a:r>
              <a:rPr lang="en-US" dirty="0" err="1"/>
              <a:t>thislist</a:t>
            </a:r>
            <a:r>
              <a:rPr lang="en-US" dirty="0"/>
              <a:t> = ["apple", "banana", "cherry"]</a:t>
            </a:r>
          </a:p>
          <a:p>
            <a:r>
              <a:rPr lang="en-US" dirty="0"/>
              <a:t>del </a:t>
            </a:r>
            <a:r>
              <a:rPr lang="en-US" dirty="0" err="1"/>
              <a:t>thislist</a:t>
            </a:r>
            <a:r>
              <a:rPr lang="en-US" dirty="0"/>
              <a:t>[0]</a:t>
            </a:r>
          </a:p>
          <a:p>
            <a:r>
              <a:rPr lang="en-US" dirty="0"/>
              <a:t>print(</a:t>
            </a:r>
            <a:r>
              <a:rPr lang="en-US" dirty="0" err="1"/>
              <a:t>thislist</a:t>
            </a:r>
            <a:r>
              <a:rPr lang="en-US" dirty="0"/>
              <a:t>)</a:t>
            </a:r>
          </a:p>
        </p:txBody>
      </p:sp>
      <p:sp>
        <p:nvSpPr>
          <p:cNvPr id="13" name="TextBox 12">
            <a:extLst>
              <a:ext uri="{FF2B5EF4-FFF2-40B4-BE49-F238E27FC236}">
                <a16:creationId xmlns="" xmlns:a16="http://schemas.microsoft.com/office/drawing/2014/main" id="{708ECB23-F7B0-4C33-9AD8-BF93FAA498E0}"/>
              </a:ext>
            </a:extLst>
          </p:cNvPr>
          <p:cNvSpPr txBox="1"/>
          <p:nvPr/>
        </p:nvSpPr>
        <p:spPr>
          <a:xfrm>
            <a:off x="6096000" y="3456083"/>
            <a:ext cx="6096000" cy="369332"/>
          </a:xfrm>
          <a:prstGeom prst="rect">
            <a:avLst/>
          </a:prstGeom>
          <a:noFill/>
        </p:spPr>
        <p:txBody>
          <a:bodyPr wrap="square">
            <a:spAutoFit/>
          </a:bodyPr>
          <a:lstStyle/>
          <a:p>
            <a:r>
              <a:rPr lang="en-US" b="0" i="0" dirty="0">
                <a:effectLst/>
                <a:latin typeface="consolas" panose="020B0609020204030204" pitchFamily="49" charset="0"/>
              </a:rPr>
              <a:t>['banana', 'cherry']</a:t>
            </a:r>
            <a:endParaRPr lang="en-US" dirty="0"/>
          </a:p>
        </p:txBody>
      </p:sp>
      <p:sp>
        <p:nvSpPr>
          <p:cNvPr id="14" name="TextBox 13">
            <a:extLst>
              <a:ext uri="{FF2B5EF4-FFF2-40B4-BE49-F238E27FC236}">
                <a16:creationId xmlns="" xmlns:a16="http://schemas.microsoft.com/office/drawing/2014/main" id="{34B74890-C931-47C1-8C62-659D0F9289A5}"/>
              </a:ext>
            </a:extLst>
          </p:cNvPr>
          <p:cNvSpPr txBox="1"/>
          <p:nvPr/>
        </p:nvSpPr>
        <p:spPr>
          <a:xfrm>
            <a:off x="1004566" y="3106337"/>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BFF3AA82-6F38-4C4E-BE00-5C673BD1100D}"/>
              </a:ext>
            </a:extLst>
          </p:cNvPr>
          <p:cNvSpPr txBox="1"/>
          <p:nvPr/>
        </p:nvSpPr>
        <p:spPr>
          <a:xfrm>
            <a:off x="5807898" y="310633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6" name="Rectangle 3">
            <a:extLst>
              <a:ext uri="{FF2B5EF4-FFF2-40B4-BE49-F238E27FC236}">
                <a16:creationId xmlns="" xmlns:a16="http://schemas.microsoft.com/office/drawing/2014/main" id="{12CBE2CE-42EE-4818-B0F8-39AD953FBD04}"/>
              </a:ext>
            </a:extLst>
          </p:cNvPr>
          <p:cNvSpPr>
            <a:spLocks noChangeArrowheads="1"/>
          </p:cNvSpPr>
          <p:nvPr/>
        </p:nvSpPr>
        <p:spPr bwMode="auto">
          <a:xfrm>
            <a:off x="424070" y="4492199"/>
            <a:ext cx="93773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del</a:t>
            </a:r>
            <a:r>
              <a:rPr kumimoji="0" lang="en-US" altLang="en-US" b="1" i="0" u="none" strike="noStrike" cap="none" normalizeH="0" baseline="0" dirty="0">
                <a:ln>
                  <a:noFill/>
                </a:ln>
                <a:solidFill>
                  <a:srgbClr val="000000"/>
                </a:solidFill>
                <a:effectLst/>
                <a:latin typeface="Tempus Sans ITC" panose="04020404030D07020202" pitchFamily="82" charset="0"/>
              </a:rPr>
              <a:t> keyword can also delete the list completely.</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18" name="TextBox 17">
            <a:extLst>
              <a:ext uri="{FF2B5EF4-FFF2-40B4-BE49-F238E27FC236}">
                <a16:creationId xmlns="" xmlns:a16="http://schemas.microsoft.com/office/drawing/2014/main" id="{2A0182CE-956A-4D76-BD7B-D713AE7E3CB8}"/>
              </a:ext>
            </a:extLst>
          </p:cNvPr>
          <p:cNvSpPr txBox="1"/>
          <p:nvPr/>
        </p:nvSpPr>
        <p:spPr>
          <a:xfrm>
            <a:off x="1378226" y="5202203"/>
            <a:ext cx="6096000" cy="923330"/>
          </a:xfrm>
          <a:prstGeom prst="rect">
            <a:avLst/>
          </a:prstGeom>
          <a:noFill/>
        </p:spPr>
        <p:txBody>
          <a:bodyPr wrap="square">
            <a:spAutoFit/>
          </a:bodyPr>
          <a:lstStyle/>
          <a:p>
            <a:r>
              <a:rPr lang="en-US" dirty="0" err="1"/>
              <a:t>thislist</a:t>
            </a:r>
            <a:r>
              <a:rPr lang="en-US" dirty="0"/>
              <a:t> = ["apple", "banana", "cherry"]</a:t>
            </a:r>
          </a:p>
          <a:p>
            <a:r>
              <a:rPr lang="en-US" dirty="0"/>
              <a:t>del </a:t>
            </a:r>
            <a:r>
              <a:rPr lang="en-US" dirty="0" err="1"/>
              <a:t>thislist</a:t>
            </a:r>
            <a:endParaRPr lang="en-US" dirty="0"/>
          </a:p>
          <a:p>
            <a:r>
              <a:rPr lang="en-US" dirty="0"/>
              <a:t>print(</a:t>
            </a:r>
            <a:r>
              <a:rPr lang="en-US" dirty="0" err="1"/>
              <a:t>thislist</a:t>
            </a:r>
            <a:r>
              <a:rPr lang="en-US" dirty="0"/>
              <a:t>)</a:t>
            </a:r>
          </a:p>
        </p:txBody>
      </p:sp>
      <p:sp>
        <p:nvSpPr>
          <p:cNvPr id="20" name="TextBox 19">
            <a:extLst>
              <a:ext uri="{FF2B5EF4-FFF2-40B4-BE49-F238E27FC236}">
                <a16:creationId xmlns="" xmlns:a16="http://schemas.microsoft.com/office/drawing/2014/main" id="{F647041B-B936-4ACD-9384-E8D654DD490C}"/>
              </a:ext>
            </a:extLst>
          </p:cNvPr>
          <p:cNvSpPr txBox="1"/>
          <p:nvPr/>
        </p:nvSpPr>
        <p:spPr>
          <a:xfrm>
            <a:off x="5807898" y="5221789"/>
            <a:ext cx="6096000" cy="1169551"/>
          </a:xfrm>
          <a:prstGeom prst="rect">
            <a:avLst/>
          </a:prstGeom>
          <a:noFill/>
        </p:spPr>
        <p:txBody>
          <a:bodyPr wrap="square">
            <a:spAutoFit/>
          </a:bodyPr>
          <a:lstStyle/>
          <a:p>
            <a:r>
              <a:rPr lang="en-US" sz="1400" b="0" i="0" dirty="0">
                <a:effectLst/>
                <a:latin typeface="consolas" panose="020B0609020204030204" pitchFamily="49" charset="0"/>
              </a:rPr>
              <a:t>Traceback (most recent call last):</a:t>
            </a:r>
            <a:r>
              <a:rPr lang="en-US" sz="1400" dirty="0"/>
              <a:t/>
            </a:r>
            <a:br>
              <a:rPr lang="en-US" sz="1400" dirty="0"/>
            </a:br>
            <a:r>
              <a:rPr lang="en-US" sz="1400" b="0" i="0" dirty="0">
                <a:effectLst/>
                <a:latin typeface="consolas" panose="020B0609020204030204" pitchFamily="49" charset="0"/>
              </a:rPr>
              <a:t>  File "demo_list_del2.py", line 3, in &lt;module&gt;</a:t>
            </a:r>
            <a:r>
              <a:rPr lang="en-US" sz="1400" dirty="0"/>
              <a:t/>
            </a:r>
            <a:br>
              <a:rPr lang="en-US" sz="1400" dirty="0"/>
            </a:br>
            <a:r>
              <a:rPr lang="en-US" sz="1400" b="0" i="0" dirty="0">
                <a:effectLst/>
                <a:latin typeface="consolas" panose="020B0609020204030204" pitchFamily="49" charset="0"/>
              </a:rPr>
              <a:t>    print(</a:t>
            </a:r>
            <a:r>
              <a:rPr lang="en-US" sz="1400" b="0" i="0" dirty="0" err="1">
                <a:effectLst/>
                <a:latin typeface="consolas" panose="020B0609020204030204" pitchFamily="49" charset="0"/>
              </a:rPr>
              <a:t>thislist</a:t>
            </a:r>
            <a:r>
              <a:rPr lang="en-US" sz="1400" b="0" i="0" dirty="0">
                <a:effectLst/>
                <a:latin typeface="consolas" panose="020B0609020204030204" pitchFamily="49" charset="0"/>
              </a:rPr>
              <a:t>) #this will cause an error because you have </a:t>
            </a:r>
            <a:r>
              <a:rPr lang="en-US" sz="1400" b="0" i="0" dirty="0" err="1">
                <a:effectLst/>
                <a:latin typeface="consolas" panose="020B0609020204030204" pitchFamily="49" charset="0"/>
              </a:rPr>
              <a:t>succsesfully</a:t>
            </a:r>
            <a:r>
              <a:rPr lang="en-US" sz="1400" b="0" i="0" dirty="0">
                <a:effectLst/>
                <a:latin typeface="consolas" panose="020B0609020204030204" pitchFamily="49" charset="0"/>
              </a:rPr>
              <a:t> deleted "</a:t>
            </a:r>
            <a:r>
              <a:rPr lang="en-US" sz="1400" b="0" i="0" dirty="0" err="1">
                <a:effectLst/>
                <a:latin typeface="consolas" panose="020B0609020204030204" pitchFamily="49" charset="0"/>
              </a:rPr>
              <a:t>thislist</a:t>
            </a:r>
            <a:r>
              <a:rPr lang="en-US" sz="1400" b="0" i="0" dirty="0">
                <a:effectLst/>
                <a:latin typeface="consolas" panose="020B0609020204030204" pitchFamily="49" charset="0"/>
              </a:rPr>
              <a:t>".</a:t>
            </a:r>
            <a:r>
              <a:rPr lang="en-US" sz="1400" dirty="0"/>
              <a:t/>
            </a:r>
            <a:br>
              <a:rPr lang="en-US" sz="1400" dirty="0"/>
            </a:br>
            <a:r>
              <a:rPr lang="en-US" sz="1400" b="0" i="0" dirty="0" err="1">
                <a:effectLst/>
                <a:latin typeface="consolas" panose="020B0609020204030204" pitchFamily="49" charset="0"/>
              </a:rPr>
              <a:t>NameError</a:t>
            </a:r>
            <a:r>
              <a:rPr lang="en-US" sz="1400" b="0" i="0" dirty="0">
                <a:effectLst/>
                <a:latin typeface="consolas" panose="020B0609020204030204" pitchFamily="49" charset="0"/>
              </a:rPr>
              <a:t>: name '</a:t>
            </a:r>
            <a:r>
              <a:rPr lang="en-US" sz="1400" b="0" i="0" dirty="0" err="1">
                <a:effectLst/>
                <a:latin typeface="consolas" panose="020B0609020204030204" pitchFamily="49" charset="0"/>
              </a:rPr>
              <a:t>thislist</a:t>
            </a:r>
            <a:r>
              <a:rPr lang="en-US" sz="1400" b="0" i="0" dirty="0">
                <a:effectLst/>
                <a:latin typeface="consolas" panose="020B0609020204030204" pitchFamily="49" charset="0"/>
              </a:rPr>
              <a:t>' is not defined</a:t>
            </a:r>
            <a:endParaRPr lang="en-US" sz="1400" dirty="0"/>
          </a:p>
        </p:txBody>
      </p:sp>
      <p:sp>
        <p:nvSpPr>
          <p:cNvPr id="21" name="TextBox 20">
            <a:extLst>
              <a:ext uri="{FF2B5EF4-FFF2-40B4-BE49-F238E27FC236}">
                <a16:creationId xmlns="" xmlns:a16="http://schemas.microsoft.com/office/drawing/2014/main" id="{140CCEEE-C852-4422-9898-CB324D75748C}"/>
              </a:ext>
            </a:extLst>
          </p:cNvPr>
          <p:cNvSpPr txBox="1"/>
          <p:nvPr/>
        </p:nvSpPr>
        <p:spPr>
          <a:xfrm>
            <a:off x="1004566" y="4974317"/>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2" name="TextBox 21">
            <a:extLst>
              <a:ext uri="{FF2B5EF4-FFF2-40B4-BE49-F238E27FC236}">
                <a16:creationId xmlns="" xmlns:a16="http://schemas.microsoft.com/office/drawing/2014/main" id="{D17BC6AB-8C49-4BEE-8949-6A77E12CCCC9}"/>
              </a:ext>
            </a:extLst>
          </p:cNvPr>
          <p:cNvSpPr txBox="1"/>
          <p:nvPr/>
        </p:nvSpPr>
        <p:spPr>
          <a:xfrm>
            <a:off x="5615740" y="497431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640694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93990C3-5FF8-4361-85F4-E955050C94FD}"/>
              </a:ext>
            </a:extLst>
          </p:cNvPr>
          <p:cNvSpPr txBox="1"/>
          <p:nvPr/>
        </p:nvSpPr>
        <p:spPr>
          <a:xfrm>
            <a:off x="477078" y="492491"/>
            <a:ext cx="6096000" cy="707886"/>
          </a:xfrm>
          <a:prstGeom prst="rect">
            <a:avLst/>
          </a:prstGeom>
          <a:noFill/>
        </p:spPr>
        <p:txBody>
          <a:bodyPr wrap="square">
            <a:spAutoFit/>
          </a:bodyPr>
          <a:lstStyle/>
          <a:p>
            <a:pPr algn="l"/>
            <a:r>
              <a:rPr lang="en-US" sz="4000" b="1" dirty="0">
                <a:solidFill>
                  <a:srgbClr val="000000"/>
                </a:solidFill>
                <a:effectLst>
                  <a:outerShdw blurRad="38100" dist="38100" dir="2700000" algn="tl">
                    <a:srgbClr val="000000">
                      <a:alpha val="43137"/>
                    </a:srgbClr>
                  </a:outerShdw>
                </a:effectLst>
                <a:latin typeface="Tempus Sans ITC" panose="04020404030D07020202" pitchFamily="82" charset="0"/>
              </a:rPr>
              <a:t>Clear the List</a:t>
            </a:r>
          </a:p>
        </p:txBody>
      </p:sp>
      <p:sp>
        <p:nvSpPr>
          <p:cNvPr id="4" name="Rectangle 1">
            <a:extLst>
              <a:ext uri="{FF2B5EF4-FFF2-40B4-BE49-F238E27FC236}">
                <a16:creationId xmlns="" xmlns:a16="http://schemas.microsoft.com/office/drawing/2014/main" id="{36E7586A-A2EB-45D4-8CAD-5B542DB790CC}"/>
              </a:ext>
            </a:extLst>
          </p:cNvPr>
          <p:cNvSpPr>
            <a:spLocks noChangeArrowheads="1"/>
          </p:cNvSpPr>
          <p:nvPr/>
        </p:nvSpPr>
        <p:spPr bwMode="auto">
          <a:xfrm>
            <a:off x="1139687" y="1266638"/>
            <a:ext cx="431079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a:ln>
                  <a:noFill/>
                </a:ln>
                <a:solidFill>
                  <a:srgbClr val="DC143C"/>
                </a:solidFill>
                <a:effectLst/>
                <a:latin typeface="Tempus Sans ITC" panose="04020404030D07020202" pitchFamily="82" charset="0"/>
              </a:rPr>
              <a:t>clear()</a:t>
            </a:r>
            <a:r>
              <a:rPr kumimoji="0" lang="en-US" altLang="en-US" b="1" i="0" u="none" strike="noStrike" cap="none" normalizeH="0" baseline="0" dirty="0">
                <a:ln>
                  <a:noFill/>
                </a:ln>
                <a:solidFill>
                  <a:srgbClr val="000000"/>
                </a:solidFill>
                <a:effectLst/>
                <a:latin typeface="Tempus Sans ITC" panose="04020404030D07020202" pitchFamily="82" charset="0"/>
              </a:rPr>
              <a:t> method empties the list.</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list still remains, but it has no content.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70C89A8E-A6D3-49BA-85B3-C0E4D9EBF8B2}"/>
              </a:ext>
            </a:extLst>
          </p:cNvPr>
          <p:cNvSpPr txBox="1"/>
          <p:nvPr/>
        </p:nvSpPr>
        <p:spPr>
          <a:xfrm>
            <a:off x="728869" y="2247756"/>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Clear the list content:</a:t>
            </a:r>
          </a:p>
        </p:txBody>
      </p:sp>
      <p:sp>
        <p:nvSpPr>
          <p:cNvPr id="8" name="TextBox 7">
            <a:extLst>
              <a:ext uri="{FF2B5EF4-FFF2-40B4-BE49-F238E27FC236}">
                <a16:creationId xmlns="" xmlns:a16="http://schemas.microsoft.com/office/drawing/2014/main" id="{4C36C9C7-CCC9-4C68-82B8-E86C41F0CF27}"/>
              </a:ext>
            </a:extLst>
          </p:cNvPr>
          <p:cNvSpPr txBox="1"/>
          <p:nvPr/>
        </p:nvSpPr>
        <p:spPr>
          <a:xfrm>
            <a:off x="1881808" y="3502249"/>
            <a:ext cx="6096000" cy="923330"/>
          </a:xfrm>
          <a:prstGeom prst="rect">
            <a:avLst/>
          </a:prstGeom>
          <a:noFill/>
        </p:spPr>
        <p:txBody>
          <a:bodyPr wrap="square">
            <a:spAutoFit/>
          </a:bodyPr>
          <a:lstStyle/>
          <a:p>
            <a:r>
              <a:rPr lang="en-US" dirty="0" err="1"/>
              <a:t>thislist</a:t>
            </a:r>
            <a:r>
              <a:rPr lang="en-US" dirty="0"/>
              <a:t> = ["apple", "banana", "cherry"]</a:t>
            </a:r>
          </a:p>
          <a:p>
            <a:r>
              <a:rPr lang="en-US" dirty="0" err="1"/>
              <a:t>thislist.clear</a:t>
            </a:r>
            <a:r>
              <a:rPr lang="en-US" dirty="0"/>
              <a:t>()</a:t>
            </a:r>
          </a:p>
          <a:p>
            <a:r>
              <a:rPr lang="en-US" dirty="0"/>
              <a:t>print(</a:t>
            </a:r>
            <a:r>
              <a:rPr lang="en-US" dirty="0" err="1"/>
              <a:t>thislist</a:t>
            </a:r>
            <a:r>
              <a:rPr lang="en-US" dirty="0"/>
              <a:t>)</a:t>
            </a:r>
          </a:p>
        </p:txBody>
      </p:sp>
      <p:sp>
        <p:nvSpPr>
          <p:cNvPr id="10" name="TextBox 9">
            <a:extLst>
              <a:ext uri="{FF2B5EF4-FFF2-40B4-BE49-F238E27FC236}">
                <a16:creationId xmlns="" xmlns:a16="http://schemas.microsoft.com/office/drawing/2014/main" id="{06470730-70E0-454C-BD71-BC7ADA1A050C}"/>
              </a:ext>
            </a:extLst>
          </p:cNvPr>
          <p:cNvSpPr txBox="1"/>
          <p:nvPr/>
        </p:nvSpPr>
        <p:spPr>
          <a:xfrm>
            <a:off x="1881808" y="5591362"/>
            <a:ext cx="6096000" cy="369332"/>
          </a:xfrm>
          <a:prstGeom prst="rect">
            <a:avLst/>
          </a:prstGeom>
          <a:noFill/>
        </p:spPr>
        <p:txBody>
          <a:bodyPr wrap="square">
            <a:spAutoFit/>
          </a:bodyPr>
          <a:lstStyle/>
          <a:p>
            <a:r>
              <a:rPr lang="en-US" b="0" i="0" dirty="0">
                <a:effectLst/>
                <a:latin typeface="consolas" panose="020B0609020204030204" pitchFamily="49" charset="0"/>
              </a:rPr>
              <a:t>[]</a:t>
            </a:r>
            <a:endParaRPr lang="en-US" dirty="0"/>
          </a:p>
        </p:txBody>
      </p:sp>
      <p:sp>
        <p:nvSpPr>
          <p:cNvPr id="11" name="TextBox 10">
            <a:extLst>
              <a:ext uri="{FF2B5EF4-FFF2-40B4-BE49-F238E27FC236}">
                <a16:creationId xmlns="" xmlns:a16="http://schemas.microsoft.com/office/drawing/2014/main" id="{99E673BB-9294-4C67-A1C1-2CDAB2739A15}"/>
              </a:ext>
            </a:extLst>
          </p:cNvPr>
          <p:cNvSpPr txBox="1"/>
          <p:nvPr/>
        </p:nvSpPr>
        <p:spPr>
          <a:xfrm>
            <a:off x="1004566" y="3106337"/>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927711C2-91CB-4BBA-B95D-E9F236F3AECF}"/>
              </a:ext>
            </a:extLst>
          </p:cNvPr>
          <p:cNvSpPr txBox="1"/>
          <p:nvPr/>
        </p:nvSpPr>
        <p:spPr>
          <a:xfrm>
            <a:off x="1004566" y="5222030"/>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2827033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EA1EA0D-1348-4B29-9D6A-EF11EA66DA89}"/>
              </a:ext>
            </a:extLst>
          </p:cNvPr>
          <p:cNvSpPr txBox="1"/>
          <p:nvPr/>
        </p:nvSpPr>
        <p:spPr>
          <a:xfrm>
            <a:off x="490331" y="407001"/>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Loop Lists</a:t>
            </a:r>
          </a:p>
        </p:txBody>
      </p:sp>
      <p:sp>
        <p:nvSpPr>
          <p:cNvPr id="5" name="TextBox 4">
            <a:extLst>
              <a:ext uri="{FF2B5EF4-FFF2-40B4-BE49-F238E27FC236}">
                <a16:creationId xmlns="" xmlns:a16="http://schemas.microsoft.com/office/drawing/2014/main" id="{D3C16290-10E0-4CD8-81D1-9AF73DDF4AC5}"/>
              </a:ext>
            </a:extLst>
          </p:cNvPr>
          <p:cNvSpPr txBox="1"/>
          <p:nvPr/>
        </p:nvSpPr>
        <p:spPr>
          <a:xfrm>
            <a:off x="1219200" y="1733562"/>
            <a:ext cx="6096000" cy="1200329"/>
          </a:xfrm>
          <a:prstGeom prst="rect">
            <a:avLst/>
          </a:prstGeom>
          <a:noFill/>
        </p:spPr>
        <p:txBody>
          <a:bodyPr wrap="square">
            <a:spAutoFit/>
          </a:bodyPr>
          <a:lstStyle/>
          <a:p>
            <a:pPr algn="l"/>
            <a:r>
              <a:rPr lang="en-US" sz="2400" b="1" i="0" dirty="0">
                <a:solidFill>
                  <a:srgbClr val="000000"/>
                </a:solidFill>
                <a:effectLst>
                  <a:outerShdw blurRad="38100" dist="38100" dir="2700000" algn="tl">
                    <a:srgbClr val="000000">
                      <a:alpha val="43137"/>
                    </a:srgbClr>
                  </a:outerShdw>
                </a:effectLst>
                <a:latin typeface="Tempus Sans ITC" panose="04020404030D07020202" pitchFamily="82" charset="0"/>
              </a:rPr>
              <a:t>Loop Through a List</a:t>
            </a:r>
          </a:p>
          <a:p>
            <a:r>
              <a:rPr lang="en-US" sz="2400" b="1" dirty="0">
                <a:effectLst>
                  <a:outerShdw blurRad="38100" dist="38100" dir="2700000" algn="tl">
                    <a:srgbClr val="000000">
                      <a:alpha val="43137"/>
                    </a:srgbClr>
                  </a:outerShdw>
                </a:effectLst>
                <a:latin typeface="Tempus Sans ITC" panose="04020404030D07020202" pitchFamily="82" charset="0"/>
              </a:rPr>
              <a:t/>
            </a:r>
            <a:br>
              <a:rPr lang="en-US" sz="2400" b="1" dirty="0">
                <a:effectLst>
                  <a:outerShdw blurRad="38100" dist="38100" dir="2700000" algn="tl">
                    <a:srgbClr val="000000">
                      <a:alpha val="43137"/>
                    </a:srgbClr>
                  </a:outerShdw>
                </a:effectLst>
                <a:latin typeface="Tempus Sans ITC" panose="04020404030D07020202" pitchFamily="82" charset="0"/>
              </a:rPr>
            </a:br>
            <a:endParaRPr lang="en-US" sz="2400" b="1" dirty="0">
              <a:effectLst>
                <a:outerShdw blurRad="38100" dist="38100" dir="2700000" algn="tl">
                  <a:srgbClr val="000000">
                    <a:alpha val="43137"/>
                  </a:srgbClr>
                </a:outerShdw>
              </a:effectLst>
              <a:latin typeface="Tempus Sans ITC" panose="04020404030D07020202" pitchFamily="82" charset="0"/>
            </a:endParaRPr>
          </a:p>
        </p:txBody>
      </p:sp>
      <p:sp>
        <p:nvSpPr>
          <p:cNvPr id="6" name="Rectangle 1">
            <a:extLst>
              <a:ext uri="{FF2B5EF4-FFF2-40B4-BE49-F238E27FC236}">
                <a16:creationId xmlns="" xmlns:a16="http://schemas.microsoft.com/office/drawing/2014/main" id="{85FA9617-655B-40B7-9488-2AAB7DDFF4B6}"/>
              </a:ext>
            </a:extLst>
          </p:cNvPr>
          <p:cNvSpPr>
            <a:spLocks noChangeArrowheads="1"/>
          </p:cNvSpPr>
          <p:nvPr/>
        </p:nvSpPr>
        <p:spPr bwMode="auto">
          <a:xfrm>
            <a:off x="2020920" y="2305120"/>
            <a:ext cx="555793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You can loop through the list items by using a </a:t>
            </a:r>
            <a:r>
              <a:rPr kumimoji="0" lang="en-US" altLang="en-US" b="1" i="0" u="none" strike="noStrike" cap="none" normalizeH="0" baseline="0" dirty="0">
                <a:ln>
                  <a:noFill/>
                </a:ln>
                <a:solidFill>
                  <a:srgbClr val="DC143C"/>
                </a:solidFill>
                <a:effectLst/>
                <a:latin typeface="Tempus Sans ITC" panose="04020404030D07020202" pitchFamily="82" charset="0"/>
              </a:rPr>
              <a:t>for</a:t>
            </a:r>
            <a:r>
              <a:rPr kumimoji="0" lang="en-US" altLang="en-US" b="1" i="0" u="none" strike="noStrike" cap="none" normalizeH="0" baseline="0" dirty="0">
                <a:ln>
                  <a:noFill/>
                </a:ln>
                <a:solidFill>
                  <a:srgbClr val="000000"/>
                </a:solidFill>
                <a:effectLst/>
                <a:latin typeface="Tempus Sans ITC" panose="04020404030D07020202" pitchFamily="82" charset="0"/>
              </a:rPr>
              <a:t> loop:</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
            </a:r>
            <a:br>
              <a:rPr kumimoji="0" lang="en-US" altLang="en-US" b="1" i="0" u="none" strike="noStrike" cap="none" normalizeH="0" baseline="0" dirty="0">
                <a:ln>
                  <a:noFill/>
                </a:ln>
                <a:solidFill>
                  <a:srgbClr val="000000"/>
                </a:solidFill>
                <a:effectLst/>
                <a:latin typeface="Tempus Sans ITC" panose="04020404030D07020202" pitchFamily="82" charset="0"/>
              </a:rPr>
            </a:b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8" name="TextBox 7">
            <a:extLst>
              <a:ext uri="{FF2B5EF4-FFF2-40B4-BE49-F238E27FC236}">
                <a16:creationId xmlns="" xmlns:a16="http://schemas.microsoft.com/office/drawing/2014/main" id="{CB17C918-F84D-41E4-BA5E-8CE48FA5E1BA}"/>
              </a:ext>
            </a:extLst>
          </p:cNvPr>
          <p:cNvSpPr txBox="1"/>
          <p:nvPr/>
        </p:nvSpPr>
        <p:spPr>
          <a:xfrm>
            <a:off x="1126434" y="3023102"/>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Print all items in the list, one by one:</a:t>
            </a:r>
          </a:p>
        </p:txBody>
      </p:sp>
      <p:sp>
        <p:nvSpPr>
          <p:cNvPr id="10" name="TextBox 9">
            <a:extLst>
              <a:ext uri="{FF2B5EF4-FFF2-40B4-BE49-F238E27FC236}">
                <a16:creationId xmlns="" xmlns:a16="http://schemas.microsoft.com/office/drawing/2014/main" id="{E60BC598-199D-45B3-9933-B241D748F70E}"/>
              </a:ext>
            </a:extLst>
          </p:cNvPr>
          <p:cNvSpPr txBox="1"/>
          <p:nvPr/>
        </p:nvSpPr>
        <p:spPr>
          <a:xfrm>
            <a:off x="1751886" y="4778010"/>
            <a:ext cx="6096000" cy="923330"/>
          </a:xfrm>
          <a:prstGeom prst="rect">
            <a:avLst/>
          </a:prstGeom>
          <a:noFill/>
        </p:spPr>
        <p:txBody>
          <a:bodyPr wrap="square">
            <a:spAutoFit/>
          </a:bodyPr>
          <a:lstStyle/>
          <a:p>
            <a:pPr algn="l"/>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 = ["apple", "banana", "cherry"]</a:t>
            </a:r>
          </a:p>
          <a:p>
            <a:pPr algn="l"/>
            <a:r>
              <a:rPr lang="en-US" b="1" i="0" dirty="0">
                <a:solidFill>
                  <a:srgbClr val="000000"/>
                </a:solidFill>
                <a:effectLst/>
                <a:latin typeface="Tempus Sans ITC" panose="04020404030D07020202" pitchFamily="82" charset="0"/>
              </a:rPr>
              <a:t>for x in </a:t>
            </a:r>
            <a:r>
              <a:rPr lang="en-US" b="1" i="0" dirty="0" err="1">
                <a:solidFill>
                  <a:srgbClr val="000000"/>
                </a:solidFill>
                <a:effectLst/>
                <a:latin typeface="Tempus Sans ITC" panose="04020404030D07020202" pitchFamily="82" charset="0"/>
              </a:rPr>
              <a:t>thislist</a:t>
            </a:r>
            <a:r>
              <a:rPr lang="en-US" b="1" i="0" dirty="0">
                <a:solidFill>
                  <a:srgbClr val="000000"/>
                </a:solidFill>
                <a:effectLst/>
                <a:latin typeface="Tempus Sans ITC" panose="04020404030D07020202" pitchFamily="82" charset="0"/>
              </a:rPr>
              <a:t>:</a:t>
            </a:r>
          </a:p>
          <a:p>
            <a:pPr algn="l"/>
            <a:r>
              <a:rPr lang="en-US" b="1" i="0" dirty="0">
                <a:solidFill>
                  <a:srgbClr val="000000"/>
                </a:solidFill>
                <a:effectLst/>
                <a:latin typeface="Tempus Sans ITC" panose="04020404030D07020202" pitchFamily="82" charset="0"/>
              </a:rPr>
              <a:t>  print(x)</a:t>
            </a:r>
          </a:p>
        </p:txBody>
      </p:sp>
      <p:sp>
        <p:nvSpPr>
          <p:cNvPr id="12" name="TextBox 11">
            <a:extLst>
              <a:ext uri="{FF2B5EF4-FFF2-40B4-BE49-F238E27FC236}">
                <a16:creationId xmlns="" xmlns:a16="http://schemas.microsoft.com/office/drawing/2014/main" id="{50F0B6CB-E778-4316-8081-0FFFAB0C3BF8}"/>
              </a:ext>
            </a:extLst>
          </p:cNvPr>
          <p:cNvSpPr txBox="1"/>
          <p:nvPr/>
        </p:nvSpPr>
        <p:spPr>
          <a:xfrm>
            <a:off x="7847886" y="4717676"/>
            <a:ext cx="6096000" cy="923330"/>
          </a:xfrm>
          <a:prstGeom prst="rect">
            <a:avLst/>
          </a:prstGeom>
          <a:noFill/>
        </p:spPr>
        <p:txBody>
          <a:bodyPr wrap="square">
            <a:spAutoFit/>
          </a:bodyPr>
          <a:lstStyle/>
          <a:p>
            <a:r>
              <a:rPr lang="en-US" b="1" i="0" dirty="0">
                <a:effectLst/>
                <a:latin typeface="Tempus Sans ITC" panose="04020404030D07020202" pitchFamily="82" charset="0"/>
              </a:rPr>
              <a:t>apple</a:t>
            </a:r>
            <a:r>
              <a:rPr lang="en-US" b="1" dirty="0">
                <a:latin typeface="Tempus Sans ITC" panose="04020404030D07020202" pitchFamily="82" charset="0"/>
              </a:rPr>
              <a:t/>
            </a:r>
            <a:br>
              <a:rPr lang="en-US" b="1" dirty="0">
                <a:latin typeface="Tempus Sans ITC" panose="04020404030D07020202" pitchFamily="82" charset="0"/>
              </a:rPr>
            </a:br>
            <a:r>
              <a:rPr lang="en-US" b="1" i="0" dirty="0">
                <a:effectLst/>
                <a:latin typeface="Tempus Sans ITC" panose="04020404030D07020202" pitchFamily="82" charset="0"/>
              </a:rPr>
              <a:t>banana</a:t>
            </a:r>
            <a:r>
              <a:rPr lang="en-US" b="1" dirty="0">
                <a:latin typeface="Tempus Sans ITC" panose="04020404030D07020202" pitchFamily="82" charset="0"/>
              </a:rPr>
              <a:t/>
            </a:r>
            <a:br>
              <a:rPr lang="en-US" b="1" dirty="0">
                <a:latin typeface="Tempus Sans ITC" panose="04020404030D07020202" pitchFamily="82" charset="0"/>
              </a:rPr>
            </a:br>
            <a:r>
              <a:rPr lang="en-US" b="1" i="0" dirty="0">
                <a:effectLst/>
                <a:latin typeface="Tempus Sans ITC" panose="04020404030D07020202" pitchFamily="82" charset="0"/>
              </a:rPr>
              <a:t>cherry</a:t>
            </a:r>
            <a:endParaRPr lang="en-US" b="1" dirty="0">
              <a:latin typeface="Tempus Sans ITC" panose="04020404030D07020202" pitchFamily="82" charset="0"/>
            </a:endParaRPr>
          </a:p>
        </p:txBody>
      </p:sp>
      <p:sp>
        <p:nvSpPr>
          <p:cNvPr id="13" name="TextBox 12">
            <a:extLst>
              <a:ext uri="{FF2B5EF4-FFF2-40B4-BE49-F238E27FC236}">
                <a16:creationId xmlns="" xmlns:a16="http://schemas.microsoft.com/office/drawing/2014/main" id="{D2A57652-E06E-4399-95D5-16E5D8FD7757}"/>
              </a:ext>
            </a:extLst>
          </p:cNvPr>
          <p:cNvSpPr txBox="1"/>
          <p:nvPr/>
        </p:nvSpPr>
        <p:spPr>
          <a:xfrm>
            <a:off x="1378226" y="428810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4" name="TextBox 13">
            <a:extLst>
              <a:ext uri="{FF2B5EF4-FFF2-40B4-BE49-F238E27FC236}">
                <a16:creationId xmlns="" xmlns:a16="http://schemas.microsoft.com/office/drawing/2014/main" id="{5653B1B9-2965-4CA5-BF2B-8B7B9659CF5D}"/>
              </a:ext>
            </a:extLst>
          </p:cNvPr>
          <p:cNvSpPr txBox="1"/>
          <p:nvPr/>
        </p:nvSpPr>
        <p:spPr>
          <a:xfrm>
            <a:off x="7222434" y="428810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952745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DB8AF79-7E40-4780-8151-BBE46EF9EB74}"/>
              </a:ext>
            </a:extLst>
          </p:cNvPr>
          <p:cNvSpPr txBox="1"/>
          <p:nvPr/>
        </p:nvSpPr>
        <p:spPr>
          <a:xfrm>
            <a:off x="596348" y="517699"/>
            <a:ext cx="8216348"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Loop Through the Index Numbers</a:t>
            </a:r>
          </a:p>
        </p:txBody>
      </p:sp>
      <p:sp>
        <p:nvSpPr>
          <p:cNvPr id="4" name="Rectangle 1">
            <a:extLst>
              <a:ext uri="{FF2B5EF4-FFF2-40B4-BE49-F238E27FC236}">
                <a16:creationId xmlns="" xmlns:a16="http://schemas.microsoft.com/office/drawing/2014/main" id="{F3AAB0D8-0DE0-481E-8F1C-E9BB9B1EE154}"/>
              </a:ext>
            </a:extLst>
          </p:cNvPr>
          <p:cNvSpPr>
            <a:spLocks noChangeArrowheads="1"/>
          </p:cNvSpPr>
          <p:nvPr/>
        </p:nvSpPr>
        <p:spPr bwMode="auto">
          <a:xfrm>
            <a:off x="1285461" y="1284979"/>
            <a:ext cx="902473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You can also loop through the list items by referring to their index number.</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Use the </a:t>
            </a:r>
            <a:r>
              <a:rPr kumimoji="0" lang="en-US" altLang="en-US" b="1" i="0" u="none" strike="noStrike" cap="none" normalizeH="0" baseline="0" dirty="0">
                <a:ln>
                  <a:noFill/>
                </a:ln>
                <a:solidFill>
                  <a:srgbClr val="DC143C"/>
                </a:solidFill>
                <a:effectLst/>
                <a:latin typeface="Tempus Sans ITC" panose="04020404030D07020202" pitchFamily="82" charset="0"/>
              </a:rPr>
              <a:t>range()</a:t>
            </a:r>
            <a:r>
              <a:rPr kumimoji="0" lang="en-US" altLang="en-US" b="1" i="0" u="none" strike="noStrike" cap="none" normalizeH="0" baseline="0" dirty="0">
                <a:ln>
                  <a:noFill/>
                </a:ln>
                <a:solidFill>
                  <a:srgbClr val="000000"/>
                </a:solidFill>
                <a:effectLst/>
                <a:latin typeface="Tempus Sans ITC" panose="04020404030D07020202" pitchFamily="82" charset="0"/>
              </a:rPr>
              <a:t> and </a:t>
            </a:r>
            <a:r>
              <a:rPr kumimoji="0" lang="en-US" altLang="en-US" b="1" i="0" u="none" strike="noStrike" cap="none" normalizeH="0" baseline="0" dirty="0" err="1">
                <a:ln>
                  <a:noFill/>
                </a:ln>
                <a:solidFill>
                  <a:srgbClr val="DC143C"/>
                </a:solidFill>
                <a:effectLst/>
                <a:latin typeface="Tempus Sans ITC" panose="04020404030D07020202" pitchFamily="82" charset="0"/>
              </a:rPr>
              <a:t>len</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functions to create a suitable </a:t>
            </a:r>
            <a:r>
              <a:rPr kumimoji="0" lang="en-US" altLang="en-US" b="1" i="0" u="none" strike="noStrike" cap="none" normalizeH="0" baseline="0" dirty="0" err="1">
                <a:ln>
                  <a:noFill/>
                </a:ln>
                <a:solidFill>
                  <a:srgbClr val="000000"/>
                </a:solidFill>
                <a:effectLst/>
                <a:latin typeface="Tempus Sans ITC" panose="04020404030D07020202" pitchFamily="82" charset="0"/>
              </a:rPr>
              <a:t>iterable</a:t>
            </a:r>
            <a:r>
              <a:rPr kumimoji="0" lang="en-US" altLang="en-US" b="1" i="0" u="none" strike="noStrike" cap="none" normalizeH="0" baseline="0" dirty="0">
                <a:ln>
                  <a:noFill/>
                </a:ln>
                <a:solidFill>
                  <a:srgbClr val="000000"/>
                </a:solidFill>
                <a:effectLst/>
                <a:latin typeface="Tempus Sans ITC" panose="04020404030D07020202" pitchFamily="82" charset="0"/>
              </a:rPr>
              <a: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6" name="TextBox 5">
            <a:extLst>
              <a:ext uri="{FF2B5EF4-FFF2-40B4-BE49-F238E27FC236}">
                <a16:creationId xmlns="" xmlns:a16="http://schemas.microsoft.com/office/drawing/2014/main" id="{10C285F1-781E-4E07-B539-A2CBB517949D}"/>
              </a:ext>
            </a:extLst>
          </p:cNvPr>
          <p:cNvSpPr txBox="1"/>
          <p:nvPr/>
        </p:nvSpPr>
        <p:spPr>
          <a:xfrm>
            <a:off x="874644" y="2234504"/>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Print all items by referring to their index number:</a:t>
            </a:r>
          </a:p>
        </p:txBody>
      </p:sp>
      <p:sp>
        <p:nvSpPr>
          <p:cNvPr id="8" name="TextBox 7">
            <a:extLst>
              <a:ext uri="{FF2B5EF4-FFF2-40B4-BE49-F238E27FC236}">
                <a16:creationId xmlns="" xmlns:a16="http://schemas.microsoft.com/office/drawing/2014/main" id="{D0D3D7AC-1154-46F1-A1BD-0C24E00A528B}"/>
              </a:ext>
            </a:extLst>
          </p:cNvPr>
          <p:cNvSpPr txBox="1"/>
          <p:nvPr/>
        </p:nvSpPr>
        <p:spPr>
          <a:xfrm>
            <a:off x="1908313" y="3515501"/>
            <a:ext cx="6096000" cy="923330"/>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a:latin typeface="Tempus Sans ITC" panose="04020404030D07020202" pitchFamily="82" charset="0"/>
              </a:rPr>
              <a:t>for </a:t>
            </a:r>
            <a:r>
              <a:rPr lang="en-US" b="1" dirty="0" err="1">
                <a:latin typeface="Tempus Sans ITC" panose="04020404030D07020202" pitchFamily="82" charset="0"/>
              </a:rPr>
              <a:t>i</a:t>
            </a:r>
            <a:r>
              <a:rPr lang="en-US" b="1" dirty="0">
                <a:latin typeface="Tempus Sans ITC" panose="04020404030D07020202" pitchFamily="82" charset="0"/>
              </a:rPr>
              <a:t> in range(</a:t>
            </a:r>
            <a:r>
              <a:rPr lang="en-US" b="1" dirty="0" err="1">
                <a:latin typeface="Tempus Sans ITC" panose="04020404030D07020202" pitchFamily="82" charset="0"/>
              </a:rPr>
              <a:t>len</a:t>
            </a:r>
            <a:r>
              <a:rPr lang="en-US" b="1" dirty="0">
                <a:latin typeface="Tempus Sans ITC" panose="04020404030D07020202" pitchFamily="82" charset="0"/>
              </a:rPr>
              <a:t>(</a:t>
            </a:r>
            <a:r>
              <a:rPr lang="en-US" b="1" dirty="0" err="1">
                <a:latin typeface="Tempus Sans ITC" panose="04020404030D07020202" pitchFamily="82" charset="0"/>
              </a:rPr>
              <a:t>thislist</a:t>
            </a:r>
            <a:r>
              <a:rPr lang="en-US" b="1" dirty="0">
                <a:latin typeface="Tempus Sans ITC" panose="04020404030D07020202" pitchFamily="82" charset="0"/>
              </a:rPr>
              <a:t>)):</a:t>
            </a:r>
          </a:p>
          <a:p>
            <a:r>
              <a:rPr lang="en-US" b="1" dirty="0">
                <a:latin typeface="Tempus Sans ITC" panose="04020404030D07020202" pitchFamily="82" charset="0"/>
              </a:rPr>
              <a:t>  print(</a:t>
            </a:r>
            <a:r>
              <a:rPr lang="en-US" b="1" dirty="0" err="1">
                <a:latin typeface="Tempus Sans ITC" panose="04020404030D07020202" pitchFamily="82" charset="0"/>
              </a:rPr>
              <a:t>thislist</a:t>
            </a:r>
            <a:r>
              <a:rPr lang="en-US" b="1" dirty="0">
                <a:latin typeface="Tempus Sans ITC" panose="04020404030D07020202" pitchFamily="82" charset="0"/>
              </a:rPr>
              <a:t>[</a:t>
            </a:r>
            <a:r>
              <a:rPr lang="en-US" b="1" dirty="0" err="1">
                <a:latin typeface="Tempus Sans ITC" panose="04020404030D07020202" pitchFamily="82" charset="0"/>
              </a:rPr>
              <a:t>i</a:t>
            </a:r>
            <a:r>
              <a:rPr lang="en-US" b="1" dirty="0">
                <a:latin typeface="Tempus Sans ITC" panose="04020404030D07020202" pitchFamily="82" charset="0"/>
              </a:rPr>
              <a:t>])</a:t>
            </a:r>
          </a:p>
        </p:txBody>
      </p:sp>
      <p:sp>
        <p:nvSpPr>
          <p:cNvPr id="10" name="TextBox 9">
            <a:extLst>
              <a:ext uri="{FF2B5EF4-FFF2-40B4-BE49-F238E27FC236}">
                <a16:creationId xmlns="" xmlns:a16="http://schemas.microsoft.com/office/drawing/2014/main" id="{C13EB30A-CF35-4FF4-A4BC-731C98556E58}"/>
              </a:ext>
            </a:extLst>
          </p:cNvPr>
          <p:cNvSpPr txBox="1"/>
          <p:nvPr/>
        </p:nvSpPr>
        <p:spPr>
          <a:xfrm>
            <a:off x="8004313" y="3429000"/>
            <a:ext cx="881973" cy="923330"/>
          </a:xfrm>
          <a:prstGeom prst="rect">
            <a:avLst/>
          </a:prstGeom>
          <a:noFill/>
        </p:spPr>
        <p:txBody>
          <a:bodyPr wrap="none" rtlCol="0">
            <a:spAutoFit/>
          </a:bodyPr>
          <a:lstStyle/>
          <a:p>
            <a:r>
              <a:rPr lang="en-US" b="1" dirty="0">
                <a:latin typeface="Tempus Sans ITC" panose="04020404030D07020202" pitchFamily="82" charset="0"/>
              </a:rPr>
              <a:t>apple</a:t>
            </a:r>
          </a:p>
          <a:p>
            <a:r>
              <a:rPr lang="en-US" b="1" dirty="0">
                <a:latin typeface="Tempus Sans ITC" panose="04020404030D07020202" pitchFamily="82" charset="0"/>
              </a:rPr>
              <a:t>banana</a:t>
            </a:r>
          </a:p>
          <a:p>
            <a:r>
              <a:rPr lang="en-US" b="1" dirty="0">
                <a:latin typeface="Tempus Sans ITC" panose="04020404030D07020202" pitchFamily="82" charset="0"/>
              </a:rPr>
              <a:t>cherry</a:t>
            </a:r>
          </a:p>
        </p:txBody>
      </p:sp>
      <p:sp>
        <p:nvSpPr>
          <p:cNvPr id="11" name="TextBox 10">
            <a:extLst>
              <a:ext uri="{FF2B5EF4-FFF2-40B4-BE49-F238E27FC236}">
                <a16:creationId xmlns="" xmlns:a16="http://schemas.microsoft.com/office/drawing/2014/main" id="{3E0EFDAD-8E21-4CF8-8B1E-746086ADF46E}"/>
              </a:ext>
            </a:extLst>
          </p:cNvPr>
          <p:cNvSpPr txBox="1"/>
          <p:nvPr/>
        </p:nvSpPr>
        <p:spPr>
          <a:xfrm>
            <a:off x="1534653" y="3184029"/>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2" name="TextBox 11">
            <a:extLst>
              <a:ext uri="{FF2B5EF4-FFF2-40B4-BE49-F238E27FC236}">
                <a16:creationId xmlns="" xmlns:a16="http://schemas.microsoft.com/office/drawing/2014/main" id="{5C7BBA52-FA21-4AA4-881B-329071DAC7D4}"/>
              </a:ext>
            </a:extLst>
          </p:cNvPr>
          <p:cNvSpPr txBox="1"/>
          <p:nvPr/>
        </p:nvSpPr>
        <p:spPr>
          <a:xfrm>
            <a:off x="7043794" y="318402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3" name="Rectangle 3">
            <a:extLst>
              <a:ext uri="{FF2B5EF4-FFF2-40B4-BE49-F238E27FC236}">
                <a16:creationId xmlns="" xmlns:a16="http://schemas.microsoft.com/office/drawing/2014/main" id="{BEB29BEC-8FBF-4924-AA10-DB12384D2634}"/>
              </a:ext>
            </a:extLst>
          </p:cNvPr>
          <p:cNvSpPr>
            <a:spLocks noChangeArrowheads="1"/>
          </p:cNvSpPr>
          <p:nvPr/>
        </p:nvSpPr>
        <p:spPr bwMode="auto">
          <a:xfrm>
            <a:off x="755374" y="5170077"/>
            <a:ext cx="12311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0" u="none" strike="noStrike" cap="none" normalizeH="0" baseline="0" dirty="0" err="1">
                <a:ln>
                  <a:noFill/>
                </a:ln>
                <a:solidFill>
                  <a:srgbClr val="000000"/>
                </a:solidFill>
                <a:effectLst/>
                <a:latin typeface="Tempus Sans ITC" panose="04020404030D07020202" pitchFamily="82" charset="0"/>
              </a:rPr>
              <a:t>iterable</a:t>
            </a:r>
            <a:r>
              <a:rPr kumimoji="0" lang="en-US" altLang="en-US" b="1" i="0" u="none" strike="noStrike" cap="none" normalizeH="0" baseline="0" dirty="0">
                <a:ln>
                  <a:noFill/>
                </a:ln>
                <a:solidFill>
                  <a:srgbClr val="000000"/>
                </a:solidFill>
                <a:effectLst/>
                <a:latin typeface="Tempus Sans ITC" panose="04020404030D07020202" pitchFamily="82" charset="0"/>
              </a:rPr>
              <a:t> created in the example above is </a:t>
            </a:r>
            <a:r>
              <a:rPr kumimoji="0" lang="en-US" altLang="en-US" b="1" i="0" u="none" strike="noStrike" cap="none" normalizeH="0" baseline="0" dirty="0">
                <a:ln>
                  <a:noFill/>
                </a:ln>
                <a:solidFill>
                  <a:srgbClr val="DC143C"/>
                </a:solidFill>
                <a:effectLst/>
                <a:latin typeface="Tempus Sans ITC" panose="04020404030D07020202" pitchFamily="82" charset="0"/>
              </a:rPr>
              <a:t>[0, 1, 2]</a:t>
            </a:r>
            <a:r>
              <a:rPr kumimoji="0" lang="en-US" altLang="en-US" b="1" i="0" u="none" strike="noStrike" cap="none" normalizeH="0" baseline="0" dirty="0">
                <a:ln>
                  <a:noFill/>
                </a:ln>
                <a:solidFill>
                  <a:srgbClr val="000000"/>
                </a:solidFill>
                <a:effectLst/>
                <a:latin typeface="Tempus Sans ITC" panose="04020404030D07020202" pitchFamily="82" charset="0"/>
              </a:rPr>
              <a:t>.</a:t>
            </a:r>
            <a:r>
              <a:rPr kumimoji="0" lang="en-US" altLang="en-US" b="1" i="0" u="none" strike="noStrike" cap="none" normalizeH="0" baseline="0" dirty="0">
                <a:ln>
                  <a:noFill/>
                </a:ln>
                <a:effectLst/>
                <a:latin typeface="Tempus Sans ITC" panose="04020404030D07020202" pitchFamily="82" charset="0"/>
              </a:rPr>
              <a:t> </a:t>
            </a:r>
          </a:p>
        </p:txBody>
      </p:sp>
    </p:spTree>
    <p:extLst>
      <p:ext uri="{BB962C8B-B14F-4D97-AF65-F5344CB8AC3E}">
        <p14:creationId xmlns:p14="http://schemas.microsoft.com/office/powerpoint/2010/main" val="6235253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0DFE62-0087-4686-98E5-FF797A5CECA6}"/>
              </a:ext>
            </a:extLst>
          </p:cNvPr>
          <p:cNvSpPr txBox="1"/>
          <p:nvPr/>
        </p:nvSpPr>
        <p:spPr>
          <a:xfrm>
            <a:off x="437322" y="320213"/>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Using a While Loop</a:t>
            </a:r>
          </a:p>
        </p:txBody>
      </p:sp>
      <p:sp>
        <p:nvSpPr>
          <p:cNvPr id="4" name="Rectangle 1">
            <a:extLst>
              <a:ext uri="{FF2B5EF4-FFF2-40B4-BE49-F238E27FC236}">
                <a16:creationId xmlns="" xmlns:a16="http://schemas.microsoft.com/office/drawing/2014/main" id="{F14A4C72-326C-4732-A9B0-EBC6E1192738}"/>
              </a:ext>
            </a:extLst>
          </p:cNvPr>
          <p:cNvSpPr>
            <a:spLocks noChangeArrowheads="1"/>
          </p:cNvSpPr>
          <p:nvPr/>
        </p:nvSpPr>
        <p:spPr bwMode="auto">
          <a:xfrm>
            <a:off x="1007165" y="1112680"/>
            <a:ext cx="1038871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You can loop through the list items by using a </a:t>
            </a:r>
            <a:r>
              <a:rPr kumimoji="0" lang="en-US" altLang="en-US" b="1" i="0" u="none" strike="noStrike" cap="none" normalizeH="0" baseline="0" dirty="0">
                <a:ln>
                  <a:noFill/>
                </a:ln>
                <a:solidFill>
                  <a:srgbClr val="DC143C"/>
                </a:solidFill>
                <a:effectLst/>
                <a:latin typeface="Tempus Sans ITC" panose="04020404030D07020202" pitchFamily="82" charset="0"/>
              </a:rPr>
              <a:t>while</a:t>
            </a:r>
            <a:r>
              <a:rPr kumimoji="0" lang="en-US" altLang="en-US" b="1" i="0" u="none" strike="noStrike" cap="none" normalizeH="0" baseline="0" dirty="0">
                <a:ln>
                  <a:noFill/>
                </a:ln>
                <a:solidFill>
                  <a:srgbClr val="000000"/>
                </a:solidFill>
                <a:effectLst/>
                <a:latin typeface="Tempus Sans ITC" panose="04020404030D07020202" pitchFamily="82" charset="0"/>
              </a:rPr>
              <a:t> loop.</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Use the </a:t>
            </a:r>
            <a:r>
              <a:rPr kumimoji="0" lang="en-US" altLang="en-US" b="1" i="0" u="none" strike="noStrike" cap="none" normalizeH="0" baseline="0" dirty="0" err="1">
                <a:ln>
                  <a:noFill/>
                </a:ln>
                <a:solidFill>
                  <a:srgbClr val="DC143C"/>
                </a:solidFill>
                <a:effectLst/>
                <a:latin typeface="Tempus Sans ITC" panose="04020404030D07020202" pitchFamily="82" charset="0"/>
              </a:rPr>
              <a:t>len</a:t>
            </a:r>
            <a:r>
              <a:rPr kumimoji="0" lang="en-US" altLang="en-US" b="1" i="0" u="none" strike="noStrike" cap="none" normalizeH="0" baseline="0" dirty="0">
                <a:ln>
                  <a:noFill/>
                </a:ln>
                <a:solidFill>
                  <a:srgbClr val="DC143C"/>
                </a:solidFill>
                <a:effectLst/>
                <a:latin typeface="Tempus Sans ITC" panose="04020404030D07020202" pitchFamily="82" charset="0"/>
              </a:rPr>
              <a:t>()</a:t>
            </a:r>
            <a:r>
              <a:rPr kumimoji="0" lang="en-US" altLang="en-US" b="1" i="0" u="none" strike="noStrike" cap="none" normalizeH="0" baseline="0" dirty="0">
                <a:ln>
                  <a:noFill/>
                </a:ln>
                <a:solidFill>
                  <a:srgbClr val="000000"/>
                </a:solidFill>
                <a:effectLst/>
                <a:latin typeface="Tempus Sans ITC" panose="04020404030D07020202" pitchFamily="82" charset="0"/>
              </a:rPr>
              <a:t> function to determine the length of the list, then start at 0 and loop your way through the list items by referring to their indexes.</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Remember to increase the index by 1 after each iteration.</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5" name="Rectangle 2">
            <a:extLst>
              <a:ext uri="{FF2B5EF4-FFF2-40B4-BE49-F238E27FC236}">
                <a16:creationId xmlns="" xmlns:a16="http://schemas.microsoft.com/office/drawing/2014/main" id="{CB829ABF-94DD-4DD1-B49B-D780479DAC85}"/>
              </a:ext>
            </a:extLst>
          </p:cNvPr>
          <p:cNvSpPr>
            <a:spLocks noChangeArrowheads="1"/>
          </p:cNvSpPr>
          <p:nvPr/>
        </p:nvSpPr>
        <p:spPr bwMode="auto">
          <a:xfrm>
            <a:off x="696035" y="2495879"/>
            <a:ext cx="6779100" cy="73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Print all items, using a </a:t>
            </a:r>
            <a:r>
              <a:rPr kumimoji="0" lang="en-US" altLang="en-US" b="1" i="0" u="none" strike="noStrike" cap="none" normalizeH="0" baseline="0" dirty="0">
                <a:ln>
                  <a:noFill/>
                </a:ln>
                <a:solidFill>
                  <a:srgbClr val="DC143C"/>
                </a:solidFill>
                <a:effectLst/>
                <a:latin typeface="Tempus Sans ITC" panose="04020404030D07020202" pitchFamily="82" charset="0"/>
              </a:rPr>
              <a:t>while</a:t>
            </a:r>
            <a:r>
              <a:rPr kumimoji="0" lang="en-US" altLang="en-US" b="1" i="0" u="none" strike="noStrike" cap="none" normalizeH="0" baseline="0" dirty="0">
                <a:ln>
                  <a:noFill/>
                </a:ln>
                <a:solidFill>
                  <a:srgbClr val="000000"/>
                </a:solidFill>
                <a:effectLst/>
                <a:latin typeface="Tempus Sans ITC" panose="04020404030D07020202" pitchFamily="82" charset="0"/>
              </a:rPr>
              <a:t> loop to go through all the index numbers</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7" name="TextBox 6">
            <a:extLst>
              <a:ext uri="{FF2B5EF4-FFF2-40B4-BE49-F238E27FC236}">
                <a16:creationId xmlns="" xmlns:a16="http://schemas.microsoft.com/office/drawing/2014/main" id="{FB48777C-C64B-45F2-A448-FBFC471903B7}"/>
              </a:ext>
            </a:extLst>
          </p:cNvPr>
          <p:cNvSpPr txBox="1"/>
          <p:nvPr/>
        </p:nvSpPr>
        <p:spPr>
          <a:xfrm>
            <a:off x="1736678" y="3958473"/>
            <a:ext cx="6093724" cy="1477328"/>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err="1">
                <a:latin typeface="Tempus Sans ITC" panose="04020404030D07020202" pitchFamily="82" charset="0"/>
              </a:rPr>
              <a:t>i</a:t>
            </a:r>
            <a:r>
              <a:rPr lang="en-US" b="1" dirty="0">
                <a:latin typeface="Tempus Sans ITC" panose="04020404030D07020202" pitchFamily="82" charset="0"/>
              </a:rPr>
              <a:t> = 0</a:t>
            </a:r>
          </a:p>
          <a:p>
            <a:r>
              <a:rPr lang="en-US" b="1" dirty="0">
                <a:latin typeface="Tempus Sans ITC" panose="04020404030D07020202" pitchFamily="82" charset="0"/>
              </a:rPr>
              <a:t>while </a:t>
            </a:r>
            <a:r>
              <a:rPr lang="en-US" b="1" dirty="0" err="1">
                <a:latin typeface="Tempus Sans ITC" panose="04020404030D07020202" pitchFamily="82" charset="0"/>
              </a:rPr>
              <a:t>i</a:t>
            </a:r>
            <a:r>
              <a:rPr lang="en-US" b="1" dirty="0">
                <a:latin typeface="Tempus Sans ITC" panose="04020404030D07020202" pitchFamily="82" charset="0"/>
              </a:rPr>
              <a:t> &lt; </a:t>
            </a:r>
            <a:r>
              <a:rPr lang="en-US" b="1" dirty="0" err="1">
                <a:latin typeface="Tempus Sans ITC" panose="04020404030D07020202" pitchFamily="82" charset="0"/>
              </a:rPr>
              <a:t>len</a:t>
            </a:r>
            <a:r>
              <a:rPr lang="en-US" b="1" dirty="0">
                <a:latin typeface="Tempus Sans ITC" panose="04020404030D07020202" pitchFamily="82" charset="0"/>
              </a:rPr>
              <a:t>(</a:t>
            </a:r>
            <a:r>
              <a:rPr lang="en-US" b="1" dirty="0" err="1">
                <a:latin typeface="Tempus Sans ITC" panose="04020404030D07020202" pitchFamily="82" charset="0"/>
              </a:rPr>
              <a:t>thislist</a:t>
            </a:r>
            <a:r>
              <a:rPr lang="en-US" b="1" dirty="0">
                <a:latin typeface="Tempus Sans ITC" panose="04020404030D07020202" pitchFamily="82" charset="0"/>
              </a:rPr>
              <a:t>):</a:t>
            </a:r>
          </a:p>
          <a:p>
            <a:r>
              <a:rPr lang="en-US" b="1" dirty="0">
                <a:latin typeface="Tempus Sans ITC" panose="04020404030D07020202" pitchFamily="82" charset="0"/>
              </a:rPr>
              <a:t>  print(</a:t>
            </a:r>
            <a:r>
              <a:rPr lang="en-US" b="1" dirty="0" err="1">
                <a:latin typeface="Tempus Sans ITC" panose="04020404030D07020202" pitchFamily="82" charset="0"/>
              </a:rPr>
              <a:t>thislist</a:t>
            </a:r>
            <a:r>
              <a:rPr lang="en-US" b="1" dirty="0">
                <a:latin typeface="Tempus Sans ITC" panose="04020404030D07020202" pitchFamily="82" charset="0"/>
              </a:rPr>
              <a:t>[</a:t>
            </a:r>
            <a:r>
              <a:rPr lang="en-US" b="1" dirty="0" err="1">
                <a:latin typeface="Tempus Sans ITC" panose="04020404030D07020202" pitchFamily="82" charset="0"/>
              </a:rPr>
              <a:t>i</a:t>
            </a:r>
            <a:r>
              <a:rPr lang="en-US" b="1" dirty="0">
                <a:latin typeface="Tempus Sans ITC" panose="04020404030D07020202" pitchFamily="82" charset="0"/>
              </a:rPr>
              <a:t>])</a:t>
            </a:r>
          </a:p>
          <a:p>
            <a:r>
              <a:rPr lang="en-US" b="1" dirty="0">
                <a:latin typeface="Tempus Sans ITC" panose="04020404030D07020202" pitchFamily="82" charset="0"/>
              </a:rPr>
              <a:t>  </a:t>
            </a:r>
            <a:r>
              <a:rPr lang="en-US" b="1" dirty="0" err="1">
                <a:latin typeface="Tempus Sans ITC" panose="04020404030D07020202" pitchFamily="82" charset="0"/>
              </a:rPr>
              <a:t>i</a:t>
            </a:r>
            <a:r>
              <a:rPr lang="en-US" b="1" dirty="0">
                <a:latin typeface="Tempus Sans ITC" panose="04020404030D07020202" pitchFamily="82" charset="0"/>
              </a:rPr>
              <a:t> = </a:t>
            </a:r>
            <a:r>
              <a:rPr lang="en-US" b="1" dirty="0" err="1">
                <a:latin typeface="Tempus Sans ITC" panose="04020404030D07020202" pitchFamily="82" charset="0"/>
              </a:rPr>
              <a:t>i</a:t>
            </a:r>
            <a:r>
              <a:rPr lang="en-US" b="1" dirty="0">
                <a:latin typeface="Tempus Sans ITC" panose="04020404030D07020202" pitchFamily="82" charset="0"/>
              </a:rPr>
              <a:t> + 1</a:t>
            </a:r>
          </a:p>
        </p:txBody>
      </p:sp>
      <p:sp>
        <p:nvSpPr>
          <p:cNvPr id="8" name="TextBox 7">
            <a:extLst>
              <a:ext uri="{FF2B5EF4-FFF2-40B4-BE49-F238E27FC236}">
                <a16:creationId xmlns="" xmlns:a16="http://schemas.microsoft.com/office/drawing/2014/main" id="{01036A5B-CC67-4005-BE3B-12145716E155}"/>
              </a:ext>
            </a:extLst>
          </p:cNvPr>
          <p:cNvSpPr txBox="1"/>
          <p:nvPr/>
        </p:nvSpPr>
        <p:spPr>
          <a:xfrm>
            <a:off x="7977018" y="3958473"/>
            <a:ext cx="881973" cy="923330"/>
          </a:xfrm>
          <a:prstGeom prst="rect">
            <a:avLst/>
          </a:prstGeom>
          <a:noFill/>
        </p:spPr>
        <p:txBody>
          <a:bodyPr wrap="none" rtlCol="0">
            <a:spAutoFit/>
          </a:bodyPr>
          <a:lstStyle/>
          <a:p>
            <a:r>
              <a:rPr lang="en-US" b="1" dirty="0">
                <a:latin typeface="Tempus Sans ITC" panose="04020404030D07020202" pitchFamily="82" charset="0"/>
              </a:rPr>
              <a:t>apple</a:t>
            </a:r>
          </a:p>
          <a:p>
            <a:r>
              <a:rPr lang="en-US" b="1" dirty="0">
                <a:latin typeface="Tempus Sans ITC" panose="04020404030D07020202" pitchFamily="82" charset="0"/>
              </a:rPr>
              <a:t>banana</a:t>
            </a:r>
          </a:p>
          <a:p>
            <a:r>
              <a:rPr lang="en-US" b="1" dirty="0">
                <a:latin typeface="Tempus Sans ITC" panose="04020404030D07020202" pitchFamily="82" charset="0"/>
              </a:rPr>
              <a:t>cherry</a:t>
            </a:r>
          </a:p>
        </p:txBody>
      </p:sp>
      <p:sp>
        <p:nvSpPr>
          <p:cNvPr id="9" name="TextBox 8">
            <a:extLst>
              <a:ext uri="{FF2B5EF4-FFF2-40B4-BE49-F238E27FC236}">
                <a16:creationId xmlns="" xmlns:a16="http://schemas.microsoft.com/office/drawing/2014/main" id="{3C734414-700C-4EDF-8B20-344EF9A0DFFD}"/>
              </a:ext>
            </a:extLst>
          </p:cNvPr>
          <p:cNvSpPr txBox="1"/>
          <p:nvPr/>
        </p:nvSpPr>
        <p:spPr>
          <a:xfrm>
            <a:off x="1363018" y="358914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0" name="TextBox 9">
            <a:extLst>
              <a:ext uri="{FF2B5EF4-FFF2-40B4-BE49-F238E27FC236}">
                <a16:creationId xmlns="" xmlns:a16="http://schemas.microsoft.com/office/drawing/2014/main" id="{2A0CFA88-E291-4B54-8105-D2A4BAB53DB8}"/>
              </a:ext>
            </a:extLst>
          </p:cNvPr>
          <p:cNvSpPr txBox="1"/>
          <p:nvPr/>
        </p:nvSpPr>
        <p:spPr>
          <a:xfrm>
            <a:off x="7081325" y="3589141"/>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78977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953760C2-DDDF-1658-0785-2498B230072D}"/>
              </a:ext>
            </a:extLst>
          </p:cNvPr>
          <p:cNvPicPr>
            <a:picLocks noChangeAspect="1"/>
          </p:cNvPicPr>
          <p:nvPr/>
        </p:nvPicPr>
        <p:blipFill>
          <a:blip r:embed="rId2"/>
          <a:stretch>
            <a:fillRect/>
          </a:stretch>
        </p:blipFill>
        <p:spPr>
          <a:xfrm>
            <a:off x="6889488" y="220202"/>
            <a:ext cx="4363059" cy="5953956"/>
          </a:xfrm>
          <a:prstGeom prst="rect">
            <a:avLst/>
          </a:prstGeom>
        </p:spPr>
      </p:pic>
      <p:sp>
        <p:nvSpPr>
          <p:cNvPr id="11" name="TextBox 10">
            <a:extLst>
              <a:ext uri="{FF2B5EF4-FFF2-40B4-BE49-F238E27FC236}">
                <a16:creationId xmlns="" xmlns:a16="http://schemas.microsoft.com/office/drawing/2014/main" id="{C187253F-A657-1400-F9B5-FD82135AB8A2}"/>
              </a:ext>
            </a:extLst>
          </p:cNvPr>
          <p:cNvSpPr txBox="1"/>
          <p:nvPr/>
        </p:nvSpPr>
        <p:spPr>
          <a:xfrm>
            <a:off x="669385" y="1378040"/>
            <a:ext cx="5516767" cy="923330"/>
          </a:xfrm>
          <a:prstGeom prst="rect">
            <a:avLst/>
          </a:prstGeom>
          <a:noFill/>
        </p:spPr>
        <p:txBody>
          <a:bodyPr wrap="none" rtlCol="0">
            <a:spAutoFit/>
          </a:bodyPr>
          <a:lstStyle/>
          <a:p>
            <a:r>
              <a:rPr lang="en-US" sz="5400" b="1" u="sng" dirty="0">
                <a:solidFill>
                  <a:schemeClr val="tx1">
                    <a:lumMod val="50000"/>
                  </a:schemeClr>
                </a:solidFill>
              </a:rPr>
              <a:t>Exercise 2 : Sample </a:t>
            </a:r>
            <a:endParaRPr lang="en-PH" sz="5400" b="1" u="sng" dirty="0">
              <a:solidFill>
                <a:schemeClr val="tx1">
                  <a:lumMod val="50000"/>
                </a:schemeClr>
              </a:solidFill>
            </a:endParaRPr>
          </a:p>
        </p:txBody>
      </p:sp>
    </p:spTree>
    <p:extLst>
      <p:ext uri="{BB962C8B-B14F-4D97-AF65-F5344CB8AC3E}">
        <p14:creationId xmlns:p14="http://schemas.microsoft.com/office/powerpoint/2010/main" val="16735985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1A243A3-1E17-44F3-A9DA-8F7DBDB75E7C}"/>
              </a:ext>
            </a:extLst>
          </p:cNvPr>
          <p:cNvSpPr txBox="1"/>
          <p:nvPr/>
        </p:nvSpPr>
        <p:spPr>
          <a:xfrm>
            <a:off x="490330" y="373222"/>
            <a:ext cx="7871791" cy="1938992"/>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Looping Using List Comprehension</a:t>
            </a:r>
          </a:p>
          <a:p>
            <a:r>
              <a:rPr lang="en-US" sz="4000" b="1" dirty="0">
                <a:effectLst>
                  <a:outerShdw blurRad="38100" dist="38100" dir="2700000" algn="tl">
                    <a:srgbClr val="000000">
                      <a:alpha val="43137"/>
                    </a:srgbClr>
                  </a:outerShdw>
                </a:effectLst>
                <a:latin typeface="Tempus Sans ITC" panose="04020404030D07020202" pitchFamily="82" charset="0"/>
              </a:rPr>
              <a:t/>
            </a:r>
            <a:br>
              <a:rPr lang="en-US" sz="4000" b="1" dirty="0">
                <a:effectLst>
                  <a:outerShdw blurRad="38100" dist="38100" dir="2700000" algn="tl">
                    <a:srgbClr val="000000">
                      <a:alpha val="43137"/>
                    </a:srgbClr>
                  </a:outerShdw>
                </a:effectLst>
                <a:latin typeface="Tempus Sans ITC" panose="04020404030D07020202" pitchFamily="82" charset="0"/>
              </a:rPr>
            </a:br>
            <a:endParaRPr lang="en-US" sz="4000" b="1" dirty="0">
              <a:effectLst>
                <a:outerShdw blurRad="38100" dist="38100" dir="2700000" algn="tl">
                  <a:srgbClr val="000000">
                    <a:alpha val="43137"/>
                  </a:srgbClr>
                </a:outerShdw>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8B1978DF-7E94-4F22-88D7-0C656B33736C}"/>
              </a:ext>
            </a:extLst>
          </p:cNvPr>
          <p:cNvSpPr txBox="1"/>
          <p:nvPr/>
        </p:nvSpPr>
        <p:spPr>
          <a:xfrm>
            <a:off x="1219199" y="1342718"/>
            <a:ext cx="9753601"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 Comprehension offers the shortest syntax for looping through lists:</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6" name="Rectangle 1">
            <a:extLst>
              <a:ext uri="{FF2B5EF4-FFF2-40B4-BE49-F238E27FC236}">
                <a16:creationId xmlns="" xmlns:a16="http://schemas.microsoft.com/office/drawing/2014/main" id="{FA479DFA-C960-43AF-BC8A-2E593E80CA78}"/>
              </a:ext>
            </a:extLst>
          </p:cNvPr>
          <p:cNvSpPr>
            <a:spLocks noChangeArrowheads="1"/>
          </p:cNvSpPr>
          <p:nvPr/>
        </p:nvSpPr>
        <p:spPr bwMode="auto">
          <a:xfrm>
            <a:off x="943949" y="2128412"/>
            <a:ext cx="5152051" cy="73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A short hand </a:t>
            </a:r>
            <a:r>
              <a:rPr kumimoji="0" lang="en-US" altLang="en-US" b="1" i="0" u="none" strike="noStrike" cap="none" normalizeH="0" baseline="0" dirty="0">
                <a:ln>
                  <a:noFill/>
                </a:ln>
                <a:solidFill>
                  <a:srgbClr val="DC143C"/>
                </a:solidFill>
                <a:effectLst/>
                <a:latin typeface="Tempus Sans ITC" panose="04020404030D07020202" pitchFamily="82" charset="0"/>
              </a:rPr>
              <a:t>for</a:t>
            </a:r>
            <a:r>
              <a:rPr kumimoji="0" lang="en-US" altLang="en-US" b="1" i="0" u="none" strike="noStrike" cap="none" normalizeH="0" baseline="0" dirty="0">
                <a:ln>
                  <a:noFill/>
                </a:ln>
                <a:solidFill>
                  <a:srgbClr val="000000"/>
                </a:solidFill>
                <a:effectLst/>
                <a:latin typeface="Tempus Sans ITC" panose="04020404030D07020202" pitchFamily="82" charset="0"/>
              </a:rPr>
              <a:t> loop that will print all items in a list: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8" name="TextBox 7">
            <a:extLst>
              <a:ext uri="{FF2B5EF4-FFF2-40B4-BE49-F238E27FC236}">
                <a16:creationId xmlns="" xmlns:a16="http://schemas.microsoft.com/office/drawing/2014/main" id="{64FE9712-D689-4460-9EA4-DACCF94E3D1F}"/>
              </a:ext>
            </a:extLst>
          </p:cNvPr>
          <p:cNvSpPr txBox="1"/>
          <p:nvPr/>
        </p:nvSpPr>
        <p:spPr>
          <a:xfrm>
            <a:off x="1921565" y="3533217"/>
            <a:ext cx="6096000" cy="646331"/>
          </a:xfrm>
          <a:prstGeom prst="rect">
            <a:avLst/>
          </a:prstGeom>
          <a:noFill/>
        </p:spPr>
        <p:txBody>
          <a:bodyPr wrap="square">
            <a:spAutoFit/>
          </a:bodyPr>
          <a:lstStyle/>
          <a:p>
            <a:r>
              <a:rPr lang="en-US" b="1" dirty="0" err="1">
                <a:latin typeface="Tempus Sans ITC" panose="04020404030D07020202" pitchFamily="82" charset="0"/>
              </a:rPr>
              <a:t>thislist</a:t>
            </a:r>
            <a:r>
              <a:rPr lang="en-US" b="1" dirty="0">
                <a:latin typeface="Tempus Sans ITC" panose="04020404030D07020202" pitchFamily="82" charset="0"/>
              </a:rPr>
              <a:t> = ["apple", "banana", "cherry"]</a:t>
            </a:r>
          </a:p>
          <a:p>
            <a:r>
              <a:rPr lang="en-US" b="1" dirty="0">
                <a:latin typeface="Tempus Sans ITC" panose="04020404030D07020202" pitchFamily="82" charset="0"/>
              </a:rPr>
              <a:t>[print(x) for x in </a:t>
            </a:r>
            <a:r>
              <a:rPr lang="en-US" b="1" dirty="0" err="1">
                <a:latin typeface="Tempus Sans ITC" panose="04020404030D07020202" pitchFamily="82" charset="0"/>
              </a:rPr>
              <a:t>thislist</a:t>
            </a:r>
            <a:r>
              <a:rPr lang="en-US" b="1" dirty="0">
                <a:latin typeface="Tempus Sans ITC" panose="04020404030D07020202" pitchFamily="82" charset="0"/>
              </a:rPr>
              <a:t>]</a:t>
            </a:r>
          </a:p>
        </p:txBody>
      </p:sp>
      <p:sp>
        <p:nvSpPr>
          <p:cNvPr id="9" name="TextBox 8">
            <a:extLst>
              <a:ext uri="{FF2B5EF4-FFF2-40B4-BE49-F238E27FC236}">
                <a16:creationId xmlns="" xmlns:a16="http://schemas.microsoft.com/office/drawing/2014/main" id="{8C84F270-F47A-4C58-9975-11CDAD1794B0}"/>
              </a:ext>
            </a:extLst>
          </p:cNvPr>
          <p:cNvSpPr txBox="1"/>
          <p:nvPr/>
        </p:nvSpPr>
        <p:spPr>
          <a:xfrm>
            <a:off x="1921565" y="4850875"/>
            <a:ext cx="881973" cy="923330"/>
          </a:xfrm>
          <a:prstGeom prst="rect">
            <a:avLst/>
          </a:prstGeom>
          <a:noFill/>
        </p:spPr>
        <p:txBody>
          <a:bodyPr wrap="none" rtlCol="0">
            <a:spAutoFit/>
          </a:bodyPr>
          <a:lstStyle/>
          <a:p>
            <a:r>
              <a:rPr lang="en-US" b="1" dirty="0">
                <a:latin typeface="Tempus Sans ITC" panose="04020404030D07020202" pitchFamily="82" charset="0"/>
              </a:rPr>
              <a:t>apple</a:t>
            </a:r>
          </a:p>
          <a:p>
            <a:r>
              <a:rPr lang="en-US" b="1" dirty="0">
                <a:latin typeface="Tempus Sans ITC" panose="04020404030D07020202" pitchFamily="82" charset="0"/>
              </a:rPr>
              <a:t>banana</a:t>
            </a:r>
          </a:p>
          <a:p>
            <a:r>
              <a:rPr lang="en-US" b="1" dirty="0">
                <a:latin typeface="Tempus Sans ITC" panose="04020404030D07020202" pitchFamily="82" charset="0"/>
              </a:rPr>
              <a:t>cherry</a:t>
            </a:r>
          </a:p>
        </p:txBody>
      </p:sp>
      <p:sp>
        <p:nvSpPr>
          <p:cNvPr id="10" name="TextBox 9">
            <a:extLst>
              <a:ext uri="{FF2B5EF4-FFF2-40B4-BE49-F238E27FC236}">
                <a16:creationId xmlns="" xmlns:a16="http://schemas.microsoft.com/office/drawing/2014/main" id="{A4A0193A-79E7-46C4-BE60-9BBBCBB9F682}"/>
              </a:ext>
            </a:extLst>
          </p:cNvPr>
          <p:cNvSpPr txBox="1"/>
          <p:nvPr/>
        </p:nvSpPr>
        <p:spPr>
          <a:xfrm>
            <a:off x="1402775" y="312204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2565C1D2-0EFF-4CC4-927B-0C3AB25BAFC0}"/>
              </a:ext>
            </a:extLst>
          </p:cNvPr>
          <p:cNvSpPr txBox="1"/>
          <p:nvPr/>
        </p:nvSpPr>
        <p:spPr>
          <a:xfrm>
            <a:off x="1402775" y="4377823"/>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9085659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57D7030-E0C2-439B-8C9A-CDF7F0CF727A}"/>
              </a:ext>
            </a:extLst>
          </p:cNvPr>
          <p:cNvSpPr txBox="1"/>
          <p:nvPr/>
        </p:nvSpPr>
        <p:spPr>
          <a:xfrm>
            <a:off x="662607" y="460010"/>
            <a:ext cx="8680175"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 List Comprehension</a:t>
            </a:r>
          </a:p>
        </p:txBody>
      </p:sp>
      <p:sp>
        <p:nvSpPr>
          <p:cNvPr id="5" name="TextBox 4">
            <a:extLst>
              <a:ext uri="{FF2B5EF4-FFF2-40B4-BE49-F238E27FC236}">
                <a16:creationId xmlns="" xmlns:a16="http://schemas.microsoft.com/office/drawing/2014/main" id="{61043CAF-868C-4573-BB1D-0D92B8213F8F}"/>
              </a:ext>
            </a:extLst>
          </p:cNvPr>
          <p:cNvSpPr txBox="1"/>
          <p:nvPr/>
        </p:nvSpPr>
        <p:spPr>
          <a:xfrm>
            <a:off x="1166192" y="1156349"/>
            <a:ext cx="10243932"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List comprehension offers a shorter syntax when you want to create a new list based on the values of an existing list.</a:t>
            </a:r>
          </a:p>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Based on a list of fruits, you want a new list, containing only the fruits with the letter "a" in the name.</a:t>
            </a:r>
          </a:p>
        </p:txBody>
      </p:sp>
      <p:sp>
        <p:nvSpPr>
          <p:cNvPr id="6" name="Rectangle 1">
            <a:extLst>
              <a:ext uri="{FF2B5EF4-FFF2-40B4-BE49-F238E27FC236}">
                <a16:creationId xmlns="" xmlns:a16="http://schemas.microsoft.com/office/drawing/2014/main" id="{AE886D70-40B4-4C7E-AC11-40B998AA6848}"/>
              </a:ext>
            </a:extLst>
          </p:cNvPr>
          <p:cNvSpPr>
            <a:spLocks noChangeArrowheads="1"/>
          </p:cNvSpPr>
          <p:nvPr/>
        </p:nvSpPr>
        <p:spPr bwMode="auto">
          <a:xfrm>
            <a:off x="662607" y="2576678"/>
            <a:ext cx="122185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Without list comprehension you will have to write a </a:t>
            </a:r>
            <a:r>
              <a:rPr kumimoji="0" lang="en-US" altLang="en-US" b="1" i="0" u="none" strike="noStrike" cap="none" normalizeH="0" baseline="0" dirty="0">
                <a:ln>
                  <a:noFill/>
                </a:ln>
                <a:solidFill>
                  <a:srgbClr val="DC143C"/>
                </a:solidFill>
                <a:effectLst/>
                <a:latin typeface="Tempus Sans ITC" panose="04020404030D07020202" pitchFamily="82" charset="0"/>
              </a:rPr>
              <a:t>for</a:t>
            </a:r>
            <a:r>
              <a:rPr kumimoji="0" lang="en-US" altLang="en-US" b="1" i="0" u="none" strike="noStrike" cap="none" normalizeH="0" baseline="0" dirty="0">
                <a:ln>
                  <a:noFill/>
                </a:ln>
                <a:solidFill>
                  <a:srgbClr val="000000"/>
                </a:solidFill>
                <a:effectLst/>
                <a:latin typeface="Tempus Sans ITC" panose="04020404030D07020202" pitchFamily="82" charset="0"/>
              </a:rPr>
              <a:t> statement with a conditional test inside:</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8" name="TextBox 7">
            <a:extLst>
              <a:ext uri="{FF2B5EF4-FFF2-40B4-BE49-F238E27FC236}">
                <a16:creationId xmlns="" xmlns:a16="http://schemas.microsoft.com/office/drawing/2014/main" id="{80C72A8B-1D40-4204-85E9-E5F26DAB05C3}"/>
              </a:ext>
            </a:extLst>
          </p:cNvPr>
          <p:cNvSpPr txBox="1"/>
          <p:nvPr/>
        </p:nvSpPr>
        <p:spPr>
          <a:xfrm>
            <a:off x="1630017" y="3429000"/>
            <a:ext cx="6440556" cy="2308324"/>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a:t>
            </a:r>
          </a:p>
          <a:p>
            <a:endParaRPr lang="en-US" b="1" dirty="0">
              <a:latin typeface="Tempus Sans ITC" panose="04020404030D07020202" pitchFamily="82" charset="0"/>
            </a:endParaRPr>
          </a:p>
          <a:p>
            <a:r>
              <a:rPr lang="en-US" b="1" dirty="0">
                <a:latin typeface="Tempus Sans ITC" panose="04020404030D07020202" pitchFamily="82" charset="0"/>
              </a:rPr>
              <a:t>for x in fruits:</a:t>
            </a:r>
          </a:p>
          <a:p>
            <a:r>
              <a:rPr lang="en-US" b="1" dirty="0">
                <a:latin typeface="Tempus Sans ITC" panose="04020404030D07020202" pitchFamily="82" charset="0"/>
              </a:rPr>
              <a:t>  if "a" in x:</a:t>
            </a:r>
          </a:p>
          <a:p>
            <a:r>
              <a:rPr lang="en-US" b="1" dirty="0">
                <a:latin typeface="Tempus Sans ITC" panose="04020404030D07020202" pitchFamily="82" charset="0"/>
              </a:rPr>
              <a:t>    </a:t>
            </a:r>
            <a:r>
              <a:rPr lang="en-US" b="1" dirty="0" err="1">
                <a:latin typeface="Tempus Sans ITC" panose="04020404030D07020202" pitchFamily="82" charset="0"/>
              </a:rPr>
              <a:t>newlist.append</a:t>
            </a:r>
            <a:r>
              <a:rPr lang="en-US" b="1" dirty="0">
                <a:latin typeface="Tempus Sans ITC" panose="04020404030D07020202" pitchFamily="82" charset="0"/>
              </a:rPr>
              <a:t>(x)</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9" name="Rectangle 2">
            <a:extLst>
              <a:ext uri="{FF2B5EF4-FFF2-40B4-BE49-F238E27FC236}">
                <a16:creationId xmlns="" xmlns:a16="http://schemas.microsoft.com/office/drawing/2014/main" id="{2A95E138-AD92-4F21-A579-EAA6E50C1307}"/>
              </a:ext>
            </a:extLst>
          </p:cNvPr>
          <p:cNvSpPr>
            <a:spLocks noChangeArrowheads="1"/>
          </p:cNvSpPr>
          <p:nvPr/>
        </p:nvSpPr>
        <p:spPr bwMode="auto">
          <a:xfrm>
            <a:off x="7870999" y="3529356"/>
            <a:ext cx="2943565"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'banana', 'mango']</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0" name="TextBox 9">
            <a:extLst>
              <a:ext uri="{FF2B5EF4-FFF2-40B4-BE49-F238E27FC236}">
                <a16:creationId xmlns="" xmlns:a16="http://schemas.microsoft.com/office/drawing/2014/main" id="{2C10E3F1-054A-4E7E-9480-D266579A84C0}"/>
              </a:ext>
            </a:extLst>
          </p:cNvPr>
          <p:cNvSpPr txBox="1"/>
          <p:nvPr/>
        </p:nvSpPr>
        <p:spPr>
          <a:xfrm>
            <a:off x="1256357" y="317612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1" name="TextBox 10">
            <a:extLst>
              <a:ext uri="{FF2B5EF4-FFF2-40B4-BE49-F238E27FC236}">
                <a16:creationId xmlns="" xmlns:a16="http://schemas.microsoft.com/office/drawing/2014/main" id="{4A6E8ED0-C731-4E99-9DE1-C3109E2DB520}"/>
              </a:ext>
            </a:extLst>
          </p:cNvPr>
          <p:cNvSpPr txBox="1"/>
          <p:nvPr/>
        </p:nvSpPr>
        <p:spPr>
          <a:xfrm>
            <a:off x="7483714" y="305301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1376389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E3D73B7-5682-48FB-8BAC-8915D42980CB}"/>
              </a:ext>
            </a:extLst>
          </p:cNvPr>
          <p:cNvSpPr txBox="1"/>
          <p:nvPr/>
        </p:nvSpPr>
        <p:spPr>
          <a:xfrm>
            <a:off x="569844" y="473262"/>
            <a:ext cx="9806608"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With list comprehension you can do all that with only one line of code:</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CEB7F63C-FD02-4DF4-8310-4F5F7152E7AF}"/>
              </a:ext>
            </a:extLst>
          </p:cNvPr>
          <p:cNvSpPr txBox="1"/>
          <p:nvPr/>
        </p:nvSpPr>
        <p:spPr>
          <a:xfrm>
            <a:off x="1510747" y="1559940"/>
            <a:ext cx="6096000" cy="1200329"/>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[x for x in fruits if "a" in x]</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6" name="Rectangle 2">
            <a:extLst>
              <a:ext uri="{FF2B5EF4-FFF2-40B4-BE49-F238E27FC236}">
                <a16:creationId xmlns="" xmlns:a16="http://schemas.microsoft.com/office/drawing/2014/main" id="{1C30C757-55BA-4B56-A6E7-B5DCF9692264}"/>
              </a:ext>
            </a:extLst>
          </p:cNvPr>
          <p:cNvSpPr>
            <a:spLocks noChangeArrowheads="1"/>
          </p:cNvSpPr>
          <p:nvPr/>
        </p:nvSpPr>
        <p:spPr bwMode="auto">
          <a:xfrm>
            <a:off x="7606747" y="1668694"/>
            <a:ext cx="2943565" cy="3693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Tempus Sans ITC" panose="04020404030D07020202" pitchFamily="82" charset="0"/>
              </a:rPr>
              <a:t>['apple', 'banana', 'mango']</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7" name="TextBox 6">
            <a:extLst>
              <a:ext uri="{FF2B5EF4-FFF2-40B4-BE49-F238E27FC236}">
                <a16:creationId xmlns="" xmlns:a16="http://schemas.microsoft.com/office/drawing/2014/main" id="{7FBEFE86-AFD2-4898-BE44-1399A7B7C4C6}"/>
              </a:ext>
            </a:extLst>
          </p:cNvPr>
          <p:cNvSpPr txBox="1"/>
          <p:nvPr/>
        </p:nvSpPr>
        <p:spPr>
          <a:xfrm>
            <a:off x="1137087" y="129360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8" name="TextBox 7">
            <a:extLst>
              <a:ext uri="{FF2B5EF4-FFF2-40B4-BE49-F238E27FC236}">
                <a16:creationId xmlns="" xmlns:a16="http://schemas.microsoft.com/office/drawing/2014/main" id="{4007F505-9FC2-4A70-BF6E-9E3A5F3EF397}"/>
              </a:ext>
            </a:extLst>
          </p:cNvPr>
          <p:cNvSpPr txBox="1"/>
          <p:nvPr/>
        </p:nvSpPr>
        <p:spPr>
          <a:xfrm>
            <a:off x="7258427" y="1211926"/>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0" name="TextBox 9">
            <a:extLst>
              <a:ext uri="{FF2B5EF4-FFF2-40B4-BE49-F238E27FC236}">
                <a16:creationId xmlns="" xmlns:a16="http://schemas.microsoft.com/office/drawing/2014/main" id="{B543A644-354B-48CE-BB22-AF425A1757A6}"/>
              </a:ext>
            </a:extLst>
          </p:cNvPr>
          <p:cNvSpPr txBox="1"/>
          <p:nvPr/>
        </p:nvSpPr>
        <p:spPr>
          <a:xfrm>
            <a:off x="569844" y="3516604"/>
            <a:ext cx="6096000" cy="707886"/>
          </a:xfrm>
          <a:prstGeom prst="rect">
            <a:avLst/>
          </a:prstGeom>
          <a:noFill/>
        </p:spPr>
        <p:txBody>
          <a:bodyPr wrap="square">
            <a:spAutoFit/>
          </a:bodyPr>
          <a:lstStyle/>
          <a:p>
            <a:pPr algn="l"/>
            <a:r>
              <a:rPr lang="en-US" sz="4000" b="1" i="0" dirty="0">
                <a:solidFill>
                  <a:srgbClr val="000000"/>
                </a:solidFill>
                <a:effectLst>
                  <a:outerShdw blurRad="38100" dist="38100" dir="2700000" algn="tl">
                    <a:srgbClr val="000000">
                      <a:alpha val="43137"/>
                    </a:srgbClr>
                  </a:outerShdw>
                </a:effectLst>
                <a:latin typeface="Tempus Sans ITC" panose="04020404030D07020202" pitchFamily="82" charset="0"/>
              </a:rPr>
              <a:t>The Syntax</a:t>
            </a:r>
          </a:p>
        </p:txBody>
      </p:sp>
      <p:pic>
        <p:nvPicPr>
          <p:cNvPr id="14" name="Picture 13">
            <a:extLst>
              <a:ext uri="{FF2B5EF4-FFF2-40B4-BE49-F238E27FC236}">
                <a16:creationId xmlns="" xmlns:a16="http://schemas.microsoft.com/office/drawing/2014/main" id="{F4945488-8919-4A46-BEB5-1A9A679E8452}"/>
              </a:ext>
            </a:extLst>
          </p:cNvPr>
          <p:cNvPicPr>
            <a:picLocks noChangeAspect="1"/>
          </p:cNvPicPr>
          <p:nvPr/>
        </p:nvPicPr>
        <p:blipFill>
          <a:blip r:embed="rId2"/>
          <a:stretch>
            <a:fillRect/>
          </a:stretch>
        </p:blipFill>
        <p:spPr>
          <a:xfrm>
            <a:off x="1510747" y="4362990"/>
            <a:ext cx="8642158" cy="483586"/>
          </a:xfrm>
          <a:prstGeom prst="rect">
            <a:avLst/>
          </a:prstGeom>
        </p:spPr>
      </p:pic>
      <p:sp>
        <p:nvSpPr>
          <p:cNvPr id="16" name="TextBox 15">
            <a:extLst>
              <a:ext uri="{FF2B5EF4-FFF2-40B4-BE49-F238E27FC236}">
                <a16:creationId xmlns="" xmlns:a16="http://schemas.microsoft.com/office/drawing/2014/main" id="{09AFAEE3-1649-4408-AF28-C36B74AC2710}"/>
              </a:ext>
            </a:extLst>
          </p:cNvPr>
          <p:cNvSpPr txBox="1"/>
          <p:nvPr/>
        </p:nvSpPr>
        <p:spPr>
          <a:xfrm>
            <a:off x="954156" y="5113394"/>
            <a:ext cx="9596156"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return value is a new list, leaving the old list unchanged.</a:t>
            </a:r>
            <a:endParaRPr lang="en-US" b="1" dirty="0">
              <a:latin typeface="Tempus Sans ITC" panose="04020404030D07020202" pitchFamily="82" charset="0"/>
            </a:endParaRPr>
          </a:p>
        </p:txBody>
      </p:sp>
    </p:spTree>
    <p:extLst>
      <p:ext uri="{BB962C8B-B14F-4D97-AF65-F5344CB8AC3E}">
        <p14:creationId xmlns:p14="http://schemas.microsoft.com/office/powerpoint/2010/main" val="23259415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EAFB60-7D8C-4287-8B1D-A25EA7D6E51E}"/>
              </a:ext>
            </a:extLst>
          </p:cNvPr>
          <p:cNvSpPr txBox="1"/>
          <p:nvPr/>
        </p:nvSpPr>
        <p:spPr>
          <a:xfrm>
            <a:off x="437322" y="293709"/>
            <a:ext cx="6096000" cy="1938992"/>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Condition</a:t>
            </a:r>
          </a:p>
          <a:p>
            <a:r>
              <a:rPr lang="en-US" sz="4000" b="1" dirty="0">
                <a:latin typeface="Tempus Sans ITC" panose="04020404030D07020202" pitchFamily="82" charset="0"/>
              </a:rPr>
              <a:t/>
            </a:r>
            <a:br>
              <a:rPr lang="en-US" sz="4000" b="1" dirty="0">
                <a:latin typeface="Tempus Sans ITC" panose="04020404030D07020202" pitchFamily="82" charset="0"/>
              </a:rPr>
            </a:br>
            <a:endParaRPr lang="en-US" sz="4000" b="1" dirty="0">
              <a:latin typeface="Tempus Sans ITC" panose="04020404030D07020202" pitchFamily="82" charset="0"/>
            </a:endParaRPr>
          </a:p>
        </p:txBody>
      </p:sp>
      <p:sp>
        <p:nvSpPr>
          <p:cNvPr id="6" name="TextBox 5">
            <a:extLst>
              <a:ext uri="{FF2B5EF4-FFF2-40B4-BE49-F238E27FC236}">
                <a16:creationId xmlns="" xmlns:a16="http://schemas.microsoft.com/office/drawing/2014/main" id="{31C9F543-362D-4E1E-832B-24E51A8A4318}"/>
              </a:ext>
            </a:extLst>
          </p:cNvPr>
          <p:cNvSpPr txBox="1"/>
          <p:nvPr/>
        </p:nvSpPr>
        <p:spPr>
          <a:xfrm>
            <a:off x="914399" y="940039"/>
            <a:ext cx="9037983"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a:t>
            </a:r>
            <a:r>
              <a:rPr lang="en-US" b="1" i="1" dirty="0">
                <a:solidFill>
                  <a:srgbClr val="000000"/>
                </a:solidFill>
                <a:effectLst/>
                <a:latin typeface="Tempus Sans ITC" panose="04020404030D07020202" pitchFamily="82" charset="0"/>
              </a:rPr>
              <a:t>condition</a:t>
            </a:r>
            <a:r>
              <a:rPr lang="en-US" b="1" i="0" dirty="0">
                <a:solidFill>
                  <a:srgbClr val="000000"/>
                </a:solidFill>
                <a:effectLst/>
                <a:latin typeface="Tempus Sans ITC" panose="04020404030D07020202" pitchFamily="82" charset="0"/>
              </a:rPr>
              <a:t> is like a filter that only accepts the items that valuate to </a:t>
            </a:r>
            <a:r>
              <a:rPr lang="en-US" b="1" i="0" dirty="0">
                <a:solidFill>
                  <a:srgbClr val="FF0000"/>
                </a:solidFill>
                <a:effectLst/>
                <a:latin typeface="Tempus Sans ITC" panose="04020404030D07020202" pitchFamily="82" charset="0"/>
              </a:rPr>
              <a:t>True</a:t>
            </a:r>
            <a:endParaRPr lang="en-US" b="1" dirty="0">
              <a:solidFill>
                <a:srgbClr val="FF0000"/>
              </a:solidFill>
              <a:latin typeface="Tempus Sans ITC" panose="04020404030D07020202" pitchFamily="82" charset="0"/>
            </a:endParaRPr>
          </a:p>
        </p:txBody>
      </p:sp>
      <p:sp>
        <p:nvSpPr>
          <p:cNvPr id="8" name="TextBox 7">
            <a:extLst>
              <a:ext uri="{FF2B5EF4-FFF2-40B4-BE49-F238E27FC236}">
                <a16:creationId xmlns="" xmlns:a16="http://schemas.microsoft.com/office/drawing/2014/main" id="{95DE0082-2D6C-41CF-8349-C9FF684843C0}"/>
              </a:ext>
            </a:extLst>
          </p:cNvPr>
          <p:cNvSpPr txBox="1"/>
          <p:nvPr/>
        </p:nvSpPr>
        <p:spPr>
          <a:xfrm>
            <a:off x="914399" y="1309371"/>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Only accept items that are not "apple":</a:t>
            </a:r>
            <a:endParaRPr lang="en-US" b="1" dirty="0">
              <a:latin typeface="Tempus Sans ITC" panose="04020404030D07020202" pitchFamily="82" charset="0"/>
            </a:endParaRPr>
          </a:p>
        </p:txBody>
      </p:sp>
      <p:sp>
        <p:nvSpPr>
          <p:cNvPr id="10" name="TextBox 9">
            <a:extLst>
              <a:ext uri="{FF2B5EF4-FFF2-40B4-BE49-F238E27FC236}">
                <a16:creationId xmlns="" xmlns:a16="http://schemas.microsoft.com/office/drawing/2014/main" id="{131E4771-9738-43A0-8C43-A8710CD81A70}"/>
              </a:ext>
            </a:extLst>
          </p:cNvPr>
          <p:cNvSpPr txBox="1"/>
          <p:nvPr/>
        </p:nvSpPr>
        <p:spPr>
          <a:xfrm>
            <a:off x="1285461" y="2048035"/>
            <a:ext cx="6096000" cy="923330"/>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[x for x in fruits if x != "apple"]</a:t>
            </a: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12" name="TextBox 11">
            <a:extLst>
              <a:ext uri="{FF2B5EF4-FFF2-40B4-BE49-F238E27FC236}">
                <a16:creationId xmlns="" xmlns:a16="http://schemas.microsoft.com/office/drawing/2014/main" id="{1F754990-26A5-4D64-BD1E-36B87363EA9F}"/>
              </a:ext>
            </a:extLst>
          </p:cNvPr>
          <p:cNvSpPr txBox="1"/>
          <p:nvPr/>
        </p:nvSpPr>
        <p:spPr>
          <a:xfrm>
            <a:off x="7010399" y="2048035"/>
            <a:ext cx="4850296" cy="369332"/>
          </a:xfrm>
          <a:prstGeom prst="rect">
            <a:avLst/>
          </a:prstGeom>
          <a:noFill/>
        </p:spPr>
        <p:txBody>
          <a:bodyPr wrap="square">
            <a:spAutoFit/>
          </a:bodyPr>
          <a:lstStyle/>
          <a:p>
            <a:r>
              <a:rPr lang="en-US" b="1" i="0" dirty="0">
                <a:effectLst/>
                <a:latin typeface="Tempus Sans ITC" panose="04020404030D07020202" pitchFamily="82" charset="0"/>
              </a:rPr>
              <a:t>['banana', 'cherry', 'kiwi', 'mango']</a:t>
            </a:r>
            <a:endParaRPr lang="en-US" b="1" dirty="0">
              <a:latin typeface="Tempus Sans ITC" panose="04020404030D07020202" pitchFamily="82" charset="0"/>
            </a:endParaRPr>
          </a:p>
        </p:txBody>
      </p:sp>
      <p:sp>
        <p:nvSpPr>
          <p:cNvPr id="13" name="Rectangle 2">
            <a:extLst>
              <a:ext uri="{FF2B5EF4-FFF2-40B4-BE49-F238E27FC236}">
                <a16:creationId xmlns="" xmlns:a16="http://schemas.microsoft.com/office/drawing/2014/main" id="{8C101ECF-D9FD-448D-844F-CDFF44B9A5C1}"/>
              </a:ext>
            </a:extLst>
          </p:cNvPr>
          <p:cNvSpPr>
            <a:spLocks noChangeArrowheads="1"/>
          </p:cNvSpPr>
          <p:nvPr/>
        </p:nvSpPr>
        <p:spPr bwMode="auto">
          <a:xfrm>
            <a:off x="569844" y="3248364"/>
            <a:ext cx="1057523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condition </a:t>
            </a:r>
            <a:r>
              <a:rPr kumimoji="0" lang="en-US" altLang="en-US" b="1" i="0" u="none" strike="noStrike" cap="none" normalizeH="0" baseline="0" dirty="0">
                <a:ln>
                  <a:noFill/>
                </a:ln>
                <a:solidFill>
                  <a:srgbClr val="0000CD"/>
                </a:solidFill>
                <a:effectLst/>
                <a:latin typeface="Tempus Sans ITC" panose="04020404030D07020202" pitchFamily="82" charset="0"/>
              </a:rPr>
              <a:t>if</a:t>
            </a:r>
            <a:r>
              <a:rPr kumimoji="0" lang="en-US" altLang="en-US" b="1" i="0" u="none" strike="noStrike" cap="none" normalizeH="0" baseline="0" dirty="0">
                <a:ln>
                  <a:noFill/>
                </a:ln>
                <a:solidFill>
                  <a:srgbClr val="000000"/>
                </a:solidFill>
                <a:effectLst/>
                <a:latin typeface="Tempus Sans ITC" panose="04020404030D07020202" pitchFamily="82" charset="0"/>
              </a:rPr>
              <a:t> x != </a:t>
            </a:r>
            <a:r>
              <a:rPr kumimoji="0" lang="en-US" altLang="en-US" b="1" i="0" u="none" strike="noStrike" cap="none" normalizeH="0" baseline="0" dirty="0">
                <a:ln>
                  <a:noFill/>
                </a:ln>
                <a:solidFill>
                  <a:srgbClr val="A52A2A"/>
                </a:solidFill>
                <a:effectLst/>
                <a:latin typeface="Tempus Sans ITC" panose="04020404030D07020202" pitchFamily="82" charset="0"/>
              </a:rPr>
              <a:t>"apple"</a:t>
            </a:r>
            <a:r>
              <a:rPr kumimoji="0" lang="en-US" altLang="en-US" b="1" i="0" u="none" strike="noStrike" cap="none" normalizeH="0" baseline="0" dirty="0">
                <a:ln>
                  <a:noFill/>
                </a:ln>
                <a:solidFill>
                  <a:srgbClr val="000000"/>
                </a:solidFill>
                <a:effectLst/>
                <a:latin typeface="Tempus Sans ITC" panose="04020404030D07020202" pitchFamily="82" charset="0"/>
              </a:rPr>
              <a:t>  will return </a:t>
            </a:r>
            <a:r>
              <a:rPr kumimoji="0" lang="en-US" altLang="en-US" b="1" i="0" u="none" strike="noStrike" cap="none" normalizeH="0" baseline="0" dirty="0">
                <a:ln>
                  <a:noFill/>
                </a:ln>
                <a:solidFill>
                  <a:srgbClr val="DC143C"/>
                </a:solidFill>
                <a:effectLst/>
                <a:latin typeface="Tempus Sans ITC" panose="04020404030D07020202" pitchFamily="82" charset="0"/>
              </a:rPr>
              <a:t>True</a:t>
            </a:r>
            <a:r>
              <a:rPr kumimoji="0" lang="en-US" altLang="en-US" b="1" i="0" u="none" strike="noStrike" cap="none" normalizeH="0" baseline="0" dirty="0">
                <a:ln>
                  <a:noFill/>
                </a:ln>
                <a:solidFill>
                  <a:srgbClr val="000000"/>
                </a:solidFill>
                <a:effectLst/>
                <a:latin typeface="Tempus Sans ITC" panose="04020404030D07020202" pitchFamily="82" charset="0"/>
              </a:rPr>
              <a:t> for all elements other than "apple", making the new list contain all fruits except "apple".</a:t>
            </a:r>
            <a:endParaRPr kumimoji="0" lang="en-US" altLang="en-US" b="1" i="0" u="none" strike="noStrike" cap="none" normalizeH="0" baseline="0" dirty="0">
              <a:ln>
                <a:noFill/>
              </a:ln>
              <a:solidFill>
                <a:schemeClr val="tx1"/>
              </a:solidFill>
              <a:effectLst/>
              <a:latin typeface="Tempus Sans ITC" panose="04020404030D070202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The </a:t>
            </a:r>
            <a:r>
              <a:rPr kumimoji="0" lang="en-US" altLang="en-US" b="1" i="1" u="none" strike="noStrike" cap="none" normalizeH="0" baseline="0" dirty="0">
                <a:ln>
                  <a:noFill/>
                </a:ln>
                <a:solidFill>
                  <a:srgbClr val="000000"/>
                </a:solidFill>
                <a:effectLst/>
                <a:latin typeface="Tempus Sans ITC" panose="04020404030D07020202" pitchFamily="82" charset="0"/>
              </a:rPr>
              <a:t>condition</a:t>
            </a:r>
            <a:r>
              <a:rPr kumimoji="0" lang="en-US" altLang="en-US" b="1" i="0" u="none" strike="noStrike" cap="none" normalizeH="0" baseline="0" dirty="0">
                <a:ln>
                  <a:noFill/>
                </a:ln>
                <a:solidFill>
                  <a:srgbClr val="000000"/>
                </a:solidFill>
                <a:effectLst/>
                <a:latin typeface="Tempus Sans ITC" panose="04020404030D07020202" pitchFamily="82" charset="0"/>
              </a:rPr>
              <a:t> is optional and can be omitted:</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sp>
        <p:nvSpPr>
          <p:cNvPr id="14" name="TextBox 13">
            <a:extLst>
              <a:ext uri="{FF2B5EF4-FFF2-40B4-BE49-F238E27FC236}">
                <a16:creationId xmlns="" xmlns:a16="http://schemas.microsoft.com/office/drawing/2014/main" id="{3A14724B-A8D7-4F26-A6BD-E21EDA10974D}"/>
              </a:ext>
            </a:extLst>
          </p:cNvPr>
          <p:cNvSpPr txBox="1"/>
          <p:nvPr/>
        </p:nvSpPr>
        <p:spPr>
          <a:xfrm>
            <a:off x="1017818" y="1742370"/>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9A2DF069-7A8D-42CA-91EE-9DCFF02C4E4E}"/>
              </a:ext>
            </a:extLst>
          </p:cNvPr>
          <p:cNvSpPr txBox="1"/>
          <p:nvPr/>
        </p:nvSpPr>
        <p:spPr>
          <a:xfrm>
            <a:off x="6800965" y="1705207"/>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6" name="Rectangle 3">
            <a:extLst>
              <a:ext uri="{FF2B5EF4-FFF2-40B4-BE49-F238E27FC236}">
                <a16:creationId xmlns="" xmlns:a16="http://schemas.microsoft.com/office/drawing/2014/main" id="{E1DE1415-2801-44EC-9208-CB2E6395203D}"/>
              </a:ext>
            </a:extLst>
          </p:cNvPr>
          <p:cNvSpPr>
            <a:spLocks noChangeArrowheads="1"/>
          </p:cNvSpPr>
          <p:nvPr/>
        </p:nvSpPr>
        <p:spPr bwMode="auto">
          <a:xfrm>
            <a:off x="1017818" y="4448693"/>
            <a:ext cx="46673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With no </a:t>
            </a:r>
            <a:r>
              <a:rPr kumimoji="0" lang="en-US" altLang="en-US" b="1" i="0" u="none" strike="noStrike" cap="none" normalizeH="0" baseline="0" dirty="0">
                <a:ln>
                  <a:noFill/>
                </a:ln>
                <a:solidFill>
                  <a:srgbClr val="DC143C"/>
                </a:solidFill>
                <a:effectLst/>
                <a:latin typeface="Tempus Sans ITC" panose="04020404030D07020202" pitchFamily="82" charset="0"/>
              </a:rPr>
              <a:t>if</a:t>
            </a:r>
            <a:r>
              <a:rPr kumimoji="0" lang="en-US" altLang="en-US" b="1" i="0" u="none" strike="noStrike" cap="none" normalizeH="0" baseline="0" dirty="0">
                <a:ln>
                  <a:noFill/>
                </a:ln>
                <a:solidFill>
                  <a:srgbClr val="000000"/>
                </a:solidFill>
                <a:effectLst/>
                <a:latin typeface="Tempus Sans ITC" panose="04020404030D07020202" pitchFamily="82" charset="0"/>
              </a:rPr>
              <a:t> statement:</a:t>
            </a:r>
            <a:r>
              <a:rPr kumimoji="0" lang="en-US" altLang="en-US" b="1" i="0" u="none" strike="noStrike" cap="none" normalizeH="0" baseline="0" dirty="0">
                <a:ln>
                  <a:noFill/>
                </a:ln>
                <a:solidFill>
                  <a:schemeClr val="tx1"/>
                </a:solidFill>
                <a:effectLst/>
                <a:latin typeface="Tempus Sans ITC" panose="04020404030D07020202" pitchFamily="82" charset="0"/>
              </a:rPr>
              <a:t> </a:t>
            </a:r>
          </a:p>
        </p:txBody>
      </p:sp>
      <p:sp>
        <p:nvSpPr>
          <p:cNvPr id="18" name="TextBox 17">
            <a:extLst>
              <a:ext uri="{FF2B5EF4-FFF2-40B4-BE49-F238E27FC236}">
                <a16:creationId xmlns="" xmlns:a16="http://schemas.microsoft.com/office/drawing/2014/main" id="{480393A5-9B53-4AEB-BBD0-AD139FF383E8}"/>
              </a:ext>
            </a:extLst>
          </p:cNvPr>
          <p:cNvSpPr txBox="1"/>
          <p:nvPr/>
        </p:nvSpPr>
        <p:spPr>
          <a:xfrm>
            <a:off x="1391478" y="5159414"/>
            <a:ext cx="6096000" cy="923330"/>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[x for x in fruits]</a:t>
            </a: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19" name="TextBox 18">
            <a:extLst>
              <a:ext uri="{FF2B5EF4-FFF2-40B4-BE49-F238E27FC236}">
                <a16:creationId xmlns="" xmlns:a16="http://schemas.microsoft.com/office/drawing/2014/main" id="{D87DA8BD-560E-454D-81E1-3BF76AA27841}"/>
              </a:ext>
            </a:extLst>
          </p:cNvPr>
          <p:cNvSpPr txBox="1"/>
          <p:nvPr/>
        </p:nvSpPr>
        <p:spPr>
          <a:xfrm>
            <a:off x="1017818" y="4910358"/>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0" name="TextBox 19">
            <a:extLst>
              <a:ext uri="{FF2B5EF4-FFF2-40B4-BE49-F238E27FC236}">
                <a16:creationId xmlns="" xmlns:a16="http://schemas.microsoft.com/office/drawing/2014/main" id="{0981C76E-FA9B-4908-98A0-BD501A08217A}"/>
              </a:ext>
            </a:extLst>
          </p:cNvPr>
          <p:cNvSpPr txBox="1"/>
          <p:nvPr/>
        </p:nvSpPr>
        <p:spPr>
          <a:xfrm>
            <a:off x="6900619" y="488377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22" name="TextBox 21">
            <a:extLst>
              <a:ext uri="{FF2B5EF4-FFF2-40B4-BE49-F238E27FC236}">
                <a16:creationId xmlns="" xmlns:a16="http://schemas.microsoft.com/office/drawing/2014/main" id="{F2256662-2639-42B6-AC57-0DFFE8190E9B}"/>
              </a:ext>
            </a:extLst>
          </p:cNvPr>
          <p:cNvSpPr txBox="1"/>
          <p:nvPr/>
        </p:nvSpPr>
        <p:spPr>
          <a:xfrm>
            <a:off x="7010399" y="5159414"/>
            <a:ext cx="4545497" cy="369332"/>
          </a:xfrm>
          <a:prstGeom prst="rect">
            <a:avLst/>
          </a:prstGeom>
          <a:noFill/>
        </p:spPr>
        <p:txBody>
          <a:bodyPr wrap="square">
            <a:spAutoFit/>
          </a:bodyPr>
          <a:lstStyle/>
          <a:p>
            <a:r>
              <a:rPr lang="en-US" b="1" i="0" dirty="0">
                <a:effectLst/>
                <a:latin typeface="Tempus Sans ITC" panose="04020404030D07020202" pitchFamily="82" charset="0"/>
              </a:rPr>
              <a:t>['apple', 'banana', 'cherry', 'kiwi', 'mango']</a:t>
            </a:r>
            <a:endParaRPr lang="en-US" b="1" dirty="0">
              <a:latin typeface="Tempus Sans ITC" panose="04020404030D07020202" pitchFamily="82" charset="0"/>
            </a:endParaRPr>
          </a:p>
        </p:txBody>
      </p:sp>
    </p:spTree>
    <p:extLst>
      <p:ext uri="{BB962C8B-B14F-4D97-AF65-F5344CB8AC3E}">
        <p14:creationId xmlns:p14="http://schemas.microsoft.com/office/powerpoint/2010/main" val="2958682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526268B-BA83-4E6D-9C8F-F2F253324B4A}"/>
              </a:ext>
            </a:extLst>
          </p:cNvPr>
          <p:cNvSpPr txBox="1"/>
          <p:nvPr/>
        </p:nvSpPr>
        <p:spPr>
          <a:xfrm>
            <a:off x="331304" y="265908"/>
            <a:ext cx="6096000" cy="707886"/>
          </a:xfrm>
          <a:prstGeom prst="rect">
            <a:avLst/>
          </a:prstGeom>
          <a:noFill/>
        </p:spPr>
        <p:txBody>
          <a:bodyPr wrap="square">
            <a:spAutoFit/>
          </a:bodyPr>
          <a:lstStyle/>
          <a:p>
            <a:pPr algn="l"/>
            <a:r>
              <a:rPr lang="en-US" sz="4000" b="1" i="0" dirty="0" err="1">
                <a:solidFill>
                  <a:srgbClr val="000000"/>
                </a:solidFill>
                <a:effectLst/>
                <a:latin typeface="Tempus Sans ITC" panose="04020404030D07020202" pitchFamily="82" charset="0"/>
              </a:rPr>
              <a:t>Iterable</a:t>
            </a:r>
            <a:endParaRPr lang="en-US" sz="4000" b="1" i="0" dirty="0">
              <a:solidFill>
                <a:srgbClr val="000000"/>
              </a:solidFill>
              <a:effectLst/>
              <a:latin typeface="Tempus Sans ITC" panose="04020404030D07020202" pitchFamily="82" charset="0"/>
            </a:endParaRPr>
          </a:p>
        </p:txBody>
      </p:sp>
      <p:sp>
        <p:nvSpPr>
          <p:cNvPr id="5" name="TextBox 4">
            <a:extLst>
              <a:ext uri="{FF2B5EF4-FFF2-40B4-BE49-F238E27FC236}">
                <a16:creationId xmlns="" xmlns:a16="http://schemas.microsoft.com/office/drawing/2014/main" id="{70587DFB-5BB5-496F-A2AF-37999097DFE8}"/>
              </a:ext>
            </a:extLst>
          </p:cNvPr>
          <p:cNvSpPr txBox="1"/>
          <p:nvPr/>
        </p:nvSpPr>
        <p:spPr>
          <a:xfrm>
            <a:off x="887896" y="973794"/>
            <a:ext cx="8706678"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The </a:t>
            </a:r>
            <a:r>
              <a:rPr lang="en-US" b="1" i="1" dirty="0" err="1">
                <a:solidFill>
                  <a:srgbClr val="000000"/>
                </a:solidFill>
                <a:effectLst/>
                <a:latin typeface="Tempus Sans ITC" panose="04020404030D07020202" pitchFamily="82" charset="0"/>
              </a:rPr>
              <a:t>iterable</a:t>
            </a:r>
            <a:r>
              <a:rPr lang="en-US" b="1" i="0" dirty="0">
                <a:solidFill>
                  <a:srgbClr val="000000"/>
                </a:solidFill>
                <a:effectLst/>
                <a:latin typeface="Tempus Sans ITC" panose="04020404030D07020202" pitchFamily="82" charset="0"/>
              </a:rPr>
              <a:t> can be any </a:t>
            </a:r>
            <a:r>
              <a:rPr lang="en-US" b="1" i="0" dirty="0" err="1">
                <a:solidFill>
                  <a:srgbClr val="000000"/>
                </a:solidFill>
                <a:effectLst/>
                <a:latin typeface="Tempus Sans ITC" panose="04020404030D07020202" pitchFamily="82" charset="0"/>
              </a:rPr>
              <a:t>iterable</a:t>
            </a:r>
            <a:r>
              <a:rPr lang="en-US" b="1" i="0" dirty="0">
                <a:solidFill>
                  <a:srgbClr val="000000"/>
                </a:solidFill>
                <a:effectLst/>
                <a:latin typeface="Tempus Sans ITC" panose="04020404030D07020202" pitchFamily="82" charset="0"/>
              </a:rPr>
              <a:t> object, like a list, tuple, set etc.</a:t>
            </a:r>
          </a:p>
          <a:p>
            <a:r>
              <a:rPr lang="en-US" b="1" i="0" dirty="0">
                <a:solidFill>
                  <a:srgbClr val="000000"/>
                </a:solidFill>
                <a:effectLst/>
                <a:latin typeface="Tempus Sans ITC" panose="04020404030D07020202" pitchFamily="82" charset="0"/>
              </a:rPr>
              <a:t/>
            </a:r>
            <a:br>
              <a:rPr lang="en-US" b="1" i="0" dirty="0">
                <a:solidFill>
                  <a:srgbClr val="000000"/>
                </a:solidFill>
                <a:effectLst/>
                <a:latin typeface="Tempus Sans ITC" panose="04020404030D07020202" pitchFamily="82" charset="0"/>
              </a:rPr>
            </a:br>
            <a:endParaRPr lang="en-US" b="1" dirty="0">
              <a:latin typeface="Tempus Sans ITC" panose="04020404030D07020202" pitchFamily="82" charset="0"/>
            </a:endParaRPr>
          </a:p>
        </p:txBody>
      </p:sp>
      <p:sp>
        <p:nvSpPr>
          <p:cNvPr id="6" name="Rectangle 1">
            <a:extLst>
              <a:ext uri="{FF2B5EF4-FFF2-40B4-BE49-F238E27FC236}">
                <a16:creationId xmlns="" xmlns:a16="http://schemas.microsoft.com/office/drawing/2014/main" id="{343206D2-A2BD-4050-9466-B55F9DA7739C}"/>
              </a:ext>
            </a:extLst>
          </p:cNvPr>
          <p:cNvSpPr>
            <a:spLocks noChangeArrowheads="1"/>
          </p:cNvSpPr>
          <p:nvPr/>
        </p:nvSpPr>
        <p:spPr bwMode="auto">
          <a:xfrm>
            <a:off x="689113" y="1523975"/>
            <a:ext cx="5249835" cy="733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empus Sans ITC" panose="04020404030D07020202" pitchFamily="82" charset="0"/>
              </a:rPr>
              <a:t>You can use the </a:t>
            </a:r>
            <a:r>
              <a:rPr kumimoji="0" lang="en-US" altLang="en-US" b="1" i="0" u="none" strike="noStrike" cap="none" normalizeH="0" baseline="0" dirty="0">
                <a:ln>
                  <a:noFill/>
                </a:ln>
                <a:solidFill>
                  <a:srgbClr val="DC143C"/>
                </a:solidFill>
                <a:effectLst/>
                <a:latin typeface="Tempus Sans ITC" panose="04020404030D07020202" pitchFamily="82" charset="0"/>
              </a:rPr>
              <a:t>range()</a:t>
            </a:r>
            <a:r>
              <a:rPr kumimoji="0" lang="en-US" altLang="en-US" b="1" i="0" u="none" strike="noStrike" cap="none" normalizeH="0" baseline="0" dirty="0">
                <a:ln>
                  <a:noFill/>
                </a:ln>
                <a:solidFill>
                  <a:srgbClr val="000000"/>
                </a:solidFill>
                <a:effectLst/>
                <a:latin typeface="Tempus Sans ITC" panose="04020404030D07020202" pitchFamily="82" charset="0"/>
              </a:rPr>
              <a:t> function to create an </a:t>
            </a:r>
            <a:r>
              <a:rPr kumimoji="0" lang="en-US" altLang="en-US" b="1" i="0" u="none" strike="noStrike" cap="none" normalizeH="0" baseline="0" dirty="0" err="1">
                <a:ln>
                  <a:noFill/>
                </a:ln>
                <a:solidFill>
                  <a:srgbClr val="000000"/>
                </a:solidFill>
                <a:effectLst/>
                <a:latin typeface="Tempus Sans ITC" panose="04020404030D07020202" pitchFamily="82" charset="0"/>
              </a:rPr>
              <a:t>iterable</a:t>
            </a:r>
            <a:r>
              <a:rPr kumimoji="0" lang="en-US" altLang="en-US" b="1" i="0" u="none" strike="noStrike" cap="none" normalizeH="0" baseline="0" dirty="0">
                <a:ln>
                  <a:noFill/>
                </a:ln>
                <a:solidFill>
                  <a:srgbClr val="000000"/>
                </a:solidFill>
                <a:effectLst/>
                <a:latin typeface="Tempus Sans ITC" panose="04020404030D07020202" pitchFamily="82" charset="0"/>
              </a:rPr>
              <a:t>:</a:t>
            </a:r>
            <a:endParaRPr kumimoji="0" lang="en-US" altLang="en-US" b="1" i="0" u="none" strike="noStrike" cap="none" normalizeH="0" baseline="0" dirty="0">
              <a:ln>
                <a:noFill/>
              </a:ln>
              <a:solidFill>
                <a:schemeClr val="tx1"/>
              </a:solidFill>
              <a:effectLst/>
              <a:latin typeface="Tempus Sans ITC" panose="04020404030D07020202" pitchFamily="82" charset="0"/>
            </a:endParaRPr>
          </a:p>
        </p:txBody>
      </p:sp>
      <p:pic>
        <p:nvPicPr>
          <p:cNvPr id="10" name="Picture 9">
            <a:extLst>
              <a:ext uri="{FF2B5EF4-FFF2-40B4-BE49-F238E27FC236}">
                <a16:creationId xmlns="" xmlns:a16="http://schemas.microsoft.com/office/drawing/2014/main" id="{69B033C9-DE99-4BF5-A9DA-FC78A6468C74}"/>
              </a:ext>
            </a:extLst>
          </p:cNvPr>
          <p:cNvPicPr>
            <a:picLocks noChangeAspect="1"/>
          </p:cNvPicPr>
          <p:nvPr/>
        </p:nvPicPr>
        <p:blipFill>
          <a:blip r:embed="rId2"/>
          <a:stretch>
            <a:fillRect/>
          </a:stretch>
        </p:blipFill>
        <p:spPr>
          <a:xfrm>
            <a:off x="1531047" y="2335534"/>
            <a:ext cx="9380201" cy="1158637"/>
          </a:xfrm>
          <a:prstGeom prst="rect">
            <a:avLst/>
          </a:prstGeom>
        </p:spPr>
      </p:pic>
      <p:sp>
        <p:nvSpPr>
          <p:cNvPr id="12" name="TextBox 11">
            <a:extLst>
              <a:ext uri="{FF2B5EF4-FFF2-40B4-BE49-F238E27FC236}">
                <a16:creationId xmlns="" xmlns:a16="http://schemas.microsoft.com/office/drawing/2014/main" id="{7F4FFB83-BC97-4F4A-8ACC-2552E530ABAE}"/>
              </a:ext>
            </a:extLst>
          </p:cNvPr>
          <p:cNvSpPr txBox="1"/>
          <p:nvPr/>
        </p:nvSpPr>
        <p:spPr>
          <a:xfrm>
            <a:off x="569843" y="3823903"/>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Same example, but with a condition:</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65DD4AB1-D1D5-41CF-9691-A633999502D1}"/>
              </a:ext>
            </a:extLst>
          </p:cNvPr>
          <p:cNvSpPr txBox="1"/>
          <p:nvPr/>
        </p:nvSpPr>
        <p:spPr>
          <a:xfrm>
            <a:off x="1351722" y="4522968"/>
            <a:ext cx="6096000" cy="923330"/>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Accept only numbers lower than 5:</a:t>
            </a:r>
          </a:p>
          <a:p>
            <a:r>
              <a:rPr lang="en-US" b="1" dirty="0">
                <a:latin typeface="Tempus Sans ITC" panose="04020404030D07020202" pitchFamily="82" charset="0"/>
              </a:rPr>
              <a:t/>
            </a:r>
            <a:br>
              <a:rPr lang="en-US" b="1" dirty="0">
                <a:latin typeface="Tempus Sans ITC" panose="04020404030D07020202" pitchFamily="82" charset="0"/>
              </a:rPr>
            </a:br>
            <a:endParaRPr lang="en-US" b="1" dirty="0">
              <a:latin typeface="Tempus Sans ITC" panose="04020404030D07020202" pitchFamily="82" charset="0"/>
            </a:endParaRPr>
          </a:p>
        </p:txBody>
      </p:sp>
      <p:pic>
        <p:nvPicPr>
          <p:cNvPr id="16" name="Picture 15">
            <a:extLst>
              <a:ext uri="{FF2B5EF4-FFF2-40B4-BE49-F238E27FC236}">
                <a16:creationId xmlns="" xmlns:a16="http://schemas.microsoft.com/office/drawing/2014/main" id="{8BE2CF73-47FD-4D9C-B4D3-EEA050CAF819}"/>
              </a:ext>
            </a:extLst>
          </p:cNvPr>
          <p:cNvPicPr>
            <a:picLocks noChangeAspect="1"/>
          </p:cNvPicPr>
          <p:nvPr/>
        </p:nvPicPr>
        <p:blipFill>
          <a:blip r:embed="rId3"/>
          <a:stretch>
            <a:fillRect/>
          </a:stretch>
        </p:blipFill>
        <p:spPr>
          <a:xfrm>
            <a:off x="1585730" y="5128072"/>
            <a:ext cx="9020539" cy="959274"/>
          </a:xfrm>
          <a:prstGeom prst="rect">
            <a:avLst/>
          </a:prstGeom>
        </p:spPr>
      </p:pic>
    </p:spTree>
    <p:extLst>
      <p:ext uri="{BB962C8B-B14F-4D97-AF65-F5344CB8AC3E}">
        <p14:creationId xmlns:p14="http://schemas.microsoft.com/office/powerpoint/2010/main" val="4014449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E128E2B-852A-47B3-A4C3-4D24547D711C}"/>
              </a:ext>
            </a:extLst>
          </p:cNvPr>
          <p:cNvSpPr txBox="1"/>
          <p:nvPr/>
        </p:nvSpPr>
        <p:spPr>
          <a:xfrm>
            <a:off x="357809" y="280457"/>
            <a:ext cx="6096000"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Expression</a:t>
            </a:r>
          </a:p>
        </p:txBody>
      </p:sp>
      <p:sp>
        <p:nvSpPr>
          <p:cNvPr id="5" name="TextBox 4">
            <a:extLst>
              <a:ext uri="{FF2B5EF4-FFF2-40B4-BE49-F238E27FC236}">
                <a16:creationId xmlns="" xmlns:a16="http://schemas.microsoft.com/office/drawing/2014/main" id="{462410D0-DE00-4CBB-96BE-AFEB927F6C85}"/>
              </a:ext>
            </a:extLst>
          </p:cNvPr>
          <p:cNvSpPr txBox="1"/>
          <p:nvPr/>
        </p:nvSpPr>
        <p:spPr>
          <a:xfrm>
            <a:off x="1020417" y="988343"/>
            <a:ext cx="10363199" cy="646331"/>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a:t>
            </a:r>
            <a:r>
              <a:rPr lang="en-US" b="1" i="1" dirty="0">
                <a:solidFill>
                  <a:srgbClr val="000000"/>
                </a:solidFill>
                <a:effectLst/>
                <a:latin typeface="Tempus Sans ITC" panose="04020404030D07020202" pitchFamily="82" charset="0"/>
              </a:rPr>
              <a:t>expression</a:t>
            </a:r>
            <a:r>
              <a:rPr lang="en-US" b="1" i="0" dirty="0">
                <a:solidFill>
                  <a:srgbClr val="000000"/>
                </a:solidFill>
                <a:effectLst/>
                <a:latin typeface="Tempus Sans ITC" panose="04020404030D07020202" pitchFamily="82" charset="0"/>
              </a:rPr>
              <a:t> is the current item in the iteration, but it is also the outcome, which you can manipulate before it ends up like a list item in the new list:</a:t>
            </a:r>
            <a:endParaRPr lang="en-US" b="1" dirty="0">
              <a:latin typeface="Tempus Sans ITC" panose="04020404030D07020202" pitchFamily="82" charset="0"/>
            </a:endParaRPr>
          </a:p>
        </p:txBody>
      </p:sp>
      <p:sp>
        <p:nvSpPr>
          <p:cNvPr id="7" name="TextBox 6">
            <a:extLst>
              <a:ext uri="{FF2B5EF4-FFF2-40B4-BE49-F238E27FC236}">
                <a16:creationId xmlns="" xmlns:a16="http://schemas.microsoft.com/office/drawing/2014/main" id="{E3DCB725-F1AA-477A-97EE-09A5649C65A1}"/>
              </a:ext>
            </a:extLst>
          </p:cNvPr>
          <p:cNvSpPr txBox="1"/>
          <p:nvPr/>
        </p:nvSpPr>
        <p:spPr>
          <a:xfrm>
            <a:off x="702365" y="1696229"/>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Set the values in the new list to upper case:</a:t>
            </a:r>
          </a:p>
        </p:txBody>
      </p:sp>
      <p:sp>
        <p:nvSpPr>
          <p:cNvPr id="9" name="TextBox 8">
            <a:extLst>
              <a:ext uri="{FF2B5EF4-FFF2-40B4-BE49-F238E27FC236}">
                <a16:creationId xmlns="" xmlns:a16="http://schemas.microsoft.com/office/drawing/2014/main" id="{274328CF-44A0-4393-B77B-1D7EF9F530EB}"/>
              </a:ext>
            </a:extLst>
          </p:cNvPr>
          <p:cNvSpPr txBox="1"/>
          <p:nvPr/>
        </p:nvSpPr>
        <p:spPr>
          <a:xfrm>
            <a:off x="1484243" y="3038113"/>
            <a:ext cx="6096000" cy="923330"/>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a:t>
            </a:r>
            <a:r>
              <a:rPr lang="en-US" b="1" dirty="0" err="1">
                <a:latin typeface="Tempus Sans ITC" panose="04020404030D07020202" pitchFamily="82" charset="0"/>
              </a:rPr>
              <a:t>x.upper</a:t>
            </a:r>
            <a:r>
              <a:rPr lang="en-US" b="1" dirty="0">
                <a:latin typeface="Tempus Sans ITC" panose="04020404030D07020202" pitchFamily="82" charset="0"/>
              </a:rPr>
              <a:t>() for x in fruits]</a:t>
            </a: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10" name="TextBox 9">
            <a:extLst>
              <a:ext uri="{FF2B5EF4-FFF2-40B4-BE49-F238E27FC236}">
                <a16:creationId xmlns="" xmlns:a16="http://schemas.microsoft.com/office/drawing/2014/main" id="{39CFAC06-F107-4B5C-818F-35E03B82AB08}"/>
              </a:ext>
            </a:extLst>
          </p:cNvPr>
          <p:cNvSpPr txBox="1"/>
          <p:nvPr/>
        </p:nvSpPr>
        <p:spPr>
          <a:xfrm>
            <a:off x="1203348" y="2668781"/>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4" name="TextBox 13">
            <a:extLst>
              <a:ext uri="{FF2B5EF4-FFF2-40B4-BE49-F238E27FC236}">
                <a16:creationId xmlns="" xmlns:a16="http://schemas.microsoft.com/office/drawing/2014/main" id="{5F4DC939-4F86-4A7F-835A-E749DAC69FF3}"/>
              </a:ext>
            </a:extLst>
          </p:cNvPr>
          <p:cNvSpPr txBox="1"/>
          <p:nvPr/>
        </p:nvSpPr>
        <p:spPr>
          <a:xfrm>
            <a:off x="7142922" y="3038113"/>
            <a:ext cx="4240694" cy="646331"/>
          </a:xfrm>
          <a:prstGeom prst="rect">
            <a:avLst/>
          </a:prstGeom>
          <a:noFill/>
        </p:spPr>
        <p:txBody>
          <a:bodyPr wrap="square">
            <a:spAutoFit/>
          </a:bodyPr>
          <a:lstStyle/>
          <a:p>
            <a:r>
              <a:rPr lang="en-US" b="1" i="0" dirty="0">
                <a:effectLst/>
                <a:latin typeface="Tempus Sans ITC" panose="04020404030D07020202" pitchFamily="82" charset="0"/>
              </a:rPr>
              <a:t>['APPLE', 'BANANA', 'CHERRY', 'KIWI', 'MANGO']</a:t>
            </a:r>
            <a:endParaRPr lang="en-US" b="1" dirty="0">
              <a:latin typeface="Tempus Sans ITC" panose="04020404030D07020202" pitchFamily="82" charset="0"/>
            </a:endParaRPr>
          </a:p>
        </p:txBody>
      </p:sp>
      <p:sp>
        <p:nvSpPr>
          <p:cNvPr id="15" name="TextBox 14">
            <a:extLst>
              <a:ext uri="{FF2B5EF4-FFF2-40B4-BE49-F238E27FC236}">
                <a16:creationId xmlns="" xmlns:a16="http://schemas.microsoft.com/office/drawing/2014/main" id="{FA667AE6-D4FD-4FDB-8285-FD3974AE21C4}"/>
              </a:ext>
            </a:extLst>
          </p:cNvPr>
          <p:cNvSpPr txBox="1"/>
          <p:nvPr/>
        </p:nvSpPr>
        <p:spPr>
          <a:xfrm>
            <a:off x="6785112" y="2711892"/>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
        <p:nvSpPr>
          <p:cNvPr id="17" name="TextBox 16">
            <a:extLst>
              <a:ext uri="{FF2B5EF4-FFF2-40B4-BE49-F238E27FC236}">
                <a16:creationId xmlns="" xmlns:a16="http://schemas.microsoft.com/office/drawing/2014/main" id="{2BE6AF53-45F6-4AE6-98BD-73510F5F4C1E}"/>
              </a:ext>
            </a:extLst>
          </p:cNvPr>
          <p:cNvSpPr txBox="1"/>
          <p:nvPr/>
        </p:nvSpPr>
        <p:spPr>
          <a:xfrm>
            <a:off x="775252" y="4079969"/>
            <a:ext cx="6096000"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You can set the outcome to whatever you like:</a:t>
            </a:r>
            <a:endParaRPr lang="en-US" b="1" dirty="0">
              <a:latin typeface="Tempus Sans ITC" panose="04020404030D07020202" pitchFamily="82" charset="0"/>
            </a:endParaRPr>
          </a:p>
        </p:txBody>
      </p:sp>
      <p:sp>
        <p:nvSpPr>
          <p:cNvPr id="19" name="TextBox 18">
            <a:extLst>
              <a:ext uri="{FF2B5EF4-FFF2-40B4-BE49-F238E27FC236}">
                <a16:creationId xmlns="" xmlns:a16="http://schemas.microsoft.com/office/drawing/2014/main" id="{D3F0B1D1-D5D4-43E0-AA2B-9EF6AC343C6D}"/>
              </a:ext>
            </a:extLst>
          </p:cNvPr>
          <p:cNvSpPr txBox="1"/>
          <p:nvPr/>
        </p:nvSpPr>
        <p:spPr>
          <a:xfrm>
            <a:off x="1484243" y="5021645"/>
            <a:ext cx="6096000" cy="923330"/>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r>
              <a:rPr lang="en-US" b="1" dirty="0" err="1">
                <a:latin typeface="Tempus Sans ITC" panose="04020404030D07020202" pitchFamily="82" charset="0"/>
              </a:rPr>
              <a:t>newlist</a:t>
            </a:r>
            <a:r>
              <a:rPr lang="en-US" b="1" dirty="0">
                <a:latin typeface="Tempus Sans ITC" panose="04020404030D07020202" pitchFamily="82" charset="0"/>
              </a:rPr>
              <a:t> = ['hello' for x in fruits]</a:t>
            </a: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21" name="TextBox 20">
            <a:extLst>
              <a:ext uri="{FF2B5EF4-FFF2-40B4-BE49-F238E27FC236}">
                <a16:creationId xmlns="" xmlns:a16="http://schemas.microsoft.com/office/drawing/2014/main" id="{FF814149-C9AD-4862-ADC4-1E40A2714C48}"/>
              </a:ext>
            </a:extLst>
          </p:cNvPr>
          <p:cNvSpPr txBox="1"/>
          <p:nvPr/>
        </p:nvSpPr>
        <p:spPr>
          <a:xfrm>
            <a:off x="7265371" y="5021645"/>
            <a:ext cx="4118245" cy="369332"/>
          </a:xfrm>
          <a:prstGeom prst="rect">
            <a:avLst/>
          </a:prstGeom>
          <a:noFill/>
        </p:spPr>
        <p:txBody>
          <a:bodyPr wrap="square">
            <a:spAutoFit/>
          </a:bodyPr>
          <a:lstStyle/>
          <a:p>
            <a:r>
              <a:rPr lang="en-US" b="1" i="0" dirty="0">
                <a:effectLst/>
                <a:latin typeface="Tempus Sans ITC" panose="04020404030D07020202" pitchFamily="82" charset="0"/>
              </a:rPr>
              <a:t>['hello', 'hello', 'hello', 'hello', 'hello']</a:t>
            </a:r>
            <a:endParaRPr lang="en-US" b="1" dirty="0">
              <a:latin typeface="Tempus Sans ITC" panose="04020404030D07020202" pitchFamily="82" charset="0"/>
            </a:endParaRPr>
          </a:p>
        </p:txBody>
      </p:sp>
      <p:sp>
        <p:nvSpPr>
          <p:cNvPr id="22" name="TextBox 21">
            <a:extLst>
              <a:ext uri="{FF2B5EF4-FFF2-40B4-BE49-F238E27FC236}">
                <a16:creationId xmlns="" xmlns:a16="http://schemas.microsoft.com/office/drawing/2014/main" id="{41702C26-4DAA-4D68-8581-1D7CFF4191F0}"/>
              </a:ext>
            </a:extLst>
          </p:cNvPr>
          <p:cNvSpPr txBox="1"/>
          <p:nvPr/>
        </p:nvSpPr>
        <p:spPr>
          <a:xfrm>
            <a:off x="1203348" y="4652313"/>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23" name="TextBox 22">
            <a:extLst>
              <a:ext uri="{FF2B5EF4-FFF2-40B4-BE49-F238E27FC236}">
                <a16:creationId xmlns="" xmlns:a16="http://schemas.microsoft.com/office/drawing/2014/main" id="{D13DDF7D-AA07-425A-AAAE-1F248A19BDFE}"/>
              </a:ext>
            </a:extLst>
          </p:cNvPr>
          <p:cNvSpPr txBox="1"/>
          <p:nvPr/>
        </p:nvSpPr>
        <p:spPr>
          <a:xfrm>
            <a:off x="6785112" y="4696299"/>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8286906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287B16A-2FB6-4AB8-97C1-432CEB2E8DB8}"/>
              </a:ext>
            </a:extLst>
          </p:cNvPr>
          <p:cNvSpPr txBox="1"/>
          <p:nvPr/>
        </p:nvSpPr>
        <p:spPr>
          <a:xfrm>
            <a:off x="371060" y="333466"/>
            <a:ext cx="11383617" cy="369332"/>
          </a:xfrm>
          <a:prstGeom prst="rect">
            <a:avLst/>
          </a:prstGeom>
          <a:noFill/>
        </p:spPr>
        <p:txBody>
          <a:bodyPr wrap="square">
            <a:spAutoFit/>
          </a:bodyPr>
          <a:lstStyle/>
          <a:p>
            <a:r>
              <a:rPr lang="en-US" b="1" i="0" dirty="0">
                <a:solidFill>
                  <a:srgbClr val="000000"/>
                </a:solidFill>
                <a:effectLst/>
                <a:latin typeface="Tempus Sans ITC" panose="04020404030D07020202" pitchFamily="82" charset="0"/>
              </a:rPr>
              <a:t>The </a:t>
            </a:r>
            <a:r>
              <a:rPr lang="en-US" b="1" i="1" dirty="0">
                <a:solidFill>
                  <a:srgbClr val="000000"/>
                </a:solidFill>
                <a:effectLst/>
                <a:latin typeface="Tempus Sans ITC" panose="04020404030D07020202" pitchFamily="82" charset="0"/>
              </a:rPr>
              <a:t>expression</a:t>
            </a:r>
            <a:r>
              <a:rPr lang="en-US" b="1" i="0" dirty="0">
                <a:solidFill>
                  <a:srgbClr val="000000"/>
                </a:solidFill>
                <a:effectLst/>
                <a:latin typeface="Tempus Sans ITC" panose="04020404030D07020202" pitchFamily="82" charset="0"/>
              </a:rPr>
              <a:t> can also contain conditions, not like a filter, but as a way to manipulate the outcome:</a:t>
            </a:r>
            <a:endParaRPr lang="en-US" b="1" dirty="0">
              <a:latin typeface="Tempus Sans ITC" panose="04020404030D07020202" pitchFamily="82" charset="0"/>
            </a:endParaRPr>
          </a:p>
        </p:txBody>
      </p:sp>
      <p:sp>
        <p:nvSpPr>
          <p:cNvPr id="5" name="TextBox 4">
            <a:extLst>
              <a:ext uri="{FF2B5EF4-FFF2-40B4-BE49-F238E27FC236}">
                <a16:creationId xmlns="" xmlns:a16="http://schemas.microsoft.com/office/drawing/2014/main" id="{9A2E82B4-1875-440C-A54A-A0FEED5CBADE}"/>
              </a:ext>
            </a:extLst>
          </p:cNvPr>
          <p:cNvSpPr txBox="1"/>
          <p:nvPr/>
        </p:nvSpPr>
        <p:spPr>
          <a:xfrm>
            <a:off x="848140" y="1200835"/>
            <a:ext cx="6096000"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Example</a:t>
            </a:r>
          </a:p>
          <a:p>
            <a:pPr algn="l"/>
            <a:r>
              <a:rPr lang="en-US" b="1" i="0" dirty="0">
                <a:solidFill>
                  <a:srgbClr val="000000"/>
                </a:solidFill>
                <a:effectLst/>
                <a:latin typeface="Tempus Sans ITC" panose="04020404030D07020202" pitchFamily="82" charset="0"/>
              </a:rPr>
              <a:t>Return "orange" instead of "banana":</a:t>
            </a:r>
          </a:p>
        </p:txBody>
      </p:sp>
      <p:sp>
        <p:nvSpPr>
          <p:cNvPr id="7" name="TextBox 6">
            <a:extLst>
              <a:ext uri="{FF2B5EF4-FFF2-40B4-BE49-F238E27FC236}">
                <a16:creationId xmlns="" xmlns:a16="http://schemas.microsoft.com/office/drawing/2014/main" id="{2BAA6EFA-541A-4DDD-A38E-49AFF4C3857C}"/>
              </a:ext>
            </a:extLst>
          </p:cNvPr>
          <p:cNvSpPr txBox="1"/>
          <p:nvPr/>
        </p:nvSpPr>
        <p:spPr>
          <a:xfrm>
            <a:off x="1550503" y="2480466"/>
            <a:ext cx="6096000" cy="1477328"/>
          </a:xfrm>
          <a:prstGeom prst="rect">
            <a:avLst/>
          </a:prstGeom>
          <a:noFill/>
        </p:spPr>
        <p:txBody>
          <a:bodyPr wrap="square">
            <a:spAutoFit/>
          </a:bodyPr>
          <a:lstStyle/>
          <a:p>
            <a:r>
              <a:rPr lang="en-US" b="1" dirty="0">
                <a:latin typeface="Tempus Sans ITC" panose="04020404030D07020202" pitchFamily="82" charset="0"/>
              </a:rPr>
              <a:t>fruits = ["apple", "banana", "cherry", "kiwi", "mango"]</a:t>
            </a:r>
          </a:p>
          <a:p>
            <a:endParaRPr lang="en-US" b="1" dirty="0">
              <a:latin typeface="Tempus Sans ITC" panose="04020404030D07020202" pitchFamily="82" charset="0"/>
            </a:endParaRPr>
          </a:p>
          <a:p>
            <a:r>
              <a:rPr lang="en-US" b="1" dirty="0" err="1">
                <a:latin typeface="Tempus Sans ITC" panose="04020404030D07020202" pitchFamily="82" charset="0"/>
              </a:rPr>
              <a:t>newlist</a:t>
            </a:r>
            <a:r>
              <a:rPr lang="en-US" b="1" dirty="0">
                <a:latin typeface="Tempus Sans ITC" panose="04020404030D07020202" pitchFamily="82" charset="0"/>
              </a:rPr>
              <a:t> = [x if x != "banana" else "orange" for x in fruits]</a:t>
            </a:r>
          </a:p>
          <a:p>
            <a:endParaRPr lang="en-US" b="1" dirty="0">
              <a:latin typeface="Tempus Sans ITC" panose="04020404030D07020202" pitchFamily="82" charset="0"/>
            </a:endParaRPr>
          </a:p>
          <a:p>
            <a:r>
              <a:rPr lang="en-US" b="1" dirty="0">
                <a:latin typeface="Tempus Sans ITC" panose="04020404030D07020202" pitchFamily="82" charset="0"/>
              </a:rPr>
              <a:t>print(</a:t>
            </a:r>
            <a:r>
              <a:rPr lang="en-US" b="1" dirty="0" err="1">
                <a:latin typeface="Tempus Sans ITC" panose="04020404030D07020202" pitchFamily="82" charset="0"/>
              </a:rPr>
              <a:t>newlist</a:t>
            </a:r>
            <a:r>
              <a:rPr lang="en-US" b="1" dirty="0">
                <a:latin typeface="Tempus Sans ITC" panose="04020404030D07020202" pitchFamily="82" charset="0"/>
              </a:rPr>
              <a:t>)</a:t>
            </a:r>
          </a:p>
        </p:txBody>
      </p:sp>
      <p:sp>
        <p:nvSpPr>
          <p:cNvPr id="9" name="TextBox 8">
            <a:extLst>
              <a:ext uri="{FF2B5EF4-FFF2-40B4-BE49-F238E27FC236}">
                <a16:creationId xmlns="" xmlns:a16="http://schemas.microsoft.com/office/drawing/2014/main" id="{75A4B930-7A48-4D64-A1C0-5B6C9EE31A0F}"/>
              </a:ext>
            </a:extLst>
          </p:cNvPr>
          <p:cNvSpPr txBox="1"/>
          <p:nvPr/>
        </p:nvSpPr>
        <p:spPr>
          <a:xfrm>
            <a:off x="967409" y="4410670"/>
            <a:ext cx="6096000" cy="1200329"/>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The </a:t>
            </a:r>
            <a:r>
              <a:rPr lang="en-US" b="1" i="1" dirty="0">
                <a:solidFill>
                  <a:srgbClr val="000000"/>
                </a:solidFill>
                <a:effectLst/>
                <a:latin typeface="Tempus Sans ITC" panose="04020404030D07020202" pitchFamily="82" charset="0"/>
              </a:rPr>
              <a:t>expression</a:t>
            </a:r>
            <a:r>
              <a:rPr lang="en-US" b="1" i="0" dirty="0">
                <a:solidFill>
                  <a:srgbClr val="000000"/>
                </a:solidFill>
                <a:effectLst/>
                <a:latin typeface="Tempus Sans ITC" panose="04020404030D07020202" pitchFamily="82" charset="0"/>
              </a:rPr>
              <a:t> in the example above says:</a:t>
            </a:r>
          </a:p>
          <a:p>
            <a:pPr algn="l"/>
            <a:endParaRPr lang="en-US" b="1" i="0" dirty="0">
              <a:solidFill>
                <a:srgbClr val="000000"/>
              </a:solidFill>
              <a:effectLst/>
              <a:latin typeface="Tempus Sans ITC" panose="04020404030D07020202" pitchFamily="82" charset="0"/>
            </a:endParaRPr>
          </a:p>
          <a:p>
            <a:pPr algn="l"/>
            <a:r>
              <a:rPr lang="en-US" b="1" i="1" dirty="0">
                <a:solidFill>
                  <a:srgbClr val="000000"/>
                </a:solidFill>
                <a:effectLst/>
                <a:latin typeface="Tempus Sans ITC" panose="04020404030D07020202" pitchFamily="82" charset="0"/>
              </a:rPr>
              <a:t>"Return the item if it is not banana, if it is banana return orange".</a:t>
            </a:r>
            <a:endParaRPr lang="en-US" b="1" i="0" dirty="0">
              <a:solidFill>
                <a:srgbClr val="000000"/>
              </a:solidFill>
              <a:effectLst/>
              <a:latin typeface="Tempus Sans ITC" panose="04020404030D07020202" pitchFamily="82" charset="0"/>
            </a:endParaRPr>
          </a:p>
        </p:txBody>
      </p:sp>
      <p:sp>
        <p:nvSpPr>
          <p:cNvPr id="13" name="TextBox 12">
            <a:extLst>
              <a:ext uri="{FF2B5EF4-FFF2-40B4-BE49-F238E27FC236}">
                <a16:creationId xmlns="" xmlns:a16="http://schemas.microsoft.com/office/drawing/2014/main" id="{F58F2D22-48CE-4DF0-B084-B05DF2CFA275}"/>
              </a:ext>
            </a:extLst>
          </p:cNvPr>
          <p:cNvSpPr txBox="1"/>
          <p:nvPr/>
        </p:nvSpPr>
        <p:spPr>
          <a:xfrm>
            <a:off x="7818783" y="2480466"/>
            <a:ext cx="3763617" cy="646331"/>
          </a:xfrm>
          <a:prstGeom prst="rect">
            <a:avLst/>
          </a:prstGeom>
          <a:noFill/>
        </p:spPr>
        <p:txBody>
          <a:bodyPr wrap="square">
            <a:spAutoFit/>
          </a:bodyPr>
          <a:lstStyle/>
          <a:p>
            <a:r>
              <a:rPr lang="en-US" b="1" i="0" dirty="0">
                <a:effectLst/>
                <a:latin typeface="Tempus Sans ITC" panose="04020404030D07020202" pitchFamily="82" charset="0"/>
              </a:rPr>
              <a:t>['apple', 'orange', 'cherry', 'kiwi', 'mango']</a:t>
            </a:r>
            <a:endParaRPr lang="en-US" b="1" dirty="0">
              <a:latin typeface="Tempus Sans ITC" panose="04020404030D07020202" pitchFamily="82" charset="0"/>
            </a:endParaRPr>
          </a:p>
        </p:txBody>
      </p:sp>
      <p:sp>
        <p:nvSpPr>
          <p:cNvPr id="14" name="TextBox 13">
            <a:extLst>
              <a:ext uri="{FF2B5EF4-FFF2-40B4-BE49-F238E27FC236}">
                <a16:creationId xmlns="" xmlns:a16="http://schemas.microsoft.com/office/drawing/2014/main" id="{928CC734-8900-4908-B511-C24B18ACD595}"/>
              </a:ext>
            </a:extLst>
          </p:cNvPr>
          <p:cNvSpPr txBox="1"/>
          <p:nvPr/>
        </p:nvSpPr>
        <p:spPr>
          <a:xfrm>
            <a:off x="1117209" y="1990673"/>
            <a:ext cx="747320" cy="369332"/>
          </a:xfrm>
          <a:prstGeom prst="rect">
            <a:avLst/>
          </a:prstGeom>
          <a:noFill/>
        </p:spPr>
        <p:txBody>
          <a:bodyPr wrap="none" rtlCol="0">
            <a:spAutoFit/>
          </a:bodyPr>
          <a:lstStyle/>
          <a:p>
            <a:r>
              <a:rPr lang="en-US" b="1" dirty="0">
                <a:latin typeface="Tempus Sans ITC" panose="04020404030D07020202" pitchFamily="82" charset="0"/>
              </a:rPr>
              <a:t>Code:</a:t>
            </a:r>
          </a:p>
        </p:txBody>
      </p:sp>
      <p:sp>
        <p:nvSpPr>
          <p:cNvPr id="15" name="TextBox 14">
            <a:extLst>
              <a:ext uri="{FF2B5EF4-FFF2-40B4-BE49-F238E27FC236}">
                <a16:creationId xmlns="" xmlns:a16="http://schemas.microsoft.com/office/drawing/2014/main" id="{82A3F131-BC65-4334-B4DF-EF820B360580}"/>
              </a:ext>
            </a:extLst>
          </p:cNvPr>
          <p:cNvSpPr txBox="1"/>
          <p:nvPr/>
        </p:nvSpPr>
        <p:spPr>
          <a:xfrm>
            <a:off x="7166244" y="1900248"/>
            <a:ext cx="960519" cy="369332"/>
          </a:xfrm>
          <a:prstGeom prst="rect">
            <a:avLst/>
          </a:prstGeom>
          <a:noFill/>
        </p:spPr>
        <p:txBody>
          <a:bodyPr wrap="none" rtlCol="0">
            <a:spAutoFit/>
          </a:bodyPr>
          <a:lstStyle/>
          <a:p>
            <a:r>
              <a:rPr lang="en-US" b="1" dirty="0">
                <a:latin typeface="Tempus Sans ITC" panose="04020404030D07020202" pitchFamily="82" charset="0"/>
              </a:rPr>
              <a:t>Output:</a:t>
            </a:r>
          </a:p>
        </p:txBody>
      </p:sp>
    </p:spTree>
    <p:extLst>
      <p:ext uri="{BB962C8B-B14F-4D97-AF65-F5344CB8AC3E}">
        <p14:creationId xmlns:p14="http://schemas.microsoft.com/office/powerpoint/2010/main" val="20558592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BF3952B-894C-4E56-9EFB-1CC40543A012}"/>
              </a:ext>
            </a:extLst>
          </p:cNvPr>
          <p:cNvSpPr txBox="1"/>
          <p:nvPr/>
        </p:nvSpPr>
        <p:spPr>
          <a:xfrm>
            <a:off x="490330" y="477943"/>
            <a:ext cx="6096000" cy="707886"/>
          </a:xfrm>
          <a:prstGeom prst="rect">
            <a:avLst/>
          </a:prstGeom>
          <a:noFill/>
        </p:spPr>
        <p:txBody>
          <a:bodyPr wrap="square">
            <a:spAutoFit/>
          </a:bodyPr>
          <a:lstStyle/>
          <a:p>
            <a:pPr algn="l"/>
            <a:r>
              <a:rPr lang="en-US" sz="4000" b="1" i="0" dirty="0">
                <a:solidFill>
                  <a:srgbClr val="000000"/>
                </a:solidFill>
                <a:effectLst/>
                <a:latin typeface="Tempus Sans ITC" panose="04020404030D07020202" pitchFamily="82" charset="0"/>
              </a:rPr>
              <a:t>Python - List Methods</a:t>
            </a:r>
          </a:p>
        </p:txBody>
      </p:sp>
      <p:sp>
        <p:nvSpPr>
          <p:cNvPr id="5" name="TextBox 4">
            <a:extLst>
              <a:ext uri="{FF2B5EF4-FFF2-40B4-BE49-F238E27FC236}">
                <a16:creationId xmlns="" xmlns:a16="http://schemas.microsoft.com/office/drawing/2014/main" id="{5E0EE435-0B81-4D3E-A59F-B038A1CD44D5}"/>
              </a:ext>
            </a:extLst>
          </p:cNvPr>
          <p:cNvSpPr txBox="1"/>
          <p:nvPr/>
        </p:nvSpPr>
        <p:spPr>
          <a:xfrm>
            <a:off x="1086677" y="1185829"/>
            <a:ext cx="9236765" cy="369332"/>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Python has a set of built-in methods that you can use on lists.</a:t>
            </a:r>
          </a:p>
        </p:txBody>
      </p:sp>
      <p:pic>
        <p:nvPicPr>
          <p:cNvPr id="7" name="Picture 6">
            <a:extLst>
              <a:ext uri="{FF2B5EF4-FFF2-40B4-BE49-F238E27FC236}">
                <a16:creationId xmlns="" xmlns:a16="http://schemas.microsoft.com/office/drawing/2014/main" id="{B8ED7153-956E-4BFE-AB60-259BF66A658C}"/>
              </a:ext>
            </a:extLst>
          </p:cNvPr>
          <p:cNvPicPr>
            <a:picLocks noChangeAspect="1"/>
          </p:cNvPicPr>
          <p:nvPr/>
        </p:nvPicPr>
        <p:blipFill>
          <a:blip r:embed="rId2"/>
          <a:stretch>
            <a:fillRect/>
          </a:stretch>
        </p:blipFill>
        <p:spPr>
          <a:xfrm>
            <a:off x="1086677" y="1893715"/>
            <a:ext cx="10080663" cy="4083015"/>
          </a:xfrm>
          <a:prstGeom prst="rect">
            <a:avLst/>
          </a:prstGeom>
        </p:spPr>
      </p:pic>
    </p:spTree>
    <p:extLst>
      <p:ext uri="{BB962C8B-B14F-4D97-AF65-F5344CB8AC3E}">
        <p14:creationId xmlns:p14="http://schemas.microsoft.com/office/powerpoint/2010/main" val="3738807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5C5AF62-8244-45A6-A96D-89543DC28BF4}"/>
              </a:ext>
            </a:extLst>
          </p:cNvPr>
          <p:cNvPicPr>
            <a:picLocks noChangeAspect="1"/>
          </p:cNvPicPr>
          <p:nvPr/>
        </p:nvPicPr>
        <p:blipFill>
          <a:blip r:embed="rId2"/>
          <a:stretch>
            <a:fillRect/>
          </a:stretch>
        </p:blipFill>
        <p:spPr>
          <a:xfrm>
            <a:off x="1101832" y="850309"/>
            <a:ext cx="10315280" cy="1919396"/>
          </a:xfrm>
          <a:prstGeom prst="rect">
            <a:avLst/>
          </a:prstGeom>
        </p:spPr>
      </p:pic>
    </p:spTree>
    <p:extLst>
      <p:ext uri="{BB962C8B-B14F-4D97-AF65-F5344CB8AC3E}">
        <p14:creationId xmlns:p14="http://schemas.microsoft.com/office/powerpoint/2010/main" val="36367252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97679CE-676A-4614-88AC-34927EDD4EDF}"/>
              </a:ext>
            </a:extLst>
          </p:cNvPr>
          <p:cNvSpPr txBox="1"/>
          <p:nvPr/>
        </p:nvSpPr>
        <p:spPr>
          <a:xfrm>
            <a:off x="662609" y="552775"/>
            <a:ext cx="6096000" cy="769441"/>
          </a:xfrm>
          <a:prstGeom prst="rect">
            <a:avLst/>
          </a:prstGeom>
          <a:noFill/>
        </p:spPr>
        <p:txBody>
          <a:bodyPr wrap="square">
            <a:spAutoFit/>
          </a:bodyPr>
          <a:lstStyle/>
          <a:p>
            <a:pPr algn="l"/>
            <a:r>
              <a:rPr lang="en-US" sz="4400" b="1" i="0" dirty="0">
                <a:solidFill>
                  <a:srgbClr val="000000"/>
                </a:solidFill>
                <a:effectLst>
                  <a:outerShdw blurRad="38100" dist="38100" dir="2700000" algn="tl">
                    <a:srgbClr val="000000">
                      <a:alpha val="43137"/>
                    </a:srgbClr>
                  </a:outerShdw>
                </a:effectLst>
                <a:latin typeface="Tempus Sans ITC" panose="04020404030D07020202" pitchFamily="82" charset="0"/>
              </a:rPr>
              <a:t>Python Dictionaries</a:t>
            </a:r>
          </a:p>
        </p:txBody>
      </p:sp>
      <p:pic>
        <p:nvPicPr>
          <p:cNvPr id="5" name="Picture 4">
            <a:extLst>
              <a:ext uri="{FF2B5EF4-FFF2-40B4-BE49-F238E27FC236}">
                <a16:creationId xmlns="" xmlns:a16="http://schemas.microsoft.com/office/drawing/2014/main" id="{E5FC1B66-DC26-455B-851A-C480B6E558D3}"/>
              </a:ext>
            </a:extLst>
          </p:cNvPr>
          <p:cNvPicPr>
            <a:picLocks noChangeAspect="1"/>
          </p:cNvPicPr>
          <p:nvPr/>
        </p:nvPicPr>
        <p:blipFill>
          <a:blip r:embed="rId2"/>
          <a:stretch>
            <a:fillRect/>
          </a:stretch>
        </p:blipFill>
        <p:spPr>
          <a:xfrm>
            <a:off x="1861737" y="1719740"/>
            <a:ext cx="5108906" cy="1967821"/>
          </a:xfrm>
          <a:prstGeom prst="rect">
            <a:avLst/>
          </a:prstGeom>
        </p:spPr>
      </p:pic>
      <p:sp>
        <p:nvSpPr>
          <p:cNvPr id="7" name="TextBox 6">
            <a:extLst>
              <a:ext uri="{FF2B5EF4-FFF2-40B4-BE49-F238E27FC236}">
                <a16:creationId xmlns="" xmlns:a16="http://schemas.microsoft.com/office/drawing/2014/main" id="{F6E0FC52-0E40-489A-ABD8-7304778E5873}"/>
              </a:ext>
            </a:extLst>
          </p:cNvPr>
          <p:cNvSpPr txBox="1"/>
          <p:nvPr/>
        </p:nvSpPr>
        <p:spPr>
          <a:xfrm>
            <a:off x="861664" y="4154349"/>
            <a:ext cx="10201507" cy="646331"/>
          </a:xfrm>
          <a:prstGeom prst="rect">
            <a:avLst/>
          </a:prstGeom>
          <a:noFill/>
        </p:spPr>
        <p:txBody>
          <a:bodyPr wrap="square">
            <a:spAutoFit/>
          </a:bodyPr>
          <a:lstStyle/>
          <a:p>
            <a:pPr algn="l"/>
            <a:r>
              <a:rPr lang="en-US" b="1" i="0" dirty="0">
                <a:solidFill>
                  <a:srgbClr val="000000"/>
                </a:solidFill>
                <a:effectLst/>
                <a:latin typeface="Tempus Sans ITC" panose="04020404030D07020202" pitchFamily="82" charset="0"/>
              </a:rPr>
              <a:t>Dictionaries are used to store data values in </a:t>
            </a:r>
            <a:r>
              <a:rPr lang="en-US" b="1" i="0" dirty="0" err="1">
                <a:solidFill>
                  <a:srgbClr val="000000"/>
                </a:solidFill>
                <a:effectLst/>
                <a:latin typeface="Tempus Sans ITC" panose="04020404030D07020202" pitchFamily="82" charset="0"/>
              </a:rPr>
              <a:t>key:value</a:t>
            </a:r>
            <a:r>
              <a:rPr lang="en-US" b="1" i="0" dirty="0">
                <a:solidFill>
                  <a:srgbClr val="000000"/>
                </a:solidFill>
                <a:effectLst/>
                <a:latin typeface="Tempus Sans ITC" panose="04020404030D07020202" pitchFamily="82" charset="0"/>
              </a:rPr>
              <a:t> pairs.</a:t>
            </a:r>
          </a:p>
          <a:p>
            <a:pPr algn="l"/>
            <a:r>
              <a:rPr lang="en-US" b="1" i="0" dirty="0">
                <a:solidFill>
                  <a:srgbClr val="000000"/>
                </a:solidFill>
                <a:effectLst/>
                <a:latin typeface="Tempus Sans ITC" panose="04020404030D07020202" pitchFamily="82" charset="0"/>
              </a:rPr>
              <a:t>A dictionary is a collection which is ordered*, changeable and do not allow duplicates.</a:t>
            </a:r>
          </a:p>
        </p:txBody>
      </p:sp>
      <p:pic>
        <p:nvPicPr>
          <p:cNvPr id="9" name="Picture 8">
            <a:extLst>
              <a:ext uri="{FF2B5EF4-FFF2-40B4-BE49-F238E27FC236}">
                <a16:creationId xmlns="" xmlns:a16="http://schemas.microsoft.com/office/drawing/2014/main" id="{5EA99800-1C57-43B7-A877-173CAAB27A17}"/>
              </a:ext>
            </a:extLst>
          </p:cNvPr>
          <p:cNvPicPr>
            <a:picLocks noChangeAspect="1"/>
          </p:cNvPicPr>
          <p:nvPr/>
        </p:nvPicPr>
        <p:blipFill>
          <a:blip r:embed="rId3"/>
          <a:stretch>
            <a:fillRect/>
          </a:stretch>
        </p:blipFill>
        <p:spPr>
          <a:xfrm>
            <a:off x="1128829" y="5311561"/>
            <a:ext cx="9934342" cy="646331"/>
          </a:xfrm>
          <a:prstGeom prst="rect">
            <a:avLst/>
          </a:prstGeom>
        </p:spPr>
      </p:pic>
    </p:spTree>
    <p:extLst>
      <p:ext uri="{BB962C8B-B14F-4D97-AF65-F5344CB8AC3E}">
        <p14:creationId xmlns:p14="http://schemas.microsoft.com/office/powerpoint/2010/main" val="29431454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TotalTime>
  <Words>8440</Words>
  <Application>Microsoft Office PowerPoint</Application>
  <PresentationFormat>Custom</PresentationFormat>
  <Paragraphs>1608</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佈景主題</vt:lpstr>
      <vt:lpstr>PowerPoint Presentation</vt:lpstr>
      <vt:lpstr>PowerPoint Presentation</vt:lpstr>
      <vt:lpstr>What is Python?</vt:lpstr>
      <vt:lpstr>Why Python?</vt:lpstr>
      <vt:lpstr>Python Syntax compared to other programming languages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Python?</vt:lpstr>
      <vt:lpstr>What can Python do?</vt:lpstr>
      <vt:lpstr>Python Data Types</vt:lpstr>
      <vt:lpstr>PowerPoint Presentation</vt:lpstr>
      <vt:lpstr>PowerPoint Presentation</vt:lpstr>
      <vt:lpstr>Python Strings</vt:lpstr>
      <vt:lpstr>Assign String to a Variable</vt:lpstr>
      <vt:lpstr>Strings are Arrays</vt:lpstr>
      <vt:lpstr>Looping Through a String</vt:lpstr>
      <vt:lpstr>String Length</vt:lpstr>
      <vt:lpstr>Check String</vt:lpstr>
      <vt:lpstr>Check if NOT</vt:lpstr>
      <vt:lpstr>Python - Slicing Strings</vt:lpstr>
      <vt:lpstr>Slice From the Start</vt:lpstr>
      <vt:lpstr>Slice To the End</vt:lpstr>
      <vt:lpstr>Negative Indexing</vt:lpstr>
      <vt:lpstr>Python - Modify Strings</vt:lpstr>
      <vt:lpstr>Remove Whitespace</vt:lpstr>
      <vt:lpstr>Replace String</vt:lpstr>
      <vt:lpstr>Python - String Concatenation</vt:lpstr>
      <vt:lpstr>Python - Format - Strings</vt:lpstr>
      <vt:lpstr>Use the format() method to insert numbers into strings: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Windows User</cp:lastModifiedBy>
  <cp:revision>91</cp:revision>
  <dcterms:created xsi:type="dcterms:W3CDTF">2022-11-23T01:14:56Z</dcterms:created>
  <dcterms:modified xsi:type="dcterms:W3CDTF">2023-01-03T16:28:08Z</dcterms:modified>
</cp:coreProperties>
</file>