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 Jay Pecjo" initials="MJP" lastIdx="1" clrIdx="0">
    <p:extLst>
      <p:ext uri="{19B8F6BF-5375-455C-9EA6-DF929625EA0E}">
        <p15:presenceInfo xmlns:p15="http://schemas.microsoft.com/office/powerpoint/2012/main" userId="c27c6fb03cc7ab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A8698-5F1A-42B3-B68B-CDDC4321F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0AD692-0882-4DFE-88DF-300C20E4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3F2D3-D7B9-4E66-BE69-10D1DF0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913D73-257D-4115-B747-4B3FA2E5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AED035-114F-40F1-B696-3507EBBB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2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B060-A57F-47C5-B24A-CA1FA4F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1D8720-6416-437B-B8BD-BF9E487B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57E0A7-2962-4207-9C08-BA10D9A1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9246AD-CD31-45A4-A307-CE774BBB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0EB021-B84E-4460-9BCD-D0290983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D045E8-FA15-4521-B311-DCD281F6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0CCF81-B89F-42E2-9F27-6A4480E9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8FA93B-A4B1-4F46-8AA0-C20A6AF9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388EF-0F94-47D4-8587-B78F699A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2C359-41F5-4079-8B76-89D33C3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FE216-809E-4500-9CF4-5ACE9F1C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BF511-3E05-48A4-9A2D-CF83963A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1FF35-4415-4760-AC5A-79954319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64A12-F5C6-425B-B107-9ACD08E5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0491B-8FA3-49C7-B182-67DF200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3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98EDF-249F-49C8-AA47-246423C5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F6D2FC-B02B-4C1A-BD88-8C89102A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DA78D-F3FD-450F-96A4-6DA52977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0C5B9B-7B24-4419-BC6D-A0A2FB9D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B5302-3227-4A22-9B56-6DDECE4C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7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810E3-B6B3-433F-9BF6-69060D33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838A5-DF06-4D0B-8B13-B2E84456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953027-6C0C-4C7A-A0E0-A0C6E945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FFD00-CD97-4CEB-A45A-0982D607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05941F-F703-4412-BF64-D2869978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CC01F1-6C23-4FA0-9EAC-FE58BE3B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65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D2FCF-2584-49E2-A319-9B53477A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76FDB-710F-4FCA-9C10-D1EAC969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0BDE72-FB55-4BF4-AF70-817FE5D4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043C0B-E6F1-4708-947E-159578BAA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E88FE3-C8B5-4253-A1BD-245458350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2C5290-288B-4213-9BE8-29DDA767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CF7FD-D267-4160-8B14-CFF5F637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D3AEC1-3499-40F5-9CF6-408301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9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27DB1-9CC4-4316-B493-0D80BF2B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854394-E97F-47EC-97B6-4C090F5A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F4F7A8-32D5-4771-80DB-EADCC83A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0AAFD1-0012-4B74-80D3-EBEAA619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2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B00DBC-C243-4A01-A9B7-4202775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479FE-ABB7-4837-8490-27091DDC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41A7D-4B19-4ACD-A193-4E0D8889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448B5-AA05-4D29-88A6-44AA7E11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FBF4F-A62A-43EB-9EF3-A5ED8244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74D65F-C213-4D65-8C9B-F8A8A8B6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86419-D01A-4526-B5B4-1EE64B08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C9C95-EC61-4F93-BF37-38A47FFF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C608F-2E52-4730-9398-E315B34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6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23F1D-2B74-45EC-BFB6-360E67A3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697044-D48F-47A1-AFA2-13083DC0C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EEAC5D-0138-4368-AC63-2AA87857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5B48F-6834-46B8-B471-9669436F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EC6C78-E855-4D57-BA14-2413A02A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81E4-F4CC-49E3-93E0-4D30AAC7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B6C3FD-A8E3-4985-BF70-64BA9DBA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D1BB6-E079-42A4-ADCD-78A509E7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2C765-0250-465E-971F-BB1E1E929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ADE5-765A-409D-999C-8B6315F01EEA}" type="datetimeFigureOut">
              <a:rPr lang="zh-TW" altLang="en-US" smtClean="0"/>
              <a:t>2022/11/29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641EF-18C0-4EA6-A21B-477522E86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9FF7B-8430-496A-9E27-A1894EE09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python/python_dictionaries.asp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_methods.asp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sets.asp" TargetMode="External"/><Relationship Id="rId2" Type="http://schemas.openxmlformats.org/officeDocument/2006/relationships/hyperlink" Target="https://www.w3schools.com/python/python_tuple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hyperlink" Target="https://www.w3schools.com/python/python_dictionaries.asp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https://www.w3schools.com/python/python_sets.asp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D9719B-27BB-4726-A91F-5FA6C5F06255}"/>
              </a:ext>
            </a:extLst>
          </p:cNvPr>
          <p:cNvSpPr txBox="1"/>
          <p:nvPr/>
        </p:nvSpPr>
        <p:spPr>
          <a:xfrm>
            <a:off x="1090568" y="1300294"/>
            <a:ext cx="751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My Journal To Python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3BFF1F89-07DC-4BB0-B4BA-6B4C2555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58" y="1073075"/>
            <a:ext cx="6396343" cy="63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0957EB-8FAE-428D-B1A9-02536831A56D}"/>
              </a:ext>
            </a:extLst>
          </p:cNvPr>
          <p:cNvSpPr txBox="1"/>
          <p:nvPr/>
        </p:nvSpPr>
        <p:spPr>
          <a:xfrm>
            <a:off x="1090568" y="4412609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empus Sans ITC" panose="04020404030D07020202" pitchFamily="82" charset="0"/>
              </a:rPr>
              <a:t>4110E236 - </a:t>
            </a:r>
            <a:r>
              <a:rPr lang="zh-TW" altLang="en-US" b="1" dirty="0">
                <a:latin typeface="Tempus Sans ITC" panose="04020404030D07020202" pitchFamily="82" charset="0"/>
              </a:rPr>
              <a:t>柯保羅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47A125-3FA0-4E64-AF86-0D3EA71582FD}"/>
              </a:ext>
            </a:extLst>
          </p:cNvPr>
          <p:cNvSpPr txBox="1"/>
          <p:nvPr/>
        </p:nvSpPr>
        <p:spPr>
          <a:xfrm>
            <a:off x="1090567" y="4798502"/>
            <a:ext cx="32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Tempus Sans ITC" panose="04020404030D07020202" pitchFamily="82" charset="0"/>
              </a:rPr>
              <a:t>MyDearGreatTeacher</a:t>
            </a:r>
            <a:endParaRPr lang="zh-TW" alt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A3B4CF-5C7A-416E-B5EE-A9DFF6464746}"/>
              </a:ext>
            </a:extLst>
          </p:cNvPr>
          <p:cNvSpPr/>
          <p:nvPr/>
        </p:nvSpPr>
        <p:spPr>
          <a:xfrm>
            <a:off x="4848836" y="617209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https://github.com/Kenth963</a:t>
            </a:r>
          </a:p>
        </p:txBody>
      </p:sp>
    </p:spTree>
    <p:extLst>
      <p:ext uri="{BB962C8B-B14F-4D97-AF65-F5344CB8AC3E}">
        <p14:creationId xmlns:p14="http://schemas.microsoft.com/office/powerpoint/2010/main" val="246644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Strings are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98015" cy="2382960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Like many other popular programming languages, strings in Python are arrays of bytes representing </a:t>
            </a:r>
            <a:r>
              <a:rPr lang="en-US" b="1" dirty="0" err="1">
                <a:latin typeface="Tempus Sans ITC" pitchFamily="82" charset="0"/>
              </a:rPr>
              <a:t>unicode</a:t>
            </a:r>
            <a:r>
              <a:rPr lang="en-US" b="1" dirty="0">
                <a:latin typeface="Tempus Sans ITC" pitchFamily="82" charset="0"/>
              </a:rPr>
              <a:t> characters.</a:t>
            </a:r>
          </a:p>
          <a:p>
            <a:r>
              <a:rPr lang="en-US" b="1" dirty="0">
                <a:latin typeface="Tempus Sans ITC" pitchFamily="82" charset="0"/>
              </a:rPr>
              <a:t>However, Python does not have a character data type, a single character is simply a string with a length of 1.</a:t>
            </a:r>
          </a:p>
          <a:p>
            <a:r>
              <a:rPr lang="en-US" b="1" dirty="0">
                <a:latin typeface="Tempus Sans ITC" pitchFamily="82" charset="0"/>
              </a:rPr>
              <a:t>Square brackets can be used to access elements of the string.</a:t>
            </a:r>
          </a:p>
          <a:p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354" y="5204266"/>
            <a:ext cx="24970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a = "Hello, World!"</a:t>
            </a:r>
          </a:p>
          <a:p>
            <a:r>
              <a:rPr lang="en-PH" b="1" dirty="0">
                <a:latin typeface="Tempus Sans ITC" pitchFamily="82" charset="0"/>
              </a:rPr>
              <a:t>print(a[1])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55712" y="52042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5416" y="451930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5494" y="451930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1942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259B43-B041-475D-A885-D84F51AF88A2}"/>
              </a:ext>
            </a:extLst>
          </p:cNvPr>
          <p:cNvSpPr txBox="1"/>
          <p:nvPr/>
        </p:nvSpPr>
        <p:spPr>
          <a:xfrm>
            <a:off x="596348" y="49249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Check if Key Exists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EC0EC9-567A-424E-B64D-8E773167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8" y="1319696"/>
            <a:ext cx="12801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determine if a specified key is present in a dictionary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keyword: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22776-F62F-4E1D-B4DF-622446710020}"/>
              </a:ext>
            </a:extLst>
          </p:cNvPr>
          <p:cNvSpPr txBox="1"/>
          <p:nvPr/>
        </p:nvSpPr>
        <p:spPr>
          <a:xfrm>
            <a:off x="1792356" y="1808346"/>
            <a:ext cx="7003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Check if "model" is present in the dictionary: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51260-67FE-4F7B-B505-0349CBF18BD2}"/>
              </a:ext>
            </a:extLst>
          </p:cNvPr>
          <p:cNvSpPr txBox="1"/>
          <p:nvPr/>
        </p:nvSpPr>
        <p:spPr>
          <a:xfrm>
            <a:off x="1431235" y="2922203"/>
            <a:ext cx="70037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if "model" in 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print("Yes, 'model' is one of the keys in the 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dictionary")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873C2-205E-4F05-9649-DC6455E31AEA}"/>
              </a:ext>
            </a:extLst>
          </p:cNvPr>
          <p:cNvSpPr txBox="1"/>
          <p:nvPr/>
        </p:nvSpPr>
        <p:spPr>
          <a:xfrm>
            <a:off x="1431235" y="5719177"/>
            <a:ext cx="7003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Yes, 'model' is one of the keys in the </a:t>
            </a:r>
            <a:r>
              <a:rPr lang="en-US" b="1" i="0" dirty="0" err="1">
                <a:effectLst/>
                <a:latin typeface="Tempus Sans ITC" panose="04020404030D07020202" pitchFamily="82" charset="0"/>
              </a:rPr>
              <a:t>thisdict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 dictionary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479AF-91DB-42B3-A4E8-5F6C8CB49B2E}"/>
              </a:ext>
            </a:extLst>
          </p:cNvPr>
          <p:cNvSpPr txBox="1"/>
          <p:nvPr/>
        </p:nvSpPr>
        <p:spPr>
          <a:xfrm>
            <a:off x="832288" y="255287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17CE7-2DE4-4432-8C84-44ACBCCF49D5}"/>
              </a:ext>
            </a:extLst>
          </p:cNvPr>
          <p:cNvSpPr txBox="1"/>
          <p:nvPr/>
        </p:nvSpPr>
        <p:spPr>
          <a:xfrm>
            <a:off x="831837" y="532286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EF7FB-A8DF-4B71-93A0-F4EA6182F2D8}"/>
              </a:ext>
            </a:extLst>
          </p:cNvPr>
          <p:cNvSpPr txBox="1"/>
          <p:nvPr/>
        </p:nvSpPr>
        <p:spPr>
          <a:xfrm>
            <a:off x="6692348" y="6341647"/>
            <a:ext cx="6221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u="sng" dirty="0">
                <a:solidFill>
                  <a:srgbClr val="FFC000"/>
                </a:solidFill>
                <a:latin typeface="Tempus Sans ITC" panose="04020404030D07020202" pitchFamily="82" charset="0"/>
              </a:rPr>
              <a:t>https://www.w3schools.com/python/python_dictionaries_access.asp</a:t>
            </a:r>
          </a:p>
        </p:txBody>
      </p:sp>
    </p:spTree>
    <p:extLst>
      <p:ext uri="{BB962C8B-B14F-4D97-AF65-F5344CB8AC3E}">
        <p14:creationId xmlns:p14="http://schemas.microsoft.com/office/powerpoint/2010/main" val="388458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Tempus Sans ITC" pitchFamily="82" charset="0"/>
              </a:rPr>
              <a:t>Looping Through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47031" cy="964467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Since strings are arrays, we can loop through the characters in a string, with a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for</a:t>
            </a:r>
            <a:r>
              <a:rPr lang="en-US" b="1" dirty="0">
                <a:latin typeface="Tempus Sans ITC" pitchFamily="82" charset="0"/>
              </a:rPr>
              <a:t> loop.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815" y="3436762"/>
            <a:ext cx="2356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for x in "banana":</a:t>
            </a:r>
          </a:p>
          <a:p>
            <a:r>
              <a:rPr lang="en-PH" b="1" dirty="0">
                <a:latin typeface="Tempus Sans ITC" pitchFamily="82" charset="0"/>
              </a:rPr>
              <a:t>  print(x) 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1894" y="4443827"/>
            <a:ext cx="1055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latin typeface="Tempus Sans ITC" pitchFamily="82" charset="0"/>
              </a:rPr>
              <a:t>b</a:t>
            </a:r>
            <a:br>
              <a:rPr lang="pt-BR" b="1" dirty="0">
                <a:latin typeface="Tempus Sans ITC" pitchFamily="82" charset="0"/>
              </a:rPr>
            </a:br>
            <a:r>
              <a:rPr lang="pt-BR" b="1" dirty="0">
                <a:latin typeface="Tempus Sans ITC" pitchFamily="82" charset="0"/>
              </a:rPr>
              <a:t>a</a:t>
            </a:r>
            <a:br>
              <a:rPr lang="pt-BR" b="1" dirty="0">
                <a:latin typeface="Tempus Sans ITC" pitchFamily="82" charset="0"/>
              </a:rPr>
            </a:br>
            <a:r>
              <a:rPr lang="pt-BR" b="1" dirty="0">
                <a:latin typeface="Tempus Sans ITC" pitchFamily="82" charset="0"/>
              </a:rPr>
              <a:t>n</a:t>
            </a:r>
            <a:br>
              <a:rPr lang="pt-BR" b="1" dirty="0">
                <a:latin typeface="Tempus Sans ITC" pitchFamily="82" charset="0"/>
              </a:rPr>
            </a:br>
            <a:r>
              <a:rPr lang="pt-BR" b="1" dirty="0">
                <a:latin typeface="Tempus Sans ITC" pitchFamily="82" charset="0"/>
              </a:rPr>
              <a:t>a</a:t>
            </a:r>
            <a:br>
              <a:rPr lang="pt-BR" b="1" dirty="0">
                <a:latin typeface="Tempus Sans ITC" pitchFamily="82" charset="0"/>
              </a:rPr>
            </a:br>
            <a:r>
              <a:rPr lang="pt-BR" b="1" dirty="0">
                <a:latin typeface="Tempus Sans ITC" pitchFamily="82" charset="0"/>
              </a:rPr>
              <a:t>n</a:t>
            </a:r>
            <a:br>
              <a:rPr lang="pt-BR" b="1" dirty="0">
                <a:latin typeface="Tempus Sans ITC" pitchFamily="82" charset="0"/>
              </a:rPr>
            </a:br>
            <a:r>
              <a:rPr lang="pt-BR" b="1" dirty="0">
                <a:latin typeface="Tempus Sans ITC" pitchFamily="82" charset="0"/>
              </a:rPr>
              <a:t>a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008" y="2914470"/>
            <a:ext cx="4701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Loop through the letters in the word "banana":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756" y="3288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1756" y="434055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6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String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4160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To get the length of a string, use the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 </a:t>
            </a:r>
            <a:r>
              <a:rPr lang="en-US" b="1" dirty="0" err="1">
                <a:solidFill>
                  <a:srgbClr val="FF0000"/>
                </a:solidFill>
                <a:latin typeface="Tempus Sans ITC" pitchFamily="82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()</a:t>
            </a:r>
            <a:r>
              <a:rPr lang="en-US" b="1" dirty="0">
                <a:latin typeface="Tempus Sans ITC" pitchFamily="82" charset="0"/>
              </a:rPr>
              <a:t> function.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3195" y="3763108"/>
            <a:ext cx="2438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a = "Hello, World!"</a:t>
            </a:r>
          </a:p>
          <a:p>
            <a:r>
              <a:rPr lang="en-PH" b="1" dirty="0">
                <a:latin typeface="Tempus Sans ITC" pitchFamily="82" charset="0"/>
              </a:rPr>
              <a:t>print(</a:t>
            </a:r>
            <a:r>
              <a:rPr lang="en-PH" b="1" dirty="0" err="1">
                <a:latin typeface="Tempus Sans ITC" pitchFamily="82" charset="0"/>
              </a:rPr>
              <a:t>len</a:t>
            </a:r>
            <a:r>
              <a:rPr lang="en-PH" b="1" dirty="0">
                <a:latin typeface="Tempus Sans ITC" pitchFamily="82" charset="0"/>
              </a:rPr>
              <a:t>(a))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195" y="5307596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13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4031" y="2518065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 err="1">
                <a:solidFill>
                  <a:srgbClr val="FF0000"/>
                </a:solidFill>
                <a:latin typeface="Tempus Sans ITC" pitchFamily="82" charset="0"/>
              </a:rPr>
              <a:t>len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()</a:t>
            </a:r>
            <a:r>
              <a:rPr lang="en-US" b="1" dirty="0">
                <a:latin typeface="Tempus Sans ITC" pitchFamily="82" charset="0"/>
              </a:rPr>
              <a:t> function returns the length of a string: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9818" y="328804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9818" y="47480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3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Check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3" y="1720117"/>
            <a:ext cx="10515600" cy="62449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empus Sans ITC" pitchFamily="82" charset="0"/>
              </a:rPr>
              <a:t>To check if a certain phrase or character is present in a string, we can use the keyword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in</a:t>
            </a:r>
            <a:r>
              <a:rPr lang="en-US" b="1" dirty="0">
                <a:latin typeface="Tempus Sans ITC" pitchFamily="82" charset="0"/>
              </a:rPr>
              <a:t>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244" y="2584884"/>
            <a:ext cx="4605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Check if "free" is present in the following text: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6244" y="3893457"/>
            <a:ext cx="4346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txt = "The best things in life are free!"</a:t>
            </a:r>
          </a:p>
          <a:p>
            <a:r>
              <a:rPr lang="en-US" b="1" dirty="0">
                <a:latin typeface="Tempus Sans ITC" pitchFamily="82" charset="0"/>
              </a:rPr>
              <a:t>print("free" in txt)</a:t>
            </a:r>
          </a:p>
        </p:txBody>
      </p:sp>
      <p:sp>
        <p:nvSpPr>
          <p:cNvPr id="7" name="Rectangle 6"/>
          <p:cNvSpPr/>
          <p:nvPr/>
        </p:nvSpPr>
        <p:spPr>
          <a:xfrm>
            <a:off x="976244" y="541595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3829" y="262881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Use it in an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if</a:t>
            </a:r>
            <a:r>
              <a:rPr lang="en-US" b="1" dirty="0">
                <a:latin typeface="Tempus Sans ITC" pitchFamily="82" charset="0"/>
              </a:rPr>
              <a:t> statement: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3231" y="3893457"/>
            <a:ext cx="40210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txt = "The best things in life are free!"</a:t>
            </a:r>
          </a:p>
          <a:p>
            <a:r>
              <a:rPr lang="en-US" b="1" dirty="0">
                <a:latin typeface="Tempus Sans ITC" pitchFamily="82" charset="0"/>
              </a:rPr>
              <a:t>if "free" in txt:</a:t>
            </a:r>
          </a:p>
          <a:p>
            <a:r>
              <a:rPr lang="en-US" b="1" dirty="0">
                <a:latin typeface="Tempus Sans ITC" pitchFamily="82" charset="0"/>
              </a:rPr>
              <a:t>  print("Yes, 'free' is present.")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1969" y="5415952"/>
            <a:ext cx="2099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Yes, 'free' is present.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6244" y="328481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3231" y="328481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6244" y="49417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13231" y="49417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5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Check if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51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empus Sans ITC" pitchFamily="82" charset="0"/>
              </a:rPr>
              <a:t>To check if a certain phrase or character is NOT present in a string, we can use the keyword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 not in</a:t>
            </a:r>
            <a:r>
              <a:rPr lang="en-US" b="1" dirty="0">
                <a:latin typeface="Tempus Sans ITC" pitchFamily="82" charset="0"/>
              </a:rPr>
              <a:t>.</a:t>
            </a:r>
            <a:br>
              <a:rPr lang="en-US" b="1" dirty="0">
                <a:latin typeface="Tempus Sans ITC" pitchFamily="82" charset="0"/>
              </a:rPr>
            </a:b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6665" y="3077143"/>
            <a:ext cx="5707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Check if "expensive" is NOT present in the following text: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6665" y="4247279"/>
            <a:ext cx="3902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txt = "The best things in life are free!"</a:t>
            </a:r>
          </a:p>
          <a:p>
            <a:r>
              <a:rPr lang="en-US" b="1" dirty="0">
                <a:latin typeface="Tempus Sans ITC" pitchFamily="82" charset="0"/>
              </a:rPr>
              <a:t>print("expensive" not in txt)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31191" y="5536251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3477" y="3077143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Use it in an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if</a:t>
            </a:r>
            <a:r>
              <a:rPr lang="en-US" b="1" dirty="0">
                <a:latin typeface="Tempus Sans ITC" pitchFamily="82" charset="0"/>
              </a:rPr>
              <a:t> statement: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5455" y="410877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txt = "The best things in life are free!"</a:t>
            </a:r>
          </a:p>
          <a:p>
            <a:r>
              <a:rPr lang="en-US" b="1" dirty="0">
                <a:latin typeface="Tempus Sans ITC" pitchFamily="82" charset="0"/>
              </a:rPr>
              <a:t>if "expensive" not in txt:</a:t>
            </a:r>
          </a:p>
          <a:p>
            <a:r>
              <a:rPr lang="en-US" b="1" dirty="0">
                <a:latin typeface="Tempus Sans ITC" pitchFamily="82" charset="0"/>
              </a:rPr>
              <a:t>  print("No, 'expensive' is NOT present.")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06647" y="5536251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No, 'expensive' is NOT present.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2076" y="34952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5455" y="34952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8855" y="516691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2075" y="516691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8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Python - Slicing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709" y="1614610"/>
            <a:ext cx="1611923" cy="565883"/>
          </a:xfrm>
        </p:spPr>
        <p:txBody>
          <a:bodyPr/>
          <a:lstStyle/>
          <a:p>
            <a:pPr marL="0" indent="0">
              <a:buNone/>
            </a:pPr>
            <a:r>
              <a:rPr lang="en-PH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Slicing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79228" y="2300517"/>
            <a:ext cx="10433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You can return a range of characters by using the slice syntax.</a:t>
            </a:r>
          </a:p>
          <a:p>
            <a:endParaRPr lang="en-US" b="1" dirty="0">
              <a:latin typeface="Tempus Sans ITC" pitchFamily="82" charset="0"/>
            </a:endParaRPr>
          </a:p>
          <a:p>
            <a:r>
              <a:rPr lang="en-US" b="1" dirty="0">
                <a:latin typeface="Tempus Sans ITC" pitchFamily="82" charset="0"/>
              </a:rPr>
              <a:t>Specify the start index and the end index, separated by a colon, to return a part of the string.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709" y="3628127"/>
            <a:ext cx="6351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Get the characters from position 2 to position 5 (not included):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9076" y="4489157"/>
            <a:ext cx="2497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b = "Hello, World!"</a:t>
            </a:r>
          </a:p>
          <a:p>
            <a:r>
              <a:rPr lang="en-PH" b="1" dirty="0">
                <a:latin typeface="Tempus Sans ITC" pitchFamily="82" charset="0"/>
              </a:rPr>
              <a:t>print(b[2:5])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9076" y="565928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 err="1">
                <a:latin typeface="Tempus Sans ITC" pitchFamily="82" charset="0"/>
              </a:rPr>
              <a:t>llo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61383" y="6157516"/>
            <a:ext cx="4015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Note: The first character has index 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0989" y="413635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0989" y="528995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3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Slice From the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970" y="1649780"/>
            <a:ext cx="10978662" cy="577606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By leaving out the start index, the range will start at the first character: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70798" y="2772453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Get the characters from the start to position 5 (not included):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6892" y="4078071"/>
            <a:ext cx="2615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b = "Hello, World!"</a:t>
            </a:r>
          </a:p>
          <a:p>
            <a:r>
              <a:rPr lang="en-US" b="1" dirty="0">
                <a:latin typeface="Tempus Sans ITC" pitchFamily="82" charset="0"/>
              </a:rPr>
              <a:t>print(b[:5])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36892" y="5477636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Hello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0798" y="370873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0798" y="49206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Slice To 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38" y="1731840"/>
            <a:ext cx="10515600" cy="647944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By leaving out the end</a:t>
            </a:r>
            <a:r>
              <a:rPr lang="en-US" b="1" i="1" dirty="0">
                <a:latin typeface="Tempus Sans ITC" pitchFamily="82" charset="0"/>
              </a:rPr>
              <a:t> </a:t>
            </a:r>
            <a:r>
              <a:rPr lang="en-US" b="1" dirty="0">
                <a:latin typeface="Tempus Sans ITC" pitchFamily="82" charset="0"/>
              </a:rPr>
              <a:t>index, the range will go to the end: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337" y="2394412"/>
            <a:ext cx="617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Get the characters from position 2, and all the way to the end: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86182" y="3855332"/>
            <a:ext cx="2388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b = "Hello, World!"</a:t>
            </a:r>
          </a:p>
          <a:p>
            <a:r>
              <a:rPr lang="en-PH" b="1" dirty="0">
                <a:latin typeface="Tempus Sans ITC" pitchFamily="82" charset="0"/>
              </a:rPr>
              <a:t>print(b[2:])</a:t>
            </a:r>
          </a:p>
        </p:txBody>
      </p:sp>
      <p:sp>
        <p:nvSpPr>
          <p:cNvPr id="6" name="Rectangle 5"/>
          <p:cNvSpPr/>
          <p:nvPr/>
        </p:nvSpPr>
        <p:spPr>
          <a:xfrm>
            <a:off x="3086182" y="5647565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 err="1">
                <a:latin typeface="Tempus Sans ITC" pitchFamily="82" charset="0"/>
              </a:rPr>
              <a:t>llo</a:t>
            </a:r>
            <a:r>
              <a:rPr lang="en-PH" b="1" dirty="0">
                <a:latin typeface="Tempus Sans ITC" pitchFamily="82" charset="0"/>
              </a:rPr>
              <a:t>,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70798" y="345507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0798" y="492062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6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Negative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7" y="1731840"/>
            <a:ext cx="10515600" cy="601052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Use negative indexes to start the slice from the end of the string: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08185" y="249841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Get the characters:</a:t>
            </a:r>
          </a:p>
          <a:p>
            <a:r>
              <a:rPr lang="en-US" b="1" dirty="0">
                <a:latin typeface="Tempus Sans ITC" pitchFamily="82" charset="0"/>
              </a:rPr>
              <a:t>From: "o" in "World!" (position -5)</a:t>
            </a:r>
          </a:p>
          <a:p>
            <a:r>
              <a:rPr lang="en-US" b="1" dirty="0">
                <a:latin typeface="Tempus Sans ITC" pitchFamily="82" charset="0"/>
              </a:rPr>
              <a:t>To, but not included: "d" in "World!" (position -2):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2523" y="4172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b = "Hello, World!"</a:t>
            </a:r>
          </a:p>
          <a:p>
            <a:r>
              <a:rPr lang="en-US" b="1" dirty="0">
                <a:latin typeface="Tempus Sans ITC" pitchFamily="82" charset="0"/>
              </a:rPr>
              <a:t>print(b[-5:-2])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8510" y="5635842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 err="1">
                <a:latin typeface="Tempus Sans ITC" pitchFamily="82" charset="0"/>
              </a:rPr>
              <a:t>orl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0798" y="378834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0797" y="510529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70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Python - Modify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86" y="1673225"/>
            <a:ext cx="10515600" cy="530713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Python has a set of built-in methods that you can use on strings.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6687" y="2470611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u="sng" dirty="0">
                <a:latin typeface="Tempus Sans ITC" pitchFamily="82" charset="0"/>
              </a:rPr>
              <a:t>Upper 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2708" y="3094892"/>
            <a:ext cx="524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upper()</a:t>
            </a:r>
            <a:r>
              <a:rPr lang="en-US" b="1" dirty="0">
                <a:latin typeface="Tempus Sans ITC" pitchFamily="82" charset="0"/>
              </a:rPr>
              <a:t> method returns the string in upper case: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80234" y="4254698"/>
            <a:ext cx="2315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a = "Hello, World!"</a:t>
            </a:r>
          </a:p>
          <a:p>
            <a:r>
              <a:rPr lang="en-PH" b="1" dirty="0">
                <a:latin typeface="Tempus Sans ITC" pitchFamily="82" charset="0"/>
              </a:rPr>
              <a:t>print(</a:t>
            </a:r>
            <a:r>
              <a:rPr lang="en-PH" b="1" dirty="0" err="1">
                <a:latin typeface="Tempus Sans ITC" pitchFamily="82" charset="0"/>
              </a:rPr>
              <a:t>a.upper</a:t>
            </a:r>
            <a:r>
              <a:rPr lang="en-PH" b="1" dirty="0">
                <a:latin typeface="Tempus Sans ITC" pitchFamily="82" charset="0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80234" y="5975811"/>
            <a:ext cx="189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HELLO, WORLD!</a:t>
            </a:r>
          </a:p>
        </p:txBody>
      </p:sp>
      <p:sp>
        <p:nvSpPr>
          <p:cNvPr id="8" name="Rectangle 7"/>
          <p:cNvSpPr/>
          <p:nvPr/>
        </p:nvSpPr>
        <p:spPr>
          <a:xfrm>
            <a:off x="7813552" y="2496906"/>
            <a:ext cx="1254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i="1" u="sng" dirty="0">
                <a:latin typeface="Tempus Sans ITC" pitchFamily="82" charset="0"/>
              </a:rPr>
              <a:t>Lower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71846" y="3094892"/>
            <a:ext cx="521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lower()</a:t>
            </a:r>
            <a:r>
              <a:rPr lang="en-US" b="1" dirty="0">
                <a:latin typeface="Tempus Sans ITC" pitchFamily="82" charset="0"/>
              </a:rPr>
              <a:t> method returns the string in lower case: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6800" y="4254698"/>
            <a:ext cx="26611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a = "Hello, World!"</a:t>
            </a:r>
          </a:p>
          <a:p>
            <a:r>
              <a:rPr lang="en-PH" b="1" dirty="0">
                <a:latin typeface="Tempus Sans ITC" pitchFamily="82" charset="0"/>
              </a:rPr>
              <a:t>print(</a:t>
            </a:r>
            <a:r>
              <a:rPr lang="en-PH" b="1" dirty="0" err="1">
                <a:latin typeface="Tempus Sans ITC" pitchFamily="82" charset="0"/>
              </a:rPr>
              <a:t>a.lower</a:t>
            </a:r>
            <a:r>
              <a:rPr lang="en-PH" b="1" dirty="0">
                <a:latin typeface="Tempus Sans ITC" pitchFamily="82" charset="0"/>
              </a:rPr>
              <a:t>())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86800" y="5975811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hello, world!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2914" y="388536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2104" y="388536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2914" y="525171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32104" y="525769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64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6F861A3-3C3C-43FC-B313-930955A01A8F}"/>
              </a:ext>
            </a:extLst>
          </p:cNvPr>
          <p:cNvSpPr txBox="1"/>
          <p:nvPr/>
        </p:nvSpPr>
        <p:spPr>
          <a:xfrm>
            <a:off x="822122" y="623176"/>
            <a:ext cx="3514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Agenda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612D87-7FB5-438E-AB5F-BA2148EE278C}"/>
              </a:ext>
            </a:extLst>
          </p:cNvPr>
          <p:cNvSpPr txBox="1"/>
          <p:nvPr/>
        </p:nvSpPr>
        <p:spPr>
          <a:xfrm>
            <a:off x="1389714" y="1946615"/>
            <a:ext cx="103002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What can python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Python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Arithmetic Operators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Assignment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Python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Python Dictionaries</a:t>
            </a:r>
          </a:p>
        </p:txBody>
      </p:sp>
    </p:spTree>
    <p:extLst>
      <p:ext uri="{BB962C8B-B14F-4D97-AF65-F5344CB8AC3E}">
        <p14:creationId xmlns:p14="http://schemas.microsoft.com/office/powerpoint/2010/main" val="2134112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Remove Whitespace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9637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Whitespace is the space before and/or after the actual text, and very often you want to remove this space.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354" y="2875057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strip() </a:t>
            </a:r>
            <a:r>
              <a:rPr lang="en-US" b="1" dirty="0">
                <a:latin typeface="Tempus Sans ITC" pitchFamily="82" charset="0"/>
              </a:rPr>
              <a:t>method removes any whitespace from the beginning or the end: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15662" y="4042902"/>
            <a:ext cx="2560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a = " Hello, World! "</a:t>
            </a:r>
          </a:p>
          <a:p>
            <a:r>
              <a:rPr lang="en-PH" b="1" dirty="0">
                <a:latin typeface="Tempus Sans ITC" pitchFamily="82" charset="0"/>
              </a:rPr>
              <a:t>print(</a:t>
            </a:r>
            <a:r>
              <a:rPr lang="en-PH" b="1" dirty="0" err="1">
                <a:latin typeface="Tempus Sans ITC" pitchFamily="82" charset="0"/>
              </a:rPr>
              <a:t>a.strip</a:t>
            </a:r>
            <a:r>
              <a:rPr lang="en-PH" b="1" dirty="0">
                <a:latin typeface="Tempus Sans ITC" pitchFamily="82" charset="0"/>
              </a:rPr>
              <a:t>())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5662" y="5377934"/>
            <a:ext cx="1532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Hello, World!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354" y="37007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354" y="489388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14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Replace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39" y="1544271"/>
            <a:ext cx="10515600" cy="542437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replace()</a:t>
            </a:r>
            <a:r>
              <a:rPr lang="en-US" b="1" dirty="0">
                <a:latin typeface="Tempus Sans ITC" pitchFamily="82" charset="0"/>
              </a:rPr>
              <a:t> method replaces a string with another string: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39816" y="2525721"/>
            <a:ext cx="2867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a = "Hello, World!"</a:t>
            </a:r>
          </a:p>
          <a:p>
            <a:r>
              <a:rPr lang="en-US" b="1" dirty="0">
                <a:latin typeface="Tempus Sans ITC" pitchFamily="82" charset="0"/>
              </a:rPr>
              <a:t>print(</a:t>
            </a:r>
            <a:r>
              <a:rPr lang="en-US" b="1" dirty="0" err="1">
                <a:latin typeface="Tempus Sans ITC" pitchFamily="82" charset="0"/>
              </a:rPr>
              <a:t>a.replace</a:t>
            </a:r>
            <a:r>
              <a:rPr lang="en-US" b="1" dirty="0">
                <a:latin typeface="Tempus Sans ITC" pitchFamily="82" charset="0"/>
              </a:rPr>
              <a:t>("H", "J"))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8339" y="2759169"/>
            <a:ext cx="1444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 err="1">
                <a:latin typeface="Tempus Sans ITC" pitchFamily="82" charset="0"/>
              </a:rPr>
              <a:t>Jello</a:t>
            </a:r>
            <a:r>
              <a:rPr lang="en-PH" b="1" dirty="0">
                <a:latin typeface="Tempus Sans ITC" pitchFamily="82" charset="0"/>
              </a:rPr>
              <a:t>, World!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834" y="3461156"/>
            <a:ext cx="20233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Split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833" y="4190944"/>
            <a:ext cx="996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split()</a:t>
            </a:r>
            <a:r>
              <a:rPr lang="en-US" b="1" dirty="0">
                <a:latin typeface="Tempus Sans ITC" pitchFamily="82" charset="0"/>
              </a:rPr>
              <a:t> method returns a list where the text between the specified separator becomes the list items.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8833" y="4560276"/>
            <a:ext cx="8477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split()</a:t>
            </a:r>
            <a:r>
              <a:rPr lang="en-US" b="1" dirty="0">
                <a:latin typeface="Tempus Sans ITC" pitchFamily="82" charset="0"/>
              </a:rPr>
              <a:t> method splits the string into substrings if it finds instances of the separator: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9816" y="5394012"/>
            <a:ext cx="2330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a = "Hello, World!"</a:t>
            </a:r>
          </a:p>
          <a:p>
            <a:r>
              <a:rPr lang="en-US" b="1" dirty="0">
                <a:latin typeface="Tempus Sans ITC" pitchFamily="82" charset="0"/>
              </a:rPr>
              <a:t>b = </a:t>
            </a:r>
            <a:r>
              <a:rPr lang="en-US" b="1" dirty="0" err="1">
                <a:latin typeface="Tempus Sans ITC" pitchFamily="82" charset="0"/>
              </a:rPr>
              <a:t>a.split</a:t>
            </a:r>
            <a:r>
              <a:rPr lang="en-US" b="1" dirty="0">
                <a:latin typeface="Tempus Sans ITC" pitchFamily="82" charset="0"/>
              </a:rPr>
              <a:t>(",")</a:t>
            </a:r>
          </a:p>
          <a:p>
            <a:r>
              <a:rPr lang="en-US" b="1" dirty="0">
                <a:latin typeface="Tempus Sans ITC" pitchFamily="82" charset="0"/>
              </a:rPr>
              <a:t>print(b)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28339" y="5753073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['Hello', ' World!']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43354" y="504774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95754" y="217604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67415" y="50653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23479" y="217604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29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Python - 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052"/>
          </a:xfrm>
        </p:spPr>
        <p:txBody>
          <a:bodyPr/>
          <a:lstStyle/>
          <a:p>
            <a:r>
              <a:rPr lang="en-PH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String Concatenation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91661" y="2459504"/>
            <a:ext cx="7373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To concatenate, or combine, two strings you can use the 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+ </a:t>
            </a:r>
            <a:r>
              <a:rPr lang="en-US" b="1" dirty="0">
                <a:latin typeface="Tempus Sans ITC" pitchFamily="82" charset="0"/>
              </a:rPr>
              <a:t>operator.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6462" y="2965938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Merge variable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a</a:t>
            </a:r>
            <a:r>
              <a:rPr lang="en-US" b="1" dirty="0">
                <a:latin typeface="Tempus Sans ITC" pitchFamily="82" charset="0"/>
              </a:rPr>
              <a:t> with variable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b</a:t>
            </a:r>
            <a:r>
              <a:rPr lang="en-US" b="1" dirty="0">
                <a:latin typeface="Tempus Sans ITC" pitchFamily="82" charset="0"/>
              </a:rPr>
              <a:t> into variable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c</a:t>
            </a:r>
            <a:r>
              <a:rPr lang="en-US" b="1" dirty="0">
                <a:latin typeface="Tempus Sans ITC" pitchFamily="82" charset="0"/>
              </a:rPr>
              <a:t>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2568" y="3887488"/>
            <a:ext cx="2473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a = "Hello"</a:t>
            </a:r>
          </a:p>
          <a:p>
            <a:r>
              <a:rPr lang="en-US" b="1" dirty="0">
                <a:latin typeface="Tempus Sans ITC" pitchFamily="82" charset="0"/>
              </a:rPr>
              <a:t>b = "World"</a:t>
            </a:r>
          </a:p>
          <a:p>
            <a:r>
              <a:rPr lang="en-US" b="1" dirty="0">
                <a:latin typeface="Tempus Sans ITC" pitchFamily="82" charset="0"/>
              </a:rPr>
              <a:t>c = a + b</a:t>
            </a:r>
          </a:p>
          <a:p>
            <a:r>
              <a:rPr lang="en-US" b="1" dirty="0">
                <a:latin typeface="Tempus Sans ITC" pitchFamily="82" charset="0"/>
              </a:rPr>
              <a:t>print(c)</a:t>
            </a:r>
          </a:p>
        </p:txBody>
      </p:sp>
      <p:sp>
        <p:nvSpPr>
          <p:cNvPr id="7" name="Rectangle 6"/>
          <p:cNvSpPr/>
          <p:nvPr/>
        </p:nvSpPr>
        <p:spPr>
          <a:xfrm>
            <a:off x="1992568" y="559777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 err="1">
                <a:latin typeface="Tempus Sans ITC" pitchFamily="82" charset="0"/>
              </a:rPr>
              <a:t>HelloWorld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55877" y="2965938"/>
            <a:ext cx="397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To add a space between them, add a " ":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53502" y="3907359"/>
            <a:ext cx="2041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a = "Hello"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b = "World"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c = a + " " + b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print(c)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53502" y="5597770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Hello World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6672" y="350198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6462" y="351370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26672" y="52177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6462" y="52177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71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08" y="329956"/>
            <a:ext cx="10515600" cy="1325563"/>
          </a:xfrm>
        </p:spPr>
        <p:txBody>
          <a:bodyPr/>
          <a:lstStyle/>
          <a:p>
            <a:r>
              <a:rPr lang="en-P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Python - Format -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337" y="1438763"/>
            <a:ext cx="10515600" cy="507267"/>
          </a:xfrm>
        </p:spPr>
        <p:txBody>
          <a:bodyPr/>
          <a:lstStyle/>
          <a:p>
            <a:pPr marL="0" indent="0">
              <a:buNone/>
            </a:pPr>
            <a:r>
              <a:rPr lang="en-PH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String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1322" y="1978078"/>
            <a:ext cx="10632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As we learned in the Python Variables chapter, we cannot combine strings and numbers like this: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3999" y="3490915"/>
            <a:ext cx="40327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age = 36</a:t>
            </a:r>
          </a:p>
          <a:p>
            <a:r>
              <a:rPr lang="en-US" b="1" dirty="0">
                <a:latin typeface="Tempus Sans ITC" pitchFamily="82" charset="0"/>
              </a:rPr>
              <a:t>txt = "My name is John, I am " + age</a:t>
            </a:r>
          </a:p>
          <a:p>
            <a:r>
              <a:rPr lang="en-US" b="1" dirty="0">
                <a:latin typeface="Tempus Sans ITC" pitchFamily="82" charset="0"/>
              </a:rPr>
              <a:t>print(txt) </a:t>
            </a:r>
          </a:p>
        </p:txBody>
      </p:sp>
      <p:sp>
        <p:nvSpPr>
          <p:cNvPr id="6" name="Rectangle 5"/>
          <p:cNvSpPr/>
          <p:nvPr/>
        </p:nvSpPr>
        <p:spPr>
          <a:xfrm>
            <a:off x="5843952" y="335241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empus Sans ITC" pitchFamily="82" charset="0"/>
              </a:rPr>
              <a:t>Traceback</a:t>
            </a:r>
            <a:r>
              <a:rPr lang="en-US" b="1" dirty="0">
                <a:latin typeface="Tempus Sans ITC" pitchFamily="82" charset="0"/>
              </a:rPr>
              <a:t> (most recent call last):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  File "demo_string_format_error.py", line 2, in &lt;module&gt;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    txt = "My name is John, I am " + age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 err="1">
                <a:latin typeface="Tempus Sans ITC" pitchFamily="82" charset="0"/>
              </a:rPr>
              <a:t>TypeError</a:t>
            </a:r>
            <a:r>
              <a:rPr lang="en-US" b="1" dirty="0">
                <a:latin typeface="Tempus Sans ITC" pitchFamily="82" charset="0"/>
              </a:rPr>
              <a:t>: must be </a:t>
            </a:r>
            <a:r>
              <a:rPr lang="en-US" b="1" dirty="0" err="1">
                <a:latin typeface="Tempus Sans ITC" pitchFamily="82" charset="0"/>
              </a:rPr>
              <a:t>str</a:t>
            </a:r>
            <a:r>
              <a:rPr lang="en-US" b="1" dirty="0">
                <a:latin typeface="Tempus Sans ITC" pitchFamily="82" charset="0"/>
              </a:rPr>
              <a:t>, not </a:t>
            </a:r>
            <a:r>
              <a:rPr lang="en-US" b="1" dirty="0" err="1">
                <a:latin typeface="Tempus Sans ITC" pitchFamily="82" charset="0"/>
              </a:rPr>
              <a:t>int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8561" y="4785919"/>
            <a:ext cx="720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But we can combine strings and numbers by using 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format()</a:t>
            </a:r>
            <a:r>
              <a:rPr lang="en-US" b="1" dirty="0">
                <a:latin typeface="Tempus Sans ITC" pitchFamily="82" charset="0"/>
              </a:rPr>
              <a:t> method!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8561" y="5573938"/>
            <a:ext cx="1013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format()</a:t>
            </a:r>
            <a:r>
              <a:rPr lang="en-US" b="1" dirty="0">
                <a:latin typeface="Tempus Sans ITC" pitchFamily="82" charset="0"/>
              </a:rPr>
              <a:t> method takes the passed arguments, formats them, and places them in the string where the placeholders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{} </a:t>
            </a:r>
            <a:r>
              <a:rPr lang="en-US" b="1" dirty="0">
                <a:latin typeface="Tempus Sans ITC" pitchFamily="82" charset="0"/>
              </a:rPr>
              <a:t>are: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6462" y="279859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6739" y="279859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0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458" y="773723"/>
            <a:ext cx="7161712" cy="53926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empus Sans ITC" pitchFamily="82" charset="0"/>
              </a:rPr>
              <a:t>Use the </a:t>
            </a:r>
            <a:r>
              <a:rPr lang="en-US" sz="2000" b="1" dirty="0">
                <a:solidFill>
                  <a:srgbClr val="FF0000"/>
                </a:solidFill>
                <a:latin typeface="Tempus Sans ITC" pitchFamily="82" charset="0"/>
              </a:rPr>
              <a:t>format()</a:t>
            </a:r>
            <a:r>
              <a:rPr lang="en-US" sz="2000" b="1" dirty="0">
                <a:latin typeface="Tempus Sans ITC" pitchFamily="82" charset="0"/>
              </a:rPr>
              <a:t> method to insert numbers into strings:</a:t>
            </a:r>
            <a:endParaRPr lang="en-PH" sz="2000" b="1" dirty="0"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493" y="1997197"/>
            <a:ext cx="3557954" cy="11989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b="1" dirty="0">
                <a:latin typeface="Tempus Sans ITC" pitchFamily="82" charset="0"/>
              </a:rPr>
              <a:t>age = 36</a:t>
            </a:r>
          </a:p>
          <a:p>
            <a:pPr marL="0" indent="0">
              <a:buNone/>
            </a:pPr>
            <a:r>
              <a:rPr lang="en-US" sz="1800" b="1" dirty="0">
                <a:latin typeface="Tempus Sans ITC" pitchFamily="82" charset="0"/>
              </a:rPr>
              <a:t>txt = "My name is John, and I am {}"</a:t>
            </a:r>
          </a:p>
          <a:p>
            <a:pPr marL="0" indent="0">
              <a:buNone/>
            </a:pPr>
            <a:r>
              <a:rPr lang="en-US" sz="1800" b="1" dirty="0">
                <a:latin typeface="Tempus Sans ITC" pitchFamily="82" charset="0"/>
              </a:rPr>
              <a:t>print(</a:t>
            </a:r>
            <a:r>
              <a:rPr lang="en-US" sz="1800" b="1" dirty="0" err="1">
                <a:latin typeface="Tempus Sans ITC" pitchFamily="82" charset="0"/>
              </a:rPr>
              <a:t>txt.format</a:t>
            </a:r>
            <a:r>
              <a:rPr lang="en-US" sz="1800" b="1" dirty="0">
                <a:latin typeface="Tempus Sans ITC" pitchFamily="82" charset="0"/>
              </a:rPr>
              <a:t>(age))</a:t>
            </a:r>
          </a:p>
          <a:p>
            <a:pPr marL="0" indent="0">
              <a:buNone/>
            </a:pPr>
            <a:endParaRPr lang="en-PH" sz="1800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8503" y="2409038"/>
            <a:ext cx="3086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My name is John, and I am 36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647" y="3568897"/>
            <a:ext cx="10004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 format() method takes unlimited number of arguments, and are placed into the respective placeholders: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5755" y="4870828"/>
            <a:ext cx="5174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quantity = 3</a:t>
            </a:r>
          </a:p>
          <a:p>
            <a:r>
              <a:rPr lang="en-PH" b="1" dirty="0" err="1">
                <a:latin typeface="Tempus Sans ITC" pitchFamily="82" charset="0"/>
              </a:rPr>
              <a:t>itemno</a:t>
            </a:r>
            <a:r>
              <a:rPr lang="en-PH" b="1" dirty="0">
                <a:latin typeface="Tempus Sans ITC" pitchFamily="82" charset="0"/>
              </a:rPr>
              <a:t> = 567</a:t>
            </a:r>
          </a:p>
          <a:p>
            <a:r>
              <a:rPr lang="en-PH" b="1" dirty="0">
                <a:latin typeface="Tempus Sans ITC" pitchFamily="82" charset="0"/>
              </a:rPr>
              <a:t>price = 49.95</a:t>
            </a:r>
          </a:p>
          <a:p>
            <a:r>
              <a:rPr lang="en-PH" b="1" dirty="0" err="1">
                <a:latin typeface="Tempus Sans ITC" pitchFamily="82" charset="0"/>
              </a:rPr>
              <a:t>myorder</a:t>
            </a:r>
            <a:r>
              <a:rPr lang="en-PH" b="1" dirty="0">
                <a:latin typeface="Tempus Sans ITC" pitchFamily="82" charset="0"/>
              </a:rPr>
              <a:t> = "I want {} pieces of item {} for {} dollars."</a:t>
            </a:r>
          </a:p>
          <a:p>
            <a:r>
              <a:rPr lang="en-PH" b="1" dirty="0">
                <a:latin typeface="Tempus Sans ITC" pitchFamily="82" charset="0"/>
              </a:rPr>
              <a:t>print(</a:t>
            </a:r>
            <a:r>
              <a:rPr lang="en-PH" b="1" dirty="0" err="1">
                <a:latin typeface="Tempus Sans ITC" pitchFamily="82" charset="0"/>
              </a:rPr>
              <a:t>myorder.format</a:t>
            </a:r>
            <a:r>
              <a:rPr lang="en-PH" b="1" dirty="0">
                <a:latin typeface="Tempus Sans ITC" pitchFamily="82" charset="0"/>
              </a:rPr>
              <a:t>(quantity, </a:t>
            </a:r>
            <a:r>
              <a:rPr lang="en-PH" b="1" dirty="0" err="1">
                <a:latin typeface="Tempus Sans ITC" pitchFamily="82" charset="0"/>
              </a:rPr>
              <a:t>itemno</a:t>
            </a:r>
            <a:r>
              <a:rPr lang="en-PH" b="1" dirty="0">
                <a:latin typeface="Tempus Sans ITC" pitchFamily="82" charset="0"/>
              </a:rPr>
              <a:t>, price)) </a:t>
            </a:r>
          </a:p>
        </p:txBody>
      </p:sp>
      <p:sp>
        <p:nvSpPr>
          <p:cNvPr id="7" name="Rectangle 6"/>
          <p:cNvSpPr/>
          <p:nvPr/>
        </p:nvSpPr>
        <p:spPr>
          <a:xfrm>
            <a:off x="6768503" y="5240160"/>
            <a:ext cx="444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I want 3 pieces of item 567 for 49.95 dollars.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5755" y="16145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6462" y="45014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36998" y="16145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36997" y="450149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9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891" y="638853"/>
            <a:ext cx="937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You can use index numbers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{0}</a:t>
            </a:r>
            <a:r>
              <a:rPr lang="en-US" b="1" dirty="0">
                <a:latin typeface="Tempus Sans ITC" pitchFamily="82" charset="0"/>
              </a:rPr>
              <a:t> to be sure the arguments are placed in the correct placeholders: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9846" y="20455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quantity = 3</a:t>
            </a:r>
          </a:p>
          <a:p>
            <a:r>
              <a:rPr lang="en-PH" b="1" dirty="0" err="1">
                <a:latin typeface="Tempus Sans ITC" pitchFamily="82" charset="0"/>
              </a:rPr>
              <a:t>itemno</a:t>
            </a:r>
            <a:r>
              <a:rPr lang="en-PH" b="1" dirty="0">
                <a:latin typeface="Tempus Sans ITC" pitchFamily="82" charset="0"/>
              </a:rPr>
              <a:t> = 567</a:t>
            </a:r>
          </a:p>
          <a:p>
            <a:r>
              <a:rPr lang="en-PH" b="1" dirty="0">
                <a:latin typeface="Tempus Sans ITC" pitchFamily="82" charset="0"/>
              </a:rPr>
              <a:t>price = 49.95</a:t>
            </a:r>
          </a:p>
          <a:p>
            <a:r>
              <a:rPr lang="en-PH" b="1" dirty="0" err="1">
                <a:latin typeface="Tempus Sans ITC" pitchFamily="82" charset="0"/>
              </a:rPr>
              <a:t>myorder</a:t>
            </a:r>
            <a:r>
              <a:rPr lang="en-PH" b="1" dirty="0">
                <a:latin typeface="Tempus Sans ITC" pitchFamily="82" charset="0"/>
              </a:rPr>
              <a:t> = "I want to pay {2} dollars for {0} pieces of item {1}."</a:t>
            </a:r>
          </a:p>
          <a:p>
            <a:r>
              <a:rPr lang="en-PH" b="1" dirty="0">
                <a:latin typeface="Tempus Sans ITC" pitchFamily="82" charset="0"/>
              </a:rPr>
              <a:t>print(</a:t>
            </a:r>
            <a:r>
              <a:rPr lang="en-PH" b="1" dirty="0" err="1">
                <a:latin typeface="Tempus Sans ITC" pitchFamily="82" charset="0"/>
              </a:rPr>
              <a:t>myorder.format</a:t>
            </a:r>
            <a:r>
              <a:rPr lang="en-PH" b="1" dirty="0">
                <a:latin typeface="Tempus Sans ITC" pitchFamily="82" charset="0"/>
              </a:rPr>
              <a:t>(quantity, </a:t>
            </a:r>
            <a:r>
              <a:rPr lang="en-PH" b="1" dirty="0" err="1">
                <a:latin typeface="Tempus Sans ITC" pitchFamily="82" charset="0"/>
              </a:rPr>
              <a:t>itemno</a:t>
            </a:r>
            <a:r>
              <a:rPr lang="en-PH" b="1" dirty="0">
                <a:latin typeface="Tempus Sans ITC" pitchFamily="82" charset="0"/>
              </a:rPr>
              <a:t>, price))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99846" y="4381473"/>
            <a:ext cx="5051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I want to pay 49.95 dollars for 3 pieces of item 567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077" y="16145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5077" y="375989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744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046" y="5311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Python - Escape Characters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1726" y="1238999"/>
            <a:ext cx="2669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2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Escape Character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46" y="1843096"/>
            <a:ext cx="10450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empus Sans ITC" pitchFamily="82" charset="0"/>
              </a:rPr>
              <a:t>To insert characters that are illegal in a string, use an escape character.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empus Sans ITC" pitchFamily="82" charset="0"/>
              </a:rPr>
              <a:t>An escape character is a backslash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\</a:t>
            </a:r>
            <a:r>
              <a:rPr lang="en-US" b="1" dirty="0">
                <a:latin typeface="Tempus Sans ITC" pitchFamily="82" charset="0"/>
              </a:rPr>
              <a:t> followed by the character you want to insert.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empus Sans ITC" pitchFamily="82" charset="0"/>
              </a:rPr>
              <a:t>An example of an illegal character is a double quote inside a string that is surrounded by double quotes:</a:t>
            </a:r>
          </a:p>
          <a:p>
            <a:pPr marL="285750" indent="-285750">
              <a:buFont typeface="Arial" pitchFamily="34" charset="0"/>
              <a:buChar char="•"/>
            </a:pPr>
            <a:endParaRPr lang="en-PH" b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3045" y="3043425"/>
            <a:ext cx="10433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You will get an error if you use double quotes inside a string that is surrounded by double quotes: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5880" y="4067908"/>
            <a:ext cx="46153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txt = "We are the so-called "Vikings" from the north."</a:t>
            </a:r>
          </a:p>
          <a:p>
            <a:endParaRPr lang="en-US" b="1" dirty="0">
              <a:latin typeface="Tempus Sans ITC" pitchFamily="82" charset="0"/>
            </a:endParaRPr>
          </a:p>
          <a:p>
            <a:endParaRPr lang="en-US" b="1" dirty="0">
              <a:latin typeface="Tempus Sans ITC" pitchFamily="82" charset="0"/>
            </a:endParaRPr>
          </a:p>
          <a:p>
            <a:r>
              <a:rPr lang="en-US" b="1" dirty="0">
                <a:latin typeface="Tempus Sans ITC" pitchFamily="82" charset="0"/>
              </a:rPr>
              <a:t>#You will get an error if you use double quotes inside a string that are surrounded by double quotes: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81640" y="4344906"/>
            <a:ext cx="5931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 File "demo_string_escape_error.py", line 1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    txt = "We are the so-called "Vikings" from the north."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                                                                  ^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 err="1">
                <a:latin typeface="Tempus Sans ITC" pitchFamily="82" charset="0"/>
              </a:rPr>
              <a:t>SyntaxError</a:t>
            </a:r>
            <a:r>
              <a:rPr lang="en-US" b="1" dirty="0">
                <a:latin typeface="Tempus Sans ITC" pitchFamily="82" charset="0"/>
              </a:rPr>
              <a:t>: invalid syntax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066" y="359576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3551" y="35957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794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05989"/>
            <a:ext cx="465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To fix this problem, use the escape character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 \"</a:t>
            </a:r>
            <a:r>
              <a:rPr lang="en-US" b="1" dirty="0">
                <a:latin typeface="Tempus Sans ITC" pitchFamily="82" charset="0"/>
              </a:rPr>
              <a:t>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937213"/>
            <a:ext cx="10492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The escape character allows you to use double quotes when you normally would not be allowed:</a:t>
            </a:r>
          </a:p>
          <a:p>
            <a:br>
              <a:rPr lang="en-US" b="1" dirty="0">
                <a:latin typeface="Tempus Sans ITC" pitchFamily="82" charset="0"/>
              </a:rPr>
            </a:b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88123" y="2860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txt = "We are the so-called \"Vikings\" from the north."</a:t>
            </a:r>
          </a:p>
          <a:p>
            <a:r>
              <a:rPr lang="en-US" b="1" dirty="0">
                <a:latin typeface="Tempus Sans ITC" pitchFamily="82" charset="0"/>
              </a:rPr>
              <a:t>print(txt)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8123" y="4134619"/>
            <a:ext cx="4697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We are the so-called "Vikings" from the north.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4463" y="252316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4463" y="376207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77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632" y="1709738"/>
            <a:ext cx="6928829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2338" y="603231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Escape Characters</a:t>
            </a:r>
          </a:p>
          <a:p>
            <a:r>
              <a:rPr lang="en-US" sz="2000" b="1" dirty="0">
                <a:latin typeface="Tempus Sans ITC" pitchFamily="82" charset="0"/>
              </a:rPr>
              <a:t>Other escape characters used in Python:</a:t>
            </a:r>
          </a:p>
        </p:txBody>
      </p:sp>
    </p:spTree>
    <p:extLst>
      <p:ext uri="{BB962C8B-B14F-4D97-AF65-F5344CB8AC3E}">
        <p14:creationId xmlns:p14="http://schemas.microsoft.com/office/powerpoint/2010/main" val="74571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5961" y="641811"/>
            <a:ext cx="55611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Python - String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3158" y="1326960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String Methods</a:t>
            </a:r>
            <a:endParaRPr lang="en-US" sz="28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509" y="1955250"/>
            <a:ext cx="860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empus Sans ITC" panose="04020404030D07020202" pitchFamily="82" charset="0"/>
              </a:rPr>
              <a:t>Python has a set of built-in methods that you can use on strings.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5509" y="2337038"/>
            <a:ext cx="10171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empus Sans ITC" panose="04020404030D07020202" pitchFamily="82" charset="0"/>
              </a:rPr>
              <a:t>Note</a:t>
            </a:r>
            <a:r>
              <a:rPr lang="en-US" b="1" dirty="0">
                <a:solidFill>
                  <a:srgbClr val="000000"/>
                </a:solidFill>
                <a:latin typeface="Tempus Sans ITC" panose="04020404030D07020202" pitchFamily="82" charset="0"/>
              </a:rPr>
              <a:t>: All string methods return new values. They do not change the original string.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1" y="2962225"/>
            <a:ext cx="10099134" cy="32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11A22-A55B-4960-9CC0-CAA53909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45" y="6364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What is Python?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7CD01-9718-4D76-9CD9-499B707A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68" y="2186585"/>
            <a:ext cx="9864753" cy="925964"/>
          </a:xfrm>
        </p:spPr>
        <p:txBody>
          <a:bodyPr/>
          <a:lstStyle/>
          <a:p>
            <a:r>
              <a:rPr lang="en-US" altLang="zh-TW" b="1" dirty="0">
                <a:latin typeface="Tempus Sans ITC" panose="04020404030D07020202" pitchFamily="82" charset="0"/>
              </a:rPr>
              <a:t>Python is a popular programming language. It was created by Guido van Rossum, and released in 1991.</a:t>
            </a:r>
            <a:endParaRPr lang="zh-TW" altLang="en-US" b="1" dirty="0">
              <a:latin typeface="Tempus Sans ITC" panose="04020404030D07020202" pitchFamily="82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4474C69-A95D-4BD1-84FF-5A7BCFC1FC8F}"/>
              </a:ext>
            </a:extLst>
          </p:cNvPr>
          <p:cNvSpPr txBox="1">
            <a:spLocks/>
          </p:cNvSpPr>
          <p:nvPr/>
        </p:nvSpPr>
        <p:spPr>
          <a:xfrm>
            <a:off x="765845" y="3337140"/>
            <a:ext cx="4513976" cy="71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It is used for:</a:t>
            </a:r>
            <a:endParaRPr lang="zh-TW" altLang="en-US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F799BE5-25A1-492A-A9E1-1612600504BF}"/>
              </a:ext>
            </a:extLst>
          </p:cNvPr>
          <p:cNvSpPr txBox="1">
            <a:spLocks/>
          </p:cNvSpPr>
          <p:nvPr/>
        </p:nvSpPr>
        <p:spPr>
          <a:xfrm>
            <a:off x="1091268" y="4277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web development (server-side),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software development,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mathematics,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system scripting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02A68D-4EA2-4888-9F4D-320390954DC3}"/>
              </a:ext>
            </a:extLst>
          </p:cNvPr>
          <p:cNvSpPr/>
          <p:nvPr/>
        </p:nvSpPr>
        <p:spPr>
          <a:xfrm>
            <a:off x="6999672" y="6221568"/>
            <a:ext cx="4931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accent4">
                    <a:lumMod val="75000"/>
                  </a:schemeClr>
                </a:solidFill>
                <a:latin typeface="Tempus Sans ITC" panose="04020404030D07020202" pitchFamily="82" charset="0"/>
              </a:rPr>
              <a:t>https://www.w3schools.com/python/python_intro.asp</a:t>
            </a:r>
          </a:p>
        </p:txBody>
      </p:sp>
    </p:spTree>
    <p:extLst>
      <p:ext uri="{BB962C8B-B14F-4D97-AF65-F5344CB8AC3E}">
        <p14:creationId xmlns:p14="http://schemas.microsoft.com/office/powerpoint/2010/main" val="3850721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" y="738306"/>
            <a:ext cx="10650012" cy="52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79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0" y="954959"/>
            <a:ext cx="10609345" cy="47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7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3" y="1011971"/>
            <a:ext cx="10555443" cy="47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06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56" y="1047975"/>
            <a:ext cx="10369665" cy="326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46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607" y="422756"/>
            <a:ext cx="3975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 Booleans</a:t>
            </a:r>
            <a:endParaRPr lang="en-US" sz="40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7520" y="4297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1125183" y="1222975"/>
            <a:ext cx="5434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Booleans represent one of two values: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7354" y="1750948"/>
            <a:ext cx="2480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0000"/>
                </a:solidFill>
                <a:latin typeface="Tempus Sans ITC" panose="04020404030D07020202" pitchFamily="82" charset="0"/>
              </a:rPr>
              <a:t>Boolean Values</a:t>
            </a:r>
            <a:endParaRPr lang="en-US" sz="2800" b="1" i="1" dirty="0">
              <a:solidFill>
                <a:srgbClr val="000000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125183" y="2366501"/>
            <a:ext cx="1056169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In programming you often need to know if an expression is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evaluate any expression in Python, and get one of two answers,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or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When you compare two values, the expression is evaluated and Python returns the Boolean answer: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75522" y="42053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print(10 &gt; 9)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print(10 == 9)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print(10 &lt; 9)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58297" y="420534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dirty="0">
                <a:latin typeface="Tempus Sans ITC" panose="04020404030D07020202" pitchFamily="82" charset="0"/>
              </a:rPr>
              <a:t>False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dirty="0" err="1">
                <a:latin typeface="Tempus Sans ITC" panose="04020404030D07020202" pitchFamily="82" charset="0"/>
              </a:rPr>
              <a:t>False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5183" y="38274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38551" y="3827417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48731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18CC0-8F9D-4FBE-B9A6-09C1DF974873}"/>
              </a:ext>
            </a:extLst>
          </p:cNvPr>
          <p:cNvSpPr txBox="1"/>
          <p:nvPr/>
        </p:nvSpPr>
        <p:spPr>
          <a:xfrm>
            <a:off x="768626" y="834887"/>
            <a:ext cx="1037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When you run a condition in an if statement, Python returns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or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36672-D676-41A7-AB9A-08B8CDB1064E}"/>
              </a:ext>
            </a:extLst>
          </p:cNvPr>
          <p:cNvSpPr txBox="1"/>
          <p:nvPr/>
        </p:nvSpPr>
        <p:spPr>
          <a:xfrm>
            <a:off x="768626" y="1365839"/>
            <a:ext cx="8865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a message based on whether the condition is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or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3B120-AC41-48D1-8749-F37321C8CA05}"/>
              </a:ext>
            </a:extLst>
          </p:cNvPr>
          <p:cNvSpPr txBox="1"/>
          <p:nvPr/>
        </p:nvSpPr>
        <p:spPr>
          <a:xfrm>
            <a:off x="3048000" y="241665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a = 200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b = 33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if b &gt; a: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print("b is greater than a")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else: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print("b is not greater than 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D5521E-96CC-46BD-B533-82908C9550D7}"/>
              </a:ext>
            </a:extLst>
          </p:cNvPr>
          <p:cNvSpPr txBox="1"/>
          <p:nvPr/>
        </p:nvSpPr>
        <p:spPr>
          <a:xfrm>
            <a:off x="3048000" y="53074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b is not greater than a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016D0-218F-4CA2-84A5-64DD1536BEAC}"/>
              </a:ext>
            </a:extLst>
          </p:cNvPr>
          <p:cNvSpPr txBox="1"/>
          <p:nvPr/>
        </p:nvSpPr>
        <p:spPr>
          <a:xfrm>
            <a:off x="2300680" y="20637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9F4813-5D14-4DE4-8B97-D471BB4EFCA4}"/>
              </a:ext>
            </a:extLst>
          </p:cNvPr>
          <p:cNvSpPr/>
          <p:nvPr/>
        </p:nvSpPr>
        <p:spPr>
          <a:xfrm>
            <a:off x="2300680" y="4693069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18133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438910-BE17-4906-AFF1-AF1EDFA97C94}"/>
              </a:ext>
            </a:extLst>
          </p:cNvPr>
          <p:cNvSpPr txBox="1"/>
          <p:nvPr/>
        </p:nvSpPr>
        <p:spPr>
          <a:xfrm>
            <a:off x="649356" y="585257"/>
            <a:ext cx="71164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Evaluate Values and Variables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12038-4388-47D0-ABEA-A20B47A51E9B}"/>
              </a:ext>
            </a:extLst>
          </p:cNvPr>
          <p:cNvSpPr txBox="1"/>
          <p:nvPr/>
        </p:nvSpPr>
        <p:spPr>
          <a:xfrm>
            <a:off x="1033670" y="1489726"/>
            <a:ext cx="1082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bool() 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function allows you to evaluate any value, and give you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or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in return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45CB8-0499-46E1-8709-BBB170F8B959}"/>
              </a:ext>
            </a:extLst>
          </p:cNvPr>
          <p:cNvSpPr txBox="1"/>
          <p:nvPr/>
        </p:nvSpPr>
        <p:spPr>
          <a:xfrm>
            <a:off x="748747" y="2043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Evaluate a string and a number: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3551D-30E6-460B-B75B-56D8C074A9B2}"/>
              </a:ext>
            </a:extLst>
          </p:cNvPr>
          <p:cNvSpPr txBox="1"/>
          <p:nvPr/>
        </p:nvSpPr>
        <p:spPr>
          <a:xfrm>
            <a:off x="2120348" y="3394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print(bool("Hello"))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print(bool(15))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88F89-C8E6-414D-9CE0-D80B62A20AA6}"/>
              </a:ext>
            </a:extLst>
          </p:cNvPr>
          <p:cNvSpPr txBox="1"/>
          <p:nvPr/>
        </p:nvSpPr>
        <p:spPr>
          <a:xfrm>
            <a:off x="2120348" y="4878312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5C8E9-2C3E-48BD-A39E-4E2083232E67}"/>
              </a:ext>
            </a:extLst>
          </p:cNvPr>
          <p:cNvSpPr txBox="1"/>
          <p:nvPr/>
        </p:nvSpPr>
        <p:spPr>
          <a:xfrm>
            <a:off x="1492297" y="292435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7E191B-550D-445A-91B7-9D7A728BD7D2}"/>
              </a:ext>
            </a:extLst>
          </p:cNvPr>
          <p:cNvSpPr/>
          <p:nvPr/>
        </p:nvSpPr>
        <p:spPr>
          <a:xfrm>
            <a:off x="1279098" y="450898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549739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DA78B-4DCA-413A-BE08-833FEF785EEC}"/>
              </a:ext>
            </a:extLst>
          </p:cNvPr>
          <p:cNvSpPr txBox="1"/>
          <p:nvPr/>
        </p:nvSpPr>
        <p:spPr>
          <a:xfrm>
            <a:off x="768626" y="6780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Evaluate two variables: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9D0F5-E4CD-45D4-9B3F-56BFC7CD9919}"/>
              </a:ext>
            </a:extLst>
          </p:cNvPr>
          <p:cNvSpPr txBox="1"/>
          <p:nvPr/>
        </p:nvSpPr>
        <p:spPr>
          <a:xfrm>
            <a:off x="2014331" y="21105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x = "Hello"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y = 15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print(bool(x))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print(bool(y))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C21DD-EF52-4550-B270-7265A5504AEF}"/>
              </a:ext>
            </a:extLst>
          </p:cNvPr>
          <p:cNvSpPr txBox="1"/>
          <p:nvPr/>
        </p:nvSpPr>
        <p:spPr>
          <a:xfrm>
            <a:off x="1267011" y="174122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BAC9-5D30-4FCA-9D72-C2DA15EC371C}"/>
              </a:ext>
            </a:extLst>
          </p:cNvPr>
          <p:cNvSpPr/>
          <p:nvPr/>
        </p:nvSpPr>
        <p:spPr>
          <a:xfrm>
            <a:off x="1053812" y="3957213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A215E-160E-42DB-BA95-7AB89C46B6AC}"/>
              </a:ext>
            </a:extLst>
          </p:cNvPr>
          <p:cNvSpPr txBox="1"/>
          <p:nvPr/>
        </p:nvSpPr>
        <p:spPr>
          <a:xfrm>
            <a:off x="2014331" y="4466414"/>
            <a:ext cx="62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56980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DFC55-2632-4F80-BCAB-24B5F5C5D0BC}"/>
              </a:ext>
            </a:extLst>
          </p:cNvPr>
          <p:cNvSpPr txBox="1"/>
          <p:nvPr/>
        </p:nvSpPr>
        <p:spPr>
          <a:xfrm>
            <a:off x="649356" y="53095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Most Values are True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2929DF-C2F3-4236-AFA3-640F3EBE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56" y="1369349"/>
            <a:ext cx="962107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Almost any value is evaluated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if it has some sort of content.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Any string is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except empty strings.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Any number is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except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Any list, tuple, set, and dictionary are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except empty ones.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2D604-2FED-478F-A441-687279009DDA}"/>
              </a:ext>
            </a:extLst>
          </p:cNvPr>
          <p:cNvSpPr txBox="1"/>
          <p:nvPr/>
        </p:nvSpPr>
        <p:spPr>
          <a:xfrm>
            <a:off x="649356" y="27001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following will return True: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1F9CA-A9E2-4750-978F-9E3A99ADC689}"/>
              </a:ext>
            </a:extLst>
          </p:cNvPr>
          <p:cNvSpPr txBox="1"/>
          <p:nvPr/>
        </p:nvSpPr>
        <p:spPr>
          <a:xfrm>
            <a:off x="1616765" y="382665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print(bool("</a:t>
            </a:r>
            <a:r>
              <a:rPr lang="en-US" b="1" dirty="0" err="1">
                <a:latin typeface="Tempus Sans ITC" panose="04020404030D07020202" pitchFamily="82" charset="0"/>
              </a:rPr>
              <a:t>abc</a:t>
            </a:r>
            <a:r>
              <a:rPr lang="en-US" b="1" dirty="0">
                <a:latin typeface="Tempus Sans ITC" panose="04020404030D07020202" pitchFamily="82" charset="0"/>
              </a:rPr>
              <a:t>"))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print(bool(123))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print(bool(["apple", "cherry", "banana"]))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F63EDB-4A99-4568-9573-EA5D1763BC40}"/>
              </a:ext>
            </a:extLst>
          </p:cNvPr>
          <p:cNvSpPr txBox="1"/>
          <p:nvPr/>
        </p:nvSpPr>
        <p:spPr>
          <a:xfrm>
            <a:off x="1054976" y="345732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05DD89-18AC-4A85-B3E2-603BECB9A0CA}"/>
              </a:ext>
            </a:extLst>
          </p:cNvPr>
          <p:cNvSpPr/>
          <p:nvPr/>
        </p:nvSpPr>
        <p:spPr>
          <a:xfrm>
            <a:off x="948376" y="4953126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ACDC0-A3AB-4377-B4AA-3807DF70A112}"/>
              </a:ext>
            </a:extLst>
          </p:cNvPr>
          <p:cNvSpPr txBox="1"/>
          <p:nvPr/>
        </p:nvSpPr>
        <p:spPr>
          <a:xfrm>
            <a:off x="1616765" y="5360637"/>
            <a:ext cx="622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19614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E73C22-5234-4C1F-B1D2-21E7BEA59030}"/>
              </a:ext>
            </a:extLst>
          </p:cNvPr>
          <p:cNvSpPr txBox="1"/>
          <p:nvPr/>
        </p:nvSpPr>
        <p:spPr>
          <a:xfrm>
            <a:off x="596348" y="545500"/>
            <a:ext cx="62285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Some Values are False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6790BC-F153-440E-8224-1DC1F5EC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8" y="1352586"/>
            <a:ext cx="109065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In fact, there are not many values that evaluate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except empty values, such as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[]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{}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""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the number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0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and the value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None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 And of course the value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evaluates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05890-B27E-4872-B9F4-58224B976E72}"/>
              </a:ext>
            </a:extLst>
          </p:cNvPr>
          <p:cNvSpPr txBox="1"/>
          <p:nvPr/>
        </p:nvSpPr>
        <p:spPr>
          <a:xfrm>
            <a:off x="728870" y="22550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following will return False:</a:t>
            </a:r>
          </a:p>
          <a:p>
            <a:br>
              <a:rPr lang="en-US" b="1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09941-C5B5-4563-8EC0-05902073E452}"/>
              </a:ext>
            </a:extLst>
          </p:cNvPr>
          <p:cNvSpPr txBox="1"/>
          <p:nvPr/>
        </p:nvSpPr>
        <p:spPr>
          <a:xfrm>
            <a:off x="1762539" y="367964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print(bool(False))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print(bool(None))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print(bool(0))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print(bool(""))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print(bool(()))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print(bool([]))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print(bool({}))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7DF9D-3C13-42FD-9382-080A31007437}"/>
              </a:ext>
            </a:extLst>
          </p:cNvPr>
          <p:cNvSpPr txBox="1"/>
          <p:nvPr/>
        </p:nvSpPr>
        <p:spPr>
          <a:xfrm>
            <a:off x="6407427" y="367963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False</a:t>
            </a:r>
            <a:br>
              <a:rPr lang="da-DK" b="1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anose="04020404030D07020202" pitchFamily="82" charset="0"/>
              </a:rPr>
            </a:br>
            <a:r>
              <a:rPr lang="da-D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False</a:t>
            </a:r>
            <a:br>
              <a:rPr lang="da-DK" b="1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anose="04020404030D07020202" pitchFamily="82" charset="0"/>
              </a:rPr>
            </a:br>
            <a:r>
              <a:rPr lang="da-D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False</a:t>
            </a:r>
            <a:br>
              <a:rPr lang="da-DK" b="1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anose="04020404030D07020202" pitchFamily="82" charset="0"/>
              </a:rPr>
            </a:br>
            <a:r>
              <a:rPr lang="da-D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False</a:t>
            </a:r>
            <a:br>
              <a:rPr lang="da-DK" b="1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anose="04020404030D07020202" pitchFamily="82" charset="0"/>
              </a:rPr>
            </a:br>
            <a:r>
              <a:rPr lang="da-D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False</a:t>
            </a:r>
            <a:br>
              <a:rPr lang="da-DK" b="1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anose="04020404030D07020202" pitchFamily="82" charset="0"/>
              </a:rPr>
            </a:br>
            <a:r>
              <a:rPr lang="da-D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False</a:t>
            </a:r>
            <a:br>
              <a:rPr lang="da-DK" b="1" dirty="0">
                <a:solidFill>
                  <a:schemeClr val="tx1">
                    <a:lumMod val="95000"/>
                    <a:lumOff val="5000"/>
                  </a:schemeClr>
                </a:solidFill>
                <a:latin typeface="Tempus Sans ITC" panose="04020404030D07020202" pitchFamily="82" charset="0"/>
              </a:rPr>
            </a:br>
            <a:r>
              <a:rPr lang="da-DK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False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F2F70-5764-4002-986D-859625AD698E}"/>
              </a:ext>
            </a:extLst>
          </p:cNvPr>
          <p:cNvSpPr txBox="1"/>
          <p:nvPr/>
        </p:nvSpPr>
        <p:spPr>
          <a:xfrm>
            <a:off x="1300956" y="33103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E3A73-9EA4-4174-BF5E-B589E82BA301}"/>
              </a:ext>
            </a:extLst>
          </p:cNvPr>
          <p:cNvSpPr/>
          <p:nvPr/>
        </p:nvSpPr>
        <p:spPr>
          <a:xfrm>
            <a:off x="5615740" y="3310306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3802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56B1D-BF2D-4BDE-8346-1232951C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on a server to create web applications.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alongside software to create workflows.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connect to database systems. It can also read and modify files.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to handle big data and perform complex mathematics.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for rapid prototyping, or for production-ready software development.</a:t>
            </a:r>
          </a:p>
          <a:p>
            <a:endParaRPr lang="zh-TW" altLang="en-US" sz="3200" dirty="0">
              <a:latin typeface="Tempus Sans ITC" panose="04020404030D07020202" pitchFamily="82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A91E277-A116-4799-B5E9-9B876133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What can Python do?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5E1CD-0041-4081-AF00-460D86041304}"/>
              </a:ext>
            </a:extLst>
          </p:cNvPr>
          <p:cNvSpPr/>
          <p:nvPr/>
        </p:nvSpPr>
        <p:spPr>
          <a:xfrm>
            <a:off x="7041616" y="6239065"/>
            <a:ext cx="4931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accent4">
                    <a:lumMod val="75000"/>
                  </a:schemeClr>
                </a:solidFill>
                <a:latin typeface="Tempus Sans ITC" panose="04020404030D07020202" pitchFamily="82" charset="0"/>
              </a:rPr>
              <a:t>https://www.w3schools.com/python/python_intro.asp</a:t>
            </a:r>
          </a:p>
        </p:txBody>
      </p:sp>
    </p:spTree>
    <p:extLst>
      <p:ext uri="{BB962C8B-B14F-4D97-AF65-F5344CB8AC3E}">
        <p14:creationId xmlns:p14="http://schemas.microsoft.com/office/powerpoint/2010/main" val="563962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ADF230-0569-4F5D-B8AF-4D7AC10D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31" y="621379"/>
            <a:ext cx="110655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One more value, or object in this case, evaluates to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and that is if you have an object that is made from a class with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__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len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__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function that returns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or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False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721A3-8D74-468E-830B-3279080EA7A6}"/>
              </a:ext>
            </a:extLst>
          </p:cNvPr>
          <p:cNvSpPr txBox="1"/>
          <p:nvPr/>
        </p:nvSpPr>
        <p:spPr>
          <a:xfrm>
            <a:off x="2345635" y="25518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class </a:t>
            </a:r>
            <a:r>
              <a:rPr lang="en-US" b="1" dirty="0" err="1">
                <a:latin typeface="Tempus Sans ITC" panose="04020404030D07020202" pitchFamily="82" charset="0"/>
              </a:rPr>
              <a:t>myclass</a:t>
            </a:r>
            <a:r>
              <a:rPr lang="en-US" b="1" dirty="0">
                <a:latin typeface="Tempus Sans ITC" panose="04020404030D07020202" pitchFamily="82" charset="0"/>
              </a:rPr>
              <a:t>():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def __</a:t>
            </a:r>
            <a:r>
              <a:rPr lang="en-US" b="1" dirty="0" err="1">
                <a:latin typeface="Tempus Sans ITC" panose="04020404030D07020202" pitchFamily="82" charset="0"/>
              </a:rPr>
              <a:t>len</a:t>
            </a:r>
            <a:r>
              <a:rPr lang="en-US" b="1" dirty="0">
                <a:latin typeface="Tempus Sans ITC" panose="04020404030D07020202" pitchFamily="82" charset="0"/>
              </a:rPr>
              <a:t>__(self):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  return 0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 err="1">
                <a:latin typeface="Tempus Sans ITC" panose="04020404030D07020202" pitchFamily="82" charset="0"/>
              </a:rPr>
              <a:t>myobj</a:t>
            </a:r>
            <a:r>
              <a:rPr lang="en-US" b="1" dirty="0">
                <a:latin typeface="Tempus Sans ITC" panose="04020404030D07020202" pitchFamily="82" charset="0"/>
              </a:rPr>
              <a:t> = </a:t>
            </a:r>
            <a:r>
              <a:rPr lang="en-US" b="1" dirty="0" err="1">
                <a:latin typeface="Tempus Sans ITC" panose="04020404030D07020202" pitchFamily="82" charset="0"/>
              </a:rPr>
              <a:t>myclass</a:t>
            </a:r>
            <a:r>
              <a:rPr lang="en-US" b="1" dirty="0">
                <a:latin typeface="Tempus Sans ITC" panose="04020404030D07020202" pitchFamily="82" charset="0"/>
              </a:rPr>
              <a:t>()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print(bool(</a:t>
            </a:r>
            <a:r>
              <a:rPr lang="en-US" b="1" dirty="0" err="1">
                <a:latin typeface="Tempus Sans ITC" panose="04020404030D07020202" pitchFamily="82" charset="0"/>
              </a:rPr>
              <a:t>myobj</a:t>
            </a:r>
            <a:r>
              <a:rPr lang="en-US" b="1" dirty="0">
                <a:latin typeface="Tempus Sans ITC" panose="04020404030D07020202" pitchFamily="82" charset="0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3EF58-93A5-415C-A2DD-68FEBF64B4B4}"/>
              </a:ext>
            </a:extLst>
          </p:cNvPr>
          <p:cNvSpPr txBox="1"/>
          <p:nvPr/>
        </p:nvSpPr>
        <p:spPr>
          <a:xfrm>
            <a:off x="1598315" y="218250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9F41A-1A73-47F0-9FBA-64A897B7A27A}"/>
              </a:ext>
            </a:extLst>
          </p:cNvPr>
          <p:cNvSpPr/>
          <p:nvPr/>
        </p:nvSpPr>
        <p:spPr>
          <a:xfrm>
            <a:off x="1598315" y="4490829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E4384-1818-450A-ACEA-F13B33BCD7E8}"/>
              </a:ext>
            </a:extLst>
          </p:cNvPr>
          <p:cNvSpPr txBox="1"/>
          <p:nvPr/>
        </p:nvSpPr>
        <p:spPr>
          <a:xfrm>
            <a:off x="2345635" y="504482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93826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C7C9A-FB96-4BBC-9083-C5982E447F49}"/>
              </a:ext>
            </a:extLst>
          </p:cNvPr>
          <p:cNvSpPr txBox="1"/>
          <p:nvPr/>
        </p:nvSpPr>
        <p:spPr>
          <a:xfrm>
            <a:off x="503582" y="465986"/>
            <a:ext cx="758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Functions can Return a Boolean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C2019-90A4-4E18-8CD1-3EDE84646C61}"/>
              </a:ext>
            </a:extLst>
          </p:cNvPr>
          <p:cNvSpPr txBox="1"/>
          <p:nvPr/>
        </p:nvSpPr>
        <p:spPr>
          <a:xfrm>
            <a:off x="1126435" y="1375117"/>
            <a:ext cx="69573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create functions that returns a Boolean Value: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C762C-B079-4562-AE7B-B12967BCFA61}"/>
              </a:ext>
            </a:extLst>
          </p:cNvPr>
          <p:cNvSpPr txBox="1"/>
          <p:nvPr/>
        </p:nvSpPr>
        <p:spPr>
          <a:xfrm>
            <a:off x="795130" y="24996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the answer of a function: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1E976-DF01-485E-B51D-9882B86BC53D}"/>
              </a:ext>
            </a:extLst>
          </p:cNvPr>
          <p:cNvSpPr txBox="1"/>
          <p:nvPr/>
        </p:nvSpPr>
        <p:spPr>
          <a:xfrm>
            <a:off x="1868557" y="414867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def </a:t>
            </a:r>
            <a:r>
              <a:rPr lang="en-US" b="1" dirty="0" err="1">
                <a:latin typeface="Tempus Sans ITC" panose="04020404030D07020202" pitchFamily="82" charset="0"/>
              </a:rPr>
              <a:t>myFunction</a:t>
            </a:r>
            <a:r>
              <a:rPr lang="en-US" b="1" dirty="0">
                <a:latin typeface="Tempus Sans ITC" panose="04020404030D07020202" pitchFamily="82" charset="0"/>
              </a:rPr>
              <a:t>() 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return True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myFunction</a:t>
            </a:r>
            <a:r>
              <a:rPr lang="en-US" b="1" dirty="0">
                <a:latin typeface="Tempus Sans ITC" panose="04020404030D07020202" pitchFamily="82" charset="0"/>
              </a:rPr>
              <a:t>())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D185B-1922-4AD4-9D65-8C1266CBD20F}"/>
              </a:ext>
            </a:extLst>
          </p:cNvPr>
          <p:cNvSpPr txBox="1"/>
          <p:nvPr/>
        </p:nvSpPr>
        <p:spPr>
          <a:xfrm>
            <a:off x="6811617" y="43499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EA876-CCD7-4F6B-B1E1-3E63DF38CA27}"/>
              </a:ext>
            </a:extLst>
          </p:cNvPr>
          <p:cNvSpPr txBox="1"/>
          <p:nvPr/>
        </p:nvSpPr>
        <p:spPr>
          <a:xfrm>
            <a:off x="1240506" y="36242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D4DAFD-A6EB-42BA-9FDD-3B63F3822AA5}"/>
              </a:ext>
            </a:extLst>
          </p:cNvPr>
          <p:cNvSpPr/>
          <p:nvPr/>
        </p:nvSpPr>
        <p:spPr>
          <a:xfrm>
            <a:off x="6096000" y="3624268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55987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B2597-3036-4565-90B7-C6C265FDB2FC}"/>
              </a:ext>
            </a:extLst>
          </p:cNvPr>
          <p:cNvSpPr txBox="1"/>
          <p:nvPr/>
        </p:nvSpPr>
        <p:spPr>
          <a:xfrm>
            <a:off x="384311" y="327488"/>
            <a:ext cx="87464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execute code based on the Boolean answer of a function:</a:t>
            </a:r>
          </a:p>
          <a:p>
            <a:br>
              <a:rPr lang="en-US" b="1" i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97E0BD-495A-4D95-AD39-B090C54A842C}"/>
              </a:ext>
            </a:extLst>
          </p:cNvPr>
          <p:cNvSpPr txBox="1"/>
          <p:nvPr/>
        </p:nvSpPr>
        <p:spPr>
          <a:xfrm>
            <a:off x="848138" y="927652"/>
            <a:ext cx="752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"YES!" if the function returns True, otherwise print "NO!":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EC6A6-C757-42F4-A192-2286DBC62884}"/>
              </a:ext>
            </a:extLst>
          </p:cNvPr>
          <p:cNvSpPr txBox="1"/>
          <p:nvPr/>
        </p:nvSpPr>
        <p:spPr>
          <a:xfrm>
            <a:off x="1563755" y="185098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def </a:t>
            </a:r>
            <a:r>
              <a:rPr lang="en-US" b="1" dirty="0" err="1">
                <a:latin typeface="Tempus Sans ITC" panose="04020404030D07020202" pitchFamily="82" charset="0"/>
              </a:rPr>
              <a:t>myFunction</a:t>
            </a:r>
            <a:r>
              <a:rPr lang="en-US" b="1" dirty="0">
                <a:latin typeface="Tempus Sans ITC" panose="04020404030D07020202" pitchFamily="82" charset="0"/>
              </a:rPr>
              <a:t>() 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return True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if </a:t>
            </a:r>
            <a:r>
              <a:rPr lang="en-US" b="1" dirty="0" err="1">
                <a:latin typeface="Tempus Sans ITC" panose="04020404030D07020202" pitchFamily="82" charset="0"/>
              </a:rPr>
              <a:t>myFunction</a:t>
            </a:r>
            <a:r>
              <a:rPr lang="en-US" b="1" dirty="0">
                <a:latin typeface="Tempus Sans ITC" panose="04020404030D07020202" pitchFamily="82" charset="0"/>
              </a:rPr>
              <a:t>():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print("YES!")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else: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print("NO!")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415FD-889C-416A-BD0F-5253AD015BB0}"/>
              </a:ext>
            </a:extLst>
          </p:cNvPr>
          <p:cNvSpPr txBox="1"/>
          <p:nvPr/>
        </p:nvSpPr>
        <p:spPr>
          <a:xfrm>
            <a:off x="7659755" y="218660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YES!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595D9-5A7D-4881-B109-957FC36EBD50}"/>
              </a:ext>
            </a:extLst>
          </p:cNvPr>
          <p:cNvSpPr txBox="1"/>
          <p:nvPr/>
        </p:nvSpPr>
        <p:spPr>
          <a:xfrm>
            <a:off x="975774" y="162015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F79F1-802A-4B77-B3DD-5D08759C3E73}"/>
              </a:ext>
            </a:extLst>
          </p:cNvPr>
          <p:cNvSpPr/>
          <p:nvPr/>
        </p:nvSpPr>
        <p:spPr>
          <a:xfrm>
            <a:off x="6096000" y="162015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8405D-EED5-4EFC-89E2-5EC9003C4460}"/>
              </a:ext>
            </a:extLst>
          </p:cNvPr>
          <p:cNvSpPr txBox="1"/>
          <p:nvPr/>
        </p:nvSpPr>
        <p:spPr>
          <a:xfrm>
            <a:off x="848138" y="39740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Check if an object is an integer or not: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9E225-2A5D-434F-B389-FA97A71F38C6}"/>
              </a:ext>
            </a:extLst>
          </p:cNvPr>
          <p:cNvSpPr txBox="1"/>
          <p:nvPr/>
        </p:nvSpPr>
        <p:spPr>
          <a:xfrm>
            <a:off x="1563755" y="49992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x = 200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isinstance</a:t>
            </a:r>
            <a:r>
              <a:rPr lang="en-US" b="1" dirty="0">
                <a:latin typeface="Tempus Sans ITC" panose="04020404030D07020202" pitchFamily="82" charset="0"/>
              </a:rPr>
              <a:t>(x, int))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5E735-8DC9-40DE-AA11-94591DB77C44}"/>
              </a:ext>
            </a:extLst>
          </p:cNvPr>
          <p:cNvSpPr txBox="1"/>
          <p:nvPr/>
        </p:nvSpPr>
        <p:spPr>
          <a:xfrm>
            <a:off x="6622378" y="499923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8517D3-A733-42DC-9B53-A13919A7BEE1}"/>
              </a:ext>
            </a:extLst>
          </p:cNvPr>
          <p:cNvSpPr txBox="1"/>
          <p:nvPr/>
        </p:nvSpPr>
        <p:spPr>
          <a:xfrm>
            <a:off x="975774" y="468082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8AE82-E6B7-424E-9501-69DA96CA399F}"/>
              </a:ext>
            </a:extLst>
          </p:cNvPr>
          <p:cNvSpPr/>
          <p:nvPr/>
        </p:nvSpPr>
        <p:spPr>
          <a:xfrm>
            <a:off x="5961845" y="4604730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75729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D6A207-10CC-41CA-BD8F-6EF56B715104}"/>
              </a:ext>
            </a:extLst>
          </p:cNvPr>
          <p:cNvSpPr txBox="1"/>
          <p:nvPr/>
        </p:nvSpPr>
        <p:spPr>
          <a:xfrm>
            <a:off x="569844" y="530086"/>
            <a:ext cx="57422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OPERATORS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5746FA-F58F-42A3-AAAE-B17AB86B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8" y="1299527"/>
            <a:ext cx="1058848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Operators are used to perform operations on variables and values.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In the example below, we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+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operator to add together two values: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C11F-4668-465D-8F8D-6BF55D4B9836}"/>
              </a:ext>
            </a:extLst>
          </p:cNvPr>
          <p:cNvSpPr txBox="1"/>
          <p:nvPr/>
        </p:nvSpPr>
        <p:spPr>
          <a:xfrm>
            <a:off x="2107096" y="25306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print(10 + 5)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04B69-3056-45B4-9744-2A7B54CDFA83}"/>
              </a:ext>
            </a:extLst>
          </p:cNvPr>
          <p:cNvSpPr txBox="1"/>
          <p:nvPr/>
        </p:nvSpPr>
        <p:spPr>
          <a:xfrm>
            <a:off x="1545617" y="216130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53981-078E-4ABE-8E83-3C257313DA81}"/>
              </a:ext>
            </a:extLst>
          </p:cNvPr>
          <p:cNvSpPr/>
          <p:nvPr/>
        </p:nvSpPr>
        <p:spPr>
          <a:xfrm>
            <a:off x="5615740" y="2161301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6B385-5FC8-4FFE-8E21-C0EF69928871}"/>
              </a:ext>
            </a:extLst>
          </p:cNvPr>
          <p:cNvSpPr txBox="1"/>
          <p:nvPr/>
        </p:nvSpPr>
        <p:spPr>
          <a:xfrm>
            <a:off x="7580243" y="253063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D345F-431B-481D-91E5-4CDCDD1CB5B2}"/>
              </a:ext>
            </a:extLst>
          </p:cNvPr>
          <p:cNvSpPr txBox="1"/>
          <p:nvPr/>
        </p:nvSpPr>
        <p:spPr>
          <a:xfrm>
            <a:off x="914400" y="363487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divides the operators in the following groups: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Arithmetic 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Assignment 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Comparison 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Logical 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Identity 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Membership operators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Bitwise operators</a:t>
            </a:r>
          </a:p>
        </p:txBody>
      </p:sp>
    </p:spTree>
    <p:extLst>
      <p:ext uri="{BB962C8B-B14F-4D97-AF65-F5344CB8AC3E}">
        <p14:creationId xmlns:p14="http://schemas.microsoft.com/office/powerpoint/2010/main" val="3494905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C5D7E-045C-46F7-BAF6-6A5D6E771293}"/>
              </a:ext>
            </a:extLst>
          </p:cNvPr>
          <p:cNvSpPr txBox="1"/>
          <p:nvPr/>
        </p:nvSpPr>
        <p:spPr>
          <a:xfrm>
            <a:off x="516834" y="479239"/>
            <a:ext cx="68513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Arithmetic Operators</a:t>
            </a:r>
            <a:endParaRPr lang="en-US" sz="40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0041A-AF75-4E8A-B214-439D1BD2E08A}"/>
              </a:ext>
            </a:extLst>
          </p:cNvPr>
          <p:cNvSpPr txBox="1"/>
          <p:nvPr/>
        </p:nvSpPr>
        <p:spPr>
          <a:xfrm>
            <a:off x="1272208" y="1187125"/>
            <a:ext cx="10296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Arithmetic operators are used with numeric values to perform common mathematical operations: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FB979-6D85-4D9C-8C98-98030A04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8" y="1776182"/>
            <a:ext cx="8917978" cy="447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84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091FD-C654-471B-B372-C1EF87594373}"/>
              </a:ext>
            </a:extLst>
          </p:cNvPr>
          <p:cNvSpPr txBox="1"/>
          <p:nvPr/>
        </p:nvSpPr>
        <p:spPr>
          <a:xfrm>
            <a:off x="1921565" y="1417984"/>
            <a:ext cx="20922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x = 5</a:t>
            </a:r>
          </a:p>
          <a:p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y = 3</a:t>
            </a:r>
          </a:p>
          <a:p>
            <a:endPara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(x + y)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(x - y)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(x * y)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(x / y)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(x % y)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(x ** y)</a:t>
            </a:r>
          </a:p>
          <a:p>
            <a:r>
              <a:rPr lang="es-E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print</a:t>
            </a:r>
            <a:r>
              <a:rPr lang="es-E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(x // y)</a:t>
            </a:r>
          </a:p>
          <a:p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C351FA-8D93-4C85-BBA0-B3CA009E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9096" y="1443841"/>
            <a:ext cx="42643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15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1.6666666666666667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125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empus Sans ITC" panose="04020404030D07020202" pitchFamily="82" charset="0"/>
              </a:rPr>
              <a:t>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3904C-CF7D-4975-967D-702620953DC2}"/>
              </a:ext>
            </a:extLst>
          </p:cNvPr>
          <p:cNvSpPr txBox="1"/>
          <p:nvPr/>
        </p:nvSpPr>
        <p:spPr>
          <a:xfrm>
            <a:off x="1174245" y="902344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BB276-B2ED-48E4-9A22-14175992A05B}"/>
              </a:ext>
            </a:extLst>
          </p:cNvPr>
          <p:cNvSpPr/>
          <p:nvPr/>
        </p:nvSpPr>
        <p:spPr>
          <a:xfrm>
            <a:off x="5718577" y="902344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8715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0EB117-E5D6-48CE-AE3D-B138F89F7BB0}"/>
              </a:ext>
            </a:extLst>
          </p:cNvPr>
          <p:cNvSpPr txBox="1"/>
          <p:nvPr/>
        </p:nvSpPr>
        <p:spPr>
          <a:xfrm>
            <a:off x="543338" y="572004"/>
            <a:ext cx="67586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Assignment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01A1F-626C-4ED3-B3DE-C01D215E186B}"/>
              </a:ext>
            </a:extLst>
          </p:cNvPr>
          <p:cNvSpPr txBox="1"/>
          <p:nvPr/>
        </p:nvSpPr>
        <p:spPr>
          <a:xfrm>
            <a:off x="1086677" y="1279890"/>
            <a:ext cx="86006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Assignment operators are used to assign values to variables:</a:t>
            </a:r>
          </a:p>
          <a:p>
            <a:br>
              <a:rPr lang="en-US" sz="2000" b="1" dirty="0">
                <a:latin typeface="Tempus Sans ITC" panose="04020404030D07020202" pitchFamily="82" charset="0"/>
              </a:rPr>
            </a:br>
            <a:endParaRPr lang="en-US" sz="2000" b="1" dirty="0">
              <a:latin typeface="Tempus Sans ITC" panose="04020404030D070202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69FF9-7730-43CE-86D9-99CED047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78" y="1787721"/>
            <a:ext cx="8444099" cy="42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28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5B8BC-767E-4587-AAAD-7BDA77B9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26" y="1929360"/>
            <a:ext cx="10429313" cy="299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905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5A7D3-003D-4DCF-A841-CB36CB694871}"/>
              </a:ext>
            </a:extLst>
          </p:cNvPr>
          <p:cNvSpPr txBox="1"/>
          <p:nvPr/>
        </p:nvSpPr>
        <p:spPr>
          <a:xfrm>
            <a:off x="516834" y="479240"/>
            <a:ext cx="8362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Comparison Operators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7BDD6-BE79-4320-B3DA-DF307E8584D2}"/>
              </a:ext>
            </a:extLst>
          </p:cNvPr>
          <p:cNvSpPr txBox="1"/>
          <p:nvPr/>
        </p:nvSpPr>
        <p:spPr>
          <a:xfrm>
            <a:off x="1007164" y="1217903"/>
            <a:ext cx="7394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Comparison operators are used to compare two values: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1987-A095-44E1-9AFC-2606F5C5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29" y="1799192"/>
            <a:ext cx="10198107" cy="41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98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BA8765-A605-4237-A1BB-AA4BB5B65A76}"/>
              </a:ext>
            </a:extLst>
          </p:cNvPr>
          <p:cNvSpPr txBox="1"/>
          <p:nvPr/>
        </p:nvSpPr>
        <p:spPr>
          <a:xfrm>
            <a:off x="662609" y="532248"/>
            <a:ext cx="7195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Logical Operators</a:t>
            </a:r>
          </a:p>
          <a:p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9091-510B-4304-9AD0-490A773EE9D4}"/>
              </a:ext>
            </a:extLst>
          </p:cNvPr>
          <p:cNvSpPr txBox="1"/>
          <p:nvPr/>
        </p:nvSpPr>
        <p:spPr>
          <a:xfrm>
            <a:off x="1212573" y="1215383"/>
            <a:ext cx="83289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Logical operators are used to combine conditional statements: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E0EBE-D258-4849-917C-6003795A3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96" y="1929663"/>
            <a:ext cx="10039608" cy="299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1A6C7-DCF2-414A-B941-485FF445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5291"/>
            <a:ext cx="3138182" cy="531681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u="sng" dirty="0">
                <a:latin typeface="Tempus Sans ITC" panose="04020404030D07020202" pitchFamily="82" charset="0"/>
              </a:rPr>
              <a:t>Built-in Data Types</a:t>
            </a:r>
          </a:p>
          <a:p>
            <a:endParaRPr lang="zh-TW" altLang="en-US" b="1" i="1" u="sng" dirty="0">
              <a:latin typeface="Tempus Sans ITC" panose="04020404030D07020202" pitchFamily="82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B14100F-19E6-4B01-AC29-BFB86B11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Data Types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E2045F-6F02-44B5-81C9-B856B6E1A73C}"/>
              </a:ext>
            </a:extLst>
          </p:cNvPr>
          <p:cNvSpPr txBox="1"/>
          <p:nvPr/>
        </p:nvSpPr>
        <p:spPr>
          <a:xfrm>
            <a:off x="838200" y="2349630"/>
            <a:ext cx="960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empus Sans ITC" panose="04020404030D07020202" pitchFamily="82" charset="0"/>
              </a:rPr>
              <a:t>In programming, data type is an important concept.</a:t>
            </a:r>
          </a:p>
          <a:p>
            <a:r>
              <a:rPr lang="en-US" altLang="zh-TW" b="1" dirty="0">
                <a:latin typeface="Tempus Sans ITC" panose="04020404030D07020202" pitchFamily="82" charset="0"/>
              </a:rPr>
              <a:t>Variables can store data of different types, and different types can do different things.</a:t>
            </a:r>
          </a:p>
          <a:p>
            <a:r>
              <a:rPr lang="en-US" altLang="zh-TW" b="1" dirty="0">
                <a:latin typeface="Tempus Sans ITC" panose="04020404030D07020202" pitchFamily="82" charset="0"/>
              </a:rPr>
              <a:t>Python has the following data types built-in by default, in these categories:</a:t>
            </a:r>
          </a:p>
          <a:p>
            <a:endParaRPr lang="zh-TW" altLang="en-US" b="1" dirty="0">
              <a:latin typeface="Tempus Sans ITC" panose="04020404030D07020202" pitchFamily="8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DE7886-7345-4CBE-854D-F92FB6966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53070"/>
              </p:ext>
            </p:extLst>
          </p:nvPr>
        </p:nvGraphicFramePr>
        <p:xfrm>
          <a:off x="2180439" y="3345110"/>
          <a:ext cx="6317609" cy="3237005"/>
        </p:xfrm>
        <a:graphic>
          <a:graphicData uri="http://schemas.openxmlformats.org/drawingml/2006/table">
            <a:tbl>
              <a:tblPr/>
              <a:tblGrid>
                <a:gridCol w="2196449">
                  <a:extLst>
                    <a:ext uri="{9D8B030D-6E8A-4147-A177-3AD203B41FA5}">
                      <a16:colId xmlns:a16="http://schemas.microsoft.com/office/drawing/2014/main" val="1563891179"/>
                    </a:ext>
                  </a:extLst>
                </a:gridCol>
                <a:gridCol w="4121160">
                  <a:extLst>
                    <a:ext uri="{9D8B030D-6E8A-4147-A177-3AD203B41FA5}">
                      <a16:colId xmlns:a16="http://schemas.microsoft.com/office/drawing/2014/main" val="1148279958"/>
                    </a:ext>
                  </a:extLst>
                </a:gridCol>
              </a:tblGrid>
              <a:tr h="319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Text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str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004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Numeric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int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float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complex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9700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Sequence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list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tuple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range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84553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Mapping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dict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15679"/>
                  </a:ext>
                </a:extLst>
              </a:tr>
              <a:tr h="319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Set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set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frozenset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18817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Boolean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bool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19507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Binary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bytes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bytearray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memoryview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91777"/>
                  </a:ext>
                </a:extLst>
              </a:tr>
              <a:tr h="319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None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NoneType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9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421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7EA6F2-AA53-478C-A6D9-79ACAAF571A0}"/>
              </a:ext>
            </a:extLst>
          </p:cNvPr>
          <p:cNvSpPr txBox="1"/>
          <p:nvPr/>
        </p:nvSpPr>
        <p:spPr>
          <a:xfrm>
            <a:off x="543339" y="43948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Identity Operators</a:t>
            </a:r>
          </a:p>
          <a:p>
            <a:br>
              <a:rPr lang="en-US" sz="3200" b="1" dirty="0">
                <a:latin typeface="Tempus Sans ITC" panose="04020404030D07020202" pitchFamily="82" charset="0"/>
              </a:rPr>
            </a:br>
            <a:endParaRPr lang="en-US" sz="3200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6ED23-D0DC-4002-9FED-BE3F380DC46C}"/>
              </a:ext>
            </a:extLst>
          </p:cNvPr>
          <p:cNvSpPr txBox="1"/>
          <p:nvPr/>
        </p:nvSpPr>
        <p:spPr>
          <a:xfrm>
            <a:off x="1192695" y="938385"/>
            <a:ext cx="101644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Identity operators are used to compare the objects, not if they are equal, but if they are actually the same object, with the same memory location: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F1266-E5D2-4E5C-9BB8-9E387971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626" y="1635832"/>
            <a:ext cx="7746958" cy="1793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4C5FB3-E84F-452B-A4C4-783FA0E32886}"/>
              </a:ext>
            </a:extLst>
          </p:cNvPr>
          <p:cNvSpPr txBox="1"/>
          <p:nvPr/>
        </p:nvSpPr>
        <p:spPr>
          <a:xfrm>
            <a:off x="397565" y="334161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Membership Operators</a:t>
            </a:r>
          </a:p>
          <a:p>
            <a:br>
              <a:rPr lang="en-US" sz="3200" b="1" dirty="0">
                <a:latin typeface="Tempus Sans ITC" panose="04020404030D07020202" pitchFamily="82" charset="0"/>
              </a:rPr>
            </a:br>
            <a:endParaRPr lang="en-US" sz="3200" b="1" dirty="0">
              <a:latin typeface="Tempus Sans ITC" panose="04020404030D0702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29327-1139-439C-86D5-2D0356751C21}"/>
              </a:ext>
            </a:extLst>
          </p:cNvPr>
          <p:cNvSpPr txBox="1"/>
          <p:nvPr/>
        </p:nvSpPr>
        <p:spPr>
          <a:xfrm>
            <a:off x="1192694" y="3852566"/>
            <a:ext cx="8574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Membership operators are used to test if a sequence is presented in an object: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EF1878-7E3D-4EC2-9613-338BAA518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25" y="4367920"/>
            <a:ext cx="6980111" cy="205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05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D3F97A-FDB0-45AD-A52A-751677B07624}"/>
              </a:ext>
            </a:extLst>
          </p:cNvPr>
          <p:cNvSpPr txBox="1"/>
          <p:nvPr/>
        </p:nvSpPr>
        <p:spPr>
          <a:xfrm>
            <a:off x="516834" y="47923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Bitwise Operators</a:t>
            </a:r>
          </a:p>
          <a:p>
            <a:br>
              <a:rPr lang="en-US" sz="4000" b="1" dirty="0">
                <a:latin typeface="Tempus Sans ITC" panose="04020404030D07020202" pitchFamily="82" charset="0"/>
              </a:rPr>
            </a:br>
            <a:endParaRPr lang="en-US" sz="4000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D3EB3-1808-4BF3-BCBD-AA430B197E12}"/>
              </a:ext>
            </a:extLst>
          </p:cNvPr>
          <p:cNvSpPr txBox="1"/>
          <p:nvPr/>
        </p:nvSpPr>
        <p:spPr>
          <a:xfrm>
            <a:off x="1179444" y="12551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Bitwise operators are used to compare (binary) numbers: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6EF37-521F-4231-BBDE-61A2AC0F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18" y="2038346"/>
            <a:ext cx="10626964" cy="38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77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85629F-B465-4C22-9114-BD69335F36DA}"/>
              </a:ext>
            </a:extLst>
          </p:cNvPr>
          <p:cNvSpPr txBox="1"/>
          <p:nvPr/>
        </p:nvSpPr>
        <p:spPr>
          <a:xfrm>
            <a:off x="596347" y="46001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 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CD518-76CE-4E88-AE50-0456C072A102}"/>
              </a:ext>
            </a:extLst>
          </p:cNvPr>
          <p:cNvSpPr txBox="1"/>
          <p:nvPr/>
        </p:nvSpPr>
        <p:spPr>
          <a:xfrm>
            <a:off x="1245703" y="1229451"/>
            <a:ext cx="102439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Lists are used to store multiple items in a single variable.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Lists are one of 4 built-in data types in Python used to store collections of data, the other 3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  <a:hlinkClick r:id="rId2"/>
              </a:rPr>
              <a:t>Tuple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  <a:hlinkClick r:id="rId3"/>
              </a:rPr>
              <a:t>Set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and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  <a:hlinkClick r:id="rId4"/>
              </a:rPr>
              <a:t>Dictionary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all with different qualities and usage.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39BC8-6376-4471-B1A9-0CEE8E60602C}"/>
              </a:ext>
            </a:extLst>
          </p:cNvPr>
          <p:cNvSpPr txBox="1"/>
          <p:nvPr/>
        </p:nvSpPr>
        <p:spPr>
          <a:xfrm>
            <a:off x="742121" y="24166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Lists are created using square brackets: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E9C92-EC6A-4F65-927C-DE7BEA38EB9D}"/>
              </a:ext>
            </a:extLst>
          </p:cNvPr>
          <p:cNvSpPr txBox="1"/>
          <p:nvPr/>
        </p:nvSpPr>
        <p:spPr>
          <a:xfrm>
            <a:off x="1391478" y="28783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= [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"apple"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"banana"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"cherry"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]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>
                <a:solidFill>
                  <a:srgbClr val="0000CD"/>
                </a:solidFill>
                <a:effectLst/>
                <a:latin typeface="Tempus Sans ITC" panose="04020404030D07020202" pitchFamily="82" charset="0"/>
              </a:rPr>
              <a:t>print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1021-C3E8-4A68-B14C-AEBA7EB5FE60}"/>
              </a:ext>
            </a:extLst>
          </p:cNvPr>
          <p:cNvSpPr txBox="1"/>
          <p:nvPr/>
        </p:nvSpPr>
        <p:spPr>
          <a:xfrm>
            <a:off x="589719" y="4003253"/>
            <a:ext cx="5777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List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A5D15-83C4-4B06-9570-CF8669836D23}"/>
              </a:ext>
            </a:extLst>
          </p:cNvPr>
          <p:cNvSpPr txBox="1"/>
          <p:nvPr/>
        </p:nvSpPr>
        <p:spPr>
          <a:xfrm>
            <a:off x="1245703" y="4866362"/>
            <a:ext cx="9236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 items are ordered, changeable, and allow duplicate values.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 items are indexed, the first item has index</a:t>
            </a:r>
            <a:r>
              <a:rPr lang="en-US" b="1" dirty="0">
                <a:solidFill>
                  <a:srgbClr val="000000"/>
                </a:solidFill>
                <a:latin typeface="Tempus Sans ITC" panose="04020404030D07020202" pitchFamily="82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empus Sans ITC" panose="04020404030D07020202" pitchFamily="82" charset="0"/>
              </a:rPr>
              <a:t>[0]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the second item has index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[1] 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etc.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0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17ED3D-1F2E-45E4-9300-10A491783520}"/>
              </a:ext>
            </a:extLst>
          </p:cNvPr>
          <p:cNvSpPr txBox="1"/>
          <p:nvPr/>
        </p:nvSpPr>
        <p:spPr>
          <a:xfrm>
            <a:off x="496956" y="247383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Changeable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E8D41-B616-4E73-BCCD-75E123AF719B}"/>
              </a:ext>
            </a:extLst>
          </p:cNvPr>
          <p:cNvSpPr txBox="1"/>
          <p:nvPr/>
        </p:nvSpPr>
        <p:spPr>
          <a:xfrm>
            <a:off x="1073423" y="1119016"/>
            <a:ext cx="9992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When we say that lists are ordered, it means that the items have a defined order, and that order will not change.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If you add new items to a list, the new items will be placed at the end of the list.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058D8-9207-4576-AA58-911EED71D6EA}"/>
              </a:ext>
            </a:extLst>
          </p:cNvPr>
          <p:cNvSpPr txBox="1"/>
          <p:nvPr/>
        </p:nvSpPr>
        <p:spPr>
          <a:xfrm>
            <a:off x="1073423" y="1995230"/>
            <a:ext cx="95813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B050"/>
                </a:solidFill>
                <a:effectLst/>
                <a:latin typeface="Tempus Sans ITC" panose="04020404030D07020202" pitchFamily="82" charset="0"/>
              </a:rPr>
              <a:t>Note: There are some 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 methods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 </a:t>
            </a:r>
            <a:r>
              <a:rPr lang="en-US" b="1" i="0" dirty="0">
                <a:solidFill>
                  <a:srgbClr val="00B050"/>
                </a:solidFill>
                <a:effectLst/>
                <a:latin typeface="Tempus Sans ITC" panose="04020404030D07020202" pitchFamily="82" charset="0"/>
              </a:rPr>
              <a:t>that will change the order, but in general: the order of the items will not change.</a:t>
            </a:r>
            <a:endParaRPr lang="en-US" b="1" dirty="0">
              <a:solidFill>
                <a:srgbClr val="00B050"/>
              </a:solidFill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04A64-7F80-4607-AE83-8E9D47C6A320}"/>
              </a:ext>
            </a:extLst>
          </p:cNvPr>
          <p:cNvSpPr txBox="1"/>
          <p:nvPr/>
        </p:nvSpPr>
        <p:spPr>
          <a:xfrm>
            <a:off x="496956" y="3914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Ordered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B90C9-51E4-434D-BA02-0C11CAE99901}"/>
              </a:ext>
            </a:extLst>
          </p:cNvPr>
          <p:cNvSpPr txBox="1"/>
          <p:nvPr/>
        </p:nvSpPr>
        <p:spPr>
          <a:xfrm>
            <a:off x="496956" y="384828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Allow Duplicates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D6067-B5FB-4EBB-A9D8-6F3417F0B0D1}"/>
              </a:ext>
            </a:extLst>
          </p:cNvPr>
          <p:cNvSpPr txBox="1"/>
          <p:nvPr/>
        </p:nvSpPr>
        <p:spPr>
          <a:xfrm>
            <a:off x="1073422" y="3145955"/>
            <a:ext cx="9581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list is changeable, meaning that we can change, add, and remove items in a list after it has been created.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1F7AF1-FF84-42BF-9AF8-063599DC20CD}"/>
              </a:ext>
            </a:extLst>
          </p:cNvPr>
          <p:cNvSpPr txBox="1"/>
          <p:nvPr/>
        </p:nvSpPr>
        <p:spPr>
          <a:xfrm>
            <a:off x="1073422" y="4437104"/>
            <a:ext cx="9250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Since lists are indexed, lists can have items with the same value: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3A8AF-0A43-421F-9A2B-6D415047D3E0}"/>
              </a:ext>
            </a:extLst>
          </p:cNvPr>
          <p:cNvSpPr txBox="1"/>
          <p:nvPr/>
        </p:nvSpPr>
        <p:spPr>
          <a:xfrm>
            <a:off x="1073423" y="479390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Lists allow duplicate values: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AA5737-F628-4B41-BBFD-FDB0AC71A939}"/>
              </a:ext>
            </a:extLst>
          </p:cNvPr>
          <p:cNvSpPr txBox="1"/>
          <p:nvPr/>
        </p:nvSpPr>
        <p:spPr>
          <a:xfrm>
            <a:off x="1073423" y="52215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= [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"apple"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"banana"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"cherry"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"apple"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 </a:t>
            </a:r>
            <a:r>
              <a:rPr lang="en-US" b="1" i="0" dirty="0"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"cherry"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]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>
                <a:solidFill>
                  <a:srgbClr val="0000CD"/>
                </a:solidFill>
                <a:effectLst/>
                <a:latin typeface="Tempus Sans ITC" panose="04020404030D07020202" pitchFamily="82" charset="0"/>
              </a:rPr>
              <a:t>print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)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2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C5ED3E-09AE-4DF6-B4E8-72FD4407C68E}"/>
              </a:ext>
            </a:extLst>
          </p:cNvPr>
          <p:cNvSpPr txBox="1"/>
          <p:nvPr/>
        </p:nvSpPr>
        <p:spPr>
          <a:xfrm>
            <a:off x="450574" y="31056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List Length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1AC5B-780D-4BA0-8BCF-FC15277AA63E}"/>
              </a:ext>
            </a:extLst>
          </p:cNvPr>
          <p:cNvSpPr txBox="1"/>
          <p:nvPr/>
        </p:nvSpPr>
        <p:spPr>
          <a:xfrm>
            <a:off x="980660" y="995279"/>
            <a:ext cx="1042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determine how many items a list has, use the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len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() 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function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4B4A9-048A-463C-8EB4-ABF7FC3DDCBD}"/>
              </a:ext>
            </a:extLst>
          </p:cNvPr>
          <p:cNvSpPr txBox="1"/>
          <p:nvPr/>
        </p:nvSpPr>
        <p:spPr>
          <a:xfrm>
            <a:off x="562954" y="1425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the number of items in the list: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04BD8-E3DA-4B35-A0D1-E9F5AC2586B9}"/>
              </a:ext>
            </a:extLst>
          </p:cNvPr>
          <p:cNvSpPr txBox="1"/>
          <p:nvPr/>
        </p:nvSpPr>
        <p:spPr>
          <a:xfrm>
            <a:off x="1561936" y="2081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len</a:t>
            </a:r>
            <a:r>
              <a:rPr lang="en-US" b="1" dirty="0">
                <a:latin typeface="Tempus Sans ITC" panose="04020404030D07020202" pitchFamily="82" charset="0"/>
              </a:rPr>
              <a:t>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57CE4-4F15-424C-B9CA-E997511D53D4}"/>
              </a:ext>
            </a:extLst>
          </p:cNvPr>
          <p:cNvSpPr txBox="1"/>
          <p:nvPr/>
        </p:nvSpPr>
        <p:spPr>
          <a:xfrm>
            <a:off x="1227254" y="17252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ACC3E-10BF-4F22-B123-55FB080D337A}"/>
              </a:ext>
            </a:extLst>
          </p:cNvPr>
          <p:cNvSpPr txBox="1"/>
          <p:nvPr/>
        </p:nvSpPr>
        <p:spPr>
          <a:xfrm>
            <a:off x="6362735" y="171138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D5121B-3BDB-4A06-B28C-F4FADFFFC7D9}"/>
              </a:ext>
            </a:extLst>
          </p:cNvPr>
          <p:cNvSpPr txBox="1"/>
          <p:nvPr/>
        </p:nvSpPr>
        <p:spPr>
          <a:xfrm>
            <a:off x="7216839" y="2049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88D30-2B80-4C7D-8943-9FD4616BF358}"/>
              </a:ext>
            </a:extLst>
          </p:cNvPr>
          <p:cNvSpPr txBox="1"/>
          <p:nvPr/>
        </p:nvSpPr>
        <p:spPr>
          <a:xfrm>
            <a:off x="562954" y="28109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List Items - Data Types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DB898-E4C7-4676-B051-A07DB16AF283}"/>
              </a:ext>
            </a:extLst>
          </p:cNvPr>
          <p:cNvSpPr txBox="1"/>
          <p:nvPr/>
        </p:nvSpPr>
        <p:spPr>
          <a:xfrm>
            <a:off x="1026779" y="34703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 items can be of any data type: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26452B-5C9D-4913-9C13-804B458B426B}"/>
              </a:ext>
            </a:extLst>
          </p:cNvPr>
          <p:cNvSpPr txBox="1"/>
          <p:nvPr/>
        </p:nvSpPr>
        <p:spPr>
          <a:xfrm>
            <a:off x="980660" y="38506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String, int and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data types: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21D2F-F428-45A6-B8B8-737619F1A516}"/>
              </a:ext>
            </a:extLst>
          </p:cNvPr>
          <p:cNvSpPr txBox="1"/>
          <p:nvPr/>
        </p:nvSpPr>
        <p:spPr>
          <a:xfrm>
            <a:off x="1561936" y="451610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list1 = ["apple", "banana", "cherry"]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list2 = [1, 5, 7, 9, 3]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list3 = [True, False, False]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print(list1)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print(list2)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print(list3)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BEF2B-0EA8-4D7B-A554-2BC85B102073}"/>
              </a:ext>
            </a:extLst>
          </p:cNvPr>
          <p:cNvSpPr txBox="1"/>
          <p:nvPr/>
        </p:nvSpPr>
        <p:spPr>
          <a:xfrm>
            <a:off x="653119" y="472639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32FCAD-2481-4DA1-8113-3912E80DFC3F}"/>
              </a:ext>
            </a:extLst>
          </p:cNvPr>
          <p:cNvSpPr txBox="1"/>
          <p:nvPr/>
        </p:nvSpPr>
        <p:spPr>
          <a:xfrm>
            <a:off x="7704055" y="4312351"/>
            <a:ext cx="27430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[‘apple’, ‘banana’, ‘cherry’]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[1, 5, 7, 9, 3]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[True, False, False]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C628A9-419D-4C7F-A3E4-AC02074104B2}"/>
              </a:ext>
            </a:extLst>
          </p:cNvPr>
          <p:cNvSpPr txBox="1"/>
          <p:nvPr/>
        </p:nvSpPr>
        <p:spPr>
          <a:xfrm>
            <a:off x="6162442" y="47263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552138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9FD46D-4765-489D-A7D7-88CD979A072F}"/>
              </a:ext>
            </a:extLst>
          </p:cNvPr>
          <p:cNvSpPr txBox="1"/>
          <p:nvPr/>
        </p:nvSpPr>
        <p:spPr>
          <a:xfrm>
            <a:off x="477078" y="4262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 list can contain different data types: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08F84-A19F-4C45-9740-DB8FCA092CD2}"/>
              </a:ext>
            </a:extLst>
          </p:cNvPr>
          <p:cNvSpPr txBox="1"/>
          <p:nvPr/>
        </p:nvSpPr>
        <p:spPr>
          <a:xfrm>
            <a:off x="1404731" y="153422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list1 = ["</a:t>
            </a:r>
            <a:r>
              <a:rPr lang="en-US" b="1" dirty="0" err="1">
                <a:latin typeface="Tempus Sans ITC" panose="04020404030D07020202" pitchFamily="82" charset="0"/>
              </a:rPr>
              <a:t>abc</a:t>
            </a:r>
            <a:r>
              <a:rPr lang="en-US" b="1" dirty="0">
                <a:latin typeface="Tempus Sans ITC" panose="04020404030D07020202" pitchFamily="82" charset="0"/>
              </a:rPr>
              <a:t>", 34, True, 40, "male"]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print(list1)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1E1B0E-B559-4B39-8371-162CFED9437E}"/>
              </a:ext>
            </a:extLst>
          </p:cNvPr>
          <p:cNvSpPr txBox="1"/>
          <p:nvPr/>
        </p:nvSpPr>
        <p:spPr>
          <a:xfrm>
            <a:off x="6771861" y="1557274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[‘</a:t>
            </a:r>
            <a:r>
              <a:rPr lang="en-US" b="1" dirty="0" err="1">
                <a:latin typeface="Tempus Sans ITC" panose="04020404030D07020202" pitchFamily="82" charset="0"/>
              </a:rPr>
              <a:t>abc</a:t>
            </a:r>
            <a:r>
              <a:rPr lang="en-US" b="1" dirty="0">
                <a:latin typeface="Tempus Sans ITC" panose="04020404030D07020202" pitchFamily="82" charset="0"/>
              </a:rPr>
              <a:t>’, 34, True, 40, ‘male’]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FDCC9-9688-4F36-8BFC-E12A647FE07E}"/>
              </a:ext>
            </a:extLst>
          </p:cNvPr>
          <p:cNvSpPr txBox="1"/>
          <p:nvPr/>
        </p:nvSpPr>
        <p:spPr>
          <a:xfrm>
            <a:off x="1039887" y="118794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87CBFB-9D19-4AFC-B1E6-5D8B59F42FCA}"/>
              </a:ext>
            </a:extLst>
          </p:cNvPr>
          <p:cNvSpPr txBox="1"/>
          <p:nvPr/>
        </p:nvSpPr>
        <p:spPr>
          <a:xfrm>
            <a:off x="6312440" y="119903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348DC-93C6-4940-A8A3-99744F6CF237}"/>
              </a:ext>
            </a:extLst>
          </p:cNvPr>
          <p:cNvSpPr txBox="1"/>
          <p:nvPr/>
        </p:nvSpPr>
        <p:spPr>
          <a:xfrm>
            <a:off x="477078" y="279275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type()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C0E0F-399C-4A02-AF0E-7F40E2833587}"/>
              </a:ext>
            </a:extLst>
          </p:cNvPr>
          <p:cNvSpPr txBox="1"/>
          <p:nvPr/>
        </p:nvSpPr>
        <p:spPr>
          <a:xfrm>
            <a:off x="781877" y="3477114"/>
            <a:ext cx="10190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From Python's perspective, lists are defined as objects with the data type 'list':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6B41BB-56F7-43C0-9CF8-3E98753E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900747"/>
            <a:ext cx="2434193" cy="72367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79AA35-AF5B-43A5-9EA9-8E649B78806B}"/>
              </a:ext>
            </a:extLst>
          </p:cNvPr>
          <p:cNvSpPr txBox="1"/>
          <p:nvPr/>
        </p:nvSpPr>
        <p:spPr>
          <a:xfrm>
            <a:off x="781877" y="49001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data type of a list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1CD5B-5C12-4746-AFF8-1C38E13C6085}"/>
              </a:ext>
            </a:extLst>
          </p:cNvPr>
          <p:cNvSpPr txBox="1"/>
          <p:nvPr/>
        </p:nvSpPr>
        <p:spPr>
          <a:xfrm>
            <a:off x="2168080" y="55996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mylist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print(type(</a:t>
            </a:r>
            <a:r>
              <a:rPr lang="en-US" b="1" dirty="0" err="1">
                <a:latin typeface="Tempus Sans ITC" panose="04020404030D07020202" pitchFamily="82" charset="0"/>
              </a:rPr>
              <a:t>mylist</a:t>
            </a:r>
            <a:r>
              <a:rPr lang="en-US" b="1" dirty="0">
                <a:latin typeface="Tempus Sans ITC" panose="04020404030D07020202" pitchFamily="82" charset="0"/>
              </a:rPr>
              <a:t>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4F3AA9-A6FB-406B-815E-3AFA6D154671}"/>
              </a:ext>
            </a:extLst>
          </p:cNvPr>
          <p:cNvSpPr txBox="1"/>
          <p:nvPr/>
        </p:nvSpPr>
        <p:spPr>
          <a:xfrm>
            <a:off x="7964770" y="5670781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&lt;class ‘list’&gt;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FFC44-FB47-410E-93D4-2E6DD45F1018}"/>
              </a:ext>
            </a:extLst>
          </p:cNvPr>
          <p:cNvSpPr txBox="1"/>
          <p:nvPr/>
        </p:nvSpPr>
        <p:spPr>
          <a:xfrm>
            <a:off x="1429356" y="57513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EE61B-1FBF-4842-94A3-AC245EB6A66C}"/>
              </a:ext>
            </a:extLst>
          </p:cNvPr>
          <p:cNvSpPr txBox="1"/>
          <p:nvPr/>
        </p:nvSpPr>
        <p:spPr>
          <a:xfrm>
            <a:off x="6599581" y="56707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537696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F90E5-D233-4F76-A92D-DFBEEA1D0D26}"/>
              </a:ext>
            </a:extLst>
          </p:cNvPr>
          <p:cNvSpPr txBox="1"/>
          <p:nvPr/>
        </p:nvSpPr>
        <p:spPr>
          <a:xfrm>
            <a:off x="371061" y="34671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The list()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98281-16C6-4E5E-93E0-E085CF8E3C2A}"/>
              </a:ext>
            </a:extLst>
          </p:cNvPr>
          <p:cNvSpPr txBox="1"/>
          <p:nvPr/>
        </p:nvSpPr>
        <p:spPr>
          <a:xfrm>
            <a:off x="1249729" y="1254658"/>
            <a:ext cx="101338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Ebrima" panose="02000000000000000000" pitchFamily="2" charset="0"/>
                <a:cs typeface="Ebrima" panose="02000000000000000000" pitchFamily="2" charset="0"/>
              </a:rPr>
              <a:t>It is also possible to use the </a:t>
            </a:r>
            <a:r>
              <a:rPr lang="en-US" sz="3200" b="1" i="0" dirty="0">
                <a:solidFill>
                  <a:srgbClr val="DC143C"/>
                </a:solidFill>
                <a:effectLst/>
                <a:latin typeface="Tempus Sans ITC" panose="04020404030D07020202" pitchFamily="82" charset="0"/>
                <a:ea typeface="Ebrima" panose="02000000000000000000" pitchFamily="2" charset="0"/>
                <a:cs typeface="Ebrima" panose="02000000000000000000" pitchFamily="2" charset="0"/>
              </a:rPr>
              <a:t>list()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Ebrima" panose="02000000000000000000" pitchFamily="2" charset="0"/>
                <a:cs typeface="Ebrima" panose="02000000000000000000" pitchFamily="2" charset="0"/>
              </a:rPr>
              <a:t> constructor when creating a new list.</a:t>
            </a:r>
            <a:endParaRPr lang="en-US" sz="3200" b="1" dirty="0">
              <a:latin typeface="Tempus Sans ITC" panose="04020404030D07020202" pitchFamily="8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F0C6E5-2336-433E-B2BB-2C3ACE67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8" y="2791814"/>
            <a:ext cx="122847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Using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list()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constructor to make a List: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7C306-019D-471F-8184-32BFFD1DE009}"/>
              </a:ext>
            </a:extLst>
          </p:cNvPr>
          <p:cNvSpPr txBox="1"/>
          <p:nvPr/>
        </p:nvSpPr>
        <p:spPr>
          <a:xfrm>
            <a:off x="576469" y="4693979"/>
            <a:ext cx="64273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empus Sans ITC" panose="04020404030D07020202" pitchFamily="82" charset="0"/>
              </a:rPr>
              <a:t>thislist</a:t>
            </a:r>
            <a:r>
              <a:rPr lang="en-US" sz="3200" b="1" dirty="0">
                <a:latin typeface="Tempus Sans ITC" panose="04020404030D07020202" pitchFamily="82" charset="0"/>
              </a:rPr>
              <a:t> = list(("apple", "banana", "cherry"))</a:t>
            </a:r>
          </a:p>
          <a:p>
            <a:r>
              <a:rPr lang="en-US" sz="3200" b="1" dirty="0">
                <a:latin typeface="Tempus Sans ITC" panose="04020404030D07020202" pitchFamily="82" charset="0"/>
              </a:rPr>
              <a:t>print(</a:t>
            </a:r>
            <a:r>
              <a:rPr lang="en-US" sz="3200" b="1" dirty="0" err="1">
                <a:latin typeface="Tempus Sans ITC" panose="04020404030D07020202" pitchFamily="82" charset="0"/>
              </a:rPr>
              <a:t>thislist</a:t>
            </a:r>
            <a:r>
              <a:rPr lang="en-US" sz="3200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DE994-5F51-43F7-8388-FC87455180E0}"/>
              </a:ext>
            </a:extLst>
          </p:cNvPr>
          <p:cNvSpPr txBox="1"/>
          <p:nvPr/>
        </p:nvSpPr>
        <p:spPr>
          <a:xfrm>
            <a:off x="6804990" y="4693979"/>
            <a:ext cx="6427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effectLst/>
                <a:latin typeface="Tempus Sans ITC" panose="04020404030D07020202" pitchFamily="82" charset="0"/>
              </a:rPr>
              <a:t>['apple', 'banana', 'cherry']</a:t>
            </a:r>
            <a:endParaRPr lang="en-US" sz="3200" b="1" dirty="0">
              <a:latin typeface="Tempus Sans ITC" panose="04020404030D0702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241EC-C1BA-4A29-813A-F7032618691D}"/>
              </a:ext>
            </a:extLst>
          </p:cNvPr>
          <p:cNvSpPr txBox="1"/>
          <p:nvPr/>
        </p:nvSpPr>
        <p:spPr>
          <a:xfrm>
            <a:off x="1592292" y="4007531"/>
            <a:ext cx="1184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2C30D-A013-4DD2-A0A3-A6DB18E2E9A8}"/>
              </a:ext>
            </a:extLst>
          </p:cNvPr>
          <p:cNvSpPr txBox="1"/>
          <p:nvPr/>
        </p:nvSpPr>
        <p:spPr>
          <a:xfrm>
            <a:off x="7893681" y="4007530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238113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BBAE5-BF81-4FC1-8613-BFFC14FED5C9}"/>
              </a:ext>
            </a:extLst>
          </p:cNvPr>
          <p:cNvSpPr txBox="1"/>
          <p:nvPr/>
        </p:nvSpPr>
        <p:spPr>
          <a:xfrm>
            <a:off x="384313" y="345421"/>
            <a:ext cx="10349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Collections (Arrays)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4B0E8-36C5-46DA-A533-FD629CCC561F}"/>
              </a:ext>
            </a:extLst>
          </p:cNvPr>
          <p:cNvSpPr txBox="1"/>
          <p:nvPr/>
        </p:nvSpPr>
        <p:spPr>
          <a:xfrm>
            <a:off x="993913" y="1053307"/>
            <a:ext cx="9939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There are four collection data types in the Python programming language:</a:t>
            </a:r>
            <a:endParaRPr lang="en-US" sz="2000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2DDE4E-CA9B-495F-BBE4-0ADD9B7AF786}"/>
              </a:ext>
            </a:extLst>
          </p:cNvPr>
          <p:cNvSpPr txBox="1"/>
          <p:nvPr/>
        </p:nvSpPr>
        <p:spPr>
          <a:xfrm>
            <a:off x="1537251" y="1516800"/>
            <a:ext cx="993912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empus Sans ITC" panose="04020404030D07020202" pitchFamily="82" charset="0"/>
              </a:rPr>
              <a:t>List is a collection which is ordered and 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empus Sans ITC" panose="04020404030D070202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</a:t>
            </a:r>
            <a:r>
              <a:rPr lang="en-US" sz="2000" b="1" i="0" dirty="0">
                <a:effectLst/>
                <a:latin typeface="Tempus Sans ITC" panose="04020404030D07020202" pitchFamily="82" charset="0"/>
              </a:rPr>
              <a:t> is a collection which is ordered and unchangeable.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empus Sans ITC" panose="04020404030D070202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sz="2000" b="1" i="0" dirty="0">
                <a:effectLst/>
                <a:latin typeface="Tempus Sans ITC" panose="04020404030D07020202" pitchFamily="82" charset="0"/>
              </a:rPr>
              <a:t> is a collection which is unordered, unchangeable*, and unindexed. No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Tempus Sans ITC" panose="04020404030D07020202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Dictionary</a:t>
            </a:r>
            <a:r>
              <a:rPr lang="en-US" sz="2000" b="1" i="0" dirty="0">
                <a:effectLst/>
                <a:latin typeface="Tempus Sans ITC" panose="04020404030D07020202" pitchFamily="82" charset="0"/>
              </a:rPr>
              <a:t> is a collection which is ordered** and changeable. No duplicate members.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D4C75-A82C-4C34-92E7-997CD0BAD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15" y="3530049"/>
            <a:ext cx="10467907" cy="841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93DF8F-8703-4001-B2BA-0547BFDEE142}"/>
              </a:ext>
            </a:extLst>
          </p:cNvPr>
          <p:cNvSpPr txBox="1"/>
          <p:nvPr/>
        </p:nvSpPr>
        <p:spPr>
          <a:xfrm>
            <a:off x="828915" y="4777006"/>
            <a:ext cx="101379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  <a:endParaRPr lang="en-US" sz="2000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668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DDDEC6-FB83-447A-92FD-8A4BE7231D1A}"/>
              </a:ext>
            </a:extLst>
          </p:cNvPr>
          <p:cNvSpPr txBox="1"/>
          <p:nvPr/>
        </p:nvSpPr>
        <p:spPr>
          <a:xfrm>
            <a:off x="384312" y="380496"/>
            <a:ext cx="78452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- Access List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837B5-5AC0-4C56-8816-36CBC341EE2A}"/>
              </a:ext>
            </a:extLst>
          </p:cNvPr>
          <p:cNvSpPr txBox="1"/>
          <p:nvPr/>
        </p:nvSpPr>
        <p:spPr>
          <a:xfrm>
            <a:off x="821634" y="14668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Access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97B99-DFF8-4AF5-8788-85A6B0464FC6}"/>
              </a:ext>
            </a:extLst>
          </p:cNvPr>
          <p:cNvSpPr txBox="1"/>
          <p:nvPr/>
        </p:nvSpPr>
        <p:spPr>
          <a:xfrm>
            <a:off x="1272207" y="2171659"/>
            <a:ext cx="4651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 items are indexed and you can access them by referring to the index number: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1CA9E2-6326-4EA7-8F28-34238176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0" y="3276628"/>
            <a:ext cx="5596570" cy="710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3E21B6-3966-46A6-8813-860C7500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32" y="5509893"/>
            <a:ext cx="7127807" cy="10389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395D64-ECBB-4F26-87BA-6D7A28B55FEE}"/>
              </a:ext>
            </a:extLst>
          </p:cNvPr>
          <p:cNvSpPr txBox="1"/>
          <p:nvPr/>
        </p:nvSpPr>
        <p:spPr>
          <a:xfrm>
            <a:off x="6361596" y="1420638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  <a:ea typeface="Ebrima" panose="02000000000000000000" pitchFamily="2" charset="0"/>
                <a:cs typeface="Ebrima" panose="02000000000000000000" pitchFamily="2" charset="0"/>
              </a:rPr>
              <a:t>Negative Indexing</a:t>
            </a:r>
          </a:p>
          <a:p>
            <a:br>
              <a:rPr lang="en-US" sz="2000" b="1" dirty="0">
                <a:latin typeface="Tempus Sans ITC" panose="04020404030D07020202" pitchFamily="82" charset="0"/>
                <a:ea typeface="Ebrima" panose="02000000000000000000" pitchFamily="2" charset="0"/>
                <a:cs typeface="Ebrima" panose="02000000000000000000" pitchFamily="2" charset="0"/>
              </a:rPr>
            </a:br>
            <a:endParaRPr lang="en-US" sz="2000" b="1" dirty="0">
              <a:latin typeface="Tempus Sans ITC" panose="04020404030D07020202" pitchFamily="8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4A2D719-243D-48CB-B92B-F61ABAAE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596" y="2097746"/>
            <a:ext cx="545934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Negative indexing means start from the end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-1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refers to the last item,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-2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refers to the second last item etc.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DA2181-9085-44BF-A18B-2F1BDAAC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596" y="4123414"/>
            <a:ext cx="5564280" cy="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816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23C9B-8D8E-4DA5-9C6B-D25C3577E9EC}"/>
              </a:ext>
            </a:extLst>
          </p:cNvPr>
          <p:cNvSpPr txBox="1"/>
          <p:nvPr/>
        </p:nvSpPr>
        <p:spPr>
          <a:xfrm>
            <a:off x="490330" y="46598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Range of Indexes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E39C3-FD6C-47F3-BD00-3D0F098F2AED}"/>
              </a:ext>
            </a:extLst>
          </p:cNvPr>
          <p:cNvSpPr txBox="1"/>
          <p:nvPr/>
        </p:nvSpPr>
        <p:spPr>
          <a:xfrm>
            <a:off x="1046920" y="1215384"/>
            <a:ext cx="10469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specify a range of indexes by specifying where to start and where to end the range.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When specifying a range, the return value will be a new list with the specified items.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525B1-6F96-45D1-952E-109CD609238D}"/>
              </a:ext>
            </a:extLst>
          </p:cNvPr>
          <p:cNvSpPr txBox="1"/>
          <p:nvPr/>
        </p:nvSpPr>
        <p:spPr>
          <a:xfrm>
            <a:off x="609600" y="20356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Return the third, fourth, and fifth item: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05588C-8234-4689-8635-55A9B3B71D89}"/>
              </a:ext>
            </a:extLst>
          </p:cNvPr>
          <p:cNvSpPr txBox="1"/>
          <p:nvPr/>
        </p:nvSpPr>
        <p:spPr>
          <a:xfrm>
            <a:off x="1378226" y="27983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"cherry", "orange", "kiwi", "melon", "mango"]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[2:5])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7D64F-88A2-4503-A0A6-3E0E92550D99}"/>
              </a:ext>
            </a:extLst>
          </p:cNvPr>
          <p:cNvSpPr txBox="1"/>
          <p:nvPr/>
        </p:nvSpPr>
        <p:spPr>
          <a:xfrm>
            <a:off x="7527235" y="28381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['cherry', 'orange', 'kiwi']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765A07-692E-4E20-91A8-B942862B46DB}"/>
              </a:ext>
            </a:extLst>
          </p:cNvPr>
          <p:cNvSpPr txBox="1"/>
          <p:nvPr/>
        </p:nvSpPr>
        <p:spPr>
          <a:xfrm>
            <a:off x="951557" y="252385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F55A5-4881-4E64-8BDA-929A2B02F1F9}"/>
              </a:ext>
            </a:extLst>
          </p:cNvPr>
          <p:cNvSpPr txBox="1"/>
          <p:nvPr/>
        </p:nvSpPr>
        <p:spPr>
          <a:xfrm>
            <a:off x="7046975" y="242903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9DB1D-A7EA-4BE7-B983-DA2BCE849046}"/>
              </a:ext>
            </a:extLst>
          </p:cNvPr>
          <p:cNvSpPr txBox="1"/>
          <p:nvPr/>
        </p:nvSpPr>
        <p:spPr>
          <a:xfrm>
            <a:off x="2690192" y="3814539"/>
            <a:ext cx="681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This will return the items from position 2 to 5.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67CCB-B205-4801-AC30-FF73292A632A}"/>
              </a:ext>
            </a:extLst>
          </p:cNvPr>
          <p:cNvSpPr txBox="1"/>
          <p:nvPr/>
        </p:nvSpPr>
        <p:spPr>
          <a:xfrm>
            <a:off x="2690192" y="4038962"/>
            <a:ext cx="681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Remember that the first item is position 0,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6E4688-FAC8-4C20-9020-396CD4D2B739}"/>
              </a:ext>
            </a:extLst>
          </p:cNvPr>
          <p:cNvSpPr txBox="1"/>
          <p:nvPr/>
        </p:nvSpPr>
        <p:spPr>
          <a:xfrm>
            <a:off x="2690192" y="4263818"/>
            <a:ext cx="6811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and note that the item in position 5 is NOT included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AD62038-D9BB-4AEE-B3C8-77C4AFC8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03" y="4907634"/>
            <a:ext cx="10447593" cy="5848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FE51462-E0B1-493C-B3AE-1B24DF27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03" y="5626430"/>
            <a:ext cx="5177093" cy="5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9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54AB0-C9E3-4970-8DCC-A7C886F8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1708865"/>
            <a:ext cx="6510556" cy="5232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latin typeface="Tempus Sans ITC" panose="04020404030D07020202" pitchFamily="82" charset="0"/>
              </a:rPr>
              <a:t>There are three numeric types in Python:</a:t>
            </a:r>
            <a:endParaRPr lang="zh-TW" altLang="en-US" b="1" i="1" dirty="0">
              <a:latin typeface="Tempus Sans ITC" panose="04020404030D07020202" pitchFamily="82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12D61D6-554C-4EAF-9AB8-40B5064103F5}"/>
              </a:ext>
            </a:extLst>
          </p:cNvPr>
          <p:cNvSpPr txBox="1">
            <a:spLocks/>
          </p:cNvSpPr>
          <p:nvPr/>
        </p:nvSpPr>
        <p:spPr>
          <a:xfrm>
            <a:off x="646651" y="3833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Numbers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F0C6AB-9EC9-4B73-9E90-1C7FE07AEA75}"/>
              </a:ext>
            </a:extLst>
          </p:cNvPr>
          <p:cNvSpPr txBox="1"/>
          <p:nvPr/>
        </p:nvSpPr>
        <p:spPr>
          <a:xfrm>
            <a:off x="1182848" y="2239208"/>
            <a:ext cx="104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empus Sans ITC" panose="04020404030D07020202" pitchFamily="82" charset="0"/>
              </a:rPr>
              <a:t>int</a:t>
            </a:r>
          </a:p>
          <a:p>
            <a:endParaRPr lang="en-US" altLang="zh-TW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Tempus Sans ITC" panose="04020404030D07020202" pitchFamily="82" charset="0"/>
              </a:rPr>
              <a:t>float</a:t>
            </a:r>
          </a:p>
          <a:p>
            <a:endParaRPr lang="en-US" altLang="zh-TW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Tempus Sans ITC" panose="04020404030D07020202" pitchFamily="82" charset="0"/>
              </a:rPr>
              <a:t>complex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84BE5-06AE-4D1E-BD78-01CE32C07A9D}"/>
              </a:ext>
            </a:extLst>
          </p:cNvPr>
          <p:cNvSpPr/>
          <p:nvPr/>
        </p:nvSpPr>
        <p:spPr>
          <a:xfrm>
            <a:off x="947257" y="3873353"/>
            <a:ext cx="759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Variables of numeric types are created when you assign a value to them:</a:t>
            </a:r>
            <a:endParaRPr lang="zh-TW" altLang="en-US" b="1" i="1" dirty="0">
              <a:latin typeface="Tempus Sans ITC" panose="04020404030D07020202" pitchFamily="8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B72DE1-AD4D-4DAC-A073-6204355A5020}"/>
              </a:ext>
            </a:extLst>
          </p:cNvPr>
          <p:cNvSpPr/>
          <p:nvPr/>
        </p:nvSpPr>
        <p:spPr>
          <a:xfrm>
            <a:off x="1770078" y="4398817"/>
            <a:ext cx="330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 = 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# int</a:t>
            </a:r>
            <a:b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 = 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2.8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# float</a:t>
            </a:r>
            <a:b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 = 1j   </a:t>
            </a:r>
            <a: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# complex</a:t>
            </a:r>
            <a:endParaRPr lang="zh-TW" altLang="en-US" b="1" dirty="0">
              <a:latin typeface="Verdana" panose="020B0604030504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C2546-33FE-4F72-807D-6C3E2C8D6B55}"/>
              </a:ext>
            </a:extLst>
          </p:cNvPr>
          <p:cNvSpPr/>
          <p:nvPr/>
        </p:nvSpPr>
        <p:spPr>
          <a:xfrm>
            <a:off x="2326546" y="2239893"/>
            <a:ext cx="91412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Tempus Sans ITC" panose="04020404030D07020202" pitchFamily="82" charset="0"/>
              </a:rPr>
              <a:t>i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nt, or integer, is a whole number, positive or negative, without decimals, of unlimited length.</a:t>
            </a:r>
          </a:p>
          <a:p>
            <a:endParaRPr lang="en-US" altLang="zh-TW" b="1" dirty="0">
              <a:solidFill>
                <a:srgbClr val="000000"/>
              </a:solidFill>
              <a:latin typeface="Tempus Sans ITC" panose="04020404030D07020202" pitchFamily="82" charset="0"/>
            </a:endParaRPr>
          </a:p>
          <a:p>
            <a:r>
              <a:rPr lang="en-US" altLang="zh-TW" b="1" dirty="0">
                <a:latin typeface="Tempus Sans ITC" panose="04020404030D07020202" pitchFamily="82" charset="0"/>
              </a:rPr>
              <a:t>float, or "floating point number" is a number, positive or negative, containing one or more decimals. </a:t>
            </a:r>
            <a:r>
              <a:rPr lang="en-US" b="1" dirty="0">
                <a:latin typeface="Tempus Sans ITC" pitchFamily="82" charset="0"/>
              </a:rPr>
              <a:t>Float can also be scientific numbers with an "e" to indicate the power of 10.</a:t>
            </a:r>
            <a:endParaRPr lang="en-US" altLang="zh-TW" b="1" dirty="0">
              <a:latin typeface="Tempus Sans ITC" panose="04020404030D07020202" pitchFamily="82" charset="0"/>
            </a:endParaRPr>
          </a:p>
          <a:p>
            <a:r>
              <a:rPr lang="en-US" altLang="zh-TW" b="1" dirty="0">
                <a:latin typeface="Tempus Sans ITC" panose="04020404030D07020202" pitchFamily="82" charset="0"/>
              </a:rPr>
              <a:t>Complex numbers are written with a "j" as the imaginary part:</a:t>
            </a:r>
            <a:endParaRPr lang="zh-TW" alt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E1C1A9-1914-48B8-A1B1-66D4DB61CB21}"/>
              </a:ext>
            </a:extLst>
          </p:cNvPr>
          <p:cNvSpPr/>
          <p:nvPr/>
        </p:nvSpPr>
        <p:spPr>
          <a:xfrm>
            <a:off x="7245732" y="6247979"/>
            <a:ext cx="461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4">
                    <a:lumMod val="75000"/>
                  </a:schemeClr>
                </a:solidFill>
                <a:latin typeface="Tempus Sans ITC" panose="04020404030D07020202" pitchFamily="82" charset="0"/>
              </a:rPr>
              <a:t>https://www.w3schools.com/python/python_numbers.asp</a:t>
            </a:r>
          </a:p>
        </p:txBody>
      </p:sp>
    </p:spTree>
    <p:extLst>
      <p:ext uri="{BB962C8B-B14F-4D97-AF65-F5344CB8AC3E}">
        <p14:creationId xmlns:p14="http://schemas.microsoft.com/office/powerpoint/2010/main" val="34516595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EAF75-39B9-4B14-A5A8-C2D6B49E6166}"/>
              </a:ext>
            </a:extLst>
          </p:cNvPr>
          <p:cNvSpPr txBox="1"/>
          <p:nvPr/>
        </p:nvSpPr>
        <p:spPr>
          <a:xfrm>
            <a:off x="450573" y="327488"/>
            <a:ext cx="102969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By leaving out the start value, the range will start at the first item: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86D27-9F39-4BF0-9C15-42C86C4422DE}"/>
              </a:ext>
            </a:extLst>
          </p:cNvPr>
          <p:cNvSpPr txBox="1"/>
          <p:nvPr/>
        </p:nvSpPr>
        <p:spPr>
          <a:xfrm>
            <a:off x="1073425" y="789153"/>
            <a:ext cx="10164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 example returns the items from the beginning to, but NOT including, "kiwi":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AC517-18D1-49E8-AD29-2BEA75A4A4A9}"/>
              </a:ext>
            </a:extLst>
          </p:cNvPr>
          <p:cNvSpPr txBox="1"/>
          <p:nvPr/>
        </p:nvSpPr>
        <p:spPr>
          <a:xfrm>
            <a:off x="1934818" y="17124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"cherry", "orange", "kiwi", "melon", "mango"]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[:4])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C50C9-60B0-4BDE-9A18-B1E5F42D1FD1}"/>
              </a:ext>
            </a:extLst>
          </p:cNvPr>
          <p:cNvSpPr txBox="1"/>
          <p:nvPr/>
        </p:nvSpPr>
        <p:spPr>
          <a:xfrm>
            <a:off x="8368746" y="1712483"/>
            <a:ext cx="3776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['apple', 'banana', 'cherry', 'orange']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89323-19A5-49B6-97B2-F5522A3548AE}"/>
              </a:ext>
            </a:extLst>
          </p:cNvPr>
          <p:cNvSpPr txBox="1"/>
          <p:nvPr/>
        </p:nvSpPr>
        <p:spPr>
          <a:xfrm>
            <a:off x="450572" y="2805643"/>
            <a:ext cx="927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By leaving out the end value, the range will go on to the end of the list: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BCBBA-ADF7-4DED-A3B2-C034F66871E7}"/>
              </a:ext>
            </a:extLst>
          </p:cNvPr>
          <p:cNvSpPr txBox="1"/>
          <p:nvPr/>
        </p:nvSpPr>
        <p:spPr>
          <a:xfrm>
            <a:off x="1073424" y="3344805"/>
            <a:ext cx="9872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 example returns the items from "cherry" to the end: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AA81E-89A2-48B2-AE5D-0ED9192787B1}"/>
              </a:ext>
            </a:extLst>
          </p:cNvPr>
          <p:cNvSpPr txBox="1"/>
          <p:nvPr/>
        </p:nvSpPr>
        <p:spPr>
          <a:xfrm>
            <a:off x="1934818" y="44657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"cherry", "orange", "kiwi", "melon", "mango"]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[2:])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5AB78-3C6C-4561-AC0D-C440B3F039E3}"/>
              </a:ext>
            </a:extLst>
          </p:cNvPr>
          <p:cNvSpPr txBox="1"/>
          <p:nvPr/>
        </p:nvSpPr>
        <p:spPr>
          <a:xfrm>
            <a:off x="8368746" y="4512223"/>
            <a:ext cx="3041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['cherry', 'orange', 'kiwi', 'melon', 'mango']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45B852-B535-4626-A465-CF65307C1F6B}"/>
              </a:ext>
            </a:extLst>
          </p:cNvPr>
          <p:cNvSpPr txBox="1"/>
          <p:nvPr/>
        </p:nvSpPr>
        <p:spPr>
          <a:xfrm>
            <a:off x="1392194" y="414289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5338A-9279-40B0-B4D6-03AF8919A088}"/>
              </a:ext>
            </a:extLst>
          </p:cNvPr>
          <p:cNvSpPr txBox="1"/>
          <p:nvPr/>
        </p:nvSpPr>
        <p:spPr>
          <a:xfrm>
            <a:off x="1392194" y="13333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8B40-2922-4AD0-A0F5-FA08720E46CB}"/>
              </a:ext>
            </a:extLst>
          </p:cNvPr>
          <p:cNvSpPr txBox="1"/>
          <p:nvPr/>
        </p:nvSpPr>
        <p:spPr>
          <a:xfrm>
            <a:off x="7550558" y="129035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6D5D7-8205-4827-A19D-DE221DAA7923}"/>
              </a:ext>
            </a:extLst>
          </p:cNvPr>
          <p:cNvSpPr txBox="1"/>
          <p:nvPr/>
        </p:nvSpPr>
        <p:spPr>
          <a:xfrm>
            <a:off x="7550558" y="403211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84477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27512-1BA4-4244-98CB-FDF51314BA24}"/>
              </a:ext>
            </a:extLst>
          </p:cNvPr>
          <p:cNvSpPr txBox="1"/>
          <p:nvPr/>
        </p:nvSpPr>
        <p:spPr>
          <a:xfrm>
            <a:off x="516835" y="3467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Range of Negative Indexes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45B54-51E1-4393-BD57-527A747C0557}"/>
              </a:ext>
            </a:extLst>
          </p:cNvPr>
          <p:cNvSpPr txBox="1"/>
          <p:nvPr/>
        </p:nvSpPr>
        <p:spPr>
          <a:xfrm>
            <a:off x="1219199" y="1054603"/>
            <a:ext cx="9819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Specify negative indexes if you want to start the search from the end of the list: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51A82-9D1F-4388-8A13-C720DA5E8BA6}"/>
              </a:ext>
            </a:extLst>
          </p:cNvPr>
          <p:cNvSpPr txBox="1"/>
          <p:nvPr/>
        </p:nvSpPr>
        <p:spPr>
          <a:xfrm>
            <a:off x="742122" y="1516268"/>
            <a:ext cx="10389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 example returns the items from "orange" (-4) to, but NOT including "mango" (-1):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1E9E9-3547-4693-8F15-E4B6099EE57F}"/>
              </a:ext>
            </a:extLst>
          </p:cNvPr>
          <p:cNvSpPr txBox="1"/>
          <p:nvPr/>
        </p:nvSpPr>
        <p:spPr>
          <a:xfrm>
            <a:off x="1789044" y="23472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"cherry", "orange", "kiwi", "melon", "mango"]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[-4:-1])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53177-21D6-49BB-8B8F-C36E61387EE6}"/>
              </a:ext>
            </a:extLst>
          </p:cNvPr>
          <p:cNvSpPr txBox="1"/>
          <p:nvPr/>
        </p:nvSpPr>
        <p:spPr>
          <a:xfrm>
            <a:off x="7885044" y="2448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['orange', 'kiwi', 'melon']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ED1D6D-E3F7-412A-9412-33DBB74791C1}"/>
              </a:ext>
            </a:extLst>
          </p:cNvPr>
          <p:cNvSpPr txBox="1"/>
          <p:nvPr/>
        </p:nvSpPr>
        <p:spPr>
          <a:xfrm>
            <a:off x="742122" y="3402740"/>
            <a:ext cx="70435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Check if Item Exists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1CC7F-9E97-459A-B743-33276B2FC8F4}"/>
              </a:ext>
            </a:extLst>
          </p:cNvPr>
          <p:cNvSpPr txBox="1"/>
          <p:nvPr/>
        </p:nvSpPr>
        <p:spPr>
          <a:xfrm>
            <a:off x="1362376" y="207026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542AB-0FCE-435E-B3FA-C000CF52B322}"/>
              </a:ext>
            </a:extLst>
          </p:cNvPr>
          <p:cNvSpPr txBox="1"/>
          <p:nvPr/>
        </p:nvSpPr>
        <p:spPr>
          <a:xfrm>
            <a:off x="7404784" y="207026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32AAC-AF45-4910-8B83-A2235C185B1E}"/>
              </a:ext>
            </a:extLst>
          </p:cNvPr>
          <p:cNvSpPr txBox="1"/>
          <p:nvPr/>
        </p:nvSpPr>
        <p:spPr>
          <a:xfrm>
            <a:off x="1480930" y="4110626"/>
            <a:ext cx="7043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Check if "apple" is present in the list: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3FE2F2-810E-4AC5-B82A-A8B5A7AB55F6}"/>
              </a:ext>
            </a:extLst>
          </p:cNvPr>
          <p:cNvSpPr txBox="1"/>
          <p:nvPr/>
        </p:nvSpPr>
        <p:spPr>
          <a:xfrm>
            <a:off x="1789044" y="5121162"/>
            <a:ext cx="6990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 = ["apple", "banana", "cherry"]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>
                <a:effectLst/>
                <a:latin typeface="Tempus Sans ITC" panose="04020404030D07020202" pitchFamily="82" charset="0"/>
              </a:rPr>
              <a:t>if "apple" in </a:t>
            </a:r>
            <a:r>
              <a:rPr lang="en-US" b="1" i="0" dirty="0" err="1"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: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>
                <a:effectLst/>
                <a:latin typeface="Tempus Sans ITC" panose="04020404030D07020202" pitchFamily="82" charset="0"/>
              </a:rPr>
              <a:t>  print("Yes, 'apple' is in the fruits list")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0BBFF8-ADF6-419E-8D33-D9FBB1BE54EC}"/>
              </a:ext>
            </a:extLst>
          </p:cNvPr>
          <p:cNvSpPr txBox="1"/>
          <p:nvPr/>
        </p:nvSpPr>
        <p:spPr>
          <a:xfrm>
            <a:off x="1483530" y="474279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BA4864-909A-4562-9480-DE95B7F2C562}"/>
              </a:ext>
            </a:extLst>
          </p:cNvPr>
          <p:cNvSpPr txBox="1"/>
          <p:nvPr/>
        </p:nvSpPr>
        <p:spPr>
          <a:xfrm>
            <a:off x="7305392" y="474279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906D35-F843-4509-A0BD-18D72FBFACE0}"/>
              </a:ext>
            </a:extLst>
          </p:cNvPr>
          <p:cNvSpPr txBox="1"/>
          <p:nvPr/>
        </p:nvSpPr>
        <p:spPr>
          <a:xfrm>
            <a:off x="7785651" y="5115105"/>
            <a:ext cx="334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Yes, 'apple' is in the fruits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568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F4AC5-2484-41C7-A4B0-9CDD95F6FD98}"/>
              </a:ext>
            </a:extLst>
          </p:cNvPr>
          <p:cNvSpPr txBox="1"/>
          <p:nvPr/>
        </p:nvSpPr>
        <p:spPr>
          <a:xfrm>
            <a:off x="384313" y="36724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- Change List </a:t>
            </a:r>
            <a:r>
              <a:rPr lang="en-US" sz="4000" b="1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ItemS</a:t>
            </a:r>
            <a:endParaRPr lang="en-US" sz="4000" b="1" i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7B317-23B0-4775-BDDD-2952524ED8E6}"/>
              </a:ext>
            </a:extLst>
          </p:cNvPr>
          <p:cNvSpPr txBox="1"/>
          <p:nvPr/>
        </p:nvSpPr>
        <p:spPr>
          <a:xfrm>
            <a:off x="1020418" y="1578161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Change Item Value</a:t>
            </a:r>
          </a:p>
          <a:p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70F98-3267-4B80-99AE-6EE315EE041F}"/>
              </a:ext>
            </a:extLst>
          </p:cNvPr>
          <p:cNvSpPr txBox="1"/>
          <p:nvPr/>
        </p:nvSpPr>
        <p:spPr>
          <a:xfrm>
            <a:off x="1696278" y="2254313"/>
            <a:ext cx="86271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change the value of a specific item, refer to the index number: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86DEC-6351-429D-9350-5AC037F3AF39}"/>
              </a:ext>
            </a:extLst>
          </p:cNvPr>
          <p:cNvSpPr txBox="1"/>
          <p:nvPr/>
        </p:nvSpPr>
        <p:spPr>
          <a:xfrm>
            <a:off x="1020418" y="34005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Change the second item: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838DD-E2D1-4BCE-9005-50D960B40E1F}"/>
              </a:ext>
            </a:extLst>
          </p:cNvPr>
          <p:cNvSpPr txBox="1"/>
          <p:nvPr/>
        </p:nvSpPr>
        <p:spPr>
          <a:xfrm>
            <a:off x="1696278" y="46802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[1] = "blackcurrant"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5A55E-FF64-431D-910E-FCEB2FDB4BFC}"/>
              </a:ext>
            </a:extLst>
          </p:cNvPr>
          <p:cNvSpPr txBox="1"/>
          <p:nvPr/>
        </p:nvSpPr>
        <p:spPr>
          <a:xfrm>
            <a:off x="7116418" y="46876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['apple', 'blackcurrant', 'cherry']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2FC3D-1275-4471-AAD5-DDD127BBEC27}"/>
              </a:ext>
            </a:extLst>
          </p:cNvPr>
          <p:cNvSpPr txBox="1"/>
          <p:nvPr/>
        </p:nvSpPr>
        <p:spPr>
          <a:xfrm>
            <a:off x="1322618" y="422031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5EE32-5C9D-4381-90DC-A99EE42A4B73}"/>
              </a:ext>
            </a:extLst>
          </p:cNvPr>
          <p:cNvSpPr txBox="1"/>
          <p:nvPr/>
        </p:nvSpPr>
        <p:spPr>
          <a:xfrm>
            <a:off x="6480313" y="418657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198729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65A54F-F1AD-478E-ABA2-AB7521A6AD36}"/>
              </a:ext>
            </a:extLst>
          </p:cNvPr>
          <p:cNvSpPr txBox="1"/>
          <p:nvPr/>
        </p:nvSpPr>
        <p:spPr>
          <a:xfrm>
            <a:off x="490329" y="451438"/>
            <a:ext cx="8150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Change a Range of Item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C3B27-DE66-40A8-ABDD-E46858D40CA3}"/>
              </a:ext>
            </a:extLst>
          </p:cNvPr>
          <p:cNvSpPr txBox="1"/>
          <p:nvPr/>
        </p:nvSpPr>
        <p:spPr>
          <a:xfrm>
            <a:off x="1285460" y="1159324"/>
            <a:ext cx="10151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change the value of items within a specific range, define a list with the new values, and refer to the range of index numbers where you want to insert the new values: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8ED50-57C1-4378-B9D5-027B06F17F48}"/>
              </a:ext>
            </a:extLst>
          </p:cNvPr>
          <p:cNvSpPr txBox="1"/>
          <p:nvPr/>
        </p:nvSpPr>
        <p:spPr>
          <a:xfrm>
            <a:off x="702365" y="2009218"/>
            <a:ext cx="1034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Change the values "banana" and "cherry" with the values "blackcurrant" and "watermelon":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76E05-A921-4B28-B58D-7BA9955369EA}"/>
              </a:ext>
            </a:extLst>
          </p:cNvPr>
          <p:cNvSpPr txBox="1"/>
          <p:nvPr/>
        </p:nvSpPr>
        <p:spPr>
          <a:xfrm>
            <a:off x="1517372" y="332528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"cherry", "orange", "kiwi", "mango"]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[1:3] = ["blackcurrant", "watermelon"]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AD24604-B18E-4324-A1C0-B51CC2C79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72" y="5871819"/>
            <a:ext cx="6347792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empus Sans ITC" panose="04020404030D07020202" pitchFamily="82" charset="0"/>
              </a:rPr>
              <a:t>['apple', 'blackcurrant', 'watermelon', 'orange', 'kiwi', 'mango']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8913E-2706-4FE9-8BE0-14194B9EBA87}"/>
              </a:ext>
            </a:extLst>
          </p:cNvPr>
          <p:cNvSpPr txBox="1"/>
          <p:nvPr/>
        </p:nvSpPr>
        <p:spPr>
          <a:xfrm>
            <a:off x="1031070" y="295595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01604D-E7B3-4578-B7CC-247F3DF6B3ED}"/>
              </a:ext>
            </a:extLst>
          </p:cNvPr>
          <p:cNvSpPr txBox="1"/>
          <p:nvPr/>
        </p:nvSpPr>
        <p:spPr>
          <a:xfrm>
            <a:off x="1037112" y="53179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5289010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10880B-975A-4E9D-9030-958D65CBF43A}"/>
              </a:ext>
            </a:extLst>
          </p:cNvPr>
          <p:cNvSpPr txBox="1"/>
          <p:nvPr/>
        </p:nvSpPr>
        <p:spPr>
          <a:xfrm>
            <a:off x="463825" y="308258"/>
            <a:ext cx="11330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If you insert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more</a:t>
            </a:r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items than you replace, the new items will be inserted where you specified, and the remaining items will move accordingly:</a:t>
            </a:r>
          </a:p>
          <a:p>
            <a:b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AC179-65DB-4F5F-879F-8CC4FBAD7821}"/>
              </a:ext>
            </a:extLst>
          </p:cNvPr>
          <p:cNvSpPr txBox="1"/>
          <p:nvPr/>
        </p:nvSpPr>
        <p:spPr>
          <a:xfrm>
            <a:off x="1007164" y="1028557"/>
            <a:ext cx="9819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Change the second value by replacing it with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two</a:t>
            </a:r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new values: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25208-B588-49F0-AA23-080343B2E0AB}"/>
              </a:ext>
            </a:extLst>
          </p:cNvPr>
          <p:cNvSpPr txBox="1"/>
          <p:nvPr/>
        </p:nvSpPr>
        <p:spPr>
          <a:xfrm>
            <a:off x="1484243" y="17527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[1:2] = ["blackcurrant", "watermelon"]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24259-EA17-411D-8C15-A066FA588099}"/>
              </a:ext>
            </a:extLst>
          </p:cNvPr>
          <p:cNvSpPr txBox="1"/>
          <p:nvPr/>
        </p:nvSpPr>
        <p:spPr>
          <a:xfrm>
            <a:off x="6245253" y="1752745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[‘apple’, ‘blackcurrant’, ‘watermelon’, ‘cherry’]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56505-9750-4954-B15C-AE02F8B0AEDE}"/>
              </a:ext>
            </a:extLst>
          </p:cNvPr>
          <p:cNvSpPr txBox="1"/>
          <p:nvPr/>
        </p:nvSpPr>
        <p:spPr>
          <a:xfrm>
            <a:off x="1110583" y="145738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23720-7B7F-4ADC-8C00-E5A830776B14}"/>
              </a:ext>
            </a:extLst>
          </p:cNvPr>
          <p:cNvSpPr txBox="1"/>
          <p:nvPr/>
        </p:nvSpPr>
        <p:spPr>
          <a:xfrm>
            <a:off x="5865649" y="1446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CC2F8-26D9-486D-A388-DA956BB31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10" y="2883030"/>
            <a:ext cx="10675678" cy="6580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61FD71-C7D3-47EF-9D40-3F77A0276BD8}"/>
              </a:ext>
            </a:extLst>
          </p:cNvPr>
          <p:cNvSpPr txBox="1"/>
          <p:nvPr/>
        </p:nvSpPr>
        <p:spPr>
          <a:xfrm>
            <a:off x="463824" y="3727352"/>
            <a:ext cx="11330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If you insert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less</a:t>
            </a:r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items than you replace, the new items will be inserted where you specified, and the remaining items will move accordingly: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BBCE67-F6C9-49A8-B86D-B499DE591E0C}"/>
              </a:ext>
            </a:extLst>
          </p:cNvPr>
          <p:cNvSpPr txBox="1"/>
          <p:nvPr/>
        </p:nvSpPr>
        <p:spPr>
          <a:xfrm>
            <a:off x="1007163" y="4559556"/>
            <a:ext cx="100186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Change the second and third value by replacing it with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one</a:t>
            </a:r>
            <a:r>
              <a:rPr lang="en-US" b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value: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4F5FD-A535-4ED6-992E-D74060376CBB}"/>
              </a:ext>
            </a:extLst>
          </p:cNvPr>
          <p:cNvSpPr txBox="1"/>
          <p:nvPr/>
        </p:nvSpPr>
        <p:spPr>
          <a:xfrm>
            <a:off x="1484243" y="520709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[1:3] = ["watermelon"]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1B686-5A3C-44D2-9718-04A8AC0188A6}"/>
              </a:ext>
            </a:extLst>
          </p:cNvPr>
          <p:cNvSpPr txBox="1"/>
          <p:nvPr/>
        </p:nvSpPr>
        <p:spPr>
          <a:xfrm>
            <a:off x="1110583" y="486234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2718E1-566C-4E63-AFBC-0F626F3E3DEF}"/>
              </a:ext>
            </a:extLst>
          </p:cNvPr>
          <p:cNvSpPr txBox="1"/>
          <p:nvPr/>
        </p:nvSpPr>
        <p:spPr>
          <a:xfrm>
            <a:off x="7003869" y="520656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[‘apple’, ‘watermelon’]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17792C-404C-43F4-865A-C209046DDCB2}"/>
              </a:ext>
            </a:extLst>
          </p:cNvPr>
          <p:cNvSpPr txBox="1"/>
          <p:nvPr/>
        </p:nvSpPr>
        <p:spPr>
          <a:xfrm>
            <a:off x="6320702" y="491689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20926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8F342-EF34-4EE6-A48D-C3F4FA7DA1DF}"/>
              </a:ext>
            </a:extLst>
          </p:cNvPr>
          <p:cNvSpPr txBox="1"/>
          <p:nvPr/>
        </p:nvSpPr>
        <p:spPr>
          <a:xfrm>
            <a:off x="304800" y="17314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Insert Items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A07BC9-228D-4D3E-8739-F0ABEBD7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1" y="863502"/>
            <a:ext cx="11012557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insert a new list item, without replacing any of the existing values, we can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insert()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insert()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inserts an item at the specified index: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E6962-2AB7-43E9-9302-42FCE833912D}"/>
              </a:ext>
            </a:extLst>
          </p:cNvPr>
          <p:cNvSpPr txBox="1"/>
          <p:nvPr/>
        </p:nvSpPr>
        <p:spPr>
          <a:xfrm>
            <a:off x="1378226" y="15713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Insert "watermelon" as the third item: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65AC0-5716-4122-8853-9426EB86B534}"/>
              </a:ext>
            </a:extLst>
          </p:cNvPr>
          <p:cNvSpPr txBox="1"/>
          <p:nvPr/>
        </p:nvSpPr>
        <p:spPr>
          <a:xfrm>
            <a:off x="2650434" y="295869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 err="1">
                <a:latin typeface="Tempus Sans ITC" panose="04020404030D07020202" pitchFamily="82" charset="0"/>
              </a:rPr>
              <a:t>thislist.insert</a:t>
            </a:r>
            <a:r>
              <a:rPr lang="en-US" b="1" dirty="0">
                <a:latin typeface="Tempus Sans ITC" panose="04020404030D07020202" pitchFamily="82" charset="0"/>
              </a:rPr>
              <a:t>(2, "watermelon")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F7F7A15-37D3-4B81-8695-AB82FDA5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226" y="2922885"/>
            <a:ext cx="3843131" cy="64633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empus Sans ITC" panose="04020404030D07020202" pitchFamily="82" charset="0"/>
              </a:rPr>
              <a:t>['apple', 'banana', 'watermelon', 'cherry']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8985C-707A-41A8-8107-AE58B6843A49}"/>
              </a:ext>
            </a:extLst>
          </p:cNvPr>
          <p:cNvSpPr txBox="1"/>
          <p:nvPr/>
        </p:nvSpPr>
        <p:spPr>
          <a:xfrm>
            <a:off x="2144253" y="258936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D01D1-985B-4005-A83F-8D915AC8DC36}"/>
              </a:ext>
            </a:extLst>
          </p:cNvPr>
          <p:cNvSpPr txBox="1"/>
          <p:nvPr/>
        </p:nvSpPr>
        <p:spPr>
          <a:xfrm>
            <a:off x="6638754" y="258705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3C6AD9-D625-4F26-88DA-78620BE1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10" y="4982268"/>
            <a:ext cx="10581347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39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89FBA-B345-4AF5-96C5-9B1926ED15B4}"/>
              </a:ext>
            </a:extLst>
          </p:cNvPr>
          <p:cNvSpPr txBox="1"/>
          <p:nvPr/>
        </p:nvSpPr>
        <p:spPr>
          <a:xfrm>
            <a:off x="410817" y="38517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- Add List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E66F9-9204-4FB2-AD9C-E9F2864FEBED}"/>
              </a:ext>
            </a:extLst>
          </p:cNvPr>
          <p:cNvSpPr txBox="1"/>
          <p:nvPr/>
        </p:nvSpPr>
        <p:spPr>
          <a:xfrm>
            <a:off x="1099930" y="109306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latin typeface="Tempus Sans ITC" panose="04020404030D07020202" pitchFamily="82" charset="0"/>
              </a:rPr>
              <a:t>Append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60449-EC85-4D65-9098-2372A3DE97BC}"/>
              </a:ext>
            </a:extLst>
          </p:cNvPr>
          <p:cNvSpPr txBox="1"/>
          <p:nvPr/>
        </p:nvSpPr>
        <p:spPr>
          <a:xfrm>
            <a:off x="1616764" y="1616284"/>
            <a:ext cx="9356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add an item to the end of the list, use the </a:t>
            </a:r>
            <a:r>
              <a:rPr lang="en-US" b="1" i="0" dirty="0"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append()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F7C725B-A308-41C8-8904-9DFE7D205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30" y="2042800"/>
            <a:ext cx="122980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Using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append()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to append an item: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B8DF3-509D-4073-B6B0-19464946BEC2}"/>
              </a:ext>
            </a:extLst>
          </p:cNvPr>
          <p:cNvSpPr txBox="1"/>
          <p:nvPr/>
        </p:nvSpPr>
        <p:spPr>
          <a:xfrm>
            <a:off x="1812235" y="2838648"/>
            <a:ext cx="4045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thislist.append</a:t>
            </a:r>
            <a:r>
              <a:rPr lang="en-US" b="1" dirty="0">
                <a:latin typeface="Tempus Sans ITC" panose="04020404030D07020202" pitchFamily="82" charset="0"/>
              </a:rPr>
              <a:t>("orange")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C4322-561C-4C6D-A4C5-62D06C601707}"/>
              </a:ext>
            </a:extLst>
          </p:cNvPr>
          <p:cNvSpPr txBox="1"/>
          <p:nvPr/>
        </p:nvSpPr>
        <p:spPr>
          <a:xfrm>
            <a:off x="6294781" y="2838648"/>
            <a:ext cx="669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['apple', 'banana', 'cherry', 'orange']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D4BBF7-FD2F-4955-B5E5-C20A01718EC3}"/>
              </a:ext>
            </a:extLst>
          </p:cNvPr>
          <p:cNvSpPr txBox="1"/>
          <p:nvPr/>
        </p:nvSpPr>
        <p:spPr>
          <a:xfrm>
            <a:off x="1616764" y="250883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20544-3B05-4F41-B249-359CF7E68980}"/>
              </a:ext>
            </a:extLst>
          </p:cNvPr>
          <p:cNvSpPr txBox="1"/>
          <p:nvPr/>
        </p:nvSpPr>
        <p:spPr>
          <a:xfrm>
            <a:off x="6096000" y="261840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10A49-AE1B-476F-B6D0-61C1580569D4}"/>
              </a:ext>
            </a:extLst>
          </p:cNvPr>
          <p:cNvSpPr txBox="1"/>
          <p:nvPr/>
        </p:nvSpPr>
        <p:spPr>
          <a:xfrm>
            <a:off x="410817" y="3870268"/>
            <a:ext cx="6698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ea typeface="Ebrima" panose="02000000000000000000" pitchFamily="2" charset="0"/>
                <a:cs typeface="Ebrima" panose="02000000000000000000" pitchFamily="2" charset="0"/>
              </a:rPr>
              <a:t>Insert Items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99551562-C2CB-465D-8D2D-F227187F2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30" y="4517506"/>
            <a:ext cx="752723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insert a list item at a specified index,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insert()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insert()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inserts an item at the specified index: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DC4137-E8E9-40EB-9F53-F77122A757B8}"/>
              </a:ext>
            </a:extLst>
          </p:cNvPr>
          <p:cNvSpPr txBox="1"/>
          <p:nvPr/>
        </p:nvSpPr>
        <p:spPr>
          <a:xfrm>
            <a:off x="1099930" y="5508699"/>
            <a:ext cx="6698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Insert an item as the second position: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196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CE029-6A96-481E-99E9-E69994F25DE8}"/>
              </a:ext>
            </a:extLst>
          </p:cNvPr>
          <p:cNvSpPr txBox="1"/>
          <p:nvPr/>
        </p:nvSpPr>
        <p:spPr>
          <a:xfrm>
            <a:off x="1338469" y="10093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r>
              <a:rPr lang="en-US" dirty="0" err="1"/>
              <a:t>thislist.insert</a:t>
            </a:r>
            <a:r>
              <a:rPr lang="en-US" dirty="0"/>
              <a:t>(1, "orange")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E8C67-39A7-4096-A5C6-71010103A5C0}"/>
              </a:ext>
            </a:extLst>
          </p:cNvPr>
          <p:cNvSpPr txBox="1"/>
          <p:nvPr/>
        </p:nvSpPr>
        <p:spPr>
          <a:xfrm>
            <a:off x="6347791" y="1009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['apple', 'orange', 'banana', 'cherry']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52E62F-CE57-442A-B08C-0ED350790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76" y="2153477"/>
            <a:ext cx="9996136" cy="642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AC026-13D4-421B-B788-436BD594DEE5}"/>
              </a:ext>
            </a:extLst>
          </p:cNvPr>
          <p:cNvSpPr txBox="1"/>
          <p:nvPr/>
        </p:nvSpPr>
        <p:spPr>
          <a:xfrm>
            <a:off x="1086677" y="60383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DC7C5-5305-42DE-BAFC-74BFEA2BA0B0}"/>
              </a:ext>
            </a:extLst>
          </p:cNvPr>
          <p:cNvSpPr txBox="1"/>
          <p:nvPr/>
        </p:nvSpPr>
        <p:spPr>
          <a:xfrm>
            <a:off x="5882800" y="60383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C4529-B77B-4B03-A6BF-2BD4B0D59476}"/>
              </a:ext>
            </a:extLst>
          </p:cNvPr>
          <p:cNvSpPr txBox="1"/>
          <p:nvPr/>
        </p:nvSpPr>
        <p:spPr>
          <a:xfrm>
            <a:off x="526774" y="2967335"/>
            <a:ext cx="62218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Extend List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B8E6FCE-9657-4A12-ACA8-BDF83513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677" y="3607183"/>
            <a:ext cx="905928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append elements from 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another list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to the current list,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extend()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270FE2-449A-45CC-B18F-FFAE500B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60" y="4285988"/>
            <a:ext cx="43864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Add the elements of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tropical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to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thislist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4ADCE-D8F3-404D-BE8A-5B33E944C3FA}"/>
              </a:ext>
            </a:extLst>
          </p:cNvPr>
          <p:cNvSpPr txBox="1"/>
          <p:nvPr/>
        </p:nvSpPr>
        <p:spPr>
          <a:xfrm>
            <a:off x="1338469" y="5053832"/>
            <a:ext cx="62218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tropical = ["mango", "pineapple", "papaya"]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thislist.extend</a:t>
            </a:r>
            <a:r>
              <a:rPr lang="en-US" b="1" dirty="0">
                <a:latin typeface="Tempus Sans ITC" panose="04020404030D07020202" pitchFamily="82" charset="0"/>
              </a:rPr>
              <a:t>(tropical)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1E39D1C-26E5-42ED-8667-32B8B84F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053832"/>
            <a:ext cx="5833825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empus Sans ITC" panose="04020404030D07020202" pitchFamily="82" charset="0"/>
              </a:rPr>
              <a:t>['apple', 'banana', 'cherry', 'mango', 'pineapple', 'papaya']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B7BB7-D6BA-4043-B6C7-E2DCFAE12D18}"/>
              </a:ext>
            </a:extLst>
          </p:cNvPr>
          <p:cNvSpPr txBox="1"/>
          <p:nvPr/>
        </p:nvSpPr>
        <p:spPr>
          <a:xfrm>
            <a:off x="1086677" y="474389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C3DCD0-455B-4D33-BFDE-8861829BC2FA}"/>
              </a:ext>
            </a:extLst>
          </p:cNvPr>
          <p:cNvSpPr txBox="1"/>
          <p:nvPr/>
        </p:nvSpPr>
        <p:spPr>
          <a:xfrm>
            <a:off x="5788149" y="470649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27C18-980A-490E-B439-506A66D7EE97}"/>
              </a:ext>
            </a:extLst>
          </p:cNvPr>
          <p:cNvSpPr txBox="1"/>
          <p:nvPr/>
        </p:nvSpPr>
        <p:spPr>
          <a:xfrm>
            <a:off x="7035019" y="6379435"/>
            <a:ext cx="6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elements will be added to the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end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of the list.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306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E007C5-C6C0-40DC-9F5A-F37D0042C96F}"/>
              </a:ext>
            </a:extLst>
          </p:cNvPr>
          <p:cNvSpPr txBox="1"/>
          <p:nvPr/>
        </p:nvSpPr>
        <p:spPr>
          <a:xfrm>
            <a:off x="450574" y="4381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Add Any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endParaRPr lang="en-US" sz="3600" b="1" i="0" dirty="0">
              <a:solidFill>
                <a:srgbClr val="000000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96A463-02E3-4306-B251-C40EBA8A4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25" y="1110733"/>
            <a:ext cx="10548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extend()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does not have to append 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you can add any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object (tuples, sets, dictionaries etc.).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A1A63-A544-45E4-A597-72F47925806F}"/>
              </a:ext>
            </a:extLst>
          </p:cNvPr>
          <p:cNvSpPr txBox="1"/>
          <p:nvPr/>
        </p:nvSpPr>
        <p:spPr>
          <a:xfrm>
            <a:off x="675860" y="21549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Add elements of a tuple to a list: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E9C74-9812-47A6-93DB-772094B5761E}"/>
              </a:ext>
            </a:extLst>
          </p:cNvPr>
          <p:cNvSpPr txBox="1"/>
          <p:nvPr/>
        </p:nvSpPr>
        <p:spPr>
          <a:xfrm>
            <a:off x="1895062" y="38717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thistuple</a:t>
            </a:r>
            <a:r>
              <a:rPr lang="en-US" b="1" dirty="0">
                <a:latin typeface="Tempus Sans ITC" panose="04020404030D07020202" pitchFamily="82" charset="0"/>
              </a:rPr>
              <a:t> = ("kiwi", "orange")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 err="1">
                <a:latin typeface="Tempus Sans ITC" panose="04020404030D07020202" pitchFamily="82" charset="0"/>
              </a:rPr>
              <a:t>thislist.extend</a:t>
            </a:r>
            <a:r>
              <a:rPr lang="en-US" b="1" dirty="0">
                <a:latin typeface="Tempus Sans ITC" panose="04020404030D07020202" pitchFamily="82" charset="0"/>
              </a:rPr>
              <a:t>(</a:t>
            </a:r>
            <a:r>
              <a:rPr lang="en-US" b="1" dirty="0" err="1">
                <a:latin typeface="Tempus Sans ITC" panose="04020404030D07020202" pitchFamily="82" charset="0"/>
              </a:rPr>
              <a:t>thistuple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BA3B08-8745-4794-9D3E-D073B80B8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202" y="3872012"/>
            <a:ext cx="4862954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empus Sans ITC" panose="04020404030D07020202" pitchFamily="82" charset="0"/>
              </a:rPr>
              <a:t>['apple', 'banana', 'cherry', 'kiwi', 'orange']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22D52-1383-4169-83DC-A7BCB6ED05F3}"/>
              </a:ext>
            </a:extLst>
          </p:cNvPr>
          <p:cNvSpPr txBox="1"/>
          <p:nvPr/>
        </p:nvSpPr>
        <p:spPr>
          <a:xfrm>
            <a:off x="1521402" y="34290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2C292-21A5-46ED-ABDC-C26AB734A0D4}"/>
              </a:ext>
            </a:extLst>
          </p:cNvPr>
          <p:cNvSpPr txBox="1"/>
          <p:nvPr/>
        </p:nvSpPr>
        <p:spPr>
          <a:xfrm>
            <a:off x="6347790" y="34290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306209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9D2E77-1C1E-4D4E-8411-164BA7379F7F}"/>
              </a:ext>
            </a:extLst>
          </p:cNvPr>
          <p:cNvSpPr txBox="1"/>
          <p:nvPr/>
        </p:nvSpPr>
        <p:spPr>
          <a:xfrm>
            <a:off x="318051" y="287731"/>
            <a:ext cx="72224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- Remove List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1F484-6F99-473B-86A3-1E3640A498AA}"/>
              </a:ext>
            </a:extLst>
          </p:cNvPr>
          <p:cNvSpPr txBox="1"/>
          <p:nvPr/>
        </p:nvSpPr>
        <p:spPr>
          <a:xfrm>
            <a:off x="1007165" y="110079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Remove Specified Item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84A48F-B59E-4260-8D84-7420D7B7D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91" y="1790748"/>
            <a:ext cx="503375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remove()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removes the specified item.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46C78-BD45-4FC4-915B-186DA5E5EE91}"/>
              </a:ext>
            </a:extLst>
          </p:cNvPr>
          <p:cNvSpPr txBox="1"/>
          <p:nvPr/>
        </p:nvSpPr>
        <p:spPr>
          <a:xfrm>
            <a:off x="2398644" y="250667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thislist.remove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790A58-F852-40B7-A714-2A241998ABC5}"/>
              </a:ext>
            </a:extLst>
          </p:cNvPr>
          <p:cNvSpPr txBox="1"/>
          <p:nvPr/>
        </p:nvSpPr>
        <p:spPr>
          <a:xfrm>
            <a:off x="8083827" y="2506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['apple', 'cherry']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1A746-ED89-44BB-A984-36EABCFB52F8}"/>
              </a:ext>
            </a:extLst>
          </p:cNvPr>
          <p:cNvSpPr txBox="1"/>
          <p:nvPr/>
        </p:nvSpPr>
        <p:spPr>
          <a:xfrm>
            <a:off x="2024984" y="22652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07DAD-1536-43F4-838E-9C3FFDD823D2}"/>
              </a:ext>
            </a:extLst>
          </p:cNvPr>
          <p:cNvSpPr txBox="1"/>
          <p:nvPr/>
        </p:nvSpPr>
        <p:spPr>
          <a:xfrm>
            <a:off x="7603567" y="226525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43680-71FA-4C60-B8C8-0E25B7C6A42E}"/>
              </a:ext>
            </a:extLst>
          </p:cNvPr>
          <p:cNvSpPr txBox="1"/>
          <p:nvPr/>
        </p:nvSpPr>
        <p:spPr>
          <a:xfrm>
            <a:off x="1007165" y="3671142"/>
            <a:ext cx="7089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Remove Specified Index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63FCBC6-5426-48AC-8602-5091C60A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791" y="4281895"/>
            <a:ext cx="94248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pop()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removes the specified index.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E2F00-D571-4406-8407-B6DAB5EE9F4C}"/>
              </a:ext>
            </a:extLst>
          </p:cNvPr>
          <p:cNvSpPr txBox="1"/>
          <p:nvPr/>
        </p:nvSpPr>
        <p:spPr>
          <a:xfrm>
            <a:off x="2398644" y="5415581"/>
            <a:ext cx="7089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r>
              <a:rPr lang="en-US" dirty="0" err="1"/>
              <a:t>thislist.pop</a:t>
            </a:r>
            <a:r>
              <a:rPr lang="en-US" dirty="0"/>
              <a:t>(1)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F96DD0D1-2C5C-44F8-B250-7198E7B6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0542" y="5415581"/>
            <a:ext cx="3876161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empus Sans ITC" panose="04020404030D07020202" pitchFamily="82" charset="0"/>
              </a:rPr>
              <a:t>['apple', 'cherry']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D25F5-13E1-4D99-B64A-987AC2B91F8B}"/>
              </a:ext>
            </a:extLst>
          </p:cNvPr>
          <p:cNvSpPr txBox="1"/>
          <p:nvPr/>
        </p:nvSpPr>
        <p:spPr>
          <a:xfrm>
            <a:off x="7331898" y="504624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821A9B-D07D-4307-A28F-9601966D24EF}"/>
              </a:ext>
            </a:extLst>
          </p:cNvPr>
          <p:cNvSpPr txBox="1"/>
          <p:nvPr/>
        </p:nvSpPr>
        <p:spPr>
          <a:xfrm>
            <a:off x="2137627" y="504624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75482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8892" y="1526905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empus Sans ITC" pitchFamily="82" charset="0"/>
              </a:rPr>
              <a:t>Integers or </a:t>
            </a:r>
            <a:r>
              <a:rPr lang="en-US" b="1" i="1" dirty="0" err="1">
                <a:latin typeface="Tempus Sans ITC" pitchFamily="82" charset="0"/>
              </a:rPr>
              <a:t>int</a:t>
            </a:r>
            <a:endParaRPr lang="en-PH" b="1" i="1" dirty="0">
              <a:latin typeface="Tempus Sans ITC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891" y="2549766"/>
            <a:ext cx="274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empus Sans ITC" pitchFamily="82" charset="0"/>
              </a:rPr>
              <a:t>x = 1</a:t>
            </a:r>
          </a:p>
          <a:p>
            <a:r>
              <a:rPr lang="fr-FR" b="1" dirty="0">
                <a:latin typeface="Tempus Sans ITC" pitchFamily="82" charset="0"/>
              </a:rPr>
              <a:t>y = 35656222554887711</a:t>
            </a:r>
          </a:p>
          <a:p>
            <a:r>
              <a:rPr lang="fr-FR" b="1" dirty="0">
                <a:latin typeface="Tempus Sans ITC" pitchFamily="82" charset="0"/>
              </a:rPr>
              <a:t>z = -3255522</a:t>
            </a:r>
          </a:p>
          <a:p>
            <a:endParaRPr lang="fr-FR" b="1" dirty="0">
              <a:latin typeface="Tempus Sans ITC" pitchFamily="82" charset="0"/>
            </a:endParaRPr>
          </a:p>
          <a:p>
            <a:r>
              <a:rPr lang="fr-FR" b="1" dirty="0" err="1">
                <a:latin typeface="Tempus Sans ITC" pitchFamily="82" charset="0"/>
              </a:rPr>
              <a:t>print</a:t>
            </a:r>
            <a:r>
              <a:rPr lang="fr-FR" b="1" dirty="0">
                <a:latin typeface="Tempus Sans ITC" pitchFamily="82" charset="0"/>
              </a:rPr>
              <a:t>(type(x))</a:t>
            </a:r>
          </a:p>
          <a:p>
            <a:r>
              <a:rPr lang="fr-FR" b="1" dirty="0" err="1">
                <a:latin typeface="Tempus Sans ITC" pitchFamily="82" charset="0"/>
              </a:rPr>
              <a:t>print</a:t>
            </a:r>
            <a:r>
              <a:rPr lang="fr-FR" b="1" dirty="0">
                <a:latin typeface="Tempus Sans ITC" pitchFamily="82" charset="0"/>
              </a:rPr>
              <a:t>(type(y))</a:t>
            </a:r>
          </a:p>
          <a:p>
            <a:r>
              <a:rPr lang="fr-FR" b="1" dirty="0" err="1">
                <a:latin typeface="Tempus Sans ITC" pitchFamily="82" charset="0"/>
              </a:rPr>
              <a:t>print</a:t>
            </a:r>
            <a:r>
              <a:rPr lang="fr-FR" b="1" dirty="0">
                <a:latin typeface="Tempus Sans ITC" pitchFamily="82" charset="0"/>
              </a:rPr>
              <a:t>(type(z))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8891" y="5215099"/>
            <a:ext cx="1992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&lt;class '</a:t>
            </a: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'&gt;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&lt;class '</a:t>
            </a: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'&gt;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&lt;class '</a:t>
            </a:r>
            <a:r>
              <a:rPr lang="en-US" b="1" dirty="0" err="1">
                <a:latin typeface="Tempus Sans ITC" pitchFamily="82" charset="0"/>
              </a:rPr>
              <a:t>int</a:t>
            </a:r>
            <a:r>
              <a:rPr lang="en-US" b="1" dirty="0">
                <a:latin typeface="Tempus Sans ITC" pitchFamily="82" charset="0"/>
              </a:rPr>
              <a:t>'&gt;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73646" y="2549764"/>
            <a:ext cx="20984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Tempus Sans ITC" pitchFamily="82" charset="0"/>
              </a:rPr>
              <a:t>x = 1.10</a:t>
            </a:r>
          </a:p>
          <a:p>
            <a:r>
              <a:rPr lang="fr-FR" b="1" dirty="0">
                <a:latin typeface="Tempus Sans ITC" pitchFamily="82" charset="0"/>
              </a:rPr>
              <a:t>y = </a:t>
            </a:r>
            <a:r>
              <a:rPr lang="en-PH" b="1" dirty="0">
                <a:latin typeface="Tempus Sans ITC" pitchFamily="82" charset="0"/>
              </a:rPr>
              <a:t>35e3</a:t>
            </a:r>
          </a:p>
          <a:p>
            <a:r>
              <a:rPr lang="fr-FR" b="1" dirty="0">
                <a:latin typeface="Tempus Sans ITC" pitchFamily="82" charset="0"/>
              </a:rPr>
              <a:t>z = -35.59</a:t>
            </a:r>
          </a:p>
          <a:p>
            <a:endParaRPr lang="fr-FR" b="1" dirty="0">
              <a:latin typeface="Tempus Sans ITC" pitchFamily="82" charset="0"/>
            </a:endParaRPr>
          </a:p>
          <a:p>
            <a:r>
              <a:rPr lang="fr-FR" b="1" dirty="0" err="1">
                <a:latin typeface="Tempus Sans ITC" pitchFamily="82" charset="0"/>
              </a:rPr>
              <a:t>print</a:t>
            </a:r>
            <a:r>
              <a:rPr lang="fr-FR" b="1" dirty="0">
                <a:latin typeface="Tempus Sans ITC" pitchFamily="82" charset="0"/>
              </a:rPr>
              <a:t>(type(x))</a:t>
            </a:r>
          </a:p>
          <a:p>
            <a:r>
              <a:rPr lang="fr-FR" b="1" dirty="0" err="1">
                <a:latin typeface="Tempus Sans ITC" pitchFamily="82" charset="0"/>
              </a:rPr>
              <a:t>print</a:t>
            </a:r>
            <a:r>
              <a:rPr lang="fr-FR" b="1" dirty="0">
                <a:latin typeface="Tempus Sans ITC" pitchFamily="82" charset="0"/>
              </a:rPr>
              <a:t>(type(y))</a:t>
            </a:r>
          </a:p>
          <a:p>
            <a:r>
              <a:rPr lang="fr-FR" b="1" dirty="0" err="1">
                <a:latin typeface="Tempus Sans ITC" pitchFamily="82" charset="0"/>
              </a:rPr>
              <a:t>print</a:t>
            </a:r>
            <a:r>
              <a:rPr lang="fr-FR" b="1" dirty="0">
                <a:latin typeface="Tempus Sans ITC" pitchFamily="82" charset="0"/>
              </a:rPr>
              <a:t>(type(z))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3646" y="15269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empus Sans ITC" pitchFamily="82" charset="0"/>
              </a:rPr>
              <a:t>float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73646" y="5215099"/>
            <a:ext cx="1910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&lt;class 'float'&gt;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&lt;class 'float'&gt;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&lt;class 'float'&gt;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14012" y="2549763"/>
            <a:ext cx="27725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x = 3+5j</a:t>
            </a:r>
          </a:p>
          <a:p>
            <a:r>
              <a:rPr lang="en-PH" b="1" dirty="0">
                <a:latin typeface="Tempus Sans ITC" pitchFamily="82" charset="0"/>
              </a:rPr>
              <a:t>y = 5j</a:t>
            </a:r>
          </a:p>
          <a:p>
            <a:r>
              <a:rPr lang="en-PH" b="1" dirty="0">
                <a:latin typeface="Tempus Sans ITC" pitchFamily="82" charset="0"/>
              </a:rPr>
              <a:t>z = -5j</a:t>
            </a:r>
          </a:p>
          <a:p>
            <a:endParaRPr lang="en-PH" b="1" dirty="0">
              <a:latin typeface="Tempus Sans ITC" pitchFamily="82" charset="0"/>
            </a:endParaRPr>
          </a:p>
          <a:p>
            <a:r>
              <a:rPr lang="en-PH" b="1" dirty="0">
                <a:latin typeface="Tempus Sans ITC" pitchFamily="82" charset="0"/>
              </a:rPr>
              <a:t>print(type(x))</a:t>
            </a:r>
          </a:p>
          <a:p>
            <a:r>
              <a:rPr lang="en-PH" b="1" dirty="0">
                <a:latin typeface="Tempus Sans ITC" pitchFamily="82" charset="0"/>
              </a:rPr>
              <a:t>print(type(y))</a:t>
            </a:r>
          </a:p>
          <a:p>
            <a:r>
              <a:rPr lang="en-PH" b="1" dirty="0">
                <a:latin typeface="Tempus Sans ITC" pitchFamily="82" charset="0"/>
              </a:rPr>
              <a:t>print(type(z))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3594" y="152690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empus Sans ITC" pitchFamily="82" charset="0"/>
              </a:rPr>
              <a:t>complex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13594" y="5213155"/>
            <a:ext cx="2101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&lt;class 'complex'&gt;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&lt;class 'complex'&gt;</a:t>
            </a:r>
            <a:br>
              <a:rPr lang="en-US" b="1" dirty="0">
                <a:latin typeface="Tempus Sans ITC" pitchFamily="82" charset="0"/>
              </a:rPr>
            </a:br>
            <a:r>
              <a:rPr lang="en-US" b="1" dirty="0">
                <a:latin typeface="Tempus Sans ITC" pitchFamily="82" charset="0"/>
              </a:rPr>
              <a:t>&lt;class 'complex'&gt;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7310" y="468921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Sample Code</a:t>
            </a:r>
            <a:endParaRPr lang="en-PH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480646" y="2086708"/>
            <a:ext cx="10843846" cy="117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0646" y="4970585"/>
            <a:ext cx="10843846" cy="117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654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87E85E-6D7B-44AE-9B20-D0182827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70" y="375238"/>
            <a:ext cx="720742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If you do not specify the index,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pop()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removes the last item.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6458D-BFE7-42FE-82E1-1AE14E08FA05}"/>
              </a:ext>
            </a:extLst>
          </p:cNvPr>
          <p:cNvSpPr txBox="1"/>
          <p:nvPr/>
        </p:nvSpPr>
        <p:spPr>
          <a:xfrm>
            <a:off x="1378226" y="13406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thislist.pop</a:t>
            </a:r>
            <a:r>
              <a:rPr lang="en-US" b="1" dirty="0">
                <a:latin typeface="Tempus Sans ITC" panose="04020404030D07020202" pitchFamily="82" charset="0"/>
              </a:rPr>
              <a:t>()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B6838-335A-4B0B-A34C-9E248FCB1152}"/>
              </a:ext>
            </a:extLst>
          </p:cNvPr>
          <p:cNvSpPr txBox="1"/>
          <p:nvPr/>
        </p:nvSpPr>
        <p:spPr>
          <a:xfrm>
            <a:off x="6096000" y="1340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['apple', 'banana']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CAA89-3A8C-4914-A87A-19754B4EE748}"/>
              </a:ext>
            </a:extLst>
          </p:cNvPr>
          <p:cNvSpPr txBox="1"/>
          <p:nvPr/>
        </p:nvSpPr>
        <p:spPr>
          <a:xfrm>
            <a:off x="1004566" y="97129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AE1DE-01BD-489E-AEC9-5E7B26500186}"/>
              </a:ext>
            </a:extLst>
          </p:cNvPr>
          <p:cNvSpPr txBox="1"/>
          <p:nvPr/>
        </p:nvSpPr>
        <p:spPr>
          <a:xfrm>
            <a:off x="5807898" y="97129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1CC9B0-C2CF-4B2F-9098-6E7F7C6C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70" y="2490690"/>
            <a:ext cx="833561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del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keyword also removes the specified index: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D9D7F-81CD-474E-9AF4-8D1A1380FB7D}"/>
              </a:ext>
            </a:extLst>
          </p:cNvPr>
          <p:cNvSpPr txBox="1"/>
          <p:nvPr/>
        </p:nvSpPr>
        <p:spPr>
          <a:xfrm>
            <a:off x="1378226" y="345608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r>
              <a:rPr lang="en-US" dirty="0"/>
              <a:t>del </a:t>
            </a:r>
            <a:r>
              <a:rPr lang="en-US" dirty="0" err="1"/>
              <a:t>thislist</a:t>
            </a:r>
            <a:r>
              <a:rPr lang="en-US" dirty="0"/>
              <a:t>[0]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ECB23-F7B0-4C33-9AD8-BF93FAA498E0}"/>
              </a:ext>
            </a:extLst>
          </p:cNvPr>
          <p:cNvSpPr txBox="1"/>
          <p:nvPr/>
        </p:nvSpPr>
        <p:spPr>
          <a:xfrm>
            <a:off x="6096000" y="34560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['banana', 'cherry']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B74890-C931-47C1-8C62-659D0F9289A5}"/>
              </a:ext>
            </a:extLst>
          </p:cNvPr>
          <p:cNvSpPr txBox="1"/>
          <p:nvPr/>
        </p:nvSpPr>
        <p:spPr>
          <a:xfrm>
            <a:off x="1004566" y="310633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F3AA82-6F38-4C4E-BE00-5C673BD1100D}"/>
              </a:ext>
            </a:extLst>
          </p:cNvPr>
          <p:cNvSpPr txBox="1"/>
          <p:nvPr/>
        </p:nvSpPr>
        <p:spPr>
          <a:xfrm>
            <a:off x="5807898" y="310633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2CBE2CE-42EE-4818-B0F8-39AD953FB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70" y="4492199"/>
            <a:ext cx="937734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del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keyword can also delete the list completely.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182CE-956A-4D76-BD7B-D713AE7E3CB8}"/>
              </a:ext>
            </a:extLst>
          </p:cNvPr>
          <p:cNvSpPr txBox="1"/>
          <p:nvPr/>
        </p:nvSpPr>
        <p:spPr>
          <a:xfrm>
            <a:off x="1378226" y="52022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r>
              <a:rPr lang="en-US" dirty="0"/>
              <a:t>del </a:t>
            </a:r>
            <a:r>
              <a:rPr lang="en-US" dirty="0" err="1"/>
              <a:t>thislist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47041B-B936-4ACD-9384-E8D654DD490C}"/>
              </a:ext>
            </a:extLst>
          </p:cNvPr>
          <p:cNvSpPr txBox="1"/>
          <p:nvPr/>
        </p:nvSpPr>
        <p:spPr>
          <a:xfrm>
            <a:off x="5807898" y="5221789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consolas" panose="020B0609020204030204" pitchFamily="49" charset="0"/>
              </a:rPr>
              <a:t>Traceback (most recent call last):</a:t>
            </a:r>
            <a:br>
              <a:rPr lang="en-US" sz="1400" dirty="0"/>
            </a:br>
            <a:r>
              <a:rPr lang="en-US" sz="1400" b="0" i="0" dirty="0">
                <a:effectLst/>
                <a:latin typeface="consolas" panose="020B0609020204030204" pitchFamily="49" charset="0"/>
              </a:rPr>
              <a:t>  File "demo_list_del2.py", line 3, in &lt;module&gt;</a:t>
            </a:r>
            <a:br>
              <a:rPr lang="en-US" sz="1400" dirty="0"/>
            </a:br>
            <a:r>
              <a:rPr lang="en-US" sz="1400" b="0" i="0" dirty="0">
                <a:effectLst/>
                <a:latin typeface="consolas" panose="020B0609020204030204" pitchFamily="49" charset="0"/>
              </a:rPr>
              <a:t>    print(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) #this will cause an error because you have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succsesfully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 deleted "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".</a:t>
            </a:r>
            <a:br>
              <a:rPr lang="en-US" sz="1400" dirty="0"/>
            </a:br>
            <a:r>
              <a:rPr lang="en-US" sz="1400" b="0" i="0" dirty="0" err="1">
                <a:effectLst/>
                <a:latin typeface="consolas" panose="020B0609020204030204" pitchFamily="49" charset="0"/>
              </a:rPr>
              <a:t>NameError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: name '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thislist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' is not defined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0CCEEE-C852-4422-9898-CB324D75748C}"/>
              </a:ext>
            </a:extLst>
          </p:cNvPr>
          <p:cNvSpPr txBox="1"/>
          <p:nvPr/>
        </p:nvSpPr>
        <p:spPr>
          <a:xfrm>
            <a:off x="1004566" y="49743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7BC6AB-8C49-4BEE-8949-6A77E12CCCC9}"/>
              </a:ext>
            </a:extLst>
          </p:cNvPr>
          <p:cNvSpPr txBox="1"/>
          <p:nvPr/>
        </p:nvSpPr>
        <p:spPr>
          <a:xfrm>
            <a:off x="5615740" y="497431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6406942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990C3-5FF8-4361-85F4-E955050C94FD}"/>
              </a:ext>
            </a:extLst>
          </p:cNvPr>
          <p:cNvSpPr txBox="1"/>
          <p:nvPr/>
        </p:nvSpPr>
        <p:spPr>
          <a:xfrm>
            <a:off x="477078" y="49249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Clear the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E7586A-A2EB-45D4-8CAD-5B542DB79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87" y="1266638"/>
            <a:ext cx="4310795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clear()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empties the list.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list still remains, but it has no content.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89A8E-A6D3-49BA-85B3-C0E4D9EBF8B2}"/>
              </a:ext>
            </a:extLst>
          </p:cNvPr>
          <p:cNvSpPr txBox="1"/>
          <p:nvPr/>
        </p:nvSpPr>
        <p:spPr>
          <a:xfrm>
            <a:off x="728869" y="22477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Clear the list content: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6C9C7-CCC9-4C68-82B8-E86C41F0CF27}"/>
              </a:ext>
            </a:extLst>
          </p:cNvPr>
          <p:cNvSpPr txBox="1"/>
          <p:nvPr/>
        </p:nvSpPr>
        <p:spPr>
          <a:xfrm>
            <a:off x="1881808" y="35022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thislist</a:t>
            </a:r>
            <a:r>
              <a:rPr lang="en-US" dirty="0"/>
              <a:t> = ["apple", "banana", "cherry"]</a:t>
            </a:r>
          </a:p>
          <a:p>
            <a:r>
              <a:rPr lang="en-US" dirty="0" err="1"/>
              <a:t>thislist.clear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70730-70E0-454C-BD71-BC7ADA1A050C}"/>
              </a:ext>
            </a:extLst>
          </p:cNvPr>
          <p:cNvSpPr txBox="1"/>
          <p:nvPr/>
        </p:nvSpPr>
        <p:spPr>
          <a:xfrm>
            <a:off x="1881808" y="55913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[]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673BB-9294-4C67-A1C1-2CDAB2739A15}"/>
              </a:ext>
            </a:extLst>
          </p:cNvPr>
          <p:cNvSpPr txBox="1"/>
          <p:nvPr/>
        </p:nvSpPr>
        <p:spPr>
          <a:xfrm>
            <a:off x="1004566" y="310633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711C2-91CB-4BBA-B95D-E9F236F3AECF}"/>
              </a:ext>
            </a:extLst>
          </p:cNvPr>
          <p:cNvSpPr txBox="1"/>
          <p:nvPr/>
        </p:nvSpPr>
        <p:spPr>
          <a:xfrm>
            <a:off x="1004566" y="522203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827033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A1EA0D-1348-4B29-9D6A-EF11EA66DA89}"/>
              </a:ext>
            </a:extLst>
          </p:cNvPr>
          <p:cNvSpPr txBox="1"/>
          <p:nvPr/>
        </p:nvSpPr>
        <p:spPr>
          <a:xfrm>
            <a:off x="490331" y="40700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- Loop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16290-10E0-4CD8-81D1-9AF73DDF4AC5}"/>
              </a:ext>
            </a:extLst>
          </p:cNvPr>
          <p:cNvSpPr txBox="1"/>
          <p:nvPr/>
        </p:nvSpPr>
        <p:spPr>
          <a:xfrm>
            <a:off x="1219200" y="173356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Loop Through a List</a:t>
            </a:r>
          </a:p>
          <a:p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FA9617-655B-40B7-9488-2AAB7DDFF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920" y="2305120"/>
            <a:ext cx="555793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loop through the list items by using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loop: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7C918-F84D-41E4-BA5E-8CE48FA5E1BA}"/>
              </a:ext>
            </a:extLst>
          </p:cNvPr>
          <p:cNvSpPr txBox="1"/>
          <p:nvPr/>
        </p:nvSpPr>
        <p:spPr>
          <a:xfrm>
            <a:off x="1126434" y="30231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all items in the list, one by one: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BC598-199D-45B3-9933-B241D748F70E}"/>
              </a:ext>
            </a:extLst>
          </p:cNvPr>
          <p:cNvSpPr txBox="1"/>
          <p:nvPr/>
        </p:nvSpPr>
        <p:spPr>
          <a:xfrm>
            <a:off x="1751886" y="47780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= ["apple", "banana", "cherry"]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for x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thislist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 print(x)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F0B6CB-E778-4316-8081-0FFFAB0C3BF8}"/>
              </a:ext>
            </a:extLst>
          </p:cNvPr>
          <p:cNvSpPr txBox="1"/>
          <p:nvPr/>
        </p:nvSpPr>
        <p:spPr>
          <a:xfrm>
            <a:off x="7847886" y="47176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apple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>
                <a:effectLst/>
                <a:latin typeface="Tempus Sans ITC" panose="04020404030D07020202" pitchFamily="82" charset="0"/>
              </a:rPr>
              <a:t>banana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>
                <a:effectLst/>
                <a:latin typeface="Tempus Sans ITC" panose="04020404030D07020202" pitchFamily="82" charset="0"/>
              </a:rPr>
              <a:t>cherry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57652-E06E-4399-95D5-16E5D8FD7757}"/>
              </a:ext>
            </a:extLst>
          </p:cNvPr>
          <p:cNvSpPr txBox="1"/>
          <p:nvPr/>
        </p:nvSpPr>
        <p:spPr>
          <a:xfrm>
            <a:off x="1378226" y="428810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53B1B9-2965-4CA5-BF2B-8B7B9659CF5D}"/>
              </a:ext>
            </a:extLst>
          </p:cNvPr>
          <p:cNvSpPr txBox="1"/>
          <p:nvPr/>
        </p:nvSpPr>
        <p:spPr>
          <a:xfrm>
            <a:off x="7222434" y="428810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52745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B8AF79-7E40-4780-8151-BBE46EF9EB74}"/>
              </a:ext>
            </a:extLst>
          </p:cNvPr>
          <p:cNvSpPr txBox="1"/>
          <p:nvPr/>
        </p:nvSpPr>
        <p:spPr>
          <a:xfrm>
            <a:off x="596348" y="517699"/>
            <a:ext cx="8216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Loop Through the Index Numbers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AAB0D8-0DE0-481E-8F1C-E9BB9B1EE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461" y="1284979"/>
            <a:ext cx="90247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also loop through the list items by referring to their index number.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range()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and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functions to create a suitable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285F1-781E-4E07-B539-A2CBB517949D}"/>
              </a:ext>
            </a:extLst>
          </p:cNvPr>
          <p:cNvSpPr txBox="1"/>
          <p:nvPr/>
        </p:nvSpPr>
        <p:spPr>
          <a:xfrm>
            <a:off x="874644" y="22345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all items by referring to their index number: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3D7AC-1154-46F1-A1BD-0C24E00A528B}"/>
              </a:ext>
            </a:extLst>
          </p:cNvPr>
          <p:cNvSpPr txBox="1"/>
          <p:nvPr/>
        </p:nvSpPr>
        <p:spPr>
          <a:xfrm>
            <a:off x="1908313" y="35155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for </a:t>
            </a:r>
            <a:r>
              <a:rPr lang="en-US" b="1" dirty="0" err="1">
                <a:latin typeface="Tempus Sans ITC" panose="04020404030D07020202" pitchFamily="82" charset="0"/>
              </a:rPr>
              <a:t>i</a:t>
            </a:r>
            <a:r>
              <a:rPr lang="en-US" b="1" dirty="0">
                <a:latin typeface="Tempus Sans ITC" panose="04020404030D07020202" pitchFamily="82" charset="0"/>
              </a:rPr>
              <a:t> in range(</a:t>
            </a:r>
            <a:r>
              <a:rPr lang="en-US" b="1" dirty="0" err="1">
                <a:latin typeface="Tempus Sans ITC" panose="04020404030D07020202" pitchFamily="82" charset="0"/>
              </a:rPr>
              <a:t>len</a:t>
            </a:r>
            <a:r>
              <a:rPr lang="en-US" b="1" dirty="0">
                <a:latin typeface="Tempus Sans ITC" panose="04020404030D07020202" pitchFamily="82" charset="0"/>
              </a:rPr>
              <a:t>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)):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</a:t>
            </a:r>
            <a:r>
              <a:rPr lang="en-US" b="1" dirty="0" err="1">
                <a:latin typeface="Tempus Sans ITC" panose="04020404030D07020202" pitchFamily="82" charset="0"/>
              </a:rPr>
              <a:t>i</a:t>
            </a:r>
            <a:r>
              <a:rPr lang="en-US" b="1" dirty="0">
                <a:latin typeface="Tempus Sans ITC" panose="04020404030D07020202" pitchFamily="82" charset="0"/>
              </a:rPr>
              <a:t>])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EB30A-CF35-4FF4-A4BC-731C98556E58}"/>
              </a:ext>
            </a:extLst>
          </p:cNvPr>
          <p:cNvSpPr txBox="1"/>
          <p:nvPr/>
        </p:nvSpPr>
        <p:spPr>
          <a:xfrm>
            <a:off x="8004313" y="3429000"/>
            <a:ext cx="881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apple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banana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cherry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EFDAD-8E21-4CF8-8B1E-746086ADF46E}"/>
              </a:ext>
            </a:extLst>
          </p:cNvPr>
          <p:cNvSpPr txBox="1"/>
          <p:nvPr/>
        </p:nvSpPr>
        <p:spPr>
          <a:xfrm>
            <a:off x="1534653" y="318402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BBA52-FA21-4AA4-881B-329071DAC7D4}"/>
              </a:ext>
            </a:extLst>
          </p:cNvPr>
          <p:cNvSpPr txBox="1"/>
          <p:nvPr/>
        </p:nvSpPr>
        <p:spPr>
          <a:xfrm>
            <a:off x="7043794" y="318402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EB29BEC-8FBF-4924-AA10-DB12384D2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74" y="5170077"/>
            <a:ext cx="12311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created in the example above is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[0, 1, 2]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empus Sans ITC" panose="04020404030D070202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35253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DFE62-0087-4686-98E5-FF797A5CECA6}"/>
              </a:ext>
            </a:extLst>
          </p:cNvPr>
          <p:cNvSpPr txBox="1"/>
          <p:nvPr/>
        </p:nvSpPr>
        <p:spPr>
          <a:xfrm>
            <a:off x="437322" y="32021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Using a While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4A4C72-326C-4732-A9B0-EBC6E119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65" y="1112680"/>
            <a:ext cx="1038871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loop through the list items by using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while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loop.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Use the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function to determine the length of the list, then start at 0 and loop your way through the list items by referring to their indexes.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Remember to increase the index by 1 after each iteration.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829ABF-94DD-4DD1-B49B-D780479D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35" y="2495879"/>
            <a:ext cx="6779100" cy="7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all items, using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while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loop to go through all the index numbers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8777C-C64B-45F2-A448-FBFC471903B7}"/>
              </a:ext>
            </a:extLst>
          </p:cNvPr>
          <p:cNvSpPr txBox="1"/>
          <p:nvPr/>
        </p:nvSpPr>
        <p:spPr>
          <a:xfrm>
            <a:off x="1736678" y="3958473"/>
            <a:ext cx="6093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i</a:t>
            </a:r>
            <a:r>
              <a:rPr lang="en-US" b="1" dirty="0">
                <a:latin typeface="Tempus Sans ITC" panose="04020404030D07020202" pitchFamily="82" charset="0"/>
              </a:rPr>
              <a:t> = 0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while </a:t>
            </a:r>
            <a:r>
              <a:rPr lang="en-US" b="1" dirty="0" err="1">
                <a:latin typeface="Tempus Sans ITC" panose="04020404030D07020202" pitchFamily="82" charset="0"/>
              </a:rPr>
              <a:t>i</a:t>
            </a:r>
            <a:r>
              <a:rPr lang="en-US" b="1" dirty="0">
                <a:latin typeface="Tempus Sans ITC" panose="04020404030D07020202" pitchFamily="82" charset="0"/>
              </a:rPr>
              <a:t> &lt; </a:t>
            </a:r>
            <a:r>
              <a:rPr lang="en-US" b="1" dirty="0" err="1">
                <a:latin typeface="Tempus Sans ITC" panose="04020404030D07020202" pitchFamily="82" charset="0"/>
              </a:rPr>
              <a:t>len</a:t>
            </a:r>
            <a:r>
              <a:rPr lang="en-US" b="1" dirty="0">
                <a:latin typeface="Tempus Sans ITC" panose="04020404030D07020202" pitchFamily="82" charset="0"/>
              </a:rPr>
              <a:t>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):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print(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[</a:t>
            </a:r>
            <a:r>
              <a:rPr lang="en-US" b="1" dirty="0" err="1">
                <a:latin typeface="Tempus Sans ITC" panose="04020404030D07020202" pitchFamily="82" charset="0"/>
              </a:rPr>
              <a:t>i</a:t>
            </a:r>
            <a:r>
              <a:rPr lang="en-US" b="1" dirty="0">
                <a:latin typeface="Tempus Sans ITC" panose="04020404030D07020202" pitchFamily="82" charset="0"/>
              </a:rPr>
              <a:t>])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</a:t>
            </a:r>
            <a:r>
              <a:rPr lang="en-US" b="1" dirty="0" err="1">
                <a:latin typeface="Tempus Sans ITC" panose="04020404030D07020202" pitchFamily="82" charset="0"/>
              </a:rPr>
              <a:t>i</a:t>
            </a:r>
            <a:r>
              <a:rPr lang="en-US" b="1" dirty="0">
                <a:latin typeface="Tempus Sans ITC" panose="04020404030D07020202" pitchFamily="82" charset="0"/>
              </a:rPr>
              <a:t> = </a:t>
            </a:r>
            <a:r>
              <a:rPr lang="en-US" b="1" dirty="0" err="1">
                <a:latin typeface="Tempus Sans ITC" panose="04020404030D07020202" pitchFamily="82" charset="0"/>
              </a:rPr>
              <a:t>i</a:t>
            </a:r>
            <a:r>
              <a:rPr lang="en-US" b="1" dirty="0">
                <a:latin typeface="Tempus Sans ITC" panose="04020404030D07020202" pitchFamily="82" charset="0"/>
              </a:rPr>
              <a:t> + 1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36A5B-CC67-4005-BE3B-12145716E155}"/>
              </a:ext>
            </a:extLst>
          </p:cNvPr>
          <p:cNvSpPr txBox="1"/>
          <p:nvPr/>
        </p:nvSpPr>
        <p:spPr>
          <a:xfrm>
            <a:off x="7977018" y="3958473"/>
            <a:ext cx="881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apple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banana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cherry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34414-700C-4EDF-8B20-344EF9A0DFFD}"/>
              </a:ext>
            </a:extLst>
          </p:cNvPr>
          <p:cNvSpPr txBox="1"/>
          <p:nvPr/>
        </p:nvSpPr>
        <p:spPr>
          <a:xfrm>
            <a:off x="1363018" y="358914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CFA88-E291-4B54-8105-D2A4BAB53DB8}"/>
              </a:ext>
            </a:extLst>
          </p:cNvPr>
          <p:cNvSpPr txBox="1"/>
          <p:nvPr/>
        </p:nvSpPr>
        <p:spPr>
          <a:xfrm>
            <a:off x="7081325" y="358914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7897769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243A3-1E17-44F3-A9DA-8F7DBDB75E7C}"/>
              </a:ext>
            </a:extLst>
          </p:cNvPr>
          <p:cNvSpPr txBox="1"/>
          <p:nvPr/>
        </p:nvSpPr>
        <p:spPr>
          <a:xfrm>
            <a:off x="490330" y="373222"/>
            <a:ext cx="78717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Looping Using List Comprehension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978DF-7E94-4F22-88D7-0C656B33736C}"/>
              </a:ext>
            </a:extLst>
          </p:cNvPr>
          <p:cNvSpPr txBox="1"/>
          <p:nvPr/>
        </p:nvSpPr>
        <p:spPr>
          <a:xfrm>
            <a:off x="1219199" y="1342718"/>
            <a:ext cx="9753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 Comprehension offers the shortest syntax for looping through lists: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A479DFA-C960-43AF-BC8A-2E593E80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49" y="2128412"/>
            <a:ext cx="5152051" cy="7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 short hand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loop that will print all items in a list: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E9712-D689-4460-9EA4-DACCF94E3D1F}"/>
              </a:ext>
            </a:extLst>
          </p:cNvPr>
          <p:cNvSpPr txBox="1"/>
          <p:nvPr/>
        </p:nvSpPr>
        <p:spPr>
          <a:xfrm>
            <a:off x="1921565" y="3533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 = ["apple", "banana", "cherry"]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[print(x) for x in </a:t>
            </a:r>
            <a:r>
              <a:rPr lang="en-US" b="1" dirty="0" err="1">
                <a:latin typeface="Tempus Sans ITC" panose="04020404030D07020202" pitchFamily="82" charset="0"/>
              </a:rPr>
              <a:t>thislist</a:t>
            </a:r>
            <a:r>
              <a:rPr lang="en-US" b="1" dirty="0">
                <a:latin typeface="Tempus Sans ITC" panose="04020404030D07020202" pitchFamily="82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4F270-F47A-4C58-9975-11CDAD1794B0}"/>
              </a:ext>
            </a:extLst>
          </p:cNvPr>
          <p:cNvSpPr txBox="1"/>
          <p:nvPr/>
        </p:nvSpPr>
        <p:spPr>
          <a:xfrm>
            <a:off x="1921565" y="4850875"/>
            <a:ext cx="881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apple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banana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cherry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0193A-79E7-46C4-BE60-9BBBCBB9F682}"/>
              </a:ext>
            </a:extLst>
          </p:cNvPr>
          <p:cNvSpPr txBox="1"/>
          <p:nvPr/>
        </p:nvSpPr>
        <p:spPr>
          <a:xfrm>
            <a:off x="1402775" y="31220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5C1D2-0EFF-4CC4-927B-0C3AB25BAFC0}"/>
              </a:ext>
            </a:extLst>
          </p:cNvPr>
          <p:cNvSpPr txBox="1"/>
          <p:nvPr/>
        </p:nvSpPr>
        <p:spPr>
          <a:xfrm>
            <a:off x="1402775" y="43778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085659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D7030-E0C2-439B-8C9A-CDF7F0CF727A}"/>
              </a:ext>
            </a:extLst>
          </p:cNvPr>
          <p:cNvSpPr txBox="1"/>
          <p:nvPr/>
        </p:nvSpPr>
        <p:spPr>
          <a:xfrm>
            <a:off x="662607" y="460010"/>
            <a:ext cx="8680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- List Comprehension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43CAF-868C-4573-BB1D-0D92B8213F8F}"/>
              </a:ext>
            </a:extLst>
          </p:cNvPr>
          <p:cNvSpPr txBox="1"/>
          <p:nvPr/>
        </p:nvSpPr>
        <p:spPr>
          <a:xfrm>
            <a:off x="1166192" y="1156349"/>
            <a:ext cx="10243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List comprehension offers a shorter syntax when you want to create a new list based on the values of an existing list.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Example: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Based on a list of fruits, you want a new list, containing only the fruits with the letter "a" in the name.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886D70-40B4-4C7E-AC11-40B998AA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07" y="2576678"/>
            <a:ext cx="12218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Without list comprehension you will have to write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for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statement with a conditional test inside: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72A8B-1D40-4204-85E9-E5F26DAB05C3}"/>
              </a:ext>
            </a:extLst>
          </p:cNvPr>
          <p:cNvSpPr txBox="1"/>
          <p:nvPr/>
        </p:nvSpPr>
        <p:spPr>
          <a:xfrm>
            <a:off x="1630017" y="3429000"/>
            <a:ext cx="64405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fruits = ["apple", "banana", "cherry", "kiwi", "mango"]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 = []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for x in fruits: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if "a" in x: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  </a:t>
            </a:r>
            <a:r>
              <a:rPr lang="en-US" b="1" dirty="0" err="1">
                <a:latin typeface="Tempus Sans ITC" panose="04020404030D07020202" pitchFamily="82" charset="0"/>
              </a:rPr>
              <a:t>newlist.append</a:t>
            </a:r>
            <a:r>
              <a:rPr lang="en-US" b="1" dirty="0">
                <a:latin typeface="Tempus Sans ITC" panose="04020404030D07020202" pitchFamily="82" charset="0"/>
              </a:rPr>
              <a:t>(x)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95E138-AD92-4F21-A579-EAA6E50C1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999" y="3529356"/>
            <a:ext cx="2943565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empus Sans ITC" panose="04020404030D07020202" pitchFamily="82" charset="0"/>
              </a:rPr>
              <a:t>['apple', 'banana', 'mango']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0E3F1-054A-4E7E-9480-D266579A84C0}"/>
              </a:ext>
            </a:extLst>
          </p:cNvPr>
          <p:cNvSpPr txBox="1"/>
          <p:nvPr/>
        </p:nvSpPr>
        <p:spPr>
          <a:xfrm>
            <a:off x="1256357" y="317612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E8ED0-C731-4E99-9DE1-C3109E2DB520}"/>
              </a:ext>
            </a:extLst>
          </p:cNvPr>
          <p:cNvSpPr txBox="1"/>
          <p:nvPr/>
        </p:nvSpPr>
        <p:spPr>
          <a:xfrm>
            <a:off x="7483714" y="305301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76389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D73B7-5682-48FB-8BAC-8915D42980CB}"/>
              </a:ext>
            </a:extLst>
          </p:cNvPr>
          <p:cNvSpPr txBox="1"/>
          <p:nvPr/>
        </p:nvSpPr>
        <p:spPr>
          <a:xfrm>
            <a:off x="569844" y="473262"/>
            <a:ext cx="9806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With list comprehension you can do all that with only one line of code: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7F63C-FD02-4DF4-8310-4F5F7152E7AF}"/>
              </a:ext>
            </a:extLst>
          </p:cNvPr>
          <p:cNvSpPr txBox="1"/>
          <p:nvPr/>
        </p:nvSpPr>
        <p:spPr>
          <a:xfrm>
            <a:off x="1510747" y="155994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fruits = ["apple", "banana", "cherry", "kiwi", "mango"]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 = [x for x in fruits if "a" in x]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C30C757-55BA-4B56-A6E7-B5DCF969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6747" y="1668694"/>
            <a:ext cx="2943565" cy="36933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empus Sans ITC" panose="04020404030D07020202" pitchFamily="82" charset="0"/>
              </a:rPr>
              <a:t>['apple', 'banana', 'mango']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EFE86-AFD2-4898-BE44-1399A7B7C4C6}"/>
              </a:ext>
            </a:extLst>
          </p:cNvPr>
          <p:cNvSpPr txBox="1"/>
          <p:nvPr/>
        </p:nvSpPr>
        <p:spPr>
          <a:xfrm>
            <a:off x="1137087" y="129360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7F505-9FC2-4A70-BF6E-9E3A5F3EF397}"/>
              </a:ext>
            </a:extLst>
          </p:cNvPr>
          <p:cNvSpPr txBox="1"/>
          <p:nvPr/>
        </p:nvSpPr>
        <p:spPr>
          <a:xfrm>
            <a:off x="7258427" y="121192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3A644-354B-48CE-BB22-AF425A1757A6}"/>
              </a:ext>
            </a:extLst>
          </p:cNvPr>
          <p:cNvSpPr txBox="1"/>
          <p:nvPr/>
        </p:nvSpPr>
        <p:spPr>
          <a:xfrm>
            <a:off x="569844" y="35166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The Syntax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945488-8919-4A46-BEB5-1A9A679E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7" y="4362990"/>
            <a:ext cx="8642158" cy="483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AFAEE3-1649-4408-AF28-C36B74AC2710}"/>
              </a:ext>
            </a:extLst>
          </p:cNvPr>
          <p:cNvSpPr txBox="1"/>
          <p:nvPr/>
        </p:nvSpPr>
        <p:spPr>
          <a:xfrm>
            <a:off x="954156" y="5113394"/>
            <a:ext cx="959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return value is a new list, leaving the old list unchanged.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9415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EAFB60-7D8C-4287-8B1D-A25EA7D6E51E}"/>
              </a:ext>
            </a:extLst>
          </p:cNvPr>
          <p:cNvSpPr txBox="1"/>
          <p:nvPr/>
        </p:nvSpPr>
        <p:spPr>
          <a:xfrm>
            <a:off x="437322" y="29370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Condition</a:t>
            </a:r>
          </a:p>
          <a:p>
            <a:br>
              <a:rPr lang="en-US" sz="4000" b="1" dirty="0">
                <a:latin typeface="Tempus Sans ITC" panose="04020404030D07020202" pitchFamily="82" charset="0"/>
              </a:rPr>
            </a:br>
            <a:endParaRPr lang="en-US" sz="4000" b="1" dirty="0">
              <a:latin typeface="Tempus Sans ITC" panose="04020404030D0702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9F543-362D-4E1E-832B-24E51A8A4318}"/>
              </a:ext>
            </a:extLst>
          </p:cNvPr>
          <p:cNvSpPr txBox="1"/>
          <p:nvPr/>
        </p:nvSpPr>
        <p:spPr>
          <a:xfrm>
            <a:off x="914399" y="940039"/>
            <a:ext cx="9037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condition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is like a filter that only accepts the items that valuate to </a:t>
            </a:r>
            <a:r>
              <a:rPr lang="en-US" b="1" i="0" dirty="0">
                <a:solidFill>
                  <a:srgbClr val="FF0000"/>
                </a:solidFill>
                <a:effectLst/>
                <a:latin typeface="Tempus Sans ITC" panose="04020404030D07020202" pitchFamily="82" charset="0"/>
              </a:rPr>
              <a:t>True</a:t>
            </a:r>
            <a:endParaRPr lang="en-US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E0082-2D6C-41CF-8349-C9FF684843C0}"/>
              </a:ext>
            </a:extLst>
          </p:cNvPr>
          <p:cNvSpPr txBox="1"/>
          <p:nvPr/>
        </p:nvSpPr>
        <p:spPr>
          <a:xfrm>
            <a:off x="914399" y="1309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Only accept items that are not "apple":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1E4771-9738-43A0-8C43-A8710CD81A70}"/>
              </a:ext>
            </a:extLst>
          </p:cNvPr>
          <p:cNvSpPr txBox="1"/>
          <p:nvPr/>
        </p:nvSpPr>
        <p:spPr>
          <a:xfrm>
            <a:off x="1285461" y="20480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fruits = ["apple", "banana", "cherry", "kiwi", "mango"]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 = [x for x in fruits if x != "apple"]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54990-26A5-4D64-BD1E-36B87363EA9F}"/>
              </a:ext>
            </a:extLst>
          </p:cNvPr>
          <p:cNvSpPr txBox="1"/>
          <p:nvPr/>
        </p:nvSpPr>
        <p:spPr>
          <a:xfrm>
            <a:off x="7010399" y="2048035"/>
            <a:ext cx="4850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['banana', 'cherry', 'kiwi', 'mango']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C101ECF-D9FD-448D-844F-CDFF44B9A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44" y="3248364"/>
            <a:ext cx="1057523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condition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empus Sans ITC" panose="04020404030D07020202" pitchFamily="82" charset="0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x !=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empus Sans ITC" panose="04020404030D07020202" pitchFamily="82" charset="0"/>
              </a:rPr>
              <a:t>"apple"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 will return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True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for all elements other than "apple", making the new list contain all fruits except "apple".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condition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is optional and can be omitted: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4724B-A8D7-4F26-A6BD-E21EDA10974D}"/>
              </a:ext>
            </a:extLst>
          </p:cNvPr>
          <p:cNvSpPr txBox="1"/>
          <p:nvPr/>
        </p:nvSpPr>
        <p:spPr>
          <a:xfrm>
            <a:off x="1017818" y="174237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2DF069-7A8D-42CA-91EE-9DCFF02C4E4E}"/>
              </a:ext>
            </a:extLst>
          </p:cNvPr>
          <p:cNvSpPr txBox="1"/>
          <p:nvPr/>
        </p:nvSpPr>
        <p:spPr>
          <a:xfrm>
            <a:off x="6800965" y="170520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1DE1415-2801-44EC-9208-CB2E6395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818" y="4448693"/>
            <a:ext cx="46673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With no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statement: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0393A5-9B53-4AEB-BBD0-AD139FF383E8}"/>
              </a:ext>
            </a:extLst>
          </p:cNvPr>
          <p:cNvSpPr txBox="1"/>
          <p:nvPr/>
        </p:nvSpPr>
        <p:spPr>
          <a:xfrm>
            <a:off x="1391478" y="515941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fruits = ["apple", "banana", "cherry", "kiwi", "mango"]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 = [x for x in fruits]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DA8BD-560E-454D-81E1-3BF76AA27841}"/>
              </a:ext>
            </a:extLst>
          </p:cNvPr>
          <p:cNvSpPr txBox="1"/>
          <p:nvPr/>
        </p:nvSpPr>
        <p:spPr>
          <a:xfrm>
            <a:off x="1017818" y="49103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81C76E-FA9B-4908-98A0-BD501A08217A}"/>
              </a:ext>
            </a:extLst>
          </p:cNvPr>
          <p:cNvSpPr txBox="1"/>
          <p:nvPr/>
        </p:nvSpPr>
        <p:spPr>
          <a:xfrm>
            <a:off x="6900619" y="488377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56662-2639-42B6-AC57-0DFFE8190E9B}"/>
              </a:ext>
            </a:extLst>
          </p:cNvPr>
          <p:cNvSpPr txBox="1"/>
          <p:nvPr/>
        </p:nvSpPr>
        <p:spPr>
          <a:xfrm>
            <a:off x="7010399" y="5159414"/>
            <a:ext cx="4545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['apple', 'banana', 'cherry', 'kiwi', 'mango']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6826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6268B-BA83-4E6D-9C8F-F2F253324B4A}"/>
              </a:ext>
            </a:extLst>
          </p:cNvPr>
          <p:cNvSpPr txBox="1"/>
          <p:nvPr/>
        </p:nvSpPr>
        <p:spPr>
          <a:xfrm>
            <a:off x="331304" y="26590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endParaRPr lang="en-US" sz="4000" b="1" i="0" dirty="0">
              <a:solidFill>
                <a:srgbClr val="000000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87DFB-5BB5-496F-A2AF-37999097DFE8}"/>
              </a:ext>
            </a:extLst>
          </p:cNvPr>
          <p:cNvSpPr txBox="1"/>
          <p:nvPr/>
        </p:nvSpPr>
        <p:spPr>
          <a:xfrm>
            <a:off x="887896" y="973794"/>
            <a:ext cx="8706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can be any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object, like a list, tuple, set etc.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43206D2-A2BD-4050-9466-B55F9DA77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13" y="1523975"/>
            <a:ext cx="5249835" cy="73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range()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function to create 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iterable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B033C9-DE99-4BF5-A9DA-FC78A6468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47" y="2335534"/>
            <a:ext cx="9380201" cy="11586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4FFB83-BC97-4F4A-8ACC-2552E530ABAE}"/>
              </a:ext>
            </a:extLst>
          </p:cNvPr>
          <p:cNvSpPr txBox="1"/>
          <p:nvPr/>
        </p:nvSpPr>
        <p:spPr>
          <a:xfrm>
            <a:off x="569843" y="38239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Same example, but with a condition: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DD4AB1-D1D5-41CF-9691-A633999502D1}"/>
              </a:ext>
            </a:extLst>
          </p:cNvPr>
          <p:cNvSpPr txBox="1"/>
          <p:nvPr/>
        </p:nvSpPr>
        <p:spPr>
          <a:xfrm>
            <a:off x="1351722" y="45229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Accept only numbers lower than 5: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E2CF73-47FD-4D9C-B4D3-EEA050CA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30" y="5128072"/>
            <a:ext cx="9020539" cy="9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4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9883"/>
          </a:xfrm>
        </p:spPr>
        <p:txBody>
          <a:bodyPr/>
          <a:lstStyle/>
          <a:p>
            <a:r>
              <a:rPr lang="en-US" b="1" dirty="0">
                <a:latin typeface="Tempus Sans ITC" pitchFamily="82" charset="0"/>
              </a:rPr>
              <a:t>Strings in python are surrounded by either single quotation marks, or double quotation marks.</a:t>
            </a:r>
          </a:p>
          <a:p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'hello'</a:t>
            </a:r>
            <a:r>
              <a:rPr lang="en-US" b="1" dirty="0">
                <a:latin typeface="Tempus Sans ITC" pitchFamily="82" charset="0"/>
              </a:rPr>
              <a:t> is the same as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"hello“</a:t>
            </a:r>
          </a:p>
          <a:p>
            <a:r>
              <a:rPr lang="en-US" b="1" dirty="0">
                <a:latin typeface="Tempus Sans ITC" pitchFamily="82" charset="0"/>
              </a:rPr>
              <a:t>You can display a string literal with the </a:t>
            </a:r>
            <a:r>
              <a:rPr lang="en-US" b="1" dirty="0">
                <a:solidFill>
                  <a:srgbClr val="FF0000"/>
                </a:solidFill>
                <a:latin typeface="Tempus Sans ITC" pitchFamily="82" charset="0"/>
              </a:rPr>
              <a:t>print()</a:t>
            </a:r>
            <a:r>
              <a:rPr lang="en-US" b="1" dirty="0">
                <a:latin typeface="Tempus Sans ITC" pitchFamily="82" charset="0"/>
              </a:rPr>
              <a:t> function: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12D61D6-554C-4EAF-9AB8-40B5064103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Strings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9507" y="4539623"/>
            <a:ext cx="39155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#You can use double or single quotes:</a:t>
            </a:r>
          </a:p>
          <a:p>
            <a:endParaRPr lang="en-US" b="1" dirty="0">
              <a:latin typeface="Tempus Sans ITC" pitchFamily="82" charset="0"/>
            </a:endParaRPr>
          </a:p>
          <a:p>
            <a:r>
              <a:rPr lang="en-US" b="1" dirty="0">
                <a:latin typeface="Tempus Sans ITC" pitchFamily="82" charset="0"/>
              </a:rPr>
              <a:t>print("Hello")</a:t>
            </a:r>
          </a:p>
          <a:p>
            <a:r>
              <a:rPr lang="en-US" b="1" dirty="0">
                <a:latin typeface="Tempus Sans ITC" pitchFamily="82" charset="0"/>
              </a:rPr>
              <a:t>print('Hello')</a:t>
            </a:r>
          </a:p>
        </p:txBody>
      </p:sp>
      <p:sp>
        <p:nvSpPr>
          <p:cNvPr id="6" name="Rectangle 5"/>
          <p:cNvSpPr/>
          <p:nvPr/>
        </p:nvSpPr>
        <p:spPr>
          <a:xfrm>
            <a:off x="7256585" y="4548221"/>
            <a:ext cx="1359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Hello</a:t>
            </a:r>
            <a:br>
              <a:rPr lang="en-PH" b="1" dirty="0">
                <a:latin typeface="Tempus Sans ITC" pitchFamily="82" charset="0"/>
              </a:rPr>
            </a:br>
            <a:r>
              <a:rPr lang="en-PH" b="1" dirty="0" err="1">
                <a:latin typeface="Tempus Sans ITC" pitchFamily="82" charset="0"/>
              </a:rPr>
              <a:t>Hello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06615" y="397412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empus Sans ITC" pitchFamily="82" charset="0"/>
              </a:rPr>
              <a:t>Code:</a:t>
            </a:r>
            <a:endParaRPr lang="en-PH" b="1" i="1" dirty="0">
              <a:latin typeface="Tempus Sans ITC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5261" y="39741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empus Sans ITC" pitchFamily="82" charset="0"/>
              </a:rPr>
              <a:t>Output:</a:t>
            </a:r>
            <a:endParaRPr lang="en-PH" b="1" i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705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28E2B-852A-47B3-A4C3-4D24547D711C}"/>
              </a:ext>
            </a:extLst>
          </p:cNvPr>
          <p:cNvSpPr txBox="1"/>
          <p:nvPr/>
        </p:nvSpPr>
        <p:spPr>
          <a:xfrm>
            <a:off x="357809" y="2804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410D0-DE00-4CBB-96BE-AFEB927F6C85}"/>
              </a:ext>
            </a:extLst>
          </p:cNvPr>
          <p:cNvSpPr txBox="1"/>
          <p:nvPr/>
        </p:nvSpPr>
        <p:spPr>
          <a:xfrm>
            <a:off x="1020417" y="988343"/>
            <a:ext cx="1036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expression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is the current item in the iteration, but it is also the outcome, which you can manipulate before it ends up like a list item in the new list: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CB725-F1AA-477A-97EE-09A5649C65A1}"/>
              </a:ext>
            </a:extLst>
          </p:cNvPr>
          <p:cNvSpPr txBox="1"/>
          <p:nvPr/>
        </p:nvSpPr>
        <p:spPr>
          <a:xfrm>
            <a:off x="702365" y="16962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Set the values in the new list to upper case: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328CF-44A0-4393-B77B-1D7EF9F530EB}"/>
              </a:ext>
            </a:extLst>
          </p:cNvPr>
          <p:cNvSpPr txBox="1"/>
          <p:nvPr/>
        </p:nvSpPr>
        <p:spPr>
          <a:xfrm>
            <a:off x="1484243" y="30381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fruits = ["apple", "banana", "cherry", "kiwi", "mango"]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 = [</a:t>
            </a:r>
            <a:r>
              <a:rPr lang="en-US" b="1" dirty="0" err="1">
                <a:latin typeface="Tempus Sans ITC" panose="04020404030D07020202" pitchFamily="82" charset="0"/>
              </a:rPr>
              <a:t>x.upper</a:t>
            </a:r>
            <a:r>
              <a:rPr lang="en-US" b="1" dirty="0">
                <a:latin typeface="Tempus Sans ITC" panose="04020404030D07020202" pitchFamily="82" charset="0"/>
              </a:rPr>
              <a:t>() for x in fruits]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CFAC06-F107-4B5C-818F-35E03B82AB08}"/>
              </a:ext>
            </a:extLst>
          </p:cNvPr>
          <p:cNvSpPr txBox="1"/>
          <p:nvPr/>
        </p:nvSpPr>
        <p:spPr>
          <a:xfrm>
            <a:off x="1203348" y="266878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DC939-4F86-4A7F-835A-E749DAC69FF3}"/>
              </a:ext>
            </a:extLst>
          </p:cNvPr>
          <p:cNvSpPr txBox="1"/>
          <p:nvPr/>
        </p:nvSpPr>
        <p:spPr>
          <a:xfrm>
            <a:off x="7142922" y="3038113"/>
            <a:ext cx="4240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['APPLE', 'BANANA', 'CHERRY', 'KIWI', 'MANGO']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67AE6-D4FD-4FDB-8285-FD3974AE21C4}"/>
              </a:ext>
            </a:extLst>
          </p:cNvPr>
          <p:cNvSpPr txBox="1"/>
          <p:nvPr/>
        </p:nvSpPr>
        <p:spPr>
          <a:xfrm>
            <a:off x="6785112" y="271189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E6AF53-45F6-4AE6-98BD-73510F5F4C1E}"/>
              </a:ext>
            </a:extLst>
          </p:cNvPr>
          <p:cNvSpPr txBox="1"/>
          <p:nvPr/>
        </p:nvSpPr>
        <p:spPr>
          <a:xfrm>
            <a:off x="775252" y="40799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set the outcome to whatever you like: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0B1D1-D5D4-43E0-AA2B-9EF6AC343C6D}"/>
              </a:ext>
            </a:extLst>
          </p:cNvPr>
          <p:cNvSpPr txBox="1"/>
          <p:nvPr/>
        </p:nvSpPr>
        <p:spPr>
          <a:xfrm>
            <a:off x="1484243" y="502164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fruits = ["apple", "banana", "cherry", "kiwi", "mango"]</a:t>
            </a:r>
          </a:p>
          <a:p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 = ['hello' for x in fruits]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814149-C9AD-4862-ADC4-1E40A2714C48}"/>
              </a:ext>
            </a:extLst>
          </p:cNvPr>
          <p:cNvSpPr txBox="1"/>
          <p:nvPr/>
        </p:nvSpPr>
        <p:spPr>
          <a:xfrm>
            <a:off x="7265371" y="5021645"/>
            <a:ext cx="4118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['hello', 'hello', 'hello', 'hello', 'hello']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702C26-4DAA-4D68-8581-1D7CFF4191F0}"/>
              </a:ext>
            </a:extLst>
          </p:cNvPr>
          <p:cNvSpPr txBox="1"/>
          <p:nvPr/>
        </p:nvSpPr>
        <p:spPr>
          <a:xfrm>
            <a:off x="1203348" y="465231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DDF7D-AA07-425A-AAAE-1F248A19BDFE}"/>
              </a:ext>
            </a:extLst>
          </p:cNvPr>
          <p:cNvSpPr txBox="1"/>
          <p:nvPr/>
        </p:nvSpPr>
        <p:spPr>
          <a:xfrm>
            <a:off x="6785112" y="469629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28690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87B16A-2FB6-4AB8-97C1-432CEB2E8DB8}"/>
              </a:ext>
            </a:extLst>
          </p:cNvPr>
          <p:cNvSpPr txBox="1"/>
          <p:nvPr/>
        </p:nvSpPr>
        <p:spPr>
          <a:xfrm>
            <a:off x="371060" y="333466"/>
            <a:ext cx="1138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expression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can also contain conditions, not like a filter, but as a way to manipulate the outcome: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E82B4-1875-440C-A54A-A0FEED5CBADE}"/>
              </a:ext>
            </a:extLst>
          </p:cNvPr>
          <p:cNvSpPr txBox="1"/>
          <p:nvPr/>
        </p:nvSpPr>
        <p:spPr>
          <a:xfrm>
            <a:off x="848140" y="12008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Return "orange" instead of "banana":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A6EFA-541A-4DDD-A38E-49AFF4C3857C}"/>
              </a:ext>
            </a:extLst>
          </p:cNvPr>
          <p:cNvSpPr txBox="1"/>
          <p:nvPr/>
        </p:nvSpPr>
        <p:spPr>
          <a:xfrm>
            <a:off x="1550503" y="248046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fruits = ["apple", "banana", "cherry", "kiwi", "mango"]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 = [x if x != "banana" else "orange" for x in fruits]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newlist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4B930-7A48-4D64-A1C0-5B6C9EE31A0F}"/>
              </a:ext>
            </a:extLst>
          </p:cNvPr>
          <p:cNvSpPr txBox="1"/>
          <p:nvPr/>
        </p:nvSpPr>
        <p:spPr>
          <a:xfrm>
            <a:off x="967409" y="44106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expression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in the example above says: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Tempus Sans ITC" panose="04020404030D07020202" pitchFamily="82" charset="0"/>
            </a:endParaRPr>
          </a:p>
          <a:p>
            <a:pPr algn="l"/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"Return the item if it is not banana, if it is banana return orange".</a:t>
            </a:r>
            <a:endParaRPr lang="en-US" b="1" i="0" dirty="0">
              <a:solidFill>
                <a:srgbClr val="000000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F2D22-48CE-4DF0-B084-B05DF2CFA275}"/>
              </a:ext>
            </a:extLst>
          </p:cNvPr>
          <p:cNvSpPr txBox="1"/>
          <p:nvPr/>
        </p:nvSpPr>
        <p:spPr>
          <a:xfrm>
            <a:off x="7818783" y="2480466"/>
            <a:ext cx="3763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['apple', 'orange', 'cherry', 'kiwi', 'mango']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8CC734-8900-4908-B511-C24B18ACD595}"/>
              </a:ext>
            </a:extLst>
          </p:cNvPr>
          <p:cNvSpPr txBox="1"/>
          <p:nvPr/>
        </p:nvSpPr>
        <p:spPr>
          <a:xfrm>
            <a:off x="1117209" y="199067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3F131-BC65-4334-B4DF-EF820B360580}"/>
              </a:ext>
            </a:extLst>
          </p:cNvPr>
          <p:cNvSpPr txBox="1"/>
          <p:nvPr/>
        </p:nvSpPr>
        <p:spPr>
          <a:xfrm>
            <a:off x="7166244" y="190024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05585927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F3952B-894C-4E56-9EFB-1CC40543A012}"/>
              </a:ext>
            </a:extLst>
          </p:cNvPr>
          <p:cNvSpPr txBox="1"/>
          <p:nvPr/>
        </p:nvSpPr>
        <p:spPr>
          <a:xfrm>
            <a:off x="490330" y="47794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- List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EE435-0B81-4D3E-A59F-B038A1CD44D5}"/>
              </a:ext>
            </a:extLst>
          </p:cNvPr>
          <p:cNvSpPr txBox="1"/>
          <p:nvPr/>
        </p:nvSpPr>
        <p:spPr>
          <a:xfrm>
            <a:off x="1086677" y="1185829"/>
            <a:ext cx="923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has a set of built-in methods that you can use on lists.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D7153-956E-4BFE-AB60-259BF66A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7" y="1893715"/>
            <a:ext cx="10080663" cy="40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076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5AF62-8244-45A6-A96D-89543DC2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32" y="850309"/>
            <a:ext cx="10315280" cy="19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7252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7679CE-676A-4614-88AC-34927EDD4EDF}"/>
              </a:ext>
            </a:extLst>
          </p:cNvPr>
          <p:cNvSpPr txBox="1"/>
          <p:nvPr/>
        </p:nvSpPr>
        <p:spPr>
          <a:xfrm>
            <a:off x="662609" y="552775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 Dictionaries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C1B66-DC26-455B-851A-C480B6E5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37" y="1719740"/>
            <a:ext cx="5108906" cy="1967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0FC52-0E40-489A-ABD8-7304778E5873}"/>
              </a:ext>
            </a:extLst>
          </p:cNvPr>
          <p:cNvSpPr txBox="1"/>
          <p:nvPr/>
        </p:nvSpPr>
        <p:spPr>
          <a:xfrm>
            <a:off x="861664" y="4154349"/>
            <a:ext cx="10201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Dictionaries are used to store data values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key:value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pairs.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 dictionary is a collection which is ordered*, changeable and do not allow duplicates.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99800-1C57-43B7-A877-173CAAB27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829" y="5311561"/>
            <a:ext cx="9934342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45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75C69C-B059-4ED2-9580-90F5250AE90C}"/>
              </a:ext>
            </a:extLst>
          </p:cNvPr>
          <p:cNvSpPr txBox="1"/>
          <p:nvPr/>
        </p:nvSpPr>
        <p:spPr>
          <a:xfrm>
            <a:off x="609599" y="552775"/>
            <a:ext cx="11887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Dictionaries are written with curly brackets, and have keys and values:</a:t>
            </a:r>
          </a:p>
          <a:p>
            <a:br>
              <a:rPr lang="en-US" b="1" i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37999-ADF1-4F20-9D1E-B806AF60AE73}"/>
              </a:ext>
            </a:extLst>
          </p:cNvPr>
          <p:cNvSpPr txBox="1"/>
          <p:nvPr/>
        </p:nvSpPr>
        <p:spPr>
          <a:xfrm>
            <a:off x="1136373" y="1253843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Create and print a dictionary: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8BB56-D7F1-4586-A1C8-62B2B121B1F8}"/>
              </a:ext>
            </a:extLst>
          </p:cNvPr>
          <p:cNvSpPr txBox="1"/>
          <p:nvPr/>
        </p:nvSpPr>
        <p:spPr>
          <a:xfrm>
            <a:off x="2368826" y="2631562"/>
            <a:ext cx="624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	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FA7E9-7CEA-4BEA-A177-544993B5AC12}"/>
              </a:ext>
            </a:extLst>
          </p:cNvPr>
          <p:cNvSpPr txBox="1"/>
          <p:nvPr/>
        </p:nvSpPr>
        <p:spPr>
          <a:xfrm>
            <a:off x="2368826" y="5111523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{'brand': 'Ford', 'model': 'Mustang', 'year': 1964}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E259B-51B0-4781-BEC0-0C4539DBC647}"/>
              </a:ext>
            </a:extLst>
          </p:cNvPr>
          <p:cNvSpPr txBox="1"/>
          <p:nvPr/>
        </p:nvSpPr>
        <p:spPr>
          <a:xfrm>
            <a:off x="1514775" y="223191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3BBAB-83B3-4DB1-8AB3-7DFB0FC24C9C}"/>
              </a:ext>
            </a:extLst>
          </p:cNvPr>
          <p:cNvSpPr txBox="1"/>
          <p:nvPr/>
        </p:nvSpPr>
        <p:spPr>
          <a:xfrm>
            <a:off x="1514775" y="464866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00335232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630B9-0536-437C-841B-62AC4676D0D8}"/>
              </a:ext>
            </a:extLst>
          </p:cNvPr>
          <p:cNvSpPr txBox="1"/>
          <p:nvPr/>
        </p:nvSpPr>
        <p:spPr>
          <a:xfrm>
            <a:off x="477078" y="54420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Dictionary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55F27-9A3B-4C96-B333-640DA5C4AF85}"/>
              </a:ext>
            </a:extLst>
          </p:cNvPr>
          <p:cNvSpPr txBox="1"/>
          <p:nvPr/>
        </p:nvSpPr>
        <p:spPr>
          <a:xfrm>
            <a:off x="1205948" y="1371358"/>
            <a:ext cx="9780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Dictionary items are ordered, changeable, and does not allow duplicates.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Dictionary items are presented in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key:value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 pairs, and can be referred to by using the key name.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55565-E3BF-4D03-A721-78FE65C2824C}"/>
              </a:ext>
            </a:extLst>
          </p:cNvPr>
          <p:cNvSpPr txBox="1"/>
          <p:nvPr/>
        </p:nvSpPr>
        <p:spPr>
          <a:xfrm>
            <a:off x="1616766" y="22610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the "brand" value of the dictionary: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D85E11-E494-4F0A-A01B-FAC337505D20}"/>
              </a:ext>
            </a:extLst>
          </p:cNvPr>
          <p:cNvSpPr txBox="1"/>
          <p:nvPr/>
        </p:nvSpPr>
        <p:spPr>
          <a:xfrm>
            <a:off x="3048000" y="320366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["brand"])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1CFC4-7C32-456C-9088-797A6B300213}"/>
              </a:ext>
            </a:extLst>
          </p:cNvPr>
          <p:cNvSpPr txBox="1"/>
          <p:nvPr/>
        </p:nvSpPr>
        <p:spPr>
          <a:xfrm>
            <a:off x="3048000" y="5509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Ford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BC791-C62E-421D-964F-940F911E169C}"/>
              </a:ext>
            </a:extLst>
          </p:cNvPr>
          <p:cNvSpPr txBox="1"/>
          <p:nvPr/>
        </p:nvSpPr>
        <p:spPr>
          <a:xfrm>
            <a:off x="2300680" y="296599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6C7A5-7514-46F7-B893-0882749FCA6E}"/>
              </a:ext>
            </a:extLst>
          </p:cNvPr>
          <p:cNvSpPr txBox="1"/>
          <p:nvPr/>
        </p:nvSpPr>
        <p:spPr>
          <a:xfrm>
            <a:off x="2300680" y="519567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106161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6D1176-544E-4D65-9297-6D118E119BBC}"/>
              </a:ext>
            </a:extLst>
          </p:cNvPr>
          <p:cNvSpPr txBox="1"/>
          <p:nvPr/>
        </p:nvSpPr>
        <p:spPr>
          <a:xfrm>
            <a:off x="596348" y="4249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Ordered or Unordered?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E5B06-8907-428C-8A01-394332A05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65" y="1333773"/>
            <a:ext cx="10406267" cy="580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360B4F-DD70-4ABF-A1D8-0D693EC87D3B}"/>
              </a:ext>
            </a:extLst>
          </p:cNvPr>
          <p:cNvSpPr txBox="1"/>
          <p:nvPr/>
        </p:nvSpPr>
        <p:spPr>
          <a:xfrm>
            <a:off x="811523" y="2143913"/>
            <a:ext cx="10568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When we say that dictionaries are ordered, it means that the items have a defined order, and that order will not change.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Unordered means that the items does not have a defined order, you cannot refer to an item by using an index.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BF40F-B596-4B1F-BE6E-9252C3A731E0}"/>
              </a:ext>
            </a:extLst>
          </p:cNvPr>
          <p:cNvSpPr txBox="1"/>
          <p:nvPr/>
        </p:nvSpPr>
        <p:spPr>
          <a:xfrm>
            <a:off x="596348" y="371102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Changeable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1286D-4C1B-41D6-B850-0126215A77DB}"/>
              </a:ext>
            </a:extLst>
          </p:cNvPr>
          <p:cNvSpPr txBox="1"/>
          <p:nvPr/>
        </p:nvSpPr>
        <p:spPr>
          <a:xfrm>
            <a:off x="924167" y="4645353"/>
            <a:ext cx="10343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Dictionaries are changeable, meaning that we can change, add or remove items after the dictionary has been created.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706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8D2F1-A26A-4898-BCCA-205335E75327}"/>
              </a:ext>
            </a:extLst>
          </p:cNvPr>
          <p:cNvSpPr txBox="1"/>
          <p:nvPr/>
        </p:nvSpPr>
        <p:spPr>
          <a:xfrm>
            <a:off x="450574" y="41297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Duplicates Not Allowed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AEA1D-3F14-4806-AB98-5E743965ACB1}"/>
              </a:ext>
            </a:extLst>
          </p:cNvPr>
          <p:cNvSpPr txBox="1"/>
          <p:nvPr/>
        </p:nvSpPr>
        <p:spPr>
          <a:xfrm>
            <a:off x="1205947" y="1228635"/>
            <a:ext cx="8004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Dictionaries cannot have two items with the same key: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F1CB6-05AB-42D5-80B4-BC3EB16513CA}"/>
              </a:ext>
            </a:extLst>
          </p:cNvPr>
          <p:cNvSpPr txBox="1"/>
          <p:nvPr/>
        </p:nvSpPr>
        <p:spPr>
          <a:xfrm>
            <a:off x="1775791" y="16903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Duplicate values will overwrite existing values: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EADA8-CC0A-4B39-8F93-AC6718F445B6}"/>
              </a:ext>
            </a:extLst>
          </p:cNvPr>
          <p:cNvSpPr txBox="1"/>
          <p:nvPr/>
        </p:nvSpPr>
        <p:spPr>
          <a:xfrm>
            <a:off x="3048000" y="292023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2020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524B8-D798-4317-AADE-6113A2CDD4B6}"/>
              </a:ext>
            </a:extLst>
          </p:cNvPr>
          <p:cNvSpPr txBox="1"/>
          <p:nvPr/>
        </p:nvSpPr>
        <p:spPr>
          <a:xfrm>
            <a:off x="3047999" y="5525801"/>
            <a:ext cx="7712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{'brand': 'Ford', 'model': 'Mustang', 'year': 2020}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5F6B8-8A7A-47DB-96E6-D2FF23B47797}"/>
              </a:ext>
            </a:extLst>
          </p:cNvPr>
          <p:cNvSpPr txBox="1"/>
          <p:nvPr/>
        </p:nvSpPr>
        <p:spPr>
          <a:xfrm>
            <a:off x="2300679" y="271771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259ED-B4F3-4995-9C36-1E7726859E1E}"/>
              </a:ext>
            </a:extLst>
          </p:cNvPr>
          <p:cNvSpPr txBox="1"/>
          <p:nvPr/>
        </p:nvSpPr>
        <p:spPr>
          <a:xfrm>
            <a:off x="2300679" y="51677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090180643"/>
      </p:ext>
    </p:extLst>
  </p:cSld>
  <p:clrMapOvr>
    <a:masterClrMapping/>
  </p:clrMapOvr>
  <p:transition spd="slow">
    <p:push dir="u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801522-AB64-4607-859E-99CD9322972F}"/>
              </a:ext>
            </a:extLst>
          </p:cNvPr>
          <p:cNvSpPr txBox="1"/>
          <p:nvPr/>
        </p:nvSpPr>
        <p:spPr>
          <a:xfrm>
            <a:off x="530087" y="39972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Dictionary Length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5BDA91-A665-408A-AB0F-7C65B8ECD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4" y="1107613"/>
            <a:ext cx="70326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To determine how many items a dictionary has, use the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len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function: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empus Sans ITC" panose="04020404030D0702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3342B-4981-4F6F-8188-AC85F54F0616}"/>
              </a:ext>
            </a:extLst>
          </p:cNvPr>
          <p:cNvSpPr txBox="1"/>
          <p:nvPr/>
        </p:nvSpPr>
        <p:spPr>
          <a:xfrm>
            <a:off x="2526955" y="1397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2020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len</a:t>
            </a:r>
            <a:r>
              <a:rPr lang="en-US" b="1" dirty="0">
                <a:latin typeface="Tempus Sans ITC" panose="04020404030D07020202" pitchFamily="82" charset="0"/>
              </a:rPr>
              <a:t>(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7E4BD-1D1F-475F-A0FC-B4E8F6F50ED9}"/>
              </a:ext>
            </a:extLst>
          </p:cNvPr>
          <p:cNvSpPr txBox="1"/>
          <p:nvPr/>
        </p:nvSpPr>
        <p:spPr>
          <a:xfrm>
            <a:off x="7421216" y="1541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3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D5A9D-8E89-470E-AEE7-2573C88B879B}"/>
              </a:ext>
            </a:extLst>
          </p:cNvPr>
          <p:cNvSpPr txBox="1"/>
          <p:nvPr/>
        </p:nvSpPr>
        <p:spPr>
          <a:xfrm>
            <a:off x="530087" y="3301952"/>
            <a:ext cx="8706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Dictionary Items - Data Types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F58C0-B8E9-409B-9EB8-57C03FFDA86E}"/>
              </a:ext>
            </a:extLst>
          </p:cNvPr>
          <p:cNvSpPr txBox="1"/>
          <p:nvPr/>
        </p:nvSpPr>
        <p:spPr>
          <a:xfrm>
            <a:off x="1060174" y="3945956"/>
            <a:ext cx="6361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values in dictionary items can be of any data type: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4C1FFB-5C0D-4F90-8496-49109E40ADBC}"/>
              </a:ext>
            </a:extLst>
          </p:cNvPr>
          <p:cNvSpPr txBox="1"/>
          <p:nvPr/>
        </p:nvSpPr>
        <p:spPr>
          <a:xfrm>
            <a:off x="1539485" y="183545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AD340-0603-4CF5-9D6D-B71289ADB2D9}"/>
              </a:ext>
            </a:extLst>
          </p:cNvPr>
          <p:cNvSpPr txBox="1"/>
          <p:nvPr/>
        </p:nvSpPr>
        <p:spPr>
          <a:xfrm>
            <a:off x="6096000" y="191130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247B9-0B66-4258-9EE7-2029ADFC98E4}"/>
              </a:ext>
            </a:extLst>
          </p:cNvPr>
          <p:cNvSpPr txBox="1"/>
          <p:nvPr/>
        </p:nvSpPr>
        <p:spPr>
          <a:xfrm>
            <a:off x="1570383" y="4341504"/>
            <a:ext cx="6758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String, int,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boolean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, and list data types: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9707E-B608-4B96-9E2C-5DF2C4ABF2A2}"/>
              </a:ext>
            </a:extLst>
          </p:cNvPr>
          <p:cNvSpPr txBox="1"/>
          <p:nvPr/>
        </p:nvSpPr>
        <p:spPr>
          <a:xfrm>
            <a:off x="2535685" y="4730786"/>
            <a:ext cx="67586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"electric": False,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"colors": ["red", "white", "blue"]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8414BB-BCEC-4552-AF8E-194257909476}"/>
              </a:ext>
            </a:extLst>
          </p:cNvPr>
          <p:cNvSpPr txBox="1"/>
          <p:nvPr/>
        </p:nvSpPr>
        <p:spPr>
          <a:xfrm>
            <a:off x="6705600" y="5284783"/>
            <a:ext cx="4443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{'brand': 'Ford', 'electric': False, 'year': 1964, 'colors': ['red', 'white', 'blue']}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FB7CF6-DFA1-491C-A1CC-51C41856561A}"/>
              </a:ext>
            </a:extLst>
          </p:cNvPr>
          <p:cNvSpPr txBox="1"/>
          <p:nvPr/>
        </p:nvSpPr>
        <p:spPr>
          <a:xfrm>
            <a:off x="1586673" y="548977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A5B76-1616-400C-BBA0-C0D830F3D91E}"/>
              </a:ext>
            </a:extLst>
          </p:cNvPr>
          <p:cNvSpPr txBox="1"/>
          <p:nvPr/>
        </p:nvSpPr>
        <p:spPr>
          <a:xfrm>
            <a:off x="6434325" y="485042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4309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Assign String to a Variable</a:t>
            </a:r>
            <a:endParaRPr lang="en-P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924" y="1696671"/>
            <a:ext cx="6816970" cy="9644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empus Sans ITC" pitchFamily="82" charset="0"/>
              </a:rPr>
              <a:t>Assigning a string to a variable is done with the variable name followed by an equal sign and the string: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6060" y="3086688"/>
            <a:ext cx="1453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a = "Hello"</a:t>
            </a:r>
          </a:p>
          <a:p>
            <a:r>
              <a:rPr lang="en-PH" b="1" dirty="0">
                <a:latin typeface="Tempus Sans ITC" pitchFamily="82" charset="0"/>
              </a:rPr>
              <a:t>print(a)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6060" y="4140534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Hello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1216" y="271735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216" y="373301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27099" y="2394190"/>
            <a:ext cx="34150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Multiline Strings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48904" y="3258850"/>
            <a:ext cx="54430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You can assign a multiline string to a variable by using three quotes:</a:t>
            </a:r>
            <a:endParaRPr lang="en-PH" b="1" dirty="0">
              <a:latin typeface="Tempus Sans ITC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26522" y="4536886"/>
            <a:ext cx="3938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>
                <a:latin typeface="Tempus Sans ITC" pitchFamily="82" charset="0"/>
              </a:rPr>
              <a:t>a = """</a:t>
            </a:r>
            <a:r>
              <a:rPr lang="en-PH" b="1" dirty="0" err="1">
                <a:latin typeface="Tempus Sans ITC" pitchFamily="82" charset="0"/>
              </a:rPr>
              <a:t>Lorem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ipsum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dolor</a:t>
            </a:r>
            <a:r>
              <a:rPr lang="en-PH" b="1" dirty="0">
                <a:latin typeface="Tempus Sans ITC" pitchFamily="82" charset="0"/>
              </a:rPr>
              <a:t> sit </a:t>
            </a:r>
            <a:r>
              <a:rPr lang="en-PH" b="1" dirty="0" err="1">
                <a:latin typeface="Tempus Sans ITC" pitchFamily="82" charset="0"/>
              </a:rPr>
              <a:t>amet</a:t>
            </a:r>
            <a:r>
              <a:rPr lang="en-PH" b="1" dirty="0">
                <a:latin typeface="Tempus Sans ITC" pitchFamily="82" charset="0"/>
              </a:rPr>
              <a:t>,</a:t>
            </a:r>
          </a:p>
          <a:p>
            <a:r>
              <a:rPr lang="en-PH" b="1" dirty="0" err="1">
                <a:latin typeface="Tempus Sans ITC" pitchFamily="82" charset="0"/>
              </a:rPr>
              <a:t>consectetur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adipiscing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elit</a:t>
            </a:r>
            <a:r>
              <a:rPr lang="en-PH" b="1" dirty="0">
                <a:latin typeface="Tempus Sans ITC" pitchFamily="82" charset="0"/>
              </a:rPr>
              <a:t>,</a:t>
            </a:r>
          </a:p>
          <a:p>
            <a:r>
              <a:rPr lang="en-PH" b="1" dirty="0" err="1">
                <a:latin typeface="Tempus Sans ITC" pitchFamily="82" charset="0"/>
              </a:rPr>
              <a:t>sed</a:t>
            </a:r>
            <a:r>
              <a:rPr lang="en-PH" b="1" dirty="0">
                <a:latin typeface="Tempus Sans ITC" pitchFamily="82" charset="0"/>
              </a:rPr>
              <a:t> do </a:t>
            </a:r>
            <a:r>
              <a:rPr lang="en-PH" b="1" dirty="0" err="1">
                <a:latin typeface="Tempus Sans ITC" pitchFamily="82" charset="0"/>
              </a:rPr>
              <a:t>eiusmod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tempor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incididunt</a:t>
            </a:r>
            <a:endParaRPr lang="en-PH" b="1" dirty="0">
              <a:latin typeface="Tempus Sans ITC" pitchFamily="82" charset="0"/>
            </a:endParaRPr>
          </a:p>
          <a:p>
            <a:r>
              <a:rPr lang="en-PH" b="1" dirty="0" err="1">
                <a:latin typeface="Tempus Sans ITC" pitchFamily="82" charset="0"/>
              </a:rPr>
              <a:t>ut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labore</a:t>
            </a:r>
            <a:r>
              <a:rPr lang="en-PH" b="1" dirty="0">
                <a:latin typeface="Tempus Sans ITC" pitchFamily="82" charset="0"/>
              </a:rPr>
              <a:t> et </a:t>
            </a:r>
            <a:r>
              <a:rPr lang="en-PH" b="1" dirty="0" err="1">
                <a:latin typeface="Tempus Sans ITC" pitchFamily="82" charset="0"/>
              </a:rPr>
              <a:t>dolore</a:t>
            </a:r>
            <a:r>
              <a:rPr lang="en-PH" b="1" dirty="0">
                <a:latin typeface="Tempus Sans ITC" pitchFamily="82" charset="0"/>
              </a:rPr>
              <a:t> magna </a:t>
            </a:r>
            <a:r>
              <a:rPr lang="en-PH" b="1" dirty="0" err="1">
                <a:latin typeface="Tempus Sans ITC" pitchFamily="82" charset="0"/>
              </a:rPr>
              <a:t>aliqua</a:t>
            </a:r>
            <a:r>
              <a:rPr lang="en-PH" b="1" dirty="0">
                <a:latin typeface="Tempus Sans ITC" pitchFamily="82" charset="0"/>
              </a:rPr>
              <a:t>."""</a:t>
            </a:r>
          </a:p>
          <a:p>
            <a:r>
              <a:rPr lang="en-PH" b="1" dirty="0">
                <a:latin typeface="Tempus Sans ITC" pitchFamily="82" charset="0"/>
              </a:rPr>
              <a:t>print(a)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96225" y="4536886"/>
            <a:ext cx="3645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b="1" dirty="0" err="1">
                <a:latin typeface="Tempus Sans ITC" pitchFamily="82" charset="0"/>
              </a:rPr>
              <a:t>Lorem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ipsum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dolor</a:t>
            </a:r>
            <a:r>
              <a:rPr lang="en-PH" b="1" dirty="0">
                <a:latin typeface="Tempus Sans ITC" pitchFamily="82" charset="0"/>
              </a:rPr>
              <a:t> sit </a:t>
            </a:r>
            <a:r>
              <a:rPr lang="en-PH" b="1" dirty="0" err="1">
                <a:latin typeface="Tempus Sans ITC" pitchFamily="82" charset="0"/>
              </a:rPr>
              <a:t>amet</a:t>
            </a:r>
            <a:r>
              <a:rPr lang="en-PH" b="1" dirty="0">
                <a:latin typeface="Tempus Sans ITC" pitchFamily="82" charset="0"/>
              </a:rPr>
              <a:t>,</a:t>
            </a:r>
            <a:br>
              <a:rPr lang="en-PH" b="1" dirty="0">
                <a:latin typeface="Tempus Sans ITC" pitchFamily="82" charset="0"/>
              </a:rPr>
            </a:br>
            <a:r>
              <a:rPr lang="en-PH" b="1" dirty="0" err="1">
                <a:latin typeface="Tempus Sans ITC" pitchFamily="82" charset="0"/>
              </a:rPr>
              <a:t>consectetur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adipiscing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elit</a:t>
            </a:r>
            <a:r>
              <a:rPr lang="en-PH" b="1" dirty="0">
                <a:latin typeface="Tempus Sans ITC" pitchFamily="82" charset="0"/>
              </a:rPr>
              <a:t>,</a:t>
            </a:r>
            <a:br>
              <a:rPr lang="en-PH" b="1" dirty="0">
                <a:latin typeface="Tempus Sans ITC" pitchFamily="82" charset="0"/>
              </a:rPr>
            </a:br>
            <a:r>
              <a:rPr lang="en-PH" b="1" dirty="0" err="1">
                <a:latin typeface="Tempus Sans ITC" pitchFamily="82" charset="0"/>
              </a:rPr>
              <a:t>sed</a:t>
            </a:r>
            <a:r>
              <a:rPr lang="en-PH" b="1" dirty="0">
                <a:latin typeface="Tempus Sans ITC" pitchFamily="82" charset="0"/>
              </a:rPr>
              <a:t> do </a:t>
            </a:r>
            <a:r>
              <a:rPr lang="en-PH" b="1" dirty="0" err="1">
                <a:latin typeface="Tempus Sans ITC" pitchFamily="82" charset="0"/>
              </a:rPr>
              <a:t>eiusmod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tempor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incididunt</a:t>
            </a:r>
            <a:br>
              <a:rPr lang="en-PH" b="1" dirty="0">
                <a:latin typeface="Tempus Sans ITC" pitchFamily="82" charset="0"/>
              </a:rPr>
            </a:br>
            <a:r>
              <a:rPr lang="en-PH" b="1" dirty="0" err="1">
                <a:latin typeface="Tempus Sans ITC" pitchFamily="82" charset="0"/>
              </a:rPr>
              <a:t>ut</a:t>
            </a:r>
            <a:r>
              <a:rPr lang="en-PH" b="1" dirty="0">
                <a:latin typeface="Tempus Sans ITC" pitchFamily="82" charset="0"/>
              </a:rPr>
              <a:t> </a:t>
            </a:r>
            <a:r>
              <a:rPr lang="en-PH" b="1" dirty="0" err="1">
                <a:latin typeface="Tempus Sans ITC" pitchFamily="82" charset="0"/>
              </a:rPr>
              <a:t>labore</a:t>
            </a:r>
            <a:r>
              <a:rPr lang="en-PH" b="1" dirty="0">
                <a:latin typeface="Tempus Sans ITC" pitchFamily="82" charset="0"/>
              </a:rPr>
              <a:t> et </a:t>
            </a:r>
            <a:r>
              <a:rPr lang="en-PH" b="1" dirty="0" err="1">
                <a:latin typeface="Tempus Sans ITC" pitchFamily="82" charset="0"/>
              </a:rPr>
              <a:t>dolore</a:t>
            </a:r>
            <a:r>
              <a:rPr lang="en-PH" b="1" dirty="0">
                <a:latin typeface="Tempus Sans ITC" pitchFamily="82" charset="0"/>
              </a:rPr>
              <a:t> magna </a:t>
            </a:r>
            <a:r>
              <a:rPr lang="en-PH" b="1" dirty="0" err="1">
                <a:latin typeface="Tempus Sans ITC" pitchFamily="82" charset="0"/>
              </a:rPr>
              <a:t>aliqua</a:t>
            </a:r>
            <a:r>
              <a:rPr lang="en-PH" b="1" dirty="0">
                <a:latin typeface="Tempus Sans ITC" pitchFamily="82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2340" y="410235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Code: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70452" y="410235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itchFamily="82" charset="0"/>
              </a:rPr>
              <a:t>Output:</a:t>
            </a:r>
            <a:endParaRPr lang="en-PH" b="1" dirty="0">
              <a:latin typeface="Tempus Sans ITC" pitchFamily="82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232031" y="6210888"/>
            <a:ext cx="7610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itchFamily="82" charset="0"/>
              </a:rPr>
              <a:t>Note:</a:t>
            </a:r>
            <a:r>
              <a:rPr lang="en-US" sz="1600" b="1" dirty="0">
                <a:solidFill>
                  <a:srgbClr val="FF0000"/>
                </a:solidFill>
                <a:latin typeface="Tempus Sans ITC" pitchFamily="82" charset="0"/>
              </a:rPr>
              <a:t> </a:t>
            </a:r>
            <a:r>
              <a:rPr lang="en-US" sz="1600" b="1" dirty="0">
                <a:latin typeface="Tempus Sans ITC" pitchFamily="82" charset="0"/>
              </a:rPr>
              <a:t>in the result, the line breaks are inserted at the same position as in the code.</a:t>
            </a:r>
            <a:endParaRPr lang="en-PH" sz="1600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0649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8F8874-2425-4BBF-B9AF-5F8F36C20C38}"/>
              </a:ext>
            </a:extLst>
          </p:cNvPr>
          <p:cNvSpPr txBox="1"/>
          <p:nvPr/>
        </p:nvSpPr>
        <p:spPr>
          <a:xfrm>
            <a:off x="463826" y="39972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type()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0D8AE-38C5-4B8E-A03D-7D0485E2ED6D}"/>
              </a:ext>
            </a:extLst>
          </p:cNvPr>
          <p:cNvSpPr txBox="1"/>
          <p:nvPr/>
        </p:nvSpPr>
        <p:spPr>
          <a:xfrm>
            <a:off x="848139" y="1138389"/>
            <a:ext cx="107872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From Python's perspective, dictionaries are defined as objects with the data type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':</a:t>
            </a:r>
          </a:p>
          <a:p>
            <a:br>
              <a:rPr lang="en-US" b="1" dirty="0"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C9DD2-92CD-4FF7-97FC-0ADD1A8C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76" y="1623245"/>
            <a:ext cx="2338527" cy="438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9AC59-E286-4980-AE1D-E0643617720D}"/>
              </a:ext>
            </a:extLst>
          </p:cNvPr>
          <p:cNvSpPr txBox="1"/>
          <p:nvPr/>
        </p:nvSpPr>
        <p:spPr>
          <a:xfrm>
            <a:off x="1020417" y="23018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Print the data type of a dictionary: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BA7F0-78F8-43A4-8371-0A3A8EECD954}"/>
              </a:ext>
            </a:extLst>
          </p:cNvPr>
          <p:cNvSpPr txBox="1"/>
          <p:nvPr/>
        </p:nvSpPr>
        <p:spPr>
          <a:xfrm>
            <a:off x="2040835" y="348834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print(type(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519CA-DA4B-4356-A970-42276977BF8D}"/>
              </a:ext>
            </a:extLst>
          </p:cNvPr>
          <p:cNvSpPr txBox="1"/>
          <p:nvPr/>
        </p:nvSpPr>
        <p:spPr>
          <a:xfrm>
            <a:off x="6692348" y="3671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&lt;class '</a:t>
            </a:r>
            <a:r>
              <a:rPr lang="en-US" b="1" i="0" dirty="0" err="1">
                <a:effectLst/>
                <a:latin typeface="Tempus Sans ITC" panose="04020404030D07020202" pitchFamily="82" charset="0"/>
              </a:rPr>
              <a:t>dict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'&gt;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1D280A-51F4-437B-A9FE-8A146067DAFF}"/>
              </a:ext>
            </a:extLst>
          </p:cNvPr>
          <p:cNvSpPr txBox="1"/>
          <p:nvPr/>
        </p:nvSpPr>
        <p:spPr>
          <a:xfrm>
            <a:off x="1293515" y="324433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468BC-3BE1-4336-B909-1F229CB8301C}"/>
              </a:ext>
            </a:extLst>
          </p:cNvPr>
          <p:cNvSpPr txBox="1"/>
          <p:nvPr/>
        </p:nvSpPr>
        <p:spPr>
          <a:xfrm>
            <a:off x="6241774" y="313154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412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34DFD-F3B5-4869-9256-BBB63C931D88}"/>
              </a:ext>
            </a:extLst>
          </p:cNvPr>
          <p:cNvSpPr txBox="1"/>
          <p:nvPr/>
        </p:nvSpPr>
        <p:spPr>
          <a:xfrm>
            <a:off x="490330" y="50574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The </a:t>
            </a:r>
            <a:r>
              <a:rPr lang="en-US" sz="4000" b="1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dict</a:t>
            </a:r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() Constructor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9E310-B4C6-4270-BA93-7C70ECA7B54C}"/>
              </a:ext>
            </a:extLst>
          </p:cNvPr>
          <p:cNvSpPr txBox="1"/>
          <p:nvPr/>
        </p:nvSpPr>
        <p:spPr>
          <a:xfrm>
            <a:off x="1470990" y="1475240"/>
            <a:ext cx="76995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It is also possible to use the </a:t>
            </a:r>
            <a:r>
              <a:rPr lang="en-US" b="1" i="0" dirty="0" err="1"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dict</a:t>
            </a:r>
            <a:r>
              <a:rPr lang="en-US" b="1" i="0" dirty="0"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()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constructor to make a dictionary.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1CE56-1995-4CDF-986B-6F99680ACABE}"/>
              </a:ext>
            </a:extLst>
          </p:cNvPr>
          <p:cNvSpPr txBox="1"/>
          <p:nvPr/>
        </p:nvSpPr>
        <p:spPr>
          <a:xfrm>
            <a:off x="967409" y="2144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Using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dict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() method to make a dictionary: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48BDE-604D-4F2D-B075-E91A7338BA0C}"/>
              </a:ext>
            </a:extLst>
          </p:cNvPr>
          <p:cNvSpPr txBox="1"/>
          <p:nvPr/>
        </p:nvSpPr>
        <p:spPr>
          <a:xfrm>
            <a:off x="2080591" y="35004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</a:t>
            </a:r>
            <a:r>
              <a:rPr lang="en-US" b="1" dirty="0" err="1">
                <a:latin typeface="Tempus Sans ITC" panose="04020404030D07020202" pitchFamily="82" charset="0"/>
              </a:rPr>
              <a:t>dict</a:t>
            </a:r>
            <a:r>
              <a:rPr lang="en-US" b="1" dirty="0">
                <a:latin typeface="Tempus Sans ITC" panose="04020404030D07020202" pitchFamily="82" charset="0"/>
              </a:rPr>
              <a:t>(name = "John", age = 36, country = "Norway")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98179-C9D8-43EE-A727-352A63031759}"/>
              </a:ext>
            </a:extLst>
          </p:cNvPr>
          <p:cNvSpPr txBox="1"/>
          <p:nvPr/>
        </p:nvSpPr>
        <p:spPr>
          <a:xfrm>
            <a:off x="2080590" y="5202548"/>
            <a:ext cx="8574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{'name': 'John', 'age': 36, 'country': 'Norway'}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86688-1213-4037-82D1-F4747B9B9A44}"/>
              </a:ext>
            </a:extLst>
          </p:cNvPr>
          <p:cNvSpPr txBox="1"/>
          <p:nvPr/>
        </p:nvSpPr>
        <p:spPr>
          <a:xfrm>
            <a:off x="1293515" y="324433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C8868-DB41-4CE3-8B2D-7F54D7909E4F}"/>
              </a:ext>
            </a:extLst>
          </p:cNvPr>
          <p:cNvSpPr txBox="1"/>
          <p:nvPr/>
        </p:nvSpPr>
        <p:spPr>
          <a:xfrm>
            <a:off x="1293515" y="483321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618870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AA9D0-918A-45DA-8554-7907D10D639B}"/>
              </a:ext>
            </a:extLst>
          </p:cNvPr>
          <p:cNvSpPr txBox="1"/>
          <p:nvPr/>
        </p:nvSpPr>
        <p:spPr>
          <a:xfrm>
            <a:off x="503583" y="359970"/>
            <a:ext cx="74609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Python Collections (Arrays)</a:t>
            </a:r>
          </a:p>
          <a:p>
            <a:br>
              <a:rPr lang="en-US" sz="4000" b="1" dirty="0">
                <a:latin typeface="Tempus Sans ITC" panose="04020404030D07020202" pitchFamily="82" charset="0"/>
              </a:rPr>
            </a:br>
            <a:endParaRPr lang="en-US" sz="4000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5E2EF-C1EA-4B99-845F-339A6712FEF4}"/>
              </a:ext>
            </a:extLst>
          </p:cNvPr>
          <p:cNvSpPr txBox="1"/>
          <p:nvPr/>
        </p:nvSpPr>
        <p:spPr>
          <a:xfrm>
            <a:off x="1060173" y="1006300"/>
            <a:ext cx="8468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There are four collection data types in the Python programming language: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7136C-0756-4356-BA9A-37BBDC19F0A6}"/>
              </a:ext>
            </a:extLst>
          </p:cNvPr>
          <p:cNvSpPr txBox="1"/>
          <p:nvPr/>
        </p:nvSpPr>
        <p:spPr>
          <a:xfrm>
            <a:off x="1590261" y="1467966"/>
            <a:ext cx="9448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ordered and 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ordered and unchangeable. Allows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unordered, unchangeable*, and unindexed. No duplicate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Verdana" panose="020B0604030504040204" pitchFamily="34" charset="0"/>
              </a:rPr>
              <a:t>Dictionary</a:t>
            </a:r>
            <a:r>
              <a:rPr lang="en-US" b="0" i="0" dirty="0">
                <a:effectLst/>
                <a:latin typeface="Verdana" panose="020B0604030504040204" pitchFamily="34" charset="0"/>
              </a:rPr>
              <a:t> is a collection which is ordered** and changeable. No duplicate members.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9800C-192B-46E4-9C6D-63F7C951D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157" y="3863617"/>
            <a:ext cx="10427201" cy="9204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1F5984-A6F2-43E5-8B54-0AAFAF549886}"/>
              </a:ext>
            </a:extLst>
          </p:cNvPr>
          <p:cNvSpPr txBox="1"/>
          <p:nvPr/>
        </p:nvSpPr>
        <p:spPr>
          <a:xfrm>
            <a:off x="1060172" y="5020702"/>
            <a:ext cx="10278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When choosing a collection type, it is useful to understand the properties of that type. Choosing the right type for a particular data set could mean retention of meaning, and, it could mean an increase in efficiency or security.</a:t>
            </a:r>
            <a:endParaRPr lang="en-US" b="1" dirty="0">
              <a:latin typeface="Tempus Sans ITC" panose="04020404030D07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3459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CF01AB-CC85-45ED-9B99-7A287E0EBA1B}"/>
              </a:ext>
            </a:extLst>
          </p:cNvPr>
          <p:cNvSpPr txBox="1"/>
          <p:nvPr/>
        </p:nvSpPr>
        <p:spPr>
          <a:xfrm>
            <a:off x="410817" y="473262"/>
            <a:ext cx="76067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- Access Dictionary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033D7-A7A1-4B6F-A12E-9F14F6658D8F}"/>
              </a:ext>
            </a:extLst>
          </p:cNvPr>
          <p:cNvSpPr txBox="1"/>
          <p:nvPr/>
        </p:nvSpPr>
        <p:spPr>
          <a:xfrm>
            <a:off x="934277" y="1321401"/>
            <a:ext cx="11019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You can access the items of a dictionary by referring to its key name, inside square brackets:</a:t>
            </a:r>
          </a:p>
          <a:p>
            <a:b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</a:b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6AB19-87BB-4824-8F69-C97CE89E3948}"/>
              </a:ext>
            </a:extLst>
          </p:cNvPr>
          <p:cNvSpPr txBox="1"/>
          <p:nvPr/>
        </p:nvSpPr>
        <p:spPr>
          <a:xfrm>
            <a:off x="2372138" y="191306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	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x = </a:t>
            </a:r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["model"]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0C59B-BF7F-4E5B-86AD-F2D00835CEC8}"/>
              </a:ext>
            </a:extLst>
          </p:cNvPr>
          <p:cNvSpPr txBox="1"/>
          <p:nvPr/>
        </p:nvSpPr>
        <p:spPr>
          <a:xfrm>
            <a:off x="7315199" y="46560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Mustang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536CC02-4C11-4B76-A310-E9DD2EB4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60" y="4076628"/>
            <a:ext cx="680026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There is also a method called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get()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that will give you the same result: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CFCB6-C9E5-4784-A927-9B51E827C8A4}"/>
              </a:ext>
            </a:extLst>
          </p:cNvPr>
          <p:cNvSpPr txBox="1"/>
          <p:nvPr/>
        </p:nvSpPr>
        <p:spPr>
          <a:xfrm>
            <a:off x="2372138" y="4578195"/>
            <a:ext cx="66260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	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x = </a:t>
            </a:r>
            <a:r>
              <a:rPr lang="en-US" b="1" dirty="0" err="1">
                <a:latin typeface="Tempus Sans ITC" panose="04020404030D07020202" pitchFamily="82" charset="0"/>
              </a:rPr>
              <a:t>thisdict.get</a:t>
            </a:r>
            <a:r>
              <a:rPr lang="en-US" b="1" dirty="0">
                <a:latin typeface="Tempus Sans ITC" panose="04020404030D07020202" pitchFamily="82" charset="0"/>
              </a:rPr>
              <a:t>("model")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print(x)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88253-A9E9-4042-801B-FB4ACCD09733}"/>
              </a:ext>
            </a:extLst>
          </p:cNvPr>
          <p:cNvSpPr txBox="1"/>
          <p:nvPr/>
        </p:nvSpPr>
        <p:spPr>
          <a:xfrm>
            <a:off x="7315199" y="2065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Tempus Sans ITC" panose="04020404030D07020202" pitchFamily="82" charset="0"/>
              </a:rPr>
              <a:t>Mustang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54C6C-D157-4A05-AF47-9EF6C8BE7252}"/>
              </a:ext>
            </a:extLst>
          </p:cNvPr>
          <p:cNvSpPr txBox="1"/>
          <p:nvPr/>
        </p:nvSpPr>
        <p:spPr>
          <a:xfrm>
            <a:off x="1465793" y="241204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4D6A24-37EE-4486-9324-FD902B51F481}"/>
              </a:ext>
            </a:extLst>
          </p:cNvPr>
          <p:cNvSpPr txBox="1"/>
          <p:nvPr/>
        </p:nvSpPr>
        <p:spPr>
          <a:xfrm>
            <a:off x="1465793" y="477087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33F523-BF18-4C1E-8E28-A81FEDB731A5}"/>
              </a:ext>
            </a:extLst>
          </p:cNvPr>
          <p:cNvSpPr txBox="1"/>
          <p:nvPr/>
        </p:nvSpPr>
        <p:spPr>
          <a:xfrm>
            <a:off x="6275167" y="465601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287A06-A920-4473-85E1-8651A99D5E29}"/>
              </a:ext>
            </a:extLst>
          </p:cNvPr>
          <p:cNvSpPr txBox="1"/>
          <p:nvPr/>
        </p:nvSpPr>
        <p:spPr>
          <a:xfrm>
            <a:off x="6443868" y="20654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9690760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A615F-212A-47AD-9C9A-422C1223106F}"/>
              </a:ext>
            </a:extLst>
          </p:cNvPr>
          <p:cNvSpPr txBox="1"/>
          <p:nvPr/>
        </p:nvSpPr>
        <p:spPr>
          <a:xfrm>
            <a:off x="424070" y="32021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Get Keys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E9AB48-5E33-42CE-9842-1443457D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70" y="966471"/>
            <a:ext cx="670728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keys()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will return a list of all the keys in the dictionary.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FC4BB-9B40-427B-9E26-2D10B426C847}"/>
              </a:ext>
            </a:extLst>
          </p:cNvPr>
          <p:cNvSpPr txBox="1"/>
          <p:nvPr/>
        </p:nvSpPr>
        <p:spPr>
          <a:xfrm>
            <a:off x="2796208" y="248420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x = </a:t>
            </a:r>
            <a:r>
              <a:rPr lang="en-US" b="1" dirty="0" err="1">
                <a:latin typeface="Tempus Sans ITC" panose="04020404030D07020202" pitchFamily="82" charset="0"/>
              </a:rPr>
              <a:t>thisdict.keys</a:t>
            </a:r>
            <a:r>
              <a:rPr lang="en-US" b="1" dirty="0">
                <a:latin typeface="Tempus Sans ITC" panose="04020404030D07020202" pitchFamily="82" charset="0"/>
              </a:rPr>
              <a:t>()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4915F-6CD2-43A3-B8E4-4CDD8A142D5C}"/>
              </a:ext>
            </a:extLst>
          </p:cNvPr>
          <p:cNvSpPr txBox="1"/>
          <p:nvPr/>
        </p:nvSpPr>
        <p:spPr>
          <a:xfrm>
            <a:off x="2796208" y="57068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Tempus Sans ITC" panose="04020404030D07020202" pitchFamily="82" charset="0"/>
              </a:rPr>
              <a:t>dict_keys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(['brand', 'model', 'year'])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771E2-4070-401C-AE04-62981B7C0597}"/>
              </a:ext>
            </a:extLst>
          </p:cNvPr>
          <p:cNvSpPr txBox="1"/>
          <p:nvPr/>
        </p:nvSpPr>
        <p:spPr>
          <a:xfrm>
            <a:off x="715617" y="17514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Get a list of the keys: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FA538-3AB8-44E1-A810-18CC4B3BD4C6}"/>
              </a:ext>
            </a:extLst>
          </p:cNvPr>
          <p:cNvSpPr txBox="1"/>
          <p:nvPr/>
        </p:nvSpPr>
        <p:spPr>
          <a:xfrm>
            <a:off x="1850106" y="290546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48FEA-92B6-4D92-A69D-6B85AF700D60}"/>
              </a:ext>
            </a:extLst>
          </p:cNvPr>
          <p:cNvSpPr txBox="1"/>
          <p:nvPr/>
        </p:nvSpPr>
        <p:spPr>
          <a:xfrm>
            <a:off x="1850106" y="533753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505988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6FFCD6-4B70-45EE-AE15-22B777172A49}"/>
              </a:ext>
            </a:extLst>
          </p:cNvPr>
          <p:cNvSpPr txBox="1"/>
          <p:nvPr/>
        </p:nvSpPr>
        <p:spPr>
          <a:xfrm>
            <a:off x="450572" y="333465"/>
            <a:ext cx="11251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list of the keys is a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view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of the dictionary, meaning that any changes done to the dictionary will be reflected in the keys list.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74569-2FBC-4F7D-9EE9-961BE29DA089}"/>
              </a:ext>
            </a:extLst>
          </p:cNvPr>
          <p:cNvSpPr txBox="1"/>
          <p:nvPr/>
        </p:nvSpPr>
        <p:spPr>
          <a:xfrm>
            <a:off x="1179443" y="1181605"/>
            <a:ext cx="9541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Add a new item to the original dictionary, and see that the keys list gets updated as well: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7DE76-549D-4098-A4D6-2C0BCB36C1AB}"/>
              </a:ext>
            </a:extLst>
          </p:cNvPr>
          <p:cNvSpPr txBox="1"/>
          <p:nvPr/>
        </p:nvSpPr>
        <p:spPr>
          <a:xfrm>
            <a:off x="2014331" y="2420541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car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x = </a:t>
            </a:r>
            <a:r>
              <a:rPr lang="en-US" b="1" dirty="0" err="1">
                <a:latin typeface="Tempus Sans ITC" panose="04020404030D07020202" pitchFamily="82" charset="0"/>
              </a:rPr>
              <a:t>car.keys</a:t>
            </a:r>
            <a:r>
              <a:rPr lang="en-US" b="1" dirty="0">
                <a:latin typeface="Tempus Sans ITC" panose="04020404030D07020202" pitchFamily="82" charset="0"/>
              </a:rPr>
              <a:t>()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print(x) #before the change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car["color"] = "white"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print(x) #after the change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56447-AD64-42C1-AD97-BC6FB53F00B7}"/>
              </a:ext>
            </a:extLst>
          </p:cNvPr>
          <p:cNvSpPr txBox="1"/>
          <p:nvPr/>
        </p:nvSpPr>
        <p:spPr>
          <a:xfrm>
            <a:off x="5857461" y="242054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Tempus Sans ITC" panose="04020404030D07020202" pitchFamily="82" charset="0"/>
              </a:rPr>
              <a:t>dict_keys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(['brand', 'model', 'year'])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 err="1">
                <a:effectLst/>
                <a:latin typeface="Tempus Sans ITC" panose="04020404030D07020202" pitchFamily="82" charset="0"/>
              </a:rPr>
              <a:t>dict_keys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(['brand', 'model', 'year', 'color'])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93E76-719A-40CC-9E8D-1DB75313F844}"/>
              </a:ext>
            </a:extLst>
          </p:cNvPr>
          <p:cNvSpPr txBox="1"/>
          <p:nvPr/>
        </p:nvSpPr>
        <p:spPr>
          <a:xfrm>
            <a:off x="5192977" y="205120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624E6-09E6-4DCC-ACD4-77FE6CC55195}"/>
              </a:ext>
            </a:extLst>
          </p:cNvPr>
          <p:cNvSpPr txBox="1"/>
          <p:nvPr/>
        </p:nvSpPr>
        <p:spPr>
          <a:xfrm>
            <a:off x="1640671" y="2051209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9806841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69433-7DEE-4D01-84C0-28E8368F7F74}"/>
              </a:ext>
            </a:extLst>
          </p:cNvPr>
          <p:cNvSpPr txBox="1"/>
          <p:nvPr/>
        </p:nvSpPr>
        <p:spPr>
          <a:xfrm>
            <a:off x="556591" y="38647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Get Values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ABC2A-D892-4479-8C03-2C4B4BEB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66" y="1034534"/>
            <a:ext cx="125365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values()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will return a list of all the values in the dictionary.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mpus Sans ITC" panose="04020404030D07020202" pitchFamily="8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B40E5-71F2-434D-A4F3-C1DE2A04875D}"/>
              </a:ext>
            </a:extLst>
          </p:cNvPr>
          <p:cNvSpPr txBox="1"/>
          <p:nvPr/>
        </p:nvSpPr>
        <p:spPr>
          <a:xfrm>
            <a:off x="1901687" y="1862653"/>
            <a:ext cx="67718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Tempus Sans ITC" panose="04020404030D07020202" pitchFamily="82" charset="0"/>
              </a:rPr>
              <a:t>thisdict</a:t>
            </a:r>
            <a:r>
              <a:rPr lang="en-US" b="1" dirty="0">
                <a:latin typeface="Tempus Sans ITC" panose="04020404030D07020202" pitchFamily="82" charset="0"/>
              </a:rPr>
              <a:t>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  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x = </a:t>
            </a:r>
            <a:r>
              <a:rPr lang="en-US" b="1" dirty="0" err="1">
                <a:latin typeface="Tempus Sans ITC" panose="04020404030D07020202" pitchFamily="82" charset="0"/>
              </a:rPr>
              <a:t>thisdict.values</a:t>
            </a:r>
            <a:r>
              <a:rPr lang="en-US" b="1" dirty="0">
                <a:latin typeface="Tempus Sans ITC" panose="04020404030D07020202" pitchFamily="82" charset="0"/>
              </a:rPr>
              <a:t>()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35CAA-D079-4F71-8E9A-26449D332CCC}"/>
              </a:ext>
            </a:extLst>
          </p:cNvPr>
          <p:cNvSpPr txBox="1"/>
          <p:nvPr/>
        </p:nvSpPr>
        <p:spPr>
          <a:xfrm>
            <a:off x="6447183" y="2416934"/>
            <a:ext cx="677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Tempus Sans ITC" panose="04020404030D07020202" pitchFamily="82" charset="0"/>
              </a:rPr>
              <a:t>dict_values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(['Ford', 'Mustang', 1964])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F09C1-5CC7-4591-81FA-47650AEAB9B9}"/>
              </a:ext>
            </a:extLst>
          </p:cNvPr>
          <p:cNvSpPr txBox="1"/>
          <p:nvPr/>
        </p:nvSpPr>
        <p:spPr>
          <a:xfrm>
            <a:off x="1007166" y="4909640"/>
            <a:ext cx="993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 list of the values is a </a:t>
            </a:r>
            <a:r>
              <a:rPr lang="en-US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view</a:t>
            </a:r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of the dictionary, meaning that any changes done to the dictionary will be reflected in the values list.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7ACAF-BB61-4930-B8D7-FB9AFCCF17CD}"/>
              </a:ext>
            </a:extLst>
          </p:cNvPr>
          <p:cNvSpPr txBox="1"/>
          <p:nvPr/>
        </p:nvSpPr>
        <p:spPr>
          <a:xfrm>
            <a:off x="663323" y="186265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6B16B-74B9-4D98-8A8D-59CE3AABF5E8}"/>
              </a:ext>
            </a:extLst>
          </p:cNvPr>
          <p:cNvSpPr txBox="1"/>
          <p:nvPr/>
        </p:nvSpPr>
        <p:spPr>
          <a:xfrm>
            <a:off x="5692073" y="195512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8936187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0A6B9B-11B0-4DC5-B5A5-A2E28F53CA49}"/>
              </a:ext>
            </a:extLst>
          </p:cNvPr>
          <p:cNvSpPr txBox="1"/>
          <p:nvPr/>
        </p:nvSpPr>
        <p:spPr>
          <a:xfrm>
            <a:off x="556590" y="452735"/>
            <a:ext cx="108535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Make a change in the original dictionary, and see that the values list gets updated as well: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EEEA3-1481-4ED0-8C1C-8DACB8657468}"/>
              </a:ext>
            </a:extLst>
          </p:cNvPr>
          <p:cNvSpPr txBox="1"/>
          <p:nvPr/>
        </p:nvSpPr>
        <p:spPr>
          <a:xfrm>
            <a:off x="1709531" y="186395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Tempus Sans ITC" panose="04020404030D07020202" pitchFamily="82" charset="0"/>
              </a:rPr>
              <a:t>car = {</a:t>
            </a:r>
          </a:p>
          <a:p>
            <a:r>
              <a:rPr lang="en-US" b="1">
                <a:latin typeface="Tempus Sans ITC" panose="04020404030D07020202" pitchFamily="82" charset="0"/>
              </a:rPr>
              <a:t>"brand": "Ford",</a:t>
            </a:r>
          </a:p>
          <a:p>
            <a:r>
              <a:rPr lang="en-US" b="1">
                <a:latin typeface="Tempus Sans ITC" panose="04020404030D07020202" pitchFamily="82" charset="0"/>
              </a:rPr>
              <a:t>"model": "Mustang",</a:t>
            </a:r>
          </a:p>
          <a:p>
            <a:r>
              <a:rPr lang="en-US" b="1">
                <a:latin typeface="Tempus Sans ITC" panose="04020404030D07020202" pitchFamily="82" charset="0"/>
              </a:rPr>
              <a:t>"year": 1964</a:t>
            </a:r>
          </a:p>
          <a:p>
            <a:r>
              <a:rPr lang="en-US" b="1">
                <a:latin typeface="Tempus Sans ITC" panose="04020404030D07020202" pitchFamily="82" charset="0"/>
              </a:rPr>
              <a:t>}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x = car.values()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print(x) #before the change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car["year"] = 2020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print(x) #after the change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2A3FA-71B0-4C17-87A1-35FBD391EBC2}"/>
              </a:ext>
            </a:extLst>
          </p:cNvPr>
          <p:cNvSpPr txBox="1"/>
          <p:nvPr/>
        </p:nvSpPr>
        <p:spPr>
          <a:xfrm>
            <a:off x="5970103" y="25790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Tempus Sans ITC" panose="04020404030D07020202" pitchFamily="82" charset="0"/>
              </a:rPr>
              <a:t>dict_values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(['Ford', 'Mustang', 1964])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 err="1">
                <a:effectLst/>
                <a:latin typeface="Tempus Sans ITC" panose="04020404030D07020202" pitchFamily="82" charset="0"/>
              </a:rPr>
              <a:t>dict_values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(['Ford', 'Mustang', 2020])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EA036-114C-4E56-98A5-DEC03953A6A1}"/>
              </a:ext>
            </a:extLst>
          </p:cNvPr>
          <p:cNvSpPr txBox="1"/>
          <p:nvPr/>
        </p:nvSpPr>
        <p:spPr>
          <a:xfrm>
            <a:off x="962211" y="15562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A2FC2-1209-41B9-9BCE-599317543530}"/>
              </a:ext>
            </a:extLst>
          </p:cNvPr>
          <p:cNvSpPr txBox="1"/>
          <p:nvPr/>
        </p:nvSpPr>
        <p:spPr>
          <a:xfrm>
            <a:off x="5784838" y="200274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2958400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033F3-50F5-4C8A-B78A-5D4703080FDE}"/>
              </a:ext>
            </a:extLst>
          </p:cNvPr>
          <p:cNvSpPr txBox="1"/>
          <p:nvPr/>
        </p:nvSpPr>
        <p:spPr>
          <a:xfrm>
            <a:off x="450574" y="306961"/>
            <a:ext cx="11105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Example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Add a new item to the original dictionary, and see that the values list gets updated as well: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76FD9-6B54-4BB3-8AB1-B7B3EF5A9B6B}"/>
              </a:ext>
            </a:extLst>
          </p:cNvPr>
          <p:cNvSpPr txBox="1"/>
          <p:nvPr/>
        </p:nvSpPr>
        <p:spPr>
          <a:xfrm>
            <a:off x="1669774" y="182419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car = {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"brand": "Ford",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"model": "Mustang",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"year": 1964</a:t>
            </a:r>
          </a:p>
          <a:p>
            <a:r>
              <a:rPr lang="en-US" b="1" dirty="0">
                <a:latin typeface="Tempus Sans ITC" panose="04020404030D07020202" pitchFamily="82" charset="0"/>
              </a:rPr>
              <a:t>}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x = </a:t>
            </a:r>
            <a:r>
              <a:rPr lang="en-US" b="1" dirty="0" err="1">
                <a:latin typeface="Tempus Sans ITC" panose="04020404030D07020202" pitchFamily="82" charset="0"/>
              </a:rPr>
              <a:t>car.values</a:t>
            </a:r>
            <a:r>
              <a:rPr lang="en-US" b="1" dirty="0">
                <a:latin typeface="Tempus Sans ITC" panose="04020404030D07020202" pitchFamily="82" charset="0"/>
              </a:rPr>
              <a:t>()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print(x) #before the change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car["color"] = "red"</a:t>
            </a:r>
          </a:p>
          <a:p>
            <a:endParaRPr lang="en-US" b="1" dirty="0">
              <a:latin typeface="Tempus Sans ITC" panose="04020404030D07020202" pitchFamily="82" charset="0"/>
            </a:endParaRPr>
          </a:p>
          <a:p>
            <a:r>
              <a:rPr lang="en-US" b="1" dirty="0">
                <a:latin typeface="Tempus Sans ITC" panose="04020404030D07020202" pitchFamily="82" charset="0"/>
              </a:rPr>
              <a:t>print(x) #after the change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174C2-95D2-4BD6-95BB-6D219D265A45}"/>
              </a:ext>
            </a:extLst>
          </p:cNvPr>
          <p:cNvSpPr txBox="1"/>
          <p:nvPr/>
        </p:nvSpPr>
        <p:spPr>
          <a:xfrm>
            <a:off x="6096000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Tempus Sans ITC" panose="04020404030D07020202" pitchFamily="82" charset="0"/>
              </a:rPr>
              <a:t>dict_values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(['Ford', 'Mustang', 1964])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 err="1">
                <a:effectLst/>
                <a:latin typeface="Tempus Sans ITC" panose="04020404030D07020202" pitchFamily="82" charset="0"/>
              </a:rPr>
              <a:t>dict_values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(['Ford', 'Mustang', 1964, 'red'])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B965E-8DB6-4034-987A-F4D8CF107272}"/>
              </a:ext>
            </a:extLst>
          </p:cNvPr>
          <p:cNvSpPr txBox="1"/>
          <p:nvPr/>
        </p:nvSpPr>
        <p:spPr>
          <a:xfrm>
            <a:off x="962211" y="15562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09B4E-DC9F-4668-A94A-46603242E780}"/>
              </a:ext>
            </a:extLst>
          </p:cNvPr>
          <p:cNvSpPr txBox="1"/>
          <p:nvPr/>
        </p:nvSpPr>
        <p:spPr>
          <a:xfrm>
            <a:off x="5784838" y="200274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461165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F9FF30-1A12-4059-8A51-E6A79C1D6224}"/>
              </a:ext>
            </a:extLst>
          </p:cNvPr>
          <p:cNvSpPr txBox="1"/>
          <p:nvPr/>
        </p:nvSpPr>
        <p:spPr>
          <a:xfrm>
            <a:off x="424069" y="306961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Get Items</a:t>
            </a:r>
          </a:p>
          <a:p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E09F87-F0FB-43EC-B3EB-CA3496CE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6" y="1091791"/>
            <a:ext cx="738375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empus Sans ITC" panose="04020404030D07020202" pitchFamily="82" charset="0"/>
              </a:rPr>
              <a:t>items()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 method will return each item in a dictionary, as tuples in a list.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empus Sans ITC" panose="04020404030D070202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B133E-6E81-433F-85B9-C46309FDE6A3}"/>
              </a:ext>
            </a:extLst>
          </p:cNvPr>
          <p:cNvSpPr txBox="1"/>
          <p:nvPr/>
        </p:nvSpPr>
        <p:spPr>
          <a:xfrm>
            <a:off x="1836572" y="186135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Tempus Sans ITC" panose="04020404030D07020202" pitchFamily="82" charset="0"/>
              </a:rPr>
              <a:t>car = {</a:t>
            </a:r>
          </a:p>
          <a:p>
            <a:r>
              <a:rPr lang="en-US" b="1">
                <a:latin typeface="Tempus Sans ITC" panose="04020404030D07020202" pitchFamily="82" charset="0"/>
              </a:rPr>
              <a:t>"brand": "Ford",</a:t>
            </a:r>
          </a:p>
          <a:p>
            <a:r>
              <a:rPr lang="en-US" b="1">
                <a:latin typeface="Tempus Sans ITC" panose="04020404030D07020202" pitchFamily="82" charset="0"/>
              </a:rPr>
              <a:t>"model": "Mustang",</a:t>
            </a:r>
          </a:p>
          <a:p>
            <a:r>
              <a:rPr lang="en-US" b="1">
                <a:latin typeface="Tempus Sans ITC" panose="04020404030D07020202" pitchFamily="82" charset="0"/>
              </a:rPr>
              <a:t>"year": 1964</a:t>
            </a:r>
          </a:p>
          <a:p>
            <a:r>
              <a:rPr lang="en-US" b="1">
                <a:latin typeface="Tempus Sans ITC" panose="04020404030D07020202" pitchFamily="82" charset="0"/>
              </a:rPr>
              <a:t>}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x = car.items()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print(x) #before the change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car["year"] = 2020</a:t>
            </a:r>
          </a:p>
          <a:p>
            <a:endParaRPr lang="en-US" b="1">
              <a:latin typeface="Tempus Sans ITC" panose="04020404030D07020202" pitchFamily="82" charset="0"/>
            </a:endParaRPr>
          </a:p>
          <a:p>
            <a:r>
              <a:rPr lang="en-US" b="1">
                <a:latin typeface="Tempus Sans ITC" panose="04020404030D07020202" pitchFamily="82" charset="0"/>
              </a:rPr>
              <a:t>print(x) #after the change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653A3-CF6B-4423-AAFD-094A7F6D2A6C}"/>
              </a:ext>
            </a:extLst>
          </p:cNvPr>
          <p:cNvSpPr txBox="1"/>
          <p:nvPr/>
        </p:nvSpPr>
        <p:spPr>
          <a:xfrm>
            <a:off x="5817705" y="264618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effectLst/>
                <a:latin typeface="Tempus Sans ITC" panose="04020404030D07020202" pitchFamily="82" charset="0"/>
              </a:rPr>
              <a:t>dict_items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([('brand', 'Ford'), ('model', 'Mustang'), ('year', 1964)])</a:t>
            </a:r>
            <a:br>
              <a:rPr lang="en-US" b="1" dirty="0">
                <a:latin typeface="Tempus Sans ITC" panose="04020404030D07020202" pitchFamily="82" charset="0"/>
              </a:rPr>
            </a:br>
            <a:r>
              <a:rPr lang="en-US" b="1" i="0" dirty="0" err="1">
                <a:effectLst/>
                <a:latin typeface="Tempus Sans ITC" panose="04020404030D07020202" pitchFamily="82" charset="0"/>
              </a:rPr>
              <a:t>dict_items</a:t>
            </a:r>
            <a:r>
              <a:rPr lang="en-US" b="1" i="0" dirty="0">
                <a:effectLst/>
                <a:latin typeface="Tempus Sans ITC" panose="04020404030D07020202" pitchFamily="82" charset="0"/>
              </a:rPr>
              <a:t>([('brand', 'Ford'), ('model', 'Mustang'), ('year', 2020)])</a:t>
            </a:r>
            <a:endParaRPr lang="en-US" b="1" dirty="0">
              <a:latin typeface="Tempus Sans ITC" panose="04020404030D070202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2BE2C-3ABD-4DFE-889F-AEE3D56393B4}"/>
              </a:ext>
            </a:extLst>
          </p:cNvPr>
          <p:cNvSpPr txBox="1"/>
          <p:nvPr/>
        </p:nvSpPr>
        <p:spPr>
          <a:xfrm>
            <a:off x="962211" y="15562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Code: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A1F6A-BD8D-4FFA-8580-5D40F8448CC2}"/>
              </a:ext>
            </a:extLst>
          </p:cNvPr>
          <p:cNvSpPr txBox="1"/>
          <p:nvPr/>
        </p:nvSpPr>
        <p:spPr>
          <a:xfrm>
            <a:off x="5784838" y="200274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empus Sans ITC" panose="04020404030D07020202" pitchFamily="82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1350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8206</Words>
  <Application>Microsoft Office PowerPoint</Application>
  <PresentationFormat>Widescreen</PresentationFormat>
  <Paragraphs>1192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Consolas</vt:lpstr>
      <vt:lpstr>Consolas</vt:lpstr>
      <vt:lpstr>Tempus Sans ITC</vt:lpstr>
      <vt:lpstr>Verdana</vt:lpstr>
      <vt:lpstr>Office 佈景主題</vt:lpstr>
      <vt:lpstr>PowerPoint Presentation</vt:lpstr>
      <vt:lpstr>PowerPoint Presentation</vt:lpstr>
      <vt:lpstr>What is Python?</vt:lpstr>
      <vt:lpstr>What can Python do?</vt:lpstr>
      <vt:lpstr>Python Data Types</vt:lpstr>
      <vt:lpstr>PowerPoint Presentation</vt:lpstr>
      <vt:lpstr>PowerPoint Presentation</vt:lpstr>
      <vt:lpstr>Python Strings</vt:lpstr>
      <vt:lpstr>Assign String to a Variable</vt:lpstr>
      <vt:lpstr>Strings are Arrays</vt:lpstr>
      <vt:lpstr>Looping Through a String</vt:lpstr>
      <vt:lpstr>String Length</vt:lpstr>
      <vt:lpstr>Check String</vt:lpstr>
      <vt:lpstr>Check if NOT</vt:lpstr>
      <vt:lpstr>Python - Slicing Strings</vt:lpstr>
      <vt:lpstr>Slice From the Start</vt:lpstr>
      <vt:lpstr>Slice To the End</vt:lpstr>
      <vt:lpstr>Negative Indexing</vt:lpstr>
      <vt:lpstr>Python - Modify Strings</vt:lpstr>
      <vt:lpstr>Remove Whitespace</vt:lpstr>
      <vt:lpstr>Replace String</vt:lpstr>
      <vt:lpstr>Python - String Concatenation</vt:lpstr>
      <vt:lpstr>Python - Format - Strings</vt:lpstr>
      <vt:lpstr>Use the format() method to insert numbers into strings: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Mark Jay Pecjo</cp:lastModifiedBy>
  <cp:revision>83</cp:revision>
  <dcterms:created xsi:type="dcterms:W3CDTF">2022-11-23T01:14:56Z</dcterms:created>
  <dcterms:modified xsi:type="dcterms:W3CDTF">2022-11-29T16:55:15Z</dcterms:modified>
</cp:coreProperties>
</file>