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59" r:id="rId3"/>
    <p:sldId id="283" r:id="rId4"/>
    <p:sldId id="284" r:id="rId5"/>
    <p:sldId id="278" r:id="rId6"/>
    <p:sldId id="285" r:id="rId7"/>
    <p:sldId id="261" r:id="rId8"/>
    <p:sldId id="263" r:id="rId9"/>
    <p:sldId id="286" r:id="rId10"/>
    <p:sldId id="288" r:id="rId11"/>
    <p:sldId id="287" r:id="rId12"/>
    <p:sldId id="289" r:id="rId13"/>
    <p:sldId id="290" r:id="rId14"/>
    <p:sldId id="291" r:id="rId15"/>
    <p:sldId id="280" r:id="rId16"/>
    <p:sldId id="29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eityhan00@gmail.com" initials="k" lastIdx="1" clrIdx="0">
    <p:extLst>
      <p:ext uri="{19B8F6BF-5375-455C-9EA6-DF929625EA0E}">
        <p15:presenceInfo xmlns:p15="http://schemas.microsoft.com/office/powerpoint/2012/main" userId="e2e5dc3e11b6b0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4" d="100"/>
          <a:sy n="74" d="100"/>
        </p:scale>
        <p:origin x="576"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1T23:15:26.793"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235200"/>
            <a:ext cx="9144000" cy="2387600"/>
          </a:xfrm>
        </p:spPr>
        <p:txBody>
          <a:bodyPr/>
          <a:lstStyle/>
          <a:p>
            <a:r>
              <a:rPr lang="en-US" dirty="0"/>
              <a:t>Python Programming Language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dirty="0">
                <a:solidFill>
                  <a:srgbClr val="000000"/>
                </a:solidFill>
                <a:effectLst>
                  <a:outerShdw blurRad="38100" dist="38100" dir="2700000" algn="tl">
                    <a:srgbClr val="000000">
                      <a:alpha val="43137"/>
                    </a:srgbClr>
                  </a:outerShdw>
                </a:effectLst>
                <a:latin typeface="Segoe UI" panose="020B0502040204020203" pitchFamily="34" charset="0"/>
              </a:rPr>
              <a:t>Python Data Types</a:t>
            </a:r>
          </a:p>
        </p:txBody>
      </p:sp>
      <p:sp>
        <p:nvSpPr>
          <p:cNvPr id="6" name="TextBox 5">
            <a:extLst>
              <a:ext uri="{FF2B5EF4-FFF2-40B4-BE49-F238E27FC236}">
                <a16:creationId xmlns:a16="http://schemas.microsoft.com/office/drawing/2014/main" id="{7B4E740E-36A8-DE07-A63E-AD19152847F2}"/>
              </a:ext>
            </a:extLst>
          </p:cNvPr>
          <p:cNvSpPr txBox="1"/>
          <p:nvPr/>
        </p:nvSpPr>
        <p:spPr>
          <a:xfrm>
            <a:off x="442174" y="1632322"/>
            <a:ext cx="11307651" cy="1692771"/>
          </a:xfrm>
          <a:prstGeom prst="rect">
            <a:avLst/>
          </a:prstGeom>
          <a:noFill/>
        </p:spPr>
        <p:txBody>
          <a:bodyPr wrap="square" rtlCol="0">
            <a:spAutoFit/>
          </a:bodyPr>
          <a:lstStyle/>
          <a:p>
            <a:pPr algn="l"/>
            <a:r>
              <a:rPr lang="en-PH" sz="3200" b="1" i="0" dirty="0">
                <a:solidFill>
                  <a:schemeClr val="bg2">
                    <a:lumMod val="10000"/>
                  </a:schemeClr>
                </a:solidFill>
                <a:effectLst/>
                <a:latin typeface="-apple-system"/>
              </a:rPr>
              <a:t>Built-in Data Types</a:t>
            </a:r>
          </a:p>
          <a:p>
            <a:pPr algn="l"/>
            <a:r>
              <a:rPr lang="en-US" sz="2400" b="0" i="0" dirty="0">
                <a:solidFill>
                  <a:schemeClr val="bg2">
                    <a:lumMod val="10000"/>
                  </a:schemeClr>
                </a:solidFill>
                <a:effectLst/>
                <a:latin typeface="-apple-system"/>
              </a:rPr>
              <a:t>In programming, data type is an important concept.</a:t>
            </a:r>
          </a:p>
          <a:p>
            <a:pPr algn="l"/>
            <a:r>
              <a:rPr lang="en-US" sz="2400" b="0" i="0" dirty="0">
                <a:solidFill>
                  <a:schemeClr val="bg2">
                    <a:lumMod val="10000"/>
                  </a:schemeClr>
                </a:solidFill>
                <a:effectLst/>
                <a:latin typeface="-apple-system"/>
              </a:rPr>
              <a:t>Variables can store data of different types, and different types can do different things.</a:t>
            </a:r>
          </a:p>
          <a:p>
            <a:pPr algn="l"/>
            <a:r>
              <a:rPr lang="en-US" sz="2400" b="0" i="0" dirty="0">
                <a:solidFill>
                  <a:schemeClr val="bg2">
                    <a:lumMod val="10000"/>
                  </a:schemeClr>
                </a:solidFill>
                <a:effectLst/>
                <a:latin typeface="-apple-system"/>
              </a:rPr>
              <a:t>Python has the following data types built-in by default, in these categories:</a:t>
            </a:r>
          </a:p>
        </p:txBody>
      </p:sp>
      <p:sp>
        <p:nvSpPr>
          <p:cNvPr id="7" name="TextBox 6">
            <a:extLst>
              <a:ext uri="{FF2B5EF4-FFF2-40B4-BE49-F238E27FC236}">
                <a16:creationId xmlns:a16="http://schemas.microsoft.com/office/drawing/2014/main" id="{A40894EC-1BB1-935A-07E8-CAA0FC73700A}"/>
              </a:ext>
            </a:extLst>
          </p:cNvPr>
          <p:cNvSpPr txBox="1"/>
          <p:nvPr/>
        </p:nvSpPr>
        <p:spPr>
          <a:xfrm>
            <a:off x="1086117" y="3537092"/>
            <a:ext cx="10019764" cy="2554545"/>
          </a:xfrm>
          <a:prstGeom prst="rect">
            <a:avLst/>
          </a:prstGeom>
          <a:noFill/>
        </p:spPr>
        <p:txBody>
          <a:bodyPr wrap="square" rtlCol="0">
            <a:spAutoFit/>
          </a:bodyPr>
          <a:lstStyle/>
          <a:p>
            <a:r>
              <a:rPr lang="en-PH" sz="2000" b="0" i="0" dirty="0">
                <a:solidFill>
                  <a:srgbClr val="000000"/>
                </a:solidFill>
                <a:effectLst/>
                <a:latin typeface="Verdana" panose="020B0604030504040204" pitchFamily="34" charset="0"/>
              </a:rPr>
              <a:t>Text Type: </a:t>
            </a:r>
            <a:r>
              <a:rPr lang="en-PH" sz="2000" b="0" i="0" dirty="0">
                <a:solidFill>
                  <a:srgbClr val="DC143C"/>
                </a:solidFill>
                <a:effectLst/>
                <a:latin typeface="Consolas" panose="020B0609020204030204" pitchFamily="49" charset="0"/>
              </a:rPr>
              <a:t>str</a:t>
            </a:r>
          </a:p>
          <a:p>
            <a:r>
              <a:rPr lang="en-PH" sz="2000" b="0" i="0" dirty="0">
                <a:solidFill>
                  <a:srgbClr val="000000"/>
                </a:solidFill>
                <a:effectLst/>
                <a:latin typeface="Verdana" panose="020B0604030504040204" pitchFamily="34" charset="0"/>
              </a:rPr>
              <a:t>Numeric Types: </a:t>
            </a:r>
            <a:r>
              <a:rPr lang="en-PH" sz="2000" b="0" i="0" dirty="0">
                <a:solidFill>
                  <a:srgbClr val="DC143C"/>
                </a:solidFill>
                <a:effectLst/>
                <a:latin typeface="Consolas" panose="020B0609020204030204" pitchFamily="49" charset="0"/>
              </a:rPr>
              <a:t>int, float, complex</a:t>
            </a:r>
          </a:p>
          <a:p>
            <a:r>
              <a:rPr lang="en-PH" sz="2000" b="0" i="0" dirty="0">
                <a:solidFill>
                  <a:srgbClr val="000000"/>
                </a:solidFill>
                <a:effectLst/>
                <a:latin typeface="Verdana" panose="020B0604030504040204" pitchFamily="34" charset="0"/>
              </a:rPr>
              <a:t>Sequence Types:</a:t>
            </a:r>
            <a:r>
              <a:rPr lang="en-PH" sz="2000" dirty="0">
                <a:solidFill>
                  <a:srgbClr val="DC143C"/>
                </a:solidFill>
                <a:latin typeface="Consolas" panose="020B0609020204030204" pitchFamily="49" charset="0"/>
              </a:rPr>
              <a:t> list, tuple, range</a:t>
            </a:r>
          </a:p>
          <a:p>
            <a:r>
              <a:rPr lang="en-PH" sz="2000" b="0" i="0" dirty="0">
                <a:solidFill>
                  <a:srgbClr val="000000"/>
                </a:solidFill>
                <a:effectLst/>
                <a:latin typeface="Verdana" panose="020B0604030504040204" pitchFamily="34" charset="0"/>
              </a:rPr>
              <a:t>Mapping Type:</a:t>
            </a:r>
            <a:r>
              <a:rPr lang="en-PH" sz="2000" b="0" i="0" dirty="0">
                <a:solidFill>
                  <a:srgbClr val="DC143C"/>
                </a:solidFill>
                <a:effectLst/>
                <a:latin typeface="Consolas" panose="020B0609020204030204" pitchFamily="49" charset="0"/>
              </a:rPr>
              <a:t> </a:t>
            </a:r>
            <a:r>
              <a:rPr lang="en-PH" sz="2000" b="0" i="0" dirty="0" err="1">
                <a:solidFill>
                  <a:srgbClr val="DC143C"/>
                </a:solidFill>
                <a:effectLst/>
                <a:latin typeface="Consolas" panose="020B0609020204030204" pitchFamily="49" charset="0"/>
              </a:rPr>
              <a:t>dict</a:t>
            </a:r>
            <a:endParaRPr lang="en-PH" sz="2000" b="0" i="0" dirty="0">
              <a:solidFill>
                <a:srgbClr val="DC143C"/>
              </a:solidFill>
              <a:effectLst/>
              <a:latin typeface="Consolas" panose="020B0609020204030204" pitchFamily="49" charset="0"/>
            </a:endParaRPr>
          </a:p>
          <a:p>
            <a:r>
              <a:rPr lang="en-PH" sz="2000" b="0" i="0" dirty="0">
                <a:solidFill>
                  <a:srgbClr val="000000"/>
                </a:solidFill>
                <a:effectLst/>
                <a:latin typeface="Verdana" panose="020B0604030504040204" pitchFamily="34" charset="0"/>
              </a:rPr>
              <a:t>Set Types:</a:t>
            </a:r>
            <a:r>
              <a:rPr lang="en-PH" sz="2000" dirty="0">
                <a:solidFill>
                  <a:srgbClr val="DC143C"/>
                </a:solidFill>
                <a:latin typeface="Consolas" panose="020B0609020204030204" pitchFamily="49" charset="0"/>
              </a:rPr>
              <a:t> set, </a:t>
            </a:r>
            <a:r>
              <a:rPr lang="en-PH" sz="2000" dirty="0" err="1">
                <a:solidFill>
                  <a:srgbClr val="DC143C"/>
                </a:solidFill>
                <a:latin typeface="Consolas" panose="020B0609020204030204" pitchFamily="49" charset="0"/>
              </a:rPr>
              <a:t>frozenset</a:t>
            </a:r>
            <a:endParaRPr lang="en-PH" sz="2000" dirty="0">
              <a:solidFill>
                <a:srgbClr val="DC143C"/>
              </a:solidFill>
              <a:latin typeface="Consolas" panose="020B0609020204030204" pitchFamily="49" charset="0"/>
            </a:endParaRPr>
          </a:p>
          <a:p>
            <a:r>
              <a:rPr lang="en-PH" sz="2000" b="0" i="0" dirty="0">
                <a:solidFill>
                  <a:srgbClr val="000000"/>
                </a:solidFill>
                <a:effectLst/>
                <a:latin typeface="Verdana" panose="020B0604030504040204" pitchFamily="34" charset="0"/>
              </a:rPr>
              <a:t>Boolean Type: </a:t>
            </a:r>
            <a:r>
              <a:rPr lang="en-PH" sz="2000" b="0" i="0" dirty="0">
                <a:solidFill>
                  <a:srgbClr val="DC143C"/>
                </a:solidFill>
                <a:effectLst/>
                <a:latin typeface="Consolas" panose="020B0609020204030204" pitchFamily="49" charset="0"/>
              </a:rPr>
              <a:t>bool</a:t>
            </a:r>
          </a:p>
          <a:p>
            <a:r>
              <a:rPr lang="en-PH" sz="2000" b="0" i="0" dirty="0">
                <a:solidFill>
                  <a:srgbClr val="000000"/>
                </a:solidFill>
                <a:effectLst/>
                <a:latin typeface="Verdana" panose="020B0604030504040204" pitchFamily="34" charset="0"/>
              </a:rPr>
              <a:t>Binary Types:</a:t>
            </a:r>
            <a:r>
              <a:rPr lang="en-PH" sz="2000" dirty="0">
                <a:solidFill>
                  <a:srgbClr val="DC143C"/>
                </a:solidFill>
                <a:latin typeface="Consolas" panose="020B0609020204030204" pitchFamily="49" charset="0"/>
              </a:rPr>
              <a:t> bytes, </a:t>
            </a:r>
            <a:r>
              <a:rPr lang="en-PH" sz="2000" dirty="0" err="1">
                <a:solidFill>
                  <a:srgbClr val="DC143C"/>
                </a:solidFill>
                <a:latin typeface="Consolas" panose="020B0609020204030204" pitchFamily="49" charset="0"/>
              </a:rPr>
              <a:t>bytearray</a:t>
            </a:r>
            <a:r>
              <a:rPr lang="en-PH" sz="2000" dirty="0">
                <a:solidFill>
                  <a:srgbClr val="DC143C"/>
                </a:solidFill>
                <a:latin typeface="Consolas" panose="020B0609020204030204" pitchFamily="49" charset="0"/>
              </a:rPr>
              <a:t>, </a:t>
            </a:r>
            <a:r>
              <a:rPr lang="en-PH" sz="2000" dirty="0" err="1">
                <a:solidFill>
                  <a:srgbClr val="DC143C"/>
                </a:solidFill>
                <a:latin typeface="Consolas" panose="020B0609020204030204" pitchFamily="49" charset="0"/>
              </a:rPr>
              <a:t>memoryview</a:t>
            </a:r>
            <a:endParaRPr lang="en-PH" sz="2000" dirty="0">
              <a:solidFill>
                <a:srgbClr val="DC143C"/>
              </a:solidFill>
              <a:latin typeface="Consolas" panose="020B0609020204030204" pitchFamily="49" charset="0"/>
            </a:endParaRPr>
          </a:p>
          <a:p>
            <a:r>
              <a:rPr lang="en-PH" sz="2000" b="0" i="0" dirty="0">
                <a:solidFill>
                  <a:srgbClr val="000000"/>
                </a:solidFill>
                <a:effectLst/>
                <a:latin typeface="Verdana" panose="020B0604030504040204" pitchFamily="34" charset="0"/>
              </a:rPr>
              <a:t>None Type:</a:t>
            </a:r>
            <a:r>
              <a:rPr lang="en-PH" sz="2000" b="0" i="0" dirty="0">
                <a:solidFill>
                  <a:srgbClr val="DC143C"/>
                </a:solidFill>
                <a:effectLst/>
                <a:latin typeface="Consolas" panose="020B0609020204030204" pitchFamily="49" charset="0"/>
              </a:rPr>
              <a:t> </a:t>
            </a:r>
            <a:r>
              <a:rPr lang="en-PH" sz="2000" dirty="0" err="1">
                <a:solidFill>
                  <a:srgbClr val="DC143C"/>
                </a:solidFill>
                <a:latin typeface="Consolas" panose="020B0609020204030204" pitchFamily="49" charset="0"/>
              </a:rPr>
              <a:t>NoneType</a:t>
            </a:r>
            <a:endParaRPr lang="en-PH" sz="2000" i="0" dirty="0">
              <a:solidFill>
                <a:srgbClr val="000000"/>
              </a:solidFill>
              <a:effectLst/>
              <a:latin typeface="AvenirNext"/>
            </a:endParaRPr>
          </a:p>
        </p:txBody>
      </p:sp>
    </p:spTree>
    <p:extLst>
      <p:ext uri="{BB962C8B-B14F-4D97-AF65-F5344CB8AC3E}">
        <p14:creationId xmlns:p14="http://schemas.microsoft.com/office/powerpoint/2010/main" val="77228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87253F-A657-1400-F9B5-FD82135AB8A2}"/>
              </a:ext>
            </a:extLst>
          </p:cNvPr>
          <p:cNvSpPr txBox="1"/>
          <p:nvPr/>
        </p:nvSpPr>
        <p:spPr>
          <a:xfrm>
            <a:off x="501960" y="489397"/>
            <a:ext cx="6478055" cy="923330"/>
          </a:xfrm>
          <a:prstGeom prst="rect">
            <a:avLst/>
          </a:prstGeom>
          <a:noFill/>
        </p:spPr>
        <p:txBody>
          <a:bodyPr wrap="none" rtlCol="0">
            <a:spAutoFit/>
          </a:bodyPr>
          <a:lstStyle/>
          <a:p>
            <a:r>
              <a:rPr lang="en-US" sz="5400" b="1" u="sng" dirty="0">
                <a:solidFill>
                  <a:schemeClr val="tx1">
                    <a:lumMod val="50000"/>
                  </a:schemeClr>
                </a:solidFill>
              </a:rPr>
              <a:t>Exercise 4 : Data Types</a:t>
            </a:r>
            <a:endParaRPr lang="en-PH" sz="5400" b="1" u="sng" dirty="0">
              <a:solidFill>
                <a:schemeClr val="tx1">
                  <a:lumMod val="50000"/>
                </a:schemeClr>
              </a:solidFill>
            </a:endParaRPr>
          </a:p>
        </p:txBody>
      </p:sp>
      <p:pic>
        <p:nvPicPr>
          <p:cNvPr id="3" name="Picture 2">
            <a:extLst>
              <a:ext uri="{FF2B5EF4-FFF2-40B4-BE49-F238E27FC236}">
                <a16:creationId xmlns:a16="http://schemas.microsoft.com/office/drawing/2014/main" id="{FC10DF91-4A09-13D8-82E0-B1938CD686FC}"/>
              </a:ext>
            </a:extLst>
          </p:cNvPr>
          <p:cNvPicPr>
            <a:picLocks noChangeAspect="1"/>
          </p:cNvPicPr>
          <p:nvPr/>
        </p:nvPicPr>
        <p:blipFill>
          <a:blip r:embed="rId2"/>
          <a:stretch>
            <a:fillRect/>
          </a:stretch>
        </p:blipFill>
        <p:spPr>
          <a:xfrm>
            <a:off x="1710266" y="1412727"/>
            <a:ext cx="3134162" cy="5191850"/>
          </a:xfrm>
          <a:prstGeom prst="rect">
            <a:avLst/>
          </a:prstGeom>
        </p:spPr>
      </p:pic>
      <p:pic>
        <p:nvPicPr>
          <p:cNvPr id="7" name="Picture 6">
            <a:extLst>
              <a:ext uri="{FF2B5EF4-FFF2-40B4-BE49-F238E27FC236}">
                <a16:creationId xmlns:a16="http://schemas.microsoft.com/office/drawing/2014/main" id="{66D61F33-5800-6B9F-01E6-7AEBF8EB6B80}"/>
              </a:ext>
            </a:extLst>
          </p:cNvPr>
          <p:cNvPicPr>
            <a:picLocks noChangeAspect="1"/>
          </p:cNvPicPr>
          <p:nvPr/>
        </p:nvPicPr>
        <p:blipFill>
          <a:blip r:embed="rId3"/>
          <a:stretch>
            <a:fillRect/>
          </a:stretch>
        </p:blipFill>
        <p:spPr>
          <a:xfrm>
            <a:off x="5637119" y="1412727"/>
            <a:ext cx="3866033" cy="5191850"/>
          </a:xfrm>
          <a:prstGeom prst="rect">
            <a:avLst/>
          </a:prstGeom>
        </p:spPr>
      </p:pic>
    </p:spTree>
    <p:extLst>
      <p:ext uri="{BB962C8B-B14F-4D97-AF65-F5344CB8AC3E}">
        <p14:creationId xmlns:p14="http://schemas.microsoft.com/office/powerpoint/2010/main" val="246088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u="sng" dirty="0">
                <a:solidFill>
                  <a:srgbClr val="000000"/>
                </a:solidFill>
                <a:effectLst>
                  <a:outerShdw blurRad="38100" dist="38100" dir="2700000" algn="tl">
                    <a:srgbClr val="000000">
                      <a:alpha val="43137"/>
                    </a:srgbClr>
                  </a:outerShdw>
                </a:effectLst>
                <a:latin typeface="Segoe UI" panose="020B0502040204020203" pitchFamily="34" charset="0"/>
              </a:rPr>
              <a:t>Python Numbers</a:t>
            </a:r>
          </a:p>
        </p:txBody>
      </p:sp>
      <p:sp>
        <p:nvSpPr>
          <p:cNvPr id="6" name="TextBox 5">
            <a:extLst>
              <a:ext uri="{FF2B5EF4-FFF2-40B4-BE49-F238E27FC236}">
                <a16:creationId xmlns:a16="http://schemas.microsoft.com/office/drawing/2014/main" id="{7B4E740E-36A8-DE07-A63E-AD19152847F2}"/>
              </a:ext>
            </a:extLst>
          </p:cNvPr>
          <p:cNvSpPr txBox="1"/>
          <p:nvPr/>
        </p:nvSpPr>
        <p:spPr>
          <a:xfrm>
            <a:off x="369196" y="1310350"/>
            <a:ext cx="11307651" cy="369332"/>
          </a:xfrm>
          <a:prstGeom prst="rect">
            <a:avLst/>
          </a:prstGeom>
          <a:noFill/>
        </p:spPr>
        <p:txBody>
          <a:bodyPr wrap="square" rtlCol="0">
            <a:spAutoFit/>
          </a:bodyPr>
          <a:lstStyle/>
          <a:p>
            <a:pPr algn="l"/>
            <a:r>
              <a:rPr lang="en-US" b="0" i="0" dirty="0">
                <a:solidFill>
                  <a:srgbClr val="000000"/>
                </a:solidFill>
                <a:latin typeface="Verdana" panose="020B0604030504040204" pitchFamily="34" charset="0"/>
              </a:rPr>
              <a:t>There are three numeric types in Python:</a:t>
            </a:r>
            <a:endParaRPr lang="en-PH" b="1" i="0" dirty="0">
              <a:solidFill>
                <a:schemeClr val="bg2">
                  <a:lumMod val="10000"/>
                </a:schemeClr>
              </a:solidFill>
              <a:latin typeface="-apple-system"/>
            </a:endParaRPr>
          </a:p>
        </p:txBody>
      </p:sp>
      <p:sp>
        <p:nvSpPr>
          <p:cNvPr id="4" name="TextBox 3">
            <a:extLst>
              <a:ext uri="{FF2B5EF4-FFF2-40B4-BE49-F238E27FC236}">
                <a16:creationId xmlns:a16="http://schemas.microsoft.com/office/drawing/2014/main" id="{73001C53-9169-DC1D-DD56-745E6F76B796}"/>
              </a:ext>
            </a:extLst>
          </p:cNvPr>
          <p:cNvSpPr txBox="1"/>
          <p:nvPr/>
        </p:nvSpPr>
        <p:spPr>
          <a:xfrm>
            <a:off x="785611" y="1753186"/>
            <a:ext cx="1496243"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FF0000"/>
                </a:solidFill>
              </a:rPr>
              <a:t>Int</a:t>
            </a:r>
          </a:p>
          <a:p>
            <a:pPr marL="285750" indent="-285750">
              <a:buFont typeface="Arial" panose="020B0604020202020204" pitchFamily="34" charset="0"/>
              <a:buChar char="•"/>
            </a:pPr>
            <a:r>
              <a:rPr lang="en-US" sz="2400" dirty="0">
                <a:solidFill>
                  <a:srgbClr val="FF0000"/>
                </a:solidFill>
              </a:rPr>
              <a:t>float</a:t>
            </a:r>
          </a:p>
          <a:p>
            <a:pPr marL="285750" indent="-285750">
              <a:buFont typeface="Arial" panose="020B0604020202020204" pitchFamily="34" charset="0"/>
              <a:buChar char="•"/>
            </a:pPr>
            <a:r>
              <a:rPr lang="en-US" sz="2400" dirty="0">
                <a:solidFill>
                  <a:srgbClr val="FF0000"/>
                </a:solidFill>
              </a:rPr>
              <a:t>complex</a:t>
            </a:r>
            <a:endParaRPr lang="en-PH" sz="2400" dirty="0">
              <a:solidFill>
                <a:srgbClr val="FF0000"/>
              </a:solidFill>
            </a:endParaRPr>
          </a:p>
        </p:txBody>
      </p:sp>
      <p:sp>
        <p:nvSpPr>
          <p:cNvPr id="9" name="TextBox 8">
            <a:extLst>
              <a:ext uri="{FF2B5EF4-FFF2-40B4-BE49-F238E27FC236}">
                <a16:creationId xmlns:a16="http://schemas.microsoft.com/office/drawing/2014/main" id="{E1931828-6638-3F31-5037-CBD0E70227C2}"/>
              </a:ext>
            </a:extLst>
          </p:cNvPr>
          <p:cNvSpPr txBox="1"/>
          <p:nvPr/>
        </p:nvSpPr>
        <p:spPr>
          <a:xfrm>
            <a:off x="369196" y="3089679"/>
            <a:ext cx="8703280"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Variables of numeric types are created when you assign a value to them:</a:t>
            </a:r>
            <a:endParaRPr lang="en-PH" dirty="0"/>
          </a:p>
        </p:txBody>
      </p:sp>
      <p:pic>
        <p:nvPicPr>
          <p:cNvPr id="11" name="Picture 10">
            <a:extLst>
              <a:ext uri="{FF2B5EF4-FFF2-40B4-BE49-F238E27FC236}">
                <a16:creationId xmlns:a16="http://schemas.microsoft.com/office/drawing/2014/main" id="{7FE6AB3F-B1C3-1547-ECF0-9463FB00C29F}"/>
              </a:ext>
            </a:extLst>
          </p:cNvPr>
          <p:cNvPicPr>
            <a:picLocks noChangeAspect="1"/>
          </p:cNvPicPr>
          <p:nvPr/>
        </p:nvPicPr>
        <p:blipFill>
          <a:blip r:embed="rId2"/>
          <a:stretch>
            <a:fillRect/>
          </a:stretch>
        </p:blipFill>
        <p:spPr>
          <a:xfrm>
            <a:off x="785611" y="3719623"/>
            <a:ext cx="3720550" cy="2298770"/>
          </a:xfrm>
          <a:prstGeom prst="rect">
            <a:avLst/>
          </a:prstGeom>
        </p:spPr>
      </p:pic>
    </p:spTree>
    <p:extLst>
      <p:ext uri="{BB962C8B-B14F-4D97-AF65-F5344CB8AC3E}">
        <p14:creationId xmlns:p14="http://schemas.microsoft.com/office/powerpoint/2010/main" val="117277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u="sng" dirty="0">
                <a:solidFill>
                  <a:srgbClr val="000000"/>
                </a:solidFill>
                <a:effectLst>
                  <a:outerShdw blurRad="38100" dist="38100" dir="2700000" algn="tl">
                    <a:srgbClr val="000000">
                      <a:alpha val="43137"/>
                    </a:srgbClr>
                  </a:outerShdw>
                </a:effectLst>
                <a:latin typeface="Segoe UI" panose="020B0502040204020203" pitchFamily="34" charset="0"/>
              </a:rPr>
              <a:t>Python Operators</a:t>
            </a:r>
          </a:p>
        </p:txBody>
      </p:sp>
      <p:sp>
        <p:nvSpPr>
          <p:cNvPr id="6" name="TextBox 5">
            <a:extLst>
              <a:ext uri="{FF2B5EF4-FFF2-40B4-BE49-F238E27FC236}">
                <a16:creationId xmlns:a16="http://schemas.microsoft.com/office/drawing/2014/main" id="{7B4E740E-36A8-DE07-A63E-AD19152847F2}"/>
              </a:ext>
            </a:extLst>
          </p:cNvPr>
          <p:cNvSpPr txBox="1"/>
          <p:nvPr/>
        </p:nvSpPr>
        <p:spPr>
          <a:xfrm>
            <a:off x="369196" y="1310350"/>
            <a:ext cx="11307651" cy="369332"/>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Operators are used to perform operations on variables and values.</a:t>
            </a:r>
            <a:endParaRPr lang="en-PH" b="1" i="0" dirty="0">
              <a:solidFill>
                <a:schemeClr val="bg2">
                  <a:lumMod val="10000"/>
                </a:schemeClr>
              </a:solidFill>
              <a:latin typeface="-apple-system"/>
            </a:endParaRPr>
          </a:p>
        </p:txBody>
      </p:sp>
      <p:sp>
        <p:nvSpPr>
          <p:cNvPr id="9" name="TextBox 8">
            <a:extLst>
              <a:ext uri="{FF2B5EF4-FFF2-40B4-BE49-F238E27FC236}">
                <a16:creationId xmlns:a16="http://schemas.microsoft.com/office/drawing/2014/main" id="{E1931828-6638-3F31-5037-CBD0E70227C2}"/>
              </a:ext>
            </a:extLst>
          </p:cNvPr>
          <p:cNvSpPr txBox="1"/>
          <p:nvPr/>
        </p:nvSpPr>
        <p:spPr>
          <a:xfrm>
            <a:off x="369196" y="1823190"/>
            <a:ext cx="8781186"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In the example below, we use the </a:t>
            </a:r>
            <a:r>
              <a:rPr lang="en-US" b="0" i="0" dirty="0">
                <a:solidFill>
                  <a:srgbClr val="FF0000"/>
                </a:solidFill>
                <a:effectLst/>
                <a:latin typeface="Verdana" panose="020B0604030504040204" pitchFamily="34" charset="0"/>
              </a:rPr>
              <a:t>+</a:t>
            </a:r>
            <a:r>
              <a:rPr lang="en-US" b="0" i="0" dirty="0">
                <a:solidFill>
                  <a:srgbClr val="000000"/>
                </a:solidFill>
                <a:effectLst/>
                <a:latin typeface="Verdana" panose="020B0604030504040204" pitchFamily="34" charset="0"/>
              </a:rPr>
              <a:t> operator to add together two values:</a:t>
            </a:r>
            <a:endParaRPr lang="en-PH" dirty="0"/>
          </a:p>
        </p:txBody>
      </p:sp>
      <p:pic>
        <p:nvPicPr>
          <p:cNvPr id="3" name="Picture 2">
            <a:extLst>
              <a:ext uri="{FF2B5EF4-FFF2-40B4-BE49-F238E27FC236}">
                <a16:creationId xmlns:a16="http://schemas.microsoft.com/office/drawing/2014/main" id="{0B68461A-3369-CDBA-1EF6-CBCAD9AF45D8}"/>
              </a:ext>
            </a:extLst>
          </p:cNvPr>
          <p:cNvPicPr>
            <a:picLocks noChangeAspect="1"/>
          </p:cNvPicPr>
          <p:nvPr/>
        </p:nvPicPr>
        <p:blipFill>
          <a:blip r:embed="rId2"/>
          <a:stretch>
            <a:fillRect/>
          </a:stretch>
        </p:blipFill>
        <p:spPr>
          <a:xfrm>
            <a:off x="1064653" y="2336030"/>
            <a:ext cx="2747494" cy="1504214"/>
          </a:xfrm>
          <a:prstGeom prst="rect">
            <a:avLst/>
          </a:prstGeom>
        </p:spPr>
      </p:pic>
      <p:sp>
        <p:nvSpPr>
          <p:cNvPr id="7" name="TextBox 6">
            <a:extLst>
              <a:ext uri="{FF2B5EF4-FFF2-40B4-BE49-F238E27FC236}">
                <a16:creationId xmlns:a16="http://schemas.microsoft.com/office/drawing/2014/main" id="{1140133F-283A-E67F-0ED3-90ABDBD6E214}"/>
              </a:ext>
            </a:extLst>
          </p:cNvPr>
          <p:cNvSpPr txBox="1"/>
          <p:nvPr/>
        </p:nvSpPr>
        <p:spPr>
          <a:xfrm>
            <a:off x="369196" y="3895055"/>
            <a:ext cx="6356997"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Python divides the operators in the following groups:</a:t>
            </a:r>
            <a:endParaRPr lang="en-PH" dirty="0"/>
          </a:p>
        </p:txBody>
      </p:sp>
      <p:sp>
        <p:nvSpPr>
          <p:cNvPr id="8" name="TextBox 7">
            <a:extLst>
              <a:ext uri="{FF2B5EF4-FFF2-40B4-BE49-F238E27FC236}">
                <a16:creationId xmlns:a16="http://schemas.microsoft.com/office/drawing/2014/main" id="{D11236C0-1327-5701-C036-56521F2EA0D5}"/>
              </a:ext>
            </a:extLst>
          </p:cNvPr>
          <p:cNvSpPr txBox="1"/>
          <p:nvPr/>
        </p:nvSpPr>
        <p:spPr>
          <a:xfrm>
            <a:off x="656796" y="4314518"/>
            <a:ext cx="3155351" cy="2554545"/>
          </a:xfrm>
          <a:prstGeom prst="rect">
            <a:avLst/>
          </a:prstGeom>
          <a:noFill/>
        </p:spPr>
        <p:txBody>
          <a:bodyPr wrap="none" rtlCol="0">
            <a:spAutoFit/>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Identity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Membership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Bitwise operators</a:t>
            </a:r>
          </a:p>
          <a:p>
            <a:endParaRPr lang="en-PH" sz="2000" dirty="0"/>
          </a:p>
        </p:txBody>
      </p:sp>
    </p:spTree>
    <p:extLst>
      <p:ext uri="{BB962C8B-B14F-4D97-AF65-F5344CB8AC3E}">
        <p14:creationId xmlns:p14="http://schemas.microsoft.com/office/powerpoint/2010/main" val="33132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87253F-A657-1400-F9B5-FD82135AB8A2}"/>
              </a:ext>
            </a:extLst>
          </p:cNvPr>
          <p:cNvSpPr txBox="1"/>
          <p:nvPr/>
        </p:nvSpPr>
        <p:spPr>
          <a:xfrm>
            <a:off x="501960" y="489397"/>
            <a:ext cx="11367792" cy="923330"/>
          </a:xfrm>
          <a:prstGeom prst="rect">
            <a:avLst/>
          </a:prstGeom>
          <a:noFill/>
        </p:spPr>
        <p:txBody>
          <a:bodyPr wrap="none" rtlCol="0">
            <a:spAutoFit/>
          </a:bodyPr>
          <a:lstStyle/>
          <a:p>
            <a:r>
              <a:rPr lang="en-US" sz="5400" b="1" u="sng" dirty="0">
                <a:solidFill>
                  <a:schemeClr val="tx1">
                    <a:lumMod val="50000"/>
                  </a:schemeClr>
                </a:solidFill>
              </a:rPr>
              <a:t>Exercise 5 : Python Numbers - Operators</a:t>
            </a:r>
            <a:endParaRPr lang="en-PH" sz="5400" b="1" u="sng" dirty="0">
              <a:solidFill>
                <a:schemeClr val="tx1">
                  <a:lumMod val="50000"/>
                </a:schemeClr>
              </a:solidFill>
            </a:endParaRPr>
          </a:p>
        </p:txBody>
      </p:sp>
      <p:pic>
        <p:nvPicPr>
          <p:cNvPr id="4" name="Picture 3">
            <a:extLst>
              <a:ext uri="{FF2B5EF4-FFF2-40B4-BE49-F238E27FC236}">
                <a16:creationId xmlns:a16="http://schemas.microsoft.com/office/drawing/2014/main" id="{C06BEE0A-453A-627A-9B7E-F6AB9EA364A5}"/>
              </a:ext>
            </a:extLst>
          </p:cNvPr>
          <p:cNvPicPr>
            <a:picLocks noChangeAspect="1"/>
          </p:cNvPicPr>
          <p:nvPr/>
        </p:nvPicPr>
        <p:blipFill>
          <a:blip r:embed="rId2"/>
          <a:stretch>
            <a:fillRect/>
          </a:stretch>
        </p:blipFill>
        <p:spPr>
          <a:xfrm>
            <a:off x="376277" y="2082619"/>
            <a:ext cx="3248478" cy="4401164"/>
          </a:xfrm>
          <a:prstGeom prst="rect">
            <a:avLst/>
          </a:prstGeom>
        </p:spPr>
      </p:pic>
      <p:pic>
        <p:nvPicPr>
          <p:cNvPr id="6" name="Picture 5">
            <a:extLst>
              <a:ext uri="{FF2B5EF4-FFF2-40B4-BE49-F238E27FC236}">
                <a16:creationId xmlns:a16="http://schemas.microsoft.com/office/drawing/2014/main" id="{BFE80D6F-B3EA-D357-20F8-9E25A955EDBE}"/>
              </a:ext>
            </a:extLst>
          </p:cNvPr>
          <p:cNvPicPr>
            <a:picLocks noChangeAspect="1"/>
          </p:cNvPicPr>
          <p:nvPr/>
        </p:nvPicPr>
        <p:blipFill>
          <a:blip r:embed="rId3"/>
          <a:stretch>
            <a:fillRect/>
          </a:stretch>
        </p:blipFill>
        <p:spPr>
          <a:xfrm>
            <a:off x="4290590" y="2082619"/>
            <a:ext cx="3323325" cy="4401162"/>
          </a:xfrm>
          <a:prstGeom prst="rect">
            <a:avLst/>
          </a:prstGeom>
        </p:spPr>
      </p:pic>
      <p:pic>
        <p:nvPicPr>
          <p:cNvPr id="9" name="Picture 8">
            <a:extLst>
              <a:ext uri="{FF2B5EF4-FFF2-40B4-BE49-F238E27FC236}">
                <a16:creationId xmlns:a16="http://schemas.microsoft.com/office/drawing/2014/main" id="{E31D22CA-F78E-6782-43B4-6CAB99D6E2FF}"/>
              </a:ext>
            </a:extLst>
          </p:cNvPr>
          <p:cNvPicPr>
            <a:picLocks noChangeAspect="1"/>
          </p:cNvPicPr>
          <p:nvPr/>
        </p:nvPicPr>
        <p:blipFill>
          <a:blip r:embed="rId4"/>
          <a:stretch>
            <a:fillRect/>
          </a:stretch>
        </p:blipFill>
        <p:spPr>
          <a:xfrm>
            <a:off x="8279749" y="2082618"/>
            <a:ext cx="3375553" cy="4401163"/>
          </a:xfrm>
          <a:prstGeom prst="rect">
            <a:avLst/>
          </a:prstGeom>
        </p:spPr>
      </p:pic>
      <p:sp>
        <p:nvSpPr>
          <p:cNvPr id="10" name="TextBox 9">
            <a:extLst>
              <a:ext uri="{FF2B5EF4-FFF2-40B4-BE49-F238E27FC236}">
                <a16:creationId xmlns:a16="http://schemas.microsoft.com/office/drawing/2014/main" id="{56C62422-37A7-CD70-0A59-384285C1CE31}"/>
              </a:ext>
            </a:extLst>
          </p:cNvPr>
          <p:cNvSpPr txBox="1"/>
          <p:nvPr/>
        </p:nvSpPr>
        <p:spPr>
          <a:xfrm>
            <a:off x="501960" y="1713287"/>
            <a:ext cx="2885149" cy="369332"/>
          </a:xfrm>
          <a:prstGeom prst="rect">
            <a:avLst/>
          </a:prstGeom>
          <a:noFill/>
        </p:spPr>
        <p:txBody>
          <a:bodyPr wrap="none" rtlCol="0">
            <a:spAutoFit/>
          </a:bodyPr>
          <a:lstStyle/>
          <a:p>
            <a:r>
              <a:rPr lang="en-PH" b="0" i="0" dirty="0">
                <a:solidFill>
                  <a:schemeClr val="tx1">
                    <a:lumMod val="50000"/>
                  </a:schemeClr>
                </a:solidFill>
                <a:effectLst/>
                <a:latin typeface="-apple-system"/>
              </a:rPr>
              <a:t>Python Arithmetic Operators</a:t>
            </a:r>
          </a:p>
        </p:txBody>
      </p:sp>
      <p:sp>
        <p:nvSpPr>
          <p:cNvPr id="12" name="TextBox 11">
            <a:extLst>
              <a:ext uri="{FF2B5EF4-FFF2-40B4-BE49-F238E27FC236}">
                <a16:creationId xmlns:a16="http://schemas.microsoft.com/office/drawing/2014/main" id="{FC3A4D65-20DD-8A0D-6048-F51F9F26A733}"/>
              </a:ext>
            </a:extLst>
          </p:cNvPr>
          <p:cNvSpPr txBox="1"/>
          <p:nvPr/>
        </p:nvSpPr>
        <p:spPr>
          <a:xfrm>
            <a:off x="4481848" y="1713287"/>
            <a:ext cx="3066993" cy="369332"/>
          </a:xfrm>
          <a:prstGeom prst="rect">
            <a:avLst/>
          </a:prstGeom>
          <a:noFill/>
        </p:spPr>
        <p:txBody>
          <a:bodyPr wrap="none" rtlCol="0">
            <a:spAutoFit/>
          </a:bodyPr>
          <a:lstStyle/>
          <a:p>
            <a:pPr algn="l"/>
            <a:r>
              <a:rPr lang="en-PH" b="0" i="0" dirty="0">
                <a:solidFill>
                  <a:schemeClr val="tx1">
                    <a:lumMod val="50000"/>
                  </a:schemeClr>
                </a:solidFill>
                <a:effectLst/>
                <a:latin typeface="-apple-system"/>
              </a:rPr>
              <a:t>Python Assignment Operators</a:t>
            </a:r>
          </a:p>
        </p:txBody>
      </p:sp>
      <p:sp>
        <p:nvSpPr>
          <p:cNvPr id="13" name="TextBox 12">
            <a:extLst>
              <a:ext uri="{FF2B5EF4-FFF2-40B4-BE49-F238E27FC236}">
                <a16:creationId xmlns:a16="http://schemas.microsoft.com/office/drawing/2014/main" id="{7E0FB1A6-5D79-A346-590C-8D92372903F9}"/>
              </a:ext>
            </a:extLst>
          </p:cNvPr>
          <p:cNvSpPr txBox="1"/>
          <p:nvPr/>
        </p:nvSpPr>
        <p:spPr>
          <a:xfrm>
            <a:off x="8456214" y="1726563"/>
            <a:ext cx="3022622" cy="369332"/>
          </a:xfrm>
          <a:prstGeom prst="rect">
            <a:avLst/>
          </a:prstGeom>
          <a:noFill/>
        </p:spPr>
        <p:txBody>
          <a:bodyPr wrap="none" rtlCol="0">
            <a:spAutoFit/>
          </a:bodyPr>
          <a:lstStyle/>
          <a:p>
            <a:pPr algn="l"/>
            <a:r>
              <a:rPr lang="en-US" b="0" i="0" dirty="0">
                <a:solidFill>
                  <a:schemeClr val="tx1">
                    <a:lumMod val="50000"/>
                  </a:schemeClr>
                </a:solidFill>
                <a:effectLst/>
                <a:latin typeface="-apple-system"/>
              </a:rPr>
              <a:t>Python Comparison Operators</a:t>
            </a:r>
          </a:p>
        </p:txBody>
      </p:sp>
    </p:spTree>
    <p:extLst>
      <p:ext uri="{BB962C8B-B14F-4D97-AF65-F5344CB8AC3E}">
        <p14:creationId xmlns:p14="http://schemas.microsoft.com/office/powerpoint/2010/main" val="229915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558" r="558"/>
          <a:stretch/>
        </p:blipFill>
        <p:spPr>
          <a:xfrm>
            <a:off x="6660000" y="0"/>
            <a:ext cx="5544000" cy="6061194"/>
          </a:xfrm>
        </p:spPr>
      </p:pic>
      <p:sp>
        <p:nvSpPr>
          <p:cNvPr id="10" name="TextBox 9">
            <a:extLst>
              <a:ext uri="{FF2B5EF4-FFF2-40B4-BE49-F238E27FC236}">
                <a16:creationId xmlns:a16="http://schemas.microsoft.com/office/drawing/2014/main" id="{DE5D611B-24B7-D3A4-1618-235CE3A7D189}"/>
              </a:ext>
            </a:extLst>
          </p:cNvPr>
          <p:cNvSpPr txBox="1"/>
          <p:nvPr/>
        </p:nvSpPr>
        <p:spPr>
          <a:xfrm>
            <a:off x="552000" y="551994"/>
            <a:ext cx="5799785" cy="5016758"/>
          </a:xfrm>
          <a:prstGeom prst="rect">
            <a:avLst/>
          </a:prstGeom>
          <a:noFill/>
        </p:spPr>
        <p:txBody>
          <a:bodyPr wrap="square" rtlCol="0">
            <a:spAutoFit/>
          </a:bodyPr>
          <a:lstStyle/>
          <a:p>
            <a:r>
              <a:rPr lang="en-US" sz="3200" b="0" i="0" dirty="0">
                <a:solidFill>
                  <a:schemeClr val="tx1">
                    <a:lumMod val="50000"/>
                  </a:schemeClr>
                </a:solidFill>
                <a:effectLst/>
                <a:latin typeface="-apple-system"/>
              </a:rPr>
              <a:t>Python is </a:t>
            </a:r>
            <a:r>
              <a:rPr lang="en-US" sz="3200" b="1" i="0" dirty="0">
                <a:solidFill>
                  <a:schemeClr val="tx1">
                    <a:lumMod val="50000"/>
                  </a:schemeClr>
                </a:solidFill>
                <a:effectLst/>
                <a:latin typeface="-apple-system"/>
              </a:rPr>
              <a:t>a computer programming language often used to build websites and software, automate tasks, and conduct data analysis</a:t>
            </a:r>
            <a:r>
              <a:rPr lang="en-US" sz="3200" b="0" i="0" dirty="0">
                <a:solidFill>
                  <a:schemeClr val="tx1">
                    <a:lumMod val="50000"/>
                  </a:schemeClr>
                </a:solidFill>
                <a:effectLst/>
                <a:latin typeface="-apple-system"/>
              </a:rPr>
              <a:t>. Python is a general-purpose language, meaning it can be used to create a variety of different programs and isn't specialized for any specific problems.</a:t>
            </a:r>
            <a:endParaRPr lang="en-PH" sz="3200" dirty="0">
              <a:solidFill>
                <a:schemeClr val="tx1">
                  <a:lumMod val="50000"/>
                </a:schemeClr>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341820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558" r="558"/>
          <a:stretch/>
        </p:blipFill>
        <p:spPr>
          <a:xfrm>
            <a:off x="6660000" y="0"/>
            <a:ext cx="5544000" cy="6061194"/>
          </a:xfrm>
        </p:spPr>
      </p:pic>
      <p:sp>
        <p:nvSpPr>
          <p:cNvPr id="10" name="TextBox 9">
            <a:extLst>
              <a:ext uri="{FF2B5EF4-FFF2-40B4-BE49-F238E27FC236}">
                <a16:creationId xmlns:a16="http://schemas.microsoft.com/office/drawing/2014/main" id="{DE5D611B-24B7-D3A4-1618-235CE3A7D189}"/>
              </a:ext>
            </a:extLst>
          </p:cNvPr>
          <p:cNvSpPr txBox="1"/>
          <p:nvPr/>
        </p:nvSpPr>
        <p:spPr>
          <a:xfrm>
            <a:off x="552000" y="642147"/>
            <a:ext cx="5217735" cy="3539430"/>
          </a:xfrm>
          <a:prstGeom prst="rect">
            <a:avLst/>
          </a:prstGeom>
          <a:noFill/>
        </p:spPr>
        <p:txBody>
          <a:bodyPr wrap="square" rtlCol="0">
            <a:spAutoFit/>
          </a:bodyPr>
          <a:lstStyle/>
          <a:p>
            <a:r>
              <a:rPr lang="en-US" sz="3200" b="1" i="0" dirty="0">
                <a:solidFill>
                  <a:schemeClr val="tx1">
                    <a:lumMod val="50000"/>
                  </a:schemeClr>
                </a:solidFill>
                <a:effectLst/>
                <a:latin typeface="-apple-system"/>
              </a:rPr>
              <a:t>Python is both a free and open-source programming language</a:t>
            </a:r>
            <a:r>
              <a:rPr lang="en-US" sz="3200" b="0" i="0" dirty="0">
                <a:solidFill>
                  <a:schemeClr val="tx1">
                    <a:lumMod val="50000"/>
                  </a:schemeClr>
                </a:solidFill>
                <a:effectLst/>
                <a:latin typeface="-apple-system"/>
              </a:rPr>
              <a:t>. Python is the easiest language to learn. Its English-like structure aids non-technical pupils in quickly picking up the language.</a:t>
            </a:r>
            <a:endParaRPr lang="en-PH" sz="3200" dirty="0">
              <a:solidFill>
                <a:schemeClr val="tx1">
                  <a:lumMod val="50000"/>
                </a:schemeClr>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64901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394995"/>
            <a:ext cx="6502620" cy="676656"/>
          </a:xfrm>
        </p:spPr>
        <p:txBody>
          <a:bodyPr/>
          <a:lstStyle/>
          <a:p>
            <a:pPr algn="l"/>
            <a:r>
              <a:rPr lang="en-PH" b="0" i="0" dirty="0">
                <a:solidFill>
                  <a:srgbClr val="000000"/>
                </a:solidFill>
                <a:effectLst/>
                <a:latin typeface="Segoe UI" panose="020B0502040204020203" pitchFamily="34" charset="0"/>
              </a:rPr>
              <a:t>What is Python?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59" y="1071652"/>
            <a:ext cx="6614589" cy="2070794"/>
          </a:xfrm>
        </p:spPr>
        <p:txBody>
          <a:bodyPr/>
          <a:lstStyle/>
          <a:p>
            <a:pPr algn="l"/>
            <a:r>
              <a:rPr lang="en-US" b="0" i="0" dirty="0">
                <a:solidFill>
                  <a:srgbClr val="000000"/>
                </a:solidFill>
                <a:effectLst/>
                <a:latin typeface="Verdana" panose="020B0604030504040204" pitchFamily="34" charset="0"/>
              </a:rPr>
              <a:t>Python is a popular programming language. It was created by Guido van Rossum, and released in 1991.</a:t>
            </a:r>
          </a:p>
          <a:p>
            <a:pPr algn="l"/>
            <a:r>
              <a:rPr lang="en-US" b="0" i="0" dirty="0">
                <a:solidFill>
                  <a:srgbClr val="000000"/>
                </a:solidFill>
                <a:effectLst/>
                <a:latin typeface="Verdana" panose="020B0604030504040204" pitchFamily="34" charset="0"/>
              </a:rPr>
              <a:t>It is used for:</a:t>
            </a:r>
          </a:p>
          <a:p>
            <a:pPr algn="l">
              <a:buFont typeface="Arial" panose="020B0604020202020204" pitchFamily="34" charset="0"/>
              <a:buChar char="•"/>
            </a:pPr>
            <a:r>
              <a:rPr lang="en-US" b="0" i="0" dirty="0">
                <a:solidFill>
                  <a:srgbClr val="000000"/>
                </a:solidFill>
                <a:effectLst/>
                <a:latin typeface="Verdana" panose="020B0604030504040204" pitchFamily="34" charset="0"/>
              </a:rPr>
              <a:t>web development (server-side),</a:t>
            </a:r>
          </a:p>
          <a:p>
            <a:pPr algn="l">
              <a:buFont typeface="Arial" panose="020B0604020202020204" pitchFamily="34" charset="0"/>
              <a:buChar char="•"/>
            </a:pPr>
            <a:r>
              <a:rPr lang="en-US" b="0" i="0" dirty="0">
                <a:solidFill>
                  <a:srgbClr val="000000"/>
                </a:solidFill>
                <a:effectLst/>
                <a:latin typeface="Verdana" panose="020B0604030504040204" pitchFamily="34" charset="0"/>
              </a:rPr>
              <a:t>software development,</a:t>
            </a:r>
          </a:p>
          <a:p>
            <a:pPr algn="l">
              <a:buFont typeface="Arial" panose="020B0604020202020204" pitchFamily="34" charset="0"/>
              <a:buChar char="•"/>
            </a:pPr>
            <a:r>
              <a:rPr lang="en-US" b="0" i="0" dirty="0">
                <a:solidFill>
                  <a:srgbClr val="000000"/>
                </a:solidFill>
                <a:effectLst/>
                <a:latin typeface="Verdana" panose="020B0604030504040204" pitchFamily="34" charset="0"/>
              </a:rPr>
              <a:t>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system scripting.</a:t>
            </a:r>
          </a:p>
          <a:p>
            <a:endParaRPr lang="en-US" dirty="0"/>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10692" r="10692"/>
          <a:stretch/>
        </p:blipFill>
        <p:spPr>
          <a:xfrm>
            <a:off x="7818120" y="-7187"/>
            <a:ext cx="4376530" cy="6018401"/>
          </a:xfrm>
        </p:spPr>
      </p:pic>
      <p:sp>
        <p:nvSpPr>
          <p:cNvPr id="5" name="TextBox 4">
            <a:extLst>
              <a:ext uri="{FF2B5EF4-FFF2-40B4-BE49-F238E27FC236}">
                <a16:creationId xmlns:a16="http://schemas.microsoft.com/office/drawing/2014/main" id="{3F0B95A2-94A0-4060-9D79-185A48057A29}"/>
              </a:ext>
            </a:extLst>
          </p:cNvPr>
          <p:cNvSpPr txBox="1"/>
          <p:nvPr/>
        </p:nvSpPr>
        <p:spPr>
          <a:xfrm>
            <a:off x="365758" y="3142446"/>
            <a:ext cx="6400800" cy="830997"/>
          </a:xfrm>
          <a:prstGeom prst="rect">
            <a:avLst/>
          </a:prstGeom>
          <a:noFill/>
        </p:spPr>
        <p:txBody>
          <a:bodyPr wrap="square" rtlCol="0">
            <a:spAutoFit/>
          </a:bodyPr>
          <a:lstStyle/>
          <a:p>
            <a:pPr algn="l"/>
            <a:r>
              <a:rPr lang="en-PH" sz="4800" b="0" i="0" dirty="0">
                <a:solidFill>
                  <a:srgbClr val="000000"/>
                </a:solidFill>
                <a:effectLst/>
                <a:latin typeface="Segoe UI" panose="020B0502040204020203" pitchFamily="34" charset="0"/>
              </a:rPr>
              <a:t>What can Python do?</a:t>
            </a:r>
          </a:p>
        </p:txBody>
      </p:sp>
      <p:sp>
        <p:nvSpPr>
          <p:cNvPr id="6" name="TextBox 5">
            <a:extLst>
              <a:ext uri="{FF2B5EF4-FFF2-40B4-BE49-F238E27FC236}">
                <a16:creationId xmlns:a16="http://schemas.microsoft.com/office/drawing/2014/main" id="{8FE69872-4A46-DEB9-388C-02650E030A66}"/>
              </a:ext>
            </a:extLst>
          </p:cNvPr>
          <p:cNvSpPr txBox="1"/>
          <p:nvPr/>
        </p:nvSpPr>
        <p:spPr>
          <a:xfrm>
            <a:off x="365759" y="3926464"/>
            <a:ext cx="8211571"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on a server to create web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alongside software to create workflows.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connect to database systems. It can also read and modify files.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to handle big data and perform complex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for rapid prototyping, or for production-ready software development.</a:t>
            </a:r>
          </a:p>
          <a:p>
            <a:endParaRPr lang="en-PH"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394995"/>
            <a:ext cx="6502620" cy="676656"/>
          </a:xfrm>
        </p:spPr>
        <p:txBody>
          <a:bodyPr/>
          <a:lstStyle/>
          <a:p>
            <a:pPr algn="l"/>
            <a:r>
              <a:rPr lang="en-PH" b="0" i="0" dirty="0">
                <a:solidFill>
                  <a:srgbClr val="000000"/>
                </a:solidFill>
                <a:effectLst/>
                <a:latin typeface="Segoe UI" panose="020B0502040204020203" pitchFamily="34" charset="0"/>
              </a:rPr>
              <a:t>Why Python?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59" y="1071652"/>
            <a:ext cx="6614589" cy="2070794"/>
          </a:xfrm>
        </p:spPr>
        <p:txBody>
          <a:bodyPr>
            <a:normAutofit fontScale="85000" lnSpcReduction="2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works on different platforms (Windows, Mac, Linux, Raspberry Pi,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a simple syntax similar to the English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treated in a procedural way, an object-oriented way or a functional way.</a:t>
            </a:r>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10692" r="10692"/>
          <a:stretch/>
        </p:blipFill>
        <p:spPr>
          <a:xfrm>
            <a:off x="7818120" y="-7187"/>
            <a:ext cx="4376530" cy="6018401"/>
          </a:xfrm>
        </p:spPr>
      </p:pic>
      <p:sp>
        <p:nvSpPr>
          <p:cNvPr id="5" name="TextBox 4">
            <a:extLst>
              <a:ext uri="{FF2B5EF4-FFF2-40B4-BE49-F238E27FC236}">
                <a16:creationId xmlns:a16="http://schemas.microsoft.com/office/drawing/2014/main" id="{3F0B95A2-94A0-4060-9D79-185A48057A29}"/>
              </a:ext>
            </a:extLst>
          </p:cNvPr>
          <p:cNvSpPr txBox="1"/>
          <p:nvPr/>
        </p:nvSpPr>
        <p:spPr>
          <a:xfrm>
            <a:off x="365758" y="3013501"/>
            <a:ext cx="6400800" cy="830997"/>
          </a:xfrm>
          <a:prstGeom prst="rect">
            <a:avLst/>
          </a:prstGeom>
          <a:noFill/>
        </p:spPr>
        <p:txBody>
          <a:bodyPr wrap="square" rtlCol="0">
            <a:spAutoFit/>
          </a:bodyPr>
          <a:lstStyle/>
          <a:p>
            <a:pPr algn="l"/>
            <a:r>
              <a:rPr lang="en-PH" sz="4800" b="0" i="0" dirty="0">
                <a:solidFill>
                  <a:srgbClr val="000000"/>
                </a:solidFill>
                <a:effectLst/>
                <a:latin typeface="Segoe UI" panose="020B0502040204020203" pitchFamily="34" charset="0"/>
              </a:rPr>
              <a:t>Good to know</a:t>
            </a:r>
          </a:p>
        </p:txBody>
      </p:sp>
      <p:sp>
        <p:nvSpPr>
          <p:cNvPr id="6" name="TextBox 5">
            <a:extLst>
              <a:ext uri="{FF2B5EF4-FFF2-40B4-BE49-F238E27FC236}">
                <a16:creationId xmlns:a16="http://schemas.microsoft.com/office/drawing/2014/main" id="{8FE69872-4A46-DEB9-388C-02650E030A66}"/>
              </a:ext>
            </a:extLst>
          </p:cNvPr>
          <p:cNvSpPr txBox="1"/>
          <p:nvPr/>
        </p:nvSpPr>
        <p:spPr>
          <a:xfrm>
            <a:off x="365759" y="3715555"/>
            <a:ext cx="7452362" cy="2862322"/>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The most recent major version of Python is Python 3, which we shall be using in this tutorial. However, Python 2, although not being updated with anything other than security updates, is still quite popular.</a:t>
            </a:r>
          </a:p>
          <a:p>
            <a:pPr algn="l">
              <a:buFont typeface="Arial" panose="020B0604020202020204" pitchFamily="34" charset="0"/>
              <a:buChar char="•"/>
            </a:pPr>
            <a:r>
              <a:rPr lang="en-US" b="0" i="0" dirty="0">
                <a:solidFill>
                  <a:srgbClr val="000000"/>
                </a:solidFill>
                <a:effectLst/>
                <a:latin typeface="Verdana" panose="020B0604030504040204" pitchFamily="34" charset="0"/>
              </a:rPr>
              <a:t>In this tutorial Python will be written in a text editor. It is possible to write Python in an Integrated Development Environment, such as </a:t>
            </a:r>
            <a:r>
              <a:rPr lang="en-US" b="0" i="0" dirty="0" err="1">
                <a:solidFill>
                  <a:srgbClr val="000000"/>
                </a:solidFill>
                <a:effectLst/>
                <a:latin typeface="Verdana" panose="020B0604030504040204" pitchFamily="34" charset="0"/>
              </a:rPr>
              <a:t>Thonny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Pycharm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Netbeans</a:t>
            </a:r>
            <a:r>
              <a:rPr lang="en-US" b="0" i="0" dirty="0">
                <a:solidFill>
                  <a:srgbClr val="000000"/>
                </a:solidFill>
                <a:effectLst/>
                <a:latin typeface="Verdana" panose="020B0604030504040204" pitchFamily="34" charset="0"/>
              </a:rPr>
              <a:t> or Eclipse which are particularly useful when managing larger collections of Python files.</a:t>
            </a:r>
          </a:p>
          <a:p>
            <a:pPr algn="l">
              <a:buFont typeface="Arial" panose="020B0604020202020204" pitchFamily="34" charset="0"/>
              <a:buChar char="•"/>
            </a:pPr>
            <a:endParaRPr lang="en-PH" dirty="0"/>
          </a:p>
        </p:txBody>
      </p:sp>
    </p:spTree>
    <p:extLst>
      <p:ext uri="{BB962C8B-B14F-4D97-AF65-F5344CB8AC3E}">
        <p14:creationId xmlns:p14="http://schemas.microsoft.com/office/powerpoint/2010/main" val="339549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A62E0-EF93-99BC-1890-068C9A9C03AA}"/>
              </a:ext>
            </a:extLst>
          </p:cNvPr>
          <p:cNvSpPr>
            <a:spLocks noGrp="1"/>
          </p:cNvSpPr>
          <p:nvPr>
            <p:ph type="body" sz="half" idx="2"/>
          </p:nvPr>
        </p:nvSpPr>
        <p:spPr>
          <a:xfrm>
            <a:off x="365760" y="2550018"/>
            <a:ext cx="6769136" cy="3468383"/>
          </a:xfrm>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a:p>
            <a:endParaRPr lang="en-PH" b="1" dirty="0"/>
          </a:p>
        </p:txBody>
      </p:sp>
      <p:pic>
        <p:nvPicPr>
          <p:cNvPr id="11" name="Picture Placeholder 10">
            <a:extLst>
              <a:ext uri="{FF2B5EF4-FFF2-40B4-BE49-F238E27FC236}">
                <a16:creationId xmlns:a16="http://schemas.microsoft.com/office/drawing/2014/main" id="{A0904D0C-3F22-0F1D-4B80-6682B90F98C1}"/>
              </a:ext>
            </a:extLst>
          </p:cNvPr>
          <p:cNvPicPr>
            <a:picLocks noGrp="1" noChangeAspect="1"/>
          </p:cNvPicPr>
          <p:nvPr>
            <p:ph type="pic" idx="1"/>
          </p:nvPr>
        </p:nvPicPr>
        <p:blipFill>
          <a:blip r:embed="rId2"/>
          <a:srcRect l="19956" r="19956"/>
          <a:stretch>
            <a:fillRect/>
          </a:stretch>
        </p:blipFill>
        <p:spPr/>
      </p:pic>
      <p:sp>
        <p:nvSpPr>
          <p:cNvPr id="5" name="Date Placeholder 4">
            <a:extLst>
              <a:ext uri="{FF2B5EF4-FFF2-40B4-BE49-F238E27FC236}">
                <a16:creationId xmlns:a16="http://schemas.microsoft.com/office/drawing/2014/main" id="{E73F7D16-CB1C-73C6-A8EC-ACA3E8BBA78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CF0A88B-88D4-97FE-0801-A3E90743712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B387332-C2DA-6FED-B369-E163A9B70D81}"/>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9" name="Title 8">
            <a:extLst>
              <a:ext uri="{FF2B5EF4-FFF2-40B4-BE49-F238E27FC236}">
                <a16:creationId xmlns:a16="http://schemas.microsoft.com/office/drawing/2014/main" id="{DBDE39CE-2D07-90E3-B29D-994650D4B0EE}"/>
              </a:ext>
            </a:extLst>
          </p:cNvPr>
          <p:cNvSpPr>
            <a:spLocks noGrp="1"/>
          </p:cNvSpPr>
          <p:nvPr>
            <p:ph type="title"/>
          </p:nvPr>
        </p:nvSpPr>
        <p:spPr>
          <a:xfrm>
            <a:off x="365760" y="337323"/>
            <a:ext cx="7449710" cy="2589401"/>
          </a:xfrm>
        </p:spPr>
        <p:txBody>
          <a:bodyPr/>
          <a:lstStyle/>
          <a:p>
            <a:r>
              <a:rPr lang="en-US" b="0" i="0" dirty="0">
                <a:solidFill>
                  <a:srgbClr val="000000"/>
                </a:solidFill>
                <a:effectLst/>
                <a:latin typeface="Segoe UI" panose="020B0502040204020203" pitchFamily="34" charset="0"/>
              </a:rPr>
              <a:t>Python Syntax compared to other programming languages</a:t>
            </a:r>
            <a:br>
              <a:rPr lang="en-US" b="0" i="0" dirty="0">
                <a:solidFill>
                  <a:srgbClr val="000000"/>
                </a:solidFill>
                <a:effectLst/>
                <a:latin typeface="Segoe UI" panose="020B0502040204020203" pitchFamily="34" charset="0"/>
              </a:rPr>
            </a:br>
            <a:endParaRPr lang="en-PH" dirty="0"/>
          </a:p>
        </p:txBody>
      </p:sp>
    </p:spTree>
    <p:extLst>
      <p:ext uri="{BB962C8B-B14F-4D97-AF65-F5344CB8AC3E}">
        <p14:creationId xmlns:p14="http://schemas.microsoft.com/office/powerpoint/2010/main" val="131558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534399-7102-E0FD-469A-F06088098A34}"/>
              </a:ext>
            </a:extLst>
          </p:cNvPr>
          <p:cNvSpPr txBox="1"/>
          <p:nvPr/>
        </p:nvSpPr>
        <p:spPr>
          <a:xfrm>
            <a:off x="588136" y="289679"/>
            <a:ext cx="3837904" cy="923330"/>
          </a:xfrm>
          <a:prstGeom prst="rect">
            <a:avLst/>
          </a:prstGeom>
          <a:noFill/>
        </p:spPr>
        <p:txBody>
          <a:bodyPr wrap="square" rtlCol="0">
            <a:spAutoFit/>
          </a:bodyPr>
          <a:lstStyle/>
          <a:p>
            <a:r>
              <a:rPr lang="en-PH" sz="5400" b="1" i="0" u="sng" dirty="0">
                <a:solidFill>
                  <a:schemeClr val="tx1">
                    <a:lumMod val="50000"/>
                  </a:schemeClr>
                </a:solidFill>
                <a:effectLst>
                  <a:outerShdw blurRad="38100" dist="38100" dir="2700000" algn="tl">
                    <a:srgbClr val="000000">
                      <a:alpha val="43137"/>
                    </a:srgbClr>
                  </a:outerShdw>
                </a:effectLst>
                <a:latin typeface="-apple-system"/>
              </a:rPr>
              <a:t>Python Jobs</a:t>
            </a:r>
          </a:p>
        </p:txBody>
      </p:sp>
      <p:sp>
        <p:nvSpPr>
          <p:cNvPr id="6" name="TextBox 5">
            <a:extLst>
              <a:ext uri="{FF2B5EF4-FFF2-40B4-BE49-F238E27FC236}">
                <a16:creationId xmlns:a16="http://schemas.microsoft.com/office/drawing/2014/main" id="{7B4E740E-36A8-DE07-A63E-AD19152847F2}"/>
              </a:ext>
            </a:extLst>
          </p:cNvPr>
          <p:cNvSpPr txBox="1"/>
          <p:nvPr/>
        </p:nvSpPr>
        <p:spPr>
          <a:xfrm>
            <a:off x="588136" y="1363707"/>
            <a:ext cx="11307651" cy="1938992"/>
          </a:xfrm>
          <a:prstGeom prst="rect">
            <a:avLst/>
          </a:prstGeom>
          <a:noFill/>
        </p:spPr>
        <p:txBody>
          <a:bodyPr wrap="square" rtlCol="0">
            <a:spAutoFit/>
          </a:bodyPr>
          <a:lstStyle/>
          <a:p>
            <a:r>
              <a:rPr lang="en-US" sz="2400" b="0" i="0" dirty="0">
                <a:solidFill>
                  <a:schemeClr val="tx1">
                    <a:lumMod val="50000"/>
                  </a:schemeClr>
                </a:solidFill>
                <a:effectLst/>
                <a:latin typeface="Merriweather" panose="020B0604020202020204" pitchFamily="2" charset="0"/>
              </a:rPr>
              <a:t>	A professional who specializes in Python can hold a number of job titles, including Python Developer, Data Scientist, and Machine Learning Engineer. The exact work you’ll be doing will depend on the industry, company, and scope of the role, but essentially you will be using code to create sites and applications, or work with data and AI.</a:t>
            </a:r>
            <a:endParaRPr lang="en-PH" sz="2400" dirty="0">
              <a:solidFill>
                <a:schemeClr val="tx1">
                  <a:lumMod val="50000"/>
                </a:schemeClr>
              </a:solidFill>
            </a:endParaRPr>
          </a:p>
        </p:txBody>
      </p:sp>
      <p:sp>
        <p:nvSpPr>
          <p:cNvPr id="7" name="TextBox 6">
            <a:extLst>
              <a:ext uri="{FF2B5EF4-FFF2-40B4-BE49-F238E27FC236}">
                <a16:creationId xmlns:a16="http://schemas.microsoft.com/office/drawing/2014/main" id="{A40894EC-1BB1-935A-07E8-CAA0FC73700A}"/>
              </a:ext>
            </a:extLst>
          </p:cNvPr>
          <p:cNvSpPr txBox="1"/>
          <p:nvPr/>
        </p:nvSpPr>
        <p:spPr>
          <a:xfrm>
            <a:off x="1017431" y="3429000"/>
            <a:ext cx="4616970" cy="2677656"/>
          </a:xfrm>
          <a:prstGeom prst="rect">
            <a:avLst/>
          </a:prstGeom>
          <a:noFill/>
        </p:spPr>
        <p:txBody>
          <a:bodyPr wrap="none" rtlCol="0">
            <a:spAutoFit/>
          </a:bodyPr>
          <a:lstStyle/>
          <a:p>
            <a:pPr marL="457200" indent="-457200">
              <a:buFont typeface="Arial" panose="020B0604020202020204" pitchFamily="34" charset="0"/>
              <a:buChar char="•"/>
            </a:pPr>
            <a:r>
              <a:rPr lang="en-PH" sz="2800" i="0" dirty="0">
                <a:solidFill>
                  <a:srgbClr val="000000"/>
                </a:solidFill>
                <a:effectLst/>
                <a:latin typeface="AvenirNext"/>
              </a:rPr>
              <a:t>Web Developer</a:t>
            </a:r>
          </a:p>
          <a:p>
            <a:pPr marL="457200" indent="-457200">
              <a:buFont typeface="Arial" panose="020B0604020202020204" pitchFamily="34" charset="0"/>
              <a:buChar char="•"/>
            </a:pPr>
            <a:r>
              <a:rPr lang="en-PH" sz="2800" i="0" dirty="0">
                <a:solidFill>
                  <a:srgbClr val="000000"/>
                </a:solidFill>
                <a:effectLst/>
                <a:latin typeface="AvenirNext"/>
              </a:rPr>
              <a:t>Python Developer</a:t>
            </a:r>
          </a:p>
          <a:p>
            <a:pPr marL="457200" indent="-457200">
              <a:buFont typeface="Arial" panose="020B0604020202020204" pitchFamily="34" charset="0"/>
              <a:buChar char="•"/>
            </a:pPr>
            <a:r>
              <a:rPr lang="en-PH" sz="2800" i="0" dirty="0">
                <a:solidFill>
                  <a:srgbClr val="000000"/>
                </a:solidFill>
                <a:effectLst/>
                <a:latin typeface="AvenirNext"/>
              </a:rPr>
              <a:t>Software Engineer</a:t>
            </a:r>
          </a:p>
          <a:p>
            <a:pPr marL="457200" indent="-457200">
              <a:buFont typeface="Arial" panose="020B0604020202020204" pitchFamily="34" charset="0"/>
              <a:buChar char="•"/>
            </a:pPr>
            <a:r>
              <a:rPr lang="en-PH" sz="2800" i="0" dirty="0">
                <a:solidFill>
                  <a:srgbClr val="000000"/>
                </a:solidFill>
                <a:effectLst/>
                <a:latin typeface="AvenirNext"/>
              </a:rPr>
              <a:t>Data Analyst</a:t>
            </a:r>
          </a:p>
          <a:p>
            <a:pPr marL="457200" indent="-457200">
              <a:buFont typeface="Arial" panose="020B0604020202020204" pitchFamily="34" charset="0"/>
              <a:buChar char="•"/>
            </a:pPr>
            <a:r>
              <a:rPr lang="en-PH" sz="2800" i="0" dirty="0">
                <a:solidFill>
                  <a:srgbClr val="000000"/>
                </a:solidFill>
                <a:effectLst/>
                <a:latin typeface="AvenirNext"/>
              </a:rPr>
              <a:t>Data Scientist</a:t>
            </a:r>
          </a:p>
          <a:p>
            <a:pPr marL="457200" indent="-457200">
              <a:buFont typeface="Arial" panose="020B0604020202020204" pitchFamily="34" charset="0"/>
              <a:buChar char="•"/>
            </a:pPr>
            <a:r>
              <a:rPr lang="en-PH" sz="2800" i="0" dirty="0">
                <a:solidFill>
                  <a:srgbClr val="000000"/>
                </a:solidFill>
                <a:effectLst/>
                <a:latin typeface="AvenirNext"/>
              </a:rPr>
              <a:t>Machine Learning Engineer</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66D4A95-EF50-DF35-599A-FD65A3A83423}"/>
              </a:ext>
            </a:extLst>
          </p:cNvPr>
          <p:cNvSpPr txBox="1"/>
          <p:nvPr/>
        </p:nvSpPr>
        <p:spPr>
          <a:xfrm>
            <a:off x="918694" y="1116419"/>
            <a:ext cx="3855433" cy="1569660"/>
          </a:xfrm>
          <a:prstGeom prst="rect">
            <a:avLst/>
          </a:prstGeom>
          <a:noFill/>
        </p:spPr>
        <p:txBody>
          <a:bodyPr wrap="square" rtlCol="0">
            <a:spAutoFit/>
          </a:bodyPr>
          <a:lstStyle/>
          <a:p>
            <a:r>
              <a:rPr lang="en-US" sz="4800" b="1" u="sng" dirty="0"/>
              <a:t>Python Online Interpreter : 1</a:t>
            </a:r>
            <a:endParaRPr lang="en-PH" sz="4800" b="1" u="sng" dirty="0"/>
          </a:p>
        </p:txBody>
      </p:sp>
      <p:pic>
        <p:nvPicPr>
          <p:cNvPr id="3" name="Picture 2">
            <a:extLst>
              <a:ext uri="{FF2B5EF4-FFF2-40B4-BE49-F238E27FC236}">
                <a16:creationId xmlns:a16="http://schemas.microsoft.com/office/drawing/2014/main" id="{4BBC1F37-1404-D119-1F62-50CB69B76095}"/>
              </a:ext>
            </a:extLst>
          </p:cNvPr>
          <p:cNvPicPr>
            <a:picLocks noChangeAspect="1"/>
          </p:cNvPicPr>
          <p:nvPr/>
        </p:nvPicPr>
        <p:blipFill>
          <a:blip r:embed="rId2"/>
          <a:stretch>
            <a:fillRect/>
          </a:stretch>
        </p:blipFill>
        <p:spPr>
          <a:xfrm>
            <a:off x="5572260" y="300240"/>
            <a:ext cx="5439534" cy="6020640"/>
          </a:xfrm>
          <a:prstGeom prst="rect">
            <a:avLst/>
          </a:prstGeom>
        </p:spPr>
      </p:pic>
    </p:spTree>
    <p:extLst>
      <p:ext uri="{BB962C8B-B14F-4D97-AF65-F5344CB8AC3E}">
        <p14:creationId xmlns:p14="http://schemas.microsoft.com/office/powerpoint/2010/main" val="173049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EEC21A-EB2F-3441-E71F-35C87F2D1F6A}"/>
              </a:ext>
            </a:extLst>
          </p:cNvPr>
          <p:cNvPicPr>
            <a:picLocks noChangeAspect="1"/>
          </p:cNvPicPr>
          <p:nvPr/>
        </p:nvPicPr>
        <p:blipFill>
          <a:blip r:embed="rId2"/>
          <a:stretch>
            <a:fillRect/>
          </a:stretch>
        </p:blipFill>
        <p:spPr>
          <a:xfrm>
            <a:off x="739246" y="2002663"/>
            <a:ext cx="10713508" cy="2182970"/>
          </a:xfrm>
          <a:prstGeom prst="rect">
            <a:avLst/>
          </a:prstGeom>
          <a:ln>
            <a:noFill/>
          </a:ln>
          <a:effectLst>
            <a:reflection endPos="0" dist="50800" dir="5400000" sy="-100000" algn="bl" rotWithShape="0"/>
          </a:effectLst>
        </p:spPr>
      </p:pic>
      <p:sp>
        <p:nvSpPr>
          <p:cNvPr id="13" name="TextBox 12">
            <a:extLst>
              <a:ext uri="{FF2B5EF4-FFF2-40B4-BE49-F238E27FC236}">
                <a16:creationId xmlns:a16="http://schemas.microsoft.com/office/drawing/2014/main" id="{D66D4A95-EF50-DF35-599A-FD65A3A83423}"/>
              </a:ext>
            </a:extLst>
          </p:cNvPr>
          <p:cNvSpPr txBox="1"/>
          <p:nvPr/>
        </p:nvSpPr>
        <p:spPr>
          <a:xfrm>
            <a:off x="932710" y="679350"/>
            <a:ext cx="7181453" cy="830997"/>
          </a:xfrm>
          <a:prstGeom prst="rect">
            <a:avLst/>
          </a:prstGeom>
          <a:noFill/>
        </p:spPr>
        <p:txBody>
          <a:bodyPr wrap="none" rtlCol="0">
            <a:spAutoFit/>
          </a:bodyPr>
          <a:lstStyle/>
          <a:p>
            <a:r>
              <a:rPr lang="en-US" sz="4800" b="1" u="sng" dirty="0"/>
              <a:t>Python Online Interpreter : 2</a:t>
            </a:r>
            <a:endParaRPr lang="en-PH" sz="4800" b="1" u="sng" dirty="0"/>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3760C2-DDDF-1658-0785-2498B230072D}"/>
              </a:ext>
            </a:extLst>
          </p:cNvPr>
          <p:cNvPicPr>
            <a:picLocks noChangeAspect="1"/>
          </p:cNvPicPr>
          <p:nvPr/>
        </p:nvPicPr>
        <p:blipFill>
          <a:blip r:embed="rId2"/>
          <a:stretch>
            <a:fillRect/>
          </a:stretch>
        </p:blipFill>
        <p:spPr>
          <a:xfrm>
            <a:off x="6889488" y="220202"/>
            <a:ext cx="4363059" cy="5953956"/>
          </a:xfrm>
          <a:prstGeom prst="rect">
            <a:avLst/>
          </a:prstGeom>
        </p:spPr>
      </p:pic>
      <p:sp>
        <p:nvSpPr>
          <p:cNvPr id="11" name="TextBox 10">
            <a:extLst>
              <a:ext uri="{FF2B5EF4-FFF2-40B4-BE49-F238E27FC236}">
                <a16:creationId xmlns:a16="http://schemas.microsoft.com/office/drawing/2014/main" id="{C187253F-A657-1400-F9B5-FD82135AB8A2}"/>
              </a:ext>
            </a:extLst>
          </p:cNvPr>
          <p:cNvSpPr txBox="1"/>
          <p:nvPr/>
        </p:nvSpPr>
        <p:spPr>
          <a:xfrm>
            <a:off x="669385" y="1378040"/>
            <a:ext cx="5516767" cy="923330"/>
          </a:xfrm>
          <a:prstGeom prst="rect">
            <a:avLst/>
          </a:prstGeom>
          <a:noFill/>
        </p:spPr>
        <p:txBody>
          <a:bodyPr wrap="none" rtlCol="0">
            <a:spAutoFit/>
          </a:bodyPr>
          <a:lstStyle/>
          <a:p>
            <a:r>
              <a:rPr lang="en-US" sz="5400" b="1" u="sng" dirty="0">
                <a:solidFill>
                  <a:schemeClr val="tx1">
                    <a:lumMod val="50000"/>
                  </a:schemeClr>
                </a:solidFill>
              </a:rPr>
              <a:t>Exercise 2 : Sample </a:t>
            </a:r>
            <a:endParaRPr lang="en-PH" sz="5400" b="1" u="sng" dirty="0">
              <a:solidFill>
                <a:schemeClr val="tx1">
                  <a:lumMod val="50000"/>
                </a:schemeClr>
              </a:solidFill>
            </a:endParaRPr>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D2EE5C-7B1A-6961-DDDE-C09BDCEF4B02}"/>
              </a:ext>
            </a:extLst>
          </p:cNvPr>
          <p:cNvSpPr txBox="1"/>
          <p:nvPr/>
        </p:nvSpPr>
        <p:spPr>
          <a:xfrm>
            <a:off x="463640" y="375564"/>
            <a:ext cx="4494726" cy="1569660"/>
          </a:xfrm>
          <a:prstGeom prst="rect">
            <a:avLst/>
          </a:prstGeom>
          <a:noFill/>
        </p:spPr>
        <p:txBody>
          <a:bodyPr wrap="square">
            <a:spAutoFit/>
          </a:bodyPr>
          <a:lstStyle/>
          <a:p>
            <a:r>
              <a:rPr lang="en-US" sz="4800" b="1" u="sng" dirty="0">
                <a:solidFill>
                  <a:schemeClr val="tx1">
                    <a:lumMod val="50000"/>
                  </a:schemeClr>
                </a:solidFill>
              </a:rPr>
              <a:t>Exercise 3 : Input &amp; Output </a:t>
            </a:r>
            <a:endParaRPr lang="en-PH" sz="4800" b="1" u="sng" dirty="0">
              <a:solidFill>
                <a:schemeClr val="tx1">
                  <a:lumMod val="50000"/>
                </a:schemeClr>
              </a:solidFill>
            </a:endParaRPr>
          </a:p>
        </p:txBody>
      </p:sp>
      <p:pic>
        <p:nvPicPr>
          <p:cNvPr id="5" name="Picture 4">
            <a:extLst>
              <a:ext uri="{FF2B5EF4-FFF2-40B4-BE49-F238E27FC236}">
                <a16:creationId xmlns:a16="http://schemas.microsoft.com/office/drawing/2014/main" id="{38D6C9DF-FDC9-13B4-FA1B-5F47BCFF1BE2}"/>
              </a:ext>
            </a:extLst>
          </p:cNvPr>
          <p:cNvPicPr>
            <a:picLocks noChangeAspect="1"/>
          </p:cNvPicPr>
          <p:nvPr/>
        </p:nvPicPr>
        <p:blipFill>
          <a:blip r:embed="rId2"/>
          <a:stretch>
            <a:fillRect/>
          </a:stretch>
        </p:blipFill>
        <p:spPr>
          <a:xfrm>
            <a:off x="6096000" y="723458"/>
            <a:ext cx="5027740" cy="1465140"/>
          </a:xfrm>
          <a:prstGeom prst="rect">
            <a:avLst/>
          </a:prstGeom>
        </p:spPr>
      </p:pic>
      <p:sp>
        <p:nvSpPr>
          <p:cNvPr id="6" name="TextBox 5">
            <a:extLst>
              <a:ext uri="{FF2B5EF4-FFF2-40B4-BE49-F238E27FC236}">
                <a16:creationId xmlns:a16="http://schemas.microsoft.com/office/drawing/2014/main" id="{EE474CF7-CC23-6DB6-41DF-4C0AB2550427}"/>
              </a:ext>
            </a:extLst>
          </p:cNvPr>
          <p:cNvSpPr txBox="1"/>
          <p:nvPr/>
        </p:nvSpPr>
        <p:spPr>
          <a:xfrm>
            <a:off x="6384945" y="260640"/>
            <a:ext cx="1466876" cy="461665"/>
          </a:xfrm>
          <a:prstGeom prst="rect">
            <a:avLst/>
          </a:prstGeom>
          <a:noFill/>
        </p:spPr>
        <p:txBody>
          <a:bodyPr wrap="none" rtlCol="0">
            <a:spAutoFit/>
          </a:bodyPr>
          <a:lstStyle/>
          <a:p>
            <a:r>
              <a:rPr lang="en-US" sz="2400" b="1" dirty="0">
                <a:solidFill>
                  <a:schemeClr val="tx1">
                    <a:lumMod val="50000"/>
                  </a:schemeClr>
                </a:solidFill>
              </a:rPr>
              <a:t>Question</a:t>
            </a:r>
            <a:r>
              <a:rPr lang="en-US" b="1" dirty="0">
                <a:solidFill>
                  <a:schemeClr val="tx1">
                    <a:lumMod val="50000"/>
                  </a:schemeClr>
                </a:solidFill>
              </a:rPr>
              <a:t> : </a:t>
            </a:r>
            <a:endParaRPr lang="en-PH" b="1" dirty="0">
              <a:solidFill>
                <a:schemeClr val="tx1">
                  <a:lumMod val="50000"/>
                </a:schemeClr>
              </a:solidFill>
            </a:endParaRPr>
          </a:p>
        </p:txBody>
      </p:sp>
      <p:pic>
        <p:nvPicPr>
          <p:cNvPr id="12" name="Picture 11">
            <a:extLst>
              <a:ext uri="{FF2B5EF4-FFF2-40B4-BE49-F238E27FC236}">
                <a16:creationId xmlns:a16="http://schemas.microsoft.com/office/drawing/2014/main" id="{0FE99F2D-BEEA-D2C0-B509-D24F15A19EC0}"/>
              </a:ext>
            </a:extLst>
          </p:cNvPr>
          <p:cNvPicPr>
            <a:picLocks noChangeAspect="1"/>
          </p:cNvPicPr>
          <p:nvPr/>
        </p:nvPicPr>
        <p:blipFill>
          <a:blip r:embed="rId3"/>
          <a:stretch>
            <a:fillRect/>
          </a:stretch>
        </p:blipFill>
        <p:spPr>
          <a:xfrm>
            <a:off x="2745887" y="2424219"/>
            <a:ext cx="3639058" cy="4077269"/>
          </a:xfrm>
          <a:prstGeom prst="rect">
            <a:avLst/>
          </a:prstGeom>
        </p:spPr>
      </p:pic>
      <p:pic>
        <p:nvPicPr>
          <p:cNvPr id="14" name="Picture 13">
            <a:extLst>
              <a:ext uri="{FF2B5EF4-FFF2-40B4-BE49-F238E27FC236}">
                <a16:creationId xmlns:a16="http://schemas.microsoft.com/office/drawing/2014/main" id="{E9B8479C-62FF-E57A-2F50-F9450E3500D8}"/>
              </a:ext>
            </a:extLst>
          </p:cNvPr>
          <p:cNvPicPr>
            <a:picLocks noChangeAspect="1"/>
          </p:cNvPicPr>
          <p:nvPr/>
        </p:nvPicPr>
        <p:blipFill>
          <a:blip r:embed="rId4"/>
          <a:stretch>
            <a:fillRect/>
          </a:stretch>
        </p:blipFill>
        <p:spPr>
          <a:xfrm>
            <a:off x="7916873" y="2386114"/>
            <a:ext cx="3524742" cy="4115374"/>
          </a:xfrm>
          <a:prstGeom prst="rect">
            <a:avLst/>
          </a:prstGeom>
        </p:spPr>
      </p:pic>
      <p:sp>
        <p:nvSpPr>
          <p:cNvPr id="15" name="TextBox 14">
            <a:extLst>
              <a:ext uri="{FF2B5EF4-FFF2-40B4-BE49-F238E27FC236}">
                <a16:creationId xmlns:a16="http://schemas.microsoft.com/office/drawing/2014/main" id="{2C51923F-DD0B-E2C5-D7D4-31696979536D}"/>
              </a:ext>
            </a:extLst>
          </p:cNvPr>
          <p:cNvSpPr txBox="1"/>
          <p:nvPr/>
        </p:nvSpPr>
        <p:spPr>
          <a:xfrm>
            <a:off x="605195" y="2700046"/>
            <a:ext cx="2105808" cy="1200329"/>
          </a:xfrm>
          <a:prstGeom prst="rect">
            <a:avLst/>
          </a:prstGeom>
          <a:noFill/>
        </p:spPr>
        <p:txBody>
          <a:bodyPr wrap="square" rtlCol="0">
            <a:spAutoFit/>
          </a:bodyPr>
          <a:lstStyle/>
          <a:p>
            <a:r>
              <a:rPr lang="en-US" sz="3600" b="1" dirty="0">
                <a:solidFill>
                  <a:schemeClr val="tx1">
                    <a:lumMod val="50000"/>
                  </a:schemeClr>
                </a:solidFill>
              </a:rPr>
              <a:t>2 Possible Answers</a:t>
            </a:r>
            <a:endParaRPr lang="en-PH" sz="3600" b="1" dirty="0">
              <a:solidFill>
                <a:schemeClr val="tx1">
                  <a:lumMod val="50000"/>
                </a:schemeClr>
              </a:solidFill>
            </a:endParaRPr>
          </a:p>
        </p:txBody>
      </p:sp>
      <p:sp>
        <p:nvSpPr>
          <p:cNvPr id="16" name="TextBox 15">
            <a:extLst>
              <a:ext uri="{FF2B5EF4-FFF2-40B4-BE49-F238E27FC236}">
                <a16:creationId xmlns:a16="http://schemas.microsoft.com/office/drawing/2014/main" id="{9A6AAB49-3849-4BC1-8EA8-701E2D4D7BC8}"/>
              </a:ext>
            </a:extLst>
          </p:cNvPr>
          <p:cNvSpPr txBox="1"/>
          <p:nvPr/>
        </p:nvSpPr>
        <p:spPr>
          <a:xfrm>
            <a:off x="1440542" y="4462853"/>
            <a:ext cx="679994" cy="1015663"/>
          </a:xfrm>
          <a:prstGeom prst="rect">
            <a:avLst/>
          </a:prstGeom>
          <a:noFill/>
        </p:spPr>
        <p:txBody>
          <a:bodyPr wrap="none" rtlCol="0">
            <a:spAutoFit/>
          </a:bodyPr>
          <a:lstStyle/>
          <a:p>
            <a:r>
              <a:rPr lang="en-US" sz="6000" b="1" u="sng" dirty="0">
                <a:solidFill>
                  <a:schemeClr val="tx1">
                    <a:lumMod val="50000"/>
                  </a:schemeClr>
                </a:solidFill>
              </a:rPr>
              <a:t>A</a:t>
            </a:r>
            <a:endParaRPr lang="en-PH" sz="6000" b="1" u="sng" dirty="0">
              <a:solidFill>
                <a:schemeClr val="tx1">
                  <a:lumMod val="50000"/>
                </a:schemeClr>
              </a:solidFill>
            </a:endParaRPr>
          </a:p>
        </p:txBody>
      </p:sp>
      <p:sp>
        <p:nvSpPr>
          <p:cNvPr id="20" name="TextBox 19">
            <a:extLst>
              <a:ext uri="{FF2B5EF4-FFF2-40B4-BE49-F238E27FC236}">
                <a16:creationId xmlns:a16="http://schemas.microsoft.com/office/drawing/2014/main" id="{5DC2A003-27FC-FEB4-DDF3-384C6666EFE0}"/>
              </a:ext>
            </a:extLst>
          </p:cNvPr>
          <p:cNvSpPr txBox="1"/>
          <p:nvPr/>
        </p:nvSpPr>
        <p:spPr>
          <a:xfrm>
            <a:off x="6751664" y="4462852"/>
            <a:ext cx="798490" cy="1015663"/>
          </a:xfrm>
          <a:prstGeom prst="rect">
            <a:avLst/>
          </a:prstGeom>
          <a:noFill/>
        </p:spPr>
        <p:txBody>
          <a:bodyPr wrap="square">
            <a:spAutoFit/>
          </a:bodyPr>
          <a:lstStyle/>
          <a:p>
            <a:r>
              <a:rPr lang="en-US" sz="6000" b="1" u="sng" dirty="0">
                <a:solidFill>
                  <a:schemeClr val="tx1">
                    <a:lumMod val="50000"/>
                  </a:schemeClr>
                </a:solidFill>
              </a:rPr>
              <a:t>B</a:t>
            </a:r>
            <a:endParaRPr lang="en-PH" sz="6000" b="1" u="sng" dirty="0">
              <a:solidFill>
                <a:schemeClr val="tx1">
                  <a:lumMod val="50000"/>
                </a:schemeClr>
              </a:solidFill>
            </a:endParaRPr>
          </a:p>
        </p:txBody>
      </p:sp>
      <p:sp>
        <p:nvSpPr>
          <p:cNvPr id="22" name="TextBox 21">
            <a:extLst>
              <a:ext uri="{FF2B5EF4-FFF2-40B4-BE49-F238E27FC236}">
                <a16:creationId xmlns:a16="http://schemas.microsoft.com/office/drawing/2014/main" id="{64049579-E436-814C-98B8-A23C9B792F3E}"/>
              </a:ext>
            </a:extLst>
          </p:cNvPr>
          <p:cNvSpPr txBox="1"/>
          <p:nvPr/>
        </p:nvSpPr>
        <p:spPr>
          <a:xfrm>
            <a:off x="1889225" y="5478516"/>
            <a:ext cx="756810" cy="523220"/>
          </a:xfrm>
          <a:prstGeom prst="rect">
            <a:avLst/>
          </a:prstGeom>
          <a:noFill/>
        </p:spPr>
        <p:txBody>
          <a:bodyPr wrap="none" rtlCol="0">
            <a:spAutoFit/>
          </a:bodyPr>
          <a:lstStyle/>
          <a:p>
            <a:r>
              <a:rPr lang="en-US" sz="2800" b="1" dirty="0">
                <a:solidFill>
                  <a:schemeClr val="tx1">
                    <a:lumMod val="50000"/>
                  </a:schemeClr>
                </a:solidFill>
              </a:rPr>
              <a:t>int()</a:t>
            </a:r>
            <a:endParaRPr lang="en-PH" sz="2800" b="1" dirty="0">
              <a:solidFill>
                <a:schemeClr val="tx1">
                  <a:lumMod val="50000"/>
                </a:schemeClr>
              </a:solidFill>
            </a:endParaRPr>
          </a:p>
        </p:txBody>
      </p:sp>
      <p:sp>
        <p:nvSpPr>
          <p:cNvPr id="23" name="TextBox 22">
            <a:extLst>
              <a:ext uri="{FF2B5EF4-FFF2-40B4-BE49-F238E27FC236}">
                <a16:creationId xmlns:a16="http://schemas.microsoft.com/office/drawing/2014/main" id="{B249B3B2-68DC-F9AC-0F0A-E13211F4A563}"/>
              </a:ext>
            </a:extLst>
          </p:cNvPr>
          <p:cNvSpPr txBox="1"/>
          <p:nvPr/>
        </p:nvSpPr>
        <p:spPr>
          <a:xfrm>
            <a:off x="6938766" y="5478516"/>
            <a:ext cx="935641" cy="523220"/>
          </a:xfrm>
          <a:prstGeom prst="rect">
            <a:avLst/>
          </a:prstGeom>
          <a:noFill/>
        </p:spPr>
        <p:txBody>
          <a:bodyPr wrap="none" rtlCol="0">
            <a:spAutoFit/>
          </a:bodyPr>
          <a:lstStyle/>
          <a:p>
            <a:r>
              <a:rPr lang="en-US" sz="2800" b="1" dirty="0">
                <a:solidFill>
                  <a:schemeClr val="tx1">
                    <a:lumMod val="50000"/>
                  </a:schemeClr>
                </a:solidFill>
              </a:rPr>
              <a:t>eval()</a:t>
            </a:r>
            <a:endParaRPr lang="en-PH" sz="2800" b="1" dirty="0">
              <a:solidFill>
                <a:schemeClr val="tx1">
                  <a:lumMod val="50000"/>
                </a:schemeClr>
              </a:solidFill>
            </a:endParaRPr>
          </a:p>
        </p:txBody>
      </p:sp>
    </p:spTree>
    <p:extLst>
      <p:ext uri="{BB962C8B-B14F-4D97-AF65-F5344CB8AC3E}">
        <p14:creationId xmlns:p14="http://schemas.microsoft.com/office/powerpoint/2010/main" val="288568327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{EEDEDAAE-582B-4EA7-ADD0-CD95E214FA34}tf11964407_win32</Template>
  <TotalTime>233</TotalTime>
  <Words>770</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-apple-system</vt:lpstr>
      <vt:lpstr>Arial</vt:lpstr>
      <vt:lpstr>AvenirNext</vt:lpstr>
      <vt:lpstr>Calibri</vt:lpstr>
      <vt:lpstr>Consolas</vt:lpstr>
      <vt:lpstr>Courier New</vt:lpstr>
      <vt:lpstr>Gill Sans Nova</vt:lpstr>
      <vt:lpstr>Gill Sans Nova Light</vt:lpstr>
      <vt:lpstr>Merriweather</vt:lpstr>
      <vt:lpstr>Sagona Book</vt:lpstr>
      <vt:lpstr>Segoe UI</vt:lpstr>
      <vt:lpstr>Verdana</vt:lpstr>
      <vt:lpstr>Office Theme</vt:lpstr>
      <vt:lpstr>Python Programming Language</vt:lpstr>
      <vt:lpstr>What is Python?</vt:lpstr>
      <vt:lpstr>Why Python?</vt:lpstr>
      <vt:lpstr>Python Syntax compared to other programming languages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Language</dc:title>
  <dc:creator>keityhan00@gmail.com</dc:creator>
  <cp:lastModifiedBy>keityhan00@gmail.com</cp:lastModifiedBy>
  <cp:revision>12</cp:revision>
  <dcterms:created xsi:type="dcterms:W3CDTF">2022-09-30T01:32:45Z</dcterms:created>
  <dcterms:modified xsi:type="dcterms:W3CDTF">2022-10-01T15:25:56Z</dcterms:modified>
</cp:coreProperties>
</file>