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E5641-D96E-4F56-B7DB-F0C1E455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2C2F3B-B57A-5B3C-2CD8-1430C930C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53DFCB-6D20-0BE9-7AE6-4D170E5C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112EDD-BB82-6F55-E9FF-8166F79D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E139E4-CD16-2E25-15AD-AE803632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04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50F19-F5D2-86C7-D469-41283563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4FD8BD-6B87-286B-E2AB-24041B5F4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B40496-0956-E3D5-0D91-5DA8B2E7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0FF49D-8BA2-FA62-56AD-2243EA4C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6AEE0E-7A04-B962-415A-05F09A4B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81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D593B9-2EDC-CF0D-03A7-D31493BA0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75CD9D-5BAF-24F5-FFAF-7F391E8A9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13B7B4-9E86-D41B-CECA-E75CD1BD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8996C9-9CCC-0D0A-E93C-7135E61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75322F-F310-C3BE-8954-5E1BA04F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75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76F34-2AB0-F84F-F80B-B4030595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3EE37-4DC7-2956-79B6-957DFF0B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2A0AD5-D54B-E047-43D7-E4EB4097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CFBE10-19F2-93A7-01E1-4527783E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641088-31BE-978A-9A27-C9B646E1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3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ABF8A6-3119-8799-6F27-638C786E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FC8223-AF39-AB54-2600-C2D1D2381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5A5C72-7C98-2848-DEEC-F426D755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3E477A-0DF0-41E3-8524-377058A1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59AA8D-DD4F-3548-CE33-38343305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25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FD2FD-9043-1430-2239-0F565DF7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0340CD-C116-430F-0024-C470EE0A6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2A72FD-CE76-FF6B-818A-88EEBC1D6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AE64F5-DA9B-AE68-0B8A-1488D261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7FE6E3-9AFF-1C62-9A6F-3C848A7E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E2D83A-EE5B-6FBB-DB6C-831CD14D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82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285882-6180-B58B-A668-88BEE605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BB4DCA-A336-7CC2-73DC-DD34CBC38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1BDC34-05A6-9ADF-5640-0A693E003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6046C7-D525-D883-A47D-D2C3F3B92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7E502D-09F8-B064-4418-A79C0750D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BD7939-C951-68E1-C264-B2119F68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FB6FE7-95A5-841A-1CCA-C59A3970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F4A041-4C99-59C3-CAD9-26FDCC12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49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82466-6F92-101C-AD6C-DBDD5A22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34C047-29ED-FF13-D6E5-328F66E8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6E5DEF-3E27-0C63-51AA-52020C00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284423-B0B6-6A22-35E3-820F8268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35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036ECD-2D4A-5ADC-652C-C9E96776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0D05F7-55F2-B253-D322-3C7121A1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6A346E-B383-9870-3CF6-6AE412AC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86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5A746-43C8-128B-E5E9-C6E13F06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84991F-7E2B-7755-E225-0827FDB71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1119E6-CBD0-C347-6D32-8D1C24E76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CB6B4C-10A3-F3FD-3777-5D1E5958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0487BF-56D6-D71F-1395-DDED0883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0F2A67-325C-6012-6A19-56F8F0D4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11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C1A4D-F512-4AF2-CAD4-1059A569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32718F-1AE3-1391-A44F-96E0AF9CF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36CCDD-FD87-DD7C-6C3B-01200DEEB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1B36A3-B24A-F2D8-477C-10B69F8B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30E1B9-EAD3-6160-60F6-94A80E0E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77DB03-2D45-16EC-0514-63B3847F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38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003C12-4B11-8963-4D60-1ADDD4B7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96110-8928-67C2-2CE4-24CEFB68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931C7C-6388-AC0A-2879-656CFA59D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EFB923-D070-A592-5165-37EC745DC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909541-CE5E-DD7F-91D4-BE2BDFE32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76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2455060" y="296445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6309991" y="450975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3947638" y="147872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5435860" y="29617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7144434" y="29617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514350" y="268882"/>
            <a:ext cx="158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状態遷移図</a:t>
            </a:r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C1FE19C-E750-6470-8CD3-8D42D286515E}"/>
              </a:ext>
            </a:extLst>
          </p:cNvPr>
          <p:cNvSpPr/>
          <p:nvPr/>
        </p:nvSpPr>
        <p:spPr>
          <a:xfrm>
            <a:off x="3895640" y="450975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79A5A028-187C-77CD-4546-5DE05F318FF7}"/>
              </a:ext>
            </a:extLst>
          </p:cNvPr>
          <p:cNvCxnSpPr>
            <a:cxnSpLocks/>
            <a:stCxn id="5" idx="5"/>
            <a:endCxn id="5" idx="7"/>
          </p:cNvCxnSpPr>
          <p:nvPr/>
        </p:nvCxnSpPr>
        <p:spPr>
          <a:xfrm rot="5400000" flipH="1">
            <a:off x="6531818" y="4727132"/>
            <a:ext cx="307423" cy="12700"/>
          </a:xfrm>
          <a:prstGeom prst="curvedConnector5">
            <a:avLst>
              <a:gd name="adj1" fmla="val -74360"/>
              <a:gd name="adj2" fmla="val -4549819"/>
              <a:gd name="adj3" fmla="val 17436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5D43075-8F92-850B-EB61-9B16ADCA7E41}"/>
              </a:ext>
            </a:extLst>
          </p:cNvPr>
          <p:cNvSpPr txBox="1"/>
          <p:nvPr/>
        </p:nvSpPr>
        <p:spPr>
          <a:xfrm>
            <a:off x="9997270" y="5191911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親子関係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55CCDAA-547E-8C9C-93EB-AE30C2BC4F1E}"/>
              </a:ext>
            </a:extLst>
          </p:cNvPr>
          <p:cNvCxnSpPr>
            <a:cxnSpLocks/>
          </p:cNvCxnSpPr>
          <p:nvPr/>
        </p:nvCxnSpPr>
        <p:spPr>
          <a:xfrm flipV="1">
            <a:off x="9250298" y="5378965"/>
            <a:ext cx="746972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F6BDFF5-D217-6920-EF5A-FD10BC82A8E5}"/>
              </a:ext>
            </a:extLst>
          </p:cNvPr>
          <p:cNvCxnSpPr>
            <a:cxnSpLocks/>
            <a:stCxn id="51" idx="5"/>
            <a:endCxn id="32" idx="1"/>
          </p:cNvCxnSpPr>
          <p:nvPr/>
        </p:nvCxnSpPr>
        <p:spPr>
          <a:xfrm>
            <a:off x="4323177" y="1849818"/>
            <a:ext cx="1177115" cy="11755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10A5CC5-D649-AAC9-1088-BF2C31C40983}"/>
              </a:ext>
            </a:extLst>
          </p:cNvPr>
          <p:cNvSpPr txBox="1"/>
          <p:nvPr/>
        </p:nvSpPr>
        <p:spPr>
          <a:xfrm>
            <a:off x="4949316" y="475984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0.23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9046CC4-4F5B-F3D6-5761-EBE43BA2F298}"/>
              </a:ext>
            </a:extLst>
          </p:cNvPr>
          <p:cNvSpPr txBox="1"/>
          <p:nvPr/>
        </p:nvSpPr>
        <p:spPr>
          <a:xfrm>
            <a:off x="2675045" y="228975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0.60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66F7066-F9C9-D6FE-3766-4FCEC7BC7718}"/>
              </a:ext>
            </a:extLst>
          </p:cNvPr>
          <p:cNvSpPr txBox="1"/>
          <p:nvPr/>
        </p:nvSpPr>
        <p:spPr>
          <a:xfrm>
            <a:off x="9997270" y="5572369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兄弟関係</a:t>
            </a:r>
            <a:endParaRPr kumimoji="1" lang="ja-JP" altLang="en-US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E082D0-FD1B-6F91-EB00-6A860372A8BA}"/>
              </a:ext>
            </a:extLst>
          </p:cNvPr>
          <p:cNvCxnSpPr>
            <a:cxnSpLocks/>
          </p:cNvCxnSpPr>
          <p:nvPr/>
        </p:nvCxnSpPr>
        <p:spPr>
          <a:xfrm flipV="1">
            <a:off x="9250298" y="5759423"/>
            <a:ext cx="746972" cy="635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コネクタ: 曲線 98">
            <a:extLst>
              <a:ext uri="{FF2B5EF4-FFF2-40B4-BE49-F238E27FC236}">
                <a16:creationId xmlns:a16="http://schemas.microsoft.com/office/drawing/2014/main" id="{68C0A0AF-FA23-B7C0-95B9-4656ECB5B509}"/>
              </a:ext>
            </a:extLst>
          </p:cNvPr>
          <p:cNvCxnSpPr>
            <a:cxnSpLocks/>
            <a:stCxn id="32" idx="5"/>
            <a:endCxn id="32" idx="7"/>
          </p:cNvCxnSpPr>
          <p:nvPr/>
        </p:nvCxnSpPr>
        <p:spPr>
          <a:xfrm rot="5400000" flipH="1">
            <a:off x="5657687" y="3179097"/>
            <a:ext cx="307423" cy="12700"/>
          </a:xfrm>
          <a:prstGeom prst="curvedConnector5">
            <a:avLst>
              <a:gd name="adj1" fmla="val -74360"/>
              <a:gd name="adj2" fmla="val -4435535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E8FCA23-45A3-3A9F-4D51-A6D83C93C2CA}"/>
              </a:ext>
            </a:extLst>
          </p:cNvPr>
          <p:cNvSpPr txBox="1"/>
          <p:nvPr/>
        </p:nvSpPr>
        <p:spPr>
          <a:xfrm>
            <a:off x="8100378" y="302538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ED62F39F-F050-93F7-3118-84F27C8772E6}"/>
              </a:ext>
            </a:extLst>
          </p:cNvPr>
          <p:cNvSpPr txBox="1"/>
          <p:nvPr/>
        </p:nvSpPr>
        <p:spPr>
          <a:xfrm>
            <a:off x="1391256" y="3434481"/>
            <a:ext cx="2070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Fuc</a:t>
            </a:r>
            <a:r>
              <a:rPr lang="en-US" altLang="ja-JP" sz="1600" dirty="0"/>
              <a:t>(a16)</a:t>
            </a:r>
            <a:r>
              <a:rPr kumimoji="1" lang="en-US" altLang="ja-JP" sz="1600" dirty="0"/>
              <a:t> 0.36</a:t>
            </a:r>
          </a:p>
          <a:p>
            <a:r>
              <a:rPr lang="en-US" altLang="ja-JP" sz="1600" dirty="0" err="1"/>
              <a:t>GlcNAc</a:t>
            </a:r>
            <a:r>
              <a:rPr lang="en-US" altLang="ja-JP" sz="1600" dirty="0"/>
              <a:t>(b1-6)</a:t>
            </a:r>
            <a:r>
              <a:rPr kumimoji="1" lang="en-US" altLang="ja-JP" sz="1600" dirty="0"/>
              <a:t> 0.25</a:t>
            </a:r>
          </a:p>
          <a:p>
            <a:r>
              <a:rPr lang="en-US" altLang="ja-JP" sz="1600" dirty="0" err="1"/>
              <a:t>GlcNAc</a:t>
            </a:r>
            <a:r>
              <a:rPr lang="en-US" altLang="ja-JP" sz="1600" dirty="0"/>
              <a:t>(b1-4)</a:t>
            </a:r>
            <a:r>
              <a:rPr kumimoji="1" lang="en-US" altLang="ja-JP" sz="1600" dirty="0"/>
              <a:t> 0.19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140B53C-A096-9541-410A-DA6620265CBB}"/>
              </a:ext>
            </a:extLst>
          </p:cNvPr>
          <p:cNvSpPr txBox="1"/>
          <p:nvPr/>
        </p:nvSpPr>
        <p:spPr>
          <a:xfrm>
            <a:off x="5155998" y="3577039"/>
            <a:ext cx="1934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lang="en-US" altLang="ja-JP" sz="1600" dirty="0"/>
              <a:t>(b1-2)</a:t>
            </a:r>
            <a:r>
              <a:rPr kumimoji="1" lang="en-US" altLang="ja-JP" sz="1600" dirty="0"/>
              <a:t> 0.50</a:t>
            </a:r>
          </a:p>
          <a:p>
            <a:r>
              <a:rPr lang="en-US" altLang="ja-JP" sz="1600" dirty="0" err="1"/>
              <a:t>GlcNAc</a:t>
            </a:r>
            <a:r>
              <a:rPr lang="en-US" altLang="ja-JP" sz="1600" dirty="0"/>
              <a:t>(b1-4)</a:t>
            </a:r>
            <a:r>
              <a:rPr kumimoji="1" lang="en-US" altLang="ja-JP" sz="1600" dirty="0"/>
              <a:t> 0.44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FFB2F5CA-4011-B4B6-39EC-601F7B0AA659}"/>
              </a:ext>
            </a:extLst>
          </p:cNvPr>
          <p:cNvSpPr txBox="1"/>
          <p:nvPr/>
        </p:nvSpPr>
        <p:spPr>
          <a:xfrm>
            <a:off x="2318256" y="4875753"/>
            <a:ext cx="1761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Gal(b1-4)</a:t>
            </a:r>
            <a:r>
              <a:rPr kumimoji="1" lang="en-US" altLang="ja-JP" sz="1600" dirty="0"/>
              <a:t> </a:t>
            </a:r>
            <a:r>
              <a:rPr lang="en-US" altLang="ja-JP" sz="1600" dirty="0"/>
              <a:t>0.56</a:t>
            </a:r>
          </a:p>
          <a:p>
            <a:r>
              <a:rPr lang="en-US" altLang="ja-JP" sz="1600" dirty="0"/>
              <a:t>Man(b1-4)</a:t>
            </a:r>
            <a:r>
              <a:rPr kumimoji="1" lang="en-US" altLang="ja-JP" sz="1600" dirty="0"/>
              <a:t> 0.30</a:t>
            </a:r>
            <a:endParaRPr kumimoji="1" lang="ja-JP" altLang="en-US" sz="1600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6509186-E1EF-DFBD-E4E7-F72BAA18AB80}"/>
              </a:ext>
            </a:extLst>
          </p:cNvPr>
          <p:cNvSpPr txBox="1"/>
          <p:nvPr/>
        </p:nvSpPr>
        <p:spPr>
          <a:xfrm>
            <a:off x="2153651" y="761490"/>
            <a:ext cx="199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Man(</a:t>
            </a:r>
            <a:r>
              <a:rPr lang="en-US" altLang="ja-JP" sz="1600" dirty="0">
                <a:solidFill>
                  <a:srgbClr val="FF0000"/>
                </a:solidFill>
              </a:rPr>
              <a:t>a1-6) 0.45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Neu5Ac(a2-3) 0.18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Neu5Ac(a2-6) 0.11</a:t>
            </a: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7299386" y="2455117"/>
            <a:ext cx="1643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Man(a1-3) 0.87</a:t>
            </a:r>
            <a:endParaRPr kumimoji="1" lang="ja-JP" altLang="en-US" sz="1600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3832292" y="339747"/>
            <a:ext cx="666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2"/>
            <a:endCxn id="51" idx="0"/>
          </p:cNvCxnSpPr>
          <p:nvPr/>
        </p:nvCxnSpPr>
        <p:spPr>
          <a:xfrm>
            <a:off x="4165445" y="678301"/>
            <a:ext cx="2179" cy="800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4205352" y="920875"/>
            <a:ext cx="36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89A54E6-27B8-8D95-2D3F-4D243898E349}"/>
              </a:ext>
            </a:extLst>
          </p:cNvPr>
          <p:cNvCxnSpPr>
            <a:cxnSpLocks/>
            <a:stCxn id="51" idx="3"/>
            <a:endCxn id="2" idx="7"/>
          </p:cNvCxnSpPr>
          <p:nvPr/>
        </p:nvCxnSpPr>
        <p:spPr>
          <a:xfrm flipH="1">
            <a:off x="2830599" y="1849818"/>
            <a:ext cx="1181471" cy="11783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BB95E2B-1420-F333-5376-D47650C0120E}"/>
              </a:ext>
            </a:extLst>
          </p:cNvPr>
          <p:cNvSpPr txBox="1"/>
          <p:nvPr/>
        </p:nvSpPr>
        <p:spPr>
          <a:xfrm>
            <a:off x="4917104" y="228496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0.37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7C70AD5-B130-CF96-1FA7-C784FA1C6F20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2830599" y="3335547"/>
            <a:ext cx="1129473" cy="1237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D37A29D-072F-2101-2C76-6906E6F4D15E}"/>
              </a:ext>
            </a:extLst>
          </p:cNvPr>
          <p:cNvSpPr txBox="1"/>
          <p:nvPr/>
        </p:nvSpPr>
        <p:spPr>
          <a:xfrm>
            <a:off x="3240133" y="370189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4293495-1317-FD8F-5EB9-4EE93506FDBF}"/>
              </a:ext>
            </a:extLst>
          </p:cNvPr>
          <p:cNvCxnSpPr>
            <a:cxnSpLocks/>
            <a:stCxn id="32" idx="3"/>
            <a:endCxn id="6" idx="7"/>
          </p:cNvCxnSpPr>
          <p:nvPr/>
        </p:nvCxnSpPr>
        <p:spPr>
          <a:xfrm flipH="1">
            <a:off x="4271179" y="3332808"/>
            <a:ext cx="1229113" cy="12406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5FCA70C-39E2-FD36-118D-C1109C902546}"/>
              </a:ext>
            </a:extLst>
          </p:cNvPr>
          <p:cNvSpPr txBox="1"/>
          <p:nvPr/>
        </p:nvSpPr>
        <p:spPr>
          <a:xfrm>
            <a:off x="4205034" y="371728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67130ACA-AE9A-A90E-B077-0CE664B2C9DD}"/>
              </a:ext>
            </a:extLst>
          </p:cNvPr>
          <p:cNvCxnSpPr>
            <a:cxnSpLocks/>
            <a:stCxn id="34" idx="2"/>
            <a:endCxn id="32" idx="6"/>
          </p:cNvCxnSpPr>
          <p:nvPr/>
        </p:nvCxnSpPr>
        <p:spPr>
          <a:xfrm flipH="1">
            <a:off x="5875831" y="3179097"/>
            <a:ext cx="12686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FDC5350E-E4AD-C277-AB72-E09BAA3C308D}"/>
              </a:ext>
            </a:extLst>
          </p:cNvPr>
          <p:cNvSpPr txBox="1"/>
          <p:nvPr/>
        </p:nvSpPr>
        <p:spPr>
          <a:xfrm>
            <a:off x="6376477" y="285218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0.90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7C2C2EEF-802B-82BC-E4C6-F9725F2D4E1E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>
            <a:off x="4335611" y="4727132"/>
            <a:ext cx="197438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973F1DB-70A8-F73F-70C6-AF9402C3AB64}"/>
              </a:ext>
            </a:extLst>
          </p:cNvPr>
          <p:cNvSpPr txBox="1"/>
          <p:nvPr/>
        </p:nvSpPr>
        <p:spPr>
          <a:xfrm>
            <a:off x="7229488" y="438017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0.75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93" name="コネクタ: 曲線 92">
            <a:extLst>
              <a:ext uri="{FF2B5EF4-FFF2-40B4-BE49-F238E27FC236}">
                <a16:creationId xmlns:a16="http://schemas.microsoft.com/office/drawing/2014/main" id="{3D1E7C3D-A005-397E-C8A7-E24E225E5E6C}"/>
              </a:ext>
            </a:extLst>
          </p:cNvPr>
          <p:cNvCxnSpPr>
            <a:cxnSpLocks/>
            <a:stCxn id="34" idx="5"/>
            <a:endCxn id="34" idx="7"/>
          </p:cNvCxnSpPr>
          <p:nvPr/>
        </p:nvCxnSpPr>
        <p:spPr>
          <a:xfrm rot="5400000" flipH="1">
            <a:off x="7366261" y="3179097"/>
            <a:ext cx="307423" cy="12700"/>
          </a:xfrm>
          <a:prstGeom prst="curvedConnector5">
            <a:avLst>
              <a:gd name="adj1" fmla="val -74360"/>
              <a:gd name="adj2" fmla="val -4892677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A76E7A8-4F4F-8F34-F1A2-83014E2A7C1A}"/>
              </a:ext>
            </a:extLst>
          </p:cNvPr>
          <p:cNvSpPr txBox="1"/>
          <p:nvPr/>
        </p:nvSpPr>
        <p:spPr>
          <a:xfrm>
            <a:off x="5870537" y="161291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05" name="コネクタ: 曲線 104">
            <a:extLst>
              <a:ext uri="{FF2B5EF4-FFF2-40B4-BE49-F238E27FC236}">
                <a16:creationId xmlns:a16="http://schemas.microsoft.com/office/drawing/2014/main" id="{DB5E8158-5363-6F83-0FD7-6744883DABAF}"/>
              </a:ext>
            </a:extLst>
          </p:cNvPr>
          <p:cNvCxnSpPr>
            <a:cxnSpLocks/>
            <a:stCxn id="6" idx="5"/>
            <a:endCxn id="6" idx="3"/>
          </p:cNvCxnSpPr>
          <p:nvPr/>
        </p:nvCxnSpPr>
        <p:spPr>
          <a:xfrm rot="5400000">
            <a:off x="4115626" y="4725290"/>
            <a:ext cx="12700" cy="311107"/>
          </a:xfrm>
          <a:prstGeom prst="curvedConnector3">
            <a:avLst>
              <a:gd name="adj1" fmla="val 3787055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FAF769BB-9CC1-1FD5-B1D9-19632FE18896}"/>
              </a:ext>
            </a:extLst>
          </p:cNvPr>
          <p:cNvSpPr txBox="1"/>
          <p:nvPr/>
        </p:nvSpPr>
        <p:spPr>
          <a:xfrm>
            <a:off x="3741599" y="539644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8180EFE2-1587-70DC-1F7D-FF2F1D27B2A1}"/>
              </a:ext>
            </a:extLst>
          </p:cNvPr>
          <p:cNvCxnSpPr>
            <a:cxnSpLocks/>
            <a:stCxn id="2" idx="6"/>
            <a:endCxn id="32" idx="2"/>
          </p:cNvCxnSpPr>
          <p:nvPr/>
        </p:nvCxnSpPr>
        <p:spPr>
          <a:xfrm flipV="1">
            <a:off x="2895031" y="3179097"/>
            <a:ext cx="2540829" cy="2739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5CD1F937-4E24-FD33-D3D2-91506E9FCFE6}"/>
              </a:ext>
            </a:extLst>
          </p:cNvPr>
          <p:cNvSpPr txBox="1"/>
          <p:nvPr/>
        </p:nvSpPr>
        <p:spPr>
          <a:xfrm>
            <a:off x="3793772" y="282357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E9AAF3C4-A6EF-53E0-2726-549DBF621929}"/>
              </a:ext>
            </a:extLst>
          </p:cNvPr>
          <p:cNvSpPr txBox="1"/>
          <p:nvPr/>
        </p:nvSpPr>
        <p:spPr>
          <a:xfrm>
            <a:off x="7090136" y="372218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0.51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39976FCF-DE2D-BDCB-9FF8-91D58F8FA6C0}"/>
              </a:ext>
            </a:extLst>
          </p:cNvPr>
          <p:cNvSpPr txBox="1"/>
          <p:nvPr/>
        </p:nvSpPr>
        <p:spPr>
          <a:xfrm>
            <a:off x="5720734" y="241830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46" name="コネクタ: 曲線 145">
            <a:extLst>
              <a:ext uri="{FF2B5EF4-FFF2-40B4-BE49-F238E27FC236}">
                <a16:creationId xmlns:a16="http://schemas.microsoft.com/office/drawing/2014/main" id="{C9D85D6A-CCF1-A361-446B-AE7EF3D4718F}"/>
              </a:ext>
            </a:extLst>
          </p:cNvPr>
          <p:cNvCxnSpPr>
            <a:cxnSpLocks/>
            <a:stCxn id="51" idx="6"/>
            <a:endCxn id="34" idx="0"/>
          </p:cNvCxnSpPr>
          <p:nvPr/>
        </p:nvCxnSpPr>
        <p:spPr>
          <a:xfrm>
            <a:off x="4387609" y="1696107"/>
            <a:ext cx="2976811" cy="1265608"/>
          </a:xfrm>
          <a:prstGeom prst="curvedConnector2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コネクタ: 曲線 150">
            <a:extLst>
              <a:ext uri="{FF2B5EF4-FFF2-40B4-BE49-F238E27FC236}">
                <a16:creationId xmlns:a16="http://schemas.microsoft.com/office/drawing/2014/main" id="{C25C87FF-36C1-DFA5-A597-E4C9C5141FAB}"/>
              </a:ext>
            </a:extLst>
          </p:cNvPr>
          <p:cNvCxnSpPr>
            <a:cxnSpLocks/>
            <a:stCxn id="5" idx="5"/>
            <a:endCxn id="5" idx="7"/>
          </p:cNvCxnSpPr>
          <p:nvPr/>
        </p:nvCxnSpPr>
        <p:spPr>
          <a:xfrm rot="5400000" flipH="1">
            <a:off x="6531818" y="4727132"/>
            <a:ext cx="307423" cy="12700"/>
          </a:xfrm>
          <a:prstGeom prst="curvedConnector5">
            <a:avLst>
              <a:gd name="adj1" fmla="val -74360"/>
              <a:gd name="adj2" fmla="val -3178394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65676F17-E511-C3F1-CFD2-557F86A26EA0}"/>
              </a:ext>
            </a:extLst>
          </p:cNvPr>
          <p:cNvSpPr txBox="1"/>
          <p:nvPr/>
        </p:nvSpPr>
        <p:spPr>
          <a:xfrm>
            <a:off x="7229488" y="472248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0.26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57" name="コネクタ: 曲線 156">
            <a:extLst>
              <a:ext uri="{FF2B5EF4-FFF2-40B4-BE49-F238E27FC236}">
                <a16:creationId xmlns:a16="http://schemas.microsoft.com/office/drawing/2014/main" id="{329DF695-7C86-623D-761A-73BF728E98E8}"/>
              </a:ext>
            </a:extLst>
          </p:cNvPr>
          <p:cNvCxnSpPr>
            <a:cxnSpLocks/>
            <a:stCxn id="5" idx="3"/>
            <a:endCxn id="51" idx="2"/>
          </p:cNvCxnSpPr>
          <p:nvPr/>
        </p:nvCxnSpPr>
        <p:spPr>
          <a:xfrm rot="5400000" flipH="1">
            <a:off x="3568663" y="2075083"/>
            <a:ext cx="3184736" cy="2426785"/>
          </a:xfrm>
          <a:prstGeom prst="curvedConnector4">
            <a:avLst>
              <a:gd name="adj1" fmla="val -39712"/>
              <a:gd name="adj2" fmla="val 20631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5363F279-40CA-9A16-9735-A2F84CE490F5}"/>
              </a:ext>
            </a:extLst>
          </p:cNvPr>
          <p:cNvSpPr txBox="1"/>
          <p:nvPr/>
        </p:nvSpPr>
        <p:spPr>
          <a:xfrm>
            <a:off x="667126" y="367916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0.23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2B3887EF-5384-62DE-1412-D4A1369DACDA}"/>
              </a:ext>
            </a:extLst>
          </p:cNvPr>
          <p:cNvSpPr txBox="1"/>
          <p:nvPr/>
        </p:nvSpPr>
        <p:spPr>
          <a:xfrm>
            <a:off x="6224858" y="5151641"/>
            <a:ext cx="1934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Man(a1-2) 0.27</a:t>
            </a:r>
          </a:p>
          <a:p>
            <a:r>
              <a:rPr lang="en-US" altLang="ja-JP" sz="1600" dirty="0" err="1"/>
              <a:t>GlcNAc</a:t>
            </a:r>
            <a:r>
              <a:rPr lang="en-US" altLang="ja-JP" sz="1600" dirty="0"/>
              <a:t>(b1-3)</a:t>
            </a:r>
            <a:r>
              <a:rPr kumimoji="1" lang="en-US" altLang="ja-JP" sz="1600" dirty="0"/>
              <a:t> 0.21</a:t>
            </a:r>
            <a:endParaRPr lang="en-US" altLang="ja-JP" sz="1600" dirty="0"/>
          </a:p>
          <a:p>
            <a:r>
              <a:rPr kumimoji="1" lang="en-US" altLang="ja-JP" sz="1600" dirty="0"/>
              <a:t>Man(</a:t>
            </a:r>
            <a:r>
              <a:rPr lang="en-US" altLang="ja-JP" sz="1600" dirty="0"/>
              <a:t>a1-6) 0.19</a:t>
            </a:r>
            <a:endParaRPr kumimoji="1" lang="en-US" altLang="ja-JP" sz="1600" dirty="0"/>
          </a:p>
        </p:txBody>
      </p:sp>
      <p:cxnSp>
        <p:nvCxnSpPr>
          <p:cNvPr id="182" name="コネクタ: 曲線 181">
            <a:extLst>
              <a:ext uri="{FF2B5EF4-FFF2-40B4-BE49-F238E27FC236}">
                <a16:creationId xmlns:a16="http://schemas.microsoft.com/office/drawing/2014/main" id="{CEB06D3C-1B8E-2417-6DEA-5A4355FCA693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6322218" y="3602479"/>
            <a:ext cx="1115031" cy="699513"/>
          </a:xfrm>
          <a:prstGeom prst="curvedConnector3">
            <a:avLst>
              <a:gd name="adj1" fmla="val 3438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22DB8C9C-447A-E6EB-D266-E4FEAE840150}"/>
              </a:ext>
            </a:extLst>
          </p:cNvPr>
          <p:cNvSpPr txBox="1"/>
          <p:nvPr/>
        </p:nvSpPr>
        <p:spPr>
          <a:xfrm>
            <a:off x="8690290" y="5977255"/>
            <a:ext cx="3371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確率が</a:t>
            </a:r>
            <a:r>
              <a:rPr kumimoji="1" lang="en-US" altLang="ja-JP" sz="1600" dirty="0"/>
              <a:t>0.3</a:t>
            </a:r>
            <a:r>
              <a:rPr kumimoji="1" lang="ja-JP" altLang="en-US" sz="1600" dirty="0"/>
              <a:t>未満の辺は基本的に省略</a:t>
            </a:r>
            <a:endParaRPr kumimoji="1" lang="en-US" altLang="ja-JP" sz="1600" dirty="0"/>
          </a:p>
          <a:p>
            <a:r>
              <a:rPr lang="ja-JP" altLang="en-US" sz="1600" dirty="0"/>
              <a:t>ラベル</a:t>
            </a:r>
            <a:r>
              <a:rPr kumimoji="1" lang="ja-JP" altLang="en-US" sz="1600" dirty="0"/>
              <a:t>のみ確率が</a:t>
            </a:r>
            <a:r>
              <a:rPr kumimoji="1" lang="en-US" altLang="ja-JP" sz="1600" dirty="0"/>
              <a:t>0.1</a:t>
            </a:r>
            <a:r>
              <a:rPr kumimoji="1" lang="ja-JP" altLang="en-US" sz="1600" dirty="0"/>
              <a:t>以上を出力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CDC26B6-3D4B-BBB9-2187-5C8BAF9A9AF0}"/>
              </a:ext>
            </a:extLst>
          </p:cNvPr>
          <p:cNvSpPr txBox="1"/>
          <p:nvPr/>
        </p:nvSpPr>
        <p:spPr>
          <a:xfrm>
            <a:off x="5870537" y="339747"/>
            <a:ext cx="29768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各状態から複数のラベルが出やすくなって</a:t>
            </a:r>
            <a:r>
              <a:rPr lang="ja-JP" altLang="en-US"/>
              <a:t>しまった。（生物学的にも）上手く構造を取得できなかったし、単糖のみのパターンより尤度も上がらなかった。</a:t>
            </a:r>
            <a:endParaRPr lang="en-US" altLang="ja-JP" dirty="0"/>
          </a:p>
          <a:p>
            <a:r>
              <a:rPr kumimoji="1" lang="en-US" altLang="ja-JP" sz="1800" dirty="0">
                <a:solidFill>
                  <a:srgbClr val="FF0000"/>
                </a:solidFill>
              </a:rPr>
              <a:t>Man(</a:t>
            </a:r>
            <a:r>
              <a:rPr lang="en-US" altLang="ja-JP" sz="1800" dirty="0">
                <a:solidFill>
                  <a:srgbClr val="FF0000"/>
                </a:solidFill>
              </a:rPr>
              <a:t>a1-6)</a:t>
            </a:r>
            <a:r>
              <a:rPr lang="ja-JP" altLang="en-US" sz="1800" dirty="0">
                <a:solidFill>
                  <a:srgbClr val="FF0000"/>
                </a:solidFill>
              </a:rPr>
              <a:t>は通常は内側の単糖。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949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3523014" y="300633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377945" y="455163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15592" y="152060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6503814" y="300359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8212388" y="300359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C1FE19C-E750-6470-8CD3-8D42D286515E}"/>
              </a:ext>
            </a:extLst>
          </p:cNvPr>
          <p:cNvSpPr/>
          <p:nvPr/>
        </p:nvSpPr>
        <p:spPr>
          <a:xfrm>
            <a:off x="4963594" y="455163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79A5A028-187C-77CD-4546-5DE05F318FF7}"/>
              </a:ext>
            </a:extLst>
          </p:cNvPr>
          <p:cNvCxnSpPr>
            <a:cxnSpLocks/>
            <a:stCxn id="5" idx="5"/>
            <a:endCxn id="5" idx="7"/>
          </p:cNvCxnSpPr>
          <p:nvPr/>
        </p:nvCxnSpPr>
        <p:spPr>
          <a:xfrm rot="5400000" flipH="1">
            <a:off x="7599772" y="4769012"/>
            <a:ext cx="307423" cy="12700"/>
          </a:xfrm>
          <a:prstGeom prst="curvedConnector5">
            <a:avLst>
              <a:gd name="adj1" fmla="val -74360"/>
              <a:gd name="adj2" fmla="val -4549819"/>
              <a:gd name="adj3" fmla="val 17436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F6BDFF5-D217-6920-EF5A-FD10BC82A8E5}"/>
              </a:ext>
            </a:extLst>
          </p:cNvPr>
          <p:cNvCxnSpPr>
            <a:cxnSpLocks/>
            <a:stCxn id="51" idx="5"/>
            <a:endCxn id="32" idx="1"/>
          </p:cNvCxnSpPr>
          <p:nvPr/>
        </p:nvCxnSpPr>
        <p:spPr>
          <a:xfrm>
            <a:off x="5391131" y="1891698"/>
            <a:ext cx="1177115" cy="11755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10A5CC5-D649-AAC9-1088-BF2C31C40983}"/>
              </a:ext>
            </a:extLst>
          </p:cNvPr>
          <p:cNvSpPr txBox="1"/>
          <p:nvPr/>
        </p:nvSpPr>
        <p:spPr>
          <a:xfrm>
            <a:off x="6017270" y="480172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0.23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9046CC4-4F5B-F3D6-5761-EBE43BA2F298}"/>
              </a:ext>
            </a:extLst>
          </p:cNvPr>
          <p:cNvSpPr txBox="1"/>
          <p:nvPr/>
        </p:nvSpPr>
        <p:spPr>
          <a:xfrm>
            <a:off x="3742999" y="233163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0.60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99" name="コネクタ: 曲線 98">
            <a:extLst>
              <a:ext uri="{FF2B5EF4-FFF2-40B4-BE49-F238E27FC236}">
                <a16:creationId xmlns:a16="http://schemas.microsoft.com/office/drawing/2014/main" id="{68C0A0AF-FA23-B7C0-95B9-4656ECB5B509}"/>
              </a:ext>
            </a:extLst>
          </p:cNvPr>
          <p:cNvCxnSpPr>
            <a:cxnSpLocks/>
            <a:stCxn id="32" idx="5"/>
            <a:endCxn id="32" idx="7"/>
          </p:cNvCxnSpPr>
          <p:nvPr/>
        </p:nvCxnSpPr>
        <p:spPr>
          <a:xfrm rot="5400000" flipH="1">
            <a:off x="6725641" y="3220977"/>
            <a:ext cx="307423" cy="12700"/>
          </a:xfrm>
          <a:prstGeom prst="curvedConnector5">
            <a:avLst>
              <a:gd name="adj1" fmla="val -74360"/>
              <a:gd name="adj2" fmla="val -4435535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E8FCA23-45A3-3A9F-4D51-A6D83C93C2CA}"/>
              </a:ext>
            </a:extLst>
          </p:cNvPr>
          <p:cNvSpPr txBox="1"/>
          <p:nvPr/>
        </p:nvSpPr>
        <p:spPr>
          <a:xfrm>
            <a:off x="9168332" y="306726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ED62F39F-F050-93F7-3118-84F27C8772E6}"/>
              </a:ext>
            </a:extLst>
          </p:cNvPr>
          <p:cNvSpPr txBox="1"/>
          <p:nvPr/>
        </p:nvSpPr>
        <p:spPr>
          <a:xfrm>
            <a:off x="2459210" y="3476361"/>
            <a:ext cx="2070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Fuc</a:t>
            </a:r>
            <a:r>
              <a:rPr lang="en-US" altLang="ja-JP" sz="1600" dirty="0"/>
              <a:t>(a16)</a:t>
            </a:r>
            <a:r>
              <a:rPr kumimoji="1" lang="en-US" altLang="ja-JP" sz="1600" dirty="0"/>
              <a:t> 0.36</a:t>
            </a:r>
          </a:p>
          <a:p>
            <a:r>
              <a:rPr lang="en-US" altLang="ja-JP" sz="1600" dirty="0" err="1"/>
              <a:t>GlcNAc</a:t>
            </a:r>
            <a:r>
              <a:rPr lang="en-US" altLang="ja-JP" sz="1600" dirty="0"/>
              <a:t>(b1-6)</a:t>
            </a:r>
            <a:r>
              <a:rPr kumimoji="1" lang="en-US" altLang="ja-JP" sz="1600" dirty="0"/>
              <a:t> 0.25</a:t>
            </a:r>
          </a:p>
          <a:p>
            <a:r>
              <a:rPr lang="en-US" altLang="ja-JP" sz="1600" dirty="0" err="1"/>
              <a:t>GlcNAc</a:t>
            </a:r>
            <a:r>
              <a:rPr lang="en-US" altLang="ja-JP" sz="1600" dirty="0"/>
              <a:t>(b1-4)</a:t>
            </a:r>
            <a:r>
              <a:rPr kumimoji="1" lang="en-US" altLang="ja-JP" sz="1600" dirty="0"/>
              <a:t> 0.19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140B53C-A096-9541-410A-DA6620265CBB}"/>
              </a:ext>
            </a:extLst>
          </p:cNvPr>
          <p:cNvSpPr txBox="1"/>
          <p:nvPr/>
        </p:nvSpPr>
        <p:spPr>
          <a:xfrm>
            <a:off x="6223952" y="3618919"/>
            <a:ext cx="1934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lang="en-US" altLang="ja-JP" sz="1600" dirty="0"/>
              <a:t>(b1-2)</a:t>
            </a:r>
            <a:r>
              <a:rPr kumimoji="1" lang="en-US" altLang="ja-JP" sz="1600" dirty="0"/>
              <a:t> 0.50</a:t>
            </a:r>
          </a:p>
          <a:p>
            <a:r>
              <a:rPr lang="en-US" altLang="ja-JP" sz="1600" dirty="0" err="1"/>
              <a:t>GlcNAc</a:t>
            </a:r>
            <a:r>
              <a:rPr lang="en-US" altLang="ja-JP" sz="1600" dirty="0"/>
              <a:t>(b1-4)</a:t>
            </a:r>
            <a:r>
              <a:rPr kumimoji="1" lang="en-US" altLang="ja-JP" sz="1600" dirty="0"/>
              <a:t> 0.44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FFB2F5CA-4011-B4B6-39EC-601F7B0AA659}"/>
              </a:ext>
            </a:extLst>
          </p:cNvPr>
          <p:cNvSpPr txBox="1"/>
          <p:nvPr/>
        </p:nvSpPr>
        <p:spPr>
          <a:xfrm>
            <a:off x="3386210" y="4917633"/>
            <a:ext cx="1761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Gal(b1-4)</a:t>
            </a:r>
            <a:r>
              <a:rPr kumimoji="1" lang="en-US" altLang="ja-JP" sz="1600" dirty="0"/>
              <a:t> </a:t>
            </a:r>
            <a:r>
              <a:rPr lang="en-US" altLang="ja-JP" sz="1600" dirty="0"/>
              <a:t>0.56</a:t>
            </a:r>
          </a:p>
          <a:p>
            <a:r>
              <a:rPr lang="en-US" altLang="ja-JP" sz="1600" dirty="0"/>
              <a:t>Man(b1-4)</a:t>
            </a:r>
            <a:r>
              <a:rPr kumimoji="1" lang="en-US" altLang="ja-JP" sz="1600" dirty="0"/>
              <a:t> 0.30</a:t>
            </a:r>
            <a:endParaRPr kumimoji="1" lang="ja-JP" altLang="en-US" sz="1600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6509186-E1EF-DFBD-E4E7-F72BAA18AB80}"/>
              </a:ext>
            </a:extLst>
          </p:cNvPr>
          <p:cNvSpPr txBox="1"/>
          <p:nvPr/>
        </p:nvSpPr>
        <p:spPr>
          <a:xfrm>
            <a:off x="3221605" y="803370"/>
            <a:ext cx="199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Man(</a:t>
            </a:r>
            <a:r>
              <a:rPr lang="en-US" altLang="ja-JP" sz="1600" dirty="0"/>
              <a:t>a1-6) 0.45</a:t>
            </a:r>
          </a:p>
          <a:p>
            <a:r>
              <a:rPr kumimoji="1" lang="en-US" altLang="ja-JP" sz="1600" dirty="0"/>
              <a:t>Neu5Ac(a2-3) 0.18</a:t>
            </a:r>
          </a:p>
          <a:p>
            <a:r>
              <a:rPr kumimoji="1" lang="en-US" altLang="ja-JP" sz="1600" dirty="0"/>
              <a:t>Neu5Ac(a2-6) 0.11</a:t>
            </a: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8367340" y="2496997"/>
            <a:ext cx="1643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Man(a1-3) 0.87</a:t>
            </a:r>
            <a:endParaRPr kumimoji="1" lang="ja-JP" altLang="en-US" sz="1600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4900246" y="381627"/>
            <a:ext cx="666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2"/>
            <a:endCxn id="51" idx="0"/>
          </p:cNvCxnSpPr>
          <p:nvPr/>
        </p:nvCxnSpPr>
        <p:spPr>
          <a:xfrm>
            <a:off x="5233399" y="720181"/>
            <a:ext cx="2179" cy="800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5273306" y="962755"/>
            <a:ext cx="36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89A54E6-27B8-8D95-2D3F-4D243898E349}"/>
              </a:ext>
            </a:extLst>
          </p:cNvPr>
          <p:cNvCxnSpPr>
            <a:cxnSpLocks/>
            <a:stCxn id="51" idx="3"/>
            <a:endCxn id="2" idx="7"/>
          </p:cNvCxnSpPr>
          <p:nvPr/>
        </p:nvCxnSpPr>
        <p:spPr>
          <a:xfrm flipH="1">
            <a:off x="3898553" y="1891698"/>
            <a:ext cx="1181471" cy="11783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BB95E2B-1420-F333-5376-D47650C0120E}"/>
              </a:ext>
            </a:extLst>
          </p:cNvPr>
          <p:cNvSpPr txBox="1"/>
          <p:nvPr/>
        </p:nvSpPr>
        <p:spPr>
          <a:xfrm>
            <a:off x="5985058" y="232684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0.37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7C70AD5-B130-CF96-1FA7-C784FA1C6F20}"/>
              </a:ext>
            </a:extLst>
          </p:cNvPr>
          <p:cNvCxnSpPr>
            <a:cxnSpLocks/>
            <a:stCxn id="2" idx="5"/>
            <a:endCxn id="6" idx="1"/>
          </p:cNvCxnSpPr>
          <p:nvPr/>
        </p:nvCxnSpPr>
        <p:spPr>
          <a:xfrm>
            <a:off x="3898553" y="3377427"/>
            <a:ext cx="1129473" cy="1237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D37A29D-072F-2101-2C76-6906E6F4D15E}"/>
              </a:ext>
            </a:extLst>
          </p:cNvPr>
          <p:cNvSpPr txBox="1"/>
          <p:nvPr/>
        </p:nvSpPr>
        <p:spPr>
          <a:xfrm>
            <a:off x="4308087" y="374377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4293495-1317-FD8F-5EB9-4EE93506FDBF}"/>
              </a:ext>
            </a:extLst>
          </p:cNvPr>
          <p:cNvCxnSpPr>
            <a:cxnSpLocks/>
            <a:stCxn id="32" idx="3"/>
            <a:endCxn id="6" idx="7"/>
          </p:cNvCxnSpPr>
          <p:nvPr/>
        </p:nvCxnSpPr>
        <p:spPr>
          <a:xfrm flipH="1">
            <a:off x="5339133" y="3374688"/>
            <a:ext cx="1229113" cy="12406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5FCA70C-39E2-FD36-118D-C1109C902546}"/>
              </a:ext>
            </a:extLst>
          </p:cNvPr>
          <p:cNvSpPr txBox="1"/>
          <p:nvPr/>
        </p:nvSpPr>
        <p:spPr>
          <a:xfrm>
            <a:off x="5272988" y="375916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67130ACA-AE9A-A90E-B077-0CE664B2C9DD}"/>
              </a:ext>
            </a:extLst>
          </p:cNvPr>
          <p:cNvCxnSpPr>
            <a:cxnSpLocks/>
            <a:stCxn id="34" idx="2"/>
            <a:endCxn id="32" idx="6"/>
          </p:cNvCxnSpPr>
          <p:nvPr/>
        </p:nvCxnSpPr>
        <p:spPr>
          <a:xfrm flipH="1">
            <a:off x="6943785" y="3220977"/>
            <a:ext cx="12686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FDC5350E-E4AD-C277-AB72-E09BAA3C308D}"/>
              </a:ext>
            </a:extLst>
          </p:cNvPr>
          <p:cNvSpPr txBox="1"/>
          <p:nvPr/>
        </p:nvSpPr>
        <p:spPr>
          <a:xfrm>
            <a:off x="7444431" y="289406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0.90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7C2C2EEF-802B-82BC-E4C6-F9725F2D4E1E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>
            <a:off x="5403565" y="4769012"/>
            <a:ext cx="197438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973F1DB-70A8-F73F-70C6-AF9402C3AB64}"/>
              </a:ext>
            </a:extLst>
          </p:cNvPr>
          <p:cNvSpPr txBox="1"/>
          <p:nvPr/>
        </p:nvSpPr>
        <p:spPr>
          <a:xfrm>
            <a:off x="8297442" y="442205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0.75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93" name="コネクタ: 曲線 92">
            <a:extLst>
              <a:ext uri="{FF2B5EF4-FFF2-40B4-BE49-F238E27FC236}">
                <a16:creationId xmlns:a16="http://schemas.microsoft.com/office/drawing/2014/main" id="{3D1E7C3D-A005-397E-C8A7-E24E225E5E6C}"/>
              </a:ext>
            </a:extLst>
          </p:cNvPr>
          <p:cNvCxnSpPr>
            <a:cxnSpLocks/>
            <a:stCxn id="34" idx="5"/>
            <a:endCxn id="34" idx="7"/>
          </p:cNvCxnSpPr>
          <p:nvPr/>
        </p:nvCxnSpPr>
        <p:spPr>
          <a:xfrm rot="5400000" flipH="1">
            <a:off x="8434215" y="3220977"/>
            <a:ext cx="307423" cy="12700"/>
          </a:xfrm>
          <a:prstGeom prst="curvedConnector5">
            <a:avLst>
              <a:gd name="adj1" fmla="val -74360"/>
              <a:gd name="adj2" fmla="val -4892677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A76E7A8-4F4F-8F34-F1A2-83014E2A7C1A}"/>
              </a:ext>
            </a:extLst>
          </p:cNvPr>
          <p:cNvSpPr txBox="1"/>
          <p:nvPr/>
        </p:nvSpPr>
        <p:spPr>
          <a:xfrm>
            <a:off x="6938491" y="165479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05" name="コネクタ: 曲線 104">
            <a:extLst>
              <a:ext uri="{FF2B5EF4-FFF2-40B4-BE49-F238E27FC236}">
                <a16:creationId xmlns:a16="http://schemas.microsoft.com/office/drawing/2014/main" id="{DB5E8158-5363-6F83-0FD7-6744883DABAF}"/>
              </a:ext>
            </a:extLst>
          </p:cNvPr>
          <p:cNvCxnSpPr>
            <a:cxnSpLocks/>
            <a:stCxn id="6" idx="5"/>
            <a:endCxn id="6" idx="3"/>
          </p:cNvCxnSpPr>
          <p:nvPr/>
        </p:nvCxnSpPr>
        <p:spPr>
          <a:xfrm rot="5400000">
            <a:off x="5183580" y="4767170"/>
            <a:ext cx="12700" cy="311107"/>
          </a:xfrm>
          <a:prstGeom prst="curvedConnector3">
            <a:avLst>
              <a:gd name="adj1" fmla="val 3787055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FAF769BB-9CC1-1FD5-B1D9-19632FE18896}"/>
              </a:ext>
            </a:extLst>
          </p:cNvPr>
          <p:cNvSpPr txBox="1"/>
          <p:nvPr/>
        </p:nvSpPr>
        <p:spPr>
          <a:xfrm>
            <a:off x="4809553" y="543832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8180EFE2-1587-70DC-1F7D-FF2F1D27B2A1}"/>
              </a:ext>
            </a:extLst>
          </p:cNvPr>
          <p:cNvCxnSpPr>
            <a:cxnSpLocks/>
            <a:stCxn id="2" idx="6"/>
            <a:endCxn id="32" idx="2"/>
          </p:cNvCxnSpPr>
          <p:nvPr/>
        </p:nvCxnSpPr>
        <p:spPr>
          <a:xfrm flipV="1">
            <a:off x="3962985" y="3220977"/>
            <a:ext cx="2540829" cy="2739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5CD1F937-4E24-FD33-D3D2-91506E9FCFE6}"/>
              </a:ext>
            </a:extLst>
          </p:cNvPr>
          <p:cNvSpPr txBox="1"/>
          <p:nvPr/>
        </p:nvSpPr>
        <p:spPr>
          <a:xfrm>
            <a:off x="4861726" y="286545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E9AAF3C4-A6EF-53E0-2726-549DBF621929}"/>
              </a:ext>
            </a:extLst>
          </p:cNvPr>
          <p:cNvSpPr txBox="1"/>
          <p:nvPr/>
        </p:nvSpPr>
        <p:spPr>
          <a:xfrm>
            <a:off x="8158090" y="376406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0.51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39976FCF-DE2D-BDCB-9FF8-91D58F8FA6C0}"/>
              </a:ext>
            </a:extLst>
          </p:cNvPr>
          <p:cNvSpPr txBox="1"/>
          <p:nvPr/>
        </p:nvSpPr>
        <p:spPr>
          <a:xfrm>
            <a:off x="6788688" y="246018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46" name="コネクタ: 曲線 145">
            <a:extLst>
              <a:ext uri="{FF2B5EF4-FFF2-40B4-BE49-F238E27FC236}">
                <a16:creationId xmlns:a16="http://schemas.microsoft.com/office/drawing/2014/main" id="{C9D85D6A-CCF1-A361-446B-AE7EF3D4718F}"/>
              </a:ext>
            </a:extLst>
          </p:cNvPr>
          <p:cNvCxnSpPr>
            <a:cxnSpLocks/>
            <a:stCxn id="51" idx="6"/>
            <a:endCxn id="34" idx="0"/>
          </p:cNvCxnSpPr>
          <p:nvPr/>
        </p:nvCxnSpPr>
        <p:spPr>
          <a:xfrm>
            <a:off x="5455563" y="1737987"/>
            <a:ext cx="2976811" cy="1265608"/>
          </a:xfrm>
          <a:prstGeom prst="curvedConnector2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コネクタ: 曲線 150">
            <a:extLst>
              <a:ext uri="{FF2B5EF4-FFF2-40B4-BE49-F238E27FC236}">
                <a16:creationId xmlns:a16="http://schemas.microsoft.com/office/drawing/2014/main" id="{C25C87FF-36C1-DFA5-A597-E4C9C5141FAB}"/>
              </a:ext>
            </a:extLst>
          </p:cNvPr>
          <p:cNvCxnSpPr>
            <a:cxnSpLocks/>
            <a:stCxn id="5" idx="5"/>
            <a:endCxn id="5" idx="7"/>
          </p:cNvCxnSpPr>
          <p:nvPr/>
        </p:nvCxnSpPr>
        <p:spPr>
          <a:xfrm rot="5400000" flipH="1">
            <a:off x="7599772" y="4769012"/>
            <a:ext cx="307423" cy="12700"/>
          </a:xfrm>
          <a:prstGeom prst="curvedConnector5">
            <a:avLst>
              <a:gd name="adj1" fmla="val -44843"/>
              <a:gd name="adj2" fmla="val -3178394"/>
              <a:gd name="adj3" fmla="val 142572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65676F17-E511-C3F1-CFD2-557F86A26EA0}"/>
              </a:ext>
            </a:extLst>
          </p:cNvPr>
          <p:cNvSpPr txBox="1"/>
          <p:nvPr/>
        </p:nvSpPr>
        <p:spPr>
          <a:xfrm>
            <a:off x="8297442" y="476436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0.26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57" name="コネクタ: 曲線 156">
            <a:extLst>
              <a:ext uri="{FF2B5EF4-FFF2-40B4-BE49-F238E27FC236}">
                <a16:creationId xmlns:a16="http://schemas.microsoft.com/office/drawing/2014/main" id="{329DF695-7C86-623D-761A-73BF728E98E8}"/>
              </a:ext>
            </a:extLst>
          </p:cNvPr>
          <p:cNvCxnSpPr>
            <a:cxnSpLocks/>
            <a:stCxn id="5" idx="3"/>
            <a:endCxn id="51" idx="2"/>
          </p:cNvCxnSpPr>
          <p:nvPr/>
        </p:nvCxnSpPr>
        <p:spPr>
          <a:xfrm rot="5400000" flipH="1">
            <a:off x="4636617" y="2116963"/>
            <a:ext cx="3184736" cy="2426785"/>
          </a:xfrm>
          <a:prstGeom prst="curvedConnector4">
            <a:avLst>
              <a:gd name="adj1" fmla="val -39712"/>
              <a:gd name="adj2" fmla="val 20631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5363F279-40CA-9A16-9735-A2F84CE490F5}"/>
              </a:ext>
            </a:extLst>
          </p:cNvPr>
          <p:cNvSpPr txBox="1"/>
          <p:nvPr/>
        </p:nvSpPr>
        <p:spPr>
          <a:xfrm>
            <a:off x="1735080" y="372104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0.23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2B3887EF-5384-62DE-1412-D4A1369DACDA}"/>
              </a:ext>
            </a:extLst>
          </p:cNvPr>
          <p:cNvSpPr txBox="1"/>
          <p:nvPr/>
        </p:nvSpPr>
        <p:spPr>
          <a:xfrm>
            <a:off x="7292812" y="5193521"/>
            <a:ext cx="1934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Man(a1-2) 0.27</a:t>
            </a:r>
          </a:p>
          <a:p>
            <a:r>
              <a:rPr lang="en-US" altLang="ja-JP" sz="1600" dirty="0" err="1"/>
              <a:t>GlcNAc</a:t>
            </a:r>
            <a:r>
              <a:rPr lang="en-US" altLang="ja-JP" sz="1600" dirty="0"/>
              <a:t>(b1-3)</a:t>
            </a:r>
            <a:r>
              <a:rPr kumimoji="1" lang="en-US" altLang="ja-JP" sz="1600" dirty="0"/>
              <a:t> 0.21</a:t>
            </a:r>
            <a:endParaRPr lang="en-US" altLang="ja-JP" sz="1600" dirty="0"/>
          </a:p>
          <a:p>
            <a:r>
              <a:rPr kumimoji="1" lang="en-US" altLang="ja-JP" sz="1600" dirty="0"/>
              <a:t>Man(</a:t>
            </a:r>
            <a:r>
              <a:rPr lang="en-US" altLang="ja-JP" sz="1600" dirty="0"/>
              <a:t>a1-6) 0.19</a:t>
            </a:r>
            <a:endParaRPr kumimoji="1" lang="en-US" altLang="ja-JP" sz="1600" dirty="0"/>
          </a:p>
        </p:txBody>
      </p:sp>
      <p:cxnSp>
        <p:nvCxnSpPr>
          <p:cNvPr id="182" name="コネクタ: 曲線 181">
            <a:extLst>
              <a:ext uri="{FF2B5EF4-FFF2-40B4-BE49-F238E27FC236}">
                <a16:creationId xmlns:a16="http://schemas.microsoft.com/office/drawing/2014/main" id="{CEB06D3C-1B8E-2417-6DEA-5A4355FCA693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7390172" y="3644359"/>
            <a:ext cx="1115031" cy="699513"/>
          </a:xfrm>
          <a:prstGeom prst="curvedConnector3">
            <a:avLst>
              <a:gd name="adj1" fmla="val 3438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45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F298F2AF-6D9A-4BE2-B86D-1BCB2DFA6915}"/>
              </a:ext>
            </a:extLst>
          </p:cNvPr>
          <p:cNvSpPr/>
          <p:nvPr/>
        </p:nvSpPr>
        <p:spPr>
          <a:xfrm>
            <a:off x="6003265" y="217022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19" idx="5"/>
            <a:endCxn id="15" idx="1"/>
          </p:cNvCxnSpPr>
          <p:nvPr/>
        </p:nvCxnSpPr>
        <p:spPr>
          <a:xfrm>
            <a:off x="6378804" y="2541314"/>
            <a:ext cx="661905" cy="733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5003576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1EAF303-AF4F-6280-C2E6-44197D523A05}"/>
              </a:ext>
            </a:extLst>
          </p:cNvPr>
          <p:cNvSpPr/>
          <p:nvPr/>
        </p:nvSpPr>
        <p:spPr>
          <a:xfrm>
            <a:off x="5019342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33" idx="6"/>
            <a:endCxn id="19" idx="1"/>
          </p:cNvCxnSpPr>
          <p:nvPr/>
        </p:nvCxnSpPr>
        <p:spPr>
          <a:xfrm>
            <a:off x="5459313" y="1956148"/>
            <a:ext cx="608384" cy="277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29" idx="6"/>
            <a:endCxn id="19" idx="3"/>
          </p:cNvCxnSpPr>
          <p:nvPr/>
        </p:nvCxnSpPr>
        <p:spPr>
          <a:xfrm flipV="1">
            <a:off x="5443547" y="2541314"/>
            <a:ext cx="624150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35416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D73DC1B-4788-4BEA-BCD5-5A95101381AA}"/>
              </a:ext>
            </a:extLst>
          </p:cNvPr>
          <p:cNvCxnSpPr>
            <a:cxnSpLocks/>
            <a:stCxn id="68" idx="6"/>
            <a:endCxn id="33" idx="2"/>
          </p:cNvCxnSpPr>
          <p:nvPr/>
        </p:nvCxnSpPr>
        <p:spPr>
          <a:xfrm>
            <a:off x="4462860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楕円 67">
            <a:extLst>
              <a:ext uri="{FF2B5EF4-FFF2-40B4-BE49-F238E27FC236}">
                <a16:creationId xmlns:a16="http://schemas.microsoft.com/office/drawing/2014/main" id="{78219453-3070-8E5F-6244-96693EC9F5A2}"/>
              </a:ext>
            </a:extLst>
          </p:cNvPr>
          <p:cNvSpPr/>
          <p:nvPr/>
        </p:nvSpPr>
        <p:spPr>
          <a:xfrm>
            <a:off x="4022889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219E3501-C614-A6C3-7C21-28CF0F8C4DF5}"/>
              </a:ext>
            </a:extLst>
          </p:cNvPr>
          <p:cNvCxnSpPr>
            <a:cxnSpLocks/>
            <a:stCxn id="90" idx="6"/>
            <a:endCxn id="68" idx="2"/>
          </p:cNvCxnSpPr>
          <p:nvPr/>
        </p:nvCxnSpPr>
        <p:spPr>
          <a:xfrm>
            <a:off x="3466407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2185B69C-2469-826A-A26E-3F85300008CD}"/>
              </a:ext>
            </a:extLst>
          </p:cNvPr>
          <p:cNvSpPr/>
          <p:nvPr/>
        </p:nvSpPr>
        <p:spPr>
          <a:xfrm>
            <a:off x="3026436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93" idx="6"/>
            <a:endCxn id="29" idx="2"/>
          </p:cNvCxnSpPr>
          <p:nvPr/>
        </p:nvCxnSpPr>
        <p:spPr>
          <a:xfrm>
            <a:off x="4462860" y="2822366"/>
            <a:ext cx="540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4022889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A3434F9-101A-C370-87D9-B8A615A1B98C}"/>
              </a:ext>
            </a:extLst>
          </p:cNvPr>
          <p:cNvCxnSpPr>
            <a:cxnSpLocks/>
            <a:stCxn id="95" idx="6"/>
            <a:endCxn id="93" idx="2"/>
          </p:cNvCxnSpPr>
          <p:nvPr/>
        </p:nvCxnSpPr>
        <p:spPr>
          <a:xfrm>
            <a:off x="3467843" y="2822366"/>
            <a:ext cx="555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楕円 94">
            <a:extLst>
              <a:ext uri="{FF2B5EF4-FFF2-40B4-BE49-F238E27FC236}">
                <a16:creationId xmlns:a16="http://schemas.microsoft.com/office/drawing/2014/main" id="{9BADADBC-278B-8A91-3D80-907EC7D90CD2}"/>
              </a:ext>
            </a:extLst>
          </p:cNvPr>
          <p:cNvSpPr/>
          <p:nvPr/>
        </p:nvSpPr>
        <p:spPr>
          <a:xfrm>
            <a:off x="3027872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102" idx="6"/>
            <a:endCxn id="51" idx="2"/>
          </p:cNvCxnSpPr>
          <p:nvPr/>
        </p:nvCxnSpPr>
        <p:spPr>
          <a:xfrm>
            <a:off x="4478935" y="4470397"/>
            <a:ext cx="556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5109BDEE-2DC4-30E4-B752-3C1E79E02695}"/>
              </a:ext>
            </a:extLst>
          </p:cNvPr>
          <p:cNvSpPr/>
          <p:nvPr/>
        </p:nvSpPr>
        <p:spPr>
          <a:xfrm>
            <a:off x="4038964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69C44B0D-BF3C-6EB1-41C9-F231BD414390}"/>
              </a:ext>
            </a:extLst>
          </p:cNvPr>
          <p:cNvCxnSpPr>
            <a:cxnSpLocks/>
            <a:stCxn id="104" idx="6"/>
            <a:endCxn id="102" idx="2"/>
          </p:cNvCxnSpPr>
          <p:nvPr/>
        </p:nvCxnSpPr>
        <p:spPr>
          <a:xfrm>
            <a:off x="3482482" y="4470397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楕円 103">
            <a:extLst>
              <a:ext uri="{FF2B5EF4-FFF2-40B4-BE49-F238E27FC236}">
                <a16:creationId xmlns:a16="http://schemas.microsoft.com/office/drawing/2014/main" id="{7CC5E67B-17EA-0E0D-DC4D-17F23BA87DB7}"/>
              </a:ext>
            </a:extLst>
          </p:cNvPr>
          <p:cNvSpPr/>
          <p:nvPr/>
        </p:nvSpPr>
        <p:spPr>
          <a:xfrm>
            <a:off x="3042511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7AFF6F8-9CA7-9910-00AE-6EAC8F2AB456}"/>
              </a:ext>
            </a:extLst>
          </p:cNvPr>
          <p:cNvCxnSpPr>
            <a:cxnSpLocks/>
            <a:stCxn id="6" idx="6"/>
            <a:endCxn id="90" idx="2"/>
          </p:cNvCxnSpPr>
          <p:nvPr/>
        </p:nvCxnSpPr>
        <p:spPr>
          <a:xfrm>
            <a:off x="2469954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77D87AF6-6053-0E5E-41FC-835957BA1897}"/>
              </a:ext>
            </a:extLst>
          </p:cNvPr>
          <p:cNvSpPr/>
          <p:nvPr/>
        </p:nvSpPr>
        <p:spPr>
          <a:xfrm>
            <a:off x="2029983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80E5ABF-203F-5B48-A798-845CE32C6FD7}"/>
              </a:ext>
            </a:extLst>
          </p:cNvPr>
          <p:cNvCxnSpPr>
            <a:cxnSpLocks/>
            <a:stCxn id="51" idx="6"/>
            <a:endCxn id="20" idx="2"/>
          </p:cNvCxnSpPr>
          <p:nvPr/>
        </p:nvCxnSpPr>
        <p:spPr>
          <a:xfrm>
            <a:off x="5475387" y="4470397"/>
            <a:ext cx="527877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F8248F-EC1B-F5BD-3376-79D13122BF0D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-36.26962001854112 </a:t>
            </a:r>
            <a:r>
              <a:rPr lang="ja-JP" alt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（対数表示）</a:t>
            </a:r>
            <a:endParaRPr kumimoji="1" lang="ja-JP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86695FB-30C3-451F-CEC6-95F14E2E4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12" y="4253013"/>
            <a:ext cx="4147083" cy="184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E454EF9-865C-1808-F661-6800040B47D0}"/>
              </a:ext>
            </a:extLst>
          </p:cNvPr>
          <p:cNvSpPr txBox="1"/>
          <p:nvPr/>
        </p:nvSpPr>
        <p:spPr>
          <a:xfrm>
            <a:off x="8874825" y="5906705"/>
            <a:ext cx="97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SNFG</a:t>
            </a:r>
          </a:p>
        </p:txBody>
      </p:sp>
    </p:spTree>
    <p:extLst>
      <p:ext uri="{BB962C8B-B14F-4D97-AF65-F5344CB8AC3E}">
        <p14:creationId xmlns:p14="http://schemas.microsoft.com/office/powerpoint/2010/main" val="148800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F298F2AF-6D9A-4BE2-B86D-1BCB2DFA6915}"/>
              </a:ext>
            </a:extLst>
          </p:cNvPr>
          <p:cNvSpPr/>
          <p:nvPr/>
        </p:nvSpPr>
        <p:spPr>
          <a:xfrm>
            <a:off x="5030810" y="217022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4031121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1EAF303-AF4F-6280-C2E6-44197D523A05}"/>
              </a:ext>
            </a:extLst>
          </p:cNvPr>
          <p:cNvSpPr/>
          <p:nvPr/>
        </p:nvSpPr>
        <p:spPr>
          <a:xfrm>
            <a:off x="4046887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33" idx="6"/>
            <a:endCxn id="19" idx="1"/>
          </p:cNvCxnSpPr>
          <p:nvPr/>
        </p:nvCxnSpPr>
        <p:spPr>
          <a:xfrm>
            <a:off x="4486858" y="1956148"/>
            <a:ext cx="608384" cy="277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29" idx="6"/>
            <a:endCxn id="19" idx="3"/>
          </p:cNvCxnSpPr>
          <p:nvPr/>
        </p:nvCxnSpPr>
        <p:spPr>
          <a:xfrm flipV="1">
            <a:off x="4471092" y="2541314"/>
            <a:ext cx="624150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19341" y="381393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8DD6091C-8CAE-5F9A-85A5-E92AFB7942BC}"/>
              </a:ext>
            </a:extLst>
          </p:cNvPr>
          <p:cNvCxnSpPr>
            <a:cxnSpLocks/>
            <a:stCxn id="51" idx="6"/>
            <a:endCxn id="20" idx="1"/>
          </p:cNvCxnSpPr>
          <p:nvPr/>
        </p:nvCxnSpPr>
        <p:spPr>
          <a:xfrm>
            <a:off x="5459312" y="4031314"/>
            <a:ext cx="608384" cy="285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D938521D-3639-6EB9-E006-753A8CB5F96A}"/>
              </a:ext>
            </a:extLst>
          </p:cNvPr>
          <p:cNvSpPr/>
          <p:nvPr/>
        </p:nvSpPr>
        <p:spPr>
          <a:xfrm>
            <a:off x="5019341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89A31D47-A851-9847-F6C8-F10E9A121381}"/>
              </a:ext>
            </a:extLst>
          </p:cNvPr>
          <p:cNvCxnSpPr>
            <a:cxnSpLocks/>
            <a:stCxn id="55" idx="7"/>
            <a:endCxn id="20" idx="3"/>
          </p:cNvCxnSpPr>
          <p:nvPr/>
        </p:nvCxnSpPr>
        <p:spPr>
          <a:xfrm flipV="1">
            <a:off x="5394880" y="4624110"/>
            <a:ext cx="672816" cy="679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93" idx="6"/>
            <a:endCxn id="29" idx="2"/>
          </p:cNvCxnSpPr>
          <p:nvPr/>
        </p:nvCxnSpPr>
        <p:spPr>
          <a:xfrm>
            <a:off x="3490405" y="2822366"/>
            <a:ext cx="540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3050434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102" idx="6"/>
            <a:endCxn id="51" idx="1"/>
          </p:cNvCxnSpPr>
          <p:nvPr/>
        </p:nvCxnSpPr>
        <p:spPr>
          <a:xfrm>
            <a:off x="4462860" y="3582710"/>
            <a:ext cx="620913" cy="294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5109BDEE-2DC4-30E4-B752-3C1E79E02695}"/>
              </a:ext>
            </a:extLst>
          </p:cNvPr>
          <p:cNvSpPr/>
          <p:nvPr/>
        </p:nvSpPr>
        <p:spPr>
          <a:xfrm>
            <a:off x="4022889" y="336532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E3CB608E-5C39-734B-C8B5-D334794E6A61}"/>
              </a:ext>
            </a:extLst>
          </p:cNvPr>
          <p:cNvCxnSpPr>
            <a:cxnSpLocks/>
            <a:stCxn id="107" idx="6"/>
            <a:endCxn id="55" idx="2"/>
          </p:cNvCxnSpPr>
          <p:nvPr/>
        </p:nvCxnSpPr>
        <p:spPr>
          <a:xfrm>
            <a:off x="4462860" y="5457642"/>
            <a:ext cx="556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楕円 106">
            <a:extLst>
              <a:ext uri="{FF2B5EF4-FFF2-40B4-BE49-F238E27FC236}">
                <a16:creationId xmlns:a16="http://schemas.microsoft.com/office/drawing/2014/main" id="{1B01FC15-43E9-4D50-F58F-D1385C9536BC}"/>
              </a:ext>
            </a:extLst>
          </p:cNvPr>
          <p:cNvSpPr/>
          <p:nvPr/>
        </p:nvSpPr>
        <p:spPr>
          <a:xfrm>
            <a:off x="4022889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A24966FD-ADF1-811F-5BA4-9D0EBA662358}"/>
              </a:ext>
            </a:extLst>
          </p:cNvPr>
          <p:cNvCxnSpPr>
            <a:cxnSpLocks/>
            <a:stCxn id="109" idx="6"/>
            <a:endCxn id="107" idx="2"/>
          </p:cNvCxnSpPr>
          <p:nvPr/>
        </p:nvCxnSpPr>
        <p:spPr>
          <a:xfrm>
            <a:off x="3466407" y="5457642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楕円 108">
            <a:extLst>
              <a:ext uri="{FF2B5EF4-FFF2-40B4-BE49-F238E27FC236}">
                <a16:creationId xmlns:a16="http://schemas.microsoft.com/office/drawing/2014/main" id="{76DCF6B6-498A-0EDA-A42B-FE2C7DB5FEF4}"/>
              </a:ext>
            </a:extLst>
          </p:cNvPr>
          <p:cNvSpPr/>
          <p:nvPr/>
        </p:nvSpPr>
        <p:spPr>
          <a:xfrm>
            <a:off x="3026436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A6C077F-7B18-6801-9C51-2595478B14D3}"/>
              </a:ext>
            </a:extLst>
          </p:cNvPr>
          <p:cNvCxnSpPr>
            <a:cxnSpLocks/>
            <a:stCxn id="17" idx="6"/>
            <a:endCxn id="51" idx="3"/>
          </p:cNvCxnSpPr>
          <p:nvPr/>
        </p:nvCxnSpPr>
        <p:spPr>
          <a:xfrm flipV="1">
            <a:off x="4462860" y="4185025"/>
            <a:ext cx="620913" cy="405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C9F51C1E-D859-4F90-7E63-18D694C0E384}"/>
              </a:ext>
            </a:extLst>
          </p:cNvPr>
          <p:cNvSpPr/>
          <p:nvPr/>
        </p:nvSpPr>
        <p:spPr>
          <a:xfrm>
            <a:off x="4022889" y="437357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839C22C-B442-93A3-29E2-41B9329E62FA}"/>
              </a:ext>
            </a:extLst>
          </p:cNvPr>
          <p:cNvCxnSpPr>
            <a:cxnSpLocks/>
            <a:stCxn id="22" idx="6"/>
            <a:endCxn id="17" idx="2"/>
          </p:cNvCxnSpPr>
          <p:nvPr/>
        </p:nvCxnSpPr>
        <p:spPr>
          <a:xfrm>
            <a:off x="3466407" y="4590955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0137FB62-D758-F02E-9CC3-E9A1C75BE184}"/>
              </a:ext>
            </a:extLst>
          </p:cNvPr>
          <p:cNvSpPr/>
          <p:nvPr/>
        </p:nvSpPr>
        <p:spPr>
          <a:xfrm>
            <a:off x="3026436" y="437357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26143F4-03E5-AC47-F4E9-05024AF885CE}"/>
              </a:ext>
            </a:extLst>
          </p:cNvPr>
          <p:cNvSpPr/>
          <p:nvPr/>
        </p:nvSpPr>
        <p:spPr>
          <a:xfrm>
            <a:off x="6003264" y="217022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1382C45-FC8F-3688-F963-C24A9C69F75A}"/>
              </a:ext>
            </a:extLst>
          </p:cNvPr>
          <p:cNvCxnSpPr>
            <a:cxnSpLocks/>
            <a:stCxn id="25" idx="5"/>
            <a:endCxn id="15" idx="1"/>
          </p:cNvCxnSpPr>
          <p:nvPr/>
        </p:nvCxnSpPr>
        <p:spPr>
          <a:xfrm>
            <a:off x="6378803" y="2541313"/>
            <a:ext cx="661906" cy="733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086AA9F-4794-031C-7FE1-18054553DB2B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 flipV="1">
            <a:off x="5470781" y="2387602"/>
            <a:ext cx="53248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09FAD52-A974-AA51-89BB-898D043520AB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-39.36363635045931</a:t>
            </a:r>
            <a:endParaRPr kumimoji="1" lang="ja-JP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C29EED-296E-81E2-18A8-CE6648C57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474" y="3720806"/>
            <a:ext cx="4050416" cy="303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43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29" idx="5"/>
            <a:endCxn id="15" idx="1"/>
          </p:cNvCxnSpPr>
          <p:nvPr/>
        </p:nvCxnSpPr>
        <p:spPr>
          <a:xfrm>
            <a:off x="6378803" y="2541312"/>
            <a:ext cx="661906" cy="733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6003264" y="2170219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19342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5006811" y="260498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9BADADBC-278B-8A91-3D80-907EC7D90CD2}"/>
              </a:ext>
            </a:extLst>
          </p:cNvPr>
          <p:cNvSpPr/>
          <p:nvPr/>
        </p:nvSpPr>
        <p:spPr>
          <a:xfrm>
            <a:off x="5006811" y="173545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0CADD4E-8B74-860B-1009-F0EAC77A6B49}"/>
              </a:ext>
            </a:extLst>
          </p:cNvPr>
          <p:cNvCxnSpPr>
            <a:cxnSpLocks/>
            <a:stCxn id="51" idx="6"/>
            <a:endCxn id="20" idx="2"/>
          </p:cNvCxnSpPr>
          <p:nvPr/>
        </p:nvCxnSpPr>
        <p:spPr>
          <a:xfrm>
            <a:off x="5459313" y="4470399"/>
            <a:ext cx="5439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9AA3790-7B5D-1956-75DF-F75EA8F12106}"/>
              </a:ext>
            </a:extLst>
          </p:cNvPr>
          <p:cNvCxnSpPr>
            <a:cxnSpLocks/>
            <a:stCxn id="95" idx="6"/>
            <a:endCxn id="29" idx="1"/>
          </p:cNvCxnSpPr>
          <p:nvPr/>
        </p:nvCxnSpPr>
        <p:spPr>
          <a:xfrm>
            <a:off x="5446782" y="1952838"/>
            <a:ext cx="620914" cy="281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0E1FF7-BBE1-705B-93F3-7F5C8566507B}"/>
              </a:ext>
            </a:extLst>
          </p:cNvPr>
          <p:cNvCxnSpPr>
            <a:cxnSpLocks/>
            <a:stCxn id="93" idx="6"/>
            <a:endCxn id="29" idx="3"/>
          </p:cNvCxnSpPr>
          <p:nvPr/>
        </p:nvCxnSpPr>
        <p:spPr>
          <a:xfrm flipV="1">
            <a:off x="5446782" y="2541312"/>
            <a:ext cx="620914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4052385" y="425301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3088173" y="425301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3A7F184-0B3B-F58E-6578-5B391D542696}"/>
              </a:ext>
            </a:extLst>
          </p:cNvPr>
          <p:cNvCxnSpPr>
            <a:cxnSpLocks/>
            <a:stCxn id="32" idx="6"/>
            <a:endCxn id="51" idx="2"/>
          </p:cNvCxnSpPr>
          <p:nvPr/>
        </p:nvCxnSpPr>
        <p:spPr>
          <a:xfrm>
            <a:off x="4492356" y="4470398"/>
            <a:ext cx="52698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57A6C4D-7444-49CD-F8C3-7E5DBFFB65F3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>
            <a:off x="3528144" y="4470398"/>
            <a:ext cx="5242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-21.434202826686633</a:t>
            </a:r>
            <a:endParaRPr kumimoji="1" lang="ja-JP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8A04671-CEC8-9131-ACDD-CA248AFF5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277" y="3953803"/>
            <a:ext cx="4538975" cy="226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22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348</Words>
  <Application>Microsoft Office PowerPoint</Application>
  <PresentationFormat>ワイド画面</PresentationFormat>
  <Paragraphs>126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游ゴシック</vt:lpstr>
      <vt:lpstr>游ゴシック Light</vt:lpstr>
      <vt:lpstr>Arial</vt:lpstr>
      <vt:lpstr>Arial</vt:lpstr>
      <vt:lpstr>Courier New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戸塚 健人</dc:creator>
  <cp:lastModifiedBy>戸塚 健人</cp:lastModifiedBy>
  <cp:revision>45</cp:revision>
  <dcterms:created xsi:type="dcterms:W3CDTF">2022-12-25T09:44:55Z</dcterms:created>
  <dcterms:modified xsi:type="dcterms:W3CDTF">2023-01-02T16:31:24Z</dcterms:modified>
</cp:coreProperties>
</file>