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29814" y="233778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639782" y="290184"/>
            <a:ext cx="129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Man(a1-2) 0.64</a:t>
            </a:r>
          </a:p>
          <a:p>
            <a:r>
              <a:rPr lang="en-US" altLang="ja-JP" sz="1200" dirty="0"/>
              <a:t>Man(a1-6) 0.12</a:t>
            </a:r>
            <a:endParaRPr kumimoji="1" lang="ja-JP" altLang="en-US" sz="12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53272"/>
              <a:gd name="adj2" fmla="val 5857913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541032" y="2556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62A3C73-4230-DD58-24C8-31CB4057AC0A}"/>
              </a:ext>
            </a:extLst>
          </p:cNvPr>
          <p:cNvSpPr txBox="1"/>
          <p:nvPr/>
        </p:nvSpPr>
        <p:spPr>
          <a:xfrm>
            <a:off x="986617" y="573393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302168D-477D-0398-A138-9846C3917EEA}"/>
              </a:ext>
            </a:extLst>
          </p:cNvPr>
          <p:cNvCxnSpPr>
            <a:cxnSpLocks/>
          </p:cNvCxnSpPr>
          <p:nvPr/>
        </p:nvCxnSpPr>
        <p:spPr>
          <a:xfrm flipV="1">
            <a:off x="283765" y="763941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F5DE24B-EE76-3781-39DF-629C2347FA87}"/>
              </a:ext>
            </a:extLst>
          </p:cNvPr>
          <p:cNvSpPr txBox="1"/>
          <p:nvPr/>
        </p:nvSpPr>
        <p:spPr>
          <a:xfrm>
            <a:off x="986617" y="95385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3D007165-59FE-B0EA-2D15-3CC1E7F0FE4C}"/>
              </a:ext>
            </a:extLst>
          </p:cNvPr>
          <p:cNvCxnSpPr>
            <a:cxnSpLocks/>
          </p:cNvCxnSpPr>
          <p:nvPr/>
        </p:nvCxnSpPr>
        <p:spPr>
          <a:xfrm flipV="1">
            <a:off x="239645" y="1140905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4842200" y="1360630"/>
            <a:ext cx="3155702" cy="2432716"/>
          </a:xfrm>
          <a:prstGeom prst="curvedConnector3">
            <a:avLst>
              <a:gd name="adj1" fmla="val 10013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0991" y="6188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28" y="-332592"/>
            <a:ext cx="2757472" cy="4934195"/>
          </a:xfrm>
          <a:prstGeom prst="curvedConnector4">
            <a:avLst>
              <a:gd name="adj1" fmla="val -13554"/>
              <a:gd name="adj2" fmla="val 6364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172613" y="15978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727632" y="3682616"/>
            <a:ext cx="160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Gal(b1-4) 0.89</a:t>
            </a:r>
          </a:p>
          <a:p>
            <a:r>
              <a:rPr kumimoji="1" lang="en-US" altLang="ja-JP" sz="1200" dirty="0"/>
              <a:t>Neu5Ac(a2-6)</a:t>
            </a:r>
            <a:r>
              <a:rPr lang="ja-JP" altLang="en-US" sz="1200" dirty="0"/>
              <a:t> </a:t>
            </a:r>
            <a:r>
              <a:rPr lang="en-US" altLang="ja-JP" sz="1200" dirty="0"/>
              <a:t>0.004</a:t>
            </a:r>
            <a:endParaRPr kumimoji="1" lang="ja-JP" altLang="en-US" sz="12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30561" y="2741255"/>
            <a:ext cx="165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(b1-2) 0.91</a:t>
            </a:r>
            <a:endParaRPr kumimoji="1" lang="ja-JP" altLang="en-US" sz="12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3349" y="6283352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0.67</a:t>
            </a:r>
          </a:p>
          <a:p>
            <a:r>
              <a:rPr lang="en-US" altLang="ja-JP" sz="1200" dirty="0"/>
              <a:t>Gal(b1-3)</a:t>
            </a:r>
            <a:r>
              <a:rPr kumimoji="1" lang="en-US" altLang="ja-JP" sz="1200" dirty="0"/>
              <a:t> 0.13</a:t>
            </a:r>
            <a:endParaRPr kumimoji="1" lang="ja-JP" altLang="en-US" sz="12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07972" y="3679078"/>
            <a:ext cx="132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Man(b1-4) 0.87</a:t>
            </a:r>
          </a:p>
          <a:p>
            <a:r>
              <a:rPr lang="en-US" altLang="ja-JP" sz="1200" dirty="0" err="1"/>
              <a:t>Fuc</a:t>
            </a:r>
            <a:r>
              <a:rPr lang="en-US" altLang="ja-JP" sz="1200" dirty="0"/>
              <a:t>(a1-3)</a:t>
            </a:r>
            <a:r>
              <a:rPr kumimoji="1" lang="en-US" altLang="ja-JP" sz="1200" dirty="0"/>
              <a:t> 0.11</a:t>
            </a:r>
            <a:endParaRPr kumimoji="1" lang="ja-JP" altLang="en-US" sz="12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984650" y="3430750"/>
            <a:ext cx="156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0.99</a:t>
            </a:r>
            <a:endParaRPr kumimoji="1" lang="ja-JP" altLang="en-US" sz="12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431744" y="4851881"/>
            <a:ext cx="150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Neu5Ac(a2-3) 0.30</a:t>
            </a:r>
          </a:p>
          <a:p>
            <a:r>
              <a:rPr lang="en-US" altLang="ja-JP" sz="1200" dirty="0"/>
              <a:t>Neu5Ac(a2-6) 0.16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(b1-3) 0.11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708956" y="2410217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0.60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344223" y="4801020"/>
            <a:ext cx="86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 1</a:t>
            </a:r>
            <a:endParaRPr kumimoji="1" lang="ja-JP" altLang="en-US" sz="1200" dirty="0"/>
          </a:p>
        </p:txBody>
      </p:sp>
      <p:sp>
        <p:nvSpPr>
          <p:cNvPr id="401" name="テキスト ボックス 400">
            <a:extLst>
              <a:ext uri="{FF2B5EF4-FFF2-40B4-BE49-F238E27FC236}">
                <a16:creationId xmlns:a16="http://schemas.microsoft.com/office/drawing/2014/main" id="{E90369D3-A92C-40D1-970F-25095563C6AF}"/>
              </a:ext>
            </a:extLst>
          </p:cNvPr>
          <p:cNvSpPr txBox="1"/>
          <p:nvPr/>
        </p:nvSpPr>
        <p:spPr>
          <a:xfrm>
            <a:off x="164766" y="1312519"/>
            <a:ext cx="27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ルートのみ結合情報なし</a:t>
            </a:r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902824" y="4738770"/>
            <a:ext cx="160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0.55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(b1-6) 0.37</a:t>
            </a:r>
            <a:endParaRPr kumimoji="1" lang="ja-JP" altLang="en-US" sz="12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568293" y="4770375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0.97</a:t>
            </a:r>
            <a:endParaRPr kumimoji="1" lang="ja-JP" altLang="en-US" sz="12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947111" y="5899325"/>
            <a:ext cx="156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GalNAc</a:t>
            </a:r>
            <a:r>
              <a:rPr lang="en-US" altLang="ja-JP" sz="1200" dirty="0"/>
              <a:t>(b1-4) 0.48</a:t>
            </a:r>
          </a:p>
          <a:p>
            <a:r>
              <a:rPr lang="en-US" altLang="ja-JP" sz="1200" dirty="0"/>
              <a:t>Gal3Me(b1-6) 0.29</a:t>
            </a:r>
          </a:p>
          <a:p>
            <a:r>
              <a:rPr kumimoji="1" lang="en-US" altLang="ja-JP" sz="1200" dirty="0" err="1"/>
              <a:t>Tyv</a:t>
            </a:r>
            <a:r>
              <a:rPr kumimoji="1" lang="en-US" altLang="ja-JP" sz="1200" dirty="0"/>
              <a:t>(b1-3) 0.12</a:t>
            </a:r>
            <a:endParaRPr kumimoji="1" lang="ja-JP" altLang="en-US" sz="12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972341" y="5706341"/>
            <a:ext cx="15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lang="en-US" altLang="ja-JP" sz="1200" dirty="0"/>
              <a:t>(a1-6)</a:t>
            </a:r>
            <a:r>
              <a:rPr kumimoji="1" lang="en-US" altLang="ja-JP" sz="1200" dirty="0"/>
              <a:t> 0.64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0.17</a:t>
            </a:r>
          </a:p>
          <a:p>
            <a:r>
              <a:rPr lang="en-US" altLang="ja-JP" sz="1200" dirty="0"/>
              <a:t>D-</a:t>
            </a:r>
            <a:r>
              <a:rPr lang="en-US" altLang="ja-JP" sz="1200" dirty="0" err="1"/>
              <a:t>Fuc</a:t>
            </a:r>
            <a:r>
              <a:rPr lang="en-US" altLang="ja-JP" sz="12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96497" y="1365813"/>
            <a:ext cx="1388168" cy="45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0.79</a:t>
            </a:r>
          </a:p>
          <a:p>
            <a:r>
              <a:rPr lang="en-US" altLang="ja-JP" sz="12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7983840" y="477621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Man(a1-3) 0.97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1A26-8C35-2E11-A1B4-ABE271848F39}"/>
              </a:ext>
            </a:extLst>
          </p:cNvPr>
          <p:cNvSpPr txBox="1"/>
          <p:nvPr/>
        </p:nvSpPr>
        <p:spPr>
          <a:xfrm>
            <a:off x="4521565" y="117847"/>
            <a:ext cx="1924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3, 6</a:t>
            </a:r>
            <a:r>
              <a:rPr kumimoji="1" lang="ja-JP" altLang="en-US" dirty="0"/>
              <a:t>はまとめても良かった（過学習気味）</a:t>
            </a:r>
            <a:endParaRPr kumimoji="1" lang="en-US" altLang="ja-JP" dirty="0"/>
          </a:p>
          <a:p>
            <a:r>
              <a:rPr lang="en-US" altLang="ja-JP" dirty="0"/>
              <a:t>13</a:t>
            </a:r>
            <a:r>
              <a:rPr lang="ja-JP" altLang="en-US" dirty="0"/>
              <a:t>と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high mannose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867F13-FF2D-DBE8-D43D-0D1F9107AD5C}"/>
              </a:ext>
            </a:extLst>
          </p:cNvPr>
          <p:cNvSpPr txBox="1"/>
          <p:nvPr/>
        </p:nvSpPr>
        <p:spPr>
          <a:xfrm>
            <a:off x="146316" y="2270209"/>
            <a:ext cx="1718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のシアル酸にたどり着くために</a:t>
            </a:r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en-US" altLang="ja-JP" dirty="0"/>
              <a:t>3</a:t>
            </a:r>
            <a:r>
              <a:rPr lang="ja-JP" altLang="en-US" dirty="0"/>
              <a:t>を通る必要がある</a:t>
            </a:r>
            <a:endParaRPr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または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が</a:t>
            </a:r>
            <a:r>
              <a:rPr kumimoji="1" lang="en-US" altLang="ja-JP" dirty="0"/>
              <a:t>complex</a:t>
            </a:r>
            <a:r>
              <a:rPr kumimoji="1" lang="ja-JP" altLang="en-US" dirty="0"/>
              <a:t>の末端。</a:t>
            </a:r>
            <a:r>
              <a:rPr kumimoji="1" lang="en-US" altLang="ja-JP" dirty="0"/>
              <a:t>13</a:t>
            </a:r>
            <a:r>
              <a:rPr kumimoji="1" lang="ja-JP" altLang="en-US" dirty="0"/>
              <a:t>や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の末端になる。</a:t>
            </a:r>
            <a:endParaRPr kumimoji="1" lang="en-US" altLang="ja-JP" dirty="0"/>
          </a:p>
          <a:p>
            <a:r>
              <a:rPr lang="ja-JP" altLang="en-US" dirty="0"/>
              <a:t>それ以外が中盤になる。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E0F1BC-EC17-ADF2-F3D8-15C64AEC6DA1}"/>
              </a:ext>
            </a:extLst>
          </p:cNvPr>
          <p:cNvSpPr txBox="1"/>
          <p:nvPr/>
        </p:nvSpPr>
        <p:spPr>
          <a:xfrm>
            <a:off x="2658202" y="1505180"/>
            <a:ext cx="244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同じ</a:t>
            </a:r>
            <a:r>
              <a:rPr lang="en-US" altLang="ja-JP" dirty="0" err="1"/>
              <a:t>Fuc</a:t>
            </a:r>
            <a:r>
              <a:rPr lang="ja-JP" altLang="en-US" dirty="0"/>
              <a:t>と</a:t>
            </a:r>
            <a:r>
              <a:rPr lang="en-US" altLang="ja-JP" dirty="0"/>
              <a:t>D-</a:t>
            </a:r>
            <a:r>
              <a:rPr lang="en-US" altLang="ja-JP" dirty="0" err="1"/>
              <a:t>Fuc</a:t>
            </a:r>
            <a:r>
              <a:rPr lang="ja-JP" altLang="en-US" dirty="0"/>
              <a:t>をまとめられているし、</a:t>
            </a:r>
            <a:r>
              <a:rPr lang="en-US" altLang="ja-JP" dirty="0"/>
              <a:t>10</a:t>
            </a:r>
            <a:r>
              <a:rPr lang="ja-JP" altLang="en-US" dirty="0"/>
              <a:t>の</a:t>
            </a:r>
            <a:r>
              <a:rPr lang="en-US" altLang="ja-JP" dirty="0"/>
              <a:t>Man(a1-3)</a:t>
            </a:r>
            <a:r>
              <a:rPr lang="ja-JP" altLang="en-US" dirty="0"/>
              <a:t>の次の兄弟ノードとして</a:t>
            </a:r>
            <a:r>
              <a:rPr lang="en-US" altLang="ja-JP" dirty="0"/>
              <a:t>14</a:t>
            </a:r>
            <a:r>
              <a:rPr lang="ja-JP" altLang="en-US" dirty="0"/>
              <a:t>の</a:t>
            </a:r>
            <a:r>
              <a:rPr lang="en-US" altLang="ja-JP" dirty="0"/>
              <a:t>Man(a1-6)</a:t>
            </a:r>
            <a:r>
              <a:rPr lang="ja-JP" altLang="en-US" dirty="0"/>
              <a:t>が来ているのは生物学的にも正しい。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9529569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997259" y="3709370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9150" y="3707378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8335353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7"/>
            <a:endCxn id="10" idx="3"/>
          </p:cNvCxnSpPr>
          <p:nvPr/>
        </p:nvCxnSpPr>
        <p:spPr>
          <a:xfrm flipV="1">
            <a:off x="6374224" y="3654523"/>
            <a:ext cx="724868" cy="684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306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96076"/>
            <a:ext cx="619845" cy="69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643652" y="27478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-54.719177733313245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4439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288271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-6.578322781418818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402</Words>
  <Application>Microsoft Office PowerPoint</Application>
  <PresentationFormat>ワイド画面</PresentationFormat>
  <Paragraphs>139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138</cp:revision>
  <dcterms:created xsi:type="dcterms:W3CDTF">2022-12-25T09:44:55Z</dcterms:created>
  <dcterms:modified xsi:type="dcterms:W3CDTF">2022-12-29T15:01:05Z</dcterms:modified>
</cp:coreProperties>
</file>