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2455060" y="296445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6309991" y="450975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3947638" y="147872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5435860" y="29617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7144434" y="29617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14350" y="268882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3895640" y="450975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79A5A028-187C-77CD-4546-5DE05F318FF7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6531818" y="4727132"/>
            <a:ext cx="307423" cy="12700"/>
          </a:xfrm>
          <a:prstGeom prst="curvedConnector5">
            <a:avLst>
              <a:gd name="adj1" fmla="val -74360"/>
              <a:gd name="adj2" fmla="val -4549819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51" idx="5"/>
            <a:endCxn id="32" idx="1"/>
          </p:cNvCxnSpPr>
          <p:nvPr/>
        </p:nvCxnSpPr>
        <p:spPr>
          <a:xfrm>
            <a:off x="4323177" y="1849818"/>
            <a:ext cx="1177115" cy="11755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0A5CC5-D649-AAC9-1088-BF2C31C40983}"/>
              </a:ext>
            </a:extLst>
          </p:cNvPr>
          <p:cNvSpPr txBox="1"/>
          <p:nvPr/>
        </p:nvSpPr>
        <p:spPr>
          <a:xfrm>
            <a:off x="4949316" y="475984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0.23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2675045" y="228975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0.60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609304" y="648866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8C0A0AF-FA23-B7C0-95B9-4656ECB5B509}"/>
              </a:ext>
            </a:extLst>
          </p:cNvPr>
          <p:cNvCxnSpPr>
            <a:cxnSpLocks/>
            <a:stCxn id="32" idx="5"/>
            <a:endCxn id="32" idx="7"/>
          </p:cNvCxnSpPr>
          <p:nvPr/>
        </p:nvCxnSpPr>
        <p:spPr>
          <a:xfrm rot="5400000" flipH="1">
            <a:off x="5657687" y="3179097"/>
            <a:ext cx="307423" cy="12700"/>
          </a:xfrm>
          <a:prstGeom prst="curvedConnector5">
            <a:avLst>
              <a:gd name="adj1" fmla="val -74360"/>
              <a:gd name="adj2" fmla="val -4435535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8100378" y="302538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1391256" y="3434481"/>
            <a:ext cx="2070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Fuc</a:t>
            </a:r>
            <a:r>
              <a:rPr lang="en-US" altLang="ja-JP" sz="1600" dirty="0"/>
              <a:t>(a16)</a:t>
            </a:r>
            <a:r>
              <a:rPr kumimoji="1" lang="en-US" altLang="ja-JP" sz="1600" dirty="0"/>
              <a:t> 0.36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(b1-6)</a:t>
            </a:r>
            <a:r>
              <a:rPr kumimoji="1" lang="en-US" altLang="ja-JP" sz="1600" dirty="0"/>
              <a:t> 0.25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(b1-4)</a:t>
            </a:r>
            <a:r>
              <a:rPr kumimoji="1" lang="en-US" altLang="ja-JP" sz="1600" dirty="0"/>
              <a:t> 0.19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5155998" y="3577039"/>
            <a:ext cx="1934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(b1-2)</a:t>
            </a:r>
            <a:r>
              <a:rPr kumimoji="1" lang="en-US" altLang="ja-JP" sz="1600" dirty="0"/>
              <a:t> 0.50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(b1-4)</a:t>
            </a:r>
            <a:r>
              <a:rPr kumimoji="1" lang="en-US" altLang="ja-JP" sz="1600" dirty="0"/>
              <a:t> 0.44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2318256" y="4875753"/>
            <a:ext cx="1761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Gal(b1-4)</a:t>
            </a:r>
            <a:r>
              <a:rPr kumimoji="1" lang="en-US" altLang="ja-JP" sz="1600" dirty="0"/>
              <a:t> </a:t>
            </a:r>
            <a:r>
              <a:rPr lang="en-US" altLang="ja-JP" sz="1600" dirty="0"/>
              <a:t>0.56</a:t>
            </a:r>
          </a:p>
          <a:p>
            <a:r>
              <a:rPr lang="en-US" altLang="ja-JP" sz="1600" dirty="0"/>
              <a:t>Man(b1-4)</a:t>
            </a:r>
            <a:r>
              <a:rPr kumimoji="1" lang="en-US" altLang="ja-JP" sz="1600" dirty="0"/>
              <a:t> 0.30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2153651" y="761490"/>
            <a:ext cx="199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Man(</a:t>
            </a:r>
            <a:r>
              <a:rPr lang="en-US" altLang="ja-JP" sz="1600" dirty="0">
                <a:solidFill>
                  <a:srgbClr val="FF0000"/>
                </a:solidFill>
              </a:rPr>
              <a:t>a1-6) 0.45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Neu5Ac(a2-3) 0.18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Neu5Ac(a2-6) 0.11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7299386" y="2455117"/>
            <a:ext cx="1643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Man(a1-3) 0.87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3832292" y="339747"/>
            <a:ext cx="6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51" idx="0"/>
          </p:cNvCxnSpPr>
          <p:nvPr/>
        </p:nvCxnSpPr>
        <p:spPr>
          <a:xfrm>
            <a:off x="4165445" y="678301"/>
            <a:ext cx="2179" cy="800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4205352" y="920875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89A54E6-27B8-8D95-2D3F-4D243898E349}"/>
              </a:ext>
            </a:extLst>
          </p:cNvPr>
          <p:cNvCxnSpPr>
            <a:cxnSpLocks/>
            <a:stCxn id="51" idx="3"/>
            <a:endCxn id="2" idx="7"/>
          </p:cNvCxnSpPr>
          <p:nvPr/>
        </p:nvCxnSpPr>
        <p:spPr>
          <a:xfrm flipH="1">
            <a:off x="2830599" y="1849818"/>
            <a:ext cx="1181471" cy="11783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B95E2B-1420-F333-5376-D47650C0120E}"/>
              </a:ext>
            </a:extLst>
          </p:cNvPr>
          <p:cNvSpPr txBox="1"/>
          <p:nvPr/>
        </p:nvSpPr>
        <p:spPr>
          <a:xfrm>
            <a:off x="4917104" y="228496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C70AD5-B130-CF96-1FA7-C784FA1C6F20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2830599" y="3335547"/>
            <a:ext cx="1129473" cy="1237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37A29D-072F-2101-2C76-6906E6F4D15E}"/>
              </a:ext>
            </a:extLst>
          </p:cNvPr>
          <p:cNvSpPr txBox="1"/>
          <p:nvPr/>
        </p:nvSpPr>
        <p:spPr>
          <a:xfrm>
            <a:off x="3240133" y="370189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4293495-1317-FD8F-5EB9-4EE93506FDBF}"/>
              </a:ext>
            </a:extLst>
          </p:cNvPr>
          <p:cNvCxnSpPr>
            <a:cxnSpLocks/>
            <a:stCxn id="32" idx="3"/>
            <a:endCxn id="6" idx="7"/>
          </p:cNvCxnSpPr>
          <p:nvPr/>
        </p:nvCxnSpPr>
        <p:spPr>
          <a:xfrm flipH="1">
            <a:off x="4271179" y="3332808"/>
            <a:ext cx="1229113" cy="1240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5FCA70C-39E2-FD36-118D-C1109C902546}"/>
              </a:ext>
            </a:extLst>
          </p:cNvPr>
          <p:cNvSpPr txBox="1"/>
          <p:nvPr/>
        </p:nvSpPr>
        <p:spPr>
          <a:xfrm>
            <a:off x="4205034" y="371728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7130ACA-AE9A-A90E-B077-0CE664B2C9DD}"/>
              </a:ext>
            </a:extLst>
          </p:cNvPr>
          <p:cNvCxnSpPr>
            <a:cxnSpLocks/>
            <a:stCxn id="34" idx="2"/>
            <a:endCxn id="32" idx="6"/>
          </p:cNvCxnSpPr>
          <p:nvPr/>
        </p:nvCxnSpPr>
        <p:spPr>
          <a:xfrm flipH="1">
            <a:off x="5875831" y="3179097"/>
            <a:ext cx="12686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DC5350E-E4AD-C277-AB72-E09BAA3C308D}"/>
              </a:ext>
            </a:extLst>
          </p:cNvPr>
          <p:cNvSpPr txBox="1"/>
          <p:nvPr/>
        </p:nvSpPr>
        <p:spPr>
          <a:xfrm>
            <a:off x="6376477" y="285218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7C2C2EEF-802B-82BC-E4C6-F9725F2D4E1E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>
            <a:off x="4335611" y="4727132"/>
            <a:ext cx="19743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973F1DB-70A8-F73F-70C6-AF9402C3AB64}"/>
              </a:ext>
            </a:extLst>
          </p:cNvPr>
          <p:cNvSpPr txBox="1"/>
          <p:nvPr/>
        </p:nvSpPr>
        <p:spPr>
          <a:xfrm>
            <a:off x="7229488" y="438017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0.75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3" name="コネクタ: 曲線 92">
            <a:extLst>
              <a:ext uri="{FF2B5EF4-FFF2-40B4-BE49-F238E27FC236}">
                <a16:creationId xmlns:a16="http://schemas.microsoft.com/office/drawing/2014/main" id="{3D1E7C3D-A005-397E-C8A7-E24E225E5E6C}"/>
              </a:ext>
            </a:extLst>
          </p:cNvPr>
          <p:cNvCxnSpPr>
            <a:cxnSpLocks/>
            <a:stCxn id="34" idx="5"/>
            <a:endCxn id="34" idx="7"/>
          </p:cNvCxnSpPr>
          <p:nvPr/>
        </p:nvCxnSpPr>
        <p:spPr>
          <a:xfrm rot="5400000" flipH="1">
            <a:off x="7366261" y="3179097"/>
            <a:ext cx="307423" cy="12700"/>
          </a:xfrm>
          <a:prstGeom prst="curvedConnector5">
            <a:avLst>
              <a:gd name="adj1" fmla="val -74360"/>
              <a:gd name="adj2" fmla="val -4892677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A76E7A8-4F4F-8F34-F1A2-83014E2A7C1A}"/>
              </a:ext>
            </a:extLst>
          </p:cNvPr>
          <p:cNvSpPr txBox="1"/>
          <p:nvPr/>
        </p:nvSpPr>
        <p:spPr>
          <a:xfrm>
            <a:off x="5870537" y="161291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05" name="コネクタ: 曲線 104">
            <a:extLst>
              <a:ext uri="{FF2B5EF4-FFF2-40B4-BE49-F238E27FC236}">
                <a16:creationId xmlns:a16="http://schemas.microsoft.com/office/drawing/2014/main" id="{DB5E8158-5363-6F83-0FD7-6744883DABAF}"/>
              </a:ext>
            </a:extLst>
          </p:cNvPr>
          <p:cNvCxnSpPr>
            <a:cxnSpLocks/>
            <a:stCxn id="6" idx="5"/>
            <a:endCxn id="6" idx="3"/>
          </p:cNvCxnSpPr>
          <p:nvPr/>
        </p:nvCxnSpPr>
        <p:spPr>
          <a:xfrm rot="5400000">
            <a:off x="4115626" y="4725290"/>
            <a:ext cx="12700" cy="311107"/>
          </a:xfrm>
          <a:prstGeom prst="curvedConnector3">
            <a:avLst>
              <a:gd name="adj1" fmla="val 3787055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AF769BB-9CC1-1FD5-B1D9-19632FE18896}"/>
              </a:ext>
            </a:extLst>
          </p:cNvPr>
          <p:cNvSpPr txBox="1"/>
          <p:nvPr/>
        </p:nvSpPr>
        <p:spPr>
          <a:xfrm>
            <a:off x="3741599" y="53964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8180EFE2-1587-70DC-1F7D-FF2F1D27B2A1}"/>
              </a:ext>
            </a:extLst>
          </p:cNvPr>
          <p:cNvCxnSpPr>
            <a:cxnSpLocks/>
            <a:stCxn id="2" idx="6"/>
            <a:endCxn id="32" idx="2"/>
          </p:cNvCxnSpPr>
          <p:nvPr/>
        </p:nvCxnSpPr>
        <p:spPr>
          <a:xfrm flipV="1">
            <a:off x="2895031" y="3179097"/>
            <a:ext cx="2540829" cy="273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5CD1F937-4E24-FD33-D3D2-91506E9FCFE6}"/>
              </a:ext>
            </a:extLst>
          </p:cNvPr>
          <p:cNvSpPr txBox="1"/>
          <p:nvPr/>
        </p:nvSpPr>
        <p:spPr>
          <a:xfrm>
            <a:off x="3793772" y="282357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E9AAF3C4-A6EF-53E0-2726-549DBF621929}"/>
              </a:ext>
            </a:extLst>
          </p:cNvPr>
          <p:cNvSpPr txBox="1"/>
          <p:nvPr/>
        </p:nvSpPr>
        <p:spPr>
          <a:xfrm>
            <a:off x="7090136" y="372218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39976FCF-DE2D-BDCB-9FF8-91D58F8FA6C0}"/>
              </a:ext>
            </a:extLst>
          </p:cNvPr>
          <p:cNvSpPr txBox="1"/>
          <p:nvPr/>
        </p:nvSpPr>
        <p:spPr>
          <a:xfrm>
            <a:off x="5720734" y="241830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46" name="コネクタ: 曲線 145">
            <a:extLst>
              <a:ext uri="{FF2B5EF4-FFF2-40B4-BE49-F238E27FC236}">
                <a16:creationId xmlns:a16="http://schemas.microsoft.com/office/drawing/2014/main" id="{C9D85D6A-CCF1-A361-446B-AE7EF3D4718F}"/>
              </a:ext>
            </a:extLst>
          </p:cNvPr>
          <p:cNvCxnSpPr>
            <a:cxnSpLocks/>
            <a:stCxn id="51" idx="6"/>
            <a:endCxn id="34" idx="0"/>
          </p:cNvCxnSpPr>
          <p:nvPr/>
        </p:nvCxnSpPr>
        <p:spPr>
          <a:xfrm>
            <a:off x="4387609" y="1696107"/>
            <a:ext cx="2976811" cy="1265608"/>
          </a:xfrm>
          <a:prstGeom prst="curvedConnector2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コネクタ: 曲線 150">
            <a:extLst>
              <a:ext uri="{FF2B5EF4-FFF2-40B4-BE49-F238E27FC236}">
                <a16:creationId xmlns:a16="http://schemas.microsoft.com/office/drawing/2014/main" id="{C25C87FF-36C1-DFA5-A597-E4C9C5141FAB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6531818" y="4727132"/>
            <a:ext cx="307423" cy="12700"/>
          </a:xfrm>
          <a:prstGeom prst="curvedConnector5">
            <a:avLst>
              <a:gd name="adj1" fmla="val -74360"/>
              <a:gd name="adj2" fmla="val -3178394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65676F17-E511-C3F1-CFD2-557F86A26EA0}"/>
              </a:ext>
            </a:extLst>
          </p:cNvPr>
          <p:cNvSpPr txBox="1"/>
          <p:nvPr/>
        </p:nvSpPr>
        <p:spPr>
          <a:xfrm>
            <a:off x="7229488" y="472248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0.26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57" name="コネクタ: 曲線 156">
            <a:extLst>
              <a:ext uri="{FF2B5EF4-FFF2-40B4-BE49-F238E27FC236}">
                <a16:creationId xmlns:a16="http://schemas.microsoft.com/office/drawing/2014/main" id="{329DF695-7C86-623D-761A-73BF728E98E8}"/>
              </a:ext>
            </a:extLst>
          </p:cNvPr>
          <p:cNvCxnSpPr>
            <a:cxnSpLocks/>
            <a:stCxn id="5" idx="3"/>
            <a:endCxn id="51" idx="2"/>
          </p:cNvCxnSpPr>
          <p:nvPr/>
        </p:nvCxnSpPr>
        <p:spPr>
          <a:xfrm rot="5400000" flipH="1">
            <a:off x="3568663" y="2075083"/>
            <a:ext cx="3184736" cy="2426785"/>
          </a:xfrm>
          <a:prstGeom prst="curvedConnector4">
            <a:avLst>
              <a:gd name="adj1" fmla="val -39712"/>
              <a:gd name="adj2" fmla="val 20631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5363F279-40CA-9A16-9735-A2F84CE490F5}"/>
              </a:ext>
            </a:extLst>
          </p:cNvPr>
          <p:cNvSpPr txBox="1"/>
          <p:nvPr/>
        </p:nvSpPr>
        <p:spPr>
          <a:xfrm>
            <a:off x="667126" y="367916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0.23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2B3887EF-5384-62DE-1412-D4A1369DACDA}"/>
              </a:ext>
            </a:extLst>
          </p:cNvPr>
          <p:cNvSpPr txBox="1"/>
          <p:nvPr/>
        </p:nvSpPr>
        <p:spPr>
          <a:xfrm>
            <a:off x="6224858" y="5151641"/>
            <a:ext cx="1934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Man(a1-2) 0.27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(b1-3)</a:t>
            </a:r>
            <a:r>
              <a:rPr kumimoji="1" lang="en-US" altLang="ja-JP" sz="1600" dirty="0"/>
              <a:t> 0.21</a:t>
            </a:r>
            <a:endParaRPr lang="en-US" altLang="ja-JP" sz="1600" dirty="0"/>
          </a:p>
          <a:p>
            <a:r>
              <a:rPr kumimoji="1" lang="en-US" altLang="ja-JP" sz="1600" dirty="0"/>
              <a:t>Man(</a:t>
            </a:r>
            <a:r>
              <a:rPr lang="en-US" altLang="ja-JP" sz="1600" dirty="0"/>
              <a:t>a1-6) 0.19</a:t>
            </a:r>
            <a:endParaRPr kumimoji="1" lang="en-US" altLang="ja-JP" sz="1600" dirty="0"/>
          </a:p>
        </p:txBody>
      </p:sp>
      <p:cxnSp>
        <p:nvCxnSpPr>
          <p:cNvPr id="182" name="コネクタ: 曲線 181">
            <a:extLst>
              <a:ext uri="{FF2B5EF4-FFF2-40B4-BE49-F238E27FC236}">
                <a16:creationId xmlns:a16="http://schemas.microsoft.com/office/drawing/2014/main" id="{CEB06D3C-1B8E-2417-6DEA-5A4355FCA693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6322218" y="3602479"/>
            <a:ext cx="1115031" cy="699513"/>
          </a:xfrm>
          <a:prstGeom prst="curvedConnector3">
            <a:avLst>
              <a:gd name="adj1" fmla="val 3438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22DB8C9C-447A-E6EB-D266-E4FEAE840150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DC26B6-3D4B-BBB9-2187-5C8BAF9A9AF0}"/>
              </a:ext>
            </a:extLst>
          </p:cNvPr>
          <p:cNvSpPr txBox="1"/>
          <p:nvPr/>
        </p:nvSpPr>
        <p:spPr>
          <a:xfrm>
            <a:off x="5870537" y="339747"/>
            <a:ext cx="29768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各状態から複数のラベルが出やすくなって</a:t>
            </a:r>
            <a:r>
              <a:rPr lang="ja-JP" altLang="en-US"/>
              <a:t>しまった。（生物学的にも）上手く構造を取得できなかったし、単糖のみのパターンより尤度も上がらなかった。</a:t>
            </a:r>
            <a:endParaRPr lang="en-US" altLang="ja-JP" dirty="0"/>
          </a:p>
          <a:p>
            <a:r>
              <a:rPr kumimoji="1" lang="en-US" altLang="ja-JP" sz="1800" dirty="0">
                <a:solidFill>
                  <a:srgbClr val="FF0000"/>
                </a:solidFill>
              </a:rPr>
              <a:t>Man(</a:t>
            </a:r>
            <a:r>
              <a:rPr lang="en-US" altLang="ja-JP" sz="1800" dirty="0">
                <a:solidFill>
                  <a:srgbClr val="FF0000"/>
                </a:solidFill>
              </a:rPr>
              <a:t>a1-6)</a:t>
            </a:r>
            <a:r>
              <a:rPr lang="ja-JP" altLang="en-US" sz="1800" dirty="0">
                <a:solidFill>
                  <a:srgbClr val="FF0000"/>
                </a:solidFill>
              </a:rPr>
              <a:t>は通常は内側の単糖。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470397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470397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470397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-36.26962001854112 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86695FB-30C3-451F-CEC6-95F14E2E4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253013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454EF9-865C-1808-F661-6800040B47D0}"/>
              </a:ext>
            </a:extLst>
          </p:cNvPr>
          <p:cNvSpPr txBox="1"/>
          <p:nvPr/>
        </p:nvSpPr>
        <p:spPr>
          <a:xfrm>
            <a:off x="8874825" y="5906705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5030810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4031121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4046887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4486858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4471092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7"/>
            <a:endCxn id="20" idx="3"/>
          </p:cNvCxnSpPr>
          <p:nvPr/>
        </p:nvCxnSpPr>
        <p:spPr>
          <a:xfrm flipV="1">
            <a:off x="5394880" y="4624110"/>
            <a:ext cx="672816" cy="6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3490405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3050434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1"/>
          </p:cNvCxnSpPr>
          <p:nvPr/>
        </p:nvCxnSpPr>
        <p:spPr>
          <a:xfrm>
            <a:off x="4462860" y="3582710"/>
            <a:ext cx="620913" cy="29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36532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545764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545764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17" idx="6"/>
            <a:endCxn id="51" idx="3"/>
          </p:cNvCxnSpPr>
          <p:nvPr/>
        </p:nvCxnSpPr>
        <p:spPr>
          <a:xfrm flipV="1">
            <a:off x="4462860" y="4185025"/>
            <a:ext cx="620913" cy="40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9F51C1E-D859-4F90-7E63-18D694C0E384}"/>
              </a:ext>
            </a:extLst>
          </p:cNvPr>
          <p:cNvSpPr/>
          <p:nvPr/>
        </p:nvSpPr>
        <p:spPr>
          <a:xfrm>
            <a:off x="4022889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466407" y="4590955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137FB62-D758-F02E-9CC3-E9A1C75BE184}"/>
              </a:ext>
            </a:extLst>
          </p:cNvPr>
          <p:cNvSpPr/>
          <p:nvPr/>
        </p:nvSpPr>
        <p:spPr>
          <a:xfrm>
            <a:off x="3026436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6143F4-03E5-AC47-F4E9-05024AF885CE}"/>
              </a:ext>
            </a:extLst>
          </p:cNvPr>
          <p:cNvSpPr/>
          <p:nvPr/>
        </p:nvSpPr>
        <p:spPr>
          <a:xfrm>
            <a:off x="6003264" y="217022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6378803" y="2541313"/>
            <a:ext cx="661906" cy="73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470781" y="2387602"/>
            <a:ext cx="5324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-39.36363635045931</a:t>
            </a:r>
            <a:endParaRPr kumimoji="1"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29EED-296E-81E2-18A8-CE6648C57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74" y="3720806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29" idx="5"/>
            <a:endCxn id="15" idx="1"/>
          </p:cNvCxnSpPr>
          <p:nvPr/>
        </p:nvCxnSpPr>
        <p:spPr>
          <a:xfrm>
            <a:off x="6378803" y="2541312"/>
            <a:ext cx="661906" cy="73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6003264" y="217021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5006811" y="260498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5006811" y="173545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5446782" y="195283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5446782" y="254131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52385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088173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3A7F184-0B3B-F58E-6578-5B391D542696}"/>
              </a:ext>
            </a:extLst>
          </p:cNvPr>
          <p:cNvCxnSpPr>
            <a:cxnSpLocks/>
            <a:stCxn id="32" idx="6"/>
            <a:endCxn id="51" idx="2"/>
          </p:cNvCxnSpPr>
          <p:nvPr/>
        </p:nvCxnSpPr>
        <p:spPr>
          <a:xfrm>
            <a:off x="4492356" y="4470398"/>
            <a:ext cx="5269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7A6C4D-7444-49CD-F8C3-7E5DBFFB65F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528144" y="4470398"/>
            <a:ext cx="5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-21.434202826686633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8A04671-CEC8-9131-ACDD-CA248AFF5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277" y="3953803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256</Words>
  <Application>Microsoft Office PowerPoint</Application>
  <PresentationFormat>ワイド画面</PresentationFormat>
  <Paragraphs>90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44</cp:revision>
  <dcterms:created xsi:type="dcterms:W3CDTF">2022-12-25T09:44:55Z</dcterms:created>
  <dcterms:modified xsi:type="dcterms:W3CDTF">2022-12-29T07:07:04Z</dcterms:modified>
</cp:coreProperties>
</file>