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300" r:id="rId6"/>
    <p:sldId id="293" r:id="rId7"/>
    <p:sldId id="308" r:id="rId8"/>
    <p:sldId id="316" r:id="rId9"/>
    <p:sldId id="317" r:id="rId10"/>
    <p:sldId id="318" r:id="rId11"/>
    <p:sldId id="319" r:id="rId12"/>
    <p:sldId id="307" r:id="rId13"/>
    <p:sldId id="315" r:id="rId14"/>
    <p:sldId id="320" r:id="rId15"/>
    <p:sldId id="321" r:id="rId16"/>
    <p:sldId id="326" r:id="rId17"/>
    <p:sldId id="325" r:id="rId18"/>
    <p:sldId id="322" r:id="rId19"/>
    <p:sldId id="324" r:id="rId20"/>
    <p:sldId id="323" r:id="rId21"/>
    <p:sldId id="327" r:id="rId22"/>
    <p:sldId id="328" r:id="rId23"/>
    <p:sldId id="329" r:id="rId24"/>
    <p:sldId id="330" r:id="rId25"/>
    <p:sldId id="333" r:id="rId26"/>
    <p:sldId id="341" r:id="rId27"/>
    <p:sldId id="340" r:id="rId28"/>
    <p:sldId id="339" r:id="rId29"/>
    <p:sldId id="334" r:id="rId30"/>
    <p:sldId id="335" r:id="rId31"/>
    <p:sldId id="336" r:id="rId32"/>
    <p:sldId id="338" r:id="rId33"/>
    <p:sldId id="27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kento kong" initials="kk" lastIdx="3" clrIdx="3">
    <p:extLst>
      <p:ext uri="{19B8F6BF-5375-455C-9EA6-DF929625EA0E}">
        <p15:presenceInfo xmlns:p15="http://schemas.microsoft.com/office/powerpoint/2012/main" userId="d9e5e49612aca0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24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10-14T21:30:17.556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1-10-14T21:30:17.55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10/16/2021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anchor="b"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Picture Placeholder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 &amp;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1920">
          <p15:clr>
            <a:srgbClr val="F26B43"/>
          </p15:clr>
        </p15:guide>
        <p15:guide id="4" pos="5760">
          <p15:clr>
            <a:srgbClr val="F26B43"/>
          </p15:clr>
        </p15:guide>
        <p15:guide id="5" pos="7248">
          <p15:clr>
            <a:srgbClr val="F26B43"/>
          </p15:clr>
        </p15:guide>
        <p15:guide id="6" pos="4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channel9.msdn.com/blogs/Cloud-and-Enterprise-Premium/IT-Anomaly-Insights-Operational-Insights-Over-Telemetry-Data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6.jpeg"/><Relationship Id="rId4" Type="http://schemas.openxmlformats.org/officeDocument/2006/relationships/hyperlink" Target="https://creativecommons.org/licenses/by-nc-nd/3.0/" TargetMode="External"/><Relationship Id="rId9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channel9.msdn.com/blogs/Cloud-and-Enterprise-Premium/IT-Anomaly-Insights-Operational-Insights-Over-Telemetry-Data" TargetMode="External"/><Relationship Id="rId7" Type="http://schemas.openxmlformats.org/officeDocument/2006/relationships/image" Target="../media/image3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6.jpeg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blogs/Cloud-and-Enterprise-Premium/IT-Anomaly-Insights-Operational-Insights-Over-Telemetry-Data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kyanyoga/sample-sales-data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hoto of four cacti in pots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199"/>
            <a:ext cx="11274552" cy="59436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255588"/>
            <a:ext cx="10161707" cy="2054388"/>
          </a:xfrm>
        </p:spPr>
        <p:txBody>
          <a:bodyPr>
            <a:normAutofit/>
          </a:bodyPr>
          <a:lstStyle/>
          <a:p>
            <a:r>
              <a:rPr lang="en-US" dirty="0"/>
              <a:t>Sales Data </a:t>
            </a:r>
            <a:br>
              <a:rPr lang="en-US" dirty="0"/>
            </a:br>
            <a:r>
              <a:rPr lang="en-US" dirty="0"/>
              <a:t>Analysis &amp;  Projection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K.Wei</a:t>
            </a:r>
            <a:r>
              <a:rPr lang="en-US" dirty="0"/>
              <a:t> Shen</a:t>
            </a:r>
          </a:p>
          <a:p>
            <a:r>
              <a:rPr lang="en-US" dirty="0"/>
              <a:t>October 2021​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907"/>
            <a:ext cx="10515600" cy="1325563"/>
          </a:xfrm>
        </p:spPr>
        <p:txBody>
          <a:bodyPr/>
          <a:lstStyle/>
          <a:p>
            <a:r>
              <a:rPr lang="en-MY" dirty="0"/>
              <a:t>Top 10 Customer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704F9-97E4-4EDF-A61F-81E21FF87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925" y="1832494"/>
            <a:ext cx="2943225" cy="3686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FF6A00B-F564-447C-AEC0-FCE9EFEC2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45232"/>
            <a:ext cx="8543925" cy="53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A55EEC1B-E5D1-4937-85BF-A5A6BB67E26B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61996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934C6CC0-98E3-4052-BDA7-0E5C4B34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7" y="1560513"/>
            <a:ext cx="9471763" cy="504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907"/>
            <a:ext cx="10515600" cy="1325563"/>
          </a:xfrm>
        </p:spPr>
        <p:txBody>
          <a:bodyPr/>
          <a:lstStyle/>
          <a:p>
            <a:r>
              <a:rPr lang="en-MY" dirty="0"/>
              <a:t>Top 10 Country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2B830-3770-4F41-9744-A9816238D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00" y="1880195"/>
            <a:ext cx="2009775" cy="3638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19229927-6063-47F2-9033-FAF7CBD82523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67202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572499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907"/>
            <a:ext cx="10515600" cy="1325563"/>
          </a:xfrm>
        </p:spPr>
        <p:txBody>
          <a:bodyPr/>
          <a:lstStyle/>
          <a:p>
            <a:r>
              <a:rPr lang="en-MY" dirty="0"/>
              <a:t>Data Correlation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38ADE5A-9BBA-4D85-981C-51A4BCAFD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31" y="963358"/>
            <a:ext cx="6281736" cy="557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254435DE-7362-4570-8AE8-1705488DC895}"/>
              </a:ext>
            </a:extLst>
          </p:cNvPr>
          <p:cNvSpPr/>
          <p:nvPr/>
        </p:nvSpPr>
        <p:spPr>
          <a:xfrm rot="16200000">
            <a:off x="2612232" y="2950169"/>
            <a:ext cx="342900" cy="6147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7A292F2-7F79-4F33-86AC-3D64D082D595}"/>
              </a:ext>
            </a:extLst>
          </p:cNvPr>
          <p:cNvSpPr/>
          <p:nvPr/>
        </p:nvSpPr>
        <p:spPr>
          <a:xfrm rot="10800000">
            <a:off x="5829300" y="6155331"/>
            <a:ext cx="342900" cy="6147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F6027017-0949-42DF-9906-A0D07FC150CC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67902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572499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907"/>
            <a:ext cx="10515600" cy="1325563"/>
          </a:xfrm>
        </p:spPr>
        <p:txBody>
          <a:bodyPr/>
          <a:lstStyle/>
          <a:p>
            <a:r>
              <a:rPr lang="en-MY" dirty="0"/>
              <a:t>Data Correlation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38ADE5A-9BBA-4D85-981C-51A4BCAFD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31" y="963358"/>
            <a:ext cx="6281736" cy="557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254435DE-7362-4570-8AE8-1705488DC895}"/>
              </a:ext>
            </a:extLst>
          </p:cNvPr>
          <p:cNvSpPr/>
          <p:nvPr/>
        </p:nvSpPr>
        <p:spPr>
          <a:xfrm rot="16200000">
            <a:off x="2612232" y="2950169"/>
            <a:ext cx="342900" cy="6147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7A292F2-7F79-4F33-86AC-3D64D082D595}"/>
              </a:ext>
            </a:extLst>
          </p:cNvPr>
          <p:cNvSpPr/>
          <p:nvPr/>
        </p:nvSpPr>
        <p:spPr>
          <a:xfrm rot="10800000">
            <a:off x="5829300" y="6155331"/>
            <a:ext cx="342900" cy="6147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0F38B6-AD26-46F4-A610-A235056CD119}"/>
              </a:ext>
            </a:extLst>
          </p:cNvPr>
          <p:cNvSpPr/>
          <p:nvPr/>
        </p:nvSpPr>
        <p:spPr>
          <a:xfrm>
            <a:off x="4254500" y="5517156"/>
            <a:ext cx="955675" cy="12043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8426E7-96E8-468D-9B30-7D20F048FE89}"/>
              </a:ext>
            </a:extLst>
          </p:cNvPr>
          <p:cNvSpPr/>
          <p:nvPr/>
        </p:nvSpPr>
        <p:spPr>
          <a:xfrm>
            <a:off x="3289300" y="4963436"/>
            <a:ext cx="490220" cy="553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C399C642-DF07-4124-B2FB-FE69868DCCB1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113642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907"/>
            <a:ext cx="10515600" cy="1325563"/>
          </a:xfrm>
        </p:spPr>
        <p:txBody>
          <a:bodyPr/>
          <a:lstStyle/>
          <a:p>
            <a:r>
              <a:rPr lang="en-MY" dirty="0"/>
              <a:t>Scatter Plot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6DEB9B5-CB9F-4BC1-92E8-6BE42A290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413470"/>
            <a:ext cx="9277350" cy="492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775BECB-3FD8-4179-9388-9B14DE9038C8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93525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907"/>
            <a:ext cx="10515600" cy="1325563"/>
          </a:xfrm>
        </p:spPr>
        <p:txBody>
          <a:bodyPr/>
          <a:lstStyle/>
          <a:p>
            <a:r>
              <a:rPr lang="en-MY" dirty="0"/>
              <a:t>Scatter Plot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D9DA87D-57A1-4B21-AC9B-7A23E4514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422400"/>
            <a:ext cx="9239250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138443E2-28B6-426A-88ED-931AC68049D2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414607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907"/>
            <a:ext cx="10515600" cy="1325563"/>
          </a:xfrm>
        </p:spPr>
        <p:txBody>
          <a:bodyPr/>
          <a:lstStyle/>
          <a:p>
            <a:r>
              <a:rPr lang="en-MY" dirty="0"/>
              <a:t>Scatter Plot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20A80AF-3246-44F2-8A05-57BAE6255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32222"/>
            <a:ext cx="9239250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07D596B-3296-473F-8D30-E1E335CC0B7A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860897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95"/>
            <a:ext cx="10515600" cy="1325563"/>
          </a:xfrm>
        </p:spPr>
        <p:txBody>
          <a:bodyPr/>
          <a:lstStyle/>
          <a:p>
            <a:r>
              <a:rPr lang="en-MY" dirty="0"/>
              <a:t>Linear Regression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F136DA-025F-4B29-B762-DAFA823211E1}"/>
              </a:ext>
            </a:extLst>
          </p:cNvPr>
          <p:cNvSpPr/>
          <p:nvPr/>
        </p:nvSpPr>
        <p:spPr>
          <a:xfrm>
            <a:off x="5188743" y="2784667"/>
            <a:ext cx="1838324" cy="2651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Linear Regression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B72C89-2F02-48F8-A413-FA8AEC27D7D8}"/>
              </a:ext>
            </a:extLst>
          </p:cNvPr>
          <p:cNvCxnSpPr/>
          <p:nvPr/>
        </p:nvCxnSpPr>
        <p:spPr>
          <a:xfrm>
            <a:off x="4191000" y="3160512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EB0287-F26B-40F4-A2E9-C053FBDC5480}"/>
              </a:ext>
            </a:extLst>
          </p:cNvPr>
          <p:cNvCxnSpPr/>
          <p:nvPr/>
        </p:nvCxnSpPr>
        <p:spPr>
          <a:xfrm>
            <a:off x="4191000" y="4869554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260E43-3DE3-4054-A6AF-EA47A1572D33}"/>
              </a:ext>
            </a:extLst>
          </p:cNvPr>
          <p:cNvCxnSpPr/>
          <p:nvPr/>
        </p:nvCxnSpPr>
        <p:spPr>
          <a:xfrm>
            <a:off x="7419975" y="3851319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CCBB38-D979-47C4-8519-4AD9ACFFC144}"/>
              </a:ext>
            </a:extLst>
          </p:cNvPr>
          <p:cNvSpPr/>
          <p:nvPr/>
        </p:nvSpPr>
        <p:spPr>
          <a:xfrm>
            <a:off x="1857376" y="1644152"/>
            <a:ext cx="2043110" cy="3651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Features Predictor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5F9471-4940-431E-949F-30FA3C3053E2}"/>
              </a:ext>
            </a:extLst>
          </p:cNvPr>
          <p:cNvSpPr/>
          <p:nvPr/>
        </p:nvSpPr>
        <p:spPr>
          <a:xfrm>
            <a:off x="5188742" y="1634522"/>
            <a:ext cx="1838325" cy="3651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168382-5AAE-4219-9906-E03913AA1C94}"/>
              </a:ext>
            </a:extLst>
          </p:cNvPr>
          <p:cNvSpPr/>
          <p:nvPr/>
        </p:nvSpPr>
        <p:spPr>
          <a:xfrm>
            <a:off x="8315324" y="1644151"/>
            <a:ext cx="2043110" cy="3651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Response Outcome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622595-E58B-4A6D-A4C7-CB79D4E3D7E0}"/>
              </a:ext>
            </a:extLst>
          </p:cNvPr>
          <p:cNvSpPr/>
          <p:nvPr/>
        </p:nvSpPr>
        <p:spPr>
          <a:xfrm>
            <a:off x="1857376" y="2977950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Input Data Set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DF3BD7-873B-405C-A89F-AA3AD3DA772F}"/>
              </a:ext>
            </a:extLst>
          </p:cNvPr>
          <p:cNvSpPr/>
          <p:nvPr/>
        </p:nvSpPr>
        <p:spPr>
          <a:xfrm>
            <a:off x="1857376" y="4824234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Assumption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2163E2-B035-4565-8F32-62D58662C262}"/>
              </a:ext>
            </a:extLst>
          </p:cNvPr>
          <p:cNvCxnSpPr>
            <a:cxnSpLocks/>
          </p:cNvCxnSpPr>
          <p:nvPr/>
        </p:nvCxnSpPr>
        <p:spPr>
          <a:xfrm>
            <a:off x="2805112" y="2252895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1F6198-0701-44F2-B5BD-FEC3E3565E37}"/>
              </a:ext>
            </a:extLst>
          </p:cNvPr>
          <p:cNvCxnSpPr>
            <a:cxnSpLocks/>
          </p:cNvCxnSpPr>
          <p:nvPr/>
        </p:nvCxnSpPr>
        <p:spPr>
          <a:xfrm>
            <a:off x="6107905" y="2131511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7126F7-3217-4E2A-8BC8-29519501274C}"/>
              </a:ext>
            </a:extLst>
          </p:cNvPr>
          <p:cNvCxnSpPr>
            <a:cxnSpLocks/>
          </p:cNvCxnSpPr>
          <p:nvPr/>
        </p:nvCxnSpPr>
        <p:spPr>
          <a:xfrm>
            <a:off x="9279731" y="2093410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2CDA8D-0A21-40F8-9E8E-E1B7DD3B533A}"/>
              </a:ext>
            </a:extLst>
          </p:cNvPr>
          <p:cNvSpPr/>
          <p:nvPr/>
        </p:nvSpPr>
        <p:spPr>
          <a:xfrm>
            <a:off x="8315324" y="3635125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77447-A8D5-430E-92E4-725FFDD696A7}"/>
              </a:ext>
            </a:extLst>
          </p:cNvPr>
          <p:cNvSpPr txBox="1"/>
          <p:nvPr/>
        </p:nvSpPr>
        <p:spPr>
          <a:xfrm>
            <a:off x="1990725" y="3465657"/>
            <a:ext cx="1685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PRICE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MSRP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QUANTITY 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57D238-EF6F-43D7-922F-1861EE96CEBF}"/>
              </a:ext>
            </a:extLst>
          </p:cNvPr>
          <p:cNvSpPr txBox="1"/>
          <p:nvPr/>
        </p:nvSpPr>
        <p:spPr>
          <a:xfrm>
            <a:off x="1857376" y="5279014"/>
            <a:ext cx="2452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Variable with figures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Variable with high correlation to SALES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8E913A-4D32-4703-B500-7C2A59A6F146}"/>
              </a:ext>
            </a:extLst>
          </p:cNvPr>
          <p:cNvSpPr txBox="1"/>
          <p:nvPr/>
        </p:nvSpPr>
        <p:spPr>
          <a:xfrm>
            <a:off x="8672509" y="4106046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SALES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AE8E8562-A780-4C45-8AEF-932D26CF355D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078833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95"/>
            <a:ext cx="10515600" cy="1325563"/>
          </a:xfrm>
        </p:spPr>
        <p:txBody>
          <a:bodyPr/>
          <a:lstStyle/>
          <a:p>
            <a:r>
              <a:rPr lang="en-MY" dirty="0"/>
              <a:t>Linear Regression Model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5F9471-4940-431E-949F-30FA3C3053E2}"/>
              </a:ext>
            </a:extLst>
          </p:cNvPr>
          <p:cNvSpPr/>
          <p:nvPr/>
        </p:nvSpPr>
        <p:spPr>
          <a:xfrm>
            <a:off x="4514850" y="1634523"/>
            <a:ext cx="2512217" cy="3651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1F6198-0701-44F2-B5BD-FEC3E3565E37}"/>
              </a:ext>
            </a:extLst>
          </p:cNvPr>
          <p:cNvCxnSpPr>
            <a:cxnSpLocks/>
          </p:cNvCxnSpPr>
          <p:nvPr/>
        </p:nvCxnSpPr>
        <p:spPr>
          <a:xfrm>
            <a:off x="5725713" y="2093410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2CDA8D-0A21-40F8-9E8E-E1B7DD3B533A}"/>
              </a:ext>
            </a:extLst>
          </p:cNvPr>
          <p:cNvSpPr/>
          <p:nvPr/>
        </p:nvSpPr>
        <p:spPr>
          <a:xfrm>
            <a:off x="1664495" y="3808050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AE8E8562-A780-4C45-8AEF-932D26CF355D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92111-4DC8-40E0-969E-FD5B6E494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4481845"/>
            <a:ext cx="5315168" cy="81915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57F8D2F-45B8-4AD7-A39D-00683D64F65B}"/>
              </a:ext>
            </a:extLst>
          </p:cNvPr>
          <p:cNvSpPr/>
          <p:nvPr/>
        </p:nvSpPr>
        <p:spPr>
          <a:xfrm>
            <a:off x="7939090" y="3813703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Testing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C5A00C-1157-41E5-BAB8-D98B429F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870" y="4481845"/>
            <a:ext cx="5486400" cy="819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20A0C6D-E787-4D63-B94C-3CA04E95C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12" y="2707051"/>
            <a:ext cx="10067925" cy="3429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0C3F5E-36FB-480B-A057-B5FECC33B0E1}"/>
              </a:ext>
            </a:extLst>
          </p:cNvPr>
          <p:cNvCxnSpPr>
            <a:cxnSpLocks/>
          </p:cNvCxnSpPr>
          <p:nvPr/>
        </p:nvCxnSpPr>
        <p:spPr>
          <a:xfrm>
            <a:off x="2782488" y="3125408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11A0AE-7416-480F-B20E-6CAA52DA10FE}"/>
              </a:ext>
            </a:extLst>
          </p:cNvPr>
          <p:cNvCxnSpPr>
            <a:cxnSpLocks/>
          </p:cNvCxnSpPr>
          <p:nvPr/>
        </p:nvCxnSpPr>
        <p:spPr>
          <a:xfrm>
            <a:off x="8960645" y="3175543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915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95"/>
            <a:ext cx="10515600" cy="1325563"/>
          </a:xfrm>
        </p:spPr>
        <p:txBody>
          <a:bodyPr/>
          <a:lstStyle/>
          <a:p>
            <a:r>
              <a:rPr lang="en-MY" dirty="0"/>
              <a:t>Linear Regression Model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5F9471-4940-431E-949F-30FA3C3053E2}"/>
              </a:ext>
            </a:extLst>
          </p:cNvPr>
          <p:cNvSpPr/>
          <p:nvPr/>
        </p:nvSpPr>
        <p:spPr>
          <a:xfrm>
            <a:off x="4514850" y="1634523"/>
            <a:ext cx="2512217" cy="3651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1F6198-0701-44F2-B5BD-FEC3E3565E37}"/>
              </a:ext>
            </a:extLst>
          </p:cNvPr>
          <p:cNvCxnSpPr>
            <a:cxnSpLocks/>
          </p:cNvCxnSpPr>
          <p:nvPr/>
        </p:nvCxnSpPr>
        <p:spPr>
          <a:xfrm>
            <a:off x="5725713" y="2093410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2CDA8D-0A21-40F8-9E8E-E1B7DD3B533A}"/>
              </a:ext>
            </a:extLst>
          </p:cNvPr>
          <p:cNvSpPr/>
          <p:nvPr/>
        </p:nvSpPr>
        <p:spPr>
          <a:xfrm>
            <a:off x="1664495" y="3808050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AE8E8562-A780-4C45-8AEF-932D26CF355D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92111-4DC8-40E0-969E-FD5B6E494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4481845"/>
            <a:ext cx="5315168" cy="81915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57F8D2F-45B8-4AD7-A39D-00683D64F65B}"/>
              </a:ext>
            </a:extLst>
          </p:cNvPr>
          <p:cNvSpPr/>
          <p:nvPr/>
        </p:nvSpPr>
        <p:spPr>
          <a:xfrm>
            <a:off x="7939090" y="3813703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Testing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C5A00C-1157-41E5-BAB8-D98B429F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870" y="4481845"/>
            <a:ext cx="5486400" cy="819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20A0C6D-E787-4D63-B94C-3CA04E95C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12" y="2707051"/>
            <a:ext cx="10067925" cy="3429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0C3F5E-36FB-480B-A057-B5FECC33B0E1}"/>
              </a:ext>
            </a:extLst>
          </p:cNvPr>
          <p:cNvCxnSpPr>
            <a:cxnSpLocks/>
          </p:cNvCxnSpPr>
          <p:nvPr/>
        </p:nvCxnSpPr>
        <p:spPr>
          <a:xfrm>
            <a:off x="2782488" y="3125408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11A0AE-7416-480F-B20E-6CAA52DA10FE}"/>
              </a:ext>
            </a:extLst>
          </p:cNvPr>
          <p:cNvCxnSpPr>
            <a:cxnSpLocks/>
          </p:cNvCxnSpPr>
          <p:nvPr/>
        </p:nvCxnSpPr>
        <p:spPr>
          <a:xfrm>
            <a:off x="8960645" y="3175543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EF826C7-F637-41F3-8663-DD459D4C4EF5}"/>
              </a:ext>
            </a:extLst>
          </p:cNvPr>
          <p:cNvSpPr/>
          <p:nvPr/>
        </p:nvSpPr>
        <p:spPr>
          <a:xfrm>
            <a:off x="2238375" y="4481845"/>
            <a:ext cx="2043111" cy="342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030CC5-0A90-4239-8BE5-46E0D65E6FF7}"/>
              </a:ext>
            </a:extLst>
          </p:cNvPr>
          <p:cNvSpPr/>
          <p:nvPr/>
        </p:nvSpPr>
        <p:spPr>
          <a:xfrm>
            <a:off x="7858125" y="4446208"/>
            <a:ext cx="2043111" cy="342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0792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photo of three succulent plants in white pots&#10;">
            <a:extLst>
              <a:ext uri="{FF2B5EF4-FFF2-40B4-BE49-F238E27FC236}">
                <a16:creationId xmlns:a16="http://schemas.microsoft.com/office/drawing/2014/main" id="{950F1AD8-D083-461E-A758-E3AA785CE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1941230"/>
            <a:ext cx="6829425" cy="1707356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7747" y="3899128"/>
            <a:ext cx="8187540" cy="21397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are premium engine </a:t>
            </a:r>
            <a:r>
              <a:rPr lang="en-US" b="1" dirty="0"/>
              <a:t>spark plug </a:t>
            </a:r>
            <a:r>
              <a:rPr lang="en-US" dirty="0"/>
              <a:t>manufacturer for motorcycle, car, bus, train, ship and plane in worldwide.</a:t>
            </a:r>
          </a:p>
          <a:p>
            <a:endParaRPr lang="en-US" dirty="0"/>
          </a:p>
          <a:p>
            <a:r>
              <a:rPr lang="en-US" dirty="0"/>
              <a:t> The analysis &amp; prediction aim to provide solid information for </a:t>
            </a:r>
            <a:r>
              <a:rPr lang="en-US" b="1" dirty="0"/>
              <a:t>Sales &amp; Marketing Department(Manager) </a:t>
            </a:r>
            <a:r>
              <a:rPr lang="en-US" dirty="0"/>
              <a:t>in order to implement new marketing strategy and forecast sales on year </a:t>
            </a:r>
            <a:r>
              <a:rPr lang="en-US" b="1" dirty="0"/>
              <a:t>2006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0A98F3-D8FA-4B1A-9815-DC8B4DA2C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7"/>
          <a:stretch/>
        </p:blipFill>
        <p:spPr>
          <a:xfrm>
            <a:off x="0" y="1941229"/>
            <a:ext cx="2990850" cy="167568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2BD914E-9C72-4F3A-824B-0CC1EFCB929D}"/>
              </a:ext>
            </a:extLst>
          </p:cNvPr>
          <p:cNvSpPr txBox="1">
            <a:spLocks/>
          </p:cNvSpPr>
          <p:nvPr/>
        </p:nvSpPr>
        <p:spPr>
          <a:xfrm>
            <a:off x="2750375" y="54307"/>
            <a:ext cx="6691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Background &amp; Stakeholder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95"/>
            <a:ext cx="10515600" cy="1325563"/>
          </a:xfrm>
        </p:spPr>
        <p:txBody>
          <a:bodyPr/>
          <a:lstStyle/>
          <a:p>
            <a:r>
              <a:rPr lang="en-MY" dirty="0"/>
              <a:t>Model Evaluation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5F9471-4940-431E-949F-30FA3C3053E2}"/>
              </a:ext>
            </a:extLst>
          </p:cNvPr>
          <p:cNvSpPr/>
          <p:nvPr/>
        </p:nvSpPr>
        <p:spPr>
          <a:xfrm>
            <a:off x="1922862" y="2258156"/>
            <a:ext cx="2512217" cy="3651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Linear Regression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1F6198-0701-44F2-B5BD-FEC3E3565E37}"/>
              </a:ext>
            </a:extLst>
          </p:cNvPr>
          <p:cNvCxnSpPr>
            <a:cxnSpLocks/>
          </p:cNvCxnSpPr>
          <p:nvPr/>
        </p:nvCxnSpPr>
        <p:spPr>
          <a:xfrm>
            <a:off x="3178970" y="2807785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AE8E8562-A780-4C45-8AEF-932D26CF355D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CD8750-3978-403C-8141-DFD94EED5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3"/>
          <a:stretch/>
        </p:blipFill>
        <p:spPr>
          <a:xfrm>
            <a:off x="1384696" y="3499203"/>
            <a:ext cx="3705225" cy="506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FB380E-2CEF-44AE-81E3-A1AD4B0F8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763" y="1605779"/>
            <a:ext cx="4924425" cy="42481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EF826C7-F637-41F3-8663-DD459D4C4EF5}"/>
              </a:ext>
            </a:extLst>
          </p:cNvPr>
          <p:cNvSpPr/>
          <p:nvPr/>
        </p:nvSpPr>
        <p:spPr>
          <a:xfrm>
            <a:off x="5744763" y="5400675"/>
            <a:ext cx="4808937" cy="3550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0812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95"/>
            <a:ext cx="10515600" cy="1325563"/>
          </a:xfrm>
        </p:spPr>
        <p:txBody>
          <a:bodyPr/>
          <a:lstStyle/>
          <a:p>
            <a:r>
              <a:rPr lang="en-MY" dirty="0"/>
              <a:t>Forward Feature Selection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5F9471-4940-431E-949F-30FA3C3053E2}"/>
              </a:ext>
            </a:extLst>
          </p:cNvPr>
          <p:cNvSpPr/>
          <p:nvPr/>
        </p:nvSpPr>
        <p:spPr>
          <a:xfrm>
            <a:off x="655625" y="1427758"/>
            <a:ext cx="1445623" cy="115654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Linear Regression Model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AE8E8562-A780-4C45-8AEF-932D26CF355D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C7E824-3E44-437C-8A54-5D3BE2947B89}"/>
              </a:ext>
            </a:extLst>
          </p:cNvPr>
          <p:cNvSpPr/>
          <p:nvPr/>
        </p:nvSpPr>
        <p:spPr>
          <a:xfrm>
            <a:off x="3257550" y="1427765"/>
            <a:ext cx="1524001" cy="1156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Forward Feature Selection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ED7AD-5CFE-4E4F-9229-01733CAF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325" y="1425870"/>
            <a:ext cx="5910376" cy="13255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BD0034-61DC-482A-A363-FA0BD857E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3006672"/>
            <a:ext cx="7229222" cy="371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0C9DFC-C897-46D8-AEAF-F8F6D87997BB}"/>
              </a:ext>
            </a:extLst>
          </p:cNvPr>
          <p:cNvCxnSpPr/>
          <p:nvPr/>
        </p:nvCxnSpPr>
        <p:spPr>
          <a:xfrm>
            <a:off x="2314575" y="2047716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9CF1D2-2A70-449A-AF38-EB252B1AD807}"/>
              </a:ext>
            </a:extLst>
          </p:cNvPr>
          <p:cNvCxnSpPr/>
          <p:nvPr/>
        </p:nvCxnSpPr>
        <p:spPr>
          <a:xfrm>
            <a:off x="5116113" y="2057135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EF826C7-F637-41F3-8663-DD459D4C4EF5}"/>
              </a:ext>
            </a:extLst>
          </p:cNvPr>
          <p:cNvSpPr/>
          <p:nvPr/>
        </p:nvSpPr>
        <p:spPr>
          <a:xfrm>
            <a:off x="6057900" y="1793280"/>
            <a:ext cx="5364175" cy="178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3760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95"/>
            <a:ext cx="10515600" cy="1325563"/>
          </a:xfrm>
        </p:spPr>
        <p:txBody>
          <a:bodyPr/>
          <a:lstStyle/>
          <a:p>
            <a:r>
              <a:rPr lang="en-MY" dirty="0"/>
              <a:t>Prediction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F136DA-025F-4B29-B762-DAFA823211E1}"/>
              </a:ext>
            </a:extLst>
          </p:cNvPr>
          <p:cNvSpPr/>
          <p:nvPr/>
        </p:nvSpPr>
        <p:spPr>
          <a:xfrm>
            <a:off x="5188743" y="2784667"/>
            <a:ext cx="1838324" cy="2651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Linear Regression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B72C89-2F02-48F8-A413-FA8AEC27D7D8}"/>
              </a:ext>
            </a:extLst>
          </p:cNvPr>
          <p:cNvCxnSpPr/>
          <p:nvPr/>
        </p:nvCxnSpPr>
        <p:spPr>
          <a:xfrm>
            <a:off x="4191000" y="3160512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EB0287-F26B-40F4-A2E9-C053FBDC5480}"/>
              </a:ext>
            </a:extLst>
          </p:cNvPr>
          <p:cNvCxnSpPr/>
          <p:nvPr/>
        </p:nvCxnSpPr>
        <p:spPr>
          <a:xfrm>
            <a:off x="4191000" y="4869554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260E43-3DE3-4054-A6AF-EA47A1572D33}"/>
              </a:ext>
            </a:extLst>
          </p:cNvPr>
          <p:cNvCxnSpPr/>
          <p:nvPr/>
        </p:nvCxnSpPr>
        <p:spPr>
          <a:xfrm>
            <a:off x="7419975" y="3851319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CCBB38-D979-47C4-8519-4AD9ACFFC144}"/>
              </a:ext>
            </a:extLst>
          </p:cNvPr>
          <p:cNvSpPr/>
          <p:nvPr/>
        </p:nvSpPr>
        <p:spPr>
          <a:xfrm>
            <a:off x="1857376" y="1644152"/>
            <a:ext cx="2043110" cy="3651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Features Predictor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5F9471-4940-431E-949F-30FA3C3053E2}"/>
              </a:ext>
            </a:extLst>
          </p:cNvPr>
          <p:cNvSpPr/>
          <p:nvPr/>
        </p:nvSpPr>
        <p:spPr>
          <a:xfrm>
            <a:off x="5188742" y="1634522"/>
            <a:ext cx="1838325" cy="3651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168382-5AAE-4219-9906-E03913AA1C94}"/>
              </a:ext>
            </a:extLst>
          </p:cNvPr>
          <p:cNvSpPr/>
          <p:nvPr/>
        </p:nvSpPr>
        <p:spPr>
          <a:xfrm>
            <a:off x="8315324" y="1644151"/>
            <a:ext cx="2043110" cy="3651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Response Outcome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622595-E58B-4A6D-A4C7-CB79D4E3D7E0}"/>
              </a:ext>
            </a:extLst>
          </p:cNvPr>
          <p:cNvSpPr/>
          <p:nvPr/>
        </p:nvSpPr>
        <p:spPr>
          <a:xfrm>
            <a:off x="1857376" y="2977950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Input Data Set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DF3BD7-873B-405C-A89F-AA3AD3DA772F}"/>
              </a:ext>
            </a:extLst>
          </p:cNvPr>
          <p:cNvSpPr/>
          <p:nvPr/>
        </p:nvSpPr>
        <p:spPr>
          <a:xfrm>
            <a:off x="1857376" y="4824234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Assumption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2163E2-B035-4565-8F32-62D58662C262}"/>
              </a:ext>
            </a:extLst>
          </p:cNvPr>
          <p:cNvCxnSpPr>
            <a:cxnSpLocks/>
          </p:cNvCxnSpPr>
          <p:nvPr/>
        </p:nvCxnSpPr>
        <p:spPr>
          <a:xfrm>
            <a:off x="2805112" y="2252895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1F6198-0701-44F2-B5BD-FEC3E3565E37}"/>
              </a:ext>
            </a:extLst>
          </p:cNvPr>
          <p:cNvCxnSpPr>
            <a:cxnSpLocks/>
          </p:cNvCxnSpPr>
          <p:nvPr/>
        </p:nvCxnSpPr>
        <p:spPr>
          <a:xfrm>
            <a:off x="6107905" y="2131511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7126F7-3217-4E2A-8BC8-29519501274C}"/>
              </a:ext>
            </a:extLst>
          </p:cNvPr>
          <p:cNvCxnSpPr>
            <a:cxnSpLocks/>
          </p:cNvCxnSpPr>
          <p:nvPr/>
        </p:nvCxnSpPr>
        <p:spPr>
          <a:xfrm>
            <a:off x="9279731" y="2093410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2CDA8D-0A21-40F8-9E8E-E1B7DD3B533A}"/>
              </a:ext>
            </a:extLst>
          </p:cNvPr>
          <p:cNvSpPr/>
          <p:nvPr/>
        </p:nvSpPr>
        <p:spPr>
          <a:xfrm>
            <a:off x="8315324" y="3635125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AE8E8562-A780-4C45-8AEF-932D26CF355D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432963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95"/>
            <a:ext cx="10515600" cy="1325563"/>
          </a:xfrm>
        </p:spPr>
        <p:txBody>
          <a:bodyPr/>
          <a:lstStyle/>
          <a:p>
            <a:r>
              <a:rPr lang="en-MY" dirty="0"/>
              <a:t>Prediction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F136DA-025F-4B29-B762-DAFA823211E1}"/>
              </a:ext>
            </a:extLst>
          </p:cNvPr>
          <p:cNvSpPr/>
          <p:nvPr/>
        </p:nvSpPr>
        <p:spPr>
          <a:xfrm>
            <a:off x="5188743" y="2784667"/>
            <a:ext cx="1838324" cy="2651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Linear Regression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B72C89-2F02-48F8-A413-FA8AEC27D7D8}"/>
              </a:ext>
            </a:extLst>
          </p:cNvPr>
          <p:cNvCxnSpPr/>
          <p:nvPr/>
        </p:nvCxnSpPr>
        <p:spPr>
          <a:xfrm>
            <a:off x="4191000" y="3160512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EB0287-F26B-40F4-A2E9-C053FBDC5480}"/>
              </a:ext>
            </a:extLst>
          </p:cNvPr>
          <p:cNvCxnSpPr/>
          <p:nvPr/>
        </p:nvCxnSpPr>
        <p:spPr>
          <a:xfrm>
            <a:off x="4191000" y="4869554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260E43-3DE3-4054-A6AF-EA47A1572D33}"/>
              </a:ext>
            </a:extLst>
          </p:cNvPr>
          <p:cNvCxnSpPr/>
          <p:nvPr/>
        </p:nvCxnSpPr>
        <p:spPr>
          <a:xfrm>
            <a:off x="7419975" y="3851319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CCBB38-D979-47C4-8519-4AD9ACFFC144}"/>
              </a:ext>
            </a:extLst>
          </p:cNvPr>
          <p:cNvSpPr/>
          <p:nvPr/>
        </p:nvSpPr>
        <p:spPr>
          <a:xfrm>
            <a:off x="1857376" y="1644152"/>
            <a:ext cx="2043110" cy="3651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Features Predictor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5F9471-4940-431E-949F-30FA3C3053E2}"/>
              </a:ext>
            </a:extLst>
          </p:cNvPr>
          <p:cNvSpPr/>
          <p:nvPr/>
        </p:nvSpPr>
        <p:spPr>
          <a:xfrm>
            <a:off x="5188742" y="1634522"/>
            <a:ext cx="1838325" cy="3651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168382-5AAE-4219-9906-E03913AA1C94}"/>
              </a:ext>
            </a:extLst>
          </p:cNvPr>
          <p:cNvSpPr/>
          <p:nvPr/>
        </p:nvSpPr>
        <p:spPr>
          <a:xfrm>
            <a:off x="8315324" y="1644151"/>
            <a:ext cx="2043110" cy="3651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Response Outcome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622595-E58B-4A6D-A4C7-CB79D4E3D7E0}"/>
              </a:ext>
            </a:extLst>
          </p:cNvPr>
          <p:cNvSpPr/>
          <p:nvPr/>
        </p:nvSpPr>
        <p:spPr>
          <a:xfrm>
            <a:off x="1857376" y="2977950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Input Data Set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DF3BD7-873B-405C-A89F-AA3AD3DA772F}"/>
              </a:ext>
            </a:extLst>
          </p:cNvPr>
          <p:cNvSpPr/>
          <p:nvPr/>
        </p:nvSpPr>
        <p:spPr>
          <a:xfrm>
            <a:off x="1857376" y="4824234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Assumption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2163E2-B035-4565-8F32-62D58662C262}"/>
              </a:ext>
            </a:extLst>
          </p:cNvPr>
          <p:cNvCxnSpPr>
            <a:cxnSpLocks/>
          </p:cNvCxnSpPr>
          <p:nvPr/>
        </p:nvCxnSpPr>
        <p:spPr>
          <a:xfrm>
            <a:off x="2805112" y="2252895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1F6198-0701-44F2-B5BD-FEC3E3565E37}"/>
              </a:ext>
            </a:extLst>
          </p:cNvPr>
          <p:cNvCxnSpPr>
            <a:cxnSpLocks/>
          </p:cNvCxnSpPr>
          <p:nvPr/>
        </p:nvCxnSpPr>
        <p:spPr>
          <a:xfrm>
            <a:off x="6107905" y="2131511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7126F7-3217-4E2A-8BC8-29519501274C}"/>
              </a:ext>
            </a:extLst>
          </p:cNvPr>
          <p:cNvCxnSpPr>
            <a:cxnSpLocks/>
          </p:cNvCxnSpPr>
          <p:nvPr/>
        </p:nvCxnSpPr>
        <p:spPr>
          <a:xfrm>
            <a:off x="9279731" y="2093410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2CDA8D-0A21-40F8-9E8E-E1B7DD3B533A}"/>
              </a:ext>
            </a:extLst>
          </p:cNvPr>
          <p:cNvSpPr/>
          <p:nvPr/>
        </p:nvSpPr>
        <p:spPr>
          <a:xfrm>
            <a:off x="8315324" y="3635125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AE8E8562-A780-4C45-8AEF-932D26CF355D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E0A031-2D7A-4B8C-9D7C-C10EEDE1D7BC}"/>
              </a:ext>
            </a:extLst>
          </p:cNvPr>
          <p:cNvSpPr txBox="1"/>
          <p:nvPr/>
        </p:nvSpPr>
        <p:spPr>
          <a:xfrm>
            <a:off x="1857376" y="5311189"/>
            <a:ext cx="2043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Mean value of the Predictor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E98F08-A685-4CE7-8B3D-FC1CD4761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12"/>
          <a:stretch/>
        </p:blipFill>
        <p:spPr>
          <a:xfrm>
            <a:off x="1600200" y="3592549"/>
            <a:ext cx="2944414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35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95"/>
            <a:ext cx="10515600" cy="1325563"/>
          </a:xfrm>
        </p:spPr>
        <p:txBody>
          <a:bodyPr/>
          <a:lstStyle/>
          <a:p>
            <a:r>
              <a:rPr lang="en-MY" dirty="0"/>
              <a:t>Prediction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F136DA-025F-4B29-B762-DAFA823211E1}"/>
              </a:ext>
            </a:extLst>
          </p:cNvPr>
          <p:cNvSpPr/>
          <p:nvPr/>
        </p:nvSpPr>
        <p:spPr>
          <a:xfrm>
            <a:off x="5188743" y="2784667"/>
            <a:ext cx="1838324" cy="2651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Linear Regression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B72C89-2F02-48F8-A413-FA8AEC27D7D8}"/>
              </a:ext>
            </a:extLst>
          </p:cNvPr>
          <p:cNvCxnSpPr/>
          <p:nvPr/>
        </p:nvCxnSpPr>
        <p:spPr>
          <a:xfrm>
            <a:off x="4191000" y="3160512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EB0287-F26B-40F4-A2E9-C053FBDC5480}"/>
              </a:ext>
            </a:extLst>
          </p:cNvPr>
          <p:cNvCxnSpPr/>
          <p:nvPr/>
        </p:nvCxnSpPr>
        <p:spPr>
          <a:xfrm>
            <a:off x="4191000" y="4869554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260E43-3DE3-4054-A6AF-EA47A1572D33}"/>
              </a:ext>
            </a:extLst>
          </p:cNvPr>
          <p:cNvCxnSpPr/>
          <p:nvPr/>
        </p:nvCxnSpPr>
        <p:spPr>
          <a:xfrm>
            <a:off x="7419975" y="3851319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CCBB38-D979-47C4-8519-4AD9ACFFC144}"/>
              </a:ext>
            </a:extLst>
          </p:cNvPr>
          <p:cNvSpPr/>
          <p:nvPr/>
        </p:nvSpPr>
        <p:spPr>
          <a:xfrm>
            <a:off x="1857376" y="1644152"/>
            <a:ext cx="2043110" cy="3651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Features Predictor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5F9471-4940-431E-949F-30FA3C3053E2}"/>
              </a:ext>
            </a:extLst>
          </p:cNvPr>
          <p:cNvSpPr/>
          <p:nvPr/>
        </p:nvSpPr>
        <p:spPr>
          <a:xfrm>
            <a:off x="5188742" y="1634522"/>
            <a:ext cx="1838325" cy="3651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168382-5AAE-4219-9906-E03913AA1C94}"/>
              </a:ext>
            </a:extLst>
          </p:cNvPr>
          <p:cNvSpPr/>
          <p:nvPr/>
        </p:nvSpPr>
        <p:spPr>
          <a:xfrm>
            <a:off x="8315324" y="1644151"/>
            <a:ext cx="2043110" cy="3651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Response Outcome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622595-E58B-4A6D-A4C7-CB79D4E3D7E0}"/>
              </a:ext>
            </a:extLst>
          </p:cNvPr>
          <p:cNvSpPr/>
          <p:nvPr/>
        </p:nvSpPr>
        <p:spPr>
          <a:xfrm>
            <a:off x="1857376" y="2977950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Input Data Set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DF3BD7-873B-405C-A89F-AA3AD3DA772F}"/>
              </a:ext>
            </a:extLst>
          </p:cNvPr>
          <p:cNvSpPr/>
          <p:nvPr/>
        </p:nvSpPr>
        <p:spPr>
          <a:xfrm>
            <a:off x="1857376" y="4824234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Assumption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2163E2-B035-4565-8F32-62D58662C262}"/>
              </a:ext>
            </a:extLst>
          </p:cNvPr>
          <p:cNvCxnSpPr>
            <a:cxnSpLocks/>
          </p:cNvCxnSpPr>
          <p:nvPr/>
        </p:nvCxnSpPr>
        <p:spPr>
          <a:xfrm>
            <a:off x="2805112" y="2252895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1F6198-0701-44F2-B5BD-FEC3E3565E37}"/>
              </a:ext>
            </a:extLst>
          </p:cNvPr>
          <p:cNvCxnSpPr>
            <a:cxnSpLocks/>
          </p:cNvCxnSpPr>
          <p:nvPr/>
        </p:nvCxnSpPr>
        <p:spPr>
          <a:xfrm>
            <a:off x="6107905" y="2131511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7126F7-3217-4E2A-8BC8-29519501274C}"/>
              </a:ext>
            </a:extLst>
          </p:cNvPr>
          <p:cNvCxnSpPr>
            <a:cxnSpLocks/>
          </p:cNvCxnSpPr>
          <p:nvPr/>
        </p:nvCxnSpPr>
        <p:spPr>
          <a:xfrm>
            <a:off x="9279731" y="2093410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2CDA8D-0A21-40F8-9E8E-E1B7DD3B533A}"/>
              </a:ext>
            </a:extLst>
          </p:cNvPr>
          <p:cNvSpPr/>
          <p:nvPr/>
        </p:nvSpPr>
        <p:spPr>
          <a:xfrm>
            <a:off x="8315324" y="3635125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AE8E8562-A780-4C45-8AEF-932D26CF355D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Model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1D5806-E8E4-485B-AC5A-52E35EF9F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12"/>
          <a:stretch/>
        </p:blipFill>
        <p:spPr>
          <a:xfrm>
            <a:off x="1600200" y="3592549"/>
            <a:ext cx="2944414" cy="876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E0A031-2D7A-4B8C-9D7C-C10EEDE1D7BC}"/>
              </a:ext>
            </a:extLst>
          </p:cNvPr>
          <p:cNvSpPr txBox="1"/>
          <p:nvPr/>
        </p:nvSpPr>
        <p:spPr>
          <a:xfrm>
            <a:off x="1857376" y="5311189"/>
            <a:ext cx="2043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Mean value of the Predictor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717E582-A897-471E-915D-2A839F20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75" y="4175620"/>
            <a:ext cx="45339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40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95"/>
            <a:ext cx="10515600" cy="1325563"/>
          </a:xfrm>
        </p:spPr>
        <p:txBody>
          <a:bodyPr/>
          <a:lstStyle/>
          <a:p>
            <a:r>
              <a:rPr lang="en-MY" dirty="0"/>
              <a:t>Prediction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F136DA-025F-4B29-B762-DAFA823211E1}"/>
              </a:ext>
            </a:extLst>
          </p:cNvPr>
          <p:cNvSpPr/>
          <p:nvPr/>
        </p:nvSpPr>
        <p:spPr>
          <a:xfrm>
            <a:off x="5188743" y="2784667"/>
            <a:ext cx="1838324" cy="2651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Linear Regression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B72C89-2F02-48F8-A413-FA8AEC27D7D8}"/>
              </a:ext>
            </a:extLst>
          </p:cNvPr>
          <p:cNvCxnSpPr/>
          <p:nvPr/>
        </p:nvCxnSpPr>
        <p:spPr>
          <a:xfrm>
            <a:off x="4191000" y="3160512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EB0287-F26B-40F4-A2E9-C053FBDC5480}"/>
              </a:ext>
            </a:extLst>
          </p:cNvPr>
          <p:cNvCxnSpPr/>
          <p:nvPr/>
        </p:nvCxnSpPr>
        <p:spPr>
          <a:xfrm>
            <a:off x="4191000" y="4869554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260E43-3DE3-4054-A6AF-EA47A1572D33}"/>
              </a:ext>
            </a:extLst>
          </p:cNvPr>
          <p:cNvCxnSpPr/>
          <p:nvPr/>
        </p:nvCxnSpPr>
        <p:spPr>
          <a:xfrm>
            <a:off x="7419975" y="3851319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CCBB38-D979-47C4-8519-4AD9ACFFC144}"/>
              </a:ext>
            </a:extLst>
          </p:cNvPr>
          <p:cNvSpPr/>
          <p:nvPr/>
        </p:nvSpPr>
        <p:spPr>
          <a:xfrm>
            <a:off x="1857376" y="1644152"/>
            <a:ext cx="2043110" cy="3651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Features Predictor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5F9471-4940-431E-949F-30FA3C3053E2}"/>
              </a:ext>
            </a:extLst>
          </p:cNvPr>
          <p:cNvSpPr/>
          <p:nvPr/>
        </p:nvSpPr>
        <p:spPr>
          <a:xfrm>
            <a:off x="5188742" y="1634522"/>
            <a:ext cx="1838325" cy="3651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168382-5AAE-4219-9906-E03913AA1C94}"/>
              </a:ext>
            </a:extLst>
          </p:cNvPr>
          <p:cNvSpPr/>
          <p:nvPr/>
        </p:nvSpPr>
        <p:spPr>
          <a:xfrm>
            <a:off x="8315324" y="1644151"/>
            <a:ext cx="2043110" cy="3651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Response Outcome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622595-E58B-4A6D-A4C7-CB79D4E3D7E0}"/>
              </a:ext>
            </a:extLst>
          </p:cNvPr>
          <p:cNvSpPr/>
          <p:nvPr/>
        </p:nvSpPr>
        <p:spPr>
          <a:xfrm>
            <a:off x="1857376" y="2977950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Input Data Set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DF3BD7-873B-405C-A89F-AA3AD3DA772F}"/>
              </a:ext>
            </a:extLst>
          </p:cNvPr>
          <p:cNvSpPr/>
          <p:nvPr/>
        </p:nvSpPr>
        <p:spPr>
          <a:xfrm>
            <a:off x="1857376" y="4824234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Assumption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2163E2-B035-4565-8F32-62D58662C262}"/>
              </a:ext>
            </a:extLst>
          </p:cNvPr>
          <p:cNvCxnSpPr>
            <a:cxnSpLocks/>
          </p:cNvCxnSpPr>
          <p:nvPr/>
        </p:nvCxnSpPr>
        <p:spPr>
          <a:xfrm>
            <a:off x="2805112" y="2252895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1F6198-0701-44F2-B5BD-FEC3E3565E37}"/>
              </a:ext>
            </a:extLst>
          </p:cNvPr>
          <p:cNvCxnSpPr>
            <a:cxnSpLocks/>
          </p:cNvCxnSpPr>
          <p:nvPr/>
        </p:nvCxnSpPr>
        <p:spPr>
          <a:xfrm>
            <a:off x="6107905" y="2131511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7126F7-3217-4E2A-8BC8-29519501274C}"/>
              </a:ext>
            </a:extLst>
          </p:cNvPr>
          <p:cNvCxnSpPr>
            <a:cxnSpLocks/>
          </p:cNvCxnSpPr>
          <p:nvPr/>
        </p:nvCxnSpPr>
        <p:spPr>
          <a:xfrm>
            <a:off x="9279731" y="2093410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2CDA8D-0A21-40F8-9E8E-E1B7DD3B533A}"/>
              </a:ext>
            </a:extLst>
          </p:cNvPr>
          <p:cNvSpPr/>
          <p:nvPr/>
        </p:nvSpPr>
        <p:spPr>
          <a:xfrm>
            <a:off x="8315324" y="3635125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AE8E8562-A780-4C45-8AEF-932D26CF355D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F17AC-A0B2-4183-BD99-E1A8BFA7E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75" y="4175620"/>
            <a:ext cx="4533900" cy="4476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E0A031-2D7A-4B8C-9D7C-C10EEDE1D7BC}"/>
              </a:ext>
            </a:extLst>
          </p:cNvPr>
          <p:cNvSpPr txBox="1"/>
          <p:nvPr/>
        </p:nvSpPr>
        <p:spPr>
          <a:xfrm>
            <a:off x="1857376" y="5311189"/>
            <a:ext cx="2043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Mean value of the Predictor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BBE45366-B2A5-4994-83CB-825B9C704960}"/>
              </a:ext>
            </a:extLst>
          </p:cNvPr>
          <p:cNvSpPr/>
          <p:nvPr/>
        </p:nvSpPr>
        <p:spPr>
          <a:xfrm>
            <a:off x="8420100" y="5348185"/>
            <a:ext cx="2409825" cy="1109765"/>
          </a:xfrm>
          <a:prstGeom prst="horizontalScrol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What IF??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8DBBAF-DCC2-44C2-A680-50D625614998}"/>
              </a:ext>
            </a:extLst>
          </p:cNvPr>
          <p:cNvCxnSpPr/>
          <p:nvPr/>
        </p:nvCxnSpPr>
        <p:spPr>
          <a:xfrm>
            <a:off x="11096625" y="5934779"/>
            <a:ext cx="6286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B3F2F72C-BC78-4DC7-A6BB-42947331A2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12"/>
          <a:stretch/>
        </p:blipFill>
        <p:spPr>
          <a:xfrm>
            <a:off x="1600200" y="3592549"/>
            <a:ext cx="2944414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76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95"/>
            <a:ext cx="10515600" cy="1325563"/>
          </a:xfrm>
        </p:spPr>
        <p:txBody>
          <a:bodyPr/>
          <a:lstStyle/>
          <a:p>
            <a:r>
              <a:rPr lang="en-MY" dirty="0"/>
              <a:t>Prediction by Conventional Approach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F136DA-025F-4B29-B762-DAFA823211E1}"/>
              </a:ext>
            </a:extLst>
          </p:cNvPr>
          <p:cNvSpPr/>
          <p:nvPr/>
        </p:nvSpPr>
        <p:spPr>
          <a:xfrm>
            <a:off x="5188743" y="2784667"/>
            <a:ext cx="1838324" cy="2651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Approach By Average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B72C89-2F02-48F8-A413-FA8AEC27D7D8}"/>
              </a:ext>
            </a:extLst>
          </p:cNvPr>
          <p:cNvCxnSpPr/>
          <p:nvPr/>
        </p:nvCxnSpPr>
        <p:spPr>
          <a:xfrm>
            <a:off x="4191000" y="3160512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EB0287-F26B-40F4-A2E9-C053FBDC5480}"/>
              </a:ext>
            </a:extLst>
          </p:cNvPr>
          <p:cNvCxnSpPr/>
          <p:nvPr/>
        </p:nvCxnSpPr>
        <p:spPr>
          <a:xfrm>
            <a:off x="4191000" y="4869554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260E43-3DE3-4054-A6AF-EA47A1572D33}"/>
              </a:ext>
            </a:extLst>
          </p:cNvPr>
          <p:cNvCxnSpPr/>
          <p:nvPr/>
        </p:nvCxnSpPr>
        <p:spPr>
          <a:xfrm>
            <a:off x="7419975" y="3851319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CCBB38-D979-47C4-8519-4AD9ACFFC144}"/>
              </a:ext>
            </a:extLst>
          </p:cNvPr>
          <p:cNvSpPr/>
          <p:nvPr/>
        </p:nvSpPr>
        <p:spPr>
          <a:xfrm>
            <a:off x="1857376" y="1644152"/>
            <a:ext cx="2043110" cy="3651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168382-5AAE-4219-9906-E03913AA1C94}"/>
              </a:ext>
            </a:extLst>
          </p:cNvPr>
          <p:cNvSpPr/>
          <p:nvPr/>
        </p:nvSpPr>
        <p:spPr>
          <a:xfrm>
            <a:off x="8315324" y="1644151"/>
            <a:ext cx="2043110" cy="3651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Response Outcome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622595-E58B-4A6D-A4C7-CB79D4E3D7E0}"/>
              </a:ext>
            </a:extLst>
          </p:cNvPr>
          <p:cNvSpPr/>
          <p:nvPr/>
        </p:nvSpPr>
        <p:spPr>
          <a:xfrm>
            <a:off x="1857376" y="2977950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Input Data Set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DF3BD7-873B-405C-A89F-AA3AD3DA772F}"/>
              </a:ext>
            </a:extLst>
          </p:cNvPr>
          <p:cNvSpPr/>
          <p:nvPr/>
        </p:nvSpPr>
        <p:spPr>
          <a:xfrm>
            <a:off x="1857376" y="4824234"/>
            <a:ext cx="204311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Assumption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2163E2-B035-4565-8F32-62D58662C262}"/>
              </a:ext>
            </a:extLst>
          </p:cNvPr>
          <p:cNvCxnSpPr>
            <a:cxnSpLocks/>
          </p:cNvCxnSpPr>
          <p:nvPr/>
        </p:nvCxnSpPr>
        <p:spPr>
          <a:xfrm>
            <a:off x="2805112" y="2252895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1F6198-0701-44F2-B5BD-FEC3E3565E37}"/>
              </a:ext>
            </a:extLst>
          </p:cNvPr>
          <p:cNvCxnSpPr>
            <a:cxnSpLocks/>
          </p:cNvCxnSpPr>
          <p:nvPr/>
        </p:nvCxnSpPr>
        <p:spPr>
          <a:xfrm>
            <a:off x="6107905" y="2131511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7126F7-3217-4E2A-8BC8-29519501274C}"/>
              </a:ext>
            </a:extLst>
          </p:cNvPr>
          <p:cNvCxnSpPr>
            <a:cxnSpLocks/>
          </p:cNvCxnSpPr>
          <p:nvPr/>
        </p:nvCxnSpPr>
        <p:spPr>
          <a:xfrm>
            <a:off x="9279731" y="2093410"/>
            <a:ext cx="0" cy="5069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AE8E8562-A780-4C45-8AEF-932D26CF355D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NA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1D5806-E8E4-485B-AC5A-52E35EF9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68" y="3592549"/>
            <a:ext cx="3952875" cy="876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E0A031-2D7A-4B8C-9D7C-C10EEDE1D7BC}"/>
              </a:ext>
            </a:extLst>
          </p:cNvPr>
          <p:cNvSpPr txBox="1"/>
          <p:nvPr/>
        </p:nvSpPr>
        <p:spPr>
          <a:xfrm>
            <a:off x="1857376" y="5311189"/>
            <a:ext cx="2043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Mean value of the Predictor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638E7B-A508-41A2-8B75-4924C00F63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33" b="13873"/>
          <a:stretch/>
        </p:blipFill>
        <p:spPr>
          <a:xfrm>
            <a:off x="8315325" y="3639351"/>
            <a:ext cx="3590926" cy="365124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3B0B94D-448B-4DB0-B4A1-87877A66C0CC}"/>
              </a:ext>
            </a:extLst>
          </p:cNvPr>
          <p:cNvSpPr/>
          <p:nvPr/>
        </p:nvSpPr>
        <p:spPr>
          <a:xfrm>
            <a:off x="5188742" y="1634522"/>
            <a:ext cx="1838325" cy="3651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Model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8D94217-72D4-4EDF-9ECE-F4A9ED2597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900"/>
          <a:stretch/>
        </p:blipFill>
        <p:spPr>
          <a:xfrm>
            <a:off x="9385388" y="4021069"/>
            <a:ext cx="973046" cy="42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47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95"/>
            <a:ext cx="10515600" cy="1325563"/>
          </a:xfrm>
        </p:spPr>
        <p:txBody>
          <a:bodyPr/>
          <a:lstStyle/>
          <a:p>
            <a:r>
              <a:rPr lang="en-MY" dirty="0"/>
              <a:t>Comparison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260E43-3DE3-4054-A6AF-EA47A1572D33}"/>
              </a:ext>
            </a:extLst>
          </p:cNvPr>
          <p:cNvCxnSpPr/>
          <p:nvPr/>
        </p:nvCxnSpPr>
        <p:spPr>
          <a:xfrm>
            <a:off x="6572241" y="1953184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168382-5AAE-4219-9906-E03913AA1C94}"/>
              </a:ext>
            </a:extLst>
          </p:cNvPr>
          <p:cNvSpPr/>
          <p:nvPr/>
        </p:nvSpPr>
        <p:spPr>
          <a:xfrm>
            <a:off x="7589045" y="1745041"/>
            <a:ext cx="2043110" cy="36512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Outcome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AE8E8562-A780-4C45-8AEF-932D26CF355D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5615C-63CF-4CF2-ABB3-5F2BBBDF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899" y="2837684"/>
            <a:ext cx="6515100" cy="438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23E664-D42D-426B-8C07-00C1FCD28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899" y="4558412"/>
            <a:ext cx="6515100" cy="342900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DFF920B-9098-4EDE-B50C-A64ED47A3C96}"/>
              </a:ext>
            </a:extLst>
          </p:cNvPr>
          <p:cNvSpPr/>
          <p:nvPr/>
        </p:nvSpPr>
        <p:spPr>
          <a:xfrm>
            <a:off x="426229" y="1767595"/>
            <a:ext cx="2043110" cy="3651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Assumption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098A48-11A0-411C-AE59-57D706C52D30}"/>
              </a:ext>
            </a:extLst>
          </p:cNvPr>
          <p:cNvSpPr txBox="1"/>
          <p:nvPr/>
        </p:nvSpPr>
        <p:spPr>
          <a:xfrm>
            <a:off x="319666" y="2330783"/>
            <a:ext cx="225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Same Quantity Order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5A565F-A951-49C6-BC23-D5A14DDA5EE8}"/>
              </a:ext>
            </a:extLst>
          </p:cNvPr>
          <p:cNvCxnSpPr/>
          <p:nvPr/>
        </p:nvCxnSpPr>
        <p:spPr>
          <a:xfrm>
            <a:off x="2693186" y="1983745"/>
            <a:ext cx="6286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957E4AD-4E27-455D-8F75-988698C4CBDD}"/>
              </a:ext>
            </a:extLst>
          </p:cNvPr>
          <p:cNvSpPr/>
          <p:nvPr/>
        </p:nvSpPr>
        <p:spPr>
          <a:xfrm>
            <a:off x="3516494" y="1774001"/>
            <a:ext cx="2434245" cy="3651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203DB23-7700-440E-B007-49D4AD5261FD}"/>
              </a:ext>
            </a:extLst>
          </p:cNvPr>
          <p:cNvSpPr/>
          <p:nvPr/>
        </p:nvSpPr>
        <p:spPr>
          <a:xfrm>
            <a:off x="4039478" y="2515449"/>
            <a:ext cx="1389772" cy="1105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D6B9175-4D7B-442D-813B-994AF50BA081}"/>
              </a:ext>
            </a:extLst>
          </p:cNvPr>
          <p:cNvSpPr/>
          <p:nvPr/>
        </p:nvSpPr>
        <p:spPr>
          <a:xfrm>
            <a:off x="4039478" y="4150150"/>
            <a:ext cx="1284092" cy="11058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Approach by Average</a:t>
            </a:r>
          </a:p>
        </p:txBody>
      </p:sp>
      <p:sp>
        <p:nvSpPr>
          <p:cNvPr id="21" name="Explosion: 8 Points 20">
            <a:extLst>
              <a:ext uri="{FF2B5EF4-FFF2-40B4-BE49-F238E27FC236}">
                <a16:creationId xmlns:a16="http://schemas.microsoft.com/office/drawing/2014/main" id="{08A26CEF-05E8-4FC6-A882-BD9C248D51DE}"/>
              </a:ext>
            </a:extLst>
          </p:cNvPr>
          <p:cNvSpPr/>
          <p:nvPr/>
        </p:nvSpPr>
        <p:spPr>
          <a:xfrm>
            <a:off x="6771676" y="4909896"/>
            <a:ext cx="3963000" cy="1896459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400" b="1" dirty="0">
                <a:solidFill>
                  <a:schemeClr val="tx1"/>
                </a:solidFill>
              </a:rPr>
              <a:t>17.5%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7D4BE6-5492-4678-97C1-7906A711D4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051" b="23262"/>
          <a:stretch/>
        </p:blipFill>
        <p:spPr>
          <a:xfrm>
            <a:off x="3836531" y="5784851"/>
            <a:ext cx="2935145" cy="3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5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239" y="54308"/>
            <a:ext cx="252202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32255BC-C6D7-45F4-AA99-1EBC2D1ABC4D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114675" y="1096739"/>
            <a:ext cx="5924550" cy="457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POTENTIONAL CHARACTERISTIC IN SALES TREND</a:t>
            </a:r>
          </a:p>
        </p:txBody>
      </p:sp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FE402C4A-2D7B-4F41-8218-B8594E1057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44" r="1853" b="31018"/>
          <a:stretch/>
        </p:blipFill>
        <p:spPr>
          <a:xfrm>
            <a:off x="0" y="5943599"/>
            <a:ext cx="12192000" cy="935598"/>
          </a:xfrm>
        </p:spPr>
      </p:pic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61DE0949-C611-4117-B02A-4967EA7F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E1713-7BE3-4094-B337-7F9D1DF62912}"/>
              </a:ext>
            </a:extLst>
          </p:cNvPr>
          <p:cNvSpPr txBox="1"/>
          <p:nvPr/>
        </p:nvSpPr>
        <p:spPr>
          <a:xfrm>
            <a:off x="5283200" y="68580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>
                <a:hlinkClick r:id="rId3" tooltip="https://channel9.msdn.com/blogs/Cloud-and-Enterprise-Premium/IT-Anomaly-Insights-Operational-Insights-Over-Telemetry-Data"/>
              </a:rPr>
              <a:t>This Photo</a:t>
            </a:r>
            <a:r>
              <a:rPr lang="en-MY" sz="900"/>
              <a:t> by Unknown Author is licensed under </a:t>
            </a:r>
            <a:r>
              <a:rPr lang="en-MY" sz="900">
                <a:hlinkClick r:id="rId4" tooltip="https://creativecommons.org/licenses/by-nc-nd/3.0/"/>
              </a:rPr>
              <a:t>CC BY-NC-ND</a:t>
            </a:r>
            <a:endParaRPr lang="en-MY" sz="900"/>
          </a:p>
        </p:txBody>
      </p:sp>
      <p:pic>
        <p:nvPicPr>
          <p:cNvPr id="15" name="Picture Placeholder 23" descr="photo of various succulents">
            <a:extLst>
              <a:ext uri="{FF2B5EF4-FFF2-40B4-BE49-F238E27FC236}">
                <a16:creationId xmlns:a16="http://schemas.microsoft.com/office/drawing/2014/main" id="{96CC646D-E5E3-4AA6-90F0-57AAF96FAD5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9AFC37-09E4-46DD-A0A3-1BB48F0D3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13" y="1768924"/>
            <a:ext cx="2609850" cy="3695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74F0D3-E4F8-4FFB-AF3E-618B235F4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9709" y="1792621"/>
            <a:ext cx="245745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97EB5A-DB3D-4709-9DEC-5A0C9B113F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792621"/>
            <a:ext cx="2943225" cy="3686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B8E7BC-50C2-4008-A872-B282D0FB7C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4025" y="1778449"/>
            <a:ext cx="2009775" cy="3638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FF3D62D-9C2B-47F5-9089-9FE29E0E9FA2}"/>
              </a:ext>
            </a:extLst>
          </p:cNvPr>
          <p:cNvSpPr/>
          <p:nvPr/>
        </p:nvSpPr>
        <p:spPr>
          <a:xfrm>
            <a:off x="1309725" y="2145306"/>
            <a:ext cx="1735137" cy="3241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769B9-EF61-4383-9031-7D52A125376C}"/>
              </a:ext>
            </a:extLst>
          </p:cNvPr>
          <p:cNvSpPr/>
          <p:nvPr/>
        </p:nvSpPr>
        <p:spPr>
          <a:xfrm>
            <a:off x="1309726" y="3502346"/>
            <a:ext cx="1735136" cy="3241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A5F6AE-7C8B-4958-A13D-65833331A6EE}"/>
              </a:ext>
            </a:extLst>
          </p:cNvPr>
          <p:cNvSpPr/>
          <p:nvPr/>
        </p:nvSpPr>
        <p:spPr>
          <a:xfrm>
            <a:off x="1309726" y="4859386"/>
            <a:ext cx="1735136" cy="3241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DDD839-EC98-4315-B7F6-1A7A0ACEDA1E}"/>
              </a:ext>
            </a:extLst>
          </p:cNvPr>
          <p:cNvSpPr/>
          <p:nvPr/>
        </p:nvSpPr>
        <p:spPr>
          <a:xfrm>
            <a:off x="3374006" y="2447925"/>
            <a:ext cx="2457450" cy="7715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8D8A9B-85C8-4925-8F1A-3571DFD35C54}"/>
              </a:ext>
            </a:extLst>
          </p:cNvPr>
          <p:cNvSpPr/>
          <p:nvPr/>
        </p:nvSpPr>
        <p:spPr>
          <a:xfrm>
            <a:off x="6072735" y="2469489"/>
            <a:ext cx="2976015" cy="3118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7E8525-763B-4312-B66C-BAFA998BC288}"/>
              </a:ext>
            </a:extLst>
          </p:cNvPr>
          <p:cNvSpPr/>
          <p:nvPr/>
        </p:nvSpPr>
        <p:spPr>
          <a:xfrm>
            <a:off x="9344025" y="2450440"/>
            <a:ext cx="2009775" cy="6451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CEA78D7D-6658-4978-9DD3-ECD3760FA8D3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19104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239" y="54308"/>
            <a:ext cx="252202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FE402C4A-2D7B-4F41-8218-B8594E1057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44" r="1853" b="31018"/>
          <a:stretch/>
        </p:blipFill>
        <p:spPr>
          <a:xfrm>
            <a:off x="0" y="5943599"/>
            <a:ext cx="12192000" cy="935598"/>
          </a:xfrm>
        </p:spPr>
      </p:pic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61DE0949-C611-4117-B02A-4967EA7F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E1713-7BE3-4094-B337-7F9D1DF62912}"/>
              </a:ext>
            </a:extLst>
          </p:cNvPr>
          <p:cNvSpPr txBox="1"/>
          <p:nvPr/>
        </p:nvSpPr>
        <p:spPr>
          <a:xfrm>
            <a:off x="5283200" y="68580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>
                <a:hlinkClick r:id="rId3" tooltip="https://channel9.msdn.com/blogs/Cloud-and-Enterprise-Premium/IT-Anomaly-Insights-Operational-Insights-Over-Telemetry-Data"/>
              </a:rPr>
              <a:t>This Photo</a:t>
            </a:r>
            <a:r>
              <a:rPr lang="en-MY" sz="900"/>
              <a:t> by Unknown Author is licensed under </a:t>
            </a:r>
            <a:r>
              <a:rPr lang="en-MY" sz="900">
                <a:hlinkClick r:id="rId4" tooltip="https://creativecommons.org/licenses/by-nc-nd/3.0/"/>
              </a:rPr>
              <a:t>CC BY-NC-ND</a:t>
            </a:r>
            <a:endParaRPr lang="en-MY" sz="900"/>
          </a:p>
        </p:txBody>
      </p:sp>
      <p:pic>
        <p:nvPicPr>
          <p:cNvPr id="15" name="Picture Placeholder 23" descr="photo of various succulents">
            <a:extLst>
              <a:ext uri="{FF2B5EF4-FFF2-40B4-BE49-F238E27FC236}">
                <a16:creationId xmlns:a16="http://schemas.microsoft.com/office/drawing/2014/main" id="{96CC646D-E5E3-4AA6-90F0-57AAF96FAD5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B433828-47AC-42F9-9059-917EE44D9763}"/>
              </a:ext>
            </a:extLst>
          </p:cNvPr>
          <p:cNvSpPr txBox="1">
            <a:spLocks/>
          </p:cNvSpPr>
          <p:nvPr/>
        </p:nvSpPr>
        <p:spPr>
          <a:xfrm>
            <a:off x="3980217" y="1096739"/>
            <a:ext cx="4231566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TARGET VARAIBLE &amp; FORECAST SALES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6ACA38-C13C-4FFB-B8D8-7DFAFB309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2950" y="4070350"/>
            <a:ext cx="9206134" cy="619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64E4F5-2D7B-4461-819D-A263D8BAB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971"/>
          <a:stretch/>
        </p:blipFill>
        <p:spPr>
          <a:xfrm>
            <a:off x="4746311" y="1944233"/>
            <a:ext cx="2699377" cy="9286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A43CBD-4DE3-4D22-9AC0-575954E8D6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0113" y="3265015"/>
            <a:ext cx="3831771" cy="45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E8DF17A0-48F5-4839-9C9F-FCADDDF201BC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9816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239" y="54308"/>
            <a:ext cx="252202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559911"/>
            <a:ext cx="4114800" cy="457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091E26-6697-4FFA-91DC-FF5001DD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559911"/>
            <a:ext cx="4114800" cy="457200"/>
          </a:xfrm>
        </p:spPr>
        <p:txBody>
          <a:bodyPr anchor="b"/>
          <a:lstStyle/>
          <a:p>
            <a:r>
              <a:rPr lang="en-US" dirty="0"/>
              <a:t>Methodology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60FC76B-FDDE-4574-85B7-495FBA6F90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18686" y="2017111"/>
            <a:ext cx="4291563" cy="91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Inadequate sales performance insight to implement new marketing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find out major factor which can affect and predict  sales figures.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F88255-7F56-4B30-96C2-60927A377B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017111"/>
            <a:ext cx="4114800" cy="914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Sorting out the sales figures categorized by type of product, customer &amp; country.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linear regression model to predict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classify customer by via RFM method.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32255BC-C6D7-45F4-AA99-1EBC2D1ABC4D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24000" y="3656719"/>
            <a:ext cx="4114800" cy="45720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A05B1DF-9A99-47CA-BA3D-7881266BCC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6" y="4094515"/>
            <a:ext cx="4291563" cy="18684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identify potential characteristic on sales trend based on historical sales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predict upcoming sales based on major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identity lifetime value customer.</a:t>
            </a:r>
          </a:p>
          <a:p>
            <a:endParaRPr lang="en-US" dirty="0"/>
          </a:p>
        </p:txBody>
      </p:sp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FE402C4A-2D7B-4F41-8218-B8594E1057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44" r="1853" b="31018"/>
          <a:stretch/>
        </p:blipFill>
        <p:spPr>
          <a:xfrm>
            <a:off x="0" y="5943599"/>
            <a:ext cx="12192000" cy="935598"/>
          </a:xfrm>
        </p:spPr>
      </p:pic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61DE0949-C611-4117-B02A-4967EA7F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B057FC65-DE77-429F-8B3E-E77AD357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E1713-7BE3-4094-B337-7F9D1DF62912}"/>
              </a:ext>
            </a:extLst>
          </p:cNvPr>
          <p:cNvSpPr txBox="1"/>
          <p:nvPr/>
        </p:nvSpPr>
        <p:spPr>
          <a:xfrm>
            <a:off x="5283200" y="685800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>
                <a:hlinkClick r:id="rId3" tooltip="https://channel9.msdn.com/blogs/Cloud-and-Enterprise-Premium/IT-Anomaly-Insights-Operational-Insights-Over-Telemetry-Data"/>
              </a:rPr>
              <a:t>This Photo</a:t>
            </a:r>
            <a:r>
              <a:rPr lang="en-MY" sz="900"/>
              <a:t> by Unknown Author is licensed under </a:t>
            </a:r>
            <a:r>
              <a:rPr lang="en-MY" sz="900">
                <a:hlinkClick r:id="rId4" tooltip="https://creativecommons.org/licenses/by-nc-nd/3.0/"/>
              </a:rPr>
              <a:t>CC BY-NC-ND</a:t>
            </a:r>
            <a:endParaRPr lang="en-MY" sz="900"/>
          </a:p>
        </p:txBody>
      </p:sp>
    </p:spTree>
    <p:extLst>
      <p:ext uri="{BB962C8B-B14F-4D97-AF65-F5344CB8AC3E}">
        <p14:creationId xmlns:p14="http://schemas.microsoft.com/office/powerpoint/2010/main" val="2634411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 descr="photo of person in a striped shirt holding a plant in a tiny cup&#10;">
            <a:extLst>
              <a:ext uri="{FF2B5EF4-FFF2-40B4-BE49-F238E27FC236}">
                <a16:creationId xmlns:a16="http://schemas.microsoft.com/office/drawing/2014/main" id="{0A59A12A-37A4-421F-9DA9-D4E61AB738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r="68"/>
          <a:stretch/>
        </p:blipFill>
        <p:spPr>
          <a:xfrm>
            <a:off x="1581149" y="0"/>
            <a:ext cx="9395459" cy="6858000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DC804E2-80CF-4E0D-9B64-83E149C4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458DEBB-751A-4BD3-9B01-ED88C97E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03F562-A29C-45D7-86BC-706CBD6A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888" y="312597"/>
            <a:ext cx="5029200" cy="1371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31176" y="1691640"/>
            <a:ext cx="3931920" cy="3383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Source: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1D29FD-175B-4836-A202-052373FB4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31175" y="2016916"/>
            <a:ext cx="6600825" cy="53035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https://www.kaggle.com/kyanyoga/sample-sales-data</a:t>
            </a:r>
            <a:r>
              <a:rPr lang="en-US" dirty="0"/>
              <a:t>. (Year: 2003-2005)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475560-1314-4F6F-B967-DD1987F8FD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31176" y="2616708"/>
            <a:ext cx="3931920" cy="338328"/>
          </a:xfrm>
        </p:spPr>
        <p:txBody>
          <a:bodyPr>
            <a:noAutofit/>
          </a:bodyPr>
          <a:lstStyle/>
          <a:p>
            <a:r>
              <a:rPr lang="en-US" dirty="0"/>
              <a:t>Data Shape:</a:t>
            </a: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522C2EA6-F6FB-495B-BFC3-7FF9B48BD7B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9277" y="4004955"/>
            <a:ext cx="3931920" cy="338328"/>
          </a:xfrm>
        </p:spPr>
        <p:txBody>
          <a:bodyPr>
            <a:noAutofit/>
          </a:bodyPr>
          <a:lstStyle/>
          <a:p>
            <a:r>
              <a:rPr lang="en-US" dirty="0"/>
              <a:t>Data Features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819C09A1-D392-4696-8592-3B25D659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2388624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AC12BBEE-57EB-45AB-B1F9-947F7072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96574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8406E5-6CB7-4596-9CCC-4EC538F2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277" y="2937891"/>
            <a:ext cx="2971800" cy="9150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A65144-400A-4B58-8BD7-0B2E80B52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038" y="4318316"/>
            <a:ext cx="7164616" cy="21967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D92C8D-3583-46A7-8EDA-4EC430910C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33"/>
          <a:stretch/>
        </p:blipFill>
        <p:spPr>
          <a:xfrm>
            <a:off x="354576" y="1777126"/>
            <a:ext cx="2544545" cy="446722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4E3BA49-2ED8-4DEA-B8B6-D731444F5AD7}"/>
              </a:ext>
            </a:extLst>
          </p:cNvPr>
          <p:cNvSpPr txBox="1">
            <a:spLocks/>
          </p:cNvSpPr>
          <p:nvPr/>
        </p:nvSpPr>
        <p:spPr>
          <a:xfrm>
            <a:off x="3158333" y="28040"/>
            <a:ext cx="58753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Information of Dataset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9677E40A-D5CD-4717-A554-11A73F77B17E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10478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308"/>
            <a:ext cx="10515600" cy="1325563"/>
          </a:xfrm>
        </p:spPr>
        <p:txBody>
          <a:bodyPr/>
          <a:lstStyle/>
          <a:p>
            <a:r>
              <a:rPr lang="en-MY" dirty="0"/>
              <a:t>Data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E372A-4C86-48CF-A42B-40E1CF75A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5"/>
          <a:stretch/>
        </p:blipFill>
        <p:spPr>
          <a:xfrm>
            <a:off x="451813" y="1993106"/>
            <a:ext cx="11288374" cy="2871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17D3BC6-9E73-43B6-A02D-C603079FA3D2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208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90E5A0-8FA4-424B-A9C7-5BDF3458E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36" b="5499"/>
          <a:stretch/>
        </p:blipFill>
        <p:spPr>
          <a:xfrm>
            <a:off x="7472026" y="2775830"/>
            <a:ext cx="3281699" cy="23581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04"/>
            <a:ext cx="10515600" cy="1325563"/>
          </a:xfrm>
        </p:spPr>
        <p:txBody>
          <a:bodyPr/>
          <a:lstStyle/>
          <a:p>
            <a:r>
              <a:rPr lang="en-MY" dirty="0"/>
              <a:t>Annual Sales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AD03265-55F1-4ADF-989D-FF5422D72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87475"/>
            <a:ext cx="533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19077F50-AD05-4A33-BBD9-09155FF92029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129632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23EEA78-3439-41B2-BE76-DDD0126A4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0" y="2055413"/>
            <a:ext cx="2609850" cy="3695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308"/>
            <a:ext cx="10515600" cy="1325563"/>
          </a:xfrm>
        </p:spPr>
        <p:txBody>
          <a:bodyPr/>
          <a:lstStyle/>
          <a:p>
            <a:r>
              <a:rPr lang="en-MY" dirty="0"/>
              <a:t>Quarterly Sales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2A5CF2-CD76-4F49-8401-A132F6985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18" y="1945876"/>
            <a:ext cx="8424882" cy="391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799BB5E-8F24-49BF-8337-C679D03330CA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66046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23EEA78-3439-41B2-BE76-DDD0126A4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0" y="2055413"/>
            <a:ext cx="2609850" cy="3695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752975" y="6173787"/>
            <a:ext cx="4114800" cy="365125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Zero Sales in this quarter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2A5CF2-CD76-4F49-8401-A132F6985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18" y="1945876"/>
            <a:ext cx="8424882" cy="391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47D96E61-3F33-4DBE-A537-C63D5BBCF300}"/>
              </a:ext>
            </a:extLst>
          </p:cNvPr>
          <p:cNvSpPr/>
          <p:nvPr/>
        </p:nvSpPr>
        <p:spPr>
          <a:xfrm>
            <a:off x="5638800" y="5501076"/>
            <a:ext cx="342900" cy="614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B9B3AFD-5032-47B6-A39A-7146F9FA89A8}"/>
              </a:ext>
            </a:extLst>
          </p:cNvPr>
          <p:cNvSpPr/>
          <p:nvPr/>
        </p:nvSpPr>
        <p:spPr>
          <a:xfrm>
            <a:off x="7419975" y="5501076"/>
            <a:ext cx="342900" cy="614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Title 12">
            <a:extLst>
              <a:ext uri="{FF2B5EF4-FFF2-40B4-BE49-F238E27FC236}">
                <a16:creationId xmlns:a16="http://schemas.microsoft.com/office/drawing/2014/main" id="{704DCCCC-C430-4606-9A94-9624215C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308"/>
            <a:ext cx="10515600" cy="1325563"/>
          </a:xfrm>
        </p:spPr>
        <p:txBody>
          <a:bodyPr/>
          <a:lstStyle/>
          <a:p>
            <a:r>
              <a:rPr lang="en-MY" dirty="0"/>
              <a:t>Quarterly Sales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170EF86-51A8-45C3-B7EF-83AD67FE801B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00448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916DDA26-131E-46AD-ADAE-F0E710EAF3D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3F77F960-EB31-4698-AB82-5583AF66D39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3E790E42-CF88-4BBB-827D-12B6E23D93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56447A4-9535-4F12-A4AC-B9FA1FD8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54308"/>
            <a:ext cx="10515600" cy="1325563"/>
          </a:xfrm>
        </p:spPr>
        <p:txBody>
          <a:bodyPr/>
          <a:lstStyle/>
          <a:p>
            <a:r>
              <a:rPr lang="en-MY" dirty="0"/>
              <a:t>Sales Fraction By Product Line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41FE77-46DB-4CC7-B23D-A294D0D79C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1" r="14609"/>
          <a:stretch/>
        </p:blipFill>
        <p:spPr>
          <a:xfrm>
            <a:off x="2018790" y="1590359"/>
            <a:ext cx="6258435" cy="5009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A4FB2E-B719-4F9F-9FEC-6151B0CCD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475" y="2576512"/>
            <a:ext cx="2457450" cy="2695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3FD61583-B11D-4D23-9496-8F0281D17534}"/>
              </a:ext>
            </a:extLst>
          </p:cNvPr>
          <p:cNvSpPr/>
          <p:nvPr/>
        </p:nvSpPr>
        <p:spPr>
          <a:xfrm flipH="1">
            <a:off x="10925174" y="779685"/>
            <a:ext cx="1266825" cy="423936"/>
          </a:xfrm>
          <a:prstGeom prst="homePlat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41423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 Pitch Deck_tm66722518_Win32_JB_SL_v3" id="{F88C4BC3-D7CC-4809-9A20-83B96B306E67}" vid="{C89703AC-DCB6-4757-83A4-6B2EB7B7FA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1140</TotalTime>
  <Words>574</Words>
  <Application>Microsoft Office PowerPoint</Application>
  <PresentationFormat>Widescreen</PresentationFormat>
  <Paragraphs>227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Bodoni MT</vt:lpstr>
      <vt:lpstr>Calibri</vt:lpstr>
      <vt:lpstr>Source Sans Pro Light</vt:lpstr>
      <vt:lpstr>Times New Roman</vt:lpstr>
      <vt:lpstr>Office Theme</vt:lpstr>
      <vt:lpstr>Sales Data  Analysis &amp;  Projection</vt:lpstr>
      <vt:lpstr>PowerPoint Presentation</vt:lpstr>
      <vt:lpstr>Overview</vt:lpstr>
      <vt:lpstr>PowerPoint Presentation</vt:lpstr>
      <vt:lpstr>Data Frame</vt:lpstr>
      <vt:lpstr>Annual Sales</vt:lpstr>
      <vt:lpstr>Quarterly Sales</vt:lpstr>
      <vt:lpstr>Quarterly Sales</vt:lpstr>
      <vt:lpstr>Sales Fraction By Product Line</vt:lpstr>
      <vt:lpstr>Top 10 Customer </vt:lpstr>
      <vt:lpstr>Top 10 Country</vt:lpstr>
      <vt:lpstr>Data Correlation</vt:lpstr>
      <vt:lpstr>Data Correlation</vt:lpstr>
      <vt:lpstr>Scatter Plot</vt:lpstr>
      <vt:lpstr>Scatter Plot</vt:lpstr>
      <vt:lpstr>Scatter Plot</vt:lpstr>
      <vt:lpstr>Linear Regression Model</vt:lpstr>
      <vt:lpstr>Linear Regression Model</vt:lpstr>
      <vt:lpstr>Linear Regression Model</vt:lpstr>
      <vt:lpstr>Model Evaluation</vt:lpstr>
      <vt:lpstr>Forward Feature Selection</vt:lpstr>
      <vt:lpstr>Prediction</vt:lpstr>
      <vt:lpstr>Prediction</vt:lpstr>
      <vt:lpstr>Prediction</vt:lpstr>
      <vt:lpstr>Prediction</vt:lpstr>
      <vt:lpstr>Prediction by Conventional Approach</vt:lpstr>
      <vt:lpstr>Comparison</vt:lpstr>
      <vt:lpstr>Summary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kento kong</dc:creator>
  <cp:lastModifiedBy>kento kong</cp:lastModifiedBy>
  <cp:revision>32</cp:revision>
  <dcterms:created xsi:type="dcterms:W3CDTF">2021-10-13T06:08:42Z</dcterms:created>
  <dcterms:modified xsi:type="dcterms:W3CDTF">2021-10-16T02:01:45Z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