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11:46:0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74,'0'0</inkml:trace>
  <inkml:trace contextRef="#ctx0" brushRef="#br0" timeOffset="7411.077">117 74,'0'0,"0"1,1 0,-1-1,0 1,0-1,0 1,0 0,0-1,0 1,0-1,0 1,0 0,-1-1,1 1,0 0,0-1,0 1,-1-1,1 1,0-1,-1 1,1-1,0 1,-1-1,1 1,-1-1,1 1,-1-1,1 0,-1 1,1-1,-1 0,1 1,-1-1,0 0,1 0,-1 0,1 1,-1-1,0 0,1 0,-1 0,1 0,-30 4,26-5,0 0,0 0,0 0,1-1,-1 0,0 0,1 0,-1 0,1-1,-1 1,1-1,0 0,0 0,0 0,1 0,-1 0,1-1,0 1,0-1,0 1,0-1,0 0,1 0,0 0,0-1,0 4,1 0,0 0,1 0,-1 0,0 0,0 1,0-1,1 0,-1 0,0 0,1 0,-1 0,0 0,1 0,0 1,-1-1,1 0,-1 0,1 1,0-1,0 0,-1 1,1-1,0 0,0 1,0-1,-1 1,1 0,0-1,0 1,0 0,0-1,0 1,0 0,0 0,0 0,0 0,0 0,0 0,0 0,39 11,-39-10,1 0,-1 0,1 1,-1-1,0 0,0 1,0-1,0 1,0-1,0 1,0-1,0 1,0 0,-1 0,1-1,-1 1,0 0,1 0,-1-1,0 1,0 0,0 0,0 0,0 0,0-1,-1 1,1 0,-1 0,1 0,-1-1,0 1,1 0,-1-1,0 1,0-1,0 1,0-1,0 1,-1-1,1 0,0 0,-1 1,1-1,-1 0,1 0,-1 0,0-1,1 1,-2 0,1-1,1 0,0 0,-1 0,1 0,0-1,0 1,-1-1,1 1,0-1,0 1,0-1,-1 0,1 1,0-1,0 0,0 0,0 0,1 0,-1 0,0 0,0 0,1 0,-1 0,0-1,1 1,-1 0,1 0,-1 0,1-1,0 1,0 0,-1-1,1 1,0 0,0-1,0 1,0 0,1-1,-1 1,0 0,1 0,-1-1,0 1,1 0,-1 0,1 0,0-1,-1 1,1 0,0 0,0 0,0 0,0 0,0 0,0 0,-1-1,1 1,0-1,-1 1,1 0,0-1,0 1,0 0,0 0,1-1,-1 1,0 0,0 0,1 0,-1 0,0 1,1-1,-1 0,1 1,-1-1,1 1,-1-1,1 1,-1 0,1-1,0 1,-1 0,1 0,-1 0,1 0,0 1,-1-1,1 0,-1 1,1-1,-1 1,1-1,-1 1,1 0,-1-1,1 1,-1 0,0 0,0 0,1 0,-1 1,0-1,0 0,0 1,-1-1,1 0,-1 0,0 0,0 0,0 0,0 0,0 0,0 1,0-1,0 0,0 0,0 0,-1 0,1 0,-1 0,1 0,0 0,-1 0,0 0,1 0,-1 0,0 0,1 0,-1 0,0-1,0 1,-8 14,9-14,0-1,1 0,-1 1,0-1,1 0,-1 1,1-1,-1 0,0 0,1 0,-1 1,1-1,-1 0,1 0,-1 0,0 0,1 0,-1 0,1 0,-1 0,1 0,-1 0,1 0,-1 0,1 0,-1 0,1 0,-1 0,0 0,1-1,-1 1,1 0,-1 0,0-1,1 1,-1 0,0-1,1 1,-1 0,0-1,1 1,-1 0,0-1,1 1,-1-1,1 1,0-1,0 0,0 0,0 0,0 1,1-1,-1 0,0 1,0-1,1 1,-1 0,0-1,1 1,-1 0,0 0,1 0,-1 0,0 0,1 0,-1 0,0 0,1 0,-1 1,0-1,1 1,-1-1,0 1,0-1,0 1,1 0,-1-1,0 1,-1 1,-1-1,1 0,-1 0,1 0,-1 1,0-1,1 0,-1 0,0 0,0 0,0 0,0 0,0-1,0 1,0 0,0 0,0-1,0 1,0-1,0 1,-1-1,1 1,0-1,0 0,0 1,-1-1,1 0,0 0,-1 0,1 0,-1 0,-2 1,0 0,0 0,0 0,0 0,0-1,-1 0,1 0,0 0,0 0,0 0,0-1,0 0,0 0,0 0,0 0,0-1,0 0,0 1,1-1,-1-1,1 1,-3-2,6 3,0-1,0 1,0 0,0-1,0 1,1 0,-1-1,0 1,0 0,1 0,-1-1,1 1,-1 0,1 0,0 0,-1-1,1 1,0 0,0 0,0 0,0 0,0 1,0-1,0 0,0 0,0 0,0 1,0-1,1 1,-1-1,0 1,0-1,1 1,-1 0,0-1,1 1,-1 0,0 0,1 0,-1-1,1 1,-1-1,1 1,0-1,-1 1,1 0,0 0,-1 0,1 0,-1 0,1 0,0 0,-1 0,1 0,0 1,-1-1,1 1,-1-1,1 1,-1 0,1-1,-1 1,0 0,1 0,-1 0,0 0,1 0,-1 1,0-1,0 0,0 0,0 1,0-1,-1 1,1-1,0 1,-1-1,1 1,-1-1,1 1,-1-1,0 1,1 0,-1-1,0 1,0 0,0-1,-1 1,1-1,0 1,0 0,-1-1,1 1,-2 1,-27 27,28-29,0-1,0 1,0-1,0 0,0 1,0-1,1 0,-1 0,0 1,0-1,0 0,0 0,0 0,0 0,0 0,0 0,0 0,0-1,0 1,0 0,0-1,0 1,0 0,0-1,1 1,-1-1,0 1,0-1,0 0,1 1,-1-1,0 0,1 1,-1-1,1 0,-1 0,1 0,-1 1,1-1,-1 0,1-1,-1 0,1 0,0 0,-1 0,1 1,0-1,0 0,0 0,0 0,1 0,-1 0,1 0,-1 0,1 0,-1 1,1-1,0 0,0 0,0 1,0-1,0 1,0-1,1 1,-1-1,0 1,1 0,-1-1,1 1,-1 0,1 0,0 0,-1 0,1 1,0-1,0 0,0 1,-1-1,1 1,0-1,0 1,0 0,0 0,0 0,0 0,0 0,0 1,0-1,0 0,-1 1,3 0,-3-1,1 0,-1 1,0-1,1 0,-1 1,0-1,0 0,1 1,-1 0,0-1,0 1,0 0,1 0,-1-1,0 1,0 0,0 0,0 0,-1 0,1 0,0 1,0-1,-1 0,1 0,0 0,-1 1,0-1,1 0,-1 1,0-1,1 0,-1 1,0-1,0 0,0 1,0-1,0 0,0 1,-1-1,1 0,0 1,-1-1,1 0,-1 1,0 0,-6 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A54-8751-4816-A139-B88EA4F008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CD87A8-559B-40BB-A750-D7B40C4A9E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A54-8751-4816-A139-B88EA4F008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7A8-559B-40BB-A750-D7B40C4A9E5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4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A54-8751-4816-A139-B88EA4F008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7A8-559B-40BB-A750-D7B40C4A9E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95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A54-8751-4816-A139-B88EA4F008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7A8-559B-40BB-A750-D7B40C4A9E5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A54-8751-4816-A139-B88EA4F008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7A8-559B-40BB-A750-D7B40C4A9E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A54-8751-4816-A139-B88EA4F008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7A8-559B-40BB-A750-D7B40C4A9E5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4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A54-8751-4816-A139-B88EA4F008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7A8-559B-40BB-A750-D7B40C4A9E5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A54-8751-4816-A139-B88EA4F008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7A8-559B-40BB-A750-D7B40C4A9E5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A54-8751-4816-A139-B88EA4F008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7A8-559B-40BB-A750-D7B40C4A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A54-8751-4816-A139-B88EA4F008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7A8-559B-40BB-A750-D7B40C4A9E5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1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889A54-8751-4816-A139-B88EA4F008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7A8-559B-40BB-A750-D7B40C4A9E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9A54-8751-4816-A139-B88EA4F008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CD87A8-559B-40BB-A750-D7B40C4A9E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5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B206-2F34-4F1A-A312-0E5711586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EN. 601.647/667</a:t>
            </a:r>
            <a:br>
              <a:rPr lang="en-US" dirty="0"/>
            </a:br>
            <a:r>
              <a:rPr lang="en-US" dirty="0"/>
              <a:t>Introduction to HLT</a:t>
            </a:r>
            <a:br>
              <a:rPr lang="en-US" dirty="0"/>
            </a:br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FA6D3-C685-4C80-9A2E-5A9D1C217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Kenton Murray</a:t>
            </a:r>
          </a:p>
          <a:p>
            <a:r>
              <a:rPr lang="en-US" dirty="0"/>
              <a:t>9/21/2021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AF2-D4EB-4FCA-A017-08E9D4CC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41752-909E-4F87-88C7-F64B8395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" y="-64873"/>
            <a:ext cx="12192000" cy="5442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A9B7D-64DE-452E-BA3A-E0276CB702AE}"/>
              </a:ext>
            </a:extLst>
          </p:cNvPr>
          <p:cNvSpPr txBox="1"/>
          <p:nvPr/>
        </p:nvSpPr>
        <p:spPr>
          <a:xfrm>
            <a:off x="3354946" y="5642450"/>
            <a:ext cx="564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https://www.anaconda.com/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9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BC0E-9272-4217-B27C-C2D5B7E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9C9D-DACB-4566-9956-D4C71566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do this for a new project … prevents conflicts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094C5-0CE9-417A-817E-0FC5F0845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5632"/>
            <a:ext cx="12192000" cy="13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8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A3A5-7FD2-46F7-8136-D6B9D405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740-EABE-40FF-B317-335EB4C7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use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0375D-3559-4621-9904-FF0D87A72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46"/>
          <a:stretch/>
        </p:blipFill>
        <p:spPr>
          <a:xfrm>
            <a:off x="42929" y="3102428"/>
            <a:ext cx="12192000" cy="1341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036238-C058-4B22-A893-1CAD73DF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" y="4404885"/>
            <a:ext cx="12192000" cy="110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6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4DFF-6805-406A-B866-64B583CE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2630-C5AB-4702-978B-5E180C19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BC365-ECBA-40F4-B633-22E86A1A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278"/>
            <a:ext cx="12192000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8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BEE7-ED2A-438A-AF23-7B403B57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607A4-8C0C-4711-A523-65F6DAD5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8690"/>
            <a:ext cx="12192000" cy="4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9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2CE9-6458-4263-98DB-F1603670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E8E0-9FD2-44A2-A11F-CA7813FB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68E42-2873-4320-A1C2-07EF1047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1655"/>
            <a:ext cx="12192000" cy="500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39E68-ABEE-453F-8429-211C3200D158}"/>
              </a:ext>
            </a:extLst>
          </p:cNvPr>
          <p:cNvSpPr txBox="1"/>
          <p:nvPr/>
        </p:nvSpPr>
        <p:spPr>
          <a:xfrm>
            <a:off x="5631550" y="860345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https://jupyter.org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303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727-EC55-4111-B806-872803F6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A644D-0FDC-4B19-A8D9-801258C1A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118"/>
            <a:ext cx="12192000" cy="11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3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C293-C336-435F-9254-8AA3CE65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B2702-B08D-4C44-8BBA-D79D874C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40" y="3147973"/>
            <a:ext cx="967875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5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AD2C-2775-41FD-A2BD-ED751082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147E-8E3F-4CA3-9C0B-3159A577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i="1" dirty="0"/>
              <a:t>local</a:t>
            </a:r>
            <a:r>
              <a:rPr lang="en-US" dirty="0"/>
              <a:t> optimum of a function, f(x)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3FB030-1604-421E-B208-37242A2EC654}"/>
              </a:ext>
            </a:extLst>
          </p:cNvPr>
          <p:cNvCxnSpPr/>
          <p:nvPr/>
        </p:nvCxnSpPr>
        <p:spPr>
          <a:xfrm flipV="1">
            <a:off x="2219459" y="2708856"/>
            <a:ext cx="0" cy="27045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9653AC-14E3-4CBC-9271-4D7B2CDB0B94}"/>
              </a:ext>
            </a:extLst>
          </p:cNvPr>
          <p:cNvCxnSpPr/>
          <p:nvPr/>
        </p:nvCxnSpPr>
        <p:spPr>
          <a:xfrm>
            <a:off x="2245217" y="5430592"/>
            <a:ext cx="57697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A2BC139-BF02-4F03-814A-9048CD3BF05F}"/>
              </a:ext>
            </a:extLst>
          </p:cNvPr>
          <p:cNvCxnSpPr/>
          <p:nvPr/>
        </p:nvCxnSpPr>
        <p:spPr>
          <a:xfrm>
            <a:off x="2472744" y="2996485"/>
            <a:ext cx="1137633" cy="888642"/>
          </a:xfrm>
          <a:prstGeom prst="curvedConnector3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8E8424-C1C0-4399-8729-50B4DC289F7C}"/>
              </a:ext>
            </a:extLst>
          </p:cNvPr>
          <p:cNvSpPr/>
          <p:nvPr/>
        </p:nvSpPr>
        <p:spPr>
          <a:xfrm>
            <a:off x="3601792" y="2404056"/>
            <a:ext cx="4756597" cy="2038317"/>
          </a:xfrm>
          <a:custGeom>
            <a:avLst/>
            <a:gdLst>
              <a:gd name="connsiteX0" fmla="*/ 0 w 4756597"/>
              <a:gd name="connsiteY0" fmla="*/ 1502536 h 2038317"/>
              <a:gd name="connsiteX1" fmla="*/ 1554050 w 4756597"/>
              <a:gd name="connsiteY1" fmla="*/ 1171978 h 2038317"/>
              <a:gd name="connsiteX2" fmla="*/ 1747233 w 4756597"/>
              <a:gd name="connsiteY2" fmla="*/ 1914659 h 2038317"/>
              <a:gd name="connsiteX3" fmla="*/ 2399763 w 4756597"/>
              <a:gd name="connsiteY3" fmla="*/ 1944710 h 2038317"/>
              <a:gd name="connsiteX4" fmla="*/ 3022242 w 4756597"/>
              <a:gd name="connsiteY4" fmla="*/ 987381 h 2038317"/>
              <a:gd name="connsiteX5" fmla="*/ 3494467 w 4756597"/>
              <a:gd name="connsiteY5" fmla="*/ 1008845 h 2038317"/>
              <a:gd name="connsiteX6" fmla="*/ 4009622 w 4756597"/>
              <a:gd name="connsiteY6" fmla="*/ 1339403 h 2038317"/>
              <a:gd name="connsiteX7" fmla="*/ 4756597 w 4756597"/>
              <a:gd name="connsiteY7" fmla="*/ 0 h 203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6597" h="2038317">
                <a:moveTo>
                  <a:pt x="0" y="1502536"/>
                </a:moveTo>
                <a:cubicBezTo>
                  <a:pt x="631422" y="1302913"/>
                  <a:pt x="1262845" y="1103291"/>
                  <a:pt x="1554050" y="1171978"/>
                </a:cubicBezTo>
                <a:cubicBezTo>
                  <a:pt x="1845255" y="1240665"/>
                  <a:pt x="1606281" y="1785870"/>
                  <a:pt x="1747233" y="1914659"/>
                </a:cubicBezTo>
                <a:cubicBezTo>
                  <a:pt x="1888185" y="2043448"/>
                  <a:pt x="2187262" y="2099256"/>
                  <a:pt x="2399763" y="1944710"/>
                </a:cubicBezTo>
                <a:cubicBezTo>
                  <a:pt x="2612264" y="1790164"/>
                  <a:pt x="2839791" y="1143358"/>
                  <a:pt x="3022242" y="987381"/>
                </a:cubicBezTo>
                <a:cubicBezTo>
                  <a:pt x="3204693" y="831404"/>
                  <a:pt x="3329904" y="950175"/>
                  <a:pt x="3494467" y="1008845"/>
                </a:cubicBezTo>
                <a:cubicBezTo>
                  <a:pt x="3659030" y="1067515"/>
                  <a:pt x="3799267" y="1507544"/>
                  <a:pt x="4009622" y="1339403"/>
                </a:cubicBezTo>
                <a:cubicBezTo>
                  <a:pt x="4219977" y="1171262"/>
                  <a:pt x="4488287" y="585631"/>
                  <a:pt x="4756597" y="0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0D976E-15EF-4477-8F38-35F2060D737A}"/>
              </a:ext>
            </a:extLst>
          </p:cNvPr>
          <p:cNvCxnSpPr/>
          <p:nvPr/>
        </p:nvCxnSpPr>
        <p:spPr>
          <a:xfrm>
            <a:off x="2661634" y="3314163"/>
            <a:ext cx="777025" cy="618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C19F77-F8C1-47FC-B1B6-BA578FE685BF}"/>
              </a:ext>
            </a:extLst>
          </p:cNvPr>
          <p:cNvSpPr txBox="1"/>
          <p:nvPr/>
        </p:nvSpPr>
        <p:spPr>
          <a:xfrm>
            <a:off x="8267285" y="25241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f(x)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DE162-BC2F-46C1-B04A-DC3C40D54E92}"/>
              </a:ext>
            </a:extLst>
          </p:cNvPr>
          <p:cNvSpPr txBox="1"/>
          <p:nvPr/>
        </p:nvSpPr>
        <p:spPr>
          <a:xfrm>
            <a:off x="2405621" y="369180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5DDB7B-F462-4369-8D5B-17F156F9D91D}"/>
                  </a:ext>
                </a:extLst>
              </p14:cNvPr>
              <p14:cNvContentPartPr/>
              <p14:nvPr/>
            </p14:nvContentPartPr>
            <p14:xfrm>
              <a:off x="3160124" y="3695086"/>
              <a:ext cx="52200" cy="42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5DDB7B-F462-4369-8D5B-17F156F9D9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1124" y="3686446"/>
                <a:ext cx="6984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953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2549-123D-45C0-9FCD-98E58E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Vector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8E608-2CE9-45C8-9049-7AB316AFE581}"/>
              </a:ext>
            </a:extLst>
          </p:cNvPr>
          <p:cNvSpPr/>
          <p:nvPr/>
        </p:nvSpPr>
        <p:spPr>
          <a:xfrm>
            <a:off x="502276" y="2275269"/>
            <a:ext cx="11187448" cy="1202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The   And   I  Dog  Johns ……. Me  Cat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BDADF-4A2E-4161-8190-7A546427D80D}"/>
              </a:ext>
            </a:extLst>
          </p:cNvPr>
          <p:cNvSpPr/>
          <p:nvPr/>
        </p:nvSpPr>
        <p:spPr>
          <a:xfrm>
            <a:off x="645920" y="3974509"/>
            <a:ext cx="11011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Johns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Hopkins was founded in …..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F3284-CCF8-4255-BC74-5A6074AC72C2}"/>
              </a:ext>
            </a:extLst>
          </p:cNvPr>
          <p:cNvSpPr/>
          <p:nvPr/>
        </p:nvSpPr>
        <p:spPr>
          <a:xfrm rot="20534120">
            <a:off x="-69889" y="1250152"/>
            <a:ext cx="3608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Dictionary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F8767A-82CA-471F-A8BB-0026A2EA5EDA}"/>
              </a:ext>
            </a:extLst>
          </p:cNvPr>
          <p:cNvCxnSpPr/>
          <p:nvPr/>
        </p:nvCxnSpPr>
        <p:spPr>
          <a:xfrm>
            <a:off x="1970468" y="2275269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2B15B2-41A8-4B45-B33C-25831AD3EA24}"/>
              </a:ext>
            </a:extLst>
          </p:cNvPr>
          <p:cNvCxnSpPr/>
          <p:nvPr/>
        </p:nvCxnSpPr>
        <p:spPr>
          <a:xfrm>
            <a:off x="3408830" y="2275269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6EC127-5F7F-4446-A49A-D0A48E2CEFFF}"/>
              </a:ext>
            </a:extLst>
          </p:cNvPr>
          <p:cNvCxnSpPr/>
          <p:nvPr/>
        </p:nvCxnSpPr>
        <p:spPr>
          <a:xfrm>
            <a:off x="4436772" y="2275269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6DF1D-D269-4664-9280-5D68B0784FF1}"/>
              </a:ext>
            </a:extLst>
          </p:cNvPr>
          <p:cNvCxnSpPr/>
          <p:nvPr/>
        </p:nvCxnSpPr>
        <p:spPr>
          <a:xfrm>
            <a:off x="5789054" y="2275269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1FEC3F-10D1-42ED-8C91-10D8CCA16511}"/>
              </a:ext>
            </a:extLst>
          </p:cNvPr>
          <p:cNvCxnSpPr/>
          <p:nvPr/>
        </p:nvCxnSpPr>
        <p:spPr>
          <a:xfrm>
            <a:off x="7622147" y="2275269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29F2DB-6898-4B7B-ADED-4076E3568309}"/>
              </a:ext>
            </a:extLst>
          </p:cNvPr>
          <p:cNvCxnSpPr/>
          <p:nvPr/>
        </p:nvCxnSpPr>
        <p:spPr>
          <a:xfrm>
            <a:off x="9313572" y="2275269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761E64-8DE3-40B6-A750-E54A99D8D055}"/>
              </a:ext>
            </a:extLst>
          </p:cNvPr>
          <p:cNvCxnSpPr/>
          <p:nvPr/>
        </p:nvCxnSpPr>
        <p:spPr>
          <a:xfrm>
            <a:off x="10498429" y="2275269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8000E0-A71B-409D-A072-C554A3B25C02}"/>
              </a:ext>
            </a:extLst>
          </p:cNvPr>
          <p:cNvSpPr/>
          <p:nvPr/>
        </p:nvSpPr>
        <p:spPr>
          <a:xfrm>
            <a:off x="470077" y="5248170"/>
            <a:ext cx="11187448" cy="1202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0    0      0     0       1   ……  0     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7BD50F-9D4B-4307-932C-F1F481160A35}"/>
              </a:ext>
            </a:extLst>
          </p:cNvPr>
          <p:cNvCxnSpPr/>
          <p:nvPr/>
        </p:nvCxnSpPr>
        <p:spPr>
          <a:xfrm>
            <a:off x="1938269" y="5248170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0F0EA1-0E8B-4311-BC00-425C53C09DA4}"/>
              </a:ext>
            </a:extLst>
          </p:cNvPr>
          <p:cNvCxnSpPr/>
          <p:nvPr/>
        </p:nvCxnSpPr>
        <p:spPr>
          <a:xfrm>
            <a:off x="3376631" y="5248170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600270-DF51-485E-8A6B-621B0845D7EF}"/>
              </a:ext>
            </a:extLst>
          </p:cNvPr>
          <p:cNvCxnSpPr/>
          <p:nvPr/>
        </p:nvCxnSpPr>
        <p:spPr>
          <a:xfrm>
            <a:off x="4404573" y="5248170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E4BCF-1F45-4CC1-8DA6-857D8A22A6F7}"/>
              </a:ext>
            </a:extLst>
          </p:cNvPr>
          <p:cNvCxnSpPr/>
          <p:nvPr/>
        </p:nvCxnSpPr>
        <p:spPr>
          <a:xfrm>
            <a:off x="5756855" y="5248170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01618D-7155-4EE6-B108-CBB43B7EE80D}"/>
              </a:ext>
            </a:extLst>
          </p:cNvPr>
          <p:cNvCxnSpPr/>
          <p:nvPr/>
        </p:nvCxnSpPr>
        <p:spPr>
          <a:xfrm>
            <a:off x="7589948" y="5248170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F4B70D-52CC-4497-962E-F8FD76CF6639}"/>
              </a:ext>
            </a:extLst>
          </p:cNvPr>
          <p:cNvCxnSpPr/>
          <p:nvPr/>
        </p:nvCxnSpPr>
        <p:spPr>
          <a:xfrm>
            <a:off x="9281373" y="5248170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9B9364-037F-4A5F-9456-51DD296C9184}"/>
              </a:ext>
            </a:extLst>
          </p:cNvPr>
          <p:cNvCxnSpPr/>
          <p:nvPr/>
        </p:nvCxnSpPr>
        <p:spPr>
          <a:xfrm>
            <a:off x="10466230" y="5248170"/>
            <a:ext cx="0" cy="120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EFD48E-EB1C-42F5-86B4-DCE54E30295A}"/>
              </a:ext>
            </a:extLst>
          </p:cNvPr>
          <p:cNvCxnSpPr/>
          <p:nvPr/>
        </p:nvCxnSpPr>
        <p:spPr>
          <a:xfrm>
            <a:off x="837127" y="4816699"/>
            <a:ext cx="4951927" cy="43147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C60F66-105B-4A9B-90F4-66E8D8EB4782}"/>
              </a:ext>
            </a:extLst>
          </p:cNvPr>
          <p:cNvCxnSpPr/>
          <p:nvPr/>
        </p:nvCxnSpPr>
        <p:spPr>
          <a:xfrm>
            <a:off x="2511380" y="4756597"/>
            <a:ext cx="5078568" cy="49157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2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B596-1F21-4FB2-9CF6-778F048F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F3B6-6606-438A-BE7A-0B5394A8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Backprop/Gradient Descent</a:t>
            </a:r>
          </a:p>
          <a:p>
            <a:r>
              <a:rPr lang="en-US" dirty="0"/>
              <a:t>Build an actual HLT Deep Network</a:t>
            </a:r>
          </a:p>
        </p:txBody>
      </p:sp>
    </p:spTree>
    <p:extLst>
      <p:ext uri="{BB962C8B-B14F-4D97-AF65-F5344CB8AC3E}">
        <p14:creationId xmlns:p14="http://schemas.microsoft.com/office/powerpoint/2010/main" val="385219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5F71-2B8A-4E0D-864D-3938696B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639D-5A00-442D-AF5E-08656D15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7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5F06-AE71-46B7-8C1D-0C22310C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2F89-D2F1-41FC-9646-E9869FF6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 verified … it will most likely be needed for an assignment</a:t>
            </a:r>
          </a:p>
        </p:txBody>
      </p:sp>
    </p:spTree>
    <p:extLst>
      <p:ext uri="{BB962C8B-B14F-4D97-AF65-F5344CB8AC3E}">
        <p14:creationId xmlns:p14="http://schemas.microsoft.com/office/powerpoint/2010/main" val="270113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5F06-AE71-46B7-8C1D-0C22310C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2F89-D2F1-41FC-9646-E9869FF6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 verified … it will most likely be needed for an assignment</a:t>
            </a:r>
          </a:p>
          <a:p>
            <a:r>
              <a:rPr lang="en-US" dirty="0"/>
              <a:t>But it is also one of the most important tools you will need for HLT</a:t>
            </a:r>
          </a:p>
        </p:txBody>
      </p:sp>
    </p:spTree>
    <p:extLst>
      <p:ext uri="{BB962C8B-B14F-4D97-AF65-F5344CB8AC3E}">
        <p14:creationId xmlns:p14="http://schemas.microsoft.com/office/powerpoint/2010/main" val="262984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478D-9CBE-4C38-9C53-F92E00B2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52D4-B718-43AD-AEEF-5466BEA3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Conda</a:t>
            </a:r>
            <a:r>
              <a:rPr lang="en-US" dirty="0"/>
              <a:t> is an open source package management system and environment management system that runs on Windows, macOS and Linux.”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EAD06-B2D1-43C7-BB27-CFB88EC0C66B}"/>
              </a:ext>
            </a:extLst>
          </p:cNvPr>
          <p:cNvSpPr txBox="1"/>
          <p:nvPr/>
        </p:nvSpPr>
        <p:spPr>
          <a:xfrm>
            <a:off x="4739019" y="4902558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https://docs.conda.io/en/latest/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478D-9CBE-4C38-9C53-F92E00B2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52D4-B718-43AD-AEEF-5466BEA3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Conda</a:t>
            </a:r>
            <a:r>
              <a:rPr lang="en-US" dirty="0"/>
              <a:t> is an open source package management system and environment management system that runs on Windows, macOS and Linux.”</a:t>
            </a:r>
          </a:p>
          <a:p>
            <a:r>
              <a:rPr lang="en-US" dirty="0"/>
              <a:t>“</a:t>
            </a:r>
            <a:r>
              <a:rPr lang="en-US" dirty="0" err="1"/>
              <a:t>Conda</a:t>
            </a:r>
            <a:r>
              <a:rPr lang="en-US" dirty="0"/>
              <a:t> quickly installs, runs and updates packages and their dependencies.”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EAD06-B2D1-43C7-BB27-CFB88EC0C66B}"/>
              </a:ext>
            </a:extLst>
          </p:cNvPr>
          <p:cNvSpPr txBox="1"/>
          <p:nvPr/>
        </p:nvSpPr>
        <p:spPr>
          <a:xfrm>
            <a:off x="4739019" y="4902558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https://docs.conda.io/en/latest/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3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478D-9CBE-4C38-9C53-F92E00B2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52D4-B718-43AD-AEEF-5466BEA3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Conda</a:t>
            </a:r>
            <a:r>
              <a:rPr lang="en-US" dirty="0"/>
              <a:t> is an open source package management system and environment management system that runs on Windows, macOS and Linux.”</a:t>
            </a:r>
          </a:p>
          <a:p>
            <a:r>
              <a:rPr lang="en-US" dirty="0"/>
              <a:t>“</a:t>
            </a:r>
            <a:r>
              <a:rPr lang="en-US" dirty="0" err="1"/>
              <a:t>Conda</a:t>
            </a:r>
            <a:r>
              <a:rPr lang="en-US" dirty="0"/>
              <a:t> quickly installs, runs and updates packages and their dependencies.”</a:t>
            </a:r>
          </a:p>
          <a:p>
            <a:r>
              <a:rPr lang="en-US" dirty="0"/>
              <a:t>“</a:t>
            </a:r>
            <a:r>
              <a:rPr lang="en-US" dirty="0" err="1"/>
              <a:t>Conda</a:t>
            </a:r>
            <a:r>
              <a:rPr lang="en-US" dirty="0"/>
              <a:t> easily creates, saves, loads and switches between environments on your local computer.”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EAD06-B2D1-43C7-BB27-CFB88EC0C66B}"/>
              </a:ext>
            </a:extLst>
          </p:cNvPr>
          <p:cNvSpPr txBox="1"/>
          <p:nvPr/>
        </p:nvSpPr>
        <p:spPr>
          <a:xfrm>
            <a:off x="4739019" y="4902558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https://docs.conda.io/en/latest/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7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478D-9CBE-4C38-9C53-F92E00B2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52D4-B718-43AD-AEEF-5466BEA3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Conda</a:t>
            </a:r>
            <a:r>
              <a:rPr lang="en-US" dirty="0"/>
              <a:t> is an open source package management system and environment management system that runs on Windows, macOS and Linux.”</a:t>
            </a:r>
          </a:p>
          <a:p>
            <a:r>
              <a:rPr lang="en-US" dirty="0"/>
              <a:t>“</a:t>
            </a:r>
            <a:r>
              <a:rPr lang="en-US" dirty="0" err="1"/>
              <a:t>Conda</a:t>
            </a:r>
            <a:r>
              <a:rPr lang="en-US" dirty="0"/>
              <a:t> quickly installs, runs and updates packages and their dependencies.”</a:t>
            </a:r>
          </a:p>
          <a:p>
            <a:r>
              <a:rPr lang="en-US" dirty="0"/>
              <a:t>“</a:t>
            </a:r>
            <a:r>
              <a:rPr lang="en-US" dirty="0" err="1"/>
              <a:t>Conda</a:t>
            </a:r>
            <a:r>
              <a:rPr lang="en-US" dirty="0"/>
              <a:t> easily creates, saves, loads and switches between environments on your local computer.”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EAD06-B2D1-43C7-BB27-CFB88EC0C66B}"/>
              </a:ext>
            </a:extLst>
          </p:cNvPr>
          <p:cNvSpPr txBox="1"/>
          <p:nvPr/>
        </p:nvSpPr>
        <p:spPr>
          <a:xfrm>
            <a:off x="4739019" y="4902558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https://docs.conda.io/en/latest/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93877-631F-446C-B7A4-E9F9FC6C2C99}"/>
              </a:ext>
            </a:extLst>
          </p:cNvPr>
          <p:cNvSpPr/>
          <p:nvPr/>
        </p:nvSpPr>
        <p:spPr>
          <a:xfrm rot="20169352">
            <a:off x="4938000" y="550400"/>
            <a:ext cx="3097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USE IT!!!</a:t>
            </a:r>
          </a:p>
        </p:txBody>
      </p:sp>
    </p:spTree>
    <p:extLst>
      <p:ext uri="{BB962C8B-B14F-4D97-AF65-F5344CB8AC3E}">
        <p14:creationId xmlns:p14="http://schemas.microsoft.com/office/powerpoint/2010/main" val="6286246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974</TotalTime>
  <Words>379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</vt:lpstr>
      <vt:lpstr>Gallery</vt:lpstr>
      <vt:lpstr>EN. 601.647/667 Introduction to HLT Deep Learning</vt:lpstr>
      <vt:lpstr>Agenda</vt:lpstr>
      <vt:lpstr>Recap</vt:lpstr>
      <vt:lpstr>PyTorch</vt:lpstr>
      <vt:lpstr>PyTorch</vt:lpstr>
      <vt:lpstr>Conda</vt:lpstr>
      <vt:lpstr>Conda</vt:lpstr>
      <vt:lpstr>Conda</vt:lpstr>
      <vt:lpstr>Conda</vt:lpstr>
      <vt:lpstr>PowerPoint Presentation</vt:lpstr>
      <vt:lpstr>Create A New Environment</vt:lpstr>
      <vt:lpstr>Activate Environment</vt:lpstr>
      <vt:lpstr>Pytorch</vt:lpstr>
      <vt:lpstr>Pytorch</vt:lpstr>
      <vt:lpstr>Jupyter Notebook</vt:lpstr>
      <vt:lpstr>Jupyter Notebook</vt:lpstr>
      <vt:lpstr>Switch To Notebook</vt:lpstr>
      <vt:lpstr>Gradient Descent</vt:lpstr>
      <vt:lpstr>One-Hot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 601.647/667 Introduction to HLT Deep Learning</dc:title>
  <dc:creator>Kenton Murray</dc:creator>
  <cp:lastModifiedBy>Kenton Murray</cp:lastModifiedBy>
  <cp:revision>14</cp:revision>
  <dcterms:created xsi:type="dcterms:W3CDTF">2021-09-20T20:09:27Z</dcterms:created>
  <dcterms:modified xsi:type="dcterms:W3CDTF">2021-09-21T12:24:09Z</dcterms:modified>
</cp:coreProperties>
</file>