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5" r:id="rId4"/>
    <p:sldId id="263" r:id="rId5"/>
    <p:sldId id="264" r:id="rId6"/>
    <p:sldId id="276" r:id="rId7"/>
    <p:sldId id="273" r:id="rId8"/>
    <p:sldId id="274" r:id="rId9"/>
    <p:sldId id="272" r:id="rId10"/>
    <p:sldId id="262" r:id="rId11"/>
    <p:sldId id="275" r:id="rId12"/>
    <p:sldId id="278" r:id="rId13"/>
    <p:sldId id="268" r:id="rId14"/>
    <p:sldId id="27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80"/>
    <p:restoredTop sz="94190"/>
  </p:normalViewPr>
  <p:slideViewPr>
    <p:cSldViewPr snapToGrid="0">
      <p:cViewPr varScale="1">
        <p:scale>
          <a:sx n="156" d="100"/>
          <a:sy n="156" d="100"/>
        </p:scale>
        <p:origin x="1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00016-07CF-98C6-20D2-D4F47496B2B4}"/>
              </a:ext>
            </a:extLst>
          </p:cNvPr>
          <p:cNvSpPr>
            <a:spLocks noGrp="1"/>
          </p:cNvSpPr>
          <p:nvPr>
            <p:ph type="ctrTitle"/>
          </p:nvPr>
        </p:nvSpPr>
        <p:spPr>
          <a:xfrm>
            <a:off x="514350" y="665163"/>
            <a:ext cx="10515600" cy="1520825"/>
          </a:xfrm>
        </p:spPr>
        <p:txBody>
          <a:bodyPr anchor="b">
            <a:normAutofit/>
          </a:bodyPr>
          <a:lstStyle>
            <a:lvl1pPr algn="ctr">
              <a:defRPr sz="4500" baseline="0">
                <a:latin typeface="abnes" panose="02000507000000020004" pitchFamily="2" charset="0"/>
              </a:defRPr>
            </a:lvl1pPr>
          </a:lstStyle>
          <a:p>
            <a:r>
              <a:rPr lang="fr-FR" dirty="0"/>
              <a:t>Modifiez le style du titre</a:t>
            </a:r>
          </a:p>
        </p:txBody>
      </p:sp>
      <p:sp>
        <p:nvSpPr>
          <p:cNvPr id="3" name="Sous-titre 2">
            <a:extLst>
              <a:ext uri="{FF2B5EF4-FFF2-40B4-BE49-F238E27FC236}">
                <a16:creationId xmlns:a16="http://schemas.microsoft.com/office/drawing/2014/main" id="{3E5066FF-BEA9-469C-F3B9-B4CF4F531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243537-11B1-49E5-87AD-AF90EC6182A7}"/>
              </a:ext>
            </a:extLst>
          </p:cNvPr>
          <p:cNvSpPr>
            <a:spLocks noGrp="1"/>
          </p:cNvSpPr>
          <p:nvPr>
            <p:ph type="dt" sz="half" idx="10"/>
          </p:nvPr>
        </p:nvSpPr>
        <p:spPr/>
        <p:txBody>
          <a:bodyPr/>
          <a:lstStyle/>
          <a:p>
            <a:fld id="{2B000704-643C-F547-BA2A-89260223017B}" type="datetimeFigureOut">
              <a:rPr lang="fr-FR" smtClean="0"/>
              <a:t>10/02/2025</a:t>
            </a:fld>
            <a:endParaRPr lang="fr-FR"/>
          </a:p>
        </p:txBody>
      </p:sp>
      <p:sp>
        <p:nvSpPr>
          <p:cNvPr id="5" name="Espace réservé du pied de page 4">
            <a:extLst>
              <a:ext uri="{FF2B5EF4-FFF2-40B4-BE49-F238E27FC236}">
                <a16:creationId xmlns:a16="http://schemas.microsoft.com/office/drawing/2014/main" id="{0CB4DDC8-8283-41C1-392E-8D30D5903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0B0F7D-92C4-186C-0B57-2B8EB2BEC946}"/>
              </a:ext>
            </a:extLst>
          </p:cNvPr>
          <p:cNvSpPr>
            <a:spLocks noGrp="1"/>
          </p:cNvSpPr>
          <p:nvPr>
            <p:ph type="sldNum" sz="quarter" idx="12"/>
          </p:nvPr>
        </p:nvSpPr>
        <p:spPr/>
        <p:txBody>
          <a:bodyPr/>
          <a:lstStyle/>
          <a:p>
            <a:fld id="{D710A959-D06F-EE47-B26B-3E536F89E187}" type="slidenum">
              <a:rPr lang="fr-FR" smtClean="0"/>
              <a:t>‹N°›</a:t>
            </a:fld>
            <a:endParaRPr lang="fr-FR"/>
          </a:p>
        </p:txBody>
      </p:sp>
    </p:spTree>
    <p:extLst>
      <p:ext uri="{BB962C8B-B14F-4D97-AF65-F5344CB8AC3E}">
        <p14:creationId xmlns:p14="http://schemas.microsoft.com/office/powerpoint/2010/main" val="388564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B85F5-F6E1-D7F9-A431-7A039CEC6189}"/>
              </a:ext>
            </a:extLst>
          </p:cNvPr>
          <p:cNvSpPr>
            <a:spLocks noGrp="1"/>
          </p:cNvSpPr>
          <p:nvPr>
            <p:ph type="title"/>
          </p:nvPr>
        </p:nvSpPr>
        <p:spPr/>
        <p:txBody>
          <a:bodyPr>
            <a:normAutofit/>
          </a:bodyPr>
          <a:lstStyle>
            <a:lvl1pPr>
              <a:defRPr sz="3500" baseline="0">
                <a:latin typeface="abnes" panose="02000507000000020004" pitchFamily="2"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EA8DFACA-5B45-2CB6-1060-F560B3916F6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36DBC2-7B73-D730-0893-AF8D7A4D39C4}"/>
              </a:ext>
            </a:extLst>
          </p:cNvPr>
          <p:cNvSpPr>
            <a:spLocks noGrp="1"/>
          </p:cNvSpPr>
          <p:nvPr>
            <p:ph type="dt" sz="half" idx="10"/>
          </p:nvPr>
        </p:nvSpPr>
        <p:spPr/>
        <p:txBody>
          <a:bodyPr/>
          <a:lstStyle>
            <a:lvl1pPr>
              <a:defRPr>
                <a:solidFill>
                  <a:schemeClr val="tx1"/>
                </a:solidFill>
              </a:defRPr>
            </a:lvl1pPr>
          </a:lstStyle>
          <a:p>
            <a:fld id="{2B000704-643C-F547-BA2A-89260223017B}" type="datetimeFigureOut">
              <a:rPr lang="fr-FR" smtClean="0"/>
              <a:pPr/>
              <a:t>10/02/2025</a:t>
            </a:fld>
            <a:endParaRPr lang="fr-FR"/>
          </a:p>
        </p:txBody>
      </p:sp>
      <p:sp>
        <p:nvSpPr>
          <p:cNvPr id="5" name="Espace réservé du pied de page 4">
            <a:extLst>
              <a:ext uri="{FF2B5EF4-FFF2-40B4-BE49-F238E27FC236}">
                <a16:creationId xmlns:a16="http://schemas.microsoft.com/office/drawing/2014/main" id="{541AA7FD-79CC-C2A5-469C-F382BC53B5FF}"/>
              </a:ext>
            </a:extLst>
          </p:cNvPr>
          <p:cNvSpPr>
            <a:spLocks noGrp="1"/>
          </p:cNvSpPr>
          <p:nvPr>
            <p:ph type="ftr" sz="quarter" idx="11"/>
          </p:nvPr>
        </p:nvSpPr>
        <p:spPr/>
        <p:txBody>
          <a:bodyPr/>
          <a:lstStyle>
            <a:lvl1pPr>
              <a:defRPr>
                <a:solidFill>
                  <a:schemeClr val="tx1"/>
                </a:solidFill>
              </a:defRPr>
            </a:lvl1pPr>
          </a:lstStyle>
          <a:p>
            <a:endParaRPr lang="fr-FR"/>
          </a:p>
        </p:txBody>
      </p:sp>
      <p:sp>
        <p:nvSpPr>
          <p:cNvPr id="6" name="Espace réservé du numéro de diapositive 5">
            <a:extLst>
              <a:ext uri="{FF2B5EF4-FFF2-40B4-BE49-F238E27FC236}">
                <a16:creationId xmlns:a16="http://schemas.microsoft.com/office/drawing/2014/main" id="{289D637D-CBD9-6576-0DE9-35F1418C2B8B}"/>
              </a:ext>
            </a:extLst>
          </p:cNvPr>
          <p:cNvSpPr>
            <a:spLocks noGrp="1"/>
          </p:cNvSpPr>
          <p:nvPr>
            <p:ph type="sldNum" sz="quarter" idx="12"/>
          </p:nvPr>
        </p:nvSpPr>
        <p:spPr>
          <a:xfrm>
            <a:off x="8482013" y="6356350"/>
            <a:ext cx="2743200" cy="365125"/>
          </a:xfrm>
        </p:spPr>
        <p:txBody>
          <a:bodyPr/>
          <a:lstStyle>
            <a:lvl1pPr>
              <a:defRPr>
                <a:solidFill>
                  <a:schemeClr val="tx1"/>
                </a:solidFill>
              </a:defRPr>
            </a:lvl1pPr>
          </a:lstStyle>
          <a:p>
            <a:fld id="{D710A959-D06F-EE47-B26B-3E536F89E187}" type="slidenum">
              <a:rPr lang="fr-FR" smtClean="0"/>
              <a:pPr/>
              <a:t>‹N°›</a:t>
            </a:fld>
            <a:endParaRPr lang="fr-FR"/>
          </a:p>
        </p:txBody>
      </p:sp>
    </p:spTree>
    <p:extLst>
      <p:ext uri="{BB962C8B-B14F-4D97-AF65-F5344CB8AC3E}">
        <p14:creationId xmlns:p14="http://schemas.microsoft.com/office/powerpoint/2010/main" val="3505603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B8C839F-B0E6-52DB-DCE8-F5E855FDFB8A}"/>
              </a:ext>
            </a:extLst>
          </p:cNvPr>
          <p:cNvPicPr>
            <a:picLocks noChangeAspect="1"/>
          </p:cNvPicPr>
          <p:nvPr userDrawn="1"/>
        </p:nvPicPr>
        <p:blipFill>
          <a:blip r:embed="rId4">
            <a:alphaModFix amt="16000"/>
          </a:blip>
          <a:stretch>
            <a:fillRect/>
          </a:stretch>
        </p:blipFill>
        <p:spPr>
          <a:xfrm>
            <a:off x="117707" y="365125"/>
            <a:ext cx="12091204" cy="6196742"/>
          </a:xfrm>
          <a:prstGeom prst="rect">
            <a:avLst/>
          </a:prstGeom>
        </p:spPr>
      </p:pic>
      <p:sp>
        <p:nvSpPr>
          <p:cNvPr id="2" name="Espace réservé du titre 1">
            <a:extLst>
              <a:ext uri="{FF2B5EF4-FFF2-40B4-BE49-F238E27FC236}">
                <a16:creationId xmlns:a16="http://schemas.microsoft.com/office/drawing/2014/main" id="{26F81DF9-6C21-0AFB-820E-5E6DF278F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6A45EAF8-2EAD-34DF-538D-538CFCBD8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3E80BF-1E2D-ED4B-50E7-C09B7428F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00704-643C-F547-BA2A-89260223017B}" type="datetimeFigureOut">
              <a:rPr lang="fr-FR" smtClean="0"/>
              <a:t>10/02/2025</a:t>
            </a:fld>
            <a:endParaRPr lang="fr-FR"/>
          </a:p>
        </p:txBody>
      </p:sp>
      <p:sp>
        <p:nvSpPr>
          <p:cNvPr id="5" name="Espace réservé du pied de page 4">
            <a:extLst>
              <a:ext uri="{FF2B5EF4-FFF2-40B4-BE49-F238E27FC236}">
                <a16:creationId xmlns:a16="http://schemas.microsoft.com/office/drawing/2014/main" id="{9235F551-6159-945A-8734-72BABF0F9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8F32D2-74D9-4536-4846-642FB4161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0A959-D06F-EE47-B26B-3E536F89E187}" type="slidenum">
              <a:rPr lang="fr-FR" smtClean="0"/>
              <a:t>‹N°›</a:t>
            </a:fld>
            <a:endParaRPr lang="fr-FR"/>
          </a:p>
        </p:txBody>
      </p:sp>
      <p:pic>
        <p:nvPicPr>
          <p:cNvPr id="9" name="Image 8">
            <a:extLst>
              <a:ext uri="{FF2B5EF4-FFF2-40B4-BE49-F238E27FC236}">
                <a16:creationId xmlns:a16="http://schemas.microsoft.com/office/drawing/2014/main" id="{F58B4BFF-DDA1-627B-0A97-F1C18A879FD7}"/>
              </a:ext>
            </a:extLst>
          </p:cNvPr>
          <p:cNvPicPr>
            <a:picLocks noChangeAspect="1"/>
          </p:cNvPicPr>
          <p:nvPr userDrawn="1"/>
        </p:nvPicPr>
        <p:blipFill>
          <a:blip r:embed="rId5"/>
          <a:stretch>
            <a:fillRect/>
          </a:stretch>
        </p:blipFill>
        <p:spPr>
          <a:xfrm>
            <a:off x="11453816" y="6283324"/>
            <a:ext cx="755095" cy="566738"/>
          </a:xfrm>
          <a:prstGeom prst="rect">
            <a:avLst/>
          </a:prstGeom>
        </p:spPr>
      </p:pic>
    </p:spTree>
    <p:extLst>
      <p:ext uri="{BB962C8B-B14F-4D97-AF65-F5344CB8AC3E}">
        <p14:creationId xmlns:p14="http://schemas.microsoft.com/office/powerpoint/2010/main" val="152760002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3000" kern="1200" baseline="0">
          <a:solidFill>
            <a:schemeClr val="tx1"/>
          </a:solidFill>
          <a:latin typeface="abnes" panose="02000507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A571E0E-7401-E36B-9EB0-9DA7AB396EA6}"/>
              </a:ext>
            </a:extLst>
          </p:cNvPr>
          <p:cNvPicPr>
            <a:picLocks noChangeAspect="1"/>
          </p:cNvPicPr>
          <p:nvPr/>
        </p:nvPicPr>
        <p:blipFill>
          <a:blip r:embed="rId2">
            <a:alphaModFix amt="61000"/>
          </a:blip>
          <a:stretch>
            <a:fillRect/>
          </a:stretch>
        </p:blipFill>
        <p:spPr>
          <a:xfrm>
            <a:off x="-1" y="-636843"/>
            <a:ext cx="12192001" cy="9150729"/>
          </a:xfrm>
          <a:prstGeom prst="rect">
            <a:avLst/>
          </a:prstGeom>
        </p:spPr>
      </p:pic>
      <p:sp>
        <p:nvSpPr>
          <p:cNvPr id="2" name="Titre 1">
            <a:extLst>
              <a:ext uri="{FF2B5EF4-FFF2-40B4-BE49-F238E27FC236}">
                <a16:creationId xmlns:a16="http://schemas.microsoft.com/office/drawing/2014/main" id="{B1B107A0-0DF7-0E66-8551-2C7DFF540110}"/>
              </a:ext>
            </a:extLst>
          </p:cNvPr>
          <p:cNvSpPr>
            <a:spLocks noGrp="1"/>
          </p:cNvSpPr>
          <p:nvPr>
            <p:ph type="title"/>
          </p:nvPr>
        </p:nvSpPr>
        <p:spPr>
          <a:xfrm>
            <a:off x="524604" y="1418563"/>
            <a:ext cx="10972028" cy="3032668"/>
          </a:xfrm>
        </p:spPr>
        <p:txBody>
          <a:bodyPr>
            <a:noAutofit/>
          </a:bodyPr>
          <a:lstStyle/>
          <a:p>
            <a:br>
              <a:rPr lang="fr-FR" sz="4800" b="1" dirty="0"/>
            </a:br>
            <a:br>
              <a:rPr lang="fr-FR" sz="4800" b="1" dirty="0"/>
            </a:br>
            <a:r>
              <a:rPr lang="fr-FR" sz="2800" b="1" dirty="0"/>
              <a:t>Intégration Aymeric Le Cam</a:t>
            </a:r>
            <a:br>
              <a:rPr lang="fr-FR" sz="2800" b="1" dirty="0"/>
            </a:br>
            <a:br>
              <a:rPr lang="fr-FR" sz="2800" b="1" dirty="0"/>
            </a:br>
            <a:br>
              <a:rPr lang="fr-FR" sz="2800" b="1" dirty="0"/>
            </a:br>
            <a:br>
              <a:rPr lang="fr-FR" sz="2800" b="1" dirty="0"/>
            </a:br>
            <a:r>
              <a:rPr lang="fr-FR" sz="1800" b="1" dirty="0"/>
              <a:t>Jouet le 10 FEVRIER 2025</a:t>
            </a:r>
            <a:endParaRPr lang="fr-FR" sz="4800" b="1" dirty="0"/>
          </a:p>
        </p:txBody>
      </p:sp>
    </p:spTree>
    <p:extLst>
      <p:ext uri="{BB962C8B-B14F-4D97-AF65-F5344CB8AC3E}">
        <p14:creationId xmlns:p14="http://schemas.microsoft.com/office/powerpoint/2010/main" val="63598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CDE0D-E70B-C240-0698-807B8739A785}"/>
              </a:ext>
            </a:extLst>
          </p:cNvPr>
          <p:cNvSpPr>
            <a:spLocks noGrp="1"/>
          </p:cNvSpPr>
          <p:nvPr>
            <p:ph type="title"/>
          </p:nvPr>
        </p:nvSpPr>
        <p:spPr/>
        <p:txBody>
          <a:bodyPr/>
          <a:lstStyle/>
          <a:p>
            <a:r>
              <a:rPr lang="fr-FR" dirty="0"/>
              <a:t>parcours</a:t>
            </a:r>
          </a:p>
        </p:txBody>
      </p:sp>
      <p:sp>
        <p:nvSpPr>
          <p:cNvPr id="3" name="Espace réservé du contenu 2">
            <a:extLst>
              <a:ext uri="{FF2B5EF4-FFF2-40B4-BE49-F238E27FC236}">
                <a16:creationId xmlns:a16="http://schemas.microsoft.com/office/drawing/2014/main" id="{E5B1FF16-6110-29D3-CEA9-90B296C7898E}"/>
              </a:ext>
            </a:extLst>
          </p:cNvPr>
          <p:cNvSpPr>
            <a:spLocks noGrp="1"/>
          </p:cNvSpPr>
          <p:nvPr>
            <p:ph idx="1"/>
          </p:nvPr>
        </p:nvSpPr>
        <p:spPr>
          <a:xfrm>
            <a:off x="838200" y="1575459"/>
            <a:ext cx="10515600" cy="4351338"/>
          </a:xfrm>
        </p:spPr>
        <p:txBody>
          <a:bodyPr>
            <a:normAutofit fontScale="62500" lnSpcReduction="20000"/>
          </a:bodyPr>
          <a:lstStyle/>
          <a:p>
            <a:r>
              <a:rPr lang="fr-FR" dirty="0"/>
              <a:t>Principe de réservation par parcours</a:t>
            </a:r>
          </a:p>
          <a:p>
            <a:pPr lvl="1"/>
            <a:r>
              <a:rPr lang="fr-FR" dirty="0"/>
              <a:t>Vous êtes entreprise ? Vous chercher à organiser un séminaire ? ..</a:t>
            </a:r>
          </a:p>
          <a:p>
            <a:pPr lvl="1"/>
            <a:r>
              <a:rPr lang="fr-FR" dirty="0"/>
              <a:t>Vous êtes musicien ? Ou vous chercher des services en lien avec la musique ?</a:t>
            </a:r>
          </a:p>
          <a:p>
            <a:pPr lvl="1"/>
            <a:r>
              <a:rPr lang="fr-FR" dirty="0"/>
              <a:t>Vous chercher une formation ?</a:t>
            </a:r>
          </a:p>
          <a:p>
            <a:pPr lvl="1"/>
            <a:r>
              <a:rPr lang="fr-FR" dirty="0"/>
              <a:t>Vous chercher des consultants sur les thématiques que nous proposons ?</a:t>
            </a:r>
          </a:p>
          <a:p>
            <a:pPr lvl="1"/>
            <a:r>
              <a:rPr lang="fr-FR" dirty="0"/>
              <a:t>Vous chercher à louer des des matériels … ?</a:t>
            </a:r>
          </a:p>
          <a:p>
            <a:r>
              <a:rPr lang="fr-FR" dirty="0"/>
              <a:t>Le client potentiel entre sur son parcours de réservation a partir de dates et de disponibilités de dates selon le parcours qu’il a sélectionné</a:t>
            </a:r>
          </a:p>
          <a:p>
            <a:r>
              <a:rPr lang="fr-FR" dirty="0"/>
              <a:t>Après chaque étapes de validation nous lui proposons des services complémentaires. Chaque clic validé rentre les articles et services sélectionnés dans son panier qui est le reflet de son devis provisoire car le devis </a:t>
            </a:r>
            <a:r>
              <a:rPr lang="fr-FR" dirty="0" err="1"/>
              <a:t>définif</a:t>
            </a:r>
            <a:r>
              <a:rPr lang="fr-FR" dirty="0"/>
              <a:t> sera transmis à partir de </a:t>
            </a:r>
            <a:r>
              <a:rPr lang="fr-FR" dirty="0" err="1"/>
              <a:t>Dolibarr</a:t>
            </a:r>
            <a:r>
              <a:rPr lang="fr-FR" dirty="0"/>
              <a:t> </a:t>
            </a:r>
          </a:p>
          <a:p>
            <a:r>
              <a:rPr lang="fr-FR" dirty="0"/>
              <a:t>Les articles et services proposés sont proposés dans un ordre différent selon le parcours sélectionnés.</a:t>
            </a:r>
          </a:p>
          <a:p>
            <a:r>
              <a:rPr lang="fr-FR" dirty="0"/>
              <a:t>Principe d’une </a:t>
            </a:r>
            <a:r>
              <a:rPr lang="fr-FR" dirty="0" err="1"/>
              <a:t>market</a:t>
            </a:r>
            <a:r>
              <a:rPr lang="fr-FR" dirty="0"/>
              <a:t> place avec référencement article et service à partir de l’ERP. Seul les articles actifs ou validés sur ERP seront mis à disposition avec leur condition</a:t>
            </a:r>
          </a:p>
          <a:p>
            <a:r>
              <a:rPr lang="fr-FR" dirty="0"/>
              <a:t>La proposition doit être dynamique, les pages u certaines pages doivent être dynamique compléter leur champs a partir des interrogations via API ( article ou service, description, tarif, conditions particulières avec minimum quantitatif par exemple ou maximum ….) </a:t>
            </a:r>
          </a:p>
          <a:p>
            <a:pPr lvl="1"/>
            <a:endParaRPr lang="fr-FR" dirty="0"/>
          </a:p>
        </p:txBody>
      </p:sp>
    </p:spTree>
    <p:extLst>
      <p:ext uri="{BB962C8B-B14F-4D97-AF65-F5344CB8AC3E}">
        <p14:creationId xmlns:p14="http://schemas.microsoft.com/office/powerpoint/2010/main" val="37548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CDE0D-E70B-C240-0698-807B8739A785}"/>
              </a:ext>
            </a:extLst>
          </p:cNvPr>
          <p:cNvSpPr>
            <a:spLocks noGrp="1"/>
          </p:cNvSpPr>
          <p:nvPr>
            <p:ph type="title"/>
          </p:nvPr>
        </p:nvSpPr>
        <p:spPr/>
        <p:txBody>
          <a:bodyPr/>
          <a:lstStyle/>
          <a:p>
            <a:r>
              <a:rPr lang="fr-FR" dirty="0"/>
              <a:t>parcours</a:t>
            </a:r>
          </a:p>
        </p:txBody>
      </p:sp>
      <p:pic>
        <p:nvPicPr>
          <p:cNvPr id="7" name="Image 6">
            <a:extLst>
              <a:ext uri="{FF2B5EF4-FFF2-40B4-BE49-F238E27FC236}">
                <a16:creationId xmlns:a16="http://schemas.microsoft.com/office/drawing/2014/main" id="{2875F6C5-8EB5-1F90-038D-B01151A9CE97}"/>
              </a:ext>
            </a:extLst>
          </p:cNvPr>
          <p:cNvPicPr>
            <a:picLocks noChangeAspect="1"/>
          </p:cNvPicPr>
          <p:nvPr/>
        </p:nvPicPr>
        <p:blipFill>
          <a:blip r:embed="rId2"/>
          <a:stretch>
            <a:fillRect/>
          </a:stretch>
        </p:blipFill>
        <p:spPr>
          <a:xfrm>
            <a:off x="1415582" y="1328468"/>
            <a:ext cx="9360836" cy="5378601"/>
          </a:xfrm>
          <a:prstGeom prst="rect">
            <a:avLst/>
          </a:prstGeom>
        </p:spPr>
      </p:pic>
    </p:spTree>
    <p:extLst>
      <p:ext uri="{BB962C8B-B14F-4D97-AF65-F5344CB8AC3E}">
        <p14:creationId xmlns:p14="http://schemas.microsoft.com/office/powerpoint/2010/main" val="176690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2682F-63AE-FCF8-0B3F-8BE7D6D6FFDF}"/>
              </a:ext>
            </a:extLst>
          </p:cNvPr>
          <p:cNvSpPr>
            <a:spLocks noGrp="1"/>
          </p:cNvSpPr>
          <p:nvPr>
            <p:ph type="title"/>
          </p:nvPr>
        </p:nvSpPr>
        <p:spPr>
          <a:xfrm>
            <a:off x="838200" y="365126"/>
            <a:ext cx="10515600" cy="609660"/>
          </a:xfrm>
        </p:spPr>
        <p:txBody>
          <a:bodyPr>
            <a:normAutofit/>
          </a:bodyPr>
          <a:lstStyle/>
          <a:p>
            <a:r>
              <a:rPr lang="fr-FR" sz="2000" dirty="0"/>
              <a:t>S’appuyer sur le référentiel </a:t>
            </a:r>
            <a:r>
              <a:rPr lang="fr-FR" sz="2000" dirty="0" err="1"/>
              <a:t>erp</a:t>
            </a:r>
            <a:endParaRPr lang="fr-FR" sz="2000" dirty="0"/>
          </a:p>
        </p:txBody>
      </p:sp>
      <p:pic>
        <p:nvPicPr>
          <p:cNvPr id="5" name="Espace réservé du contenu 4">
            <a:extLst>
              <a:ext uri="{FF2B5EF4-FFF2-40B4-BE49-F238E27FC236}">
                <a16:creationId xmlns:a16="http://schemas.microsoft.com/office/drawing/2014/main" id="{9393A74F-5A40-F726-F0BD-BD7EBCD952C1}"/>
              </a:ext>
            </a:extLst>
          </p:cNvPr>
          <p:cNvPicPr>
            <a:picLocks noGrp="1" noChangeAspect="1"/>
          </p:cNvPicPr>
          <p:nvPr>
            <p:ph idx="1"/>
          </p:nvPr>
        </p:nvPicPr>
        <p:blipFill>
          <a:blip r:embed="rId2"/>
          <a:stretch>
            <a:fillRect/>
          </a:stretch>
        </p:blipFill>
        <p:spPr>
          <a:xfrm>
            <a:off x="931379" y="2387390"/>
            <a:ext cx="3669649" cy="4351338"/>
          </a:xfrm>
        </p:spPr>
      </p:pic>
      <p:pic>
        <p:nvPicPr>
          <p:cNvPr id="7" name="Image 6">
            <a:extLst>
              <a:ext uri="{FF2B5EF4-FFF2-40B4-BE49-F238E27FC236}">
                <a16:creationId xmlns:a16="http://schemas.microsoft.com/office/drawing/2014/main" id="{AB7A26EE-F750-A486-2F82-5D60C5340E53}"/>
              </a:ext>
            </a:extLst>
          </p:cNvPr>
          <p:cNvPicPr>
            <a:picLocks noChangeAspect="1"/>
          </p:cNvPicPr>
          <p:nvPr/>
        </p:nvPicPr>
        <p:blipFill>
          <a:blip r:embed="rId3"/>
          <a:stretch>
            <a:fillRect/>
          </a:stretch>
        </p:blipFill>
        <p:spPr>
          <a:xfrm>
            <a:off x="8135185" y="2130725"/>
            <a:ext cx="3656546" cy="3715168"/>
          </a:xfrm>
          <a:prstGeom prst="rect">
            <a:avLst/>
          </a:prstGeom>
        </p:spPr>
      </p:pic>
      <p:pic>
        <p:nvPicPr>
          <p:cNvPr id="9" name="Image 8">
            <a:extLst>
              <a:ext uri="{FF2B5EF4-FFF2-40B4-BE49-F238E27FC236}">
                <a16:creationId xmlns:a16="http://schemas.microsoft.com/office/drawing/2014/main" id="{36FA516F-255A-B163-8ECE-DFA94259E22A}"/>
              </a:ext>
            </a:extLst>
          </p:cNvPr>
          <p:cNvPicPr>
            <a:picLocks noChangeAspect="1"/>
          </p:cNvPicPr>
          <p:nvPr/>
        </p:nvPicPr>
        <p:blipFill>
          <a:blip r:embed="rId4"/>
          <a:stretch>
            <a:fillRect/>
          </a:stretch>
        </p:blipFill>
        <p:spPr>
          <a:xfrm>
            <a:off x="4704545" y="1006475"/>
            <a:ext cx="3327123" cy="5624423"/>
          </a:xfrm>
          <a:prstGeom prst="rect">
            <a:avLst/>
          </a:prstGeom>
        </p:spPr>
      </p:pic>
    </p:spTree>
    <p:extLst>
      <p:ext uri="{BB962C8B-B14F-4D97-AF65-F5344CB8AC3E}">
        <p14:creationId xmlns:p14="http://schemas.microsoft.com/office/powerpoint/2010/main" val="366624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ge8image18271904">
            <a:extLst>
              <a:ext uri="{FF2B5EF4-FFF2-40B4-BE49-F238E27FC236}">
                <a16:creationId xmlns:a16="http://schemas.microsoft.com/office/drawing/2014/main" id="{3DA65AA1-F998-BF2E-B6AD-AFE5CFDFB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36" y="1228343"/>
            <a:ext cx="10058400" cy="533400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42497941-C1CB-42E6-4584-25561E2C6064}"/>
              </a:ext>
            </a:extLst>
          </p:cNvPr>
          <p:cNvSpPr txBox="1"/>
          <p:nvPr/>
        </p:nvSpPr>
        <p:spPr>
          <a:xfrm>
            <a:off x="198407" y="295656"/>
            <a:ext cx="12076982"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effectLst/>
                <a:latin typeface="abnes" panose="02000507000000020004" pitchFamily="2" charset="0"/>
              </a:rPr>
              <a:t>Macro planning projets </a:t>
            </a:r>
            <a:r>
              <a:rPr kumimoji="0" lang="fr-FR" altLang="fr-FR" sz="2000" b="1" i="0" u="none" strike="noStrike" cap="none" normalizeH="0" baseline="0" dirty="0" err="1">
                <a:ln>
                  <a:noFill/>
                </a:ln>
                <a:effectLst/>
                <a:latin typeface="abnes" panose="02000507000000020004" pitchFamily="2" charset="0"/>
              </a:rPr>
              <a:t>hébergements</a:t>
            </a:r>
            <a:r>
              <a:rPr kumimoji="0" lang="fr-FR" altLang="fr-FR" sz="2000" b="1" i="0" u="none" strike="noStrike" cap="none" normalizeH="0" baseline="0" dirty="0">
                <a:ln>
                  <a:noFill/>
                </a:ln>
                <a:effectLst/>
                <a:latin typeface="abnes" panose="02000507000000020004" pitchFamily="2" charset="0"/>
              </a:rPr>
              <a:t> </a:t>
            </a:r>
            <a:endParaRPr kumimoji="0" lang="fr-FR" altLang="fr-FR" sz="1000" b="0" i="0" u="none" strike="noStrike" cap="none" normalizeH="0" baseline="0" dirty="0">
              <a:ln>
                <a:noFill/>
              </a:ln>
              <a:effectLst/>
              <a:latin typeface="abnes" panose="02000507000000020004" pitchFamily="2" charset="0"/>
            </a:endParaRPr>
          </a:p>
        </p:txBody>
      </p:sp>
    </p:spTree>
    <p:extLst>
      <p:ext uri="{BB962C8B-B14F-4D97-AF65-F5344CB8AC3E}">
        <p14:creationId xmlns:p14="http://schemas.microsoft.com/office/powerpoint/2010/main" val="342742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2497941-C1CB-42E6-4584-25561E2C6064}"/>
              </a:ext>
            </a:extLst>
          </p:cNvPr>
          <p:cNvSpPr txBox="1"/>
          <p:nvPr/>
        </p:nvSpPr>
        <p:spPr>
          <a:xfrm>
            <a:off x="198406" y="295656"/>
            <a:ext cx="1064332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effectLst/>
                <a:latin typeface="abnes" panose="02000507000000020004" pitchFamily="2" charset="0"/>
              </a:rPr>
              <a:t>Macro planning projets</a:t>
            </a:r>
            <a:endParaRPr kumimoji="0" lang="fr-FR" altLang="fr-FR" sz="900" b="0" i="0" u="none" strike="noStrike" cap="none" normalizeH="0" baseline="0" dirty="0">
              <a:ln>
                <a:noFill/>
              </a:ln>
              <a:effectLst/>
              <a:latin typeface="abnes" panose="02000507000000020004" pitchFamily="2" charset="0"/>
            </a:endParaRPr>
          </a:p>
        </p:txBody>
      </p:sp>
      <p:pic>
        <p:nvPicPr>
          <p:cNvPr id="4" name="Image 3">
            <a:extLst>
              <a:ext uri="{FF2B5EF4-FFF2-40B4-BE49-F238E27FC236}">
                <a16:creationId xmlns:a16="http://schemas.microsoft.com/office/drawing/2014/main" id="{55D19D12-912A-ED82-E4AA-E584C7F9E26B}"/>
              </a:ext>
            </a:extLst>
          </p:cNvPr>
          <p:cNvPicPr>
            <a:picLocks noChangeAspect="1"/>
          </p:cNvPicPr>
          <p:nvPr/>
        </p:nvPicPr>
        <p:blipFill>
          <a:blip r:embed="rId2"/>
          <a:stretch>
            <a:fillRect/>
          </a:stretch>
        </p:blipFill>
        <p:spPr>
          <a:xfrm>
            <a:off x="0" y="1906065"/>
            <a:ext cx="12192000" cy="3390925"/>
          </a:xfrm>
          <a:prstGeom prst="rect">
            <a:avLst/>
          </a:prstGeom>
        </p:spPr>
      </p:pic>
    </p:spTree>
    <p:extLst>
      <p:ext uri="{BB962C8B-B14F-4D97-AF65-F5344CB8AC3E}">
        <p14:creationId xmlns:p14="http://schemas.microsoft.com/office/powerpoint/2010/main" val="187744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08C85-108C-43E8-804A-B5CA0B655FFC}"/>
              </a:ext>
            </a:extLst>
          </p:cNvPr>
          <p:cNvSpPr>
            <a:spLocks noGrp="1"/>
          </p:cNvSpPr>
          <p:nvPr>
            <p:ph type="ctrTitle"/>
          </p:nvPr>
        </p:nvSpPr>
        <p:spPr>
          <a:xfrm>
            <a:off x="309282" y="344488"/>
            <a:ext cx="10358718" cy="877887"/>
          </a:xfrm>
        </p:spPr>
        <p:txBody>
          <a:bodyPr>
            <a:normAutofit/>
          </a:bodyPr>
          <a:lstStyle/>
          <a:p>
            <a:r>
              <a:rPr lang="fr-FR" dirty="0"/>
              <a:t>Informatique</a:t>
            </a:r>
          </a:p>
        </p:txBody>
      </p:sp>
      <p:sp>
        <p:nvSpPr>
          <p:cNvPr id="3" name="Sous-titre 2">
            <a:extLst>
              <a:ext uri="{FF2B5EF4-FFF2-40B4-BE49-F238E27FC236}">
                <a16:creationId xmlns:a16="http://schemas.microsoft.com/office/drawing/2014/main" id="{7D031666-B5CC-D250-35A1-7BF578C7F964}"/>
              </a:ext>
            </a:extLst>
          </p:cNvPr>
          <p:cNvSpPr>
            <a:spLocks noGrp="1"/>
          </p:cNvSpPr>
          <p:nvPr>
            <p:ph type="subTitle" idx="1"/>
          </p:nvPr>
        </p:nvSpPr>
        <p:spPr>
          <a:xfrm>
            <a:off x="1523999" y="1863081"/>
            <a:ext cx="9610165" cy="3932601"/>
          </a:xfrm>
        </p:spPr>
        <p:txBody>
          <a:bodyPr>
            <a:normAutofit/>
          </a:bodyPr>
          <a:lstStyle/>
          <a:p>
            <a:pPr marL="457200" indent="-457200" algn="l">
              <a:buFont typeface="+mj-lt"/>
              <a:buAutoNum type="arabicPeriod"/>
            </a:pPr>
            <a:r>
              <a:rPr lang="fr-FR" dirty="0"/>
              <a:t>Intégration société </a:t>
            </a:r>
            <a:r>
              <a:rPr lang="fr-FR" dirty="0" err="1"/>
              <a:t>Cotevent</a:t>
            </a:r>
            <a:endParaRPr lang="fr-FR" dirty="0"/>
          </a:p>
          <a:p>
            <a:pPr marL="914400" lvl="1" indent="-457200" algn="l">
              <a:buFont typeface="Arial" panose="020B0604020202020204" pitchFamily="34" charset="0"/>
              <a:buChar char="•"/>
            </a:pPr>
            <a:r>
              <a:rPr lang="fr-FR" dirty="0"/>
              <a:t>Visite du site</a:t>
            </a:r>
          </a:p>
          <a:p>
            <a:pPr marL="914400" lvl="1" indent="-457200" algn="l">
              <a:buFont typeface="Arial" panose="020B0604020202020204" pitchFamily="34" charset="0"/>
              <a:buChar char="•"/>
            </a:pPr>
            <a:r>
              <a:rPr lang="fr-FR" dirty="0"/>
              <a:t>Historique société</a:t>
            </a:r>
          </a:p>
          <a:p>
            <a:pPr marL="457200" indent="-457200" algn="l">
              <a:buFont typeface="+mj-lt"/>
              <a:buAutoNum type="arabicPeriod"/>
            </a:pPr>
            <a:r>
              <a:rPr lang="fr-FR" dirty="0"/>
              <a:t>Déroulé de ton stage</a:t>
            </a:r>
          </a:p>
          <a:p>
            <a:pPr marL="914400" lvl="1" indent="-457200" algn="l">
              <a:buFont typeface="+mj-lt"/>
              <a:buAutoNum type="arabicPeriod"/>
            </a:pPr>
            <a:r>
              <a:rPr lang="fr-FR" dirty="0"/>
              <a:t>Objectifs</a:t>
            </a:r>
          </a:p>
          <a:p>
            <a:pPr marL="914400" lvl="1" indent="-457200" algn="l">
              <a:buFont typeface="+mj-lt"/>
              <a:buAutoNum type="arabicPeriod"/>
            </a:pPr>
            <a:r>
              <a:rPr lang="fr-FR" dirty="0"/>
              <a:t>Prise connaissance ERP - </a:t>
            </a:r>
            <a:r>
              <a:rPr lang="fr-FR" dirty="0" err="1"/>
              <a:t>Dolibarr</a:t>
            </a:r>
            <a:endParaRPr lang="fr-FR" dirty="0"/>
          </a:p>
          <a:p>
            <a:pPr marL="914400" lvl="1" indent="-457200" algn="l">
              <a:buFont typeface="+mj-lt"/>
              <a:buAutoNum type="arabicPeriod"/>
            </a:pPr>
            <a:r>
              <a:rPr lang="fr-FR" dirty="0"/>
              <a:t>Prise connaissance Site internet</a:t>
            </a:r>
          </a:p>
          <a:p>
            <a:pPr marL="914400" lvl="1" indent="-457200" algn="l">
              <a:buFont typeface="+mj-lt"/>
              <a:buAutoNum type="arabicPeriod"/>
            </a:pPr>
            <a:r>
              <a:rPr lang="fr-FR" dirty="0"/>
              <a:t>Planning</a:t>
            </a:r>
          </a:p>
        </p:txBody>
      </p:sp>
    </p:spTree>
    <p:extLst>
      <p:ext uri="{BB962C8B-B14F-4D97-AF65-F5344CB8AC3E}">
        <p14:creationId xmlns:p14="http://schemas.microsoft.com/office/powerpoint/2010/main" val="388953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7BB8F-5D79-859D-712C-60D3C8C95F3B}"/>
              </a:ext>
            </a:extLst>
          </p:cNvPr>
          <p:cNvSpPr>
            <a:spLocks noGrp="1"/>
          </p:cNvSpPr>
          <p:nvPr>
            <p:ph type="title"/>
          </p:nvPr>
        </p:nvSpPr>
        <p:spPr/>
        <p:txBody>
          <a:bodyPr/>
          <a:lstStyle/>
          <a:p>
            <a:r>
              <a:rPr lang="fr-FR" dirty="0"/>
              <a:t>Historique</a:t>
            </a:r>
          </a:p>
        </p:txBody>
      </p:sp>
      <p:sp>
        <p:nvSpPr>
          <p:cNvPr id="3" name="Espace réservé du contenu 2">
            <a:extLst>
              <a:ext uri="{FF2B5EF4-FFF2-40B4-BE49-F238E27FC236}">
                <a16:creationId xmlns:a16="http://schemas.microsoft.com/office/drawing/2014/main" id="{CD5B21F9-D39A-6401-E971-477870F2105C}"/>
              </a:ext>
            </a:extLst>
          </p:cNvPr>
          <p:cNvSpPr>
            <a:spLocks noGrp="1"/>
          </p:cNvSpPr>
          <p:nvPr>
            <p:ph idx="1"/>
          </p:nvPr>
        </p:nvSpPr>
        <p:spPr/>
        <p:txBody>
          <a:bodyPr>
            <a:normAutofit lnSpcReduction="10000"/>
          </a:bodyPr>
          <a:lstStyle/>
          <a:p>
            <a:r>
              <a:rPr lang="fr-FR" dirty="0"/>
              <a:t>2 environnements internet pour des prestations liées :</a:t>
            </a:r>
          </a:p>
          <a:p>
            <a:pPr lvl="1"/>
            <a:r>
              <a:rPr lang="fr-FR" dirty="0"/>
              <a:t>Le </a:t>
            </a:r>
            <a:r>
              <a:rPr lang="fr-FR" dirty="0" err="1"/>
              <a:t>Fournay</a:t>
            </a:r>
            <a:r>
              <a:rPr lang="fr-FR" dirty="0"/>
              <a:t> : Chambres d’hôtes – En production</a:t>
            </a:r>
          </a:p>
          <a:p>
            <a:pPr lvl="1"/>
            <a:r>
              <a:rPr lang="fr-FR" dirty="0" err="1"/>
              <a:t>Cotevent</a:t>
            </a:r>
            <a:r>
              <a:rPr lang="fr-FR" dirty="0"/>
              <a:t> : Prestations séminaire, team building, formations, Production musicale (Enregistrement), Evènements familiaux (cousinades, anniversaires, …)- En recette et nécessite de nouveaux développements</a:t>
            </a:r>
          </a:p>
          <a:p>
            <a:r>
              <a:rPr lang="fr-FR" dirty="0"/>
              <a:t>Architecture technique : </a:t>
            </a:r>
          </a:p>
          <a:p>
            <a:pPr lvl="1"/>
            <a:r>
              <a:rPr lang="fr-FR" dirty="0"/>
              <a:t>Environnement de recette et de production pour chacun des sites développés et mis en production</a:t>
            </a:r>
          </a:p>
          <a:p>
            <a:pPr lvl="1"/>
            <a:r>
              <a:rPr lang="fr-FR" dirty="0"/>
              <a:t>Wordpress avec plugin système de réservation </a:t>
            </a:r>
            <a:r>
              <a:rPr lang="fr-FR" dirty="0" err="1"/>
              <a:t>Hbook</a:t>
            </a:r>
            <a:r>
              <a:rPr lang="fr-FR" dirty="0"/>
              <a:t> mis en place pour la réservation de chambres d’hôtes Le </a:t>
            </a:r>
            <a:r>
              <a:rPr lang="fr-FR" dirty="0" err="1"/>
              <a:t>Fournay</a:t>
            </a:r>
            <a:endParaRPr lang="fr-FR" dirty="0"/>
          </a:p>
          <a:p>
            <a:pPr lvl="1"/>
            <a:r>
              <a:rPr lang="fr-FR" dirty="0"/>
              <a:t>Plugin de mise en page </a:t>
            </a:r>
            <a:r>
              <a:rPr lang="fr-FR" dirty="0" err="1"/>
              <a:t>Elementor</a:t>
            </a:r>
            <a:endParaRPr lang="fr-FR" dirty="0"/>
          </a:p>
          <a:p>
            <a:pPr lvl="1"/>
            <a:r>
              <a:rPr lang="fr-FR" dirty="0"/>
              <a:t>Des environnements tous hébergés chez O2Switch</a:t>
            </a:r>
          </a:p>
          <a:p>
            <a:endParaRPr lang="fr-FR" dirty="0"/>
          </a:p>
        </p:txBody>
      </p:sp>
    </p:spTree>
    <p:extLst>
      <p:ext uri="{BB962C8B-B14F-4D97-AF65-F5344CB8AC3E}">
        <p14:creationId xmlns:p14="http://schemas.microsoft.com/office/powerpoint/2010/main" val="365363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05CED9D2-272C-0B96-88F1-DD2753A0949D}"/>
              </a:ext>
            </a:extLst>
          </p:cNvPr>
          <p:cNvSpPr/>
          <p:nvPr/>
        </p:nvSpPr>
        <p:spPr>
          <a:xfrm>
            <a:off x="27716" y="818407"/>
            <a:ext cx="10335491" cy="6039593"/>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Hébergement sécurisé O2Switch</a:t>
            </a:r>
          </a:p>
        </p:txBody>
      </p:sp>
      <p:sp>
        <p:nvSpPr>
          <p:cNvPr id="9" name="Rectangle : coins arrondis 8">
            <a:extLst>
              <a:ext uri="{FF2B5EF4-FFF2-40B4-BE49-F238E27FC236}">
                <a16:creationId xmlns:a16="http://schemas.microsoft.com/office/drawing/2014/main" id="{6F49A242-2A04-F076-590D-41CCDF949CB0}"/>
              </a:ext>
            </a:extLst>
          </p:cNvPr>
          <p:cNvSpPr/>
          <p:nvPr/>
        </p:nvSpPr>
        <p:spPr>
          <a:xfrm>
            <a:off x="150271" y="1435260"/>
            <a:ext cx="10067754" cy="2474691"/>
          </a:xfrm>
          <a:prstGeom prst="roundRect">
            <a:avLst/>
          </a:prstGeom>
          <a:ln w="57150">
            <a:solidFill>
              <a:schemeClr val="tx2">
                <a:lumMod val="75000"/>
                <a:lumOff val="25000"/>
              </a:schemeClr>
            </a:solidFill>
          </a:ln>
        </p:spPr>
        <p:style>
          <a:lnRef idx="2">
            <a:schemeClr val="accent6"/>
          </a:lnRef>
          <a:fillRef idx="1">
            <a:schemeClr val="lt1"/>
          </a:fillRef>
          <a:effectRef idx="0">
            <a:schemeClr val="accent6"/>
          </a:effectRef>
          <a:fontRef idx="minor">
            <a:schemeClr val="dk1"/>
          </a:fontRef>
        </p:style>
        <p:txBody>
          <a:bodyPr vert="wordArtVert" rtlCol="0" anchor="t" anchorCtr="0"/>
          <a:lstStyle/>
          <a:p>
            <a:pPr algn="ctr"/>
            <a:r>
              <a:rPr lang="fr-FR" sz="1100" b="1" dirty="0"/>
              <a:t>COTEVENT</a:t>
            </a:r>
          </a:p>
        </p:txBody>
      </p:sp>
      <p:sp>
        <p:nvSpPr>
          <p:cNvPr id="2" name="Titre 1">
            <a:extLst>
              <a:ext uri="{FF2B5EF4-FFF2-40B4-BE49-F238E27FC236}">
                <a16:creationId xmlns:a16="http://schemas.microsoft.com/office/drawing/2014/main" id="{D3348865-B757-FD2E-75C1-15B16A72AC09}"/>
              </a:ext>
            </a:extLst>
          </p:cNvPr>
          <p:cNvSpPr>
            <a:spLocks noGrp="1"/>
          </p:cNvSpPr>
          <p:nvPr>
            <p:ph type="ctrTitle"/>
          </p:nvPr>
        </p:nvSpPr>
        <p:spPr>
          <a:xfrm>
            <a:off x="1524000" y="69913"/>
            <a:ext cx="9361714" cy="713694"/>
          </a:xfrm>
        </p:spPr>
        <p:txBody>
          <a:bodyPr>
            <a:noAutofit/>
          </a:bodyPr>
          <a:lstStyle/>
          <a:p>
            <a:r>
              <a:rPr lang="fr-FR" sz="1600" dirty="0"/>
              <a:t>Schéma architecture globale</a:t>
            </a:r>
            <a:br>
              <a:rPr lang="fr-FR" sz="1600" dirty="0"/>
            </a:br>
            <a:r>
              <a:rPr lang="fr-FR" sz="1600" dirty="0"/>
              <a:t>2 environnements liés : </a:t>
            </a:r>
            <a:br>
              <a:rPr lang="fr-FR" sz="1600" dirty="0"/>
            </a:br>
            <a:r>
              <a:rPr lang="fr-FR" sz="1600" dirty="0"/>
              <a:t>Le </a:t>
            </a:r>
            <a:r>
              <a:rPr lang="fr-FR" sz="1600" dirty="0" err="1"/>
              <a:t>fournay</a:t>
            </a:r>
            <a:r>
              <a:rPr lang="fr-FR" sz="1600" dirty="0"/>
              <a:t> // </a:t>
            </a:r>
            <a:r>
              <a:rPr lang="fr-FR" sz="1600" dirty="0" err="1"/>
              <a:t>Co’T’Event</a:t>
            </a:r>
            <a:endParaRPr lang="fr-FR" sz="1600" dirty="0"/>
          </a:p>
        </p:txBody>
      </p:sp>
      <p:sp>
        <p:nvSpPr>
          <p:cNvPr id="5" name="Rectangle : coins arrondis 4">
            <a:extLst>
              <a:ext uri="{FF2B5EF4-FFF2-40B4-BE49-F238E27FC236}">
                <a16:creationId xmlns:a16="http://schemas.microsoft.com/office/drawing/2014/main" id="{52FE5D86-1E69-1E70-CFB0-1CCE9F7C1AE0}"/>
              </a:ext>
            </a:extLst>
          </p:cNvPr>
          <p:cNvSpPr/>
          <p:nvPr/>
        </p:nvSpPr>
        <p:spPr>
          <a:xfrm>
            <a:off x="747138" y="1435260"/>
            <a:ext cx="4697854" cy="247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recette</a:t>
            </a:r>
          </a:p>
        </p:txBody>
      </p:sp>
      <p:sp>
        <p:nvSpPr>
          <p:cNvPr id="6" name="Rectangle : coins arrondis 5">
            <a:extLst>
              <a:ext uri="{FF2B5EF4-FFF2-40B4-BE49-F238E27FC236}">
                <a16:creationId xmlns:a16="http://schemas.microsoft.com/office/drawing/2014/main" id="{8714C36D-BD67-77EA-C8A1-43EFB1A43C69}"/>
              </a:ext>
            </a:extLst>
          </p:cNvPr>
          <p:cNvSpPr/>
          <p:nvPr/>
        </p:nvSpPr>
        <p:spPr>
          <a:xfrm>
            <a:off x="5520170" y="1435260"/>
            <a:ext cx="4697855" cy="247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production</a:t>
            </a:r>
          </a:p>
        </p:txBody>
      </p:sp>
      <p:sp>
        <p:nvSpPr>
          <p:cNvPr id="8" name="Rectangle 7">
            <a:extLst>
              <a:ext uri="{FF2B5EF4-FFF2-40B4-BE49-F238E27FC236}">
                <a16:creationId xmlns:a16="http://schemas.microsoft.com/office/drawing/2014/main" id="{C0DB0EC9-C377-24D7-7386-55D7A3374428}"/>
              </a:ext>
            </a:extLst>
          </p:cNvPr>
          <p:cNvSpPr/>
          <p:nvPr/>
        </p:nvSpPr>
        <p:spPr>
          <a:xfrm>
            <a:off x="868047" y="2049483"/>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ERP/CRM</a:t>
            </a:r>
          </a:p>
          <a:p>
            <a:pPr algn="ctr"/>
            <a:r>
              <a:rPr lang="fr-FR" sz="700" dirty="0" err="1"/>
              <a:t>Dolibarr</a:t>
            </a:r>
            <a:endParaRPr lang="fr-FR" sz="700" dirty="0"/>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p:txBody>
      </p:sp>
      <p:sp>
        <p:nvSpPr>
          <p:cNvPr id="10" name="Rectangle 9">
            <a:extLst>
              <a:ext uri="{FF2B5EF4-FFF2-40B4-BE49-F238E27FC236}">
                <a16:creationId xmlns:a16="http://schemas.microsoft.com/office/drawing/2014/main" id="{769E79B3-6AC0-91BE-1377-812F3D91C789}"/>
              </a:ext>
            </a:extLst>
          </p:cNvPr>
          <p:cNvSpPr/>
          <p:nvPr/>
        </p:nvSpPr>
        <p:spPr>
          <a:xfrm>
            <a:off x="3996695" y="2021774"/>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endParaRPr lang="fr-FR" sz="700" dirty="0"/>
          </a:p>
        </p:txBody>
      </p:sp>
      <p:sp>
        <p:nvSpPr>
          <p:cNvPr id="11" name="Rectangle 10">
            <a:extLst>
              <a:ext uri="{FF2B5EF4-FFF2-40B4-BE49-F238E27FC236}">
                <a16:creationId xmlns:a16="http://schemas.microsoft.com/office/drawing/2014/main" id="{5AA70BE9-FBC4-8D3A-82D1-F6294ADE2AE4}"/>
              </a:ext>
            </a:extLst>
          </p:cNvPr>
          <p:cNvSpPr/>
          <p:nvPr/>
        </p:nvSpPr>
        <p:spPr>
          <a:xfrm>
            <a:off x="2463459" y="3018312"/>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16" name="Connecteur droit avec flèche 15">
            <a:extLst>
              <a:ext uri="{FF2B5EF4-FFF2-40B4-BE49-F238E27FC236}">
                <a16:creationId xmlns:a16="http://schemas.microsoft.com/office/drawing/2014/main" id="{9CBEBDE5-780D-A278-3294-86DE96211054}"/>
              </a:ext>
            </a:extLst>
          </p:cNvPr>
          <p:cNvCxnSpPr>
            <a:stCxn id="8" idx="3"/>
            <a:endCxn id="10" idx="1"/>
          </p:cNvCxnSpPr>
          <p:nvPr/>
        </p:nvCxnSpPr>
        <p:spPr>
          <a:xfrm flipV="1">
            <a:off x="2188847" y="2438565"/>
            <a:ext cx="1807848" cy="27709"/>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7" name="Connecteur droit avec flèche 16">
            <a:extLst>
              <a:ext uri="{FF2B5EF4-FFF2-40B4-BE49-F238E27FC236}">
                <a16:creationId xmlns:a16="http://schemas.microsoft.com/office/drawing/2014/main" id="{0ED0D307-6E5A-C920-3A43-8B7A4CD23F23}"/>
              </a:ext>
            </a:extLst>
          </p:cNvPr>
          <p:cNvCxnSpPr>
            <a:cxnSpLocks/>
            <a:stCxn id="8" idx="2"/>
          </p:cNvCxnSpPr>
          <p:nvPr/>
        </p:nvCxnSpPr>
        <p:spPr>
          <a:xfrm>
            <a:off x="1528447" y="2883065"/>
            <a:ext cx="935012" cy="58651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0" name="Connecteur droit avec flèche 19">
            <a:extLst>
              <a:ext uri="{FF2B5EF4-FFF2-40B4-BE49-F238E27FC236}">
                <a16:creationId xmlns:a16="http://schemas.microsoft.com/office/drawing/2014/main" id="{2F9D6CE5-F18C-A48D-BD63-5993E4358949}"/>
              </a:ext>
            </a:extLst>
          </p:cNvPr>
          <p:cNvCxnSpPr>
            <a:cxnSpLocks/>
            <a:endCxn id="10" idx="2"/>
          </p:cNvCxnSpPr>
          <p:nvPr/>
        </p:nvCxnSpPr>
        <p:spPr>
          <a:xfrm flipV="1">
            <a:off x="3784259" y="2855356"/>
            <a:ext cx="872836" cy="63178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23" name="Rectangle 22">
            <a:extLst>
              <a:ext uri="{FF2B5EF4-FFF2-40B4-BE49-F238E27FC236}">
                <a16:creationId xmlns:a16="http://schemas.microsoft.com/office/drawing/2014/main" id="{5C080B1F-0A27-6E69-2405-8F90423E7BAF}"/>
              </a:ext>
            </a:extLst>
          </p:cNvPr>
          <p:cNvSpPr/>
          <p:nvPr/>
        </p:nvSpPr>
        <p:spPr>
          <a:xfrm>
            <a:off x="5641947" y="2021774"/>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ERP/CRM</a:t>
            </a:r>
          </a:p>
          <a:p>
            <a:pPr algn="ctr"/>
            <a:r>
              <a:rPr lang="fr-FR" sz="700" dirty="0" err="1"/>
              <a:t>Dolibarr</a:t>
            </a:r>
            <a:endParaRPr lang="fr-FR" sz="700" dirty="0"/>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p:txBody>
      </p:sp>
      <p:sp>
        <p:nvSpPr>
          <p:cNvPr id="24" name="Rectangle 23">
            <a:extLst>
              <a:ext uri="{FF2B5EF4-FFF2-40B4-BE49-F238E27FC236}">
                <a16:creationId xmlns:a16="http://schemas.microsoft.com/office/drawing/2014/main" id="{F1293093-B8ED-5609-0127-729E52442CE7}"/>
              </a:ext>
            </a:extLst>
          </p:cNvPr>
          <p:cNvSpPr/>
          <p:nvPr/>
        </p:nvSpPr>
        <p:spPr>
          <a:xfrm>
            <a:off x="8770595" y="1994065"/>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endParaRPr lang="fr-FR" sz="700" dirty="0"/>
          </a:p>
        </p:txBody>
      </p:sp>
      <p:sp>
        <p:nvSpPr>
          <p:cNvPr id="25" name="Rectangle 24">
            <a:extLst>
              <a:ext uri="{FF2B5EF4-FFF2-40B4-BE49-F238E27FC236}">
                <a16:creationId xmlns:a16="http://schemas.microsoft.com/office/drawing/2014/main" id="{749F4CD5-3C9C-6724-2374-65B218F7A7B7}"/>
              </a:ext>
            </a:extLst>
          </p:cNvPr>
          <p:cNvSpPr/>
          <p:nvPr/>
        </p:nvSpPr>
        <p:spPr>
          <a:xfrm>
            <a:off x="7237359" y="2990603"/>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26" name="Connecteur droit avec flèche 25">
            <a:extLst>
              <a:ext uri="{FF2B5EF4-FFF2-40B4-BE49-F238E27FC236}">
                <a16:creationId xmlns:a16="http://schemas.microsoft.com/office/drawing/2014/main" id="{CFE797DE-609C-22F1-A2BF-B52DF2CDD917}"/>
              </a:ext>
            </a:extLst>
          </p:cNvPr>
          <p:cNvCxnSpPr>
            <a:stCxn id="23" idx="3"/>
            <a:endCxn id="24" idx="1"/>
          </p:cNvCxnSpPr>
          <p:nvPr/>
        </p:nvCxnSpPr>
        <p:spPr>
          <a:xfrm flipV="1">
            <a:off x="6962747" y="2410856"/>
            <a:ext cx="1807848" cy="27709"/>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Connecteur droit avec flèche 26">
            <a:extLst>
              <a:ext uri="{FF2B5EF4-FFF2-40B4-BE49-F238E27FC236}">
                <a16:creationId xmlns:a16="http://schemas.microsoft.com/office/drawing/2014/main" id="{56960958-A639-EB16-9791-58ADDC0B3478}"/>
              </a:ext>
            </a:extLst>
          </p:cNvPr>
          <p:cNvCxnSpPr>
            <a:cxnSpLocks/>
            <a:stCxn id="23" idx="2"/>
          </p:cNvCxnSpPr>
          <p:nvPr/>
        </p:nvCxnSpPr>
        <p:spPr>
          <a:xfrm>
            <a:off x="6302347" y="2855356"/>
            <a:ext cx="935012" cy="58651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8" name="Connecteur droit avec flèche 27">
            <a:extLst>
              <a:ext uri="{FF2B5EF4-FFF2-40B4-BE49-F238E27FC236}">
                <a16:creationId xmlns:a16="http://schemas.microsoft.com/office/drawing/2014/main" id="{D9EAF01F-AAF8-4AC4-1BBB-A0D355AD9E01}"/>
              </a:ext>
            </a:extLst>
          </p:cNvPr>
          <p:cNvCxnSpPr>
            <a:cxnSpLocks/>
            <a:endCxn id="24" idx="2"/>
          </p:cNvCxnSpPr>
          <p:nvPr/>
        </p:nvCxnSpPr>
        <p:spPr>
          <a:xfrm flipV="1">
            <a:off x="8558159" y="2827647"/>
            <a:ext cx="872836" cy="63178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29" name="Rectangle : coins arrondis 28">
            <a:extLst>
              <a:ext uri="{FF2B5EF4-FFF2-40B4-BE49-F238E27FC236}">
                <a16:creationId xmlns:a16="http://schemas.microsoft.com/office/drawing/2014/main" id="{CB1AA0DD-D80B-C087-5B43-71A385BD9A54}"/>
              </a:ext>
            </a:extLst>
          </p:cNvPr>
          <p:cNvSpPr/>
          <p:nvPr/>
        </p:nvSpPr>
        <p:spPr>
          <a:xfrm>
            <a:off x="150271" y="4017645"/>
            <a:ext cx="10067754" cy="2474691"/>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vert="wordArtVert" rtlCol="0" anchor="t" anchorCtr="0"/>
          <a:lstStyle/>
          <a:p>
            <a:pPr algn="ctr"/>
            <a:r>
              <a:rPr lang="fr-FR" sz="1100" b="1" dirty="0"/>
              <a:t>LE FOURNAY</a:t>
            </a:r>
          </a:p>
        </p:txBody>
      </p:sp>
      <p:sp>
        <p:nvSpPr>
          <p:cNvPr id="30" name="Rectangle : coins arrondis 29">
            <a:extLst>
              <a:ext uri="{FF2B5EF4-FFF2-40B4-BE49-F238E27FC236}">
                <a16:creationId xmlns:a16="http://schemas.microsoft.com/office/drawing/2014/main" id="{F2ABB6D8-8995-A26E-FE9F-9F7EAD6C0E4B}"/>
              </a:ext>
            </a:extLst>
          </p:cNvPr>
          <p:cNvSpPr/>
          <p:nvPr/>
        </p:nvSpPr>
        <p:spPr>
          <a:xfrm>
            <a:off x="747138" y="4017645"/>
            <a:ext cx="4697854" cy="247469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recette</a:t>
            </a:r>
          </a:p>
        </p:txBody>
      </p:sp>
      <p:sp>
        <p:nvSpPr>
          <p:cNvPr id="31" name="Rectangle : coins arrondis 30">
            <a:extLst>
              <a:ext uri="{FF2B5EF4-FFF2-40B4-BE49-F238E27FC236}">
                <a16:creationId xmlns:a16="http://schemas.microsoft.com/office/drawing/2014/main" id="{5D9541AB-9E62-2B53-D70E-B01784BD9FC1}"/>
              </a:ext>
            </a:extLst>
          </p:cNvPr>
          <p:cNvSpPr/>
          <p:nvPr/>
        </p:nvSpPr>
        <p:spPr>
          <a:xfrm>
            <a:off x="5520170" y="4017645"/>
            <a:ext cx="4697855" cy="2474691"/>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production</a:t>
            </a:r>
          </a:p>
        </p:txBody>
      </p:sp>
      <p:sp>
        <p:nvSpPr>
          <p:cNvPr id="33" name="Rectangle 32">
            <a:extLst>
              <a:ext uri="{FF2B5EF4-FFF2-40B4-BE49-F238E27FC236}">
                <a16:creationId xmlns:a16="http://schemas.microsoft.com/office/drawing/2014/main" id="{1C8244E1-5CB7-3603-6CF1-A04117314101}"/>
              </a:ext>
            </a:extLst>
          </p:cNvPr>
          <p:cNvSpPr/>
          <p:nvPr/>
        </p:nvSpPr>
        <p:spPr>
          <a:xfrm>
            <a:off x="1307745" y="4591047"/>
            <a:ext cx="1320800" cy="144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a:p>
            <a:pPr algn="ctr"/>
            <a:endParaRPr lang="fr-FR" sz="700" dirty="0"/>
          </a:p>
          <a:p>
            <a:pPr algn="ctr"/>
            <a:endParaRPr lang="fr-FR" sz="700" dirty="0"/>
          </a:p>
        </p:txBody>
      </p:sp>
      <p:sp>
        <p:nvSpPr>
          <p:cNvPr id="34" name="Rectangle 33">
            <a:extLst>
              <a:ext uri="{FF2B5EF4-FFF2-40B4-BE49-F238E27FC236}">
                <a16:creationId xmlns:a16="http://schemas.microsoft.com/office/drawing/2014/main" id="{6CFC48C7-AFEB-A68E-8555-2D763A93749C}"/>
              </a:ext>
            </a:extLst>
          </p:cNvPr>
          <p:cNvSpPr/>
          <p:nvPr/>
        </p:nvSpPr>
        <p:spPr>
          <a:xfrm>
            <a:off x="3501381" y="4887556"/>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37" name="Connecteur droit avec flèche 36">
            <a:extLst>
              <a:ext uri="{FF2B5EF4-FFF2-40B4-BE49-F238E27FC236}">
                <a16:creationId xmlns:a16="http://schemas.microsoft.com/office/drawing/2014/main" id="{B5F9BF4A-71AB-CBE9-00F1-8F8BE9B53049}"/>
              </a:ext>
            </a:extLst>
          </p:cNvPr>
          <p:cNvCxnSpPr>
            <a:cxnSpLocks/>
            <a:stCxn id="33" idx="3"/>
            <a:endCxn id="34" idx="1"/>
          </p:cNvCxnSpPr>
          <p:nvPr/>
        </p:nvCxnSpPr>
        <p:spPr>
          <a:xfrm flipV="1">
            <a:off x="2628545" y="5304347"/>
            <a:ext cx="872836" cy="10973"/>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48" name="Rectangle 47">
            <a:extLst>
              <a:ext uri="{FF2B5EF4-FFF2-40B4-BE49-F238E27FC236}">
                <a16:creationId xmlns:a16="http://schemas.microsoft.com/office/drawing/2014/main" id="{2694CCD8-75F5-62EF-B789-97552F042D55}"/>
              </a:ext>
            </a:extLst>
          </p:cNvPr>
          <p:cNvSpPr/>
          <p:nvPr/>
        </p:nvSpPr>
        <p:spPr>
          <a:xfrm>
            <a:off x="6105392" y="4591047"/>
            <a:ext cx="1320800" cy="144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a:p>
            <a:pPr algn="ctr"/>
            <a:endParaRPr lang="fr-FR" sz="700" dirty="0"/>
          </a:p>
          <a:p>
            <a:pPr algn="ctr"/>
            <a:endParaRPr lang="fr-FR" sz="700" dirty="0"/>
          </a:p>
        </p:txBody>
      </p:sp>
      <p:sp>
        <p:nvSpPr>
          <p:cNvPr id="49" name="Rectangle 48">
            <a:extLst>
              <a:ext uri="{FF2B5EF4-FFF2-40B4-BE49-F238E27FC236}">
                <a16:creationId xmlns:a16="http://schemas.microsoft.com/office/drawing/2014/main" id="{9FF81393-3FB8-9E71-FD2C-B478506BAF79}"/>
              </a:ext>
            </a:extLst>
          </p:cNvPr>
          <p:cNvSpPr/>
          <p:nvPr/>
        </p:nvSpPr>
        <p:spPr>
          <a:xfrm>
            <a:off x="8299028" y="4887556"/>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50" name="Connecteur droit avec flèche 49">
            <a:extLst>
              <a:ext uri="{FF2B5EF4-FFF2-40B4-BE49-F238E27FC236}">
                <a16:creationId xmlns:a16="http://schemas.microsoft.com/office/drawing/2014/main" id="{2F4AB669-BF1F-A031-A02A-E4B498C51F53}"/>
              </a:ext>
            </a:extLst>
          </p:cNvPr>
          <p:cNvCxnSpPr>
            <a:cxnSpLocks/>
            <a:stCxn id="48" idx="3"/>
            <a:endCxn id="49" idx="1"/>
          </p:cNvCxnSpPr>
          <p:nvPr/>
        </p:nvCxnSpPr>
        <p:spPr>
          <a:xfrm flipV="1">
            <a:off x="7426192" y="5304347"/>
            <a:ext cx="872836" cy="10973"/>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51" name="Rectangle : coins arrondis 50">
            <a:extLst>
              <a:ext uri="{FF2B5EF4-FFF2-40B4-BE49-F238E27FC236}">
                <a16:creationId xmlns:a16="http://schemas.microsoft.com/office/drawing/2014/main" id="{28AC1E15-0EE8-C278-A653-3327BC141D40}"/>
              </a:ext>
            </a:extLst>
          </p:cNvPr>
          <p:cNvSpPr/>
          <p:nvPr/>
        </p:nvSpPr>
        <p:spPr>
          <a:xfrm>
            <a:off x="10592258" y="4121380"/>
            <a:ext cx="1690090" cy="157273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Système de paiement</a:t>
            </a:r>
          </a:p>
          <a:p>
            <a:pPr algn="ctr"/>
            <a:endParaRPr lang="fr-FR" dirty="0"/>
          </a:p>
          <a:p>
            <a:pPr algn="ctr"/>
            <a:r>
              <a:rPr lang="fr-FR" dirty="0" err="1"/>
              <a:t>Stripe</a:t>
            </a:r>
            <a:endParaRPr lang="fr-FR" dirty="0"/>
          </a:p>
          <a:p>
            <a:pPr algn="ctr"/>
            <a:endParaRPr lang="fr-FR" dirty="0"/>
          </a:p>
        </p:txBody>
      </p:sp>
      <p:cxnSp>
        <p:nvCxnSpPr>
          <p:cNvPr id="58" name="Connecteur en angle 57">
            <a:extLst>
              <a:ext uri="{FF2B5EF4-FFF2-40B4-BE49-F238E27FC236}">
                <a16:creationId xmlns:a16="http://schemas.microsoft.com/office/drawing/2014/main" id="{3E580FCC-804E-B749-0071-94CDC9FB03C5}"/>
              </a:ext>
            </a:extLst>
          </p:cNvPr>
          <p:cNvCxnSpPr>
            <a:cxnSpLocks/>
            <a:stCxn id="48" idx="2"/>
            <a:endCxn id="51" idx="1"/>
          </p:cNvCxnSpPr>
          <p:nvPr/>
        </p:nvCxnSpPr>
        <p:spPr>
          <a:xfrm rot="5400000" flipH="1" flipV="1">
            <a:off x="8113103" y="3560437"/>
            <a:ext cx="1131844" cy="3826466"/>
          </a:xfrm>
          <a:prstGeom prst="bentConnector4">
            <a:avLst>
              <a:gd name="adj1" fmla="val -20197"/>
              <a:gd name="adj2" fmla="val 79595"/>
            </a:avLst>
          </a:prstGeom>
          <a:ln w="53975" cap="flat" cmpd="sng" algn="ct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65" name="ZoneTexte 64">
            <a:extLst>
              <a:ext uri="{FF2B5EF4-FFF2-40B4-BE49-F238E27FC236}">
                <a16:creationId xmlns:a16="http://schemas.microsoft.com/office/drawing/2014/main" id="{CF46C936-858F-412D-BF23-674A00BEA2F9}"/>
              </a:ext>
            </a:extLst>
          </p:cNvPr>
          <p:cNvSpPr txBox="1"/>
          <p:nvPr/>
        </p:nvSpPr>
        <p:spPr>
          <a:xfrm rot="1587413">
            <a:off x="9198924" y="1537915"/>
            <a:ext cx="1163908" cy="523220"/>
          </a:xfrm>
          <a:prstGeom prst="rect">
            <a:avLst/>
          </a:prstGeom>
          <a:noFill/>
        </p:spPr>
        <p:txBody>
          <a:bodyPr wrap="none" rtlCol="0">
            <a:spAutoFit/>
          </a:bodyPr>
          <a:lstStyle/>
          <a:p>
            <a:r>
              <a:rPr lang="fr-FR" sz="2800" b="1" dirty="0"/>
              <a:t>A faire</a:t>
            </a:r>
          </a:p>
        </p:txBody>
      </p:sp>
      <p:sp>
        <p:nvSpPr>
          <p:cNvPr id="15" name="ZoneTexte 14">
            <a:extLst>
              <a:ext uri="{FF2B5EF4-FFF2-40B4-BE49-F238E27FC236}">
                <a16:creationId xmlns:a16="http://schemas.microsoft.com/office/drawing/2014/main" id="{1659409A-AD40-6C90-A242-38CF5CFF8118}"/>
              </a:ext>
            </a:extLst>
          </p:cNvPr>
          <p:cNvSpPr txBox="1"/>
          <p:nvPr/>
        </p:nvSpPr>
        <p:spPr>
          <a:xfrm rot="1587413">
            <a:off x="4301093" y="4145198"/>
            <a:ext cx="1399742" cy="523220"/>
          </a:xfrm>
          <a:prstGeom prst="rect">
            <a:avLst/>
          </a:prstGeom>
          <a:noFill/>
        </p:spPr>
        <p:txBody>
          <a:bodyPr wrap="none" rtlCol="0">
            <a:spAutoFit/>
          </a:bodyPr>
          <a:lstStyle/>
          <a:p>
            <a:r>
              <a:rPr lang="fr-FR" sz="2800" b="1" dirty="0"/>
              <a:t>Réalisé</a:t>
            </a:r>
          </a:p>
        </p:txBody>
      </p:sp>
      <p:sp>
        <p:nvSpPr>
          <p:cNvPr id="18" name="ZoneTexte 17">
            <a:extLst>
              <a:ext uri="{FF2B5EF4-FFF2-40B4-BE49-F238E27FC236}">
                <a16:creationId xmlns:a16="http://schemas.microsoft.com/office/drawing/2014/main" id="{63728DC2-8BD1-E245-1178-F73155A528A1}"/>
              </a:ext>
            </a:extLst>
          </p:cNvPr>
          <p:cNvSpPr txBox="1"/>
          <p:nvPr/>
        </p:nvSpPr>
        <p:spPr>
          <a:xfrm rot="1587413">
            <a:off x="9128715" y="4132924"/>
            <a:ext cx="1399742" cy="523220"/>
          </a:xfrm>
          <a:prstGeom prst="rect">
            <a:avLst/>
          </a:prstGeom>
          <a:noFill/>
        </p:spPr>
        <p:txBody>
          <a:bodyPr wrap="none" rtlCol="0">
            <a:spAutoFit/>
          </a:bodyPr>
          <a:lstStyle/>
          <a:p>
            <a:r>
              <a:rPr lang="fr-FR" sz="2800" b="1" dirty="0"/>
              <a:t>Réalisé</a:t>
            </a:r>
          </a:p>
        </p:txBody>
      </p:sp>
      <p:sp>
        <p:nvSpPr>
          <p:cNvPr id="19" name="ZoneTexte 18">
            <a:extLst>
              <a:ext uri="{FF2B5EF4-FFF2-40B4-BE49-F238E27FC236}">
                <a16:creationId xmlns:a16="http://schemas.microsoft.com/office/drawing/2014/main" id="{2B4DF828-34F7-73B3-B7FC-78A5A62F88B7}"/>
              </a:ext>
            </a:extLst>
          </p:cNvPr>
          <p:cNvSpPr txBox="1"/>
          <p:nvPr/>
        </p:nvSpPr>
        <p:spPr>
          <a:xfrm rot="1587413">
            <a:off x="4301094" y="1527427"/>
            <a:ext cx="1399742" cy="523220"/>
          </a:xfrm>
          <a:prstGeom prst="rect">
            <a:avLst/>
          </a:prstGeom>
          <a:noFill/>
        </p:spPr>
        <p:txBody>
          <a:bodyPr wrap="none" rtlCol="0">
            <a:spAutoFit/>
          </a:bodyPr>
          <a:lstStyle/>
          <a:p>
            <a:r>
              <a:rPr lang="fr-FR" sz="2800" b="1" dirty="0"/>
              <a:t>Réalisé</a:t>
            </a:r>
          </a:p>
        </p:txBody>
      </p:sp>
      <p:sp>
        <p:nvSpPr>
          <p:cNvPr id="21" name="Rectangle : coins arrondis 20">
            <a:extLst>
              <a:ext uri="{FF2B5EF4-FFF2-40B4-BE49-F238E27FC236}">
                <a16:creationId xmlns:a16="http://schemas.microsoft.com/office/drawing/2014/main" id="{FAD82E49-E2F0-9D01-1F21-755D698A0243}"/>
              </a:ext>
            </a:extLst>
          </p:cNvPr>
          <p:cNvSpPr/>
          <p:nvPr/>
        </p:nvSpPr>
        <p:spPr>
          <a:xfrm>
            <a:off x="10571714" y="1963108"/>
            <a:ext cx="1690090" cy="157273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Système de paiement</a:t>
            </a:r>
          </a:p>
          <a:p>
            <a:pPr algn="ctr"/>
            <a:endParaRPr lang="fr-FR" dirty="0"/>
          </a:p>
          <a:p>
            <a:pPr algn="ctr"/>
            <a:r>
              <a:rPr lang="fr-FR" dirty="0" err="1"/>
              <a:t>Stripe</a:t>
            </a:r>
            <a:endParaRPr lang="fr-FR" dirty="0"/>
          </a:p>
          <a:p>
            <a:pPr algn="ctr"/>
            <a:r>
              <a:rPr lang="fr-FR" dirty="0"/>
              <a:t>Ou </a:t>
            </a:r>
            <a:r>
              <a:rPr lang="fr-FR" dirty="0" err="1"/>
              <a:t>Monetico</a:t>
            </a:r>
            <a:endParaRPr lang="fr-FR" dirty="0"/>
          </a:p>
        </p:txBody>
      </p:sp>
      <p:sp>
        <p:nvSpPr>
          <p:cNvPr id="22" name="ZoneTexte 21">
            <a:extLst>
              <a:ext uri="{FF2B5EF4-FFF2-40B4-BE49-F238E27FC236}">
                <a16:creationId xmlns:a16="http://schemas.microsoft.com/office/drawing/2014/main" id="{57BFB09F-C923-F076-BB6C-1401D61E9A4B}"/>
              </a:ext>
            </a:extLst>
          </p:cNvPr>
          <p:cNvSpPr txBox="1"/>
          <p:nvPr/>
        </p:nvSpPr>
        <p:spPr>
          <a:xfrm rot="1587413">
            <a:off x="11149324" y="1550906"/>
            <a:ext cx="1163908" cy="523220"/>
          </a:xfrm>
          <a:prstGeom prst="rect">
            <a:avLst/>
          </a:prstGeom>
          <a:noFill/>
        </p:spPr>
        <p:txBody>
          <a:bodyPr wrap="none" rtlCol="0">
            <a:spAutoFit/>
          </a:bodyPr>
          <a:lstStyle/>
          <a:p>
            <a:r>
              <a:rPr lang="fr-FR" sz="2800" b="1" dirty="0"/>
              <a:t>A faire</a:t>
            </a:r>
          </a:p>
        </p:txBody>
      </p:sp>
      <p:cxnSp>
        <p:nvCxnSpPr>
          <p:cNvPr id="32" name="Connecteur en angle 31">
            <a:extLst>
              <a:ext uri="{FF2B5EF4-FFF2-40B4-BE49-F238E27FC236}">
                <a16:creationId xmlns:a16="http://schemas.microsoft.com/office/drawing/2014/main" id="{F5E03EF3-43E8-A471-FC8A-6A1B2A045422}"/>
              </a:ext>
            </a:extLst>
          </p:cNvPr>
          <p:cNvCxnSpPr>
            <a:cxnSpLocks/>
            <a:stCxn id="24" idx="3"/>
            <a:endCxn id="21" idx="1"/>
          </p:cNvCxnSpPr>
          <p:nvPr/>
        </p:nvCxnSpPr>
        <p:spPr>
          <a:xfrm>
            <a:off x="10091395" y="2410856"/>
            <a:ext cx="480319" cy="338620"/>
          </a:xfrm>
          <a:prstGeom prst="bentConnector3">
            <a:avLst>
              <a:gd name="adj1" fmla="val 50000"/>
            </a:avLst>
          </a:prstGeom>
          <a:ln w="53975" cap="flat" cmpd="sng" algn="ct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1735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05CED9D2-272C-0B96-88F1-DD2753A0949D}"/>
              </a:ext>
            </a:extLst>
          </p:cNvPr>
          <p:cNvSpPr/>
          <p:nvPr/>
        </p:nvSpPr>
        <p:spPr>
          <a:xfrm>
            <a:off x="27716" y="818407"/>
            <a:ext cx="10335491" cy="6039593"/>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Hébergement sécurisé O2Switch</a:t>
            </a:r>
          </a:p>
        </p:txBody>
      </p:sp>
      <p:sp>
        <p:nvSpPr>
          <p:cNvPr id="9" name="Rectangle : coins arrondis 8">
            <a:extLst>
              <a:ext uri="{FF2B5EF4-FFF2-40B4-BE49-F238E27FC236}">
                <a16:creationId xmlns:a16="http://schemas.microsoft.com/office/drawing/2014/main" id="{6F49A242-2A04-F076-590D-41CCDF949CB0}"/>
              </a:ext>
            </a:extLst>
          </p:cNvPr>
          <p:cNvSpPr/>
          <p:nvPr/>
        </p:nvSpPr>
        <p:spPr>
          <a:xfrm>
            <a:off x="150271" y="1435260"/>
            <a:ext cx="10067754" cy="2474691"/>
          </a:xfrm>
          <a:prstGeom prst="roundRect">
            <a:avLst/>
          </a:prstGeom>
          <a:ln w="57150">
            <a:solidFill>
              <a:schemeClr val="tx2">
                <a:lumMod val="75000"/>
                <a:lumOff val="25000"/>
              </a:schemeClr>
            </a:solidFill>
          </a:ln>
        </p:spPr>
        <p:style>
          <a:lnRef idx="2">
            <a:schemeClr val="accent6"/>
          </a:lnRef>
          <a:fillRef idx="1">
            <a:schemeClr val="lt1"/>
          </a:fillRef>
          <a:effectRef idx="0">
            <a:schemeClr val="accent6"/>
          </a:effectRef>
          <a:fontRef idx="minor">
            <a:schemeClr val="dk1"/>
          </a:fontRef>
        </p:style>
        <p:txBody>
          <a:bodyPr vert="wordArtVert" rtlCol="0" anchor="t" anchorCtr="0"/>
          <a:lstStyle/>
          <a:p>
            <a:pPr algn="ctr"/>
            <a:r>
              <a:rPr lang="fr-FR" sz="1100" b="1" dirty="0"/>
              <a:t>COTEVENT</a:t>
            </a:r>
          </a:p>
        </p:txBody>
      </p:sp>
      <p:sp>
        <p:nvSpPr>
          <p:cNvPr id="2" name="Titre 1">
            <a:extLst>
              <a:ext uri="{FF2B5EF4-FFF2-40B4-BE49-F238E27FC236}">
                <a16:creationId xmlns:a16="http://schemas.microsoft.com/office/drawing/2014/main" id="{D3348865-B757-FD2E-75C1-15B16A72AC09}"/>
              </a:ext>
            </a:extLst>
          </p:cNvPr>
          <p:cNvSpPr>
            <a:spLocks noGrp="1"/>
          </p:cNvSpPr>
          <p:nvPr>
            <p:ph type="ctrTitle"/>
          </p:nvPr>
        </p:nvSpPr>
        <p:spPr>
          <a:xfrm>
            <a:off x="974785" y="69913"/>
            <a:ext cx="9910929" cy="713694"/>
          </a:xfrm>
        </p:spPr>
        <p:txBody>
          <a:bodyPr>
            <a:noAutofit/>
          </a:bodyPr>
          <a:lstStyle/>
          <a:p>
            <a:r>
              <a:rPr lang="fr-FR" sz="1600" dirty="0"/>
              <a:t>Schéma architecture globale</a:t>
            </a:r>
            <a:br>
              <a:rPr lang="fr-FR" sz="1600" dirty="0"/>
            </a:br>
            <a:r>
              <a:rPr lang="fr-FR" sz="1600" dirty="0"/>
              <a:t>2 environnements liés : </a:t>
            </a:r>
            <a:br>
              <a:rPr lang="fr-FR" sz="1600" dirty="0"/>
            </a:br>
            <a:r>
              <a:rPr lang="fr-FR" sz="1600" dirty="0"/>
              <a:t>Le </a:t>
            </a:r>
            <a:r>
              <a:rPr lang="fr-FR" sz="1600" dirty="0" err="1"/>
              <a:t>fournay</a:t>
            </a:r>
            <a:r>
              <a:rPr lang="fr-FR" sz="1600" dirty="0"/>
              <a:t> // </a:t>
            </a:r>
            <a:r>
              <a:rPr lang="fr-FR" sz="1600" dirty="0" err="1"/>
              <a:t>Co’T’Event</a:t>
            </a:r>
            <a:endParaRPr lang="fr-FR" sz="1600" dirty="0"/>
          </a:p>
        </p:txBody>
      </p:sp>
      <p:sp>
        <p:nvSpPr>
          <p:cNvPr id="5" name="Rectangle : coins arrondis 4">
            <a:extLst>
              <a:ext uri="{FF2B5EF4-FFF2-40B4-BE49-F238E27FC236}">
                <a16:creationId xmlns:a16="http://schemas.microsoft.com/office/drawing/2014/main" id="{52FE5D86-1E69-1E70-CFB0-1CCE9F7C1AE0}"/>
              </a:ext>
            </a:extLst>
          </p:cNvPr>
          <p:cNvSpPr/>
          <p:nvPr/>
        </p:nvSpPr>
        <p:spPr>
          <a:xfrm>
            <a:off x="747138" y="1435260"/>
            <a:ext cx="4697854" cy="247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recette</a:t>
            </a:r>
          </a:p>
        </p:txBody>
      </p:sp>
      <p:sp>
        <p:nvSpPr>
          <p:cNvPr id="6" name="Rectangle : coins arrondis 5">
            <a:extLst>
              <a:ext uri="{FF2B5EF4-FFF2-40B4-BE49-F238E27FC236}">
                <a16:creationId xmlns:a16="http://schemas.microsoft.com/office/drawing/2014/main" id="{8714C36D-BD67-77EA-C8A1-43EFB1A43C69}"/>
              </a:ext>
            </a:extLst>
          </p:cNvPr>
          <p:cNvSpPr/>
          <p:nvPr/>
        </p:nvSpPr>
        <p:spPr>
          <a:xfrm>
            <a:off x="5520170" y="1435260"/>
            <a:ext cx="4697855" cy="247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production</a:t>
            </a:r>
          </a:p>
        </p:txBody>
      </p:sp>
      <p:sp>
        <p:nvSpPr>
          <p:cNvPr id="8" name="Rectangle 7">
            <a:extLst>
              <a:ext uri="{FF2B5EF4-FFF2-40B4-BE49-F238E27FC236}">
                <a16:creationId xmlns:a16="http://schemas.microsoft.com/office/drawing/2014/main" id="{C0DB0EC9-C377-24D7-7386-55D7A3374428}"/>
              </a:ext>
            </a:extLst>
          </p:cNvPr>
          <p:cNvSpPr/>
          <p:nvPr/>
        </p:nvSpPr>
        <p:spPr>
          <a:xfrm>
            <a:off x="868047" y="2049483"/>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ERP/CRM</a:t>
            </a:r>
          </a:p>
          <a:p>
            <a:pPr algn="ctr"/>
            <a:r>
              <a:rPr lang="fr-FR" sz="700" dirty="0" err="1"/>
              <a:t>Dolibarr</a:t>
            </a:r>
            <a:endParaRPr lang="fr-FR" sz="700" dirty="0"/>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p:txBody>
      </p:sp>
      <p:sp>
        <p:nvSpPr>
          <p:cNvPr id="10" name="Rectangle 9">
            <a:extLst>
              <a:ext uri="{FF2B5EF4-FFF2-40B4-BE49-F238E27FC236}">
                <a16:creationId xmlns:a16="http://schemas.microsoft.com/office/drawing/2014/main" id="{769E79B3-6AC0-91BE-1377-812F3D91C789}"/>
              </a:ext>
            </a:extLst>
          </p:cNvPr>
          <p:cNvSpPr/>
          <p:nvPr/>
        </p:nvSpPr>
        <p:spPr>
          <a:xfrm>
            <a:off x="3996695" y="2021774"/>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endParaRPr lang="fr-FR" sz="700" dirty="0"/>
          </a:p>
        </p:txBody>
      </p:sp>
      <p:sp>
        <p:nvSpPr>
          <p:cNvPr id="11" name="Rectangle 10">
            <a:extLst>
              <a:ext uri="{FF2B5EF4-FFF2-40B4-BE49-F238E27FC236}">
                <a16:creationId xmlns:a16="http://schemas.microsoft.com/office/drawing/2014/main" id="{5AA70BE9-FBC4-8D3A-82D1-F6294ADE2AE4}"/>
              </a:ext>
            </a:extLst>
          </p:cNvPr>
          <p:cNvSpPr/>
          <p:nvPr/>
        </p:nvSpPr>
        <p:spPr>
          <a:xfrm>
            <a:off x="2463459" y="3018312"/>
            <a:ext cx="1320800" cy="833582"/>
          </a:xfrm>
          <a:prstGeom prst="rect">
            <a:avLst/>
          </a:prstGeom>
          <a:ln w="101600">
            <a:solidFill>
              <a:schemeClr val="accent5">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16" name="Connecteur droit avec flèche 15">
            <a:extLst>
              <a:ext uri="{FF2B5EF4-FFF2-40B4-BE49-F238E27FC236}">
                <a16:creationId xmlns:a16="http://schemas.microsoft.com/office/drawing/2014/main" id="{9CBEBDE5-780D-A278-3294-86DE96211054}"/>
              </a:ext>
            </a:extLst>
          </p:cNvPr>
          <p:cNvCxnSpPr>
            <a:stCxn id="8" idx="3"/>
            <a:endCxn id="10" idx="1"/>
          </p:cNvCxnSpPr>
          <p:nvPr/>
        </p:nvCxnSpPr>
        <p:spPr>
          <a:xfrm flipV="1">
            <a:off x="2188847" y="2438565"/>
            <a:ext cx="1807848" cy="27709"/>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7" name="Connecteur droit avec flèche 16">
            <a:extLst>
              <a:ext uri="{FF2B5EF4-FFF2-40B4-BE49-F238E27FC236}">
                <a16:creationId xmlns:a16="http://schemas.microsoft.com/office/drawing/2014/main" id="{0ED0D307-6E5A-C920-3A43-8B7A4CD23F23}"/>
              </a:ext>
            </a:extLst>
          </p:cNvPr>
          <p:cNvCxnSpPr>
            <a:cxnSpLocks/>
            <a:stCxn id="8" idx="2"/>
          </p:cNvCxnSpPr>
          <p:nvPr/>
        </p:nvCxnSpPr>
        <p:spPr>
          <a:xfrm>
            <a:off x="1528447" y="2883065"/>
            <a:ext cx="935012" cy="58651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0" name="Connecteur droit avec flèche 19">
            <a:extLst>
              <a:ext uri="{FF2B5EF4-FFF2-40B4-BE49-F238E27FC236}">
                <a16:creationId xmlns:a16="http://schemas.microsoft.com/office/drawing/2014/main" id="{2F9D6CE5-F18C-A48D-BD63-5993E4358949}"/>
              </a:ext>
            </a:extLst>
          </p:cNvPr>
          <p:cNvCxnSpPr>
            <a:cxnSpLocks/>
            <a:endCxn id="10" idx="2"/>
          </p:cNvCxnSpPr>
          <p:nvPr/>
        </p:nvCxnSpPr>
        <p:spPr>
          <a:xfrm flipV="1">
            <a:off x="3784259" y="2855356"/>
            <a:ext cx="872836" cy="63178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23" name="Rectangle 22">
            <a:extLst>
              <a:ext uri="{FF2B5EF4-FFF2-40B4-BE49-F238E27FC236}">
                <a16:creationId xmlns:a16="http://schemas.microsoft.com/office/drawing/2014/main" id="{5C080B1F-0A27-6E69-2405-8F90423E7BAF}"/>
              </a:ext>
            </a:extLst>
          </p:cNvPr>
          <p:cNvSpPr/>
          <p:nvPr/>
        </p:nvSpPr>
        <p:spPr>
          <a:xfrm>
            <a:off x="5641947" y="2021774"/>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ERP/CRM</a:t>
            </a:r>
          </a:p>
          <a:p>
            <a:pPr algn="ctr"/>
            <a:r>
              <a:rPr lang="fr-FR" sz="700" dirty="0" err="1"/>
              <a:t>Dolibarr</a:t>
            </a:r>
            <a:endParaRPr lang="fr-FR" sz="700" dirty="0"/>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p:txBody>
      </p:sp>
      <p:sp>
        <p:nvSpPr>
          <p:cNvPr id="24" name="Rectangle 23">
            <a:extLst>
              <a:ext uri="{FF2B5EF4-FFF2-40B4-BE49-F238E27FC236}">
                <a16:creationId xmlns:a16="http://schemas.microsoft.com/office/drawing/2014/main" id="{F1293093-B8ED-5609-0127-729E52442CE7}"/>
              </a:ext>
            </a:extLst>
          </p:cNvPr>
          <p:cNvSpPr/>
          <p:nvPr/>
        </p:nvSpPr>
        <p:spPr>
          <a:xfrm>
            <a:off x="8770595" y="1994065"/>
            <a:ext cx="1320800" cy="8335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endParaRPr lang="fr-FR" sz="700" dirty="0"/>
          </a:p>
        </p:txBody>
      </p:sp>
      <p:sp>
        <p:nvSpPr>
          <p:cNvPr id="25" name="Rectangle 24">
            <a:extLst>
              <a:ext uri="{FF2B5EF4-FFF2-40B4-BE49-F238E27FC236}">
                <a16:creationId xmlns:a16="http://schemas.microsoft.com/office/drawing/2014/main" id="{749F4CD5-3C9C-6724-2374-65B218F7A7B7}"/>
              </a:ext>
            </a:extLst>
          </p:cNvPr>
          <p:cNvSpPr/>
          <p:nvPr/>
        </p:nvSpPr>
        <p:spPr>
          <a:xfrm>
            <a:off x="7237359" y="2990603"/>
            <a:ext cx="1320800" cy="833582"/>
          </a:xfrm>
          <a:prstGeom prst="rect">
            <a:avLst/>
          </a:prstGeom>
          <a:ln w="101600">
            <a:solidFill>
              <a:schemeClr val="accent5">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26" name="Connecteur droit avec flèche 25">
            <a:extLst>
              <a:ext uri="{FF2B5EF4-FFF2-40B4-BE49-F238E27FC236}">
                <a16:creationId xmlns:a16="http://schemas.microsoft.com/office/drawing/2014/main" id="{CFE797DE-609C-22F1-A2BF-B52DF2CDD917}"/>
              </a:ext>
            </a:extLst>
          </p:cNvPr>
          <p:cNvCxnSpPr>
            <a:stCxn id="23" idx="3"/>
            <a:endCxn id="24" idx="1"/>
          </p:cNvCxnSpPr>
          <p:nvPr/>
        </p:nvCxnSpPr>
        <p:spPr>
          <a:xfrm flipV="1">
            <a:off x="6962747" y="2410856"/>
            <a:ext cx="1807848" cy="27709"/>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Connecteur droit avec flèche 26">
            <a:extLst>
              <a:ext uri="{FF2B5EF4-FFF2-40B4-BE49-F238E27FC236}">
                <a16:creationId xmlns:a16="http://schemas.microsoft.com/office/drawing/2014/main" id="{56960958-A639-EB16-9791-58ADDC0B3478}"/>
              </a:ext>
            </a:extLst>
          </p:cNvPr>
          <p:cNvCxnSpPr>
            <a:cxnSpLocks/>
            <a:stCxn id="23" idx="2"/>
          </p:cNvCxnSpPr>
          <p:nvPr/>
        </p:nvCxnSpPr>
        <p:spPr>
          <a:xfrm>
            <a:off x="6302347" y="2855356"/>
            <a:ext cx="935012" cy="58651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8" name="Connecteur droit avec flèche 27">
            <a:extLst>
              <a:ext uri="{FF2B5EF4-FFF2-40B4-BE49-F238E27FC236}">
                <a16:creationId xmlns:a16="http://schemas.microsoft.com/office/drawing/2014/main" id="{D9EAF01F-AAF8-4AC4-1BBB-A0D355AD9E01}"/>
              </a:ext>
            </a:extLst>
          </p:cNvPr>
          <p:cNvCxnSpPr>
            <a:cxnSpLocks/>
            <a:endCxn id="24" idx="2"/>
          </p:cNvCxnSpPr>
          <p:nvPr/>
        </p:nvCxnSpPr>
        <p:spPr>
          <a:xfrm flipV="1">
            <a:off x="8558159" y="2827647"/>
            <a:ext cx="872836" cy="631784"/>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29" name="Rectangle : coins arrondis 28">
            <a:extLst>
              <a:ext uri="{FF2B5EF4-FFF2-40B4-BE49-F238E27FC236}">
                <a16:creationId xmlns:a16="http://schemas.microsoft.com/office/drawing/2014/main" id="{CB1AA0DD-D80B-C087-5B43-71A385BD9A54}"/>
              </a:ext>
            </a:extLst>
          </p:cNvPr>
          <p:cNvSpPr/>
          <p:nvPr/>
        </p:nvSpPr>
        <p:spPr>
          <a:xfrm>
            <a:off x="150271" y="4017645"/>
            <a:ext cx="10067754" cy="2474691"/>
          </a:xfrm>
          <a:prstGeom prst="round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vert="wordArtVert" rtlCol="0" anchor="t" anchorCtr="0"/>
          <a:lstStyle/>
          <a:p>
            <a:pPr algn="ctr"/>
            <a:r>
              <a:rPr lang="fr-FR" sz="1100" b="1" dirty="0"/>
              <a:t>LE FOURNAY</a:t>
            </a:r>
          </a:p>
        </p:txBody>
      </p:sp>
      <p:sp>
        <p:nvSpPr>
          <p:cNvPr id="30" name="Rectangle : coins arrondis 29">
            <a:extLst>
              <a:ext uri="{FF2B5EF4-FFF2-40B4-BE49-F238E27FC236}">
                <a16:creationId xmlns:a16="http://schemas.microsoft.com/office/drawing/2014/main" id="{F2ABB6D8-8995-A26E-FE9F-9F7EAD6C0E4B}"/>
              </a:ext>
            </a:extLst>
          </p:cNvPr>
          <p:cNvSpPr/>
          <p:nvPr/>
        </p:nvSpPr>
        <p:spPr>
          <a:xfrm>
            <a:off x="747138" y="4017645"/>
            <a:ext cx="4697854" cy="247469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recette</a:t>
            </a:r>
          </a:p>
        </p:txBody>
      </p:sp>
      <p:sp>
        <p:nvSpPr>
          <p:cNvPr id="31" name="Rectangle : coins arrondis 30">
            <a:extLst>
              <a:ext uri="{FF2B5EF4-FFF2-40B4-BE49-F238E27FC236}">
                <a16:creationId xmlns:a16="http://schemas.microsoft.com/office/drawing/2014/main" id="{5D9541AB-9E62-2B53-D70E-B01784BD9FC1}"/>
              </a:ext>
            </a:extLst>
          </p:cNvPr>
          <p:cNvSpPr/>
          <p:nvPr/>
        </p:nvSpPr>
        <p:spPr>
          <a:xfrm>
            <a:off x="5520170" y="4017645"/>
            <a:ext cx="4697855" cy="2474691"/>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t>Environnement de production</a:t>
            </a:r>
          </a:p>
        </p:txBody>
      </p:sp>
      <p:sp>
        <p:nvSpPr>
          <p:cNvPr id="33" name="Rectangle 32">
            <a:extLst>
              <a:ext uri="{FF2B5EF4-FFF2-40B4-BE49-F238E27FC236}">
                <a16:creationId xmlns:a16="http://schemas.microsoft.com/office/drawing/2014/main" id="{1C8244E1-5CB7-3603-6CF1-A04117314101}"/>
              </a:ext>
            </a:extLst>
          </p:cNvPr>
          <p:cNvSpPr/>
          <p:nvPr/>
        </p:nvSpPr>
        <p:spPr>
          <a:xfrm>
            <a:off x="1307745" y="4591047"/>
            <a:ext cx="1320800" cy="144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a:p>
            <a:pPr algn="ctr"/>
            <a:endParaRPr lang="fr-FR" sz="700" dirty="0"/>
          </a:p>
          <a:p>
            <a:pPr algn="ctr"/>
            <a:endParaRPr lang="fr-FR" sz="700" dirty="0"/>
          </a:p>
        </p:txBody>
      </p:sp>
      <p:sp>
        <p:nvSpPr>
          <p:cNvPr id="34" name="Rectangle 33">
            <a:extLst>
              <a:ext uri="{FF2B5EF4-FFF2-40B4-BE49-F238E27FC236}">
                <a16:creationId xmlns:a16="http://schemas.microsoft.com/office/drawing/2014/main" id="{6CFC48C7-AFEB-A68E-8555-2D763A93749C}"/>
              </a:ext>
            </a:extLst>
          </p:cNvPr>
          <p:cNvSpPr/>
          <p:nvPr/>
        </p:nvSpPr>
        <p:spPr>
          <a:xfrm>
            <a:off x="3501381" y="4887556"/>
            <a:ext cx="1320800" cy="833582"/>
          </a:xfrm>
          <a:prstGeom prst="rect">
            <a:avLst/>
          </a:prstGeom>
          <a:ln w="101600">
            <a:solidFill>
              <a:schemeClr val="accent5">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37" name="Connecteur droit avec flèche 36">
            <a:extLst>
              <a:ext uri="{FF2B5EF4-FFF2-40B4-BE49-F238E27FC236}">
                <a16:creationId xmlns:a16="http://schemas.microsoft.com/office/drawing/2014/main" id="{B5F9BF4A-71AB-CBE9-00F1-8F8BE9B53049}"/>
              </a:ext>
            </a:extLst>
          </p:cNvPr>
          <p:cNvCxnSpPr>
            <a:cxnSpLocks/>
            <a:stCxn id="33" idx="3"/>
            <a:endCxn id="34" idx="1"/>
          </p:cNvCxnSpPr>
          <p:nvPr/>
        </p:nvCxnSpPr>
        <p:spPr>
          <a:xfrm flipV="1">
            <a:off x="2628545" y="5304347"/>
            <a:ext cx="872836" cy="10973"/>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48" name="Rectangle 47">
            <a:extLst>
              <a:ext uri="{FF2B5EF4-FFF2-40B4-BE49-F238E27FC236}">
                <a16:creationId xmlns:a16="http://schemas.microsoft.com/office/drawing/2014/main" id="{2694CCD8-75F5-62EF-B789-97552F042D55}"/>
              </a:ext>
            </a:extLst>
          </p:cNvPr>
          <p:cNvSpPr/>
          <p:nvPr/>
        </p:nvSpPr>
        <p:spPr>
          <a:xfrm>
            <a:off x="6105392" y="4591047"/>
            <a:ext cx="1320800" cy="144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Site WEB</a:t>
            </a:r>
          </a:p>
          <a:p>
            <a:pPr algn="ctr"/>
            <a:r>
              <a:rPr lang="fr-FR" sz="700" dirty="0"/>
              <a:t>Référencement Google</a:t>
            </a:r>
          </a:p>
          <a:p>
            <a:pPr algn="ctr"/>
            <a:r>
              <a:rPr lang="fr-FR" sz="700" dirty="0"/>
              <a:t>Communication</a:t>
            </a:r>
          </a:p>
          <a:p>
            <a:pPr algn="ctr"/>
            <a:r>
              <a:rPr lang="fr-FR" sz="700" b="1" dirty="0">
                <a:solidFill>
                  <a:schemeClr val="tx1"/>
                </a:solidFill>
              </a:rPr>
              <a:t>Enregistrement Réservations </a:t>
            </a:r>
            <a:r>
              <a:rPr lang="fr-FR" sz="700" dirty="0"/>
              <a:t>vers ERP/CRM</a:t>
            </a:r>
          </a:p>
          <a:p>
            <a:pPr algn="ctr"/>
            <a:r>
              <a:rPr lang="fr-FR" sz="700" dirty="0"/>
              <a:t>Visualisation DEVIS </a:t>
            </a:r>
          </a:p>
          <a:p>
            <a:pPr algn="ctr"/>
            <a:r>
              <a:rPr lang="fr-FR" sz="700" b="1" dirty="0">
                <a:solidFill>
                  <a:schemeClr val="tx1"/>
                </a:solidFill>
              </a:rPr>
              <a:t>Référentiels</a:t>
            </a:r>
          </a:p>
          <a:p>
            <a:pPr algn="ctr"/>
            <a:r>
              <a:rPr lang="fr-FR" sz="700" dirty="0"/>
              <a:t>Rh, Commercial</a:t>
            </a:r>
          </a:p>
          <a:p>
            <a:pPr algn="ctr"/>
            <a:r>
              <a:rPr lang="fr-FR" sz="700" b="1" dirty="0">
                <a:solidFill>
                  <a:schemeClr val="tx1"/>
                </a:solidFill>
              </a:rPr>
              <a:t>Agendas</a:t>
            </a:r>
          </a:p>
          <a:p>
            <a:pPr algn="ctr"/>
            <a:r>
              <a:rPr lang="fr-FR" sz="700" dirty="0"/>
              <a:t>Réservations validation ….</a:t>
            </a:r>
          </a:p>
          <a:p>
            <a:pPr algn="ctr"/>
            <a:endParaRPr lang="fr-FR" sz="700" dirty="0"/>
          </a:p>
          <a:p>
            <a:pPr algn="ctr"/>
            <a:endParaRPr lang="fr-FR" sz="700" dirty="0"/>
          </a:p>
        </p:txBody>
      </p:sp>
      <p:sp>
        <p:nvSpPr>
          <p:cNvPr id="49" name="Rectangle 48">
            <a:extLst>
              <a:ext uri="{FF2B5EF4-FFF2-40B4-BE49-F238E27FC236}">
                <a16:creationId xmlns:a16="http://schemas.microsoft.com/office/drawing/2014/main" id="{9FF81393-3FB8-9E71-FD2C-B478506BAF79}"/>
              </a:ext>
            </a:extLst>
          </p:cNvPr>
          <p:cNvSpPr/>
          <p:nvPr/>
        </p:nvSpPr>
        <p:spPr>
          <a:xfrm>
            <a:off x="8299028" y="4887556"/>
            <a:ext cx="1320800" cy="833582"/>
          </a:xfrm>
          <a:prstGeom prst="rect">
            <a:avLst/>
          </a:prstGeom>
          <a:gradFill>
            <a:gsLst>
              <a:gs pos="0">
                <a:schemeClr val="accent5"/>
              </a:gs>
              <a:gs pos="81000">
                <a:schemeClr val="accent2">
                  <a:satMod val="110000"/>
                  <a:lumMod val="100000"/>
                  <a:shade val="100000"/>
                </a:schemeClr>
              </a:gs>
              <a:gs pos="100000">
                <a:schemeClr val="accent2">
                  <a:lumMod val="99000"/>
                  <a:satMod val="120000"/>
                  <a:shade val="78000"/>
                </a:schemeClr>
              </a:gs>
            </a:gsLst>
          </a:gradFill>
          <a:ln w="101600">
            <a:solidFill>
              <a:schemeClr val="accent5">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000" b="1" dirty="0"/>
              <a:t>Gestion de la Data</a:t>
            </a:r>
          </a:p>
          <a:p>
            <a:pPr algn="ctr"/>
            <a:r>
              <a:rPr lang="fr-FR" sz="700" dirty="0" err="1"/>
              <a:t>Ouitil</a:t>
            </a:r>
            <a:r>
              <a:rPr lang="fr-FR" sz="700" dirty="0"/>
              <a:t> de BI</a:t>
            </a:r>
          </a:p>
          <a:p>
            <a:pPr algn="ctr"/>
            <a:r>
              <a:rPr lang="fr-FR" sz="700" dirty="0"/>
              <a:t>Pilotage stratégique et opérationnel</a:t>
            </a:r>
          </a:p>
          <a:p>
            <a:pPr algn="ctr"/>
            <a:r>
              <a:rPr lang="fr-FR" sz="700" dirty="0"/>
              <a:t>Gestion financière</a:t>
            </a:r>
          </a:p>
          <a:p>
            <a:pPr algn="ctr"/>
            <a:r>
              <a:rPr lang="fr-FR" sz="700" dirty="0"/>
              <a:t>….</a:t>
            </a:r>
            <a:endParaRPr lang="fr-FR" sz="400" dirty="0"/>
          </a:p>
        </p:txBody>
      </p:sp>
      <p:cxnSp>
        <p:nvCxnSpPr>
          <p:cNvPr id="50" name="Connecteur droit avec flèche 49">
            <a:extLst>
              <a:ext uri="{FF2B5EF4-FFF2-40B4-BE49-F238E27FC236}">
                <a16:creationId xmlns:a16="http://schemas.microsoft.com/office/drawing/2014/main" id="{2F4AB669-BF1F-A031-A02A-E4B498C51F53}"/>
              </a:ext>
            </a:extLst>
          </p:cNvPr>
          <p:cNvCxnSpPr>
            <a:cxnSpLocks/>
            <a:stCxn id="48" idx="3"/>
            <a:endCxn id="49" idx="1"/>
          </p:cNvCxnSpPr>
          <p:nvPr/>
        </p:nvCxnSpPr>
        <p:spPr>
          <a:xfrm flipV="1">
            <a:off x="7426192" y="5304347"/>
            <a:ext cx="872836" cy="10973"/>
          </a:xfrm>
          <a:prstGeom prst="straightConnector1">
            <a:avLst/>
          </a:prstGeom>
          <a:ln w="57150">
            <a:headEnd type="triangle"/>
            <a:tailEnd type="triangle"/>
          </a:ln>
        </p:spPr>
        <p:style>
          <a:lnRef idx="2">
            <a:schemeClr val="accent2"/>
          </a:lnRef>
          <a:fillRef idx="0">
            <a:schemeClr val="accent2"/>
          </a:fillRef>
          <a:effectRef idx="1">
            <a:schemeClr val="accent2"/>
          </a:effectRef>
          <a:fontRef idx="minor">
            <a:schemeClr val="tx1"/>
          </a:fontRef>
        </p:style>
      </p:cxnSp>
      <p:sp>
        <p:nvSpPr>
          <p:cNvPr id="51" name="Rectangle : coins arrondis 50">
            <a:extLst>
              <a:ext uri="{FF2B5EF4-FFF2-40B4-BE49-F238E27FC236}">
                <a16:creationId xmlns:a16="http://schemas.microsoft.com/office/drawing/2014/main" id="{28AC1E15-0EE8-C278-A653-3327BC141D40}"/>
              </a:ext>
            </a:extLst>
          </p:cNvPr>
          <p:cNvSpPr/>
          <p:nvPr/>
        </p:nvSpPr>
        <p:spPr>
          <a:xfrm>
            <a:off x="10474194" y="3171248"/>
            <a:ext cx="1690090" cy="157273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Système de paiement</a:t>
            </a:r>
          </a:p>
          <a:p>
            <a:pPr algn="ctr"/>
            <a:endParaRPr lang="fr-FR" dirty="0"/>
          </a:p>
          <a:p>
            <a:pPr algn="ctr"/>
            <a:r>
              <a:rPr lang="fr-FR" dirty="0" err="1"/>
              <a:t>Stripe</a:t>
            </a:r>
            <a:endParaRPr lang="fr-FR" dirty="0"/>
          </a:p>
          <a:p>
            <a:pPr algn="ctr"/>
            <a:endParaRPr lang="fr-FR" dirty="0"/>
          </a:p>
        </p:txBody>
      </p:sp>
      <p:cxnSp>
        <p:nvCxnSpPr>
          <p:cNvPr id="56" name="Connecteur en angle 55">
            <a:extLst>
              <a:ext uri="{FF2B5EF4-FFF2-40B4-BE49-F238E27FC236}">
                <a16:creationId xmlns:a16="http://schemas.microsoft.com/office/drawing/2014/main" id="{E0797AF1-8200-D92D-8D44-E0C8AE8DBE4E}"/>
              </a:ext>
            </a:extLst>
          </p:cNvPr>
          <p:cNvCxnSpPr>
            <a:cxnSpLocks/>
            <a:endCxn id="51" idx="1"/>
          </p:cNvCxnSpPr>
          <p:nvPr/>
        </p:nvCxnSpPr>
        <p:spPr>
          <a:xfrm>
            <a:off x="9356439" y="2855357"/>
            <a:ext cx="1117755" cy="1102259"/>
          </a:xfrm>
          <a:prstGeom prst="bentConnector3">
            <a:avLst>
              <a:gd name="adj1" fmla="val 2073"/>
            </a:avLst>
          </a:prstGeom>
          <a:ln w="508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58" name="Connecteur en angle 57">
            <a:extLst>
              <a:ext uri="{FF2B5EF4-FFF2-40B4-BE49-F238E27FC236}">
                <a16:creationId xmlns:a16="http://schemas.microsoft.com/office/drawing/2014/main" id="{3E580FCC-804E-B749-0071-94CDC9FB03C5}"/>
              </a:ext>
            </a:extLst>
          </p:cNvPr>
          <p:cNvCxnSpPr>
            <a:cxnSpLocks/>
            <a:stCxn id="48" idx="0"/>
            <a:endCxn id="51" idx="1"/>
          </p:cNvCxnSpPr>
          <p:nvPr/>
        </p:nvCxnSpPr>
        <p:spPr>
          <a:xfrm rot="5400000" flipH="1" flipV="1">
            <a:off x="8303278" y="2420131"/>
            <a:ext cx="633431" cy="3708402"/>
          </a:xfrm>
          <a:prstGeom prst="bentConnector2">
            <a:avLst/>
          </a:prstGeom>
          <a:ln w="508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65" name="ZoneTexte 64">
            <a:extLst>
              <a:ext uri="{FF2B5EF4-FFF2-40B4-BE49-F238E27FC236}">
                <a16:creationId xmlns:a16="http://schemas.microsoft.com/office/drawing/2014/main" id="{CF46C936-858F-412D-BF23-674A00BEA2F9}"/>
              </a:ext>
            </a:extLst>
          </p:cNvPr>
          <p:cNvSpPr txBox="1"/>
          <p:nvPr/>
        </p:nvSpPr>
        <p:spPr>
          <a:xfrm rot="1587413">
            <a:off x="10534026" y="354324"/>
            <a:ext cx="1570430" cy="523220"/>
          </a:xfrm>
          <a:prstGeom prst="rect">
            <a:avLst/>
          </a:prstGeom>
          <a:noFill/>
        </p:spPr>
        <p:txBody>
          <a:bodyPr wrap="none" rtlCol="0">
            <a:spAutoFit/>
          </a:bodyPr>
          <a:lstStyle/>
          <a:p>
            <a:r>
              <a:rPr lang="fr-FR" sz="2800" b="1" dirty="0"/>
              <a:t>A étudier</a:t>
            </a:r>
          </a:p>
        </p:txBody>
      </p:sp>
      <p:sp>
        <p:nvSpPr>
          <p:cNvPr id="3" name="Rectangle : coins arrondis 2">
            <a:extLst>
              <a:ext uri="{FF2B5EF4-FFF2-40B4-BE49-F238E27FC236}">
                <a16:creationId xmlns:a16="http://schemas.microsoft.com/office/drawing/2014/main" id="{AE63E07F-2841-6C61-034A-0404C2371A9E}"/>
              </a:ext>
            </a:extLst>
          </p:cNvPr>
          <p:cNvSpPr/>
          <p:nvPr/>
        </p:nvSpPr>
        <p:spPr>
          <a:xfrm>
            <a:off x="10453174" y="3198906"/>
            <a:ext cx="1690090" cy="157273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0" tIns="0" rIns="0" bIns="0" rtlCol="0" anchor="t" anchorCtr="0"/>
          <a:lstStyle/>
          <a:p>
            <a:pPr algn="ctr"/>
            <a:r>
              <a:rPr lang="fr-FR" dirty="0"/>
              <a:t>Système de paiement</a:t>
            </a:r>
          </a:p>
          <a:p>
            <a:pPr algn="ctr"/>
            <a:endParaRPr lang="fr-FR" dirty="0"/>
          </a:p>
          <a:p>
            <a:pPr algn="ctr"/>
            <a:r>
              <a:rPr lang="fr-FR" b="1" dirty="0" err="1">
                <a:solidFill>
                  <a:srgbClr val="FF0000"/>
                </a:solidFill>
              </a:rPr>
              <a:t>Monetico</a:t>
            </a:r>
            <a:endParaRPr lang="fr-FR" b="1" dirty="0">
              <a:solidFill>
                <a:srgbClr val="FF0000"/>
              </a:solidFill>
            </a:endParaRPr>
          </a:p>
          <a:p>
            <a:pPr algn="ctr"/>
            <a:endParaRPr lang="fr-FR" dirty="0"/>
          </a:p>
        </p:txBody>
      </p:sp>
    </p:spTree>
    <p:extLst>
      <p:ext uri="{BB962C8B-B14F-4D97-AF65-F5344CB8AC3E}">
        <p14:creationId xmlns:p14="http://schemas.microsoft.com/office/powerpoint/2010/main" val="319262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CDE0D-E70B-C240-0698-807B8739A785}"/>
              </a:ext>
            </a:extLst>
          </p:cNvPr>
          <p:cNvSpPr>
            <a:spLocks noGrp="1"/>
          </p:cNvSpPr>
          <p:nvPr>
            <p:ph type="title"/>
          </p:nvPr>
        </p:nvSpPr>
        <p:spPr>
          <a:xfrm>
            <a:off x="217098" y="63202"/>
            <a:ext cx="10515600" cy="825320"/>
          </a:xfrm>
        </p:spPr>
        <p:txBody>
          <a:bodyPr/>
          <a:lstStyle/>
          <a:p>
            <a:r>
              <a:rPr lang="fr-FR" dirty="0"/>
              <a:t>ARCHITECTURE</a:t>
            </a:r>
          </a:p>
        </p:txBody>
      </p:sp>
      <p:sp>
        <p:nvSpPr>
          <p:cNvPr id="3" name="Rectangle 2">
            <a:extLst>
              <a:ext uri="{FF2B5EF4-FFF2-40B4-BE49-F238E27FC236}">
                <a16:creationId xmlns:a16="http://schemas.microsoft.com/office/drawing/2014/main" id="{5523F255-9A18-55C9-C9BE-43E37DE15F44}"/>
              </a:ext>
            </a:extLst>
          </p:cNvPr>
          <p:cNvSpPr/>
          <p:nvPr/>
        </p:nvSpPr>
        <p:spPr>
          <a:xfrm>
            <a:off x="445103" y="1305405"/>
            <a:ext cx="4066512" cy="45433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2400" b="1" dirty="0"/>
              <a:t>Site WEB</a:t>
            </a:r>
          </a:p>
          <a:p>
            <a:pPr algn="ctr"/>
            <a:endParaRPr lang="fr-FR" sz="2400" b="1" dirty="0"/>
          </a:p>
          <a:p>
            <a:pPr algn="ctr"/>
            <a:r>
              <a:rPr lang="fr-FR" sz="1600" dirty="0"/>
              <a:t>Référencement Google</a:t>
            </a:r>
          </a:p>
          <a:p>
            <a:pPr algn="ctr"/>
            <a:r>
              <a:rPr lang="fr-FR" sz="1600" dirty="0"/>
              <a:t>Communication</a:t>
            </a:r>
          </a:p>
          <a:p>
            <a:pPr algn="ctr"/>
            <a:r>
              <a:rPr lang="fr-FR" sz="1600" b="1" dirty="0">
                <a:solidFill>
                  <a:schemeClr val="tx1"/>
                </a:solidFill>
              </a:rPr>
              <a:t>Enregistrement Réservations </a:t>
            </a:r>
            <a:r>
              <a:rPr lang="fr-FR" sz="1600" dirty="0"/>
              <a:t>vers ERP/CRM</a:t>
            </a:r>
          </a:p>
          <a:p>
            <a:pPr algn="ctr"/>
            <a:r>
              <a:rPr lang="fr-FR" sz="1600" dirty="0"/>
              <a:t>Visualisation DEVIS </a:t>
            </a:r>
          </a:p>
          <a:p>
            <a:pPr algn="ctr"/>
            <a:r>
              <a:rPr lang="fr-FR" sz="1600" b="1" dirty="0">
                <a:solidFill>
                  <a:schemeClr val="tx1"/>
                </a:solidFill>
              </a:rPr>
              <a:t>Référentiels</a:t>
            </a:r>
          </a:p>
          <a:p>
            <a:pPr algn="ctr"/>
            <a:r>
              <a:rPr lang="fr-FR" sz="1600" dirty="0"/>
              <a:t>Rh, Commercial</a:t>
            </a:r>
          </a:p>
          <a:p>
            <a:pPr algn="ctr"/>
            <a:r>
              <a:rPr lang="fr-FR" sz="1600" b="1" dirty="0">
                <a:solidFill>
                  <a:schemeClr val="tx1"/>
                </a:solidFill>
              </a:rPr>
              <a:t>Agendas</a:t>
            </a:r>
          </a:p>
          <a:p>
            <a:pPr algn="ctr"/>
            <a:r>
              <a:rPr lang="fr-FR" sz="1600" dirty="0"/>
              <a:t>Réservations validation ….</a:t>
            </a:r>
          </a:p>
          <a:p>
            <a:pPr algn="ctr"/>
            <a:endParaRPr lang="fr-FR" sz="1600" dirty="0"/>
          </a:p>
          <a:p>
            <a:pPr algn="ctr"/>
            <a:endParaRPr lang="fr-FR" sz="1600" dirty="0"/>
          </a:p>
        </p:txBody>
      </p:sp>
      <p:sp>
        <p:nvSpPr>
          <p:cNvPr id="4" name="ZoneTexte 3">
            <a:extLst>
              <a:ext uri="{FF2B5EF4-FFF2-40B4-BE49-F238E27FC236}">
                <a16:creationId xmlns:a16="http://schemas.microsoft.com/office/drawing/2014/main" id="{4758363C-B0A6-6015-B5E0-8391439FF9DF}"/>
              </a:ext>
            </a:extLst>
          </p:cNvPr>
          <p:cNvSpPr txBox="1"/>
          <p:nvPr/>
        </p:nvSpPr>
        <p:spPr>
          <a:xfrm>
            <a:off x="5650302" y="1578634"/>
            <a:ext cx="5305245" cy="4247317"/>
          </a:xfrm>
          <a:prstGeom prst="rect">
            <a:avLst/>
          </a:prstGeom>
          <a:noFill/>
        </p:spPr>
        <p:txBody>
          <a:bodyPr wrap="square" rtlCol="0">
            <a:spAutoFit/>
          </a:bodyPr>
          <a:lstStyle/>
          <a:p>
            <a:r>
              <a:rPr lang="fr-FR" dirty="0"/>
              <a:t>Hébergements sur 02Switch</a:t>
            </a:r>
          </a:p>
          <a:p>
            <a:r>
              <a:rPr lang="fr-FR" dirty="0"/>
              <a:t>ERP </a:t>
            </a:r>
          </a:p>
          <a:p>
            <a:endParaRPr lang="fr-FR" dirty="0"/>
          </a:p>
          <a:p>
            <a:r>
              <a:rPr lang="fr-FR" dirty="0"/>
              <a:t>Sites WEB </a:t>
            </a:r>
          </a:p>
          <a:p>
            <a:r>
              <a:rPr lang="fr-FR" dirty="0"/>
              <a:t>Wordpress</a:t>
            </a:r>
          </a:p>
          <a:p>
            <a:pPr lvl="1"/>
            <a:r>
              <a:rPr lang="fr-FR" dirty="0"/>
              <a:t>Plugin utilisés</a:t>
            </a:r>
          </a:p>
          <a:p>
            <a:pPr marL="742950" lvl="1" indent="-285750">
              <a:buFont typeface="Arial" panose="020B0604020202020204" pitchFamily="34" charset="0"/>
              <a:buChar char="•"/>
            </a:pPr>
            <a:r>
              <a:rPr lang="fr-FR" dirty="0" err="1"/>
              <a:t>Elementor</a:t>
            </a:r>
            <a:endParaRPr lang="fr-FR" dirty="0"/>
          </a:p>
          <a:p>
            <a:pPr marL="742950" lvl="1" indent="-285750">
              <a:buFont typeface="Arial" panose="020B0604020202020204" pitchFamily="34" charset="0"/>
              <a:buChar char="•"/>
            </a:pPr>
            <a:r>
              <a:rPr lang="fr-FR" dirty="0" err="1"/>
              <a:t>Hbook</a:t>
            </a:r>
            <a:endParaRPr lang="fr-FR" dirty="0"/>
          </a:p>
          <a:p>
            <a:pPr marL="742950" lvl="1" indent="-285750">
              <a:buFont typeface="Arial" panose="020B0604020202020204" pitchFamily="34" charset="0"/>
              <a:buChar char="•"/>
            </a:pPr>
            <a:r>
              <a:rPr lang="fr-FR" dirty="0" err="1"/>
              <a:t>Stripe</a:t>
            </a:r>
            <a:r>
              <a:rPr lang="fr-FR" dirty="0"/>
              <a:t> </a:t>
            </a:r>
          </a:p>
          <a:p>
            <a:pPr marL="742950" lvl="1" indent="-285750">
              <a:buFont typeface="Arial" panose="020B0604020202020204" pitchFamily="34" charset="0"/>
              <a:buChar char="•"/>
            </a:pPr>
            <a:r>
              <a:rPr lang="fr-FR" dirty="0" err="1"/>
              <a:t>Yoast</a:t>
            </a:r>
            <a:r>
              <a:rPr lang="fr-FR" dirty="0"/>
              <a:t> SEO</a:t>
            </a:r>
          </a:p>
          <a:p>
            <a:pPr marL="742950" lvl="1" indent="-285750">
              <a:buFont typeface="Arial" panose="020B0604020202020204" pitchFamily="34" charset="0"/>
              <a:buChar char="•"/>
            </a:pPr>
            <a:endParaRPr lang="fr-FR" dirty="0"/>
          </a:p>
          <a:p>
            <a:r>
              <a:rPr lang="fr-FR" dirty="0"/>
              <a:t>ERP</a:t>
            </a:r>
          </a:p>
          <a:p>
            <a:pPr marL="742950" lvl="1" indent="-285750">
              <a:buFont typeface="Arial" panose="020B0604020202020204" pitchFamily="34" charset="0"/>
              <a:buChar char="•"/>
            </a:pPr>
            <a:r>
              <a:rPr lang="fr-FR" dirty="0" err="1"/>
              <a:t>Doolibarr</a:t>
            </a:r>
            <a:endParaRPr lang="fr-FR" dirty="0"/>
          </a:p>
          <a:p>
            <a:pPr marL="742950" lvl="1" indent="-285750">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134186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E3ADF-FF7D-0EC2-6ECF-33B8371266D8}"/>
              </a:ext>
            </a:extLst>
          </p:cNvPr>
          <p:cNvSpPr>
            <a:spLocks noGrp="1"/>
          </p:cNvSpPr>
          <p:nvPr>
            <p:ph type="title"/>
          </p:nvPr>
        </p:nvSpPr>
        <p:spPr>
          <a:xfrm>
            <a:off x="442510" y="2766220"/>
            <a:ext cx="11574086" cy="951766"/>
          </a:xfrm>
        </p:spPr>
        <p:txBody>
          <a:bodyPr>
            <a:noAutofit/>
          </a:bodyPr>
          <a:lstStyle/>
          <a:p>
            <a:r>
              <a:rPr lang="fr-FR" sz="2000" dirty="0"/>
              <a:t>Les manques fonctionnels aujourd’hui</a:t>
            </a:r>
          </a:p>
        </p:txBody>
      </p:sp>
      <p:sp>
        <p:nvSpPr>
          <p:cNvPr id="3" name="Espace réservé du contenu 2">
            <a:extLst>
              <a:ext uri="{FF2B5EF4-FFF2-40B4-BE49-F238E27FC236}">
                <a16:creationId xmlns:a16="http://schemas.microsoft.com/office/drawing/2014/main" id="{901B526C-62D1-56A8-1E1E-9CAAC3C85E1D}"/>
              </a:ext>
            </a:extLst>
          </p:cNvPr>
          <p:cNvSpPr>
            <a:spLocks noGrp="1"/>
          </p:cNvSpPr>
          <p:nvPr>
            <p:ph idx="1"/>
          </p:nvPr>
        </p:nvSpPr>
        <p:spPr>
          <a:xfrm>
            <a:off x="838200" y="3879573"/>
            <a:ext cx="10515600" cy="2747963"/>
          </a:xfrm>
        </p:spPr>
        <p:txBody>
          <a:bodyPr>
            <a:normAutofit/>
          </a:bodyPr>
          <a:lstStyle/>
          <a:p>
            <a:r>
              <a:rPr lang="fr-FR" sz="2400" dirty="0"/>
              <a:t>Système de réservation de </a:t>
            </a:r>
            <a:r>
              <a:rPr lang="fr-FR" sz="2400" dirty="0" err="1"/>
              <a:t>Cotevent</a:t>
            </a:r>
            <a:r>
              <a:rPr lang="fr-FR" sz="2400" dirty="0"/>
              <a:t> non opérationnel</a:t>
            </a:r>
          </a:p>
          <a:p>
            <a:r>
              <a:rPr lang="fr-FR" sz="2400" dirty="0"/>
              <a:t>Des échanges par API à mettre en place</a:t>
            </a:r>
          </a:p>
          <a:p>
            <a:r>
              <a:rPr lang="fr-FR" sz="2400" dirty="0"/>
              <a:t>Un système de paiement en ligne couteux </a:t>
            </a:r>
          </a:p>
          <a:p>
            <a:r>
              <a:rPr lang="fr-FR" sz="2400" dirty="0"/>
              <a:t>Un référencement à améliorer</a:t>
            </a:r>
          </a:p>
          <a:p>
            <a:r>
              <a:rPr lang="fr-FR" sz="2400" dirty="0"/>
              <a:t>Une utilisation des données à développer </a:t>
            </a:r>
          </a:p>
          <a:p>
            <a:r>
              <a:rPr lang="fr-FR" sz="2400" dirty="0"/>
              <a:t>Une maintenance qui peut être chronophage</a:t>
            </a:r>
          </a:p>
        </p:txBody>
      </p:sp>
      <p:sp>
        <p:nvSpPr>
          <p:cNvPr id="4" name="Titre 1">
            <a:extLst>
              <a:ext uri="{FF2B5EF4-FFF2-40B4-BE49-F238E27FC236}">
                <a16:creationId xmlns:a16="http://schemas.microsoft.com/office/drawing/2014/main" id="{68C29B87-2EDC-30AF-CE86-8420EA59057F}"/>
              </a:ext>
            </a:extLst>
          </p:cNvPr>
          <p:cNvSpPr txBox="1">
            <a:spLocks/>
          </p:cNvSpPr>
          <p:nvPr/>
        </p:nvSpPr>
        <p:spPr>
          <a:xfrm>
            <a:off x="5201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latin typeface="abnes" panose="02000507000000020004" pitchFamily="2" charset="0"/>
              </a:rPr>
              <a:t>Les + aujourd’hui</a:t>
            </a:r>
          </a:p>
        </p:txBody>
      </p:sp>
      <p:sp>
        <p:nvSpPr>
          <p:cNvPr id="5" name="Espace réservé du contenu 2">
            <a:extLst>
              <a:ext uri="{FF2B5EF4-FFF2-40B4-BE49-F238E27FC236}">
                <a16:creationId xmlns:a16="http://schemas.microsoft.com/office/drawing/2014/main" id="{A973122E-CE78-C8D7-3F9A-70D65D1827DF}"/>
              </a:ext>
            </a:extLst>
          </p:cNvPr>
          <p:cNvSpPr txBox="1">
            <a:spLocks/>
          </p:cNvSpPr>
          <p:nvPr/>
        </p:nvSpPr>
        <p:spPr>
          <a:xfrm>
            <a:off x="838200" y="1034016"/>
            <a:ext cx="10515600" cy="1944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Choix des solutions applicatives ERP, BI, Site, Paiement</a:t>
            </a:r>
          </a:p>
          <a:p>
            <a:r>
              <a:rPr lang="fr-FR" sz="2400" dirty="0"/>
              <a:t>Architecture technique mise en place</a:t>
            </a:r>
          </a:p>
          <a:p>
            <a:r>
              <a:rPr lang="fr-FR" sz="2400" dirty="0"/>
              <a:t>Choix des composants et développements fait en grande partie (80%)</a:t>
            </a:r>
          </a:p>
        </p:txBody>
      </p:sp>
    </p:spTree>
    <p:extLst>
      <p:ext uri="{BB962C8B-B14F-4D97-AF65-F5344CB8AC3E}">
        <p14:creationId xmlns:p14="http://schemas.microsoft.com/office/powerpoint/2010/main" val="417993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7BB8F-5D79-859D-712C-60D3C8C95F3B}"/>
              </a:ext>
            </a:extLst>
          </p:cNvPr>
          <p:cNvSpPr>
            <a:spLocks noGrp="1"/>
          </p:cNvSpPr>
          <p:nvPr>
            <p:ph type="title"/>
          </p:nvPr>
        </p:nvSpPr>
        <p:spPr>
          <a:xfrm>
            <a:off x="838200" y="150639"/>
            <a:ext cx="10515600" cy="1325563"/>
          </a:xfrm>
        </p:spPr>
        <p:txBody>
          <a:bodyPr/>
          <a:lstStyle/>
          <a:p>
            <a:r>
              <a:rPr lang="fr-FR" dirty="0"/>
              <a:t>Cahier des charges </a:t>
            </a:r>
          </a:p>
        </p:txBody>
      </p:sp>
      <p:sp>
        <p:nvSpPr>
          <p:cNvPr id="3" name="Espace réservé du contenu 2">
            <a:extLst>
              <a:ext uri="{FF2B5EF4-FFF2-40B4-BE49-F238E27FC236}">
                <a16:creationId xmlns:a16="http://schemas.microsoft.com/office/drawing/2014/main" id="{CD5B21F9-D39A-6401-E971-477870F2105C}"/>
              </a:ext>
            </a:extLst>
          </p:cNvPr>
          <p:cNvSpPr>
            <a:spLocks noGrp="1"/>
          </p:cNvSpPr>
          <p:nvPr>
            <p:ph idx="1"/>
          </p:nvPr>
        </p:nvSpPr>
        <p:spPr>
          <a:xfrm>
            <a:off x="745434" y="1476202"/>
            <a:ext cx="10693192" cy="4752070"/>
          </a:xfrm>
        </p:spPr>
        <p:txBody>
          <a:bodyPr>
            <a:normAutofit fontScale="85000" lnSpcReduction="20000"/>
          </a:bodyPr>
          <a:lstStyle/>
          <a:p>
            <a:r>
              <a:rPr lang="fr-FR" dirty="0"/>
              <a:t>Finaliser le système de réservation et de devis </a:t>
            </a:r>
            <a:r>
              <a:rPr lang="fr-FR" dirty="0" err="1"/>
              <a:t>Cotevent</a:t>
            </a:r>
            <a:endParaRPr lang="fr-FR" dirty="0"/>
          </a:p>
          <a:p>
            <a:pPr lvl="1"/>
            <a:r>
              <a:rPr lang="fr-FR" dirty="0"/>
              <a:t>Conceptualiser et développer les pages et système de réservation en lien avec l’ERP de </a:t>
            </a:r>
            <a:r>
              <a:rPr lang="fr-FR" dirty="0" err="1"/>
              <a:t>Cotevent</a:t>
            </a:r>
            <a:endParaRPr lang="fr-FR" dirty="0"/>
          </a:p>
          <a:p>
            <a:pPr lvl="1"/>
            <a:r>
              <a:rPr lang="fr-FR" dirty="0"/>
              <a:t>Principe de page de réservations dynamique par parcours</a:t>
            </a:r>
          </a:p>
          <a:p>
            <a:pPr lvl="1"/>
            <a:r>
              <a:rPr lang="fr-FR" dirty="0"/>
              <a:t>Principes d’une </a:t>
            </a:r>
            <a:r>
              <a:rPr lang="fr-FR" dirty="0" err="1"/>
              <a:t>market</a:t>
            </a:r>
            <a:r>
              <a:rPr lang="fr-FR" dirty="0"/>
              <a:t> place. Le référencement d’un produit sur l’ERP autorisera le produit à être proposé à la clientèle</a:t>
            </a:r>
          </a:p>
          <a:p>
            <a:r>
              <a:rPr lang="fr-FR" dirty="0"/>
              <a:t>Changer le système de paiement de </a:t>
            </a:r>
            <a:r>
              <a:rPr lang="fr-FR" dirty="0" err="1"/>
              <a:t>stripe</a:t>
            </a:r>
            <a:r>
              <a:rPr lang="fr-FR" dirty="0"/>
              <a:t> vers </a:t>
            </a:r>
            <a:r>
              <a:rPr lang="fr-FR" dirty="0" err="1"/>
              <a:t>Monetico</a:t>
            </a:r>
            <a:endParaRPr lang="fr-FR" dirty="0"/>
          </a:p>
          <a:p>
            <a:pPr lvl="1"/>
            <a:r>
              <a:rPr lang="fr-FR" dirty="0"/>
              <a:t>Mettre en place le système de paiement en ligne </a:t>
            </a:r>
            <a:r>
              <a:rPr lang="fr-FR" dirty="0" err="1"/>
              <a:t>Monetico</a:t>
            </a:r>
            <a:r>
              <a:rPr lang="fr-FR" dirty="0"/>
              <a:t> à la place de </a:t>
            </a:r>
            <a:r>
              <a:rPr lang="fr-FR" dirty="0" err="1"/>
              <a:t>Stripe</a:t>
            </a:r>
            <a:r>
              <a:rPr lang="fr-FR" dirty="0"/>
              <a:t> sur </a:t>
            </a:r>
            <a:r>
              <a:rPr lang="fr-FR" dirty="0" err="1"/>
              <a:t>Cotevent</a:t>
            </a:r>
            <a:r>
              <a:rPr lang="fr-FR" dirty="0"/>
              <a:t> puis sur Le </a:t>
            </a:r>
            <a:r>
              <a:rPr lang="fr-FR" dirty="0" err="1"/>
              <a:t>Fournay</a:t>
            </a:r>
            <a:endParaRPr lang="fr-FR" dirty="0"/>
          </a:p>
          <a:p>
            <a:r>
              <a:rPr lang="fr-FR" dirty="0"/>
              <a:t>Améliorer le référencement :</a:t>
            </a:r>
          </a:p>
          <a:p>
            <a:pPr lvl="1"/>
            <a:r>
              <a:rPr lang="fr-FR" dirty="0"/>
              <a:t>être dans le top 3 sur les thèmes chambres d’hôtes, séminaire, team building, enregistrement, résidence d’artiste</a:t>
            </a:r>
          </a:p>
          <a:p>
            <a:r>
              <a:rPr lang="fr-FR" dirty="0"/>
              <a:t>Mise en place des KPI via requête SQL</a:t>
            </a:r>
          </a:p>
          <a:p>
            <a:pPr lvl="1"/>
            <a:r>
              <a:rPr lang="fr-FR" dirty="0"/>
              <a:t>S’imprégner de l’architecture des tables de l’ERP et de Wordpress, pour développer et automatiser les requêtes SQL qui seront utilisées via outil de BI ou à partir d’un tableur</a:t>
            </a:r>
          </a:p>
          <a:p>
            <a:r>
              <a:rPr lang="fr-FR" dirty="0"/>
              <a:t>Une maintenance à automatiser au maximum</a:t>
            </a:r>
          </a:p>
        </p:txBody>
      </p:sp>
    </p:spTree>
    <p:extLst>
      <p:ext uri="{BB962C8B-B14F-4D97-AF65-F5344CB8AC3E}">
        <p14:creationId xmlns:p14="http://schemas.microsoft.com/office/powerpoint/2010/main" val="171258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7BB8F-5D79-859D-712C-60D3C8C95F3B}"/>
              </a:ext>
            </a:extLst>
          </p:cNvPr>
          <p:cNvSpPr>
            <a:spLocks noGrp="1"/>
          </p:cNvSpPr>
          <p:nvPr>
            <p:ph type="title"/>
          </p:nvPr>
        </p:nvSpPr>
        <p:spPr/>
        <p:txBody>
          <a:bodyPr/>
          <a:lstStyle/>
          <a:p>
            <a:r>
              <a:rPr lang="fr-FR" dirty="0"/>
              <a:t>Cahier des charges </a:t>
            </a:r>
          </a:p>
        </p:txBody>
      </p:sp>
      <p:sp>
        <p:nvSpPr>
          <p:cNvPr id="3" name="Espace réservé du contenu 2">
            <a:extLst>
              <a:ext uri="{FF2B5EF4-FFF2-40B4-BE49-F238E27FC236}">
                <a16:creationId xmlns:a16="http://schemas.microsoft.com/office/drawing/2014/main" id="{CD5B21F9-D39A-6401-E971-477870F2105C}"/>
              </a:ext>
            </a:extLst>
          </p:cNvPr>
          <p:cNvSpPr>
            <a:spLocks noGrp="1"/>
          </p:cNvSpPr>
          <p:nvPr>
            <p:ph idx="1"/>
          </p:nvPr>
        </p:nvSpPr>
        <p:spPr>
          <a:xfrm>
            <a:off x="755904" y="1533017"/>
            <a:ext cx="10515600" cy="1228471"/>
          </a:xfrm>
        </p:spPr>
        <p:txBody>
          <a:bodyPr/>
          <a:lstStyle/>
          <a:p>
            <a:r>
              <a:rPr lang="fr-FR" dirty="0"/>
              <a:t>Finaliser le système de réservation et de devis </a:t>
            </a:r>
            <a:r>
              <a:rPr lang="fr-FR" dirty="0" err="1"/>
              <a:t>Cotevent</a:t>
            </a:r>
            <a:endParaRPr lang="fr-FR" dirty="0"/>
          </a:p>
          <a:p>
            <a:pPr lvl="1"/>
            <a:r>
              <a:rPr lang="fr-FR" dirty="0"/>
              <a:t>Conceptualiser et développer les pages et système de réservation en lien avec l’ERP de </a:t>
            </a:r>
            <a:r>
              <a:rPr lang="fr-FR" dirty="0" err="1"/>
              <a:t>Cotevent</a:t>
            </a:r>
            <a:r>
              <a:rPr lang="fr-FR" dirty="0"/>
              <a:t> via les API existantes nativement dans </a:t>
            </a:r>
            <a:r>
              <a:rPr lang="fr-FR" dirty="0" err="1"/>
              <a:t>Dolibarr</a:t>
            </a:r>
            <a:endParaRPr lang="fr-FR" dirty="0"/>
          </a:p>
        </p:txBody>
      </p:sp>
      <p:sp>
        <p:nvSpPr>
          <p:cNvPr id="4" name="Rectangle 3">
            <a:extLst>
              <a:ext uri="{FF2B5EF4-FFF2-40B4-BE49-F238E27FC236}">
                <a16:creationId xmlns:a16="http://schemas.microsoft.com/office/drawing/2014/main" id="{7A9408D3-9FF1-AC4F-E2A8-031B961D38C5}"/>
              </a:ext>
            </a:extLst>
          </p:cNvPr>
          <p:cNvSpPr/>
          <p:nvPr/>
        </p:nvSpPr>
        <p:spPr>
          <a:xfrm>
            <a:off x="1609344" y="3145537"/>
            <a:ext cx="1655064" cy="3347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ERP </a:t>
            </a:r>
            <a:r>
              <a:rPr lang="fr-FR" dirty="0" err="1"/>
              <a:t>Cotevent</a:t>
            </a:r>
            <a:endParaRPr lang="fr-FR" dirty="0"/>
          </a:p>
          <a:p>
            <a:pPr algn="ctr"/>
            <a:r>
              <a:rPr lang="fr-FR" dirty="0" err="1"/>
              <a:t>Dolibarr</a:t>
            </a:r>
            <a:endParaRPr lang="fr-FR" dirty="0"/>
          </a:p>
          <a:p>
            <a:pPr algn="ctr"/>
            <a:endParaRPr lang="fr-FR" dirty="0"/>
          </a:p>
          <a:p>
            <a:pPr algn="ctr"/>
            <a:r>
              <a:rPr lang="fr-FR" dirty="0"/>
              <a:t>Référentiels</a:t>
            </a:r>
          </a:p>
          <a:p>
            <a:pPr algn="ctr"/>
            <a:r>
              <a:rPr lang="fr-FR" dirty="0"/>
              <a:t>Catalogue</a:t>
            </a:r>
          </a:p>
          <a:p>
            <a:pPr algn="ctr"/>
            <a:r>
              <a:rPr lang="fr-FR" dirty="0"/>
              <a:t>Offre</a:t>
            </a:r>
          </a:p>
          <a:p>
            <a:pPr algn="ctr"/>
            <a:r>
              <a:rPr lang="fr-FR" dirty="0"/>
              <a:t>Tarif</a:t>
            </a:r>
          </a:p>
        </p:txBody>
      </p:sp>
      <p:sp>
        <p:nvSpPr>
          <p:cNvPr id="5" name="Rectangle 4">
            <a:extLst>
              <a:ext uri="{FF2B5EF4-FFF2-40B4-BE49-F238E27FC236}">
                <a16:creationId xmlns:a16="http://schemas.microsoft.com/office/drawing/2014/main" id="{84F3B592-F54E-ECC4-E43B-0548D8F578B7}"/>
              </a:ext>
            </a:extLst>
          </p:cNvPr>
          <p:cNvSpPr/>
          <p:nvPr/>
        </p:nvSpPr>
        <p:spPr>
          <a:xfrm>
            <a:off x="7385304" y="3118105"/>
            <a:ext cx="1655064" cy="3347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Site et pages Word </a:t>
            </a:r>
            <a:r>
              <a:rPr lang="fr-FR" dirty="0" err="1"/>
              <a:t>Press</a:t>
            </a:r>
            <a:endParaRPr lang="fr-FR" dirty="0"/>
          </a:p>
          <a:p>
            <a:pPr algn="ctr"/>
            <a:r>
              <a:rPr lang="fr-FR" dirty="0" err="1"/>
              <a:t>Cotevent</a:t>
            </a:r>
            <a:endParaRPr lang="fr-FR" dirty="0"/>
          </a:p>
        </p:txBody>
      </p:sp>
    </p:spTree>
    <p:extLst>
      <p:ext uri="{BB962C8B-B14F-4D97-AF65-F5344CB8AC3E}">
        <p14:creationId xmlns:p14="http://schemas.microsoft.com/office/powerpoint/2010/main" val="314356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1054</Words>
  <Application>Microsoft Macintosh PowerPoint</Application>
  <PresentationFormat>Grand écran</PresentationFormat>
  <Paragraphs>249</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abnes</vt:lpstr>
      <vt:lpstr>Arial</vt:lpstr>
      <vt:lpstr>Calibri</vt:lpstr>
      <vt:lpstr>Thème Office</vt:lpstr>
      <vt:lpstr>  Intégration Aymeric Le Cam    Jouet le 10 FEVRIER 2025</vt:lpstr>
      <vt:lpstr>Informatique</vt:lpstr>
      <vt:lpstr>Historique</vt:lpstr>
      <vt:lpstr>Schéma architecture globale 2 environnements liés :  Le fournay // Co’T’Event</vt:lpstr>
      <vt:lpstr>Schéma architecture globale 2 environnements liés :  Le fournay // Co’T’Event</vt:lpstr>
      <vt:lpstr>ARCHITECTURE</vt:lpstr>
      <vt:lpstr>Les manques fonctionnels aujourd’hui</vt:lpstr>
      <vt:lpstr>Cahier des charges </vt:lpstr>
      <vt:lpstr>Cahier des charges </vt:lpstr>
      <vt:lpstr>parcours</vt:lpstr>
      <vt:lpstr>parcours</vt:lpstr>
      <vt:lpstr>S’appuyer sur le référentiel erp</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Informatique</dc:title>
  <dc:creator>STEPHANE GRAVIT</dc:creator>
  <cp:lastModifiedBy>STEPHANE GRAVIT</cp:lastModifiedBy>
  <cp:revision>21</cp:revision>
  <dcterms:created xsi:type="dcterms:W3CDTF">2025-02-05T17:28:18Z</dcterms:created>
  <dcterms:modified xsi:type="dcterms:W3CDTF">2025-02-10T10:07:57Z</dcterms:modified>
</cp:coreProperties>
</file>