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3"/>
  </p:notesMasterIdLst>
  <p:handoutMasterIdLst>
    <p:handoutMasterId r:id="rId14"/>
  </p:handoutMasterIdLst>
  <p:sldIdLst>
    <p:sldId id="2147377336" r:id="rId5"/>
    <p:sldId id="2147377335" r:id="rId6"/>
    <p:sldId id="2147377332" r:id="rId7"/>
    <p:sldId id="2147377348" r:id="rId8"/>
    <p:sldId id="2147377339" r:id="rId9"/>
    <p:sldId id="2147377341" r:id="rId10"/>
    <p:sldId id="2147377350" r:id="rId11"/>
    <p:sldId id="2147377298" r:id="rId12"/>
  </p:sldIdLst>
  <p:sldSz cx="12192000" cy="6858000"/>
  <p:notesSz cx="6934200" cy="92202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E2BC3B-614B-9F76-1D21-1AA25CED213A}" name="Waters, Andrew D (CHFS DPH ACH)" initials="AW" userId="S::Andrew.Waters@ky.gov::d33e3faa-c4bf-40d3-a75f-2a7fb528e7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8FB4"/>
    <a:srgbClr val="6C8EB3"/>
    <a:srgbClr val="01203D"/>
    <a:srgbClr val="84BC49"/>
    <a:srgbClr val="00B0F0"/>
    <a:srgbClr val="92D050"/>
    <a:srgbClr val="9900CC"/>
    <a:srgbClr val="62BCF0"/>
    <a:srgbClr val="FFFFFF"/>
    <a:srgbClr val="005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8" autoAdjust="0"/>
    <p:restoredTop sz="86369" autoAdjust="0"/>
  </p:normalViewPr>
  <p:slideViewPr>
    <p:cSldViewPr snapToGrid="0" showGuides="1">
      <p:cViewPr varScale="1">
        <p:scale>
          <a:sx n="95" d="100"/>
          <a:sy n="95" d="100"/>
        </p:scale>
        <p:origin x="1188" y="66"/>
      </p:cViewPr>
      <p:guideLst>
        <p:guide orient="horz" pos="3936"/>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1790"/>
    </p:cViewPr>
  </p:sorterViewPr>
  <p:notesViewPr>
    <p:cSldViewPr snapToGrid="0" showGuides="1">
      <p:cViewPr varScale="1">
        <p:scale>
          <a:sx n="83" d="100"/>
          <a:sy n="83" d="100"/>
        </p:scale>
        <p:origin x="383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rrie.conia\Documents\PHT%20current\LPHP%20Guidance%20Docs\2023%20PHT%20Local%20Needs%20Assessment%20data%20-%20LegUpdate%209.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arrie.conia\Documents\PHT%20current\LPHP%20Guidance%20Docs\2023%20PHT%20Local%20Needs%20Assessment%20data%20-%20LegUpdate%209.202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Has your Health Department completed a LNA (CHA, CHA/CHIP, CHNA, or other assessment) for the jurisdiction served?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'2023 to 2024 LNA'!$B$5</c:f>
              <c:strCache>
                <c:ptCount val="1"/>
                <c:pt idx="0">
                  <c:v>2023</c:v>
                </c:pt>
              </c:strCache>
            </c:strRef>
          </c:tx>
          <c:spPr>
            <a:solidFill>
              <a:schemeClr val="accent1"/>
            </a:solidFill>
            <a:ln>
              <a:noFill/>
            </a:ln>
            <a:effectLst/>
          </c:spPr>
          <c:invertIfNegative val="0"/>
          <c:cat>
            <c:strRef>
              <c:f>'2023 to 2024 LNA'!$A$6:$A$7</c:f>
              <c:strCache>
                <c:ptCount val="2"/>
                <c:pt idx="0">
                  <c:v>Yes</c:v>
                </c:pt>
                <c:pt idx="1">
                  <c:v>No</c:v>
                </c:pt>
              </c:strCache>
            </c:strRef>
          </c:cat>
          <c:val>
            <c:numRef>
              <c:f>'2023 to 2024 LNA'!$B$6:$B$7</c:f>
              <c:numCache>
                <c:formatCode>General</c:formatCode>
                <c:ptCount val="2"/>
                <c:pt idx="0">
                  <c:v>48</c:v>
                </c:pt>
                <c:pt idx="1">
                  <c:v>13</c:v>
                </c:pt>
              </c:numCache>
            </c:numRef>
          </c:val>
          <c:extLst>
            <c:ext xmlns:c16="http://schemas.microsoft.com/office/drawing/2014/chart" uri="{C3380CC4-5D6E-409C-BE32-E72D297353CC}">
              <c16:uniqueId val="{00000000-0793-4B61-AC78-D640E9C73D15}"/>
            </c:ext>
          </c:extLst>
        </c:ser>
        <c:ser>
          <c:idx val="1"/>
          <c:order val="1"/>
          <c:tx>
            <c:strRef>
              <c:f>'2023 to 2024 LNA'!$C$5</c:f>
              <c:strCache>
                <c:ptCount val="1"/>
                <c:pt idx="0">
                  <c:v>2024</c:v>
                </c:pt>
              </c:strCache>
            </c:strRef>
          </c:tx>
          <c:spPr>
            <a:solidFill>
              <a:srgbClr val="92D050"/>
            </a:solidFill>
            <a:ln>
              <a:noFill/>
            </a:ln>
            <a:effectLst/>
          </c:spPr>
          <c:invertIfNegative val="0"/>
          <c:cat>
            <c:strRef>
              <c:f>'2023 to 2024 LNA'!$A$6:$A$7</c:f>
              <c:strCache>
                <c:ptCount val="2"/>
                <c:pt idx="0">
                  <c:v>Yes</c:v>
                </c:pt>
                <c:pt idx="1">
                  <c:v>No</c:v>
                </c:pt>
              </c:strCache>
            </c:strRef>
          </c:cat>
          <c:val>
            <c:numRef>
              <c:f>'2023 to 2024 LNA'!$C$6:$C$7</c:f>
              <c:numCache>
                <c:formatCode>General</c:formatCode>
                <c:ptCount val="2"/>
                <c:pt idx="0">
                  <c:v>53</c:v>
                </c:pt>
                <c:pt idx="1">
                  <c:v>7</c:v>
                </c:pt>
              </c:numCache>
            </c:numRef>
          </c:val>
          <c:extLst>
            <c:ext xmlns:c16="http://schemas.microsoft.com/office/drawing/2014/chart" uri="{C3380CC4-5D6E-409C-BE32-E72D297353CC}">
              <c16:uniqueId val="{00000001-0793-4B61-AC78-D640E9C73D15}"/>
            </c:ext>
          </c:extLst>
        </c:ser>
        <c:dLbls>
          <c:showLegendKey val="0"/>
          <c:showVal val="0"/>
          <c:showCatName val="0"/>
          <c:showSerName val="0"/>
          <c:showPercent val="0"/>
          <c:showBubbleSize val="0"/>
        </c:dLbls>
        <c:gapWidth val="182"/>
        <c:axId val="1492040256"/>
        <c:axId val="1236365552"/>
      </c:barChart>
      <c:catAx>
        <c:axId val="14920402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365552"/>
        <c:crosses val="autoZero"/>
        <c:auto val="1"/>
        <c:lblAlgn val="ctr"/>
        <c:lblOffset val="100"/>
        <c:noMultiLvlLbl val="0"/>
      </c:catAx>
      <c:valAx>
        <c:axId val="1236365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0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'Priorities per Tristan'!$A$1:$A$33</c:f>
              <c:strCache>
                <c:ptCount val="33"/>
                <c:pt idx="0">
                  <c:v>Substance Use</c:v>
                </c:pt>
                <c:pt idx="1">
                  <c:v>Physical Health</c:v>
                </c:pt>
                <c:pt idx="2">
                  <c:v>Mental Health</c:v>
                </c:pt>
                <c:pt idx="3">
                  <c:v>Access to Care</c:v>
                </c:pt>
                <c:pt idx="4">
                  <c:v>Diabetes</c:v>
                </c:pt>
                <c:pt idx="5">
                  <c:v>Tobacco</c:v>
                </c:pt>
                <c:pt idx="6">
                  <c:v>Food Access</c:v>
                </c:pt>
                <c:pt idx="7">
                  <c:v>Cancer</c:v>
                </c:pt>
                <c:pt idx="8">
                  <c:v>Heart Disease</c:v>
                </c:pt>
                <c:pt idx="9">
                  <c:v>Housing</c:v>
                </c:pt>
                <c:pt idx="10">
                  <c:v>Chronic Disease</c:v>
                </c:pt>
                <c:pt idx="11">
                  <c:v>Nutrition</c:v>
                </c:pt>
                <c:pt idx="12">
                  <c:v>Preventitive Care</c:v>
                </c:pt>
                <c:pt idx="13">
                  <c:v>Transportation</c:v>
                </c:pt>
                <c:pt idx="14">
                  <c:v>Alcohol Use</c:v>
                </c:pt>
                <c:pt idx="15">
                  <c:v>Behavior</c:v>
                </c:pt>
                <c:pt idx="16">
                  <c:v>Health Equity</c:v>
                </c:pt>
                <c:pt idx="17">
                  <c:v>Maternal Health</c:v>
                </c:pt>
                <c:pt idx="18">
                  <c:v>Poverty</c:v>
                </c:pt>
                <c:pt idx="19">
                  <c:v>Clean Air</c:v>
                </c:pt>
                <c:pt idx="20">
                  <c:v>STD/STI</c:v>
                </c:pt>
                <c:pt idx="21">
                  <c:v>Education</c:v>
                </c:pt>
                <c:pt idx="22">
                  <c:v>Teen Pregnancy</c:v>
                </c:pt>
                <c:pt idx="23">
                  <c:v>Covid-19</c:v>
                </c:pt>
                <c:pt idx="24">
                  <c:v>Childcare Service</c:v>
                </c:pt>
                <c:pt idx="25">
                  <c:v>Aging</c:v>
                </c:pt>
                <c:pt idx="26">
                  <c:v>Suicide</c:v>
                </c:pt>
                <c:pt idx="27">
                  <c:v>Communication</c:v>
                </c:pt>
                <c:pt idx="28">
                  <c:v>Child Abuse</c:v>
                </c:pt>
                <c:pt idx="29">
                  <c:v>Health Workforce Shortage</c:v>
                </c:pt>
                <c:pt idx="30">
                  <c:v>Children living in single parent homes</c:v>
                </c:pt>
                <c:pt idx="31">
                  <c:v>Multigenerational Care</c:v>
                </c:pt>
                <c:pt idx="32">
                  <c:v>Dental</c:v>
                </c:pt>
              </c:strCache>
            </c:strRef>
          </c:cat>
          <c:val>
            <c:numRef>
              <c:f>'Priorities per Tristan'!$B$1:$B$33</c:f>
              <c:numCache>
                <c:formatCode>General</c:formatCode>
                <c:ptCount val="33"/>
                <c:pt idx="0">
                  <c:v>32</c:v>
                </c:pt>
                <c:pt idx="1">
                  <c:v>27</c:v>
                </c:pt>
                <c:pt idx="2">
                  <c:v>26</c:v>
                </c:pt>
                <c:pt idx="3">
                  <c:v>15</c:v>
                </c:pt>
                <c:pt idx="4">
                  <c:v>11</c:v>
                </c:pt>
                <c:pt idx="5">
                  <c:v>10</c:v>
                </c:pt>
                <c:pt idx="6">
                  <c:v>9</c:v>
                </c:pt>
                <c:pt idx="7">
                  <c:v>7</c:v>
                </c:pt>
                <c:pt idx="8">
                  <c:v>7</c:v>
                </c:pt>
                <c:pt idx="9">
                  <c:v>7</c:v>
                </c:pt>
                <c:pt idx="10">
                  <c:v>6</c:v>
                </c:pt>
                <c:pt idx="11">
                  <c:v>5</c:v>
                </c:pt>
                <c:pt idx="12">
                  <c:v>5</c:v>
                </c:pt>
                <c:pt idx="13">
                  <c:v>4</c:v>
                </c:pt>
                <c:pt idx="14">
                  <c:v>4</c:v>
                </c:pt>
                <c:pt idx="15">
                  <c:v>4</c:v>
                </c:pt>
                <c:pt idx="16">
                  <c:v>3</c:v>
                </c:pt>
                <c:pt idx="17">
                  <c:v>3</c:v>
                </c:pt>
                <c:pt idx="18">
                  <c:v>2</c:v>
                </c:pt>
                <c:pt idx="19">
                  <c:v>2</c:v>
                </c:pt>
                <c:pt idx="20">
                  <c:v>2</c:v>
                </c:pt>
                <c:pt idx="21">
                  <c:v>2</c:v>
                </c:pt>
                <c:pt idx="22">
                  <c:v>1</c:v>
                </c:pt>
                <c:pt idx="23">
                  <c:v>1</c:v>
                </c:pt>
                <c:pt idx="24">
                  <c:v>1</c:v>
                </c:pt>
                <c:pt idx="25">
                  <c:v>1</c:v>
                </c:pt>
                <c:pt idx="26">
                  <c:v>1</c:v>
                </c:pt>
                <c:pt idx="27">
                  <c:v>1</c:v>
                </c:pt>
                <c:pt idx="28">
                  <c:v>1</c:v>
                </c:pt>
                <c:pt idx="29">
                  <c:v>1</c:v>
                </c:pt>
                <c:pt idx="30">
                  <c:v>1</c:v>
                </c:pt>
                <c:pt idx="31">
                  <c:v>1</c:v>
                </c:pt>
                <c:pt idx="32">
                  <c:v>1</c:v>
                </c:pt>
              </c:numCache>
            </c:numRef>
          </c:val>
          <c:extLst>
            <c:ext xmlns:c16="http://schemas.microsoft.com/office/drawing/2014/chart" uri="{C3380CC4-5D6E-409C-BE32-E72D297353CC}">
              <c16:uniqueId val="{00000000-0599-44B6-AC46-71AD03E2D9AF}"/>
            </c:ext>
          </c:extLst>
        </c:ser>
        <c:dLbls>
          <c:showLegendKey val="0"/>
          <c:showVal val="0"/>
          <c:showCatName val="0"/>
          <c:showSerName val="0"/>
          <c:showPercent val="0"/>
          <c:showBubbleSize val="0"/>
        </c:dLbls>
        <c:gapWidth val="219"/>
        <c:overlap val="-27"/>
        <c:axId val="1658309152"/>
        <c:axId val="1650799424"/>
      </c:barChart>
      <c:catAx>
        <c:axId val="165830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0799424"/>
        <c:crosses val="autoZero"/>
        <c:auto val="1"/>
        <c:lblAlgn val="ctr"/>
        <c:lblOffset val="100"/>
        <c:noMultiLvlLbl val="0"/>
      </c:catAx>
      <c:valAx>
        <c:axId val="165079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8309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2023 Within</a:t>
            </a:r>
            <a:r>
              <a:rPr lang="en-US" baseline="0" dirty="0"/>
              <a:t> 5 Years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E6-43CC-B489-91E5251425B0}"/>
              </c:ext>
            </c:extLst>
          </c:dPt>
          <c:dPt>
            <c:idx val="1"/>
            <c:bubble3D val="0"/>
            <c:spPr>
              <a:solidFill>
                <a:srgbClr val="84BC49"/>
              </a:solidFill>
              <a:ln w="19050">
                <a:solidFill>
                  <a:schemeClr val="lt1"/>
                </a:solidFill>
              </a:ln>
              <a:effectLst/>
            </c:spPr>
            <c:extLst>
              <c:ext xmlns:c16="http://schemas.microsoft.com/office/drawing/2014/chart" uri="{C3380CC4-5D6E-409C-BE32-E72D297353CC}">
                <c16:uniqueId val="{00000003-50E6-43CC-B489-91E5251425B0}"/>
              </c:ext>
            </c:extLst>
          </c:dPt>
          <c:dPt>
            <c:idx val="2"/>
            <c:bubble3D val="0"/>
            <c:spPr>
              <a:solidFill>
                <a:srgbClr val="01203D"/>
              </a:solidFill>
              <a:ln w="19050">
                <a:solidFill>
                  <a:schemeClr val="lt1"/>
                </a:solidFill>
              </a:ln>
              <a:effectLst/>
            </c:spPr>
            <c:extLst>
              <c:ext xmlns:c16="http://schemas.microsoft.com/office/drawing/2014/chart" uri="{C3380CC4-5D6E-409C-BE32-E72D297353CC}">
                <c16:uniqueId val="{00000005-50E6-43CC-B489-91E5251425B0}"/>
              </c:ext>
            </c:extLst>
          </c:dPt>
          <c:dPt>
            <c:idx val="3"/>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7-50E6-43CC-B489-91E5251425B0}"/>
              </c:ext>
            </c:extLst>
          </c:dPt>
          <c:cat>
            <c:strRef>
              <c:f>'902.KAR8160'!$A$65:$A$68</c:f>
              <c:strCache>
                <c:ptCount val="4"/>
                <c:pt idx="0">
                  <c:v>Within 5 years</c:v>
                </c:pt>
                <c:pt idx="1">
                  <c:v>Yes</c:v>
                </c:pt>
                <c:pt idx="2">
                  <c:v>No</c:v>
                </c:pt>
                <c:pt idx="3">
                  <c:v>N/A</c:v>
                </c:pt>
              </c:strCache>
            </c:strRef>
          </c:cat>
          <c:val>
            <c:numRef>
              <c:f>'902.KAR8160'!$B$65:$B$68</c:f>
              <c:numCache>
                <c:formatCode>General</c:formatCode>
                <c:ptCount val="4"/>
                <c:pt idx="1">
                  <c:v>46</c:v>
                </c:pt>
                <c:pt idx="2">
                  <c:v>2</c:v>
                </c:pt>
                <c:pt idx="3">
                  <c:v>13</c:v>
                </c:pt>
              </c:numCache>
            </c:numRef>
          </c:val>
          <c:extLst>
            <c:ext xmlns:c16="http://schemas.microsoft.com/office/drawing/2014/chart" uri="{C3380CC4-5D6E-409C-BE32-E72D297353CC}">
              <c16:uniqueId val="{00000008-50E6-43CC-B489-91E5251425B0}"/>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2024 Within 5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182618280025724"/>
          <c:y val="0.14682026009437404"/>
          <c:w val="0.566802184553856"/>
          <c:h val="0.68345916852460975"/>
        </c:manualLayout>
      </c:layout>
      <c:pieChart>
        <c:varyColors val="1"/>
        <c:ser>
          <c:idx val="0"/>
          <c:order val="0"/>
          <c:dPt>
            <c:idx val="0"/>
            <c:bubble3D val="0"/>
            <c:spPr>
              <a:solidFill>
                <a:srgbClr val="84BC49"/>
              </a:solidFill>
              <a:ln w="19050">
                <a:solidFill>
                  <a:schemeClr val="lt1"/>
                </a:solidFill>
              </a:ln>
              <a:effectLst/>
            </c:spPr>
            <c:extLst>
              <c:ext xmlns:c16="http://schemas.microsoft.com/office/drawing/2014/chart" uri="{C3380CC4-5D6E-409C-BE32-E72D297353CC}">
                <c16:uniqueId val="{00000001-166C-4145-BDDB-53A6AC25E7F7}"/>
              </c:ext>
            </c:extLst>
          </c:dPt>
          <c:dPt>
            <c:idx val="1"/>
            <c:bubble3D val="0"/>
            <c:spPr>
              <a:solidFill>
                <a:srgbClr val="01203D"/>
              </a:solidFill>
              <a:ln w="19050">
                <a:solidFill>
                  <a:schemeClr val="lt1"/>
                </a:solidFill>
              </a:ln>
              <a:effectLst/>
            </c:spPr>
            <c:extLst>
              <c:ext xmlns:c16="http://schemas.microsoft.com/office/drawing/2014/chart" uri="{C3380CC4-5D6E-409C-BE32-E72D297353CC}">
                <c16:uniqueId val="{00000003-166C-4145-BDDB-53A6AC25E7F7}"/>
              </c:ext>
            </c:extLst>
          </c:dPt>
          <c:dPt>
            <c:idx val="2"/>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5-166C-4145-BDDB-53A6AC25E7F7}"/>
              </c:ext>
            </c:extLst>
          </c:dPt>
          <c:cat>
            <c:strRef>
              <c:f>'2023 to 2024 LNA'!$A$28:$A$30</c:f>
              <c:strCache>
                <c:ptCount val="3"/>
                <c:pt idx="0">
                  <c:v>Yes</c:v>
                </c:pt>
                <c:pt idx="1">
                  <c:v>No</c:v>
                </c:pt>
                <c:pt idx="2">
                  <c:v>N/A</c:v>
                </c:pt>
              </c:strCache>
            </c:strRef>
          </c:cat>
          <c:val>
            <c:numRef>
              <c:f>'2023 to 2024 LNA'!$C$28:$C$30</c:f>
              <c:numCache>
                <c:formatCode>General</c:formatCode>
                <c:ptCount val="3"/>
                <c:pt idx="0">
                  <c:v>46</c:v>
                </c:pt>
                <c:pt idx="1">
                  <c:v>7</c:v>
                </c:pt>
                <c:pt idx="2">
                  <c:v>5</c:v>
                </c:pt>
              </c:numCache>
            </c:numRef>
          </c:val>
          <c:extLst>
            <c:ext xmlns:c16="http://schemas.microsoft.com/office/drawing/2014/chart" uri="{C3380CC4-5D6E-409C-BE32-E72D297353CC}">
              <c16:uniqueId val="{00000006-166C-4145-BDDB-53A6AC25E7F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169929-1A00-4B39-BAB7-B500300888FC}"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US"/>
        </a:p>
      </dgm:t>
    </dgm:pt>
    <dgm:pt modelId="{27F0A3CF-5B14-424A-9756-5E1F5AE39F84}">
      <dgm:prSet phldrT="[Text]" custT="1"/>
      <dgm:spPr>
        <a:solidFill>
          <a:srgbClr val="62BCF0"/>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Commissioner’s Office</a:t>
          </a:r>
          <a:endParaRPr lang="en-US" sz="2000" i="1" dirty="0">
            <a:solidFill>
              <a:schemeClr val="bg1"/>
            </a:solidFill>
            <a:latin typeface="Calibri" panose="020F0502020204030204" pitchFamily="34" charset="0"/>
            <a:cs typeface="Calibri" panose="020F0502020204030204" pitchFamily="34" charset="0"/>
          </a:endParaRPr>
        </a:p>
      </dgm:t>
    </dgm:pt>
    <dgm:pt modelId="{C499392C-CCD8-4667-ABC7-27F285F4D7CD}" type="parTrans" cxnId="{4E9AA6E3-D355-401C-A6BF-119CB8513E5A}">
      <dgm:prSet/>
      <dgm:spPr/>
      <dgm:t>
        <a:bodyPr/>
        <a:lstStyle/>
        <a:p>
          <a:endParaRPr lang="en-US">
            <a:latin typeface="Calibri" panose="020F0502020204030204" pitchFamily="34" charset="0"/>
            <a:cs typeface="Calibri" panose="020F0502020204030204" pitchFamily="34" charset="0"/>
          </a:endParaRPr>
        </a:p>
      </dgm:t>
    </dgm:pt>
    <dgm:pt modelId="{9EE6FBBB-E592-4881-BC26-A964F93FED14}" type="sibTrans" cxnId="{4E9AA6E3-D355-401C-A6BF-119CB8513E5A}">
      <dgm:prSet/>
      <dgm:spPr/>
      <dgm:t>
        <a:bodyPr/>
        <a:lstStyle/>
        <a:p>
          <a:endParaRPr lang="en-US">
            <a:latin typeface="Calibri" panose="020F0502020204030204" pitchFamily="34" charset="0"/>
            <a:cs typeface="Calibri" panose="020F0502020204030204" pitchFamily="34" charset="0"/>
          </a:endParaRPr>
        </a:p>
      </dgm:t>
    </dgm:pt>
    <dgm:pt modelId="{4951533E-B55E-4DDB-A2A1-0DD1A410B39D}">
      <dgm:prSet phldrT="[Text]" custT="1"/>
      <dgm:spPr>
        <a:solidFill>
          <a:srgbClr val="01203D"/>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Administration and Financial Management</a:t>
          </a:r>
        </a:p>
      </dgm:t>
    </dgm:pt>
    <dgm:pt modelId="{77F292DC-768C-46DC-A5A2-2814249D4427}" type="parTrans" cxnId="{C561B666-7D7A-4CFF-A534-76A7B1AFDBA8}">
      <dgm:prSet custT="1"/>
      <dgm:spPr>
        <a:ln w="28575">
          <a:solidFill>
            <a:schemeClr val="bg1">
              <a:lumMod val="85000"/>
            </a:schemeClr>
          </a:solidFill>
        </a:ln>
      </dgm:spPr>
      <dgm:t>
        <a:bodyPr/>
        <a:lstStyle/>
        <a:p>
          <a:endParaRPr lang="en-US" sz="2000">
            <a:latin typeface="Calibri" panose="020F0502020204030204" pitchFamily="34" charset="0"/>
            <a:cs typeface="Calibri" panose="020F0502020204030204" pitchFamily="34" charset="0"/>
          </a:endParaRPr>
        </a:p>
      </dgm:t>
    </dgm:pt>
    <dgm:pt modelId="{AEAE29A3-FF9F-4497-962E-AEF9F1A7EAC9}" type="sibTrans" cxnId="{C561B666-7D7A-4CFF-A534-76A7B1AFDBA8}">
      <dgm:prSet/>
      <dgm:spPr/>
      <dgm:t>
        <a:bodyPr/>
        <a:lstStyle/>
        <a:p>
          <a:endParaRPr lang="en-US">
            <a:latin typeface="Calibri" panose="020F0502020204030204" pitchFamily="34" charset="0"/>
            <a:cs typeface="Calibri" panose="020F0502020204030204" pitchFamily="34" charset="0"/>
          </a:endParaRPr>
        </a:p>
      </dgm:t>
    </dgm:pt>
    <dgm:pt modelId="{5949EB21-4911-4926-8458-9EEBA62DC847}">
      <dgm:prSet phldrT="[Text]" custT="1"/>
      <dgm:spPr>
        <a:solidFill>
          <a:srgbClr val="62BCF0"/>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Epidemiology and Health Planning</a:t>
          </a:r>
        </a:p>
      </dgm:t>
    </dgm:pt>
    <dgm:pt modelId="{DE51D134-8779-4301-88E6-D2DB7E3DA2B0}" type="parTrans" cxnId="{D5460841-2773-499B-954B-032563B960E2}">
      <dgm:prSet custT="1"/>
      <dgm:spPr>
        <a:ln w="28575">
          <a:solidFill>
            <a:schemeClr val="bg1">
              <a:lumMod val="85000"/>
            </a:schemeClr>
          </a:solidFill>
        </a:ln>
      </dgm:spPr>
      <dgm:t>
        <a:bodyPr/>
        <a:lstStyle/>
        <a:p>
          <a:endParaRPr lang="en-US" sz="2000">
            <a:latin typeface="Calibri" panose="020F0502020204030204" pitchFamily="34" charset="0"/>
            <a:cs typeface="Calibri" panose="020F0502020204030204" pitchFamily="34" charset="0"/>
          </a:endParaRPr>
        </a:p>
      </dgm:t>
    </dgm:pt>
    <dgm:pt modelId="{8317971A-2589-4C00-BBB7-6A1EE6FEA2D8}" type="sibTrans" cxnId="{D5460841-2773-499B-954B-032563B960E2}">
      <dgm:prSet/>
      <dgm:spPr/>
      <dgm:t>
        <a:bodyPr/>
        <a:lstStyle/>
        <a:p>
          <a:endParaRPr lang="en-US">
            <a:latin typeface="Calibri" panose="020F0502020204030204" pitchFamily="34" charset="0"/>
            <a:cs typeface="Calibri" panose="020F0502020204030204" pitchFamily="34" charset="0"/>
          </a:endParaRPr>
        </a:p>
      </dgm:t>
    </dgm:pt>
    <dgm:pt modelId="{D6BC36C3-C210-4A00-9247-EC06B7C445C6}">
      <dgm:prSet phldrT="[Text]" custT="1"/>
      <dgm:spPr>
        <a:solidFill>
          <a:srgbClr val="84BC49"/>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Laboratory Services</a:t>
          </a:r>
        </a:p>
      </dgm:t>
    </dgm:pt>
    <dgm:pt modelId="{D14EEE02-1E0C-472A-AE60-766A94DFBC14}" type="parTrans" cxnId="{CC515B48-77B5-4D76-AA99-6C6B24B80A11}">
      <dgm:prSet custT="1"/>
      <dgm:spPr>
        <a:ln w="28575">
          <a:solidFill>
            <a:schemeClr val="bg1">
              <a:lumMod val="85000"/>
            </a:schemeClr>
          </a:solidFill>
        </a:ln>
      </dgm:spPr>
      <dgm:t>
        <a:bodyPr/>
        <a:lstStyle/>
        <a:p>
          <a:endParaRPr lang="en-US" sz="2000">
            <a:latin typeface="Calibri" panose="020F0502020204030204" pitchFamily="34" charset="0"/>
            <a:cs typeface="Calibri" panose="020F0502020204030204" pitchFamily="34" charset="0"/>
          </a:endParaRPr>
        </a:p>
      </dgm:t>
    </dgm:pt>
    <dgm:pt modelId="{7291E221-0BAB-4182-9161-51E79B6002CD}" type="sibTrans" cxnId="{CC515B48-77B5-4D76-AA99-6C6B24B80A11}">
      <dgm:prSet/>
      <dgm:spPr/>
      <dgm:t>
        <a:bodyPr/>
        <a:lstStyle/>
        <a:p>
          <a:endParaRPr lang="en-US">
            <a:latin typeface="Calibri" panose="020F0502020204030204" pitchFamily="34" charset="0"/>
            <a:cs typeface="Calibri" panose="020F0502020204030204" pitchFamily="34" charset="0"/>
          </a:endParaRPr>
        </a:p>
      </dgm:t>
    </dgm:pt>
    <dgm:pt modelId="{5D034D43-3765-4458-B6D9-C01B4EF1CE9C}">
      <dgm:prSet phldrT="[Text]" custT="1"/>
      <dgm:spPr>
        <a:solidFill>
          <a:srgbClr val="01203D"/>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Maternal and Child Health</a:t>
          </a:r>
        </a:p>
      </dgm:t>
    </dgm:pt>
    <dgm:pt modelId="{D58D50F6-D6AB-466F-85E4-B320AD3F42A8}" type="parTrans" cxnId="{32E03D97-96E3-4DD7-9C7D-F279B56AB2CD}">
      <dgm:prSet/>
      <dgm:spPr>
        <a:ln w="28575">
          <a:solidFill>
            <a:schemeClr val="bg1">
              <a:lumMod val="85000"/>
            </a:schemeClr>
          </a:solidFill>
        </a:ln>
      </dgm:spPr>
      <dgm:t>
        <a:bodyPr/>
        <a:lstStyle/>
        <a:p>
          <a:endParaRPr lang="en-US">
            <a:latin typeface="Calibri" panose="020F0502020204030204" pitchFamily="34" charset="0"/>
            <a:cs typeface="Calibri" panose="020F0502020204030204" pitchFamily="34" charset="0"/>
          </a:endParaRPr>
        </a:p>
      </dgm:t>
    </dgm:pt>
    <dgm:pt modelId="{B6E60E56-7A91-4CB5-A6E6-7AFF437EEB83}" type="sibTrans" cxnId="{32E03D97-96E3-4DD7-9C7D-F279B56AB2CD}">
      <dgm:prSet/>
      <dgm:spPr/>
      <dgm:t>
        <a:bodyPr/>
        <a:lstStyle/>
        <a:p>
          <a:endParaRPr lang="en-US">
            <a:latin typeface="Calibri" panose="020F0502020204030204" pitchFamily="34" charset="0"/>
            <a:cs typeface="Calibri" panose="020F0502020204030204" pitchFamily="34" charset="0"/>
          </a:endParaRPr>
        </a:p>
      </dgm:t>
    </dgm:pt>
    <dgm:pt modelId="{A0E5D163-823F-4EB7-A974-8639FA53F1AE}">
      <dgm:prSet phldrT="[Text]" custT="1"/>
      <dgm:spPr>
        <a:solidFill>
          <a:srgbClr val="62BCF0"/>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Prevention and Quality Improvement</a:t>
          </a:r>
        </a:p>
      </dgm:t>
    </dgm:pt>
    <dgm:pt modelId="{DFBE4F42-37DA-48B1-A71F-E90B731FF0F4}" type="parTrans" cxnId="{CEDEDDBB-1D2A-45B1-A3A9-2ADA843F3EB8}">
      <dgm:prSet custT="1"/>
      <dgm:spPr>
        <a:ln w="28575">
          <a:solidFill>
            <a:schemeClr val="bg1">
              <a:lumMod val="85000"/>
            </a:schemeClr>
          </a:solidFill>
        </a:ln>
      </dgm:spPr>
      <dgm:t>
        <a:bodyPr/>
        <a:lstStyle/>
        <a:p>
          <a:endParaRPr lang="en-US" sz="2000">
            <a:latin typeface="Calibri" panose="020F0502020204030204" pitchFamily="34" charset="0"/>
            <a:cs typeface="Calibri" panose="020F0502020204030204" pitchFamily="34" charset="0"/>
          </a:endParaRPr>
        </a:p>
      </dgm:t>
    </dgm:pt>
    <dgm:pt modelId="{BEB3162B-DD54-463B-949D-ACA9C47C6D7F}" type="sibTrans" cxnId="{CEDEDDBB-1D2A-45B1-A3A9-2ADA843F3EB8}">
      <dgm:prSet/>
      <dgm:spPr/>
      <dgm:t>
        <a:bodyPr/>
        <a:lstStyle/>
        <a:p>
          <a:endParaRPr lang="en-US">
            <a:latin typeface="Calibri" panose="020F0502020204030204" pitchFamily="34" charset="0"/>
            <a:cs typeface="Calibri" panose="020F0502020204030204" pitchFamily="34" charset="0"/>
          </a:endParaRPr>
        </a:p>
      </dgm:t>
    </dgm:pt>
    <dgm:pt modelId="{98F641F5-43FC-4A7F-91B1-545C5E7DD563}">
      <dgm:prSet phldrT="[Text]" custT="1"/>
      <dgm:spPr>
        <a:solidFill>
          <a:srgbClr val="84BC49"/>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Public Health Protection and Safety</a:t>
          </a:r>
        </a:p>
      </dgm:t>
    </dgm:pt>
    <dgm:pt modelId="{06BED08C-6348-42D4-AD94-D8D52B989DCF}" type="parTrans" cxnId="{0DE76E73-D0DD-4E1C-AFAC-BDBD79BAA55B}">
      <dgm:prSet custT="1"/>
      <dgm:spPr>
        <a:ln w="28575">
          <a:solidFill>
            <a:schemeClr val="bg1">
              <a:lumMod val="85000"/>
            </a:schemeClr>
          </a:solidFill>
        </a:ln>
      </dgm:spPr>
      <dgm:t>
        <a:bodyPr/>
        <a:lstStyle/>
        <a:p>
          <a:endParaRPr lang="en-US" sz="2000">
            <a:latin typeface="Calibri" panose="020F0502020204030204" pitchFamily="34" charset="0"/>
            <a:cs typeface="Calibri" panose="020F0502020204030204" pitchFamily="34" charset="0"/>
          </a:endParaRPr>
        </a:p>
      </dgm:t>
    </dgm:pt>
    <dgm:pt modelId="{B846EDF0-E76C-4AEB-A3D6-6B60AD2CAC87}" type="sibTrans" cxnId="{0DE76E73-D0DD-4E1C-AFAC-BDBD79BAA55B}">
      <dgm:prSet/>
      <dgm:spPr/>
      <dgm:t>
        <a:bodyPr/>
        <a:lstStyle/>
        <a:p>
          <a:endParaRPr lang="en-US">
            <a:latin typeface="Calibri" panose="020F0502020204030204" pitchFamily="34" charset="0"/>
            <a:cs typeface="Calibri" panose="020F0502020204030204" pitchFamily="34" charset="0"/>
          </a:endParaRPr>
        </a:p>
      </dgm:t>
    </dgm:pt>
    <dgm:pt modelId="{B81D7114-4009-4981-9A51-5763C8737810}">
      <dgm:prSet phldrT="[Text]" custT="1"/>
      <dgm:spPr>
        <a:solidFill>
          <a:srgbClr val="01203D"/>
        </a:solidFill>
        <a:ln w="28575">
          <a:noFill/>
        </a:ln>
      </dgm:spPr>
      <dgm:t>
        <a:bodyPr/>
        <a:lstStyle/>
        <a:p>
          <a:r>
            <a:rPr lang="en-US" sz="2000" dirty="0">
              <a:solidFill>
                <a:schemeClr val="bg1"/>
              </a:solidFill>
              <a:latin typeface="Calibri" panose="020F0502020204030204" pitchFamily="34" charset="0"/>
              <a:cs typeface="Calibri" panose="020F0502020204030204" pitchFamily="34" charset="0"/>
            </a:rPr>
            <a:t>Women’s Health</a:t>
          </a:r>
        </a:p>
      </dgm:t>
    </dgm:pt>
    <dgm:pt modelId="{A6D27D9B-563E-4B23-AA07-2FD5245494B2}" type="parTrans" cxnId="{DA305433-3FC2-43BA-A04A-E323652EA15F}">
      <dgm:prSet custT="1"/>
      <dgm:spPr>
        <a:ln w="28575">
          <a:solidFill>
            <a:schemeClr val="bg1">
              <a:lumMod val="85000"/>
            </a:schemeClr>
          </a:solidFill>
        </a:ln>
      </dgm:spPr>
      <dgm:t>
        <a:bodyPr/>
        <a:lstStyle/>
        <a:p>
          <a:endParaRPr lang="en-US" sz="2000">
            <a:latin typeface="Calibri" panose="020F0502020204030204" pitchFamily="34" charset="0"/>
            <a:cs typeface="Calibri" panose="020F0502020204030204" pitchFamily="34" charset="0"/>
          </a:endParaRPr>
        </a:p>
      </dgm:t>
    </dgm:pt>
    <dgm:pt modelId="{0E4AB4C3-DBBE-4007-A8B5-2BFA2173F09F}" type="sibTrans" cxnId="{DA305433-3FC2-43BA-A04A-E323652EA15F}">
      <dgm:prSet/>
      <dgm:spPr/>
      <dgm:t>
        <a:bodyPr/>
        <a:lstStyle/>
        <a:p>
          <a:endParaRPr lang="en-US">
            <a:latin typeface="Calibri" panose="020F0502020204030204" pitchFamily="34" charset="0"/>
            <a:cs typeface="Calibri" panose="020F0502020204030204" pitchFamily="34" charset="0"/>
          </a:endParaRPr>
        </a:p>
      </dgm:t>
    </dgm:pt>
    <dgm:pt modelId="{62AF9A13-65A2-4B89-B474-136A27FEBFF4}" type="pres">
      <dgm:prSet presAssocID="{B5169929-1A00-4B39-BAB7-B500300888FC}" presName="Name0" presStyleCnt="0">
        <dgm:presLayoutVars>
          <dgm:chPref val="1"/>
          <dgm:dir/>
          <dgm:animOne val="branch"/>
          <dgm:animLvl val="lvl"/>
          <dgm:resizeHandles val="exact"/>
        </dgm:presLayoutVars>
      </dgm:prSet>
      <dgm:spPr/>
    </dgm:pt>
    <dgm:pt modelId="{522EACD8-845C-4505-99D3-C608B1CCECD7}" type="pres">
      <dgm:prSet presAssocID="{27F0A3CF-5B14-424A-9756-5E1F5AE39F84}" presName="root1" presStyleCnt="0"/>
      <dgm:spPr/>
    </dgm:pt>
    <dgm:pt modelId="{59935916-D8C6-4C4E-B14F-48A57B6B9F68}" type="pres">
      <dgm:prSet presAssocID="{27F0A3CF-5B14-424A-9756-5E1F5AE39F84}" presName="LevelOneTextNode" presStyleLbl="node0" presStyleIdx="0" presStyleCnt="1" custScaleX="74570" custScaleY="145032">
        <dgm:presLayoutVars>
          <dgm:chPref val="3"/>
        </dgm:presLayoutVars>
      </dgm:prSet>
      <dgm:spPr/>
    </dgm:pt>
    <dgm:pt modelId="{CA3EF3A2-1DC4-4BDB-B04F-4D24F2890560}" type="pres">
      <dgm:prSet presAssocID="{27F0A3CF-5B14-424A-9756-5E1F5AE39F84}" presName="level2hierChild" presStyleCnt="0"/>
      <dgm:spPr/>
    </dgm:pt>
    <dgm:pt modelId="{D06C129D-FFB9-48A9-9033-F70ED61AAC72}" type="pres">
      <dgm:prSet presAssocID="{77F292DC-768C-46DC-A5A2-2814249D4427}" presName="conn2-1" presStyleLbl="parChTrans1D2" presStyleIdx="0" presStyleCnt="7"/>
      <dgm:spPr/>
    </dgm:pt>
    <dgm:pt modelId="{6B7C93FC-AC31-42CB-8D37-AAC8C06B8586}" type="pres">
      <dgm:prSet presAssocID="{77F292DC-768C-46DC-A5A2-2814249D4427}" presName="connTx" presStyleLbl="parChTrans1D2" presStyleIdx="0" presStyleCnt="7"/>
      <dgm:spPr/>
    </dgm:pt>
    <dgm:pt modelId="{62C357A9-C3C9-4EEB-907D-E3D082F6DCFE}" type="pres">
      <dgm:prSet presAssocID="{4951533E-B55E-4DDB-A2A1-0DD1A410B39D}" presName="root2" presStyleCnt="0"/>
      <dgm:spPr/>
    </dgm:pt>
    <dgm:pt modelId="{B73CF9B0-EB3F-4577-8369-54F3E07425DB}" type="pres">
      <dgm:prSet presAssocID="{4951533E-B55E-4DDB-A2A1-0DD1A410B39D}" presName="LevelTwoTextNode" presStyleLbl="node2" presStyleIdx="0" presStyleCnt="7" custScaleX="159120" custScaleY="84133">
        <dgm:presLayoutVars>
          <dgm:chPref val="3"/>
        </dgm:presLayoutVars>
      </dgm:prSet>
      <dgm:spPr/>
    </dgm:pt>
    <dgm:pt modelId="{6AEF0428-383B-403D-A5CA-DEFA57A41D68}" type="pres">
      <dgm:prSet presAssocID="{4951533E-B55E-4DDB-A2A1-0DD1A410B39D}" presName="level3hierChild" presStyleCnt="0"/>
      <dgm:spPr/>
    </dgm:pt>
    <dgm:pt modelId="{6BE7391D-3772-45C7-BB03-B5B214683C6E}" type="pres">
      <dgm:prSet presAssocID="{DE51D134-8779-4301-88E6-D2DB7E3DA2B0}" presName="conn2-1" presStyleLbl="parChTrans1D2" presStyleIdx="1" presStyleCnt="7"/>
      <dgm:spPr/>
    </dgm:pt>
    <dgm:pt modelId="{35252E8D-499F-40C3-9DF8-944FDD4B4038}" type="pres">
      <dgm:prSet presAssocID="{DE51D134-8779-4301-88E6-D2DB7E3DA2B0}" presName="connTx" presStyleLbl="parChTrans1D2" presStyleIdx="1" presStyleCnt="7"/>
      <dgm:spPr/>
    </dgm:pt>
    <dgm:pt modelId="{3F801B38-308E-4676-8B59-C5383BD39DF0}" type="pres">
      <dgm:prSet presAssocID="{5949EB21-4911-4926-8458-9EEBA62DC847}" presName="root2" presStyleCnt="0"/>
      <dgm:spPr/>
    </dgm:pt>
    <dgm:pt modelId="{57F0B218-B8AE-4220-9430-48E42516228E}" type="pres">
      <dgm:prSet presAssocID="{5949EB21-4911-4926-8458-9EEBA62DC847}" presName="LevelTwoTextNode" presStyleLbl="node2" presStyleIdx="1" presStyleCnt="7" custScaleX="159291" custScaleY="84133">
        <dgm:presLayoutVars>
          <dgm:chPref val="3"/>
        </dgm:presLayoutVars>
      </dgm:prSet>
      <dgm:spPr/>
    </dgm:pt>
    <dgm:pt modelId="{2FB9D030-40A9-492A-AA53-F0EC50F4389C}" type="pres">
      <dgm:prSet presAssocID="{5949EB21-4911-4926-8458-9EEBA62DC847}" presName="level3hierChild" presStyleCnt="0"/>
      <dgm:spPr/>
    </dgm:pt>
    <dgm:pt modelId="{31B24B2D-92AE-440C-A1A6-5F475784AD35}" type="pres">
      <dgm:prSet presAssocID="{D14EEE02-1E0C-472A-AE60-766A94DFBC14}" presName="conn2-1" presStyleLbl="parChTrans1D2" presStyleIdx="2" presStyleCnt="7"/>
      <dgm:spPr/>
    </dgm:pt>
    <dgm:pt modelId="{CAEB46D4-E49D-409F-B7A0-0E1F95B7EAE8}" type="pres">
      <dgm:prSet presAssocID="{D14EEE02-1E0C-472A-AE60-766A94DFBC14}" presName="connTx" presStyleLbl="parChTrans1D2" presStyleIdx="2" presStyleCnt="7"/>
      <dgm:spPr/>
    </dgm:pt>
    <dgm:pt modelId="{2903C718-9D6E-46DE-B199-F62A164DA655}" type="pres">
      <dgm:prSet presAssocID="{D6BC36C3-C210-4A00-9247-EC06B7C445C6}" presName="root2" presStyleCnt="0"/>
      <dgm:spPr/>
    </dgm:pt>
    <dgm:pt modelId="{7273DBFA-A064-4CD0-8B35-089175BB930D}" type="pres">
      <dgm:prSet presAssocID="{D6BC36C3-C210-4A00-9247-EC06B7C445C6}" presName="LevelTwoTextNode" presStyleLbl="node2" presStyleIdx="2" presStyleCnt="7" custScaleX="159291" custScaleY="84133">
        <dgm:presLayoutVars>
          <dgm:chPref val="3"/>
        </dgm:presLayoutVars>
      </dgm:prSet>
      <dgm:spPr/>
    </dgm:pt>
    <dgm:pt modelId="{98C9F45B-CEA0-4652-9DBE-ECC32105B2AC}" type="pres">
      <dgm:prSet presAssocID="{D6BC36C3-C210-4A00-9247-EC06B7C445C6}" presName="level3hierChild" presStyleCnt="0"/>
      <dgm:spPr/>
    </dgm:pt>
    <dgm:pt modelId="{4014ECEF-0888-4009-892D-AB08DF214F2C}" type="pres">
      <dgm:prSet presAssocID="{D58D50F6-D6AB-466F-85E4-B320AD3F42A8}" presName="conn2-1" presStyleLbl="parChTrans1D2" presStyleIdx="3" presStyleCnt="7"/>
      <dgm:spPr/>
    </dgm:pt>
    <dgm:pt modelId="{A41A1603-939C-4827-9FCF-316C0B1C80C5}" type="pres">
      <dgm:prSet presAssocID="{D58D50F6-D6AB-466F-85E4-B320AD3F42A8}" presName="connTx" presStyleLbl="parChTrans1D2" presStyleIdx="3" presStyleCnt="7"/>
      <dgm:spPr/>
    </dgm:pt>
    <dgm:pt modelId="{7437248C-8024-4AE1-97C7-61D9E3CEE9D1}" type="pres">
      <dgm:prSet presAssocID="{5D034D43-3765-4458-B6D9-C01B4EF1CE9C}" presName="root2" presStyleCnt="0"/>
      <dgm:spPr/>
    </dgm:pt>
    <dgm:pt modelId="{6D7F8648-288A-4A1F-B54A-807646FA6E13}" type="pres">
      <dgm:prSet presAssocID="{5D034D43-3765-4458-B6D9-C01B4EF1CE9C}" presName="LevelTwoTextNode" presStyleLbl="node2" presStyleIdx="3" presStyleCnt="7" custScaleX="159291" custScaleY="84133">
        <dgm:presLayoutVars>
          <dgm:chPref val="3"/>
        </dgm:presLayoutVars>
      </dgm:prSet>
      <dgm:spPr/>
    </dgm:pt>
    <dgm:pt modelId="{8EA85A96-18C3-432C-8347-38A97D9F76BA}" type="pres">
      <dgm:prSet presAssocID="{5D034D43-3765-4458-B6D9-C01B4EF1CE9C}" presName="level3hierChild" presStyleCnt="0"/>
      <dgm:spPr/>
    </dgm:pt>
    <dgm:pt modelId="{E20EDDB1-67FA-4D7D-9539-9F9A64C6DD66}" type="pres">
      <dgm:prSet presAssocID="{DFBE4F42-37DA-48B1-A71F-E90B731FF0F4}" presName="conn2-1" presStyleLbl="parChTrans1D2" presStyleIdx="4" presStyleCnt="7"/>
      <dgm:spPr/>
    </dgm:pt>
    <dgm:pt modelId="{379F408F-4D82-4738-A54E-47C405F251E4}" type="pres">
      <dgm:prSet presAssocID="{DFBE4F42-37DA-48B1-A71F-E90B731FF0F4}" presName="connTx" presStyleLbl="parChTrans1D2" presStyleIdx="4" presStyleCnt="7"/>
      <dgm:spPr/>
    </dgm:pt>
    <dgm:pt modelId="{02EA5F23-ACB4-460F-A1D6-28C5813F94CA}" type="pres">
      <dgm:prSet presAssocID="{A0E5D163-823F-4EB7-A974-8639FA53F1AE}" presName="root2" presStyleCnt="0"/>
      <dgm:spPr/>
    </dgm:pt>
    <dgm:pt modelId="{42D61C59-8415-4E78-A2CC-696EF3213CB7}" type="pres">
      <dgm:prSet presAssocID="{A0E5D163-823F-4EB7-A974-8639FA53F1AE}" presName="LevelTwoTextNode" presStyleLbl="node2" presStyleIdx="4" presStyleCnt="7" custScaleX="159291" custScaleY="84133">
        <dgm:presLayoutVars>
          <dgm:chPref val="3"/>
        </dgm:presLayoutVars>
      </dgm:prSet>
      <dgm:spPr/>
    </dgm:pt>
    <dgm:pt modelId="{4D5A1A64-052A-4B82-B438-1CE50E7B9DDD}" type="pres">
      <dgm:prSet presAssocID="{A0E5D163-823F-4EB7-A974-8639FA53F1AE}" presName="level3hierChild" presStyleCnt="0"/>
      <dgm:spPr/>
    </dgm:pt>
    <dgm:pt modelId="{4BAC4599-5689-437F-90F2-D586D824B66C}" type="pres">
      <dgm:prSet presAssocID="{06BED08C-6348-42D4-AD94-D8D52B989DCF}" presName="conn2-1" presStyleLbl="parChTrans1D2" presStyleIdx="5" presStyleCnt="7"/>
      <dgm:spPr/>
    </dgm:pt>
    <dgm:pt modelId="{306D64F2-4C84-48E1-A409-2866D8738324}" type="pres">
      <dgm:prSet presAssocID="{06BED08C-6348-42D4-AD94-D8D52B989DCF}" presName="connTx" presStyleLbl="parChTrans1D2" presStyleIdx="5" presStyleCnt="7"/>
      <dgm:spPr/>
    </dgm:pt>
    <dgm:pt modelId="{F95CDC0B-1276-4756-985D-A337D52ECEA8}" type="pres">
      <dgm:prSet presAssocID="{98F641F5-43FC-4A7F-91B1-545C5E7DD563}" presName="root2" presStyleCnt="0"/>
      <dgm:spPr/>
    </dgm:pt>
    <dgm:pt modelId="{86B6F8FD-94AF-47EE-A573-412109D0A061}" type="pres">
      <dgm:prSet presAssocID="{98F641F5-43FC-4A7F-91B1-545C5E7DD563}" presName="LevelTwoTextNode" presStyleLbl="node2" presStyleIdx="5" presStyleCnt="7" custScaleX="159291" custScaleY="84133">
        <dgm:presLayoutVars>
          <dgm:chPref val="3"/>
        </dgm:presLayoutVars>
      </dgm:prSet>
      <dgm:spPr/>
    </dgm:pt>
    <dgm:pt modelId="{3E0D6E4B-09BF-4222-8C28-376A9B26B17A}" type="pres">
      <dgm:prSet presAssocID="{98F641F5-43FC-4A7F-91B1-545C5E7DD563}" presName="level3hierChild" presStyleCnt="0"/>
      <dgm:spPr/>
    </dgm:pt>
    <dgm:pt modelId="{74114163-B4E1-492A-B948-61BB1E3023B2}" type="pres">
      <dgm:prSet presAssocID="{A6D27D9B-563E-4B23-AA07-2FD5245494B2}" presName="conn2-1" presStyleLbl="parChTrans1D2" presStyleIdx="6" presStyleCnt="7"/>
      <dgm:spPr/>
    </dgm:pt>
    <dgm:pt modelId="{7C7E430D-68D7-4EDE-AC27-89BFBE44E6D7}" type="pres">
      <dgm:prSet presAssocID="{A6D27D9B-563E-4B23-AA07-2FD5245494B2}" presName="connTx" presStyleLbl="parChTrans1D2" presStyleIdx="6" presStyleCnt="7"/>
      <dgm:spPr/>
    </dgm:pt>
    <dgm:pt modelId="{73B4E290-2265-4E2D-9A08-6E318366BF85}" type="pres">
      <dgm:prSet presAssocID="{B81D7114-4009-4981-9A51-5763C8737810}" presName="root2" presStyleCnt="0"/>
      <dgm:spPr/>
    </dgm:pt>
    <dgm:pt modelId="{0060CFB8-2A8A-4A1B-B7AA-F0317BA7B739}" type="pres">
      <dgm:prSet presAssocID="{B81D7114-4009-4981-9A51-5763C8737810}" presName="LevelTwoTextNode" presStyleLbl="node2" presStyleIdx="6" presStyleCnt="7" custScaleX="159291" custScaleY="84133">
        <dgm:presLayoutVars>
          <dgm:chPref val="3"/>
        </dgm:presLayoutVars>
      </dgm:prSet>
      <dgm:spPr/>
    </dgm:pt>
    <dgm:pt modelId="{456D3CD5-F779-47AD-9A81-6FD6FE9F5B2F}" type="pres">
      <dgm:prSet presAssocID="{B81D7114-4009-4981-9A51-5763C8737810}" presName="level3hierChild" presStyleCnt="0"/>
      <dgm:spPr/>
    </dgm:pt>
  </dgm:ptLst>
  <dgm:cxnLst>
    <dgm:cxn modelId="{7900B103-A435-41DC-BBE9-8084DF8D33EC}" type="presOf" srcId="{B81D7114-4009-4981-9A51-5763C8737810}" destId="{0060CFB8-2A8A-4A1B-B7AA-F0317BA7B739}" srcOrd="0" destOrd="0" presId="urn:microsoft.com/office/officeart/2008/layout/HorizontalMultiLevelHierarchy"/>
    <dgm:cxn modelId="{74DBD207-88C1-4532-93B4-A9FBE038EACD}" type="presOf" srcId="{D58D50F6-D6AB-466F-85E4-B320AD3F42A8}" destId="{A41A1603-939C-4827-9FCF-316C0B1C80C5}" srcOrd="1" destOrd="0" presId="urn:microsoft.com/office/officeart/2008/layout/HorizontalMultiLevelHierarchy"/>
    <dgm:cxn modelId="{51EDDE22-961D-41EB-A8EC-0B77DE792D49}" type="presOf" srcId="{77F292DC-768C-46DC-A5A2-2814249D4427}" destId="{D06C129D-FFB9-48A9-9033-F70ED61AAC72}" srcOrd="0" destOrd="0" presId="urn:microsoft.com/office/officeart/2008/layout/HorizontalMultiLevelHierarchy"/>
    <dgm:cxn modelId="{3E3C8F25-3550-477D-9B90-F07F10EF85A2}" type="presOf" srcId="{D6BC36C3-C210-4A00-9247-EC06B7C445C6}" destId="{7273DBFA-A064-4CD0-8B35-089175BB930D}" srcOrd="0" destOrd="0" presId="urn:microsoft.com/office/officeart/2008/layout/HorizontalMultiLevelHierarchy"/>
    <dgm:cxn modelId="{3F778B27-C081-46B6-BA0F-3B531FC2E99F}" type="presOf" srcId="{4951533E-B55E-4DDB-A2A1-0DD1A410B39D}" destId="{B73CF9B0-EB3F-4577-8369-54F3E07425DB}" srcOrd="0" destOrd="0" presId="urn:microsoft.com/office/officeart/2008/layout/HorizontalMultiLevelHierarchy"/>
    <dgm:cxn modelId="{DA305433-3FC2-43BA-A04A-E323652EA15F}" srcId="{27F0A3CF-5B14-424A-9756-5E1F5AE39F84}" destId="{B81D7114-4009-4981-9A51-5763C8737810}" srcOrd="6" destOrd="0" parTransId="{A6D27D9B-563E-4B23-AA07-2FD5245494B2}" sibTransId="{0E4AB4C3-DBBE-4007-A8B5-2BFA2173F09F}"/>
    <dgm:cxn modelId="{A1F41535-11EB-417C-BE97-9902CCFE5F8F}" type="presOf" srcId="{A6D27D9B-563E-4B23-AA07-2FD5245494B2}" destId="{7C7E430D-68D7-4EDE-AC27-89BFBE44E6D7}" srcOrd="1" destOrd="0" presId="urn:microsoft.com/office/officeart/2008/layout/HorizontalMultiLevelHierarchy"/>
    <dgm:cxn modelId="{325B7936-EB04-4B28-8DED-A2BFCE252A6B}" type="presOf" srcId="{06BED08C-6348-42D4-AD94-D8D52B989DCF}" destId="{306D64F2-4C84-48E1-A409-2866D8738324}" srcOrd="1" destOrd="0" presId="urn:microsoft.com/office/officeart/2008/layout/HorizontalMultiLevelHierarchy"/>
    <dgm:cxn modelId="{D5460841-2773-499B-954B-032563B960E2}" srcId="{27F0A3CF-5B14-424A-9756-5E1F5AE39F84}" destId="{5949EB21-4911-4926-8458-9EEBA62DC847}" srcOrd="1" destOrd="0" parTransId="{DE51D134-8779-4301-88E6-D2DB7E3DA2B0}" sibTransId="{8317971A-2589-4C00-BBB7-6A1EE6FEA2D8}"/>
    <dgm:cxn modelId="{10F4CA64-C138-4FD2-BC9C-38223871F00B}" type="presOf" srcId="{77F292DC-768C-46DC-A5A2-2814249D4427}" destId="{6B7C93FC-AC31-42CB-8D37-AAC8C06B8586}" srcOrd="1" destOrd="0" presId="urn:microsoft.com/office/officeart/2008/layout/HorizontalMultiLevelHierarchy"/>
    <dgm:cxn modelId="{C561B666-7D7A-4CFF-A534-76A7B1AFDBA8}" srcId="{27F0A3CF-5B14-424A-9756-5E1F5AE39F84}" destId="{4951533E-B55E-4DDB-A2A1-0DD1A410B39D}" srcOrd="0" destOrd="0" parTransId="{77F292DC-768C-46DC-A5A2-2814249D4427}" sibTransId="{AEAE29A3-FF9F-4497-962E-AEF9F1A7EAC9}"/>
    <dgm:cxn modelId="{CC515B48-77B5-4D76-AA99-6C6B24B80A11}" srcId="{27F0A3CF-5B14-424A-9756-5E1F5AE39F84}" destId="{D6BC36C3-C210-4A00-9247-EC06B7C445C6}" srcOrd="2" destOrd="0" parTransId="{D14EEE02-1E0C-472A-AE60-766A94DFBC14}" sibTransId="{7291E221-0BAB-4182-9161-51E79B6002CD}"/>
    <dgm:cxn modelId="{8ACBA049-CD24-4F06-87A4-A2FAEA5BB835}" type="presOf" srcId="{27F0A3CF-5B14-424A-9756-5E1F5AE39F84}" destId="{59935916-D8C6-4C4E-B14F-48A57B6B9F68}" srcOrd="0" destOrd="0" presId="urn:microsoft.com/office/officeart/2008/layout/HorizontalMultiLevelHierarchy"/>
    <dgm:cxn modelId="{A898B26B-9AB3-4153-A628-E3E2F20D1824}" type="presOf" srcId="{D58D50F6-D6AB-466F-85E4-B320AD3F42A8}" destId="{4014ECEF-0888-4009-892D-AB08DF214F2C}" srcOrd="0" destOrd="0" presId="urn:microsoft.com/office/officeart/2008/layout/HorizontalMultiLevelHierarchy"/>
    <dgm:cxn modelId="{03B3BB6C-FFE9-44B6-9C93-8E803D7C28D0}" type="presOf" srcId="{06BED08C-6348-42D4-AD94-D8D52B989DCF}" destId="{4BAC4599-5689-437F-90F2-D586D824B66C}" srcOrd="0" destOrd="0" presId="urn:microsoft.com/office/officeart/2008/layout/HorizontalMultiLevelHierarchy"/>
    <dgm:cxn modelId="{0DE76E73-D0DD-4E1C-AFAC-BDBD79BAA55B}" srcId="{27F0A3CF-5B14-424A-9756-5E1F5AE39F84}" destId="{98F641F5-43FC-4A7F-91B1-545C5E7DD563}" srcOrd="5" destOrd="0" parTransId="{06BED08C-6348-42D4-AD94-D8D52B989DCF}" sibTransId="{B846EDF0-E76C-4AEB-A3D6-6B60AD2CAC87}"/>
    <dgm:cxn modelId="{D67BDE55-4492-4F91-8DBD-3C534EDF7BB9}" type="presOf" srcId="{D14EEE02-1E0C-472A-AE60-766A94DFBC14}" destId="{CAEB46D4-E49D-409F-B7A0-0E1F95B7EAE8}" srcOrd="1" destOrd="0" presId="urn:microsoft.com/office/officeart/2008/layout/HorizontalMultiLevelHierarchy"/>
    <dgm:cxn modelId="{FD2A0356-C497-4AD4-8A60-D4855A4C1C0F}" type="presOf" srcId="{DE51D134-8779-4301-88E6-D2DB7E3DA2B0}" destId="{35252E8D-499F-40C3-9DF8-944FDD4B4038}" srcOrd="1" destOrd="0" presId="urn:microsoft.com/office/officeart/2008/layout/HorizontalMultiLevelHierarchy"/>
    <dgm:cxn modelId="{96445356-D426-40E5-852B-5437C3AD0746}" type="presOf" srcId="{A0E5D163-823F-4EB7-A974-8639FA53F1AE}" destId="{42D61C59-8415-4E78-A2CC-696EF3213CB7}" srcOrd="0" destOrd="0" presId="urn:microsoft.com/office/officeart/2008/layout/HorizontalMultiLevelHierarchy"/>
    <dgm:cxn modelId="{CD374B58-0DAF-4506-9FB7-EE1037793173}" type="presOf" srcId="{DFBE4F42-37DA-48B1-A71F-E90B731FF0F4}" destId="{E20EDDB1-67FA-4D7D-9539-9F9A64C6DD66}" srcOrd="0" destOrd="0" presId="urn:microsoft.com/office/officeart/2008/layout/HorizontalMultiLevelHierarchy"/>
    <dgm:cxn modelId="{7AFB9489-8721-418B-821E-901FC5819AB3}" type="presOf" srcId="{D14EEE02-1E0C-472A-AE60-766A94DFBC14}" destId="{31B24B2D-92AE-440C-A1A6-5F475784AD35}" srcOrd="0" destOrd="0" presId="urn:microsoft.com/office/officeart/2008/layout/HorizontalMultiLevelHierarchy"/>
    <dgm:cxn modelId="{29073390-1CA2-479D-8643-76DAFB6107F1}" type="presOf" srcId="{5949EB21-4911-4926-8458-9EEBA62DC847}" destId="{57F0B218-B8AE-4220-9430-48E42516228E}" srcOrd="0" destOrd="0" presId="urn:microsoft.com/office/officeart/2008/layout/HorizontalMultiLevelHierarchy"/>
    <dgm:cxn modelId="{32E03D97-96E3-4DD7-9C7D-F279B56AB2CD}" srcId="{27F0A3CF-5B14-424A-9756-5E1F5AE39F84}" destId="{5D034D43-3765-4458-B6D9-C01B4EF1CE9C}" srcOrd="3" destOrd="0" parTransId="{D58D50F6-D6AB-466F-85E4-B320AD3F42A8}" sibTransId="{B6E60E56-7A91-4CB5-A6E6-7AFF437EEB83}"/>
    <dgm:cxn modelId="{52E189A3-B253-43A8-B623-F5746A9DF72F}" type="presOf" srcId="{DFBE4F42-37DA-48B1-A71F-E90B731FF0F4}" destId="{379F408F-4D82-4738-A54E-47C405F251E4}" srcOrd="1" destOrd="0" presId="urn:microsoft.com/office/officeart/2008/layout/HorizontalMultiLevelHierarchy"/>
    <dgm:cxn modelId="{8B4356B1-680C-46E0-9FE7-677DDA915187}" type="presOf" srcId="{5D034D43-3765-4458-B6D9-C01B4EF1CE9C}" destId="{6D7F8648-288A-4A1F-B54A-807646FA6E13}" srcOrd="0" destOrd="0" presId="urn:microsoft.com/office/officeart/2008/layout/HorizontalMultiLevelHierarchy"/>
    <dgm:cxn modelId="{CEDEDDBB-1D2A-45B1-A3A9-2ADA843F3EB8}" srcId="{27F0A3CF-5B14-424A-9756-5E1F5AE39F84}" destId="{A0E5D163-823F-4EB7-A974-8639FA53F1AE}" srcOrd="4" destOrd="0" parTransId="{DFBE4F42-37DA-48B1-A71F-E90B731FF0F4}" sibTransId="{BEB3162B-DD54-463B-949D-ACA9C47C6D7F}"/>
    <dgm:cxn modelId="{EB50B5D5-FAE6-4F48-A7BF-0B4147406890}" type="presOf" srcId="{DE51D134-8779-4301-88E6-D2DB7E3DA2B0}" destId="{6BE7391D-3772-45C7-BB03-B5B214683C6E}" srcOrd="0" destOrd="0" presId="urn:microsoft.com/office/officeart/2008/layout/HorizontalMultiLevelHierarchy"/>
    <dgm:cxn modelId="{4E9AA6E3-D355-401C-A6BF-119CB8513E5A}" srcId="{B5169929-1A00-4B39-BAB7-B500300888FC}" destId="{27F0A3CF-5B14-424A-9756-5E1F5AE39F84}" srcOrd="0" destOrd="0" parTransId="{C499392C-CCD8-4667-ABC7-27F285F4D7CD}" sibTransId="{9EE6FBBB-E592-4881-BC26-A964F93FED14}"/>
    <dgm:cxn modelId="{DB34F0E8-7771-41E8-B188-7744CE3A86D9}" type="presOf" srcId="{B5169929-1A00-4B39-BAB7-B500300888FC}" destId="{62AF9A13-65A2-4B89-B474-136A27FEBFF4}" srcOrd="0" destOrd="0" presId="urn:microsoft.com/office/officeart/2008/layout/HorizontalMultiLevelHierarchy"/>
    <dgm:cxn modelId="{F709E5F7-61B6-4691-815E-EE051131A205}" type="presOf" srcId="{A6D27D9B-563E-4B23-AA07-2FD5245494B2}" destId="{74114163-B4E1-492A-B948-61BB1E3023B2}" srcOrd="0" destOrd="0" presId="urn:microsoft.com/office/officeart/2008/layout/HorizontalMultiLevelHierarchy"/>
    <dgm:cxn modelId="{08917AFD-A714-4A5B-AF64-B3A4BA2BBA66}" type="presOf" srcId="{98F641F5-43FC-4A7F-91B1-545C5E7DD563}" destId="{86B6F8FD-94AF-47EE-A573-412109D0A061}" srcOrd="0" destOrd="0" presId="urn:microsoft.com/office/officeart/2008/layout/HorizontalMultiLevelHierarchy"/>
    <dgm:cxn modelId="{674BF87E-8CDE-4466-8418-F0680F6FCFE7}" type="presParOf" srcId="{62AF9A13-65A2-4B89-B474-136A27FEBFF4}" destId="{522EACD8-845C-4505-99D3-C608B1CCECD7}" srcOrd="0" destOrd="0" presId="urn:microsoft.com/office/officeart/2008/layout/HorizontalMultiLevelHierarchy"/>
    <dgm:cxn modelId="{94A2A3E5-1B9D-431B-AACA-FAF2481A9379}" type="presParOf" srcId="{522EACD8-845C-4505-99D3-C608B1CCECD7}" destId="{59935916-D8C6-4C4E-B14F-48A57B6B9F68}" srcOrd="0" destOrd="0" presId="urn:microsoft.com/office/officeart/2008/layout/HorizontalMultiLevelHierarchy"/>
    <dgm:cxn modelId="{72A8C9EA-8BE7-4A22-A443-BDD0209F8ED2}" type="presParOf" srcId="{522EACD8-845C-4505-99D3-C608B1CCECD7}" destId="{CA3EF3A2-1DC4-4BDB-B04F-4D24F2890560}" srcOrd="1" destOrd="0" presId="urn:microsoft.com/office/officeart/2008/layout/HorizontalMultiLevelHierarchy"/>
    <dgm:cxn modelId="{68BF7589-1910-4661-AC29-50CE56B72E2C}" type="presParOf" srcId="{CA3EF3A2-1DC4-4BDB-B04F-4D24F2890560}" destId="{D06C129D-FFB9-48A9-9033-F70ED61AAC72}" srcOrd="0" destOrd="0" presId="urn:microsoft.com/office/officeart/2008/layout/HorizontalMultiLevelHierarchy"/>
    <dgm:cxn modelId="{CE0AD8F4-E8F6-42D5-90F0-61AF12BAFC7D}" type="presParOf" srcId="{D06C129D-FFB9-48A9-9033-F70ED61AAC72}" destId="{6B7C93FC-AC31-42CB-8D37-AAC8C06B8586}" srcOrd="0" destOrd="0" presId="urn:microsoft.com/office/officeart/2008/layout/HorizontalMultiLevelHierarchy"/>
    <dgm:cxn modelId="{1DD6F2E0-975C-4C7A-9F3C-9139E0CD932B}" type="presParOf" srcId="{CA3EF3A2-1DC4-4BDB-B04F-4D24F2890560}" destId="{62C357A9-C3C9-4EEB-907D-E3D082F6DCFE}" srcOrd="1" destOrd="0" presId="urn:microsoft.com/office/officeart/2008/layout/HorizontalMultiLevelHierarchy"/>
    <dgm:cxn modelId="{556FDD79-09D7-4F44-8021-5A8C22C78A89}" type="presParOf" srcId="{62C357A9-C3C9-4EEB-907D-E3D082F6DCFE}" destId="{B73CF9B0-EB3F-4577-8369-54F3E07425DB}" srcOrd="0" destOrd="0" presId="urn:microsoft.com/office/officeart/2008/layout/HorizontalMultiLevelHierarchy"/>
    <dgm:cxn modelId="{B686E056-3EA9-41E4-9211-B295BBFDE71C}" type="presParOf" srcId="{62C357A9-C3C9-4EEB-907D-E3D082F6DCFE}" destId="{6AEF0428-383B-403D-A5CA-DEFA57A41D68}" srcOrd="1" destOrd="0" presId="urn:microsoft.com/office/officeart/2008/layout/HorizontalMultiLevelHierarchy"/>
    <dgm:cxn modelId="{4722D869-54C6-42A5-BA27-85C0879C4B16}" type="presParOf" srcId="{CA3EF3A2-1DC4-4BDB-B04F-4D24F2890560}" destId="{6BE7391D-3772-45C7-BB03-B5B214683C6E}" srcOrd="2" destOrd="0" presId="urn:microsoft.com/office/officeart/2008/layout/HorizontalMultiLevelHierarchy"/>
    <dgm:cxn modelId="{5FFC8F96-FA3D-4BAC-A7F9-177ABFECDD06}" type="presParOf" srcId="{6BE7391D-3772-45C7-BB03-B5B214683C6E}" destId="{35252E8D-499F-40C3-9DF8-944FDD4B4038}" srcOrd="0" destOrd="0" presId="urn:microsoft.com/office/officeart/2008/layout/HorizontalMultiLevelHierarchy"/>
    <dgm:cxn modelId="{3C96CD85-3CD9-45D2-9FAC-7A7CD006D69C}" type="presParOf" srcId="{CA3EF3A2-1DC4-4BDB-B04F-4D24F2890560}" destId="{3F801B38-308E-4676-8B59-C5383BD39DF0}" srcOrd="3" destOrd="0" presId="urn:microsoft.com/office/officeart/2008/layout/HorizontalMultiLevelHierarchy"/>
    <dgm:cxn modelId="{78E5B7A8-72A7-4CC5-A098-8E997007A447}" type="presParOf" srcId="{3F801B38-308E-4676-8B59-C5383BD39DF0}" destId="{57F0B218-B8AE-4220-9430-48E42516228E}" srcOrd="0" destOrd="0" presId="urn:microsoft.com/office/officeart/2008/layout/HorizontalMultiLevelHierarchy"/>
    <dgm:cxn modelId="{57A00D1C-3FEE-4670-93C8-9CB00ADC92C0}" type="presParOf" srcId="{3F801B38-308E-4676-8B59-C5383BD39DF0}" destId="{2FB9D030-40A9-492A-AA53-F0EC50F4389C}" srcOrd="1" destOrd="0" presId="urn:microsoft.com/office/officeart/2008/layout/HorizontalMultiLevelHierarchy"/>
    <dgm:cxn modelId="{E1458E52-F557-4174-9917-76A292FDC4BE}" type="presParOf" srcId="{CA3EF3A2-1DC4-4BDB-B04F-4D24F2890560}" destId="{31B24B2D-92AE-440C-A1A6-5F475784AD35}" srcOrd="4" destOrd="0" presId="urn:microsoft.com/office/officeart/2008/layout/HorizontalMultiLevelHierarchy"/>
    <dgm:cxn modelId="{4E7E23C0-497D-4508-A814-BFD3BB820CB3}" type="presParOf" srcId="{31B24B2D-92AE-440C-A1A6-5F475784AD35}" destId="{CAEB46D4-E49D-409F-B7A0-0E1F95B7EAE8}" srcOrd="0" destOrd="0" presId="urn:microsoft.com/office/officeart/2008/layout/HorizontalMultiLevelHierarchy"/>
    <dgm:cxn modelId="{45B95CC8-E58A-490C-8F18-3C9E8EAB8B3A}" type="presParOf" srcId="{CA3EF3A2-1DC4-4BDB-B04F-4D24F2890560}" destId="{2903C718-9D6E-46DE-B199-F62A164DA655}" srcOrd="5" destOrd="0" presId="urn:microsoft.com/office/officeart/2008/layout/HorizontalMultiLevelHierarchy"/>
    <dgm:cxn modelId="{F10A0546-A7C5-41A5-A17A-982E2415A112}" type="presParOf" srcId="{2903C718-9D6E-46DE-B199-F62A164DA655}" destId="{7273DBFA-A064-4CD0-8B35-089175BB930D}" srcOrd="0" destOrd="0" presId="urn:microsoft.com/office/officeart/2008/layout/HorizontalMultiLevelHierarchy"/>
    <dgm:cxn modelId="{6115D040-E413-4C40-A2D7-44511BFAE1E4}" type="presParOf" srcId="{2903C718-9D6E-46DE-B199-F62A164DA655}" destId="{98C9F45B-CEA0-4652-9DBE-ECC32105B2AC}" srcOrd="1" destOrd="0" presId="urn:microsoft.com/office/officeart/2008/layout/HorizontalMultiLevelHierarchy"/>
    <dgm:cxn modelId="{1AAEF572-ACA1-4340-9C54-01B4C0E1A0B9}" type="presParOf" srcId="{CA3EF3A2-1DC4-4BDB-B04F-4D24F2890560}" destId="{4014ECEF-0888-4009-892D-AB08DF214F2C}" srcOrd="6" destOrd="0" presId="urn:microsoft.com/office/officeart/2008/layout/HorizontalMultiLevelHierarchy"/>
    <dgm:cxn modelId="{8F7009F0-3C37-499A-9DCD-EF3883A1C3E7}" type="presParOf" srcId="{4014ECEF-0888-4009-892D-AB08DF214F2C}" destId="{A41A1603-939C-4827-9FCF-316C0B1C80C5}" srcOrd="0" destOrd="0" presId="urn:microsoft.com/office/officeart/2008/layout/HorizontalMultiLevelHierarchy"/>
    <dgm:cxn modelId="{CBA35821-7883-46FC-B2F2-36BB93B3607F}" type="presParOf" srcId="{CA3EF3A2-1DC4-4BDB-B04F-4D24F2890560}" destId="{7437248C-8024-4AE1-97C7-61D9E3CEE9D1}" srcOrd="7" destOrd="0" presId="urn:microsoft.com/office/officeart/2008/layout/HorizontalMultiLevelHierarchy"/>
    <dgm:cxn modelId="{EC260494-1D37-4E59-B840-46C156BD0037}" type="presParOf" srcId="{7437248C-8024-4AE1-97C7-61D9E3CEE9D1}" destId="{6D7F8648-288A-4A1F-B54A-807646FA6E13}" srcOrd="0" destOrd="0" presId="urn:microsoft.com/office/officeart/2008/layout/HorizontalMultiLevelHierarchy"/>
    <dgm:cxn modelId="{28C72C84-7C1C-41AC-B83A-3108FDDC299C}" type="presParOf" srcId="{7437248C-8024-4AE1-97C7-61D9E3CEE9D1}" destId="{8EA85A96-18C3-432C-8347-38A97D9F76BA}" srcOrd="1" destOrd="0" presId="urn:microsoft.com/office/officeart/2008/layout/HorizontalMultiLevelHierarchy"/>
    <dgm:cxn modelId="{646F0C40-8F1C-4E56-AF61-BC83BB262F12}" type="presParOf" srcId="{CA3EF3A2-1DC4-4BDB-B04F-4D24F2890560}" destId="{E20EDDB1-67FA-4D7D-9539-9F9A64C6DD66}" srcOrd="8" destOrd="0" presId="urn:microsoft.com/office/officeart/2008/layout/HorizontalMultiLevelHierarchy"/>
    <dgm:cxn modelId="{8A8EB2C6-B48D-489D-B8DD-5EABF67D9BE1}" type="presParOf" srcId="{E20EDDB1-67FA-4D7D-9539-9F9A64C6DD66}" destId="{379F408F-4D82-4738-A54E-47C405F251E4}" srcOrd="0" destOrd="0" presId="urn:microsoft.com/office/officeart/2008/layout/HorizontalMultiLevelHierarchy"/>
    <dgm:cxn modelId="{BE7A3239-C444-48E8-8EA9-68E364E1A27E}" type="presParOf" srcId="{CA3EF3A2-1DC4-4BDB-B04F-4D24F2890560}" destId="{02EA5F23-ACB4-460F-A1D6-28C5813F94CA}" srcOrd="9" destOrd="0" presId="urn:microsoft.com/office/officeart/2008/layout/HorizontalMultiLevelHierarchy"/>
    <dgm:cxn modelId="{15C09A17-7D4A-454E-8AFC-D73B23C6BEE7}" type="presParOf" srcId="{02EA5F23-ACB4-460F-A1D6-28C5813F94CA}" destId="{42D61C59-8415-4E78-A2CC-696EF3213CB7}" srcOrd="0" destOrd="0" presId="urn:microsoft.com/office/officeart/2008/layout/HorizontalMultiLevelHierarchy"/>
    <dgm:cxn modelId="{23836081-D33E-43EB-9CA2-58FED0D22662}" type="presParOf" srcId="{02EA5F23-ACB4-460F-A1D6-28C5813F94CA}" destId="{4D5A1A64-052A-4B82-B438-1CE50E7B9DDD}" srcOrd="1" destOrd="0" presId="urn:microsoft.com/office/officeart/2008/layout/HorizontalMultiLevelHierarchy"/>
    <dgm:cxn modelId="{7881A076-F630-48BA-B36C-D73F70893770}" type="presParOf" srcId="{CA3EF3A2-1DC4-4BDB-B04F-4D24F2890560}" destId="{4BAC4599-5689-437F-90F2-D586D824B66C}" srcOrd="10" destOrd="0" presId="urn:microsoft.com/office/officeart/2008/layout/HorizontalMultiLevelHierarchy"/>
    <dgm:cxn modelId="{16BAA4DD-A7E8-42A1-B851-702AEE18EFBC}" type="presParOf" srcId="{4BAC4599-5689-437F-90F2-D586D824B66C}" destId="{306D64F2-4C84-48E1-A409-2866D8738324}" srcOrd="0" destOrd="0" presId="urn:microsoft.com/office/officeart/2008/layout/HorizontalMultiLevelHierarchy"/>
    <dgm:cxn modelId="{3191AEEB-0282-4AF3-853E-15A296C6F169}" type="presParOf" srcId="{CA3EF3A2-1DC4-4BDB-B04F-4D24F2890560}" destId="{F95CDC0B-1276-4756-985D-A337D52ECEA8}" srcOrd="11" destOrd="0" presId="urn:microsoft.com/office/officeart/2008/layout/HorizontalMultiLevelHierarchy"/>
    <dgm:cxn modelId="{EF95FB5A-EDB1-41D3-ABA6-C4439CB02F54}" type="presParOf" srcId="{F95CDC0B-1276-4756-985D-A337D52ECEA8}" destId="{86B6F8FD-94AF-47EE-A573-412109D0A061}" srcOrd="0" destOrd="0" presId="urn:microsoft.com/office/officeart/2008/layout/HorizontalMultiLevelHierarchy"/>
    <dgm:cxn modelId="{AADA98D9-7720-42FA-9AE9-D85DF7968CE1}" type="presParOf" srcId="{F95CDC0B-1276-4756-985D-A337D52ECEA8}" destId="{3E0D6E4B-09BF-4222-8C28-376A9B26B17A}" srcOrd="1" destOrd="0" presId="urn:microsoft.com/office/officeart/2008/layout/HorizontalMultiLevelHierarchy"/>
    <dgm:cxn modelId="{B526D2F8-60EF-4BE9-ABA2-7F1399755E6D}" type="presParOf" srcId="{CA3EF3A2-1DC4-4BDB-B04F-4D24F2890560}" destId="{74114163-B4E1-492A-B948-61BB1E3023B2}" srcOrd="12" destOrd="0" presId="urn:microsoft.com/office/officeart/2008/layout/HorizontalMultiLevelHierarchy"/>
    <dgm:cxn modelId="{092BABCE-0E6F-4864-986A-A440E22C7677}" type="presParOf" srcId="{74114163-B4E1-492A-B948-61BB1E3023B2}" destId="{7C7E430D-68D7-4EDE-AC27-89BFBE44E6D7}" srcOrd="0" destOrd="0" presId="urn:microsoft.com/office/officeart/2008/layout/HorizontalMultiLevelHierarchy"/>
    <dgm:cxn modelId="{6C7463CA-747D-428E-9A3C-31C733FD6C78}" type="presParOf" srcId="{CA3EF3A2-1DC4-4BDB-B04F-4D24F2890560}" destId="{73B4E290-2265-4E2D-9A08-6E318366BF85}" srcOrd="13" destOrd="0" presId="urn:microsoft.com/office/officeart/2008/layout/HorizontalMultiLevelHierarchy"/>
    <dgm:cxn modelId="{CD8FAD67-82E0-4782-A75A-CAEF023B99DC}" type="presParOf" srcId="{73B4E290-2265-4E2D-9A08-6E318366BF85}" destId="{0060CFB8-2A8A-4A1B-B7AA-F0317BA7B739}" srcOrd="0" destOrd="0" presId="urn:microsoft.com/office/officeart/2008/layout/HorizontalMultiLevelHierarchy"/>
    <dgm:cxn modelId="{5C9CAC26-7870-486C-AF79-2E2D1F66F48F}" type="presParOf" srcId="{73B4E290-2265-4E2D-9A08-6E318366BF85}" destId="{456D3CD5-F779-47AD-9A81-6FD6FE9F5B2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14163-B4E1-492A-B948-61BB1E3023B2}">
      <dsp:nvSpPr>
        <dsp:cNvPr id="0" name=""/>
        <dsp:cNvSpPr/>
      </dsp:nvSpPr>
      <dsp:spPr>
        <a:xfrm>
          <a:off x="691776" y="2903899"/>
          <a:ext cx="499084" cy="2490848"/>
        </a:xfrm>
        <a:custGeom>
          <a:avLst/>
          <a:gdLst/>
          <a:ahLst/>
          <a:cxnLst/>
          <a:rect l="0" t="0" r="0" b="0"/>
          <a:pathLst>
            <a:path>
              <a:moveTo>
                <a:pt x="0" y="0"/>
              </a:moveTo>
              <a:lnTo>
                <a:pt x="249542" y="0"/>
              </a:lnTo>
              <a:lnTo>
                <a:pt x="249542" y="2490848"/>
              </a:lnTo>
              <a:lnTo>
                <a:pt x="499084" y="2490848"/>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latin typeface="Calibri" panose="020F0502020204030204" pitchFamily="34" charset="0"/>
            <a:cs typeface="Calibri" panose="020F0502020204030204" pitchFamily="34" charset="0"/>
          </a:endParaRPr>
        </a:p>
      </dsp:txBody>
      <dsp:txXfrm>
        <a:off x="877809" y="4085814"/>
        <a:ext cx="127017" cy="127017"/>
      </dsp:txXfrm>
    </dsp:sp>
    <dsp:sp modelId="{4BAC4599-5689-437F-90F2-D586D824B66C}">
      <dsp:nvSpPr>
        <dsp:cNvPr id="0" name=""/>
        <dsp:cNvSpPr/>
      </dsp:nvSpPr>
      <dsp:spPr>
        <a:xfrm>
          <a:off x="691776" y="2903899"/>
          <a:ext cx="499084" cy="1660565"/>
        </a:xfrm>
        <a:custGeom>
          <a:avLst/>
          <a:gdLst/>
          <a:ahLst/>
          <a:cxnLst/>
          <a:rect l="0" t="0" r="0" b="0"/>
          <a:pathLst>
            <a:path>
              <a:moveTo>
                <a:pt x="0" y="0"/>
              </a:moveTo>
              <a:lnTo>
                <a:pt x="249542" y="0"/>
              </a:lnTo>
              <a:lnTo>
                <a:pt x="249542" y="1660565"/>
              </a:lnTo>
              <a:lnTo>
                <a:pt x="499084" y="1660565"/>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latin typeface="Calibri" panose="020F0502020204030204" pitchFamily="34" charset="0"/>
            <a:cs typeface="Calibri" panose="020F0502020204030204" pitchFamily="34" charset="0"/>
          </a:endParaRPr>
        </a:p>
      </dsp:txBody>
      <dsp:txXfrm>
        <a:off x="897970" y="3690833"/>
        <a:ext cx="86697" cy="86697"/>
      </dsp:txXfrm>
    </dsp:sp>
    <dsp:sp modelId="{E20EDDB1-67FA-4D7D-9539-9F9A64C6DD66}">
      <dsp:nvSpPr>
        <dsp:cNvPr id="0" name=""/>
        <dsp:cNvSpPr/>
      </dsp:nvSpPr>
      <dsp:spPr>
        <a:xfrm>
          <a:off x="691776" y="2903899"/>
          <a:ext cx="499084" cy="830282"/>
        </a:xfrm>
        <a:custGeom>
          <a:avLst/>
          <a:gdLst/>
          <a:ahLst/>
          <a:cxnLst/>
          <a:rect l="0" t="0" r="0" b="0"/>
          <a:pathLst>
            <a:path>
              <a:moveTo>
                <a:pt x="0" y="0"/>
              </a:moveTo>
              <a:lnTo>
                <a:pt x="249542" y="0"/>
              </a:lnTo>
              <a:lnTo>
                <a:pt x="249542" y="830282"/>
              </a:lnTo>
              <a:lnTo>
                <a:pt x="499084" y="830282"/>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latin typeface="Calibri" panose="020F0502020204030204" pitchFamily="34" charset="0"/>
            <a:cs typeface="Calibri" panose="020F0502020204030204" pitchFamily="34" charset="0"/>
          </a:endParaRPr>
        </a:p>
      </dsp:txBody>
      <dsp:txXfrm>
        <a:off x="917100" y="3294822"/>
        <a:ext cx="48436" cy="48436"/>
      </dsp:txXfrm>
    </dsp:sp>
    <dsp:sp modelId="{4014ECEF-0888-4009-892D-AB08DF214F2C}">
      <dsp:nvSpPr>
        <dsp:cNvPr id="0" name=""/>
        <dsp:cNvSpPr/>
      </dsp:nvSpPr>
      <dsp:spPr>
        <a:xfrm>
          <a:off x="691776" y="2858179"/>
          <a:ext cx="499084" cy="91440"/>
        </a:xfrm>
        <a:custGeom>
          <a:avLst/>
          <a:gdLst/>
          <a:ahLst/>
          <a:cxnLst/>
          <a:rect l="0" t="0" r="0" b="0"/>
          <a:pathLst>
            <a:path>
              <a:moveTo>
                <a:pt x="0" y="45720"/>
              </a:moveTo>
              <a:lnTo>
                <a:pt x="499084" y="4572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libri" panose="020F0502020204030204" pitchFamily="34" charset="0"/>
            <a:cs typeface="Calibri" panose="020F0502020204030204" pitchFamily="34" charset="0"/>
          </a:endParaRPr>
        </a:p>
      </dsp:txBody>
      <dsp:txXfrm>
        <a:off x="928841" y="2891422"/>
        <a:ext cx="24954" cy="24954"/>
      </dsp:txXfrm>
    </dsp:sp>
    <dsp:sp modelId="{31B24B2D-92AE-440C-A1A6-5F475784AD35}">
      <dsp:nvSpPr>
        <dsp:cNvPr id="0" name=""/>
        <dsp:cNvSpPr/>
      </dsp:nvSpPr>
      <dsp:spPr>
        <a:xfrm>
          <a:off x="691776" y="2073616"/>
          <a:ext cx="499084" cy="830282"/>
        </a:xfrm>
        <a:custGeom>
          <a:avLst/>
          <a:gdLst/>
          <a:ahLst/>
          <a:cxnLst/>
          <a:rect l="0" t="0" r="0" b="0"/>
          <a:pathLst>
            <a:path>
              <a:moveTo>
                <a:pt x="0" y="830282"/>
              </a:moveTo>
              <a:lnTo>
                <a:pt x="249542" y="830282"/>
              </a:lnTo>
              <a:lnTo>
                <a:pt x="249542" y="0"/>
              </a:lnTo>
              <a:lnTo>
                <a:pt x="499084"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latin typeface="Calibri" panose="020F0502020204030204" pitchFamily="34" charset="0"/>
            <a:cs typeface="Calibri" panose="020F0502020204030204" pitchFamily="34" charset="0"/>
          </a:endParaRPr>
        </a:p>
      </dsp:txBody>
      <dsp:txXfrm>
        <a:off x="917100" y="2464539"/>
        <a:ext cx="48436" cy="48436"/>
      </dsp:txXfrm>
    </dsp:sp>
    <dsp:sp modelId="{6BE7391D-3772-45C7-BB03-B5B214683C6E}">
      <dsp:nvSpPr>
        <dsp:cNvPr id="0" name=""/>
        <dsp:cNvSpPr/>
      </dsp:nvSpPr>
      <dsp:spPr>
        <a:xfrm>
          <a:off x="691776" y="1243333"/>
          <a:ext cx="499084" cy="1660565"/>
        </a:xfrm>
        <a:custGeom>
          <a:avLst/>
          <a:gdLst/>
          <a:ahLst/>
          <a:cxnLst/>
          <a:rect l="0" t="0" r="0" b="0"/>
          <a:pathLst>
            <a:path>
              <a:moveTo>
                <a:pt x="0" y="1660565"/>
              </a:moveTo>
              <a:lnTo>
                <a:pt x="249542" y="1660565"/>
              </a:lnTo>
              <a:lnTo>
                <a:pt x="249542" y="0"/>
              </a:lnTo>
              <a:lnTo>
                <a:pt x="499084"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latin typeface="Calibri" panose="020F0502020204030204" pitchFamily="34" charset="0"/>
            <a:cs typeface="Calibri" panose="020F0502020204030204" pitchFamily="34" charset="0"/>
          </a:endParaRPr>
        </a:p>
      </dsp:txBody>
      <dsp:txXfrm>
        <a:off x="897970" y="2030268"/>
        <a:ext cx="86697" cy="86697"/>
      </dsp:txXfrm>
    </dsp:sp>
    <dsp:sp modelId="{D06C129D-FFB9-48A9-9033-F70ED61AAC72}">
      <dsp:nvSpPr>
        <dsp:cNvPr id="0" name=""/>
        <dsp:cNvSpPr/>
      </dsp:nvSpPr>
      <dsp:spPr>
        <a:xfrm>
          <a:off x="691776" y="413051"/>
          <a:ext cx="499084" cy="2490848"/>
        </a:xfrm>
        <a:custGeom>
          <a:avLst/>
          <a:gdLst/>
          <a:ahLst/>
          <a:cxnLst/>
          <a:rect l="0" t="0" r="0" b="0"/>
          <a:pathLst>
            <a:path>
              <a:moveTo>
                <a:pt x="0" y="2490848"/>
              </a:moveTo>
              <a:lnTo>
                <a:pt x="249542" y="2490848"/>
              </a:lnTo>
              <a:lnTo>
                <a:pt x="249542" y="0"/>
              </a:lnTo>
              <a:lnTo>
                <a:pt x="499084"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latin typeface="Calibri" panose="020F0502020204030204" pitchFamily="34" charset="0"/>
            <a:cs typeface="Calibri" panose="020F0502020204030204" pitchFamily="34" charset="0"/>
          </a:endParaRPr>
        </a:p>
      </dsp:txBody>
      <dsp:txXfrm>
        <a:off x="877809" y="1594966"/>
        <a:ext cx="127017" cy="127017"/>
      </dsp:txXfrm>
    </dsp:sp>
    <dsp:sp modelId="{59935916-D8C6-4C4E-B14F-48A57B6B9F68}">
      <dsp:nvSpPr>
        <dsp:cNvPr id="0" name=""/>
        <dsp:cNvSpPr/>
      </dsp:nvSpPr>
      <dsp:spPr>
        <a:xfrm rot="16200000">
          <a:off x="-2495576" y="2620235"/>
          <a:ext cx="5807378" cy="567327"/>
        </a:xfrm>
        <a:prstGeom prst="rect">
          <a:avLst/>
        </a:prstGeom>
        <a:solidFill>
          <a:srgbClr val="62BCF0"/>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Commissioner’s Office</a:t>
          </a:r>
          <a:endParaRPr lang="en-US" sz="2000" i="1" kern="1200" dirty="0">
            <a:solidFill>
              <a:schemeClr val="bg1"/>
            </a:solidFill>
            <a:latin typeface="Calibri" panose="020F0502020204030204" pitchFamily="34" charset="0"/>
            <a:cs typeface="Calibri" panose="020F0502020204030204" pitchFamily="34" charset="0"/>
          </a:endParaRPr>
        </a:p>
      </dsp:txBody>
      <dsp:txXfrm>
        <a:off x="-2495576" y="2620235"/>
        <a:ext cx="5807378" cy="567327"/>
      </dsp:txXfrm>
    </dsp:sp>
    <dsp:sp modelId="{B73CF9B0-EB3F-4577-8369-54F3E07425DB}">
      <dsp:nvSpPr>
        <dsp:cNvPr id="0" name=""/>
        <dsp:cNvSpPr/>
      </dsp:nvSpPr>
      <dsp:spPr>
        <a:xfrm>
          <a:off x="1190860" y="93009"/>
          <a:ext cx="3970713" cy="640083"/>
        </a:xfrm>
        <a:prstGeom prst="rect">
          <a:avLst/>
        </a:prstGeom>
        <a:solidFill>
          <a:srgbClr val="01203D"/>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Administration and Financial Management</a:t>
          </a:r>
        </a:p>
      </dsp:txBody>
      <dsp:txXfrm>
        <a:off x="1190860" y="93009"/>
        <a:ext cx="3970713" cy="640083"/>
      </dsp:txXfrm>
    </dsp:sp>
    <dsp:sp modelId="{57F0B218-B8AE-4220-9430-48E42516228E}">
      <dsp:nvSpPr>
        <dsp:cNvPr id="0" name=""/>
        <dsp:cNvSpPr/>
      </dsp:nvSpPr>
      <dsp:spPr>
        <a:xfrm>
          <a:off x="1190860" y="923292"/>
          <a:ext cx="3974980" cy="640083"/>
        </a:xfrm>
        <a:prstGeom prst="rect">
          <a:avLst/>
        </a:prstGeom>
        <a:solidFill>
          <a:srgbClr val="62BCF0"/>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Epidemiology and Health Planning</a:t>
          </a:r>
        </a:p>
      </dsp:txBody>
      <dsp:txXfrm>
        <a:off x="1190860" y="923292"/>
        <a:ext cx="3974980" cy="640083"/>
      </dsp:txXfrm>
    </dsp:sp>
    <dsp:sp modelId="{7273DBFA-A064-4CD0-8B35-089175BB930D}">
      <dsp:nvSpPr>
        <dsp:cNvPr id="0" name=""/>
        <dsp:cNvSpPr/>
      </dsp:nvSpPr>
      <dsp:spPr>
        <a:xfrm>
          <a:off x="1190860" y="1753575"/>
          <a:ext cx="3974980" cy="640083"/>
        </a:xfrm>
        <a:prstGeom prst="rect">
          <a:avLst/>
        </a:prstGeom>
        <a:solidFill>
          <a:srgbClr val="84BC49"/>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Laboratory Services</a:t>
          </a:r>
        </a:p>
      </dsp:txBody>
      <dsp:txXfrm>
        <a:off x="1190860" y="1753575"/>
        <a:ext cx="3974980" cy="640083"/>
      </dsp:txXfrm>
    </dsp:sp>
    <dsp:sp modelId="{6D7F8648-288A-4A1F-B54A-807646FA6E13}">
      <dsp:nvSpPr>
        <dsp:cNvPr id="0" name=""/>
        <dsp:cNvSpPr/>
      </dsp:nvSpPr>
      <dsp:spPr>
        <a:xfrm>
          <a:off x="1190860" y="2583857"/>
          <a:ext cx="3974980" cy="640083"/>
        </a:xfrm>
        <a:prstGeom prst="rect">
          <a:avLst/>
        </a:prstGeom>
        <a:solidFill>
          <a:srgbClr val="01203D"/>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Maternal and Child Health</a:t>
          </a:r>
        </a:p>
      </dsp:txBody>
      <dsp:txXfrm>
        <a:off x="1190860" y="2583857"/>
        <a:ext cx="3974980" cy="640083"/>
      </dsp:txXfrm>
    </dsp:sp>
    <dsp:sp modelId="{42D61C59-8415-4E78-A2CC-696EF3213CB7}">
      <dsp:nvSpPr>
        <dsp:cNvPr id="0" name=""/>
        <dsp:cNvSpPr/>
      </dsp:nvSpPr>
      <dsp:spPr>
        <a:xfrm>
          <a:off x="1190860" y="3414140"/>
          <a:ext cx="3974980" cy="640083"/>
        </a:xfrm>
        <a:prstGeom prst="rect">
          <a:avLst/>
        </a:prstGeom>
        <a:solidFill>
          <a:srgbClr val="62BCF0"/>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Prevention and Quality Improvement</a:t>
          </a:r>
        </a:p>
      </dsp:txBody>
      <dsp:txXfrm>
        <a:off x="1190860" y="3414140"/>
        <a:ext cx="3974980" cy="640083"/>
      </dsp:txXfrm>
    </dsp:sp>
    <dsp:sp modelId="{86B6F8FD-94AF-47EE-A573-412109D0A061}">
      <dsp:nvSpPr>
        <dsp:cNvPr id="0" name=""/>
        <dsp:cNvSpPr/>
      </dsp:nvSpPr>
      <dsp:spPr>
        <a:xfrm>
          <a:off x="1190860" y="4244423"/>
          <a:ext cx="3974980" cy="640083"/>
        </a:xfrm>
        <a:prstGeom prst="rect">
          <a:avLst/>
        </a:prstGeom>
        <a:solidFill>
          <a:srgbClr val="84BC49"/>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Public Health Protection and Safety</a:t>
          </a:r>
        </a:p>
      </dsp:txBody>
      <dsp:txXfrm>
        <a:off x="1190860" y="4244423"/>
        <a:ext cx="3974980" cy="640083"/>
      </dsp:txXfrm>
    </dsp:sp>
    <dsp:sp modelId="{0060CFB8-2A8A-4A1B-B7AA-F0317BA7B739}">
      <dsp:nvSpPr>
        <dsp:cNvPr id="0" name=""/>
        <dsp:cNvSpPr/>
      </dsp:nvSpPr>
      <dsp:spPr>
        <a:xfrm>
          <a:off x="1190860" y="5074706"/>
          <a:ext cx="3974980" cy="640083"/>
        </a:xfrm>
        <a:prstGeom prst="rect">
          <a:avLst/>
        </a:prstGeom>
        <a:solidFill>
          <a:srgbClr val="01203D"/>
        </a:solidFill>
        <a:ln w="285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Calibri" panose="020F0502020204030204" pitchFamily="34" charset="0"/>
              <a:cs typeface="Calibri" panose="020F0502020204030204" pitchFamily="34" charset="0"/>
            </a:rPr>
            <a:t>Women’s Health</a:t>
          </a:r>
        </a:p>
      </dsp:txBody>
      <dsp:txXfrm>
        <a:off x="1190860" y="5074706"/>
        <a:ext cx="3974980" cy="64008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sz="quarter" idx="1"/>
          </p:nvPr>
        </p:nvSpPr>
        <p:spPr>
          <a:xfrm>
            <a:off x="3927775" y="0"/>
            <a:ext cx="3004820" cy="462611"/>
          </a:xfrm>
          <a:prstGeom prst="rect">
            <a:avLst/>
          </a:prstGeom>
        </p:spPr>
        <p:txBody>
          <a:bodyPr vert="horz" lIns="92309" tIns="46154" rIns="92309" bIns="46154" rtlCol="0"/>
          <a:lstStyle>
            <a:lvl1pPr algn="r">
              <a:defRPr sz="1200"/>
            </a:lvl1pPr>
          </a:lstStyle>
          <a:p>
            <a:fld id="{DFA29149-8115-4F97-A7DE-8B4901D9F730}" type="datetimeFigureOut">
              <a:rPr lang="en-US" smtClean="0"/>
              <a:t>8/5/2024</a:t>
            </a:fld>
            <a:endParaRPr lang="en-US"/>
          </a:p>
        </p:txBody>
      </p:sp>
      <p:sp>
        <p:nvSpPr>
          <p:cNvPr id="4" name="Footer Placeholder 3"/>
          <p:cNvSpPr>
            <a:spLocks noGrp="1"/>
          </p:cNvSpPr>
          <p:nvPr>
            <p:ph type="ftr" sz="quarter" idx="2"/>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5" name="Slide Number Placeholder 4"/>
          <p:cNvSpPr>
            <a:spLocks noGrp="1"/>
          </p:cNvSpPr>
          <p:nvPr>
            <p:ph type="sldNum" sz="quarter" idx="3"/>
          </p:nvPr>
        </p:nvSpPr>
        <p:spPr>
          <a:xfrm>
            <a:off x="3927775" y="8757590"/>
            <a:ext cx="3004820" cy="462610"/>
          </a:xfrm>
          <a:prstGeom prst="rect">
            <a:avLst/>
          </a:prstGeom>
        </p:spPr>
        <p:txBody>
          <a:bodyPr vert="horz" lIns="92309" tIns="46154" rIns="92309" bIns="46154" rtlCol="0" anchor="b"/>
          <a:lstStyle>
            <a:lvl1pPr algn="r">
              <a:defRPr sz="1200"/>
            </a:lvl1pPr>
          </a:lstStyle>
          <a:p>
            <a:fld id="{927BFF56-1F20-4316-B65F-697182A2B903}" type="slidenum">
              <a:rPr lang="en-US" smtClean="0"/>
              <a:t>‹#›</a:t>
            </a:fld>
            <a:endParaRPr lang="en-US"/>
          </a:p>
        </p:txBody>
      </p:sp>
    </p:spTree>
    <p:extLst>
      <p:ext uri="{BB962C8B-B14F-4D97-AF65-F5344CB8AC3E}">
        <p14:creationId xmlns:p14="http://schemas.microsoft.com/office/powerpoint/2010/main" val="11024777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2042ED44-4110-4B2A-9AF4-3735870CBD30}" type="datetimeFigureOut">
              <a:rPr lang="en-US" smtClean="0"/>
              <a:t>8/5/2024</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42715CA2-1010-4D62-B76A-13944E30DDA1}" type="slidenum">
              <a:rPr lang="en-US" smtClean="0"/>
              <a:t>‹#›</a:t>
            </a:fld>
            <a:endParaRPr lang="en-US"/>
          </a:p>
        </p:txBody>
      </p:sp>
    </p:spTree>
    <p:extLst>
      <p:ext uri="{BB962C8B-B14F-4D97-AF65-F5344CB8AC3E}">
        <p14:creationId xmlns:p14="http://schemas.microsoft.com/office/powerpoint/2010/main" val="796358010"/>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ption 1">
    <p:spTree>
      <p:nvGrpSpPr>
        <p:cNvPr id="1" name=""/>
        <p:cNvGrpSpPr/>
        <p:nvPr/>
      </p:nvGrpSpPr>
      <p:grpSpPr>
        <a:xfrm>
          <a:off x="0" y="0"/>
          <a:ext cx="0" cy="0"/>
          <a:chOff x="0" y="0"/>
          <a:chExt cx="0" cy="0"/>
        </a:xfrm>
      </p:grpSpPr>
      <p:sp>
        <p:nvSpPr>
          <p:cNvPr id="18" name="Dark Blue Box 1"/>
          <p:cNvSpPr/>
          <p:nvPr userDrawn="1"/>
        </p:nvSpPr>
        <p:spPr>
          <a:xfrm>
            <a:off x="0" y="0"/>
            <a:ext cx="12188952" cy="3608275"/>
          </a:xfrm>
          <a:prstGeom prst="rect">
            <a:avLst/>
          </a:prstGeom>
          <a:solidFill>
            <a:srgbClr val="01203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p:cNvSpPr>
            <a:spLocks noGrp="1"/>
          </p:cNvSpPr>
          <p:nvPr>
            <p:ph type="ctrTitle" hasCustomPrompt="1"/>
          </p:nvPr>
        </p:nvSpPr>
        <p:spPr>
          <a:xfrm>
            <a:off x="458724" y="466598"/>
            <a:ext cx="11274552" cy="1896149"/>
          </a:xfrm>
          <a:noFill/>
        </p:spPr>
        <p:txBody>
          <a:bodyPr anchor="ctr">
            <a:normAutofit/>
          </a:bodyPr>
          <a:lstStyle>
            <a:lvl1pPr algn="ctr">
              <a:defRPr sz="4400" b="1">
                <a:solidFill>
                  <a:schemeClr val="bg1"/>
                </a:solidFill>
                <a:latin typeface="+mn-lt"/>
                <a:cs typeface="Arial" panose="020B0604020202020204" pitchFamily="34" charset="0"/>
              </a:defRPr>
            </a:lvl1pPr>
          </a:lstStyle>
          <a:p>
            <a:r>
              <a:rPr lang="en-US" dirty="0"/>
              <a:t>Add presentation title</a:t>
            </a:r>
          </a:p>
        </p:txBody>
      </p:sp>
      <p:sp>
        <p:nvSpPr>
          <p:cNvPr id="3" name="Presenter 1"/>
          <p:cNvSpPr>
            <a:spLocks noGrp="1"/>
          </p:cNvSpPr>
          <p:nvPr>
            <p:ph type="subTitle" idx="1" hasCustomPrompt="1"/>
          </p:nvPr>
        </p:nvSpPr>
        <p:spPr bwMode="invGray">
          <a:xfrm>
            <a:off x="458724" y="2686719"/>
            <a:ext cx="11274552" cy="576664"/>
          </a:xfrm>
          <a:prstGeom prst="rect">
            <a:avLst/>
          </a:prstGeom>
        </p:spPr>
        <p:txBody>
          <a:bodyPr>
            <a:normAutofit/>
          </a:bodyPr>
          <a:lstStyle>
            <a:lvl1pPr marL="0" indent="0" algn="ctr">
              <a:buNone/>
              <a:defRPr sz="3400">
                <a:solidFill>
                  <a:srgbClr val="62BCF0"/>
                </a:solidFill>
                <a:latin typeface="+mn-lt"/>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Add presenter(s)</a:t>
            </a:r>
          </a:p>
        </p:txBody>
      </p:sp>
      <p:sp>
        <p:nvSpPr>
          <p:cNvPr id="17" name="Date 1"/>
          <p:cNvSpPr>
            <a:spLocks noGrp="1"/>
          </p:cNvSpPr>
          <p:nvPr>
            <p:ph type="body" sz="quarter" idx="10" hasCustomPrompt="1"/>
          </p:nvPr>
        </p:nvSpPr>
        <p:spPr>
          <a:xfrm>
            <a:off x="458724" y="3627140"/>
            <a:ext cx="11274552" cy="573088"/>
          </a:xfrm>
          <a:prstGeom prst="rect">
            <a:avLst/>
          </a:prstGeom>
        </p:spPr>
        <p:txBody>
          <a:bodyPr anchor="ctr">
            <a:normAutofit/>
          </a:bodyPr>
          <a:lstStyle>
            <a:lvl1pPr marL="0" indent="0" algn="ctr">
              <a:buNone/>
              <a:defRPr sz="2200" b="1">
                <a:solidFill>
                  <a:srgbClr val="01203D"/>
                </a:solidFill>
                <a:latin typeface="+mn-lt"/>
                <a:cs typeface="Arial" panose="020B0604020202020204" pitchFamily="34" charset="0"/>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date (Month DD, YYYY)</a:t>
            </a:r>
          </a:p>
        </p:txBody>
      </p:sp>
      <p:sp>
        <p:nvSpPr>
          <p:cNvPr id="12" name="Website 1">
            <a:extLst>
              <a:ext uri="{FF2B5EF4-FFF2-40B4-BE49-F238E27FC236}">
                <a16:creationId xmlns:a16="http://schemas.microsoft.com/office/drawing/2014/main" id="{8F2D9F15-F418-4BC6-989C-D5588E30F701}"/>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pic>
        <p:nvPicPr>
          <p:cNvPr id="5" name="PHAB Seal 1">
            <a:extLst>
              <a:ext uri="{FF2B5EF4-FFF2-40B4-BE49-F238E27FC236}">
                <a16:creationId xmlns:a16="http://schemas.microsoft.com/office/drawing/2014/main" id="{210FC637-5CE9-9279-C9E4-90D2F085AB7E}"/>
              </a:ext>
            </a:extLst>
          </p:cNvPr>
          <p:cNvPicPr>
            <a:picLocks noChangeAspect="1"/>
          </p:cNvPicPr>
          <p:nvPr userDrawn="1"/>
        </p:nvPicPr>
        <p:blipFill>
          <a:blip r:embed="rId2"/>
          <a:stretch>
            <a:fillRect/>
          </a:stretch>
        </p:blipFill>
        <p:spPr>
          <a:xfrm>
            <a:off x="5201187" y="4445364"/>
            <a:ext cx="1789628" cy="1755648"/>
          </a:xfrm>
          <a:prstGeom prst="rect">
            <a:avLst/>
          </a:prstGeom>
        </p:spPr>
      </p:pic>
      <p:pic>
        <p:nvPicPr>
          <p:cNvPr id="4" name="KDPH Logo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252" y="4583903"/>
            <a:ext cx="3132289" cy="1371601"/>
          </a:xfrm>
          <a:prstGeom prst="rect">
            <a:avLst/>
          </a:prstGeom>
        </p:spPr>
      </p:pic>
      <p:pic>
        <p:nvPicPr>
          <p:cNvPr id="6" name="Picture 5">
            <a:extLst>
              <a:ext uri="{FF2B5EF4-FFF2-40B4-BE49-F238E27FC236}">
                <a16:creationId xmlns:a16="http://schemas.microsoft.com/office/drawing/2014/main" id="{A4D8927A-39F4-5150-A64C-5BA7623257BD}"/>
              </a:ext>
            </a:extLst>
          </p:cNvPr>
          <p:cNvPicPr>
            <a:picLocks noChangeAspect="1"/>
          </p:cNvPicPr>
          <p:nvPr userDrawn="1"/>
        </p:nvPicPr>
        <p:blipFill>
          <a:blip r:embed="rId4"/>
          <a:stretch>
            <a:fillRect/>
          </a:stretch>
        </p:blipFill>
        <p:spPr>
          <a:xfrm>
            <a:off x="8613461" y="4583903"/>
            <a:ext cx="3119172" cy="1371600"/>
          </a:xfrm>
          <a:prstGeom prst="rect">
            <a:avLst/>
          </a:prstGeom>
        </p:spPr>
      </p:pic>
      <p:sp>
        <p:nvSpPr>
          <p:cNvPr id="7" name="Website 1">
            <a:extLst>
              <a:ext uri="{FF2B5EF4-FFF2-40B4-BE49-F238E27FC236}">
                <a16:creationId xmlns:a16="http://schemas.microsoft.com/office/drawing/2014/main" id="{0E0627B1-8531-B4D4-451A-28B00F3EA22B}"/>
              </a:ext>
            </a:extLst>
          </p:cNvPr>
          <p:cNvSpPr>
            <a:spLocks noGrp="1"/>
          </p:cNvSpPr>
          <p:nvPr>
            <p:ph type="body" sz="quarter" idx="12" hasCustomPrompt="1"/>
          </p:nvPr>
        </p:nvSpPr>
        <p:spPr>
          <a:xfrm>
            <a:off x="0" y="6423658"/>
            <a:ext cx="3812875" cy="411480"/>
          </a:xfrm>
          <a:prstGeom prst="rect">
            <a:avLst/>
          </a:prstGeom>
          <a:no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chfs.ky.gov</a:t>
            </a:r>
          </a:p>
        </p:txBody>
      </p:sp>
      <p:sp>
        <p:nvSpPr>
          <p:cNvPr id="8" name="Website 1">
            <a:extLst>
              <a:ext uri="{FF2B5EF4-FFF2-40B4-BE49-F238E27FC236}">
                <a16:creationId xmlns:a16="http://schemas.microsoft.com/office/drawing/2014/main" id="{44DEA284-6469-66F9-9147-ABD2F442F3F3}"/>
              </a:ext>
            </a:extLst>
          </p:cNvPr>
          <p:cNvSpPr>
            <a:spLocks noGrp="1"/>
          </p:cNvSpPr>
          <p:nvPr>
            <p:ph type="body" sz="quarter" idx="13" hasCustomPrompt="1"/>
          </p:nvPr>
        </p:nvSpPr>
        <p:spPr>
          <a:xfrm>
            <a:off x="8376077" y="6423658"/>
            <a:ext cx="3812875" cy="411480"/>
          </a:xfrm>
          <a:prstGeom prst="rect">
            <a:avLst/>
          </a:prstGeom>
          <a:no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khda-ky.org</a:t>
            </a:r>
          </a:p>
        </p:txBody>
      </p:sp>
    </p:spTree>
    <p:extLst>
      <p:ext uri="{BB962C8B-B14F-4D97-AF65-F5344CB8AC3E}">
        <p14:creationId xmlns:p14="http://schemas.microsoft.com/office/powerpoint/2010/main" val="319456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act Info - single presenter">
    <p:spTree>
      <p:nvGrpSpPr>
        <p:cNvPr id="1" name=""/>
        <p:cNvGrpSpPr/>
        <p:nvPr/>
      </p:nvGrpSpPr>
      <p:grpSpPr>
        <a:xfrm>
          <a:off x="0" y="0"/>
          <a:ext cx="0" cy="0"/>
          <a:chOff x="0" y="0"/>
          <a:chExt cx="0" cy="0"/>
        </a:xfrm>
      </p:grpSpPr>
      <p:sp>
        <p:nvSpPr>
          <p:cNvPr id="11" name="Text Placeholder 35"/>
          <p:cNvSpPr>
            <a:spLocks noGrp="1"/>
          </p:cNvSpPr>
          <p:nvPr>
            <p:ph type="body" sz="quarter" idx="15" hasCustomPrompt="1"/>
          </p:nvPr>
        </p:nvSpPr>
        <p:spPr>
          <a:xfrm>
            <a:off x="449580" y="3640634"/>
            <a:ext cx="11292840" cy="460259"/>
          </a:xfrm>
          <a:prstGeom prst="rect">
            <a:avLst/>
          </a:prstGeom>
          <a:noFill/>
        </p:spPr>
        <p:txBody>
          <a:bodyPr anchor="ctr">
            <a:normAutofit/>
          </a:bodyPr>
          <a:lstStyle>
            <a:lvl1pPr marL="0" indent="0" algn="ctr">
              <a:buNone/>
              <a:defRPr sz="2200" b="1">
                <a:solidFill>
                  <a:srgbClr val="01203D"/>
                </a:solidFill>
                <a:latin typeface="+mn-lt"/>
                <a:cs typeface="Arial" panose="020B060402020202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chfs.ky.gov/agencies/DPH</a:t>
            </a:r>
          </a:p>
        </p:txBody>
      </p:sp>
      <p:sp>
        <p:nvSpPr>
          <p:cNvPr id="12" name="Rectangle 11"/>
          <p:cNvSpPr/>
          <p:nvPr userDrawn="1"/>
        </p:nvSpPr>
        <p:spPr>
          <a:xfrm>
            <a:off x="449580" y="677008"/>
            <a:ext cx="11292840" cy="769441"/>
          </a:xfrm>
          <a:prstGeom prst="rect">
            <a:avLst/>
          </a:prstGeom>
        </p:spPr>
        <p:txBody>
          <a:bodyPr wrap="square">
            <a:spAutoFit/>
          </a:bodyPr>
          <a:lstStyle/>
          <a:p>
            <a:pPr lvl="0" algn="ctr"/>
            <a:r>
              <a:rPr lang="en-US" sz="4400" b="1" dirty="0">
                <a:solidFill>
                  <a:srgbClr val="01203D"/>
                </a:solidFill>
                <a:latin typeface="Calibri" panose="020F0502020204030204" pitchFamily="34" charset="0"/>
                <a:cs typeface="Calibri" panose="020F0502020204030204" pitchFamily="34" charset="0"/>
              </a:rPr>
              <a:t>Questions?</a:t>
            </a:r>
          </a:p>
        </p:txBody>
      </p:sp>
      <p:sp>
        <p:nvSpPr>
          <p:cNvPr id="13" name="Text Placeholder 35"/>
          <p:cNvSpPr>
            <a:spLocks noGrp="1"/>
          </p:cNvSpPr>
          <p:nvPr>
            <p:ph type="body" sz="quarter" idx="14" hasCustomPrompt="1"/>
          </p:nvPr>
        </p:nvSpPr>
        <p:spPr>
          <a:xfrm>
            <a:off x="449580" y="1676401"/>
            <a:ext cx="11292840" cy="1752600"/>
          </a:xfrm>
          <a:prstGeom prst="rect">
            <a:avLst/>
          </a:prstGeom>
        </p:spPr>
        <p:txBody>
          <a:bodyPr anchor="t"/>
          <a:lstStyle>
            <a:lvl1pPr marL="0" indent="0" algn="ctr">
              <a:buNone/>
              <a:defRPr baseline="0">
                <a:solidFill>
                  <a:schemeClr val="tx1"/>
                </a:solidFill>
                <a:latin typeface="Calibri" panose="020F0502020204030204" pitchFamily="34" charset="0"/>
                <a:cs typeface="Calibri" panose="020F050202020403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Add presenter name, phone, email</a:t>
            </a:r>
          </a:p>
        </p:txBody>
      </p:sp>
      <p:grpSp>
        <p:nvGrpSpPr>
          <p:cNvPr id="22" name="Group 21">
            <a:extLst>
              <a:ext uri="{FF2B5EF4-FFF2-40B4-BE49-F238E27FC236}">
                <a16:creationId xmlns:a16="http://schemas.microsoft.com/office/drawing/2014/main" id="{E0F9AF5C-7C35-E789-5E04-BF6A322AEC4E}"/>
              </a:ext>
            </a:extLst>
          </p:cNvPr>
          <p:cNvGrpSpPr/>
          <p:nvPr userDrawn="1"/>
        </p:nvGrpSpPr>
        <p:grpSpPr>
          <a:xfrm>
            <a:off x="446252" y="4583903"/>
            <a:ext cx="11296168" cy="1445487"/>
            <a:chOff x="446252" y="4583903"/>
            <a:chExt cx="11296168" cy="1445486"/>
          </a:xfrm>
        </p:grpSpPr>
        <p:pic>
          <p:nvPicPr>
            <p:cNvPr id="23" name="Picture 22">
              <a:extLst>
                <a:ext uri="{FF2B5EF4-FFF2-40B4-BE49-F238E27FC236}">
                  <a16:creationId xmlns:a16="http://schemas.microsoft.com/office/drawing/2014/main" id="{B5E5EA08-0C80-2B6F-46B7-F779CA8EBA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6252" y="4583903"/>
              <a:ext cx="3132289" cy="1371600"/>
            </a:xfrm>
            <a:prstGeom prst="rect">
              <a:avLst/>
            </a:prstGeom>
          </p:spPr>
        </p:pic>
        <p:pic>
          <p:nvPicPr>
            <p:cNvPr id="25" name="Picture 24" descr="Logo&#10;&#10;Description automatically generated">
              <a:extLst>
                <a:ext uri="{FF2B5EF4-FFF2-40B4-BE49-F238E27FC236}">
                  <a16:creationId xmlns:a16="http://schemas.microsoft.com/office/drawing/2014/main" id="{79B54700-8017-A547-1682-89C0FEB3A4A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26599" y="4657789"/>
              <a:ext cx="2715821" cy="1371600"/>
            </a:xfrm>
            <a:prstGeom prst="rect">
              <a:avLst/>
            </a:prstGeom>
          </p:spPr>
        </p:pic>
      </p:grpSp>
      <p:pic>
        <p:nvPicPr>
          <p:cNvPr id="2" name="PHAB Seal 1">
            <a:extLst>
              <a:ext uri="{FF2B5EF4-FFF2-40B4-BE49-F238E27FC236}">
                <a16:creationId xmlns:a16="http://schemas.microsoft.com/office/drawing/2014/main" id="{F019506F-A68D-B9CA-F0E0-0441A9CF6544}"/>
              </a:ext>
            </a:extLst>
          </p:cNvPr>
          <p:cNvPicPr>
            <a:picLocks noChangeAspect="1"/>
          </p:cNvPicPr>
          <p:nvPr userDrawn="1"/>
        </p:nvPicPr>
        <p:blipFill>
          <a:blip r:embed="rId4"/>
          <a:stretch>
            <a:fillRect/>
          </a:stretch>
        </p:blipFill>
        <p:spPr>
          <a:xfrm>
            <a:off x="5201186" y="4465765"/>
            <a:ext cx="1789628" cy="1755648"/>
          </a:xfrm>
          <a:prstGeom prst="rect">
            <a:avLst/>
          </a:prstGeom>
        </p:spPr>
      </p:pic>
      <p:sp>
        <p:nvSpPr>
          <p:cNvPr id="4" name="Slide Number">
            <a:extLst>
              <a:ext uri="{FF2B5EF4-FFF2-40B4-BE49-F238E27FC236}">
                <a16:creationId xmlns:a16="http://schemas.microsoft.com/office/drawing/2014/main" id="{393E249F-B0F7-A6BF-987A-20B7F7F5D08F}"/>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3" name="Website 1">
            <a:extLst>
              <a:ext uri="{FF2B5EF4-FFF2-40B4-BE49-F238E27FC236}">
                <a16:creationId xmlns:a16="http://schemas.microsoft.com/office/drawing/2014/main" id="{5884CB81-C176-85F6-298B-2E913ADC442A}"/>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394205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act Info - multiple presenters">
    <p:spTree>
      <p:nvGrpSpPr>
        <p:cNvPr id="1" name=""/>
        <p:cNvGrpSpPr/>
        <p:nvPr/>
      </p:nvGrpSpPr>
      <p:grpSpPr>
        <a:xfrm>
          <a:off x="0" y="0"/>
          <a:ext cx="0" cy="0"/>
          <a:chOff x="0" y="0"/>
          <a:chExt cx="0" cy="0"/>
        </a:xfrm>
      </p:grpSpPr>
      <p:sp>
        <p:nvSpPr>
          <p:cNvPr id="11" name="Text Placeholder 35"/>
          <p:cNvSpPr>
            <a:spLocks noGrp="1"/>
          </p:cNvSpPr>
          <p:nvPr>
            <p:ph type="body" sz="quarter" idx="15" hasCustomPrompt="1"/>
          </p:nvPr>
        </p:nvSpPr>
        <p:spPr>
          <a:xfrm>
            <a:off x="449580" y="3640634"/>
            <a:ext cx="11292840" cy="460259"/>
          </a:xfrm>
          <a:prstGeom prst="rect">
            <a:avLst/>
          </a:prstGeom>
          <a:noFill/>
        </p:spPr>
        <p:txBody>
          <a:bodyPr anchor="ctr">
            <a:normAutofit/>
          </a:bodyPr>
          <a:lstStyle>
            <a:lvl1pPr marL="0" indent="0" algn="ctr">
              <a:buNone/>
              <a:defRPr sz="2200" b="1">
                <a:solidFill>
                  <a:srgbClr val="01203D"/>
                </a:solidFill>
                <a:latin typeface="+mn-lt"/>
                <a:cs typeface="Arial" panose="020B060402020202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chfs.ky.gov/agencies/DPH</a:t>
            </a:r>
          </a:p>
        </p:txBody>
      </p:sp>
      <p:sp>
        <p:nvSpPr>
          <p:cNvPr id="12" name="Rectangle 11"/>
          <p:cNvSpPr/>
          <p:nvPr userDrawn="1"/>
        </p:nvSpPr>
        <p:spPr>
          <a:xfrm>
            <a:off x="449580" y="677008"/>
            <a:ext cx="11292840" cy="769441"/>
          </a:xfrm>
          <a:prstGeom prst="rect">
            <a:avLst/>
          </a:prstGeom>
        </p:spPr>
        <p:txBody>
          <a:bodyPr wrap="square">
            <a:spAutoFit/>
          </a:bodyPr>
          <a:lstStyle/>
          <a:p>
            <a:pPr lvl="0" algn="ctr"/>
            <a:r>
              <a:rPr lang="en-US" sz="4400" b="1" dirty="0">
                <a:solidFill>
                  <a:srgbClr val="01203D"/>
                </a:solidFill>
                <a:latin typeface="Calibri" panose="020F0502020204030204" pitchFamily="34" charset="0"/>
                <a:cs typeface="Calibri" panose="020F0502020204030204" pitchFamily="34" charset="0"/>
              </a:rPr>
              <a:t>Thank you. </a:t>
            </a:r>
          </a:p>
        </p:txBody>
      </p:sp>
      <p:sp>
        <p:nvSpPr>
          <p:cNvPr id="13" name="Text Placeholder 35"/>
          <p:cNvSpPr>
            <a:spLocks noGrp="1"/>
          </p:cNvSpPr>
          <p:nvPr>
            <p:ph type="body" sz="quarter" idx="14" hasCustomPrompt="1"/>
          </p:nvPr>
        </p:nvSpPr>
        <p:spPr>
          <a:xfrm>
            <a:off x="449580" y="1676401"/>
            <a:ext cx="5417820" cy="1752600"/>
          </a:xfrm>
          <a:prstGeom prst="rect">
            <a:avLst/>
          </a:prstGeom>
        </p:spPr>
        <p:txBody>
          <a:bodyPr anchor="t"/>
          <a:lstStyle>
            <a:lvl1pPr marL="0" indent="0" algn="ctr">
              <a:buNone/>
              <a:defRPr baseline="0">
                <a:solidFill>
                  <a:schemeClr val="tx1"/>
                </a:solidFill>
                <a:latin typeface="Calibri" panose="020F0502020204030204" pitchFamily="34" charset="0"/>
                <a:cs typeface="Calibri" panose="020F050202020403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Add presenter name, phone, email</a:t>
            </a:r>
          </a:p>
        </p:txBody>
      </p:sp>
      <p:grpSp>
        <p:nvGrpSpPr>
          <p:cNvPr id="22" name="Group 21">
            <a:extLst>
              <a:ext uri="{FF2B5EF4-FFF2-40B4-BE49-F238E27FC236}">
                <a16:creationId xmlns:a16="http://schemas.microsoft.com/office/drawing/2014/main" id="{E0F9AF5C-7C35-E789-5E04-BF6A322AEC4E}"/>
              </a:ext>
            </a:extLst>
          </p:cNvPr>
          <p:cNvGrpSpPr/>
          <p:nvPr userDrawn="1"/>
        </p:nvGrpSpPr>
        <p:grpSpPr>
          <a:xfrm>
            <a:off x="446252" y="4583903"/>
            <a:ext cx="11296168" cy="1445487"/>
            <a:chOff x="446252" y="4583903"/>
            <a:chExt cx="11296168" cy="1445486"/>
          </a:xfrm>
        </p:grpSpPr>
        <p:pic>
          <p:nvPicPr>
            <p:cNvPr id="23" name="Picture 22">
              <a:extLst>
                <a:ext uri="{FF2B5EF4-FFF2-40B4-BE49-F238E27FC236}">
                  <a16:creationId xmlns:a16="http://schemas.microsoft.com/office/drawing/2014/main" id="{B5E5EA08-0C80-2B6F-46B7-F779CA8EBA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6252" y="4583903"/>
              <a:ext cx="3132289" cy="1371600"/>
            </a:xfrm>
            <a:prstGeom prst="rect">
              <a:avLst/>
            </a:prstGeom>
          </p:spPr>
        </p:pic>
        <p:pic>
          <p:nvPicPr>
            <p:cNvPr id="25" name="Picture 24" descr="Logo&#10;&#10;Description automatically generated">
              <a:extLst>
                <a:ext uri="{FF2B5EF4-FFF2-40B4-BE49-F238E27FC236}">
                  <a16:creationId xmlns:a16="http://schemas.microsoft.com/office/drawing/2014/main" id="{79B54700-8017-A547-1682-89C0FEB3A4A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26599" y="4657789"/>
              <a:ext cx="2715821" cy="1371600"/>
            </a:xfrm>
            <a:prstGeom prst="rect">
              <a:avLst/>
            </a:prstGeom>
          </p:spPr>
        </p:pic>
      </p:grpSp>
      <p:pic>
        <p:nvPicPr>
          <p:cNvPr id="2" name="PHAB Seal 1">
            <a:extLst>
              <a:ext uri="{FF2B5EF4-FFF2-40B4-BE49-F238E27FC236}">
                <a16:creationId xmlns:a16="http://schemas.microsoft.com/office/drawing/2014/main" id="{F019506F-A68D-B9CA-F0E0-0441A9CF6544}"/>
              </a:ext>
            </a:extLst>
          </p:cNvPr>
          <p:cNvPicPr>
            <a:picLocks noChangeAspect="1"/>
          </p:cNvPicPr>
          <p:nvPr userDrawn="1"/>
        </p:nvPicPr>
        <p:blipFill>
          <a:blip r:embed="rId4"/>
          <a:stretch>
            <a:fillRect/>
          </a:stretch>
        </p:blipFill>
        <p:spPr>
          <a:xfrm>
            <a:off x="5201186" y="4465765"/>
            <a:ext cx="1789628" cy="1755648"/>
          </a:xfrm>
          <a:prstGeom prst="rect">
            <a:avLst/>
          </a:prstGeom>
        </p:spPr>
      </p:pic>
      <p:sp>
        <p:nvSpPr>
          <p:cNvPr id="4" name="Slide Number">
            <a:extLst>
              <a:ext uri="{FF2B5EF4-FFF2-40B4-BE49-F238E27FC236}">
                <a16:creationId xmlns:a16="http://schemas.microsoft.com/office/drawing/2014/main" id="{393E249F-B0F7-A6BF-987A-20B7F7F5D08F}"/>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3" name="Text Placeholder 35">
            <a:extLst>
              <a:ext uri="{FF2B5EF4-FFF2-40B4-BE49-F238E27FC236}">
                <a16:creationId xmlns:a16="http://schemas.microsoft.com/office/drawing/2014/main" id="{B15F38D0-272D-E78D-16E5-6093347249C1}"/>
              </a:ext>
            </a:extLst>
          </p:cNvPr>
          <p:cNvSpPr>
            <a:spLocks noGrp="1"/>
          </p:cNvSpPr>
          <p:nvPr>
            <p:ph type="body" sz="quarter" idx="16" hasCustomPrompt="1"/>
          </p:nvPr>
        </p:nvSpPr>
        <p:spPr>
          <a:xfrm>
            <a:off x="6319067" y="1693199"/>
            <a:ext cx="5417820" cy="1752600"/>
          </a:xfrm>
          <a:prstGeom prst="rect">
            <a:avLst/>
          </a:prstGeom>
        </p:spPr>
        <p:txBody>
          <a:bodyPr anchor="t"/>
          <a:lstStyle>
            <a:lvl1pPr marL="0" indent="0" algn="ctr">
              <a:buNone/>
              <a:defRPr baseline="0">
                <a:solidFill>
                  <a:schemeClr val="tx1"/>
                </a:solidFill>
                <a:latin typeface="Calibri" panose="020F0502020204030204" pitchFamily="34" charset="0"/>
                <a:cs typeface="Calibri" panose="020F050202020403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Add presenter name, phone, email</a:t>
            </a:r>
          </a:p>
        </p:txBody>
      </p:sp>
      <p:sp>
        <p:nvSpPr>
          <p:cNvPr id="5" name="Website 1">
            <a:extLst>
              <a:ext uri="{FF2B5EF4-FFF2-40B4-BE49-F238E27FC236}">
                <a16:creationId xmlns:a16="http://schemas.microsoft.com/office/drawing/2014/main" id="{47E1DFC1-E304-5F6E-A7FA-18447DC6F662}"/>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394022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act Info - multiple presenters">
    <p:spTree>
      <p:nvGrpSpPr>
        <p:cNvPr id="1" name=""/>
        <p:cNvGrpSpPr/>
        <p:nvPr/>
      </p:nvGrpSpPr>
      <p:grpSpPr>
        <a:xfrm>
          <a:off x="0" y="0"/>
          <a:ext cx="0" cy="0"/>
          <a:chOff x="0" y="0"/>
          <a:chExt cx="0" cy="0"/>
        </a:xfrm>
      </p:grpSpPr>
      <p:sp>
        <p:nvSpPr>
          <p:cNvPr id="11" name="Text Placeholder 35"/>
          <p:cNvSpPr>
            <a:spLocks noGrp="1"/>
          </p:cNvSpPr>
          <p:nvPr>
            <p:ph type="body" sz="quarter" idx="15" hasCustomPrompt="1"/>
          </p:nvPr>
        </p:nvSpPr>
        <p:spPr>
          <a:xfrm>
            <a:off x="449580" y="3640634"/>
            <a:ext cx="11292840" cy="460259"/>
          </a:xfrm>
          <a:prstGeom prst="rect">
            <a:avLst/>
          </a:prstGeom>
          <a:noFill/>
        </p:spPr>
        <p:txBody>
          <a:bodyPr anchor="ctr">
            <a:normAutofit/>
          </a:bodyPr>
          <a:lstStyle>
            <a:lvl1pPr marL="0" indent="0" algn="ctr">
              <a:buNone/>
              <a:defRPr sz="2200" b="1">
                <a:solidFill>
                  <a:srgbClr val="01203D"/>
                </a:solidFill>
                <a:latin typeface="+mn-lt"/>
                <a:cs typeface="Arial" panose="020B060402020202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chfs.ky.gov/agencies/DPH</a:t>
            </a:r>
          </a:p>
        </p:txBody>
      </p:sp>
      <p:sp>
        <p:nvSpPr>
          <p:cNvPr id="12" name="Rectangle 11"/>
          <p:cNvSpPr/>
          <p:nvPr userDrawn="1"/>
        </p:nvSpPr>
        <p:spPr>
          <a:xfrm>
            <a:off x="449580" y="677008"/>
            <a:ext cx="11292840" cy="769441"/>
          </a:xfrm>
          <a:prstGeom prst="rect">
            <a:avLst/>
          </a:prstGeom>
        </p:spPr>
        <p:txBody>
          <a:bodyPr wrap="square">
            <a:spAutoFit/>
          </a:bodyPr>
          <a:lstStyle/>
          <a:p>
            <a:pPr lvl="0" algn="ctr"/>
            <a:r>
              <a:rPr lang="en-US" sz="4400" b="1" dirty="0">
                <a:solidFill>
                  <a:srgbClr val="01203D"/>
                </a:solidFill>
                <a:latin typeface="Calibri" panose="020F0502020204030204" pitchFamily="34" charset="0"/>
                <a:cs typeface="Calibri" panose="020F0502020204030204" pitchFamily="34" charset="0"/>
              </a:rPr>
              <a:t>Questions?</a:t>
            </a:r>
          </a:p>
        </p:txBody>
      </p:sp>
      <p:sp>
        <p:nvSpPr>
          <p:cNvPr id="13" name="Text Placeholder 35"/>
          <p:cNvSpPr>
            <a:spLocks noGrp="1"/>
          </p:cNvSpPr>
          <p:nvPr>
            <p:ph type="body" sz="quarter" idx="14" hasCustomPrompt="1"/>
          </p:nvPr>
        </p:nvSpPr>
        <p:spPr>
          <a:xfrm>
            <a:off x="449580" y="1676401"/>
            <a:ext cx="5417820" cy="1752600"/>
          </a:xfrm>
          <a:prstGeom prst="rect">
            <a:avLst/>
          </a:prstGeom>
        </p:spPr>
        <p:txBody>
          <a:bodyPr anchor="t"/>
          <a:lstStyle>
            <a:lvl1pPr marL="0" indent="0" algn="ctr">
              <a:buNone/>
              <a:defRPr baseline="0">
                <a:solidFill>
                  <a:schemeClr val="tx1"/>
                </a:solidFill>
                <a:latin typeface="Calibri" panose="020F0502020204030204" pitchFamily="34" charset="0"/>
                <a:cs typeface="Calibri" panose="020F050202020403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Add presenter name, phone, email</a:t>
            </a:r>
          </a:p>
        </p:txBody>
      </p:sp>
      <p:grpSp>
        <p:nvGrpSpPr>
          <p:cNvPr id="22" name="Group 21">
            <a:extLst>
              <a:ext uri="{FF2B5EF4-FFF2-40B4-BE49-F238E27FC236}">
                <a16:creationId xmlns:a16="http://schemas.microsoft.com/office/drawing/2014/main" id="{E0F9AF5C-7C35-E789-5E04-BF6A322AEC4E}"/>
              </a:ext>
            </a:extLst>
          </p:cNvPr>
          <p:cNvGrpSpPr/>
          <p:nvPr userDrawn="1"/>
        </p:nvGrpSpPr>
        <p:grpSpPr>
          <a:xfrm>
            <a:off x="446252" y="4583903"/>
            <a:ext cx="11296168" cy="1445487"/>
            <a:chOff x="446252" y="4583903"/>
            <a:chExt cx="11296168" cy="1445486"/>
          </a:xfrm>
        </p:grpSpPr>
        <p:pic>
          <p:nvPicPr>
            <p:cNvPr id="23" name="Picture 22">
              <a:extLst>
                <a:ext uri="{FF2B5EF4-FFF2-40B4-BE49-F238E27FC236}">
                  <a16:creationId xmlns:a16="http://schemas.microsoft.com/office/drawing/2014/main" id="{B5E5EA08-0C80-2B6F-46B7-F779CA8EBA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6252" y="4583903"/>
              <a:ext cx="3132289" cy="1371600"/>
            </a:xfrm>
            <a:prstGeom prst="rect">
              <a:avLst/>
            </a:prstGeom>
          </p:spPr>
        </p:pic>
        <p:pic>
          <p:nvPicPr>
            <p:cNvPr id="25" name="Picture 24" descr="Logo&#10;&#10;Description automatically generated">
              <a:extLst>
                <a:ext uri="{FF2B5EF4-FFF2-40B4-BE49-F238E27FC236}">
                  <a16:creationId xmlns:a16="http://schemas.microsoft.com/office/drawing/2014/main" id="{79B54700-8017-A547-1682-89C0FEB3A4A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26599" y="4657789"/>
              <a:ext cx="2715821" cy="1371600"/>
            </a:xfrm>
            <a:prstGeom prst="rect">
              <a:avLst/>
            </a:prstGeom>
          </p:spPr>
        </p:pic>
      </p:grpSp>
      <p:pic>
        <p:nvPicPr>
          <p:cNvPr id="2" name="PHAB Seal 1">
            <a:extLst>
              <a:ext uri="{FF2B5EF4-FFF2-40B4-BE49-F238E27FC236}">
                <a16:creationId xmlns:a16="http://schemas.microsoft.com/office/drawing/2014/main" id="{F019506F-A68D-B9CA-F0E0-0441A9CF6544}"/>
              </a:ext>
            </a:extLst>
          </p:cNvPr>
          <p:cNvPicPr>
            <a:picLocks noChangeAspect="1"/>
          </p:cNvPicPr>
          <p:nvPr userDrawn="1"/>
        </p:nvPicPr>
        <p:blipFill>
          <a:blip r:embed="rId4"/>
          <a:stretch>
            <a:fillRect/>
          </a:stretch>
        </p:blipFill>
        <p:spPr>
          <a:xfrm>
            <a:off x="5201186" y="4465765"/>
            <a:ext cx="1789628" cy="1755648"/>
          </a:xfrm>
          <a:prstGeom prst="rect">
            <a:avLst/>
          </a:prstGeom>
        </p:spPr>
      </p:pic>
      <p:sp>
        <p:nvSpPr>
          <p:cNvPr id="4" name="Slide Number">
            <a:extLst>
              <a:ext uri="{FF2B5EF4-FFF2-40B4-BE49-F238E27FC236}">
                <a16:creationId xmlns:a16="http://schemas.microsoft.com/office/drawing/2014/main" id="{393E249F-B0F7-A6BF-987A-20B7F7F5D08F}"/>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3" name="Text Placeholder 35">
            <a:extLst>
              <a:ext uri="{FF2B5EF4-FFF2-40B4-BE49-F238E27FC236}">
                <a16:creationId xmlns:a16="http://schemas.microsoft.com/office/drawing/2014/main" id="{B15F38D0-272D-E78D-16E5-6093347249C1}"/>
              </a:ext>
            </a:extLst>
          </p:cNvPr>
          <p:cNvSpPr>
            <a:spLocks noGrp="1"/>
          </p:cNvSpPr>
          <p:nvPr>
            <p:ph type="body" sz="quarter" idx="16" hasCustomPrompt="1"/>
          </p:nvPr>
        </p:nvSpPr>
        <p:spPr>
          <a:xfrm>
            <a:off x="6319067" y="1693199"/>
            <a:ext cx="5417820" cy="1752600"/>
          </a:xfrm>
          <a:prstGeom prst="rect">
            <a:avLst/>
          </a:prstGeom>
        </p:spPr>
        <p:txBody>
          <a:bodyPr anchor="t"/>
          <a:lstStyle>
            <a:lvl1pPr marL="0" indent="0" algn="ctr">
              <a:buNone/>
              <a:defRPr baseline="0">
                <a:solidFill>
                  <a:schemeClr val="tx1"/>
                </a:solidFill>
                <a:latin typeface="Calibri" panose="020F0502020204030204" pitchFamily="34" charset="0"/>
                <a:cs typeface="Calibri" panose="020F050202020403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Add presenter name, phone, email</a:t>
            </a:r>
          </a:p>
        </p:txBody>
      </p:sp>
      <p:sp>
        <p:nvSpPr>
          <p:cNvPr id="5" name="Website 1">
            <a:extLst>
              <a:ext uri="{FF2B5EF4-FFF2-40B4-BE49-F238E27FC236}">
                <a16:creationId xmlns:a16="http://schemas.microsoft.com/office/drawing/2014/main" id="{4F738531-BB42-9E9C-8A9C-452B608A069A}"/>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72031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8" name="Title 5"/>
          <p:cNvSpPr txBox="1">
            <a:spLocks/>
          </p:cNvSpPr>
          <p:nvPr userDrawn="1"/>
        </p:nvSpPr>
        <p:spPr>
          <a:xfrm>
            <a:off x="458724" y="457201"/>
            <a:ext cx="11274552" cy="990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4400" b="1" dirty="0">
                <a:solidFill>
                  <a:srgbClr val="01203D"/>
                </a:solidFill>
                <a:latin typeface="+mn-lt"/>
                <a:cs typeface="Arial" panose="020B0604020202020204" pitchFamily="34" charset="0"/>
              </a:rPr>
              <a:t>Kentucky Department for Public Health</a:t>
            </a:r>
          </a:p>
        </p:txBody>
      </p:sp>
      <p:sp>
        <p:nvSpPr>
          <p:cNvPr id="8" name="Rectangle 7"/>
          <p:cNvSpPr/>
          <p:nvPr userDrawn="1"/>
        </p:nvSpPr>
        <p:spPr>
          <a:xfrm>
            <a:off x="1524" y="1938639"/>
            <a:ext cx="12188952" cy="421562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itle 5"/>
          <p:cNvSpPr txBox="1">
            <a:spLocks/>
          </p:cNvSpPr>
          <p:nvPr userDrawn="1"/>
        </p:nvSpPr>
        <p:spPr>
          <a:xfrm>
            <a:off x="762000" y="1302379"/>
            <a:ext cx="10668000" cy="5275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3400" b="0" dirty="0">
                <a:solidFill>
                  <a:srgbClr val="01203D"/>
                </a:solidFill>
                <a:latin typeface="+mn-lt"/>
                <a:cs typeface="Arial" panose="020B0604020202020204" pitchFamily="34" charset="0"/>
              </a:rPr>
              <a:t>About Us</a:t>
            </a:r>
          </a:p>
        </p:txBody>
      </p:sp>
      <p:sp>
        <p:nvSpPr>
          <p:cNvPr id="11" name="TextBox 10"/>
          <p:cNvSpPr txBox="1"/>
          <p:nvPr userDrawn="1"/>
        </p:nvSpPr>
        <p:spPr>
          <a:xfrm>
            <a:off x="6324599" y="2219702"/>
            <a:ext cx="5409435" cy="3724096"/>
          </a:xfrm>
          <a:prstGeom prst="rect">
            <a:avLst/>
          </a:prstGeom>
          <a:noFill/>
        </p:spPr>
        <p:txBody>
          <a:bodyPr wrap="square" rtlCol="0">
            <a:spAutoFit/>
          </a:bodyPr>
          <a:lstStyle/>
          <a:p>
            <a:pPr>
              <a:spcAft>
                <a:spcPts val="1200"/>
              </a:spcAft>
            </a:pPr>
            <a:r>
              <a:rPr lang="en-US" sz="1800" dirty="0">
                <a:latin typeface="Calibri" panose="020F0502020204030204" pitchFamily="34" charset="0"/>
                <a:cs typeface="Calibri" panose="020F0502020204030204" pitchFamily="34" charset="0"/>
              </a:rPr>
              <a:t>The Kentucky Department for Public Health (KDPH) is dedicated to improving the health and</a:t>
            </a:r>
            <a:r>
              <a:rPr lang="en-US" sz="1800" baseline="0" dirty="0">
                <a:latin typeface="Calibri" panose="020F0502020204030204" pitchFamily="34" charset="0"/>
                <a:cs typeface="Calibri" panose="020F0502020204030204" pitchFamily="34" charset="0"/>
              </a:rPr>
              <a:t> safety of Kentuckians through </a:t>
            </a:r>
            <a:r>
              <a:rPr lang="en-US" sz="1800" i="1" baseline="0" dirty="0">
                <a:latin typeface="Calibri" panose="020F0502020204030204" pitchFamily="34" charset="0"/>
                <a:cs typeface="Calibri" panose="020F0502020204030204" pitchFamily="34" charset="0"/>
              </a:rPr>
              <a:t>prevention</a:t>
            </a:r>
            <a:r>
              <a:rPr lang="en-US" sz="1800" baseline="0" dirty="0">
                <a:latin typeface="Calibri" panose="020F0502020204030204" pitchFamily="34" charset="0"/>
                <a:cs typeface="Calibri" panose="020F0502020204030204" pitchFamily="34" charset="0"/>
              </a:rPr>
              <a:t>, </a:t>
            </a:r>
            <a:r>
              <a:rPr lang="en-US" sz="1800" i="1" baseline="0" dirty="0">
                <a:latin typeface="Calibri" panose="020F0502020204030204" pitchFamily="34" charset="0"/>
                <a:cs typeface="Calibri" panose="020F0502020204030204" pitchFamily="34" charset="0"/>
              </a:rPr>
              <a:t>promotion</a:t>
            </a:r>
            <a:r>
              <a:rPr lang="en-US" sz="1800" baseline="0" dirty="0">
                <a:latin typeface="Calibri" panose="020F0502020204030204" pitchFamily="34" charset="0"/>
                <a:cs typeface="Calibri" panose="020F0502020204030204" pitchFamily="34" charset="0"/>
              </a:rPr>
              <a:t>, and </a:t>
            </a:r>
            <a:r>
              <a:rPr lang="en-US" sz="1800" i="1" baseline="0" dirty="0">
                <a:latin typeface="Calibri" panose="020F0502020204030204" pitchFamily="34" charset="0"/>
                <a:cs typeface="Calibri" panose="020F0502020204030204" pitchFamily="34" charset="0"/>
              </a:rPr>
              <a:t>protection</a:t>
            </a:r>
            <a:r>
              <a:rPr lang="en-US" sz="1800" baseline="0" dirty="0">
                <a:latin typeface="Calibri" panose="020F0502020204030204" pitchFamily="34" charset="0"/>
                <a:cs typeface="Calibri" panose="020F0502020204030204" pitchFamily="34" charset="0"/>
              </a:rPr>
              <a:t>.</a:t>
            </a:r>
          </a:p>
          <a:p>
            <a:pPr>
              <a:spcAft>
                <a:spcPts val="1200"/>
              </a:spcAft>
            </a:pPr>
            <a:r>
              <a:rPr lang="en-US" sz="1800" baseline="0" dirty="0">
                <a:latin typeface="Calibri" panose="020F0502020204030204" pitchFamily="34" charset="0"/>
                <a:cs typeface="Calibri" panose="020F0502020204030204" pitchFamily="34" charset="0"/>
              </a:rPr>
              <a:t>As a major part of the Cabinet for Health and Family Services, KDPH provides guidance and support for health departments in all 120 counties.</a:t>
            </a:r>
          </a:p>
          <a:p>
            <a:pPr>
              <a:spcAft>
                <a:spcPts val="1200"/>
              </a:spcAft>
            </a:pPr>
            <a:r>
              <a:rPr lang="en-US" sz="1800" baseline="0" dirty="0">
                <a:latin typeface="Calibri" panose="020F0502020204030204" pitchFamily="34" charset="0"/>
                <a:cs typeface="Calibri" panose="020F0502020204030204" pitchFamily="34" charset="0"/>
              </a:rPr>
              <a:t>Serving as Kentucky’s dedicated public health resource, KDPH is responsible for identifying and allocating resources to communities and public health institutions to prevent and protect against diseases, outbreaks, and hazards statewide. </a:t>
            </a:r>
            <a:endParaRPr lang="en-US" sz="1800" dirty="0">
              <a:latin typeface="Calibri" panose="020F0502020204030204" pitchFamily="34" charset="0"/>
              <a:cs typeface="Calibri" panose="020F0502020204030204" pitchFamily="34" charset="0"/>
            </a:endParaRPr>
          </a:p>
        </p:txBody>
      </p:sp>
      <p:sp>
        <p:nvSpPr>
          <p:cNvPr id="46" name="Rectangle 45"/>
          <p:cNvSpPr/>
          <p:nvPr userDrawn="1"/>
        </p:nvSpPr>
        <p:spPr>
          <a:xfrm>
            <a:off x="1524" y="1880474"/>
            <a:ext cx="12188952" cy="74025"/>
          </a:xfrm>
          <a:prstGeom prst="rect">
            <a:avLst/>
          </a:prstGeom>
          <a:solidFill>
            <a:srgbClr val="62B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1"/>
          </a:p>
        </p:txBody>
      </p:sp>
      <p:sp>
        <p:nvSpPr>
          <p:cNvPr id="49" name="Rectangle 48"/>
          <p:cNvSpPr/>
          <p:nvPr userDrawn="1"/>
        </p:nvSpPr>
        <p:spPr>
          <a:xfrm>
            <a:off x="1524" y="6154266"/>
            <a:ext cx="12188952" cy="74025"/>
          </a:xfrm>
          <a:prstGeom prst="rect">
            <a:avLst/>
          </a:prstGeom>
          <a:solidFill>
            <a:srgbClr val="62B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1"/>
          </a:p>
        </p:txBody>
      </p:sp>
      <p:grpSp>
        <p:nvGrpSpPr>
          <p:cNvPr id="5" name="Group 4"/>
          <p:cNvGrpSpPr/>
          <p:nvPr userDrawn="1"/>
        </p:nvGrpSpPr>
        <p:grpSpPr>
          <a:xfrm>
            <a:off x="801014" y="2132972"/>
            <a:ext cx="4747583" cy="2133080"/>
            <a:chOff x="418307" y="2831610"/>
            <a:chExt cx="5196308" cy="2275412"/>
          </a:xfrm>
        </p:grpSpPr>
        <p:sp>
          <p:nvSpPr>
            <p:cNvPr id="17" name="Oval 16"/>
            <p:cNvSpPr/>
            <p:nvPr userDrawn="1"/>
          </p:nvSpPr>
          <p:spPr>
            <a:xfrm>
              <a:off x="2519465" y="3083669"/>
              <a:ext cx="972766" cy="924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3" name="Picture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8307" y="2831610"/>
              <a:ext cx="5196308" cy="2275412"/>
            </a:xfrm>
            <a:prstGeom prst="rect">
              <a:avLst/>
            </a:prstGeom>
          </p:spPr>
        </p:pic>
      </p:grpSp>
      <p:pic>
        <p:nvPicPr>
          <p:cNvPr id="7" name="Picture 6">
            <a:extLst>
              <a:ext uri="{FF2B5EF4-FFF2-40B4-BE49-F238E27FC236}">
                <a16:creationId xmlns:a16="http://schemas.microsoft.com/office/drawing/2014/main" id="{C3A0E324-46C4-1AFE-AB23-81744B9DA971}"/>
              </a:ext>
            </a:extLst>
          </p:cNvPr>
          <p:cNvPicPr>
            <a:picLocks noChangeAspect="1"/>
          </p:cNvPicPr>
          <p:nvPr userDrawn="1"/>
        </p:nvPicPr>
        <p:blipFill rotWithShape="1">
          <a:blip r:embed="rId3"/>
          <a:srcRect l="2771" t="1858" r="2869" b="1969"/>
          <a:stretch/>
        </p:blipFill>
        <p:spPr>
          <a:xfrm>
            <a:off x="2397450" y="4403101"/>
            <a:ext cx="1554707" cy="1554480"/>
          </a:xfrm>
          <a:prstGeom prst="ellipse">
            <a:avLst/>
          </a:prstGeom>
        </p:spPr>
      </p:pic>
      <p:sp>
        <p:nvSpPr>
          <p:cNvPr id="2" name="Slide Number">
            <a:extLst>
              <a:ext uri="{FF2B5EF4-FFF2-40B4-BE49-F238E27FC236}">
                <a16:creationId xmlns:a16="http://schemas.microsoft.com/office/drawing/2014/main" id="{7292CDC2-92A4-79EB-B317-1270783254D6}"/>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4" name="Website 1">
            <a:extLst>
              <a:ext uri="{FF2B5EF4-FFF2-40B4-BE49-F238E27FC236}">
                <a16:creationId xmlns:a16="http://schemas.microsoft.com/office/drawing/2014/main" id="{511F2AA0-7614-DC3A-DA2E-66196B730189}"/>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93601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92"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sion &amp; Vision">
    <p:spTree>
      <p:nvGrpSpPr>
        <p:cNvPr id="1" name=""/>
        <p:cNvGrpSpPr/>
        <p:nvPr/>
      </p:nvGrpSpPr>
      <p:grpSpPr>
        <a:xfrm>
          <a:off x="0" y="0"/>
          <a:ext cx="0" cy="0"/>
          <a:chOff x="0" y="0"/>
          <a:chExt cx="0" cy="0"/>
        </a:xfrm>
      </p:grpSpPr>
      <p:sp>
        <p:nvSpPr>
          <p:cNvPr id="28" name="Title 5"/>
          <p:cNvSpPr txBox="1">
            <a:spLocks/>
          </p:cNvSpPr>
          <p:nvPr userDrawn="1"/>
        </p:nvSpPr>
        <p:spPr>
          <a:xfrm>
            <a:off x="449580" y="457201"/>
            <a:ext cx="11274552" cy="990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4400" b="1" dirty="0">
                <a:solidFill>
                  <a:srgbClr val="01203D"/>
                </a:solidFill>
                <a:latin typeface="+mn-lt"/>
                <a:cs typeface="Arial" panose="020B0604020202020204" pitchFamily="34" charset="0"/>
              </a:rPr>
              <a:t>Kentucky Department for Public Health</a:t>
            </a:r>
          </a:p>
        </p:txBody>
      </p:sp>
      <p:sp>
        <p:nvSpPr>
          <p:cNvPr id="8" name="Rectangle 7"/>
          <p:cNvSpPr/>
          <p:nvPr userDrawn="1"/>
        </p:nvSpPr>
        <p:spPr>
          <a:xfrm>
            <a:off x="0" y="1938641"/>
            <a:ext cx="12192000" cy="2049591"/>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itle 5"/>
          <p:cNvSpPr txBox="1">
            <a:spLocks/>
          </p:cNvSpPr>
          <p:nvPr userDrawn="1"/>
        </p:nvSpPr>
        <p:spPr>
          <a:xfrm>
            <a:off x="467868" y="1308600"/>
            <a:ext cx="11256264" cy="5275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3200" b="0" dirty="0">
                <a:solidFill>
                  <a:srgbClr val="01203D"/>
                </a:solidFill>
                <a:latin typeface="+mn-lt"/>
                <a:cs typeface="Arial" panose="020B0604020202020204" pitchFamily="34" charset="0"/>
              </a:rPr>
              <a:t>Mission and Vision in Action</a:t>
            </a:r>
          </a:p>
        </p:txBody>
      </p:sp>
      <p:sp>
        <p:nvSpPr>
          <p:cNvPr id="11" name="TextBox 10"/>
          <p:cNvSpPr txBox="1"/>
          <p:nvPr userDrawn="1"/>
        </p:nvSpPr>
        <p:spPr>
          <a:xfrm>
            <a:off x="6096000" y="2312436"/>
            <a:ext cx="5655014" cy="1015663"/>
          </a:xfrm>
          <a:prstGeom prst="rect">
            <a:avLst/>
          </a:prstGeom>
          <a:noFill/>
        </p:spPr>
        <p:txBody>
          <a:bodyPr wrap="square" rtlCol="0">
            <a:spAutoFit/>
          </a:bodyPr>
          <a:lstStyle/>
          <a:p>
            <a:r>
              <a:rPr lang="en-US" sz="2000" dirty="0">
                <a:latin typeface="+mn-lt"/>
                <a:cs typeface="Arial" panose="020B0604020202020204" pitchFamily="34" charset="0"/>
              </a:rPr>
              <a:t>Our mission is to improve the health and safety of people in Kentucky through prevention, promotion and protection.</a:t>
            </a:r>
          </a:p>
        </p:txBody>
      </p:sp>
      <p:sp>
        <p:nvSpPr>
          <p:cNvPr id="12" name="Rectangle 11"/>
          <p:cNvSpPr/>
          <p:nvPr userDrawn="1"/>
        </p:nvSpPr>
        <p:spPr>
          <a:xfrm>
            <a:off x="457203" y="2281658"/>
            <a:ext cx="5410198" cy="1077218"/>
          </a:xfrm>
          <a:prstGeom prst="rect">
            <a:avLst/>
          </a:prstGeom>
        </p:spPr>
        <p:txBody>
          <a:bodyPr wrap="square">
            <a:spAutoFit/>
          </a:bodyPr>
          <a:lstStyle/>
          <a:p>
            <a:pPr algn="r"/>
            <a:r>
              <a:rPr lang="en-US" sz="3200" b="0" dirty="0">
                <a:solidFill>
                  <a:srgbClr val="01203D"/>
                </a:solidFill>
                <a:latin typeface="+mn-lt"/>
                <a:cs typeface="Arial" panose="020B0604020202020204" pitchFamily="34" charset="0"/>
              </a:rPr>
              <a:t>Healthier People, </a:t>
            </a:r>
            <a:br>
              <a:rPr lang="en-US" sz="3200" b="0" dirty="0">
                <a:solidFill>
                  <a:srgbClr val="01203D"/>
                </a:solidFill>
                <a:latin typeface="+mn-lt"/>
                <a:cs typeface="Arial" panose="020B0604020202020204" pitchFamily="34" charset="0"/>
              </a:rPr>
            </a:br>
            <a:r>
              <a:rPr lang="en-US" sz="3200" b="0" dirty="0">
                <a:solidFill>
                  <a:srgbClr val="01203D"/>
                </a:solidFill>
                <a:latin typeface="+mn-lt"/>
                <a:cs typeface="Arial" panose="020B0604020202020204" pitchFamily="34" charset="0"/>
              </a:rPr>
              <a:t>Healthier Communities.</a:t>
            </a:r>
          </a:p>
        </p:txBody>
      </p:sp>
      <p:grpSp>
        <p:nvGrpSpPr>
          <p:cNvPr id="3" name="Group 2">
            <a:extLst>
              <a:ext uri="{FF2B5EF4-FFF2-40B4-BE49-F238E27FC236}">
                <a16:creationId xmlns:a16="http://schemas.microsoft.com/office/drawing/2014/main" id="{D3A96BC8-AC66-809E-5D6C-9C7E722D2AAD}"/>
              </a:ext>
            </a:extLst>
          </p:cNvPr>
          <p:cNvGrpSpPr/>
          <p:nvPr userDrawn="1"/>
        </p:nvGrpSpPr>
        <p:grpSpPr>
          <a:xfrm>
            <a:off x="1817085" y="3698280"/>
            <a:ext cx="8557830" cy="578875"/>
            <a:chOff x="2011721" y="3698280"/>
            <a:chExt cx="8557830" cy="578875"/>
          </a:xfrm>
        </p:grpSpPr>
        <p:sp>
          <p:nvSpPr>
            <p:cNvPr id="14" name="Pentagon 13"/>
            <p:cNvSpPr/>
            <p:nvPr userDrawn="1"/>
          </p:nvSpPr>
          <p:spPr>
            <a:xfrm>
              <a:off x="7524599" y="3698280"/>
              <a:ext cx="3044952" cy="578875"/>
            </a:xfrm>
            <a:prstGeom prst="homePlate">
              <a:avLst/>
            </a:prstGeom>
            <a:solidFill>
              <a:srgbClr val="84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62BCF0"/>
                </a:solidFill>
              </a:endParaRPr>
            </a:p>
          </p:txBody>
        </p:sp>
        <p:sp>
          <p:nvSpPr>
            <p:cNvPr id="15" name="Pentagon 14"/>
            <p:cNvSpPr/>
            <p:nvPr userDrawn="1"/>
          </p:nvSpPr>
          <p:spPr>
            <a:xfrm>
              <a:off x="4768583" y="3698280"/>
              <a:ext cx="3044952" cy="578875"/>
            </a:xfrm>
            <a:prstGeom prst="homePlate">
              <a:avLst/>
            </a:prstGeom>
            <a:solidFill>
              <a:srgbClr val="012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Pentagon 15"/>
            <p:cNvSpPr/>
            <p:nvPr userDrawn="1"/>
          </p:nvSpPr>
          <p:spPr>
            <a:xfrm>
              <a:off x="2011721" y="3698280"/>
              <a:ext cx="3044952" cy="578875"/>
            </a:xfrm>
            <a:prstGeom prst="homePlate">
              <a:avLst/>
            </a:prstGeom>
            <a:solidFill>
              <a:srgbClr val="62B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p:cNvSpPr txBox="1"/>
            <p:nvPr userDrawn="1"/>
          </p:nvSpPr>
          <p:spPr>
            <a:xfrm>
              <a:off x="2784767" y="3795907"/>
              <a:ext cx="1538587" cy="369332"/>
            </a:xfrm>
            <a:prstGeom prst="rect">
              <a:avLst/>
            </a:prstGeom>
            <a:noFill/>
          </p:spPr>
          <p:txBody>
            <a:bodyPr wrap="square" rtlCol="0">
              <a:spAutoFit/>
            </a:bodyPr>
            <a:lstStyle/>
            <a:p>
              <a:pPr algn="ctr"/>
              <a:r>
                <a:rPr lang="en-US" sz="1800" b="1" dirty="0">
                  <a:solidFill>
                    <a:srgbClr val="01203D"/>
                  </a:solidFill>
                  <a:latin typeface="+mn-lt"/>
                  <a:cs typeface="Arial" panose="020B0604020202020204" pitchFamily="34" charset="0"/>
                </a:rPr>
                <a:t>Prevention</a:t>
              </a:r>
            </a:p>
          </p:txBody>
        </p:sp>
        <p:sp>
          <p:nvSpPr>
            <p:cNvPr id="18" name="TextBox 17"/>
            <p:cNvSpPr txBox="1"/>
            <p:nvPr userDrawn="1"/>
          </p:nvSpPr>
          <p:spPr>
            <a:xfrm>
              <a:off x="8279895" y="3795908"/>
              <a:ext cx="1512451" cy="369332"/>
            </a:xfrm>
            <a:prstGeom prst="rect">
              <a:avLst/>
            </a:prstGeom>
            <a:noFill/>
          </p:spPr>
          <p:txBody>
            <a:bodyPr wrap="square" rtlCol="0">
              <a:spAutoFit/>
            </a:bodyPr>
            <a:lstStyle/>
            <a:p>
              <a:pPr algn="ctr"/>
              <a:r>
                <a:rPr lang="en-US" sz="1800" b="1" dirty="0">
                  <a:solidFill>
                    <a:srgbClr val="01203D"/>
                  </a:solidFill>
                  <a:latin typeface="+mn-lt"/>
                  <a:cs typeface="Arial" panose="020B0604020202020204" pitchFamily="34" charset="0"/>
                </a:rPr>
                <a:t>Protection</a:t>
              </a:r>
            </a:p>
          </p:txBody>
        </p:sp>
        <p:sp>
          <p:nvSpPr>
            <p:cNvPr id="19" name="TextBox 18"/>
            <p:cNvSpPr txBox="1"/>
            <p:nvPr userDrawn="1"/>
          </p:nvSpPr>
          <p:spPr>
            <a:xfrm>
              <a:off x="5502987" y="3795908"/>
              <a:ext cx="1590713" cy="369332"/>
            </a:xfrm>
            <a:prstGeom prst="rect">
              <a:avLst/>
            </a:prstGeom>
            <a:noFill/>
          </p:spPr>
          <p:txBody>
            <a:bodyPr wrap="square" rtlCol="0">
              <a:spAutoFit/>
            </a:bodyPr>
            <a:lstStyle/>
            <a:p>
              <a:pPr algn="ctr"/>
              <a:r>
                <a:rPr lang="en-US" sz="1800" b="1" dirty="0">
                  <a:solidFill>
                    <a:schemeClr val="bg1"/>
                  </a:solidFill>
                  <a:latin typeface="+mn-lt"/>
                  <a:ea typeface="Batang" panose="02030600000101010101" pitchFamily="18" charset="-127"/>
                  <a:cs typeface="Arial" panose="020B0604020202020204" pitchFamily="34" charset="0"/>
                </a:rPr>
                <a:t>Promotion</a:t>
              </a:r>
            </a:p>
          </p:txBody>
        </p:sp>
      </p:grpSp>
      <p:sp>
        <p:nvSpPr>
          <p:cNvPr id="23" name="TextBox 22"/>
          <p:cNvSpPr txBox="1"/>
          <p:nvPr userDrawn="1"/>
        </p:nvSpPr>
        <p:spPr>
          <a:xfrm>
            <a:off x="4995899" y="4635681"/>
            <a:ext cx="2675068" cy="1247714"/>
          </a:xfrm>
          <a:prstGeom prst="rect">
            <a:avLst/>
          </a:prstGeom>
          <a:noFill/>
        </p:spPr>
        <p:txBody>
          <a:bodyPr wrap="square" rtlCol="0">
            <a:spAutoFit/>
          </a:bodyPr>
          <a:lstStyle/>
          <a:p>
            <a:pPr marL="0" marR="0" lvl="0" indent="0" algn="l" defTabSz="914377" rtl="0" eaLnBrk="1" fontAlgn="auto" latinLnBrk="0" hangingPunct="1">
              <a:lnSpc>
                <a:spcPct val="80000"/>
              </a:lnSpc>
              <a:spcBef>
                <a:spcPts val="0"/>
              </a:spcBef>
              <a:spcAft>
                <a:spcPts val="1200"/>
              </a:spcAft>
              <a:buClrTx/>
              <a:buSzTx/>
              <a:buFontTx/>
              <a:buNone/>
              <a:tabLst/>
              <a:defRPr/>
            </a:pPr>
            <a:r>
              <a:rPr lang="en-US" sz="1400" dirty="0">
                <a:latin typeface="Calibri" panose="020F0502020204030204" pitchFamily="34" charset="0"/>
                <a:cs typeface="Calibri" panose="020F0502020204030204" pitchFamily="34" charset="0"/>
              </a:rPr>
              <a:t>Immunizations</a:t>
            </a:r>
          </a:p>
          <a:p>
            <a:pPr algn="l">
              <a:lnSpc>
                <a:spcPct val="80000"/>
              </a:lnSpc>
              <a:spcAft>
                <a:spcPts val="1200"/>
              </a:spcAft>
            </a:pPr>
            <a:r>
              <a:rPr lang="en-US" sz="1400" dirty="0">
                <a:latin typeface="Calibri" panose="020F0502020204030204" pitchFamily="34" charset="0"/>
                <a:cs typeface="Calibri" panose="020F0502020204030204" pitchFamily="34" charset="0"/>
              </a:rPr>
              <a:t>KEIS</a:t>
            </a:r>
          </a:p>
          <a:p>
            <a:pPr marL="0" marR="0" lvl="0" indent="0" algn="l" defTabSz="914377" rtl="0" eaLnBrk="1" fontAlgn="auto" latinLnBrk="0" hangingPunct="1">
              <a:lnSpc>
                <a:spcPct val="80000"/>
              </a:lnSpc>
              <a:spcBef>
                <a:spcPts val="0"/>
              </a:spcBef>
              <a:spcAft>
                <a:spcPts val="1200"/>
              </a:spcAft>
              <a:buClrTx/>
              <a:buSzTx/>
              <a:buFontTx/>
              <a:buNone/>
              <a:tabLst/>
              <a:defRPr/>
            </a:pPr>
            <a:r>
              <a:rPr lang="en-US" sz="1400" dirty="0">
                <a:latin typeface="Calibri" panose="020F0502020204030204" pitchFamily="34" charset="0"/>
                <a:cs typeface="Calibri" panose="020F0502020204030204" pitchFamily="34" charset="0"/>
              </a:rPr>
              <a:t>Mobile Harm Reduction</a:t>
            </a:r>
          </a:p>
          <a:p>
            <a:pPr marL="0" marR="0" lvl="0" indent="0" algn="l" defTabSz="914377" rtl="0" eaLnBrk="1" fontAlgn="auto" latinLnBrk="0" hangingPunct="1">
              <a:lnSpc>
                <a:spcPct val="80000"/>
              </a:lnSpc>
              <a:spcBef>
                <a:spcPts val="0"/>
              </a:spcBef>
              <a:spcAft>
                <a:spcPts val="1200"/>
              </a:spcAft>
              <a:buClrTx/>
              <a:buSzTx/>
              <a:buFontTx/>
              <a:buNone/>
              <a:tabLst/>
              <a:defRPr/>
            </a:pPr>
            <a:r>
              <a:rPr lang="en-US" sz="1400" dirty="0">
                <a:latin typeface="Calibri" panose="020F0502020204030204" pitchFamily="34" charset="0"/>
                <a:cs typeface="Calibri" panose="020F0502020204030204" pitchFamily="34" charset="0"/>
              </a:rPr>
              <a:t>Newborn Screening</a:t>
            </a:r>
          </a:p>
        </p:txBody>
      </p:sp>
      <p:sp>
        <p:nvSpPr>
          <p:cNvPr id="24" name="TextBox 23"/>
          <p:cNvSpPr txBox="1"/>
          <p:nvPr userDrawn="1"/>
        </p:nvSpPr>
        <p:spPr>
          <a:xfrm>
            <a:off x="2215993" y="4632833"/>
            <a:ext cx="2748883" cy="1247714"/>
          </a:xfrm>
          <a:prstGeom prst="rect">
            <a:avLst/>
          </a:prstGeom>
          <a:noFill/>
        </p:spPr>
        <p:txBody>
          <a:bodyPr wrap="square" rtlCol="0">
            <a:spAutoFit/>
          </a:bodyPr>
          <a:lstStyle/>
          <a:p>
            <a:pPr marL="0" marR="0" lvl="0" indent="0" algn="l" defTabSz="914377" rtl="0" eaLnBrk="1" fontAlgn="auto" latinLnBrk="0" hangingPunct="1">
              <a:lnSpc>
                <a:spcPct val="80000"/>
              </a:lnSpc>
              <a:spcBef>
                <a:spcPts val="0"/>
              </a:spcBef>
              <a:spcAft>
                <a:spcPts val="1200"/>
              </a:spcAft>
              <a:buClrTx/>
              <a:buSzTx/>
              <a:buFontTx/>
              <a:buNone/>
              <a:tabLst/>
              <a:defRPr/>
            </a:pPr>
            <a:r>
              <a:rPr lang="en-US" sz="1400" dirty="0">
                <a:latin typeface="Calibri" panose="020F0502020204030204" pitchFamily="34" charset="0"/>
                <a:cs typeface="Calibri" panose="020F0502020204030204" pitchFamily="34" charset="0"/>
              </a:rPr>
              <a:t>Diabetes Prevention</a:t>
            </a:r>
          </a:p>
          <a:p>
            <a:pPr marL="0" marR="0" lvl="0" indent="0" algn="l" defTabSz="914377" rtl="0" eaLnBrk="1" fontAlgn="auto" latinLnBrk="0" hangingPunct="1">
              <a:lnSpc>
                <a:spcPct val="80000"/>
              </a:lnSpc>
              <a:spcBef>
                <a:spcPts val="0"/>
              </a:spcBef>
              <a:spcAft>
                <a:spcPts val="1200"/>
              </a:spcAft>
              <a:buClrTx/>
              <a:buSzTx/>
              <a:buFontTx/>
              <a:buNone/>
              <a:tabLst/>
              <a:defRPr/>
            </a:pPr>
            <a:r>
              <a:rPr lang="en-US" sz="1400" dirty="0">
                <a:latin typeface="Calibri" panose="020F0502020204030204" pitchFamily="34" charset="0"/>
                <a:cs typeface="Calibri" panose="020F0502020204030204" pitchFamily="34" charset="0"/>
              </a:rPr>
              <a:t>Disease Surveillance</a:t>
            </a:r>
          </a:p>
          <a:p>
            <a:pPr marL="0" marR="0" lvl="0" indent="0" algn="l" defTabSz="914377" rtl="0" eaLnBrk="1" fontAlgn="auto" latinLnBrk="0" hangingPunct="1">
              <a:lnSpc>
                <a:spcPct val="80000"/>
              </a:lnSpc>
              <a:spcBef>
                <a:spcPts val="0"/>
              </a:spcBef>
              <a:spcAft>
                <a:spcPts val="1200"/>
              </a:spcAft>
              <a:buClrTx/>
              <a:buSzTx/>
              <a:buFontTx/>
              <a:buNone/>
              <a:tabLst/>
              <a:defRPr/>
            </a:pPr>
            <a:r>
              <a:rPr lang="en-US" sz="1400" dirty="0">
                <a:latin typeface="Calibri" panose="020F0502020204030204" pitchFamily="34" charset="0"/>
                <a:cs typeface="Calibri" panose="020F0502020204030204" pitchFamily="34" charset="0"/>
              </a:rPr>
              <a:t>Environmental Inspections</a:t>
            </a:r>
          </a:p>
          <a:p>
            <a:pPr algn="l">
              <a:lnSpc>
                <a:spcPct val="80000"/>
              </a:lnSpc>
              <a:spcAft>
                <a:spcPts val="1200"/>
              </a:spcAft>
            </a:pPr>
            <a:r>
              <a:rPr lang="en-US" sz="1400" dirty="0">
                <a:latin typeface="Calibri" panose="020F0502020204030204" pitchFamily="34" charset="0"/>
                <a:cs typeface="Calibri" panose="020F0502020204030204" pitchFamily="34" charset="0"/>
              </a:rPr>
              <a:t>HANDS</a:t>
            </a:r>
          </a:p>
        </p:txBody>
      </p:sp>
      <p:sp>
        <p:nvSpPr>
          <p:cNvPr id="25" name="TextBox 24"/>
          <p:cNvSpPr txBox="1"/>
          <p:nvPr userDrawn="1"/>
        </p:nvSpPr>
        <p:spPr>
          <a:xfrm>
            <a:off x="7738261" y="4635682"/>
            <a:ext cx="3598401" cy="1247714"/>
          </a:xfrm>
          <a:prstGeom prst="rect">
            <a:avLst/>
          </a:prstGeom>
          <a:noFill/>
        </p:spPr>
        <p:txBody>
          <a:bodyPr wrap="square" rtlCol="0">
            <a:spAutoFit/>
          </a:bodyPr>
          <a:lstStyle/>
          <a:p>
            <a:pPr algn="l">
              <a:lnSpc>
                <a:spcPct val="80000"/>
              </a:lnSpc>
              <a:spcAft>
                <a:spcPts val="1200"/>
              </a:spcAft>
            </a:pPr>
            <a:r>
              <a:rPr lang="en-US" sz="1400" dirty="0">
                <a:latin typeface="Calibri" panose="020F0502020204030204" pitchFamily="34" charset="0"/>
                <a:cs typeface="Calibri" panose="020F0502020204030204" pitchFamily="34" charset="0"/>
              </a:rPr>
              <a:t>Prescription Assistance</a:t>
            </a:r>
          </a:p>
          <a:p>
            <a:pPr algn="l">
              <a:lnSpc>
                <a:spcPct val="80000"/>
              </a:lnSpc>
              <a:spcAft>
                <a:spcPts val="1200"/>
              </a:spcAft>
            </a:pPr>
            <a:r>
              <a:rPr lang="en-US" sz="1400" dirty="0">
                <a:latin typeface="Calibri" panose="020F0502020204030204" pitchFamily="34" charset="0"/>
                <a:cs typeface="Calibri" panose="020F0502020204030204" pitchFamily="34" charset="0"/>
              </a:rPr>
              <a:t>Public Health Disaster Preparedness</a:t>
            </a:r>
          </a:p>
          <a:p>
            <a:pPr marL="0" marR="0" lvl="0" indent="0" algn="l" defTabSz="914377" rtl="0" eaLnBrk="1" fontAlgn="auto" latinLnBrk="0" hangingPunct="1">
              <a:lnSpc>
                <a:spcPct val="80000"/>
              </a:lnSpc>
              <a:spcBef>
                <a:spcPts val="0"/>
              </a:spcBef>
              <a:spcAft>
                <a:spcPts val="1200"/>
              </a:spcAft>
              <a:buClrTx/>
              <a:buSzTx/>
              <a:buFontTx/>
              <a:buNone/>
              <a:tabLst/>
              <a:defRPr/>
            </a:pPr>
            <a:r>
              <a:rPr lang="en-US" sz="1400" dirty="0">
                <a:latin typeface="Calibri" panose="020F0502020204030204" pitchFamily="34" charset="0"/>
                <a:cs typeface="Calibri" panose="020F0502020204030204" pitchFamily="34" charset="0"/>
              </a:rPr>
              <a:t>Smoking Cessation</a:t>
            </a:r>
          </a:p>
          <a:p>
            <a:pPr algn="l">
              <a:lnSpc>
                <a:spcPct val="80000"/>
              </a:lnSpc>
              <a:spcAft>
                <a:spcPts val="1200"/>
              </a:spcAft>
            </a:pPr>
            <a:r>
              <a:rPr lang="en-US" sz="1400" dirty="0">
                <a:latin typeface="Calibri" panose="020F0502020204030204" pitchFamily="34" charset="0"/>
                <a:cs typeface="Calibri" panose="020F0502020204030204" pitchFamily="34" charset="0"/>
              </a:rPr>
              <a:t>WIC</a:t>
            </a:r>
          </a:p>
        </p:txBody>
      </p:sp>
      <p:cxnSp>
        <p:nvCxnSpPr>
          <p:cNvPr id="5" name="Straight Connector 4">
            <a:extLst>
              <a:ext uri="{FF2B5EF4-FFF2-40B4-BE49-F238E27FC236}">
                <a16:creationId xmlns:a16="http://schemas.microsoft.com/office/drawing/2014/main" id="{11446A55-4720-4A92-9EBE-3363A8E88D24}"/>
              </a:ext>
            </a:extLst>
          </p:cNvPr>
          <p:cNvCxnSpPr/>
          <p:nvPr userDrawn="1"/>
        </p:nvCxnSpPr>
        <p:spPr>
          <a:xfrm>
            <a:off x="1995055" y="4559365"/>
            <a:ext cx="0" cy="1371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B30DA4F-25DD-486B-8587-34A50118C517}"/>
              </a:ext>
            </a:extLst>
          </p:cNvPr>
          <p:cNvCxnSpPr/>
          <p:nvPr userDrawn="1"/>
        </p:nvCxnSpPr>
        <p:spPr>
          <a:xfrm>
            <a:off x="4774784" y="4559365"/>
            <a:ext cx="0" cy="1371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E146C62-80D5-4698-9C9A-86FAB6AA17E0}"/>
              </a:ext>
            </a:extLst>
          </p:cNvPr>
          <p:cNvCxnSpPr/>
          <p:nvPr userDrawn="1"/>
        </p:nvCxnSpPr>
        <p:spPr>
          <a:xfrm>
            <a:off x="7524599" y="4570889"/>
            <a:ext cx="0" cy="1371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Slide Number">
            <a:extLst>
              <a:ext uri="{FF2B5EF4-FFF2-40B4-BE49-F238E27FC236}">
                <a16:creationId xmlns:a16="http://schemas.microsoft.com/office/drawing/2014/main" id="{7CD2BFC8-886F-7022-9C8F-CE9AE47FC43B}"/>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4" name="Website 1">
            <a:extLst>
              <a:ext uri="{FF2B5EF4-FFF2-40B4-BE49-F238E27FC236}">
                <a16:creationId xmlns:a16="http://schemas.microsoft.com/office/drawing/2014/main" id="{8E081477-B631-FFEA-943E-810A301BBF08}"/>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47434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248" userDrawn="1">
          <p15:clr>
            <a:srgbClr val="FBAE40"/>
          </p15:clr>
        </p15:guide>
        <p15:guide id="2" orient="horz" pos="3288" userDrawn="1">
          <p15:clr>
            <a:srgbClr val="FBAE40"/>
          </p15:clr>
        </p15:guide>
        <p15:guide id="3" orient="horz" pos="3936" userDrawn="1">
          <p15:clr>
            <a:srgbClr val="FBAE40"/>
          </p15:clr>
        </p15:guide>
        <p15:guide id="4" pos="3000" userDrawn="1">
          <p15:clr>
            <a:srgbClr val="FBAE40"/>
          </p15:clr>
        </p15:guide>
        <p15:guide id="5" pos="4728" userDrawn="1">
          <p15:clr>
            <a:srgbClr val="FBAE40"/>
          </p15:clr>
        </p15:guide>
        <p15:guide id="6" pos="2232" userDrawn="1">
          <p15:clr>
            <a:srgbClr val="FBAE40"/>
          </p15:clr>
        </p15:guide>
        <p15:guide id="7" pos="3960" userDrawn="1">
          <p15:clr>
            <a:srgbClr val="FBAE40"/>
          </p15:clr>
        </p15:guide>
        <p15:guide id="8" pos="5688" userDrawn="1">
          <p15:clr>
            <a:srgbClr val="FBAE40"/>
          </p15:clr>
        </p15:guide>
        <p15:guide id="9" orient="horz" pos="17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gram Chart">
    <p:spTree>
      <p:nvGrpSpPr>
        <p:cNvPr id="1" name=""/>
        <p:cNvGrpSpPr/>
        <p:nvPr/>
      </p:nvGrpSpPr>
      <p:grpSpPr>
        <a:xfrm>
          <a:off x="0" y="0"/>
          <a:ext cx="0" cy="0"/>
          <a:chOff x="0" y="0"/>
          <a:chExt cx="0" cy="0"/>
        </a:xfrm>
      </p:grpSpPr>
      <p:sp>
        <p:nvSpPr>
          <p:cNvPr id="10" name="Rectangle 9"/>
          <p:cNvSpPr/>
          <p:nvPr userDrawn="1"/>
        </p:nvSpPr>
        <p:spPr>
          <a:xfrm>
            <a:off x="0" y="-5713"/>
            <a:ext cx="4069080" cy="63640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1" name="Title 5"/>
          <p:cNvSpPr txBox="1">
            <a:spLocks/>
          </p:cNvSpPr>
          <p:nvPr userDrawn="1"/>
        </p:nvSpPr>
        <p:spPr>
          <a:xfrm>
            <a:off x="301835" y="2885732"/>
            <a:ext cx="3355768" cy="8721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3400" b="0" dirty="0">
                <a:solidFill>
                  <a:srgbClr val="01203D"/>
                </a:solidFill>
                <a:latin typeface="+mn-lt"/>
                <a:cs typeface="Arial" panose="020B0604020202020204" pitchFamily="34" charset="0"/>
              </a:rPr>
              <a:t>Organizational Chart</a:t>
            </a:r>
          </a:p>
        </p:txBody>
      </p:sp>
      <p:sp>
        <p:nvSpPr>
          <p:cNvPr id="31" name="Title 5"/>
          <p:cNvSpPr txBox="1">
            <a:spLocks/>
          </p:cNvSpPr>
          <p:nvPr userDrawn="1"/>
        </p:nvSpPr>
        <p:spPr>
          <a:xfrm>
            <a:off x="308004" y="469892"/>
            <a:ext cx="3359538" cy="1935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3600" b="1" dirty="0">
                <a:solidFill>
                  <a:srgbClr val="01203D"/>
                </a:solidFill>
                <a:latin typeface="+mn-lt"/>
                <a:cs typeface="Arial" panose="020B0604020202020204" pitchFamily="34" charset="0"/>
              </a:rPr>
              <a:t>Kentucky Department for</a:t>
            </a:r>
            <a:br>
              <a:rPr lang="en-US" sz="3600" b="1" dirty="0">
                <a:solidFill>
                  <a:srgbClr val="01203D"/>
                </a:solidFill>
                <a:latin typeface="+mn-lt"/>
                <a:cs typeface="Arial" panose="020B0604020202020204" pitchFamily="34" charset="0"/>
              </a:rPr>
            </a:br>
            <a:r>
              <a:rPr lang="en-US" sz="3600" b="1" dirty="0">
                <a:solidFill>
                  <a:srgbClr val="01203D"/>
                </a:solidFill>
                <a:latin typeface="+mn-lt"/>
                <a:cs typeface="Arial" panose="020B0604020202020204" pitchFamily="34" charset="0"/>
              </a:rPr>
              <a:t>Public Health</a:t>
            </a:r>
          </a:p>
        </p:txBody>
      </p:sp>
      <p:sp>
        <p:nvSpPr>
          <p:cNvPr id="2" name="Rectangle 1">
            <a:extLst>
              <a:ext uri="{FF2B5EF4-FFF2-40B4-BE49-F238E27FC236}">
                <a16:creationId xmlns:a16="http://schemas.microsoft.com/office/drawing/2014/main" id="{E52F02EA-6BDA-FED3-0F23-D94001152A94}"/>
              </a:ext>
            </a:extLst>
          </p:cNvPr>
          <p:cNvSpPr/>
          <p:nvPr userDrawn="1"/>
        </p:nvSpPr>
        <p:spPr>
          <a:xfrm>
            <a:off x="9305392" y="213479"/>
            <a:ext cx="3187337" cy="6262484"/>
          </a:xfrm>
          <a:prstGeom prst="rect">
            <a:avLst/>
          </a:prstGeom>
        </p:spPr>
        <p:txBody>
          <a:bodyPr wrap="square">
            <a:spAutoFit/>
          </a:bodyPr>
          <a:lstStyle/>
          <a:p>
            <a:pPr marL="0" marR="0" lvl="0" indent="0" algn="l" defTabSz="889000" rtl="0" eaLnBrk="1" fontAlgn="auto" latinLnBrk="0" hangingPunct="1">
              <a:lnSpc>
                <a:spcPct val="80000"/>
              </a:lnSpc>
              <a:spcBef>
                <a:spcPct val="0"/>
              </a:spcBef>
              <a:spcAft>
                <a:spcPct val="35000"/>
              </a:spcAft>
              <a:buClrTx/>
              <a:buSzTx/>
              <a:buFontTx/>
              <a:buNone/>
              <a:tabLst/>
              <a:defRPr/>
            </a:pPr>
            <a:r>
              <a:rPr lang="en-US" sz="1100" kern="1200" dirty="0">
                <a:solidFill>
                  <a:schemeClr val="accent2">
                    <a:lumMod val="50000"/>
                  </a:schemeClr>
                </a:solidFill>
                <a:latin typeface="+mn-lt"/>
              </a:rPr>
              <a:t>Health Equity</a:t>
            </a:r>
          </a:p>
          <a:p>
            <a:pPr lvl="0" algn="l" defTabSz="889000">
              <a:lnSpc>
                <a:spcPct val="80000"/>
              </a:lnSpc>
              <a:spcBef>
                <a:spcPct val="0"/>
              </a:spcBef>
              <a:spcAft>
                <a:spcPct val="35000"/>
              </a:spcAft>
            </a:pPr>
            <a:r>
              <a:rPr lang="en-US" sz="1100" kern="1200" baseline="0" dirty="0">
                <a:solidFill>
                  <a:srgbClr val="01203D"/>
                </a:solidFill>
                <a:latin typeface="+mn-lt"/>
              </a:rPr>
              <a:t>Contracts and Payment</a:t>
            </a:r>
          </a:p>
          <a:p>
            <a:pPr lvl="0" algn="l" defTabSz="889000">
              <a:lnSpc>
                <a:spcPct val="80000"/>
              </a:lnSpc>
              <a:spcBef>
                <a:spcPct val="0"/>
              </a:spcBef>
              <a:spcAft>
                <a:spcPct val="35000"/>
              </a:spcAft>
            </a:pPr>
            <a:r>
              <a:rPr lang="en-US" sz="1100" kern="1200" baseline="0" dirty="0">
                <a:solidFill>
                  <a:srgbClr val="01203D"/>
                </a:solidFill>
                <a:latin typeface="+mn-lt"/>
              </a:rPr>
              <a:t>Local Health Operations</a:t>
            </a:r>
          </a:p>
          <a:p>
            <a:pPr lvl="0" algn="l" defTabSz="889000">
              <a:lnSpc>
                <a:spcPct val="80000"/>
              </a:lnSpc>
              <a:spcBef>
                <a:spcPct val="0"/>
              </a:spcBef>
              <a:spcAft>
                <a:spcPct val="35000"/>
              </a:spcAft>
            </a:pPr>
            <a:r>
              <a:rPr lang="en-US" sz="1100" kern="1200" baseline="0" dirty="0">
                <a:solidFill>
                  <a:srgbClr val="01203D"/>
                </a:solidFill>
                <a:latin typeface="+mn-lt"/>
              </a:rPr>
              <a:t>Budget</a:t>
            </a:r>
          </a:p>
          <a:p>
            <a:pPr lvl="0" algn="l" defTabSz="889000">
              <a:lnSpc>
                <a:spcPct val="80000"/>
              </a:lnSpc>
              <a:spcBef>
                <a:spcPct val="0"/>
              </a:spcBef>
              <a:spcAft>
                <a:spcPct val="35000"/>
              </a:spcAft>
            </a:pPr>
            <a:r>
              <a:rPr lang="en-US" sz="1100" kern="1200" baseline="0" dirty="0">
                <a:solidFill>
                  <a:srgbClr val="01203D"/>
                </a:solidFill>
                <a:latin typeface="+mn-lt"/>
              </a:rPr>
              <a:t>Local Health Personnel</a:t>
            </a:r>
          </a:p>
          <a:p>
            <a:pPr lvl="0" algn="l" defTabSz="889000">
              <a:lnSpc>
                <a:spcPct val="80000"/>
              </a:lnSpc>
              <a:spcBef>
                <a:spcPct val="0"/>
              </a:spcBef>
              <a:spcAft>
                <a:spcPct val="35000"/>
              </a:spcAft>
            </a:pPr>
            <a:r>
              <a:rPr lang="en-US" sz="1100" kern="1200" baseline="0" dirty="0">
                <a:solidFill>
                  <a:srgbClr val="01203D"/>
                </a:solidFill>
                <a:latin typeface="+mn-lt"/>
              </a:rPr>
              <a:t>Education and Workforce Development</a:t>
            </a:r>
          </a:p>
          <a:p>
            <a:pPr lvl="0" algn="l" defTabSz="889000">
              <a:lnSpc>
                <a:spcPct val="80000"/>
              </a:lnSpc>
              <a:spcBef>
                <a:spcPct val="0"/>
              </a:spcBef>
              <a:spcAft>
                <a:spcPct val="35000"/>
              </a:spcAft>
            </a:pPr>
            <a:r>
              <a:rPr lang="en-US" sz="1100" kern="1200" baseline="0" dirty="0">
                <a:solidFill>
                  <a:srgbClr val="01203D"/>
                </a:solidFill>
                <a:latin typeface="+mn-lt"/>
              </a:rPr>
              <a:t>Grants Coordination</a:t>
            </a:r>
          </a:p>
          <a:p>
            <a:pPr lvl="0" algn="l" defTabSz="889000">
              <a:lnSpc>
                <a:spcPct val="80000"/>
              </a:lnSpc>
              <a:spcBef>
                <a:spcPct val="0"/>
              </a:spcBef>
              <a:spcAft>
                <a:spcPct val="35000"/>
              </a:spcAft>
            </a:pPr>
            <a:r>
              <a:rPr lang="en-US" sz="1100" kern="1200" baseline="0" dirty="0">
                <a:solidFill>
                  <a:srgbClr val="62BCF0"/>
                </a:solidFill>
                <a:latin typeface="+mn-lt"/>
              </a:rPr>
              <a:t>Infectious Disease</a:t>
            </a:r>
          </a:p>
          <a:p>
            <a:pPr lvl="0" algn="l" defTabSz="889000">
              <a:lnSpc>
                <a:spcPct val="80000"/>
              </a:lnSpc>
              <a:spcBef>
                <a:spcPct val="0"/>
              </a:spcBef>
              <a:spcAft>
                <a:spcPct val="35000"/>
              </a:spcAft>
            </a:pPr>
            <a:r>
              <a:rPr lang="en-US" sz="1100" kern="1200" baseline="0" dirty="0">
                <a:solidFill>
                  <a:srgbClr val="62BCF0"/>
                </a:solidFill>
                <a:latin typeface="+mn-lt"/>
              </a:rPr>
              <a:t>Vital Statistics</a:t>
            </a:r>
          </a:p>
          <a:p>
            <a:pPr lvl="0" algn="l" defTabSz="889000">
              <a:lnSpc>
                <a:spcPct val="80000"/>
              </a:lnSpc>
              <a:spcBef>
                <a:spcPct val="0"/>
              </a:spcBef>
              <a:spcAft>
                <a:spcPct val="35000"/>
              </a:spcAft>
            </a:pPr>
            <a:r>
              <a:rPr lang="en-US" sz="1100" kern="1200" baseline="0" dirty="0">
                <a:solidFill>
                  <a:srgbClr val="62BCF0"/>
                </a:solidFill>
                <a:latin typeface="+mn-lt"/>
              </a:rPr>
              <a:t>Immunizations</a:t>
            </a:r>
          </a:p>
          <a:p>
            <a:pPr lvl="0" algn="l" defTabSz="889000">
              <a:lnSpc>
                <a:spcPct val="80000"/>
              </a:lnSpc>
              <a:spcBef>
                <a:spcPct val="0"/>
              </a:spcBef>
              <a:spcAft>
                <a:spcPct val="35000"/>
              </a:spcAft>
            </a:pPr>
            <a:r>
              <a:rPr lang="en-US" sz="1100" kern="1200" baseline="0" dirty="0">
                <a:solidFill>
                  <a:schemeClr val="accent3">
                    <a:lumMod val="75000"/>
                  </a:schemeClr>
                </a:solidFill>
                <a:latin typeface="+mn-lt"/>
              </a:rPr>
              <a:t>Microbiology</a:t>
            </a:r>
          </a:p>
          <a:p>
            <a:pPr lvl="0" algn="l" defTabSz="889000">
              <a:lnSpc>
                <a:spcPct val="80000"/>
              </a:lnSpc>
              <a:spcBef>
                <a:spcPct val="0"/>
              </a:spcBef>
              <a:spcAft>
                <a:spcPct val="35000"/>
              </a:spcAft>
            </a:pPr>
            <a:r>
              <a:rPr lang="en-US" sz="1100" kern="1200" baseline="0" dirty="0">
                <a:solidFill>
                  <a:schemeClr val="accent3">
                    <a:lumMod val="75000"/>
                  </a:schemeClr>
                </a:solidFill>
                <a:latin typeface="+mn-lt"/>
              </a:rPr>
              <a:t>Molecular and Clinical Chemistry</a:t>
            </a:r>
          </a:p>
          <a:p>
            <a:pPr lvl="0" algn="l" defTabSz="889000">
              <a:lnSpc>
                <a:spcPct val="80000"/>
              </a:lnSpc>
              <a:spcBef>
                <a:spcPct val="0"/>
              </a:spcBef>
              <a:spcAft>
                <a:spcPct val="35000"/>
              </a:spcAft>
            </a:pPr>
            <a:r>
              <a:rPr lang="en-US" sz="1100" kern="1200" baseline="0" dirty="0">
                <a:solidFill>
                  <a:schemeClr val="accent3">
                    <a:lumMod val="75000"/>
                  </a:schemeClr>
                </a:solidFill>
                <a:latin typeface="+mn-lt"/>
              </a:rPr>
              <a:t>Global Preparedness and Environmental</a:t>
            </a:r>
          </a:p>
          <a:p>
            <a:pPr lvl="0" algn="l" defTabSz="889000">
              <a:lnSpc>
                <a:spcPct val="80000"/>
              </a:lnSpc>
              <a:spcBef>
                <a:spcPct val="0"/>
              </a:spcBef>
              <a:spcAft>
                <a:spcPct val="35000"/>
              </a:spcAft>
            </a:pPr>
            <a:r>
              <a:rPr lang="en-US" sz="1100" kern="1200" baseline="0" dirty="0">
                <a:solidFill>
                  <a:schemeClr val="accent3">
                    <a:lumMod val="75000"/>
                  </a:schemeClr>
                </a:solidFill>
                <a:latin typeface="+mn-lt"/>
              </a:rPr>
              <a:t>Business Operations</a:t>
            </a:r>
          </a:p>
          <a:p>
            <a:pPr lvl="0" algn="l" defTabSz="889000">
              <a:lnSpc>
                <a:spcPct val="80000"/>
              </a:lnSpc>
              <a:spcBef>
                <a:spcPct val="0"/>
              </a:spcBef>
              <a:spcAft>
                <a:spcPct val="35000"/>
              </a:spcAft>
            </a:pPr>
            <a:r>
              <a:rPr lang="en-US" sz="1100" kern="1200" baseline="0" dirty="0">
                <a:solidFill>
                  <a:schemeClr val="accent3">
                    <a:lumMod val="75000"/>
                  </a:schemeClr>
                </a:solidFill>
                <a:latin typeface="+mn-lt"/>
              </a:rPr>
              <a:t>Quality, Compliance, and Safety</a:t>
            </a:r>
          </a:p>
          <a:p>
            <a:pPr lvl="0" algn="l" defTabSz="889000">
              <a:lnSpc>
                <a:spcPct val="80000"/>
              </a:lnSpc>
              <a:spcBef>
                <a:spcPct val="0"/>
              </a:spcBef>
              <a:spcAft>
                <a:spcPct val="35000"/>
              </a:spcAft>
            </a:pPr>
            <a:r>
              <a:rPr lang="en-US" sz="1100" kern="1200" dirty="0">
                <a:solidFill>
                  <a:srgbClr val="01203D"/>
                </a:solidFill>
                <a:latin typeface="+mn-lt"/>
              </a:rPr>
              <a:t>Nutrition Services </a:t>
            </a:r>
          </a:p>
          <a:p>
            <a:pPr lvl="0" algn="l" defTabSz="889000">
              <a:lnSpc>
                <a:spcPct val="80000"/>
              </a:lnSpc>
              <a:spcBef>
                <a:spcPct val="0"/>
              </a:spcBef>
              <a:spcAft>
                <a:spcPct val="35000"/>
              </a:spcAft>
            </a:pPr>
            <a:r>
              <a:rPr lang="en-US" sz="1100" kern="1200" dirty="0">
                <a:solidFill>
                  <a:srgbClr val="01203D"/>
                </a:solidFill>
                <a:latin typeface="+mn-lt"/>
              </a:rPr>
              <a:t>Child and Family Health Improvement</a:t>
            </a:r>
          </a:p>
          <a:p>
            <a:pPr lvl="0" algn="l" defTabSz="889000">
              <a:lnSpc>
                <a:spcPct val="80000"/>
              </a:lnSpc>
              <a:spcBef>
                <a:spcPct val="0"/>
              </a:spcBef>
              <a:spcAft>
                <a:spcPct val="35000"/>
              </a:spcAft>
            </a:pPr>
            <a:r>
              <a:rPr lang="en-US" sz="1100" kern="1200" dirty="0">
                <a:solidFill>
                  <a:srgbClr val="01203D"/>
                </a:solidFill>
                <a:latin typeface="+mn-lt"/>
              </a:rPr>
              <a:t>Early Childhood Development</a:t>
            </a:r>
          </a:p>
          <a:p>
            <a:pPr lvl="0" algn="l" defTabSz="889000">
              <a:lnSpc>
                <a:spcPct val="80000"/>
              </a:lnSpc>
              <a:spcBef>
                <a:spcPct val="0"/>
              </a:spcBef>
              <a:spcAft>
                <a:spcPct val="35000"/>
              </a:spcAft>
            </a:pPr>
            <a:r>
              <a:rPr lang="en-US" sz="1100" kern="1200" baseline="0" dirty="0">
                <a:solidFill>
                  <a:srgbClr val="01203D"/>
                </a:solidFill>
                <a:latin typeface="+mn-lt"/>
              </a:rPr>
              <a:t>Program Support</a:t>
            </a:r>
          </a:p>
          <a:p>
            <a:pPr lvl="0" algn="l" defTabSz="889000">
              <a:lnSpc>
                <a:spcPct val="80000"/>
              </a:lnSpc>
              <a:spcBef>
                <a:spcPct val="0"/>
              </a:spcBef>
              <a:spcAft>
                <a:spcPct val="35000"/>
              </a:spcAft>
            </a:pPr>
            <a:r>
              <a:rPr lang="en-US" sz="1100" kern="1200" baseline="0" dirty="0">
                <a:solidFill>
                  <a:srgbClr val="62BCF0"/>
                </a:solidFill>
                <a:latin typeface="+mn-lt"/>
              </a:rPr>
              <a:t>Chronic Disease Prevention</a:t>
            </a:r>
          </a:p>
          <a:p>
            <a:pPr lvl="0" algn="l" defTabSz="889000">
              <a:lnSpc>
                <a:spcPct val="80000"/>
              </a:lnSpc>
              <a:spcBef>
                <a:spcPct val="0"/>
              </a:spcBef>
              <a:spcAft>
                <a:spcPct val="35000"/>
              </a:spcAft>
            </a:pPr>
            <a:r>
              <a:rPr lang="en-US" sz="1100" kern="1200" baseline="0" dirty="0">
                <a:solidFill>
                  <a:srgbClr val="62BCF0"/>
                </a:solidFill>
                <a:latin typeface="+mn-lt"/>
              </a:rPr>
              <a:t>Health Care Access</a:t>
            </a:r>
          </a:p>
          <a:p>
            <a:pPr marL="0" marR="0" lvl="0" indent="0" algn="l" defTabSz="889000" rtl="0" eaLnBrk="1" fontAlgn="auto" latinLnBrk="0" hangingPunct="1">
              <a:lnSpc>
                <a:spcPct val="80000"/>
              </a:lnSpc>
              <a:spcBef>
                <a:spcPct val="0"/>
              </a:spcBef>
              <a:spcAft>
                <a:spcPct val="35000"/>
              </a:spcAft>
              <a:buClrTx/>
              <a:buSzTx/>
              <a:buFontTx/>
              <a:buNone/>
              <a:tabLst/>
              <a:defRPr/>
            </a:pPr>
            <a:r>
              <a:rPr lang="en-US" sz="1100" kern="1200" dirty="0">
                <a:solidFill>
                  <a:srgbClr val="62BCF0"/>
                </a:solidFill>
                <a:latin typeface="+mn-lt"/>
              </a:rPr>
              <a:t>Oral Health</a:t>
            </a:r>
          </a:p>
          <a:p>
            <a:pPr marL="0" marR="0" lvl="0" indent="0" algn="l" defTabSz="889000" rtl="0" eaLnBrk="1" fontAlgn="auto" latinLnBrk="0" hangingPunct="1">
              <a:lnSpc>
                <a:spcPct val="80000"/>
              </a:lnSpc>
              <a:spcBef>
                <a:spcPct val="0"/>
              </a:spcBef>
              <a:spcAft>
                <a:spcPct val="35000"/>
              </a:spcAft>
              <a:buClrTx/>
              <a:buSzTx/>
              <a:buFontTx/>
              <a:buNone/>
              <a:tabLst/>
              <a:defRPr/>
            </a:pPr>
            <a:r>
              <a:rPr lang="en-US" sz="1100" kern="1200" baseline="0" dirty="0">
                <a:solidFill>
                  <a:srgbClr val="62BCF0"/>
                </a:solidFill>
                <a:latin typeface="+mn-lt"/>
              </a:rPr>
              <a:t>Public Health Improvement</a:t>
            </a:r>
          </a:p>
          <a:p>
            <a:pPr lvl="0" algn="l" defTabSz="889000">
              <a:lnSpc>
                <a:spcPct val="80000"/>
              </a:lnSpc>
              <a:spcBef>
                <a:spcPct val="0"/>
              </a:spcBef>
              <a:spcAft>
                <a:spcPct val="35000"/>
              </a:spcAft>
            </a:pPr>
            <a:r>
              <a:rPr lang="en-US" sz="1100" kern="1200" baseline="0" dirty="0">
                <a:solidFill>
                  <a:srgbClr val="84BC49"/>
                </a:solidFill>
                <a:latin typeface="+mn-lt"/>
              </a:rPr>
              <a:t>Milk Safety</a:t>
            </a:r>
          </a:p>
          <a:p>
            <a:pPr lvl="0" algn="l" defTabSz="889000">
              <a:lnSpc>
                <a:spcPct val="80000"/>
              </a:lnSpc>
              <a:spcBef>
                <a:spcPct val="0"/>
              </a:spcBef>
              <a:spcAft>
                <a:spcPct val="35000"/>
              </a:spcAft>
            </a:pPr>
            <a:r>
              <a:rPr lang="en-US" sz="1100" kern="1200" baseline="0" dirty="0">
                <a:solidFill>
                  <a:srgbClr val="84BC49"/>
                </a:solidFill>
                <a:latin typeface="+mn-lt"/>
              </a:rPr>
              <a:t>Food Safety</a:t>
            </a:r>
          </a:p>
          <a:p>
            <a:pPr lvl="0" algn="l" defTabSz="889000">
              <a:lnSpc>
                <a:spcPct val="80000"/>
              </a:lnSpc>
              <a:spcBef>
                <a:spcPct val="0"/>
              </a:spcBef>
              <a:spcAft>
                <a:spcPct val="35000"/>
              </a:spcAft>
            </a:pPr>
            <a:r>
              <a:rPr lang="en-US" sz="1100" kern="1200" baseline="0" dirty="0">
                <a:solidFill>
                  <a:srgbClr val="84BC49"/>
                </a:solidFill>
                <a:latin typeface="+mn-lt"/>
              </a:rPr>
              <a:t>Environmental Management</a:t>
            </a:r>
          </a:p>
          <a:p>
            <a:pPr lvl="0" algn="l" defTabSz="889000">
              <a:lnSpc>
                <a:spcPct val="80000"/>
              </a:lnSpc>
              <a:spcBef>
                <a:spcPct val="0"/>
              </a:spcBef>
              <a:spcAft>
                <a:spcPct val="35000"/>
              </a:spcAft>
            </a:pPr>
            <a:r>
              <a:rPr lang="en-US" sz="1100" kern="1200" baseline="0" dirty="0">
                <a:solidFill>
                  <a:srgbClr val="84BC49"/>
                </a:solidFill>
                <a:latin typeface="+mn-lt"/>
              </a:rPr>
              <a:t>Radiation Health</a:t>
            </a:r>
          </a:p>
          <a:p>
            <a:pPr lvl="0" algn="l" defTabSz="889000">
              <a:lnSpc>
                <a:spcPct val="80000"/>
              </a:lnSpc>
              <a:spcBef>
                <a:spcPct val="0"/>
              </a:spcBef>
              <a:spcAft>
                <a:spcPct val="35000"/>
              </a:spcAft>
            </a:pPr>
            <a:r>
              <a:rPr lang="en-US" sz="1100" kern="1200" baseline="0" dirty="0">
                <a:solidFill>
                  <a:srgbClr val="84BC49"/>
                </a:solidFill>
                <a:latin typeface="+mn-lt"/>
              </a:rPr>
              <a:t>Public Safety</a:t>
            </a:r>
          </a:p>
          <a:p>
            <a:pPr lvl="0" algn="l" defTabSz="889000">
              <a:lnSpc>
                <a:spcPct val="80000"/>
              </a:lnSpc>
              <a:spcBef>
                <a:spcPct val="0"/>
              </a:spcBef>
              <a:spcAft>
                <a:spcPct val="35000"/>
              </a:spcAft>
            </a:pPr>
            <a:r>
              <a:rPr lang="en-US" sz="1100" kern="1200" baseline="0" dirty="0">
                <a:solidFill>
                  <a:srgbClr val="01203D"/>
                </a:solidFill>
                <a:latin typeface="+mn-lt"/>
              </a:rPr>
              <a:t>Public Health Preparedness</a:t>
            </a:r>
          </a:p>
          <a:p>
            <a:pPr lvl="0" algn="l" defTabSz="889000">
              <a:lnSpc>
                <a:spcPct val="80000"/>
              </a:lnSpc>
              <a:spcBef>
                <a:spcPct val="0"/>
              </a:spcBef>
              <a:spcAft>
                <a:spcPct val="35000"/>
              </a:spcAft>
            </a:pPr>
            <a:r>
              <a:rPr lang="en-US" sz="1100" kern="1200" baseline="0" dirty="0">
                <a:solidFill>
                  <a:srgbClr val="01203D"/>
                </a:solidFill>
                <a:latin typeface="+mn-lt"/>
              </a:rPr>
              <a:t>Breast and Cervical Cancer Screening</a:t>
            </a:r>
          </a:p>
          <a:p>
            <a:pPr lvl="0" algn="l" defTabSz="889000">
              <a:lnSpc>
                <a:spcPct val="80000"/>
              </a:lnSpc>
              <a:spcBef>
                <a:spcPct val="0"/>
              </a:spcBef>
              <a:spcAft>
                <a:spcPct val="35000"/>
              </a:spcAft>
            </a:pPr>
            <a:r>
              <a:rPr lang="en-US" sz="1100" kern="1200" baseline="0" dirty="0">
                <a:solidFill>
                  <a:srgbClr val="01203D"/>
                </a:solidFill>
                <a:latin typeface="+mn-lt"/>
              </a:rPr>
              <a:t>Family Planning</a:t>
            </a:r>
          </a:p>
        </p:txBody>
      </p:sp>
      <p:graphicFrame>
        <p:nvGraphicFramePr>
          <p:cNvPr id="3" name="Diagram 2">
            <a:extLst>
              <a:ext uri="{FF2B5EF4-FFF2-40B4-BE49-F238E27FC236}">
                <a16:creationId xmlns:a16="http://schemas.microsoft.com/office/drawing/2014/main" id="{5EBF62BC-D453-0143-0AD3-11D37E3350A8}"/>
              </a:ext>
            </a:extLst>
          </p:cNvPr>
          <p:cNvGraphicFramePr/>
          <p:nvPr userDrawn="1">
            <p:extLst>
              <p:ext uri="{D42A27DB-BD31-4B8C-83A1-F6EECF244321}">
                <p14:modId xmlns:p14="http://schemas.microsoft.com/office/powerpoint/2010/main" val="1111158586"/>
              </p:ext>
            </p:extLst>
          </p:nvPr>
        </p:nvGraphicFramePr>
        <p:xfrm>
          <a:off x="3955891" y="339634"/>
          <a:ext cx="5290290" cy="580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a:extLst>
              <a:ext uri="{FF2B5EF4-FFF2-40B4-BE49-F238E27FC236}">
                <a16:creationId xmlns:a16="http://schemas.microsoft.com/office/drawing/2014/main" id="{B2D6B562-FA77-8F3C-31D8-E3091E655AE6}"/>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5" name="Website 1">
            <a:extLst>
              <a:ext uri="{FF2B5EF4-FFF2-40B4-BE49-F238E27FC236}">
                <a16:creationId xmlns:a16="http://schemas.microsoft.com/office/drawing/2014/main" id="{4D950E74-21F5-0203-E1B1-D5E922FEF48D}"/>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427443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96" userDrawn="1">
          <p15:clr>
            <a:srgbClr val="FBAE40"/>
          </p15:clr>
        </p15:guide>
        <p15:guide id="2" pos="12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 System2">
    <p:spTree>
      <p:nvGrpSpPr>
        <p:cNvPr id="1" name=""/>
        <p:cNvGrpSpPr/>
        <p:nvPr/>
      </p:nvGrpSpPr>
      <p:grpSpPr>
        <a:xfrm>
          <a:off x="0" y="0"/>
          <a:ext cx="0" cy="0"/>
          <a:chOff x="0" y="0"/>
          <a:chExt cx="0" cy="0"/>
        </a:xfrm>
      </p:grpSpPr>
      <p:sp>
        <p:nvSpPr>
          <p:cNvPr id="26" name="Picture Placeholder 2"/>
          <p:cNvSpPr>
            <a:spLocks noGrp="1"/>
          </p:cNvSpPr>
          <p:nvPr>
            <p:ph type="pic" idx="1" hasCustomPrompt="1"/>
          </p:nvPr>
        </p:nvSpPr>
        <p:spPr>
          <a:xfrm>
            <a:off x="1759" y="1954499"/>
            <a:ext cx="12188484" cy="4343972"/>
          </a:xfrm>
          <a:prstGeom prst="rect">
            <a:avLst/>
          </a:prstGeom>
        </p:spPr>
        <p:txBody>
          <a:bodyPr/>
          <a:lstStyle>
            <a:lvl1pPr marL="0" indent="0">
              <a:buNone/>
              <a:defRPr sz="3200" baseline="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Insert Updated Map</a:t>
            </a:r>
          </a:p>
        </p:txBody>
      </p:sp>
      <p:sp>
        <p:nvSpPr>
          <p:cNvPr id="25" name="Title 5"/>
          <p:cNvSpPr txBox="1">
            <a:spLocks/>
          </p:cNvSpPr>
          <p:nvPr userDrawn="1"/>
        </p:nvSpPr>
        <p:spPr>
          <a:xfrm>
            <a:off x="675703" y="365126"/>
            <a:ext cx="10840597" cy="11784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5000" b="1" dirty="0">
                <a:solidFill>
                  <a:srgbClr val="01203D"/>
                </a:solidFill>
                <a:latin typeface="Calibri" panose="020F0502020204030204" pitchFamily="34" charset="0"/>
                <a:cs typeface="Calibri" panose="020F0502020204030204" pitchFamily="34" charset="0"/>
              </a:rPr>
              <a:t>Public Health System in Kentucky</a:t>
            </a:r>
          </a:p>
        </p:txBody>
      </p:sp>
      <p:sp>
        <p:nvSpPr>
          <p:cNvPr id="24" name="Title 5"/>
          <p:cNvSpPr txBox="1">
            <a:spLocks/>
          </p:cNvSpPr>
          <p:nvPr userDrawn="1"/>
        </p:nvSpPr>
        <p:spPr>
          <a:xfrm>
            <a:off x="0" y="1284065"/>
            <a:ext cx="12192000" cy="5275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3400" b="0" dirty="0">
                <a:solidFill>
                  <a:srgbClr val="01203D"/>
                </a:solidFill>
                <a:latin typeface="Calibri" panose="020F0502020204030204" pitchFamily="34" charset="0"/>
                <a:cs typeface="Calibri" panose="020F0502020204030204" pitchFamily="34" charset="0"/>
              </a:rPr>
              <a:t>Statewide Reach</a:t>
            </a:r>
          </a:p>
        </p:txBody>
      </p:sp>
      <p:sp>
        <p:nvSpPr>
          <p:cNvPr id="29" name="Rectangle 28"/>
          <p:cNvSpPr/>
          <p:nvPr userDrawn="1"/>
        </p:nvSpPr>
        <p:spPr>
          <a:xfrm>
            <a:off x="1759" y="1880477"/>
            <a:ext cx="12207240" cy="74025"/>
          </a:xfrm>
          <a:prstGeom prst="rect">
            <a:avLst/>
          </a:prstGeom>
          <a:solidFill>
            <a:srgbClr val="62B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1"/>
          </a:p>
        </p:txBody>
      </p:sp>
      <p:sp>
        <p:nvSpPr>
          <p:cNvPr id="2" name="Slide Number">
            <a:extLst>
              <a:ext uri="{FF2B5EF4-FFF2-40B4-BE49-F238E27FC236}">
                <a16:creationId xmlns:a16="http://schemas.microsoft.com/office/drawing/2014/main" id="{426A2C0A-2B75-8232-1E5A-E5D8F5512A0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3" name="Website 1">
            <a:extLst>
              <a:ext uri="{FF2B5EF4-FFF2-40B4-BE49-F238E27FC236}">
                <a16:creationId xmlns:a16="http://schemas.microsoft.com/office/drawing/2014/main" id="{A6DCFCA8-A809-CB35-7032-7785DEEB1584}"/>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49241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RSA Map">
    <p:spTree>
      <p:nvGrpSpPr>
        <p:cNvPr id="1" name=""/>
        <p:cNvGrpSpPr/>
        <p:nvPr/>
      </p:nvGrpSpPr>
      <p:grpSpPr>
        <a:xfrm>
          <a:off x="0" y="0"/>
          <a:ext cx="0" cy="0"/>
          <a:chOff x="0" y="0"/>
          <a:chExt cx="0" cy="0"/>
        </a:xfrm>
      </p:grpSpPr>
      <p:sp>
        <p:nvSpPr>
          <p:cNvPr id="28" name="Title 5"/>
          <p:cNvSpPr txBox="1">
            <a:spLocks/>
          </p:cNvSpPr>
          <p:nvPr userDrawn="1"/>
        </p:nvSpPr>
        <p:spPr>
          <a:xfrm>
            <a:off x="495577" y="381638"/>
            <a:ext cx="11188425" cy="11784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5000" dirty="0">
                <a:solidFill>
                  <a:srgbClr val="01203D"/>
                </a:solidFill>
                <a:latin typeface="Calibri" panose="020F0502020204030204" pitchFamily="34" charset="0"/>
                <a:cs typeface="Calibri" panose="020F0502020204030204" pitchFamily="34" charset="0"/>
              </a:rPr>
              <a:t>Kentucky Department for Public Health</a:t>
            </a:r>
          </a:p>
        </p:txBody>
      </p:sp>
      <p:sp>
        <p:nvSpPr>
          <p:cNvPr id="8" name="Rectangle 7"/>
          <p:cNvSpPr/>
          <p:nvPr userDrawn="1"/>
        </p:nvSpPr>
        <p:spPr>
          <a:xfrm>
            <a:off x="0" y="1938639"/>
            <a:ext cx="12192000" cy="2412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itle 5"/>
          <p:cNvSpPr txBox="1">
            <a:spLocks/>
          </p:cNvSpPr>
          <p:nvPr userDrawn="1"/>
        </p:nvSpPr>
        <p:spPr>
          <a:xfrm>
            <a:off x="838200" y="1279497"/>
            <a:ext cx="10668000" cy="5275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3400" b="0" dirty="0">
                <a:solidFill>
                  <a:srgbClr val="01203D"/>
                </a:solidFill>
                <a:latin typeface="Calibri" panose="020F0502020204030204" pitchFamily="34" charset="0"/>
                <a:cs typeface="Calibri" panose="020F0502020204030204" pitchFamily="34" charset="0"/>
              </a:rPr>
              <a:t>Response to the Opioid Crisis</a:t>
            </a:r>
          </a:p>
        </p:txBody>
      </p:sp>
      <p:sp>
        <p:nvSpPr>
          <p:cNvPr id="14" name="Pentagon 13"/>
          <p:cNvSpPr/>
          <p:nvPr userDrawn="1"/>
        </p:nvSpPr>
        <p:spPr>
          <a:xfrm>
            <a:off x="8287049" y="3490913"/>
            <a:ext cx="2819315" cy="578875"/>
          </a:xfrm>
          <a:prstGeom prst="homePlate">
            <a:avLst/>
          </a:prstGeom>
          <a:solidFill>
            <a:srgbClr val="84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Pentagon 14"/>
          <p:cNvSpPr/>
          <p:nvPr userDrawn="1"/>
        </p:nvSpPr>
        <p:spPr>
          <a:xfrm>
            <a:off x="8287049" y="2839317"/>
            <a:ext cx="2819315" cy="578875"/>
          </a:xfrm>
          <a:prstGeom prst="homePlate">
            <a:avLst/>
          </a:prstGeom>
          <a:solidFill>
            <a:srgbClr val="62B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Pentagon 15"/>
          <p:cNvSpPr/>
          <p:nvPr userDrawn="1"/>
        </p:nvSpPr>
        <p:spPr>
          <a:xfrm>
            <a:off x="8287049" y="2191676"/>
            <a:ext cx="2819315" cy="578875"/>
          </a:xfrm>
          <a:prstGeom prst="homePlate">
            <a:avLst/>
          </a:prstGeom>
          <a:solidFill>
            <a:srgbClr val="012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p:cNvSpPr txBox="1"/>
          <p:nvPr userDrawn="1"/>
        </p:nvSpPr>
        <p:spPr>
          <a:xfrm>
            <a:off x="8287051" y="2305058"/>
            <a:ext cx="2538604" cy="338554"/>
          </a:xfrm>
          <a:prstGeom prst="rect">
            <a:avLst/>
          </a:prstGeom>
          <a:noFill/>
        </p:spPr>
        <p:txBody>
          <a:bodyPr wrap="square" rtlCol="0">
            <a:spAutoFit/>
          </a:bodyPr>
          <a:lstStyle/>
          <a:p>
            <a:pPr algn="l"/>
            <a:r>
              <a:rPr lang="en-US" sz="1600" b="1" dirty="0">
                <a:solidFill>
                  <a:schemeClr val="bg1"/>
                </a:solidFill>
                <a:latin typeface="Calibri Light" panose="020F0302020204030204" pitchFamily="34" charset="0"/>
                <a:cs typeface="Calibri Light" panose="020F0302020204030204" pitchFamily="34" charset="0"/>
              </a:rPr>
              <a:t>Syringe Exchange</a:t>
            </a:r>
          </a:p>
        </p:txBody>
      </p:sp>
      <p:sp>
        <p:nvSpPr>
          <p:cNvPr id="18" name="TextBox 17"/>
          <p:cNvSpPr txBox="1"/>
          <p:nvPr userDrawn="1"/>
        </p:nvSpPr>
        <p:spPr>
          <a:xfrm>
            <a:off x="8231633" y="2954596"/>
            <a:ext cx="3045347" cy="330988"/>
          </a:xfrm>
          <a:prstGeom prst="rect">
            <a:avLst/>
          </a:prstGeom>
          <a:noFill/>
        </p:spPr>
        <p:txBody>
          <a:bodyPr wrap="square" rtlCol="0">
            <a:spAutoFit/>
          </a:bodyPr>
          <a:lstStyle/>
          <a:p>
            <a:pPr algn="l"/>
            <a:r>
              <a:rPr lang="en-US" sz="1551" b="1" dirty="0">
                <a:solidFill>
                  <a:schemeClr val="bg1"/>
                </a:solidFill>
                <a:latin typeface="Calibri Light" panose="020F0302020204030204" pitchFamily="34" charset="0"/>
                <a:cs typeface="Calibri Light" panose="020F0302020204030204" pitchFamily="34" charset="0"/>
              </a:rPr>
              <a:t>www.FindHelpNowKY.org</a:t>
            </a:r>
          </a:p>
        </p:txBody>
      </p:sp>
      <p:sp>
        <p:nvSpPr>
          <p:cNvPr id="19" name="TextBox 18"/>
          <p:cNvSpPr txBox="1"/>
          <p:nvPr userDrawn="1"/>
        </p:nvSpPr>
        <p:spPr>
          <a:xfrm>
            <a:off x="8287049" y="3606724"/>
            <a:ext cx="2819315" cy="338554"/>
          </a:xfrm>
          <a:prstGeom prst="rect">
            <a:avLst/>
          </a:prstGeom>
          <a:noFill/>
        </p:spPr>
        <p:txBody>
          <a:bodyPr wrap="square" rtlCol="0">
            <a:spAutoFit/>
          </a:bodyPr>
          <a:lstStyle/>
          <a:p>
            <a:pPr algn="l"/>
            <a:r>
              <a:rPr lang="en-US" sz="1600" b="1" dirty="0">
                <a:solidFill>
                  <a:schemeClr val="bg1"/>
                </a:solidFill>
                <a:latin typeface="Calibri Light" panose="020F0302020204030204" pitchFamily="34" charset="0"/>
                <a:cs typeface="Calibri Light" panose="020F0302020204030204" pitchFamily="34" charset="0"/>
              </a:rPr>
              <a:t>Naloxone Distribution</a:t>
            </a:r>
          </a:p>
        </p:txBody>
      </p:sp>
      <p:sp>
        <p:nvSpPr>
          <p:cNvPr id="26" name="Picture Placeholder 2"/>
          <p:cNvSpPr>
            <a:spLocks noGrp="1"/>
          </p:cNvSpPr>
          <p:nvPr>
            <p:ph type="pic" idx="1" hasCustomPrompt="1"/>
          </p:nvPr>
        </p:nvSpPr>
        <p:spPr>
          <a:xfrm>
            <a:off x="495577" y="2191675"/>
            <a:ext cx="7356953" cy="4105431"/>
          </a:xfrm>
          <a:prstGeom prst="rect">
            <a:avLst/>
          </a:prstGeom>
        </p:spPr>
        <p:txBody>
          <a:bodyPr/>
          <a:lstStyle>
            <a:lvl1pPr marL="0" indent="0">
              <a:buNone/>
              <a:defRPr sz="3200" baseline="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Insert Updated Map</a:t>
            </a:r>
          </a:p>
        </p:txBody>
      </p:sp>
      <p:sp>
        <p:nvSpPr>
          <p:cNvPr id="2" name="Slide Number">
            <a:extLst>
              <a:ext uri="{FF2B5EF4-FFF2-40B4-BE49-F238E27FC236}">
                <a16:creationId xmlns:a16="http://schemas.microsoft.com/office/drawing/2014/main" id="{88D9E9A4-F1DC-6A9E-4C25-C87C788732FE}"/>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3" name="Website 1">
            <a:extLst>
              <a:ext uri="{FF2B5EF4-FFF2-40B4-BE49-F238E27FC236}">
                <a16:creationId xmlns:a16="http://schemas.microsoft.com/office/drawing/2014/main" id="{E4DF9B87-B507-B328-71DE-24514CF2C131}"/>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338858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69902"/>
            <a:ext cx="12192000" cy="977898"/>
          </a:xfrm>
          <a:solidFill>
            <a:srgbClr val="01203D"/>
          </a:solidFill>
        </p:spPr>
        <p:txBody>
          <a:bodyPr rIns="274320">
            <a:normAutofit/>
          </a:bodyPr>
          <a:lstStyle>
            <a:lvl1pPr marL="396875" indent="0" algn="l">
              <a:defRPr sz="4400" b="1">
                <a:solidFill>
                  <a:schemeClr val="bg1"/>
                </a:solidFill>
                <a:latin typeface="Calibri" panose="020F0502020204030204" pitchFamily="34" charset="0"/>
                <a:cs typeface="Calibri" panose="020F0502020204030204" pitchFamily="34" charset="0"/>
              </a:defRPr>
            </a:lvl1pPr>
          </a:lstStyle>
          <a:p>
            <a:r>
              <a:rPr lang="en-US" dirty="0"/>
              <a:t>Add Slide Title</a:t>
            </a:r>
          </a:p>
        </p:txBody>
      </p:sp>
      <p:sp>
        <p:nvSpPr>
          <p:cNvPr id="3" name="Content Placeholder 2"/>
          <p:cNvSpPr>
            <a:spLocks noGrp="1"/>
          </p:cNvSpPr>
          <p:nvPr>
            <p:ph idx="1" hasCustomPrompt="1"/>
          </p:nvPr>
        </p:nvSpPr>
        <p:spPr>
          <a:xfrm>
            <a:off x="468631" y="1676399"/>
            <a:ext cx="11264645" cy="4267202"/>
          </a:xfrm>
          <a:prstGeom prst="rect">
            <a:avLst/>
          </a:prstGeom>
        </p:spPr>
        <p:txBody>
          <a:bodyPr/>
          <a:lstStyle>
            <a:lvl1pPr marL="457189" indent="-457189">
              <a:buClr>
                <a:srgbClr val="92D050"/>
              </a:buClr>
              <a:buSzPct val="100000"/>
              <a:buFontTx/>
              <a:buBlip>
                <a:blip r:embed="rId2"/>
              </a:buBlip>
              <a:defRPr>
                <a:latin typeface="Calibri" panose="020F0502020204030204" pitchFamily="34" charset="0"/>
                <a:cs typeface="Calibri" panose="020F0502020204030204" pitchFamily="34" charset="0"/>
              </a:defRPr>
            </a:lvl1pPr>
            <a:lvl2pPr marL="914377" indent="-227008">
              <a:buClr>
                <a:srgbClr val="62BCF0"/>
              </a:buClr>
              <a:buSzPct val="100000"/>
              <a:buFont typeface="Arial" panose="020B0604020202020204" pitchFamily="34" charset="0"/>
              <a:buChar char="•"/>
              <a:defRPr sz="2600">
                <a:latin typeface="Calibri" panose="020F0502020204030204" pitchFamily="34" charset="0"/>
                <a:cs typeface="Calibri" panose="020F0502020204030204" pitchFamily="34" charset="0"/>
              </a:defRPr>
            </a:lvl2pPr>
            <a:lvl3pPr marL="1371566" indent="-228594">
              <a:buClr>
                <a:srgbClr val="84BC49"/>
              </a:buClr>
              <a:buSzPct val="100000"/>
              <a:buFont typeface="Calibri" panose="020F0502020204030204" pitchFamily="34" charset="0"/>
              <a:buChar char="»"/>
              <a:defRPr sz="2400">
                <a:latin typeface="Calibri" panose="020F0502020204030204" pitchFamily="34" charset="0"/>
                <a:cs typeface="Calibri" panose="020F0502020204030204" pitchFamily="34" charset="0"/>
              </a:defRPr>
            </a:lvl3pPr>
            <a:lvl4pPr marL="1828754" indent="-228594">
              <a:buClr>
                <a:srgbClr val="01203D"/>
              </a:buClr>
              <a:buSzPct val="100000"/>
              <a:buFont typeface="Calibri" panose="020F0502020204030204" pitchFamily="34" charset="0"/>
              <a:buChar char="–"/>
              <a:defRPr sz="2200">
                <a:latin typeface="Calibri" panose="020F0502020204030204" pitchFamily="34" charset="0"/>
                <a:cs typeface="Calibri" panose="020F0502020204030204" pitchFamily="34" charset="0"/>
              </a:defRPr>
            </a:lvl4pPr>
            <a:lvl5pPr marL="2285943" indent="-228594">
              <a:buClr>
                <a:srgbClr val="01203D"/>
              </a:buClr>
              <a:buSzPct val="100000"/>
              <a:buFont typeface="Arial" panose="020B0604020202020204" pitchFamily="34" charset="0"/>
              <a:buChar char="•"/>
              <a:defRPr sz="2000">
                <a:latin typeface="Calibri" panose="020F0502020204030204" pitchFamily="34" charset="0"/>
                <a:cs typeface="Calibri" panose="020F0502020204030204" pitchFamily="34" charset="0"/>
              </a:defRPr>
            </a:lvl5pPr>
          </a:lstStyle>
          <a:p>
            <a:pPr lvl="0"/>
            <a:r>
              <a:rPr lang="en-US" dirty="0"/>
              <a:t>Add Main Point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a:extLst>
              <a:ext uri="{FF2B5EF4-FFF2-40B4-BE49-F238E27FC236}">
                <a16:creationId xmlns:a16="http://schemas.microsoft.com/office/drawing/2014/main" id="{DE7F96AB-539D-9F81-1CC6-13C15B17B07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6" name="Text Placeholder 3">
            <a:extLst>
              <a:ext uri="{FF2B5EF4-FFF2-40B4-BE49-F238E27FC236}">
                <a16:creationId xmlns:a16="http://schemas.microsoft.com/office/drawing/2014/main" id="{72D1EF8E-C0D4-1E58-0851-A4296AB527C0}"/>
              </a:ext>
            </a:extLst>
          </p:cNvPr>
          <p:cNvSpPr>
            <a:spLocks noGrp="1"/>
          </p:cNvSpPr>
          <p:nvPr>
            <p:ph type="body" sz="half" idx="2" hasCustomPrompt="1"/>
          </p:nvPr>
        </p:nvSpPr>
        <p:spPr>
          <a:xfrm>
            <a:off x="463296" y="6055564"/>
            <a:ext cx="11265408" cy="258941"/>
          </a:xfrm>
        </p:spPr>
        <p:txBody>
          <a:bodyPr>
            <a:normAutofit/>
          </a:bodyPr>
          <a:lstStyle>
            <a:lvl1pPr marL="0" indent="0" algn="r">
              <a:buNone/>
              <a:defRPr sz="12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notes and citation(s), as appropriate.</a:t>
            </a:r>
          </a:p>
        </p:txBody>
      </p:sp>
      <p:sp>
        <p:nvSpPr>
          <p:cNvPr id="4" name="Website 1">
            <a:extLst>
              <a:ext uri="{FF2B5EF4-FFF2-40B4-BE49-F238E27FC236}">
                <a16:creationId xmlns:a16="http://schemas.microsoft.com/office/drawing/2014/main" id="{33BEC2C1-3C40-17D8-4DDD-3A4AC9116ECC}"/>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377130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69902"/>
            <a:ext cx="12192000" cy="977898"/>
          </a:xfrm>
          <a:solidFill>
            <a:srgbClr val="01203D"/>
          </a:solidFill>
        </p:spPr>
        <p:txBody>
          <a:bodyPr rIns="274320">
            <a:normAutofit/>
          </a:bodyPr>
          <a:lstStyle>
            <a:lvl1pPr marL="396875" indent="0" algn="l">
              <a:defRPr sz="4400" b="1">
                <a:solidFill>
                  <a:schemeClr val="bg1"/>
                </a:solidFill>
                <a:latin typeface="Calibri" panose="020F0502020204030204" pitchFamily="34" charset="0"/>
                <a:cs typeface="Calibri" panose="020F0502020204030204" pitchFamily="34" charset="0"/>
              </a:defRPr>
            </a:lvl1pPr>
          </a:lstStyle>
          <a:p>
            <a:r>
              <a:rPr lang="en-US" dirty="0"/>
              <a:t>Add Slide Title</a:t>
            </a:r>
          </a:p>
        </p:txBody>
      </p:sp>
      <p:sp>
        <p:nvSpPr>
          <p:cNvPr id="13" name="Slide Number">
            <a:extLst>
              <a:ext uri="{FF2B5EF4-FFF2-40B4-BE49-F238E27FC236}">
                <a16:creationId xmlns:a16="http://schemas.microsoft.com/office/drawing/2014/main" id="{DE7F96AB-539D-9F81-1CC6-13C15B17B07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6" name="Text Placeholder 3">
            <a:extLst>
              <a:ext uri="{FF2B5EF4-FFF2-40B4-BE49-F238E27FC236}">
                <a16:creationId xmlns:a16="http://schemas.microsoft.com/office/drawing/2014/main" id="{72D1EF8E-C0D4-1E58-0851-A4296AB527C0}"/>
              </a:ext>
            </a:extLst>
          </p:cNvPr>
          <p:cNvSpPr>
            <a:spLocks noGrp="1"/>
          </p:cNvSpPr>
          <p:nvPr>
            <p:ph type="body" sz="half" idx="2" hasCustomPrompt="1"/>
          </p:nvPr>
        </p:nvSpPr>
        <p:spPr>
          <a:xfrm>
            <a:off x="463296" y="6055564"/>
            <a:ext cx="11265408" cy="258941"/>
          </a:xfrm>
        </p:spPr>
        <p:txBody>
          <a:bodyPr>
            <a:normAutofit/>
          </a:bodyPr>
          <a:lstStyle>
            <a:lvl1pPr marL="0" indent="0" algn="r">
              <a:buNone/>
              <a:defRPr sz="12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notes and citation(s), as appropriate.</a:t>
            </a:r>
          </a:p>
        </p:txBody>
      </p:sp>
      <p:sp>
        <p:nvSpPr>
          <p:cNvPr id="3" name="Website 1">
            <a:extLst>
              <a:ext uri="{FF2B5EF4-FFF2-40B4-BE49-F238E27FC236}">
                <a16:creationId xmlns:a16="http://schemas.microsoft.com/office/drawing/2014/main" id="{F653A2B6-05E0-19C0-6C62-3A71D2CD11C9}"/>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64393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8631" y="1676399"/>
            <a:ext cx="5398771" cy="4267202"/>
          </a:xfrm>
          <a:prstGeom prst="rect">
            <a:avLst/>
          </a:prstGeom>
        </p:spPr>
        <p:txBody>
          <a:bodyPr/>
          <a:lstStyle>
            <a:lvl1pPr marL="457189" indent="-457189">
              <a:buClr>
                <a:srgbClr val="92D050"/>
              </a:buClr>
              <a:buSzPct val="100000"/>
              <a:buFontTx/>
              <a:buBlip>
                <a:blip r:embed="rId2"/>
              </a:buBlip>
              <a:defRPr>
                <a:latin typeface="Calibri" panose="020F0502020204030204" pitchFamily="34" charset="0"/>
                <a:cs typeface="Calibri" panose="020F0502020204030204" pitchFamily="34" charset="0"/>
              </a:defRPr>
            </a:lvl1pPr>
            <a:lvl2pPr marL="914377" indent="-227008">
              <a:buClr>
                <a:srgbClr val="62BCF0"/>
              </a:buClr>
              <a:buSzPct val="100000"/>
              <a:buFont typeface="Arial" panose="020B0604020202020204" pitchFamily="34" charset="0"/>
              <a:buChar char="•"/>
              <a:defRPr sz="2600">
                <a:latin typeface="Calibri" panose="020F0502020204030204" pitchFamily="34" charset="0"/>
                <a:cs typeface="Calibri" panose="020F0502020204030204" pitchFamily="34" charset="0"/>
              </a:defRPr>
            </a:lvl2pPr>
            <a:lvl3pPr marL="1371566" indent="-228594">
              <a:buClr>
                <a:srgbClr val="84BC49"/>
              </a:buClr>
              <a:buSzPct val="100000"/>
              <a:buFont typeface="Calibri" panose="020F0502020204030204" pitchFamily="34" charset="0"/>
              <a:buChar char="»"/>
              <a:defRPr sz="2400">
                <a:latin typeface="Calibri" panose="020F0502020204030204" pitchFamily="34" charset="0"/>
                <a:cs typeface="Calibri" panose="020F0502020204030204" pitchFamily="34" charset="0"/>
              </a:defRPr>
            </a:lvl3pPr>
            <a:lvl4pPr marL="1828754" indent="-228594">
              <a:buClr>
                <a:srgbClr val="01203D"/>
              </a:buClr>
              <a:buSzPct val="100000"/>
              <a:buFont typeface="Calibri" panose="020F0502020204030204" pitchFamily="34" charset="0"/>
              <a:buChar char="–"/>
              <a:defRPr sz="2200">
                <a:latin typeface="Calibri" panose="020F0502020204030204" pitchFamily="34" charset="0"/>
                <a:cs typeface="Calibri" panose="020F0502020204030204" pitchFamily="34" charset="0"/>
              </a:defRPr>
            </a:lvl4pPr>
            <a:lvl5pPr marL="2285943" indent="-228594">
              <a:buClr>
                <a:srgbClr val="01203D"/>
              </a:buClr>
              <a:buSzPct val="100000"/>
              <a:buFont typeface="Arial" panose="020B0604020202020204" pitchFamily="34" charset="0"/>
              <a:buChar char="•"/>
              <a:defRPr sz="2000">
                <a:latin typeface="Calibri" panose="020F0502020204030204" pitchFamily="34" charset="0"/>
                <a:cs typeface="Calibri" panose="020F0502020204030204" pitchFamily="34" charset="0"/>
              </a:defRPr>
            </a:lvl5pPr>
          </a:lstStyle>
          <a:p>
            <a:pPr lvl="0"/>
            <a:r>
              <a:rPr lang="en-US" dirty="0"/>
              <a:t>Add Main Point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34CE00EA-2A91-B203-6906-12A1002A3EB5}"/>
              </a:ext>
            </a:extLst>
          </p:cNvPr>
          <p:cNvSpPr>
            <a:spLocks noGrp="1"/>
          </p:cNvSpPr>
          <p:nvPr>
            <p:ph idx="15" hasCustomPrompt="1"/>
          </p:nvPr>
        </p:nvSpPr>
        <p:spPr>
          <a:xfrm>
            <a:off x="6324598" y="1686126"/>
            <a:ext cx="5398771" cy="4267202"/>
          </a:xfrm>
          <a:prstGeom prst="rect">
            <a:avLst/>
          </a:prstGeom>
        </p:spPr>
        <p:txBody>
          <a:bodyPr/>
          <a:lstStyle>
            <a:lvl1pPr marL="457189" indent="-457189">
              <a:buClr>
                <a:srgbClr val="92D050"/>
              </a:buClr>
              <a:buSzPct val="100000"/>
              <a:buFontTx/>
              <a:buBlip>
                <a:blip r:embed="rId2"/>
              </a:buBlip>
              <a:defRPr>
                <a:latin typeface="Calibri" panose="020F0502020204030204" pitchFamily="34" charset="0"/>
                <a:cs typeface="Calibri" panose="020F0502020204030204" pitchFamily="34" charset="0"/>
              </a:defRPr>
            </a:lvl1pPr>
            <a:lvl2pPr marL="914377" indent="-227008">
              <a:buClr>
                <a:srgbClr val="62BCF0"/>
              </a:buClr>
              <a:buSzPct val="100000"/>
              <a:buFont typeface="Arial" panose="020B0604020202020204" pitchFamily="34" charset="0"/>
              <a:buChar char="•"/>
              <a:defRPr sz="2600">
                <a:latin typeface="Calibri" panose="020F0502020204030204" pitchFamily="34" charset="0"/>
                <a:cs typeface="Calibri" panose="020F0502020204030204" pitchFamily="34" charset="0"/>
              </a:defRPr>
            </a:lvl2pPr>
            <a:lvl3pPr marL="1371566" indent="-228594">
              <a:buClr>
                <a:srgbClr val="84BC49"/>
              </a:buClr>
              <a:buSzPct val="100000"/>
              <a:buFont typeface="Calibri" panose="020F0502020204030204" pitchFamily="34" charset="0"/>
              <a:buChar char="»"/>
              <a:defRPr sz="2400">
                <a:latin typeface="Calibri" panose="020F0502020204030204" pitchFamily="34" charset="0"/>
                <a:cs typeface="Calibri" panose="020F0502020204030204" pitchFamily="34" charset="0"/>
              </a:defRPr>
            </a:lvl3pPr>
            <a:lvl4pPr marL="1828754" indent="-228594">
              <a:buClr>
                <a:srgbClr val="01203D"/>
              </a:buClr>
              <a:buSzPct val="100000"/>
              <a:buFont typeface="Calibri" panose="020F0502020204030204" pitchFamily="34" charset="0"/>
              <a:buChar char="–"/>
              <a:defRPr sz="2200">
                <a:latin typeface="Calibri" panose="020F0502020204030204" pitchFamily="34" charset="0"/>
                <a:cs typeface="Calibri" panose="020F0502020204030204" pitchFamily="34" charset="0"/>
              </a:defRPr>
            </a:lvl4pPr>
            <a:lvl5pPr marL="2285943" indent="-228594">
              <a:buClr>
                <a:srgbClr val="01203D"/>
              </a:buClr>
              <a:buSzPct val="100000"/>
              <a:buFont typeface="Arial" panose="020B0604020202020204" pitchFamily="34" charset="0"/>
              <a:buChar char="•"/>
              <a:defRPr sz="2000">
                <a:latin typeface="Calibri" panose="020F0502020204030204" pitchFamily="34" charset="0"/>
                <a:cs typeface="Calibri" panose="020F0502020204030204" pitchFamily="34" charset="0"/>
              </a:defRPr>
            </a:lvl5pPr>
          </a:lstStyle>
          <a:p>
            <a:pPr lvl="0"/>
            <a:r>
              <a:rPr lang="en-US" dirty="0"/>
              <a:t>Add Main Point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a:extLst>
              <a:ext uri="{FF2B5EF4-FFF2-40B4-BE49-F238E27FC236}">
                <a16:creationId xmlns:a16="http://schemas.microsoft.com/office/drawing/2014/main" id="{DE7F96AB-539D-9F81-1CC6-13C15B17B07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5" name="Text Placeholder 3">
            <a:extLst>
              <a:ext uri="{FF2B5EF4-FFF2-40B4-BE49-F238E27FC236}">
                <a16:creationId xmlns:a16="http://schemas.microsoft.com/office/drawing/2014/main" id="{61257BB8-D718-733E-E4D7-140AA4F0454A}"/>
              </a:ext>
            </a:extLst>
          </p:cNvPr>
          <p:cNvSpPr>
            <a:spLocks noGrp="1"/>
          </p:cNvSpPr>
          <p:nvPr>
            <p:ph type="body" sz="half" idx="2" hasCustomPrompt="1"/>
          </p:nvPr>
        </p:nvSpPr>
        <p:spPr>
          <a:xfrm>
            <a:off x="463296" y="6055564"/>
            <a:ext cx="11265408" cy="258941"/>
          </a:xfrm>
        </p:spPr>
        <p:txBody>
          <a:bodyPr>
            <a:normAutofit/>
          </a:bodyPr>
          <a:lstStyle>
            <a:lvl1pPr marL="0" indent="0" algn="r">
              <a:buNone/>
              <a:defRPr sz="12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notes and citation(s), as appropriate.</a:t>
            </a:r>
          </a:p>
        </p:txBody>
      </p:sp>
      <p:sp>
        <p:nvSpPr>
          <p:cNvPr id="6" name="Title 1">
            <a:extLst>
              <a:ext uri="{FF2B5EF4-FFF2-40B4-BE49-F238E27FC236}">
                <a16:creationId xmlns:a16="http://schemas.microsoft.com/office/drawing/2014/main" id="{DE2DFD5E-C541-3F70-1A1D-AB6B9328B376}"/>
              </a:ext>
            </a:extLst>
          </p:cNvPr>
          <p:cNvSpPr>
            <a:spLocks noGrp="1"/>
          </p:cNvSpPr>
          <p:nvPr>
            <p:ph type="title" hasCustomPrompt="1"/>
          </p:nvPr>
        </p:nvSpPr>
        <p:spPr>
          <a:xfrm>
            <a:off x="0" y="469902"/>
            <a:ext cx="12192000" cy="977898"/>
          </a:xfrm>
          <a:solidFill>
            <a:srgbClr val="01203D"/>
          </a:solidFill>
        </p:spPr>
        <p:txBody>
          <a:bodyPr rIns="274320">
            <a:normAutofit/>
          </a:bodyPr>
          <a:lstStyle>
            <a:lvl1pPr marL="396875" indent="0" algn="l">
              <a:defRPr sz="4400" b="1">
                <a:solidFill>
                  <a:schemeClr val="bg1"/>
                </a:solidFill>
                <a:latin typeface="Calibri" panose="020F0502020204030204" pitchFamily="34" charset="0"/>
                <a:cs typeface="Calibri" panose="020F0502020204030204" pitchFamily="34" charset="0"/>
              </a:defRPr>
            </a:lvl1pPr>
          </a:lstStyle>
          <a:p>
            <a:r>
              <a:rPr lang="en-US" dirty="0"/>
              <a:t>Add Slide Title</a:t>
            </a:r>
          </a:p>
        </p:txBody>
      </p:sp>
      <p:sp>
        <p:nvSpPr>
          <p:cNvPr id="2" name="Website 1">
            <a:extLst>
              <a:ext uri="{FF2B5EF4-FFF2-40B4-BE49-F238E27FC236}">
                <a16:creationId xmlns:a16="http://schemas.microsoft.com/office/drawing/2014/main" id="{74348C4A-F1F5-6988-AFA9-70D2921E6983}"/>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54793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8631" y="1676399"/>
            <a:ext cx="11264645" cy="4267202"/>
          </a:xfrm>
          <a:prstGeom prst="rect">
            <a:avLst/>
          </a:prstGeom>
        </p:spPr>
        <p:txBody>
          <a:bodyPr/>
          <a:lstStyle>
            <a:lvl1pPr marL="457189" indent="-457189">
              <a:buClr>
                <a:srgbClr val="92D050"/>
              </a:buClr>
              <a:buSzPct val="100000"/>
              <a:buFontTx/>
              <a:buBlip>
                <a:blip r:embed="rId2"/>
              </a:buBlip>
              <a:defRPr>
                <a:latin typeface="Calibri" panose="020F0502020204030204" pitchFamily="34" charset="0"/>
                <a:cs typeface="Calibri" panose="020F0502020204030204" pitchFamily="34" charset="0"/>
              </a:defRPr>
            </a:lvl1pPr>
            <a:lvl2pPr marL="914377" indent="-227008">
              <a:buClr>
                <a:srgbClr val="62BCF0"/>
              </a:buClr>
              <a:buSzPct val="100000"/>
              <a:buFont typeface="Arial" panose="020B0604020202020204" pitchFamily="34" charset="0"/>
              <a:buChar char="•"/>
              <a:defRPr sz="2600">
                <a:latin typeface="Calibri" panose="020F0502020204030204" pitchFamily="34" charset="0"/>
                <a:cs typeface="Calibri" panose="020F0502020204030204" pitchFamily="34" charset="0"/>
              </a:defRPr>
            </a:lvl2pPr>
            <a:lvl3pPr marL="1371566" indent="-228594">
              <a:buClr>
                <a:srgbClr val="84BC49"/>
              </a:buClr>
              <a:buSzPct val="100000"/>
              <a:buFont typeface="Calibri" panose="020F0502020204030204" pitchFamily="34" charset="0"/>
              <a:buChar char="»"/>
              <a:defRPr sz="2400">
                <a:latin typeface="Calibri" panose="020F0502020204030204" pitchFamily="34" charset="0"/>
                <a:cs typeface="Calibri" panose="020F0502020204030204" pitchFamily="34" charset="0"/>
              </a:defRPr>
            </a:lvl3pPr>
            <a:lvl4pPr marL="1828754" indent="-228594">
              <a:buClr>
                <a:srgbClr val="01203D"/>
              </a:buClr>
              <a:buSzPct val="100000"/>
              <a:buFont typeface="Calibri" panose="020F0502020204030204" pitchFamily="34" charset="0"/>
              <a:buChar char="–"/>
              <a:defRPr sz="2200">
                <a:latin typeface="Calibri" panose="020F0502020204030204" pitchFamily="34" charset="0"/>
                <a:cs typeface="Calibri" panose="020F0502020204030204" pitchFamily="34" charset="0"/>
              </a:defRPr>
            </a:lvl4pPr>
            <a:lvl5pPr marL="2285943" indent="-228594">
              <a:buClr>
                <a:srgbClr val="01203D"/>
              </a:buClr>
              <a:buSzPct val="100000"/>
              <a:buFont typeface="Arial" panose="020B0604020202020204" pitchFamily="34" charset="0"/>
              <a:buChar char="•"/>
              <a:defRPr sz="2000">
                <a:latin typeface="Calibri" panose="020F0502020204030204" pitchFamily="34" charset="0"/>
                <a:cs typeface="Calibri" panose="020F0502020204030204" pitchFamily="34" charset="0"/>
              </a:defRPr>
            </a:lvl5pPr>
          </a:lstStyle>
          <a:p>
            <a:pPr lvl="0"/>
            <a:r>
              <a:rPr lang="en-US" dirty="0"/>
              <a:t>Add Main Point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a:extLst>
              <a:ext uri="{FF2B5EF4-FFF2-40B4-BE49-F238E27FC236}">
                <a16:creationId xmlns:a16="http://schemas.microsoft.com/office/drawing/2014/main" id="{DE7F96AB-539D-9F81-1CC6-13C15B17B07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15" name="Title 14">
            <a:extLst>
              <a:ext uri="{FF2B5EF4-FFF2-40B4-BE49-F238E27FC236}">
                <a16:creationId xmlns:a16="http://schemas.microsoft.com/office/drawing/2014/main" id="{90022604-4EC6-B2D0-6689-131165F553E9}"/>
              </a:ext>
            </a:extLst>
          </p:cNvPr>
          <p:cNvSpPr>
            <a:spLocks noGrp="1"/>
          </p:cNvSpPr>
          <p:nvPr>
            <p:ph type="title" hasCustomPrompt="1"/>
          </p:nvPr>
        </p:nvSpPr>
        <p:spPr/>
        <p:txBody>
          <a:bodyPr/>
          <a:lstStyle>
            <a:lvl1pPr algn="l">
              <a:defRPr b="1"/>
            </a:lvl1pPr>
          </a:lstStyle>
          <a:p>
            <a:r>
              <a:rPr lang="en-US" dirty="0"/>
              <a:t>Add Slide Title</a:t>
            </a:r>
          </a:p>
        </p:txBody>
      </p:sp>
      <p:sp>
        <p:nvSpPr>
          <p:cNvPr id="2" name="Text Placeholder 3">
            <a:extLst>
              <a:ext uri="{FF2B5EF4-FFF2-40B4-BE49-F238E27FC236}">
                <a16:creationId xmlns:a16="http://schemas.microsoft.com/office/drawing/2014/main" id="{F6154341-6AD0-3C49-4B44-8141F2A7FF6C}"/>
              </a:ext>
            </a:extLst>
          </p:cNvPr>
          <p:cNvSpPr>
            <a:spLocks noGrp="1"/>
          </p:cNvSpPr>
          <p:nvPr>
            <p:ph type="body" sz="half" idx="2" hasCustomPrompt="1"/>
          </p:nvPr>
        </p:nvSpPr>
        <p:spPr>
          <a:xfrm>
            <a:off x="463296" y="6055564"/>
            <a:ext cx="11265408" cy="258941"/>
          </a:xfrm>
        </p:spPr>
        <p:txBody>
          <a:bodyPr>
            <a:normAutofit/>
          </a:bodyPr>
          <a:lstStyle>
            <a:lvl1pPr marL="0" indent="0" algn="r">
              <a:buNone/>
              <a:defRPr sz="12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notes and citation(s), as appropriate.</a:t>
            </a:r>
          </a:p>
        </p:txBody>
      </p:sp>
      <p:sp>
        <p:nvSpPr>
          <p:cNvPr id="4" name="Website 1">
            <a:extLst>
              <a:ext uri="{FF2B5EF4-FFF2-40B4-BE49-F238E27FC236}">
                <a16:creationId xmlns:a16="http://schemas.microsoft.com/office/drawing/2014/main" id="{274CD59C-4D71-9BBA-5248-138F6825BE4B}"/>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6815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DE7F96AB-539D-9F81-1CC6-13C15B17B07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15" name="Title 14">
            <a:extLst>
              <a:ext uri="{FF2B5EF4-FFF2-40B4-BE49-F238E27FC236}">
                <a16:creationId xmlns:a16="http://schemas.microsoft.com/office/drawing/2014/main" id="{90022604-4EC6-B2D0-6689-131165F553E9}"/>
              </a:ext>
            </a:extLst>
          </p:cNvPr>
          <p:cNvSpPr>
            <a:spLocks noGrp="1"/>
          </p:cNvSpPr>
          <p:nvPr>
            <p:ph type="title" hasCustomPrompt="1"/>
          </p:nvPr>
        </p:nvSpPr>
        <p:spPr/>
        <p:txBody>
          <a:bodyPr/>
          <a:lstStyle>
            <a:lvl1pPr algn="l">
              <a:defRPr b="1"/>
            </a:lvl1pPr>
          </a:lstStyle>
          <a:p>
            <a:r>
              <a:rPr lang="en-US" dirty="0"/>
              <a:t>Add Slide Title</a:t>
            </a:r>
          </a:p>
        </p:txBody>
      </p:sp>
      <p:sp>
        <p:nvSpPr>
          <p:cNvPr id="2" name="Text Placeholder 3">
            <a:extLst>
              <a:ext uri="{FF2B5EF4-FFF2-40B4-BE49-F238E27FC236}">
                <a16:creationId xmlns:a16="http://schemas.microsoft.com/office/drawing/2014/main" id="{F6154341-6AD0-3C49-4B44-8141F2A7FF6C}"/>
              </a:ext>
            </a:extLst>
          </p:cNvPr>
          <p:cNvSpPr>
            <a:spLocks noGrp="1"/>
          </p:cNvSpPr>
          <p:nvPr>
            <p:ph type="body" sz="half" idx="2" hasCustomPrompt="1"/>
          </p:nvPr>
        </p:nvSpPr>
        <p:spPr>
          <a:xfrm>
            <a:off x="463296" y="6055564"/>
            <a:ext cx="11265408" cy="258941"/>
          </a:xfrm>
        </p:spPr>
        <p:txBody>
          <a:bodyPr>
            <a:normAutofit/>
          </a:bodyPr>
          <a:lstStyle>
            <a:lvl1pPr marL="0" indent="0" algn="r">
              <a:buNone/>
              <a:defRPr sz="12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notes and citation(s), as appropriate.</a:t>
            </a:r>
          </a:p>
        </p:txBody>
      </p:sp>
      <p:sp>
        <p:nvSpPr>
          <p:cNvPr id="3" name="Website 1">
            <a:extLst>
              <a:ext uri="{FF2B5EF4-FFF2-40B4-BE49-F238E27FC236}">
                <a16:creationId xmlns:a16="http://schemas.microsoft.com/office/drawing/2014/main" id="{20BBBA2C-A850-E395-03C0-8A48FB97D0AA}"/>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28903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469902"/>
            <a:ext cx="11274552" cy="977898"/>
          </a:xfrm>
        </p:spPr>
        <p:txBody>
          <a:bodyPr>
            <a:normAutofit/>
          </a:bodyPr>
          <a:lstStyle>
            <a:lvl1pPr algn="l">
              <a:defRPr sz="4400" b="1">
                <a:solidFill>
                  <a:srgbClr val="01203D"/>
                </a:solidFill>
                <a:latin typeface="Calibri" panose="020F0502020204030204" pitchFamily="34" charset="0"/>
                <a:cs typeface="Calibri" panose="020F0502020204030204" pitchFamily="34" charset="0"/>
              </a:defRPr>
            </a:lvl1pPr>
          </a:lstStyle>
          <a:p>
            <a:r>
              <a:rPr lang="en-US" dirty="0"/>
              <a:t>Add Slide Title</a:t>
            </a:r>
          </a:p>
        </p:txBody>
      </p:sp>
      <p:sp>
        <p:nvSpPr>
          <p:cNvPr id="3" name="Content Placeholder 2"/>
          <p:cNvSpPr>
            <a:spLocks noGrp="1"/>
          </p:cNvSpPr>
          <p:nvPr>
            <p:ph idx="1" hasCustomPrompt="1"/>
          </p:nvPr>
        </p:nvSpPr>
        <p:spPr>
          <a:xfrm>
            <a:off x="468631" y="1676399"/>
            <a:ext cx="5398771" cy="4267202"/>
          </a:xfrm>
          <a:prstGeom prst="rect">
            <a:avLst/>
          </a:prstGeom>
        </p:spPr>
        <p:txBody>
          <a:bodyPr/>
          <a:lstStyle>
            <a:lvl1pPr marL="457189" indent="-457189">
              <a:buClr>
                <a:srgbClr val="92D050"/>
              </a:buClr>
              <a:buSzPct val="100000"/>
              <a:buFontTx/>
              <a:buBlip>
                <a:blip r:embed="rId2"/>
              </a:buBlip>
              <a:defRPr>
                <a:latin typeface="Calibri" panose="020F0502020204030204" pitchFamily="34" charset="0"/>
                <a:cs typeface="Calibri" panose="020F0502020204030204" pitchFamily="34" charset="0"/>
              </a:defRPr>
            </a:lvl1pPr>
            <a:lvl2pPr marL="914377" indent="-227008">
              <a:buClr>
                <a:srgbClr val="62BCF0"/>
              </a:buClr>
              <a:buSzPct val="100000"/>
              <a:buFont typeface="Arial" panose="020B0604020202020204" pitchFamily="34" charset="0"/>
              <a:buChar char="•"/>
              <a:defRPr sz="2600">
                <a:latin typeface="Calibri" panose="020F0502020204030204" pitchFamily="34" charset="0"/>
                <a:cs typeface="Calibri" panose="020F0502020204030204" pitchFamily="34" charset="0"/>
              </a:defRPr>
            </a:lvl2pPr>
            <a:lvl3pPr marL="1371566" indent="-228594">
              <a:buClr>
                <a:srgbClr val="84BC49"/>
              </a:buClr>
              <a:buSzPct val="100000"/>
              <a:buFont typeface="Calibri" panose="020F0502020204030204" pitchFamily="34" charset="0"/>
              <a:buChar char="»"/>
              <a:defRPr sz="2400">
                <a:latin typeface="Calibri" panose="020F0502020204030204" pitchFamily="34" charset="0"/>
                <a:cs typeface="Calibri" panose="020F0502020204030204" pitchFamily="34" charset="0"/>
              </a:defRPr>
            </a:lvl3pPr>
            <a:lvl4pPr marL="1828754" indent="-228594">
              <a:buClr>
                <a:srgbClr val="01203D"/>
              </a:buClr>
              <a:buSzPct val="100000"/>
              <a:buFont typeface="Calibri" panose="020F0502020204030204" pitchFamily="34" charset="0"/>
              <a:buChar char="–"/>
              <a:defRPr sz="2200">
                <a:latin typeface="Calibri" panose="020F0502020204030204" pitchFamily="34" charset="0"/>
                <a:cs typeface="Calibri" panose="020F0502020204030204" pitchFamily="34" charset="0"/>
              </a:defRPr>
            </a:lvl4pPr>
            <a:lvl5pPr marL="2285943" indent="-228594">
              <a:buClr>
                <a:srgbClr val="01203D"/>
              </a:buClr>
              <a:buSzPct val="100000"/>
              <a:buFont typeface="Arial" panose="020B0604020202020204" pitchFamily="34" charset="0"/>
              <a:buChar char="•"/>
              <a:defRPr sz="2000">
                <a:latin typeface="Calibri" panose="020F0502020204030204" pitchFamily="34" charset="0"/>
                <a:cs typeface="Calibri" panose="020F0502020204030204" pitchFamily="34" charset="0"/>
              </a:defRPr>
            </a:lvl5pPr>
          </a:lstStyle>
          <a:p>
            <a:pPr lvl="0"/>
            <a:r>
              <a:rPr lang="en-US" dirty="0"/>
              <a:t>Add Main Point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34CE00EA-2A91-B203-6906-12A1002A3EB5}"/>
              </a:ext>
            </a:extLst>
          </p:cNvPr>
          <p:cNvSpPr>
            <a:spLocks noGrp="1"/>
          </p:cNvSpPr>
          <p:nvPr>
            <p:ph idx="15" hasCustomPrompt="1"/>
          </p:nvPr>
        </p:nvSpPr>
        <p:spPr>
          <a:xfrm>
            <a:off x="6324598" y="1686126"/>
            <a:ext cx="5398771" cy="4267202"/>
          </a:xfrm>
          <a:prstGeom prst="rect">
            <a:avLst/>
          </a:prstGeom>
        </p:spPr>
        <p:txBody>
          <a:bodyPr/>
          <a:lstStyle>
            <a:lvl1pPr marL="457189" indent="-457189">
              <a:buClr>
                <a:srgbClr val="92D050"/>
              </a:buClr>
              <a:buSzPct val="100000"/>
              <a:buFontTx/>
              <a:buBlip>
                <a:blip r:embed="rId2"/>
              </a:buBlip>
              <a:defRPr>
                <a:latin typeface="Calibri" panose="020F0502020204030204" pitchFamily="34" charset="0"/>
                <a:cs typeface="Calibri" panose="020F0502020204030204" pitchFamily="34" charset="0"/>
              </a:defRPr>
            </a:lvl1pPr>
            <a:lvl2pPr marL="914377" indent="-227008">
              <a:buClr>
                <a:srgbClr val="62BCF0"/>
              </a:buClr>
              <a:buSzPct val="100000"/>
              <a:buFont typeface="Arial" panose="020B0604020202020204" pitchFamily="34" charset="0"/>
              <a:buChar char="•"/>
              <a:defRPr sz="2600">
                <a:latin typeface="Calibri" panose="020F0502020204030204" pitchFamily="34" charset="0"/>
                <a:cs typeface="Calibri" panose="020F0502020204030204" pitchFamily="34" charset="0"/>
              </a:defRPr>
            </a:lvl2pPr>
            <a:lvl3pPr marL="1371566" indent="-228594">
              <a:buClr>
                <a:srgbClr val="84BC49"/>
              </a:buClr>
              <a:buSzPct val="100000"/>
              <a:buFont typeface="Calibri" panose="020F0502020204030204" pitchFamily="34" charset="0"/>
              <a:buChar char="»"/>
              <a:defRPr sz="2400">
                <a:latin typeface="Calibri" panose="020F0502020204030204" pitchFamily="34" charset="0"/>
                <a:cs typeface="Calibri" panose="020F0502020204030204" pitchFamily="34" charset="0"/>
              </a:defRPr>
            </a:lvl3pPr>
            <a:lvl4pPr marL="1828754" indent="-228594">
              <a:buClr>
                <a:srgbClr val="01203D"/>
              </a:buClr>
              <a:buSzPct val="100000"/>
              <a:buFont typeface="Calibri" panose="020F0502020204030204" pitchFamily="34" charset="0"/>
              <a:buChar char="–"/>
              <a:defRPr sz="2200">
                <a:latin typeface="Calibri" panose="020F0502020204030204" pitchFamily="34" charset="0"/>
                <a:cs typeface="Calibri" panose="020F0502020204030204" pitchFamily="34" charset="0"/>
              </a:defRPr>
            </a:lvl4pPr>
            <a:lvl5pPr marL="2285943" indent="-228594">
              <a:buClr>
                <a:srgbClr val="01203D"/>
              </a:buClr>
              <a:buSzPct val="100000"/>
              <a:buFont typeface="Arial" panose="020B0604020202020204" pitchFamily="34" charset="0"/>
              <a:buChar char="•"/>
              <a:defRPr sz="2000">
                <a:latin typeface="Calibri" panose="020F0502020204030204" pitchFamily="34" charset="0"/>
                <a:cs typeface="Calibri" panose="020F0502020204030204" pitchFamily="34" charset="0"/>
              </a:defRPr>
            </a:lvl5pPr>
          </a:lstStyle>
          <a:p>
            <a:pPr lvl="0"/>
            <a:r>
              <a:rPr lang="en-US" dirty="0"/>
              <a:t>Add Main Point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a:extLst>
              <a:ext uri="{FF2B5EF4-FFF2-40B4-BE49-F238E27FC236}">
                <a16:creationId xmlns:a16="http://schemas.microsoft.com/office/drawing/2014/main" id="{DE7F96AB-539D-9F81-1CC6-13C15B17B07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4" name="Text Placeholder 3">
            <a:extLst>
              <a:ext uri="{FF2B5EF4-FFF2-40B4-BE49-F238E27FC236}">
                <a16:creationId xmlns:a16="http://schemas.microsoft.com/office/drawing/2014/main" id="{0823EB6D-7AE6-B2CD-9FBD-D4B738DCF57F}"/>
              </a:ext>
            </a:extLst>
          </p:cNvPr>
          <p:cNvSpPr>
            <a:spLocks noGrp="1"/>
          </p:cNvSpPr>
          <p:nvPr>
            <p:ph type="body" sz="half" idx="2" hasCustomPrompt="1"/>
          </p:nvPr>
        </p:nvSpPr>
        <p:spPr>
          <a:xfrm>
            <a:off x="463296" y="6055564"/>
            <a:ext cx="11265408" cy="258941"/>
          </a:xfrm>
        </p:spPr>
        <p:txBody>
          <a:bodyPr>
            <a:normAutofit/>
          </a:bodyPr>
          <a:lstStyle>
            <a:lvl1pPr marL="0" indent="0" algn="r">
              <a:buNone/>
              <a:defRPr sz="12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Add notes and citation(s), as appropriate.</a:t>
            </a:r>
          </a:p>
        </p:txBody>
      </p:sp>
      <p:sp>
        <p:nvSpPr>
          <p:cNvPr id="5" name="Website 1">
            <a:extLst>
              <a:ext uri="{FF2B5EF4-FFF2-40B4-BE49-F238E27FC236}">
                <a16:creationId xmlns:a16="http://schemas.microsoft.com/office/drawing/2014/main" id="{288238E6-441C-3380-081B-02810A35ADA2}"/>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392267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426A2C0A-2B75-8232-1E5A-E5D8F5512A03}"/>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3" name="Website 1">
            <a:extLst>
              <a:ext uri="{FF2B5EF4-FFF2-40B4-BE49-F238E27FC236}">
                <a16:creationId xmlns:a16="http://schemas.microsoft.com/office/drawing/2014/main" id="{1E3BB8EE-0011-9242-79D4-35C4B421E7A0}"/>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339894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Info - single presenter">
    <p:spTree>
      <p:nvGrpSpPr>
        <p:cNvPr id="1" name=""/>
        <p:cNvGrpSpPr/>
        <p:nvPr/>
      </p:nvGrpSpPr>
      <p:grpSpPr>
        <a:xfrm>
          <a:off x="0" y="0"/>
          <a:ext cx="0" cy="0"/>
          <a:chOff x="0" y="0"/>
          <a:chExt cx="0" cy="0"/>
        </a:xfrm>
      </p:grpSpPr>
      <p:sp>
        <p:nvSpPr>
          <p:cNvPr id="11" name="Text Placeholder 35"/>
          <p:cNvSpPr>
            <a:spLocks noGrp="1"/>
          </p:cNvSpPr>
          <p:nvPr>
            <p:ph type="body" sz="quarter" idx="15" hasCustomPrompt="1"/>
          </p:nvPr>
        </p:nvSpPr>
        <p:spPr>
          <a:xfrm>
            <a:off x="449580" y="3640634"/>
            <a:ext cx="11292840" cy="460259"/>
          </a:xfrm>
          <a:prstGeom prst="rect">
            <a:avLst/>
          </a:prstGeom>
          <a:noFill/>
        </p:spPr>
        <p:txBody>
          <a:bodyPr anchor="ctr">
            <a:normAutofit/>
          </a:bodyPr>
          <a:lstStyle>
            <a:lvl1pPr marL="0" indent="0" algn="ctr">
              <a:buNone/>
              <a:defRPr sz="2200" b="1">
                <a:solidFill>
                  <a:srgbClr val="01203D"/>
                </a:solidFill>
                <a:latin typeface="+mn-lt"/>
                <a:cs typeface="Arial" panose="020B060402020202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chfs.ky.gov/agencies/DPH</a:t>
            </a:r>
          </a:p>
        </p:txBody>
      </p:sp>
      <p:sp>
        <p:nvSpPr>
          <p:cNvPr id="12" name="Rectangle 11"/>
          <p:cNvSpPr/>
          <p:nvPr userDrawn="1"/>
        </p:nvSpPr>
        <p:spPr>
          <a:xfrm>
            <a:off x="449580" y="677008"/>
            <a:ext cx="11292840" cy="769441"/>
          </a:xfrm>
          <a:prstGeom prst="rect">
            <a:avLst/>
          </a:prstGeom>
        </p:spPr>
        <p:txBody>
          <a:bodyPr wrap="square">
            <a:spAutoFit/>
          </a:bodyPr>
          <a:lstStyle/>
          <a:p>
            <a:pPr lvl="0" algn="ctr"/>
            <a:r>
              <a:rPr lang="en-US" sz="4400" b="1" dirty="0">
                <a:solidFill>
                  <a:srgbClr val="01203D"/>
                </a:solidFill>
                <a:latin typeface="Calibri" panose="020F0502020204030204" pitchFamily="34" charset="0"/>
                <a:cs typeface="Calibri" panose="020F0502020204030204" pitchFamily="34" charset="0"/>
              </a:rPr>
              <a:t>Thank you. </a:t>
            </a:r>
          </a:p>
        </p:txBody>
      </p:sp>
      <p:sp>
        <p:nvSpPr>
          <p:cNvPr id="13" name="Text Placeholder 35"/>
          <p:cNvSpPr>
            <a:spLocks noGrp="1"/>
          </p:cNvSpPr>
          <p:nvPr>
            <p:ph type="body" sz="quarter" idx="14" hasCustomPrompt="1"/>
          </p:nvPr>
        </p:nvSpPr>
        <p:spPr>
          <a:xfrm>
            <a:off x="449580" y="1676401"/>
            <a:ext cx="11292840" cy="1752600"/>
          </a:xfrm>
          <a:prstGeom prst="rect">
            <a:avLst/>
          </a:prstGeom>
        </p:spPr>
        <p:txBody>
          <a:bodyPr anchor="t"/>
          <a:lstStyle>
            <a:lvl1pPr marL="0" indent="0" algn="ctr">
              <a:buNone/>
              <a:defRPr baseline="0">
                <a:solidFill>
                  <a:schemeClr val="tx1"/>
                </a:solidFill>
                <a:latin typeface="Calibri" panose="020F0502020204030204" pitchFamily="34" charset="0"/>
                <a:cs typeface="Calibri" panose="020F0502020204030204" pitchFamily="34" charset="0"/>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Add presenter name, phone, email</a:t>
            </a:r>
          </a:p>
        </p:txBody>
      </p:sp>
      <p:grpSp>
        <p:nvGrpSpPr>
          <p:cNvPr id="22" name="Group 21">
            <a:extLst>
              <a:ext uri="{FF2B5EF4-FFF2-40B4-BE49-F238E27FC236}">
                <a16:creationId xmlns:a16="http://schemas.microsoft.com/office/drawing/2014/main" id="{E0F9AF5C-7C35-E789-5E04-BF6A322AEC4E}"/>
              </a:ext>
            </a:extLst>
          </p:cNvPr>
          <p:cNvGrpSpPr/>
          <p:nvPr userDrawn="1"/>
        </p:nvGrpSpPr>
        <p:grpSpPr>
          <a:xfrm>
            <a:off x="446252" y="4583903"/>
            <a:ext cx="11296168" cy="1445487"/>
            <a:chOff x="446252" y="4583903"/>
            <a:chExt cx="11296168" cy="1445486"/>
          </a:xfrm>
        </p:grpSpPr>
        <p:pic>
          <p:nvPicPr>
            <p:cNvPr id="23" name="Picture 22">
              <a:extLst>
                <a:ext uri="{FF2B5EF4-FFF2-40B4-BE49-F238E27FC236}">
                  <a16:creationId xmlns:a16="http://schemas.microsoft.com/office/drawing/2014/main" id="{B5E5EA08-0C80-2B6F-46B7-F779CA8EBA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6252" y="4583903"/>
              <a:ext cx="3132289" cy="1371600"/>
            </a:xfrm>
            <a:prstGeom prst="rect">
              <a:avLst/>
            </a:prstGeom>
          </p:spPr>
        </p:pic>
        <p:pic>
          <p:nvPicPr>
            <p:cNvPr id="25" name="Picture 24" descr="Logo&#10;&#10;Description automatically generated">
              <a:extLst>
                <a:ext uri="{FF2B5EF4-FFF2-40B4-BE49-F238E27FC236}">
                  <a16:creationId xmlns:a16="http://schemas.microsoft.com/office/drawing/2014/main" id="{79B54700-8017-A547-1682-89C0FEB3A4A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26599" y="4657789"/>
              <a:ext cx="2715821" cy="1371600"/>
            </a:xfrm>
            <a:prstGeom prst="rect">
              <a:avLst/>
            </a:prstGeom>
          </p:spPr>
        </p:pic>
      </p:grpSp>
      <p:pic>
        <p:nvPicPr>
          <p:cNvPr id="2" name="PHAB Seal 1">
            <a:extLst>
              <a:ext uri="{FF2B5EF4-FFF2-40B4-BE49-F238E27FC236}">
                <a16:creationId xmlns:a16="http://schemas.microsoft.com/office/drawing/2014/main" id="{F019506F-A68D-B9CA-F0E0-0441A9CF6544}"/>
              </a:ext>
            </a:extLst>
          </p:cNvPr>
          <p:cNvPicPr>
            <a:picLocks noChangeAspect="1"/>
          </p:cNvPicPr>
          <p:nvPr userDrawn="1"/>
        </p:nvPicPr>
        <p:blipFill>
          <a:blip r:embed="rId4"/>
          <a:stretch>
            <a:fillRect/>
          </a:stretch>
        </p:blipFill>
        <p:spPr>
          <a:xfrm>
            <a:off x="5201186" y="4465765"/>
            <a:ext cx="1789628" cy="1755648"/>
          </a:xfrm>
          <a:prstGeom prst="rect">
            <a:avLst/>
          </a:prstGeom>
        </p:spPr>
      </p:pic>
      <p:sp>
        <p:nvSpPr>
          <p:cNvPr id="4" name="Slide Number">
            <a:extLst>
              <a:ext uri="{FF2B5EF4-FFF2-40B4-BE49-F238E27FC236}">
                <a16:creationId xmlns:a16="http://schemas.microsoft.com/office/drawing/2014/main" id="{393E249F-B0F7-A6BF-987A-20B7F7F5D08F}"/>
              </a:ext>
            </a:extLst>
          </p:cNvP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3" name="Website 1">
            <a:extLst>
              <a:ext uri="{FF2B5EF4-FFF2-40B4-BE49-F238E27FC236}">
                <a16:creationId xmlns:a16="http://schemas.microsoft.com/office/drawing/2014/main" id="{64A5A209-356F-7C9F-B48C-4707FF4828AE}"/>
              </a:ext>
            </a:extLst>
          </p:cNvPr>
          <p:cNvSpPr>
            <a:spLocks noGrp="1"/>
          </p:cNvSpPr>
          <p:nvPr>
            <p:ph type="body" sz="quarter" idx="11" hasCustomPrompt="1"/>
          </p:nvPr>
        </p:nvSpPr>
        <p:spPr>
          <a:xfrm>
            <a:off x="3040879" y="6423658"/>
            <a:ext cx="6110243" cy="411480"/>
          </a:xfrm>
          <a:prstGeom prst="rect">
            <a:avLst/>
          </a:prstGeom>
          <a:solidFill>
            <a:srgbClr val="01203D"/>
          </a:solidFill>
        </p:spPr>
        <p:txBody>
          <a:bodyPr anchor="ctr">
            <a:normAutofit/>
          </a:bodyPr>
          <a:lstStyle>
            <a:lvl1pPr marL="0" indent="0" algn="ctr">
              <a:buNone/>
              <a:defRPr sz="2000" b="1">
                <a:solidFill>
                  <a:schemeClr val="bg1"/>
                </a:solidFill>
                <a:latin typeface="+mn-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 </a:t>
            </a:r>
          </a:p>
        </p:txBody>
      </p:sp>
    </p:spTree>
    <p:extLst>
      <p:ext uri="{BB962C8B-B14F-4D97-AF65-F5344CB8AC3E}">
        <p14:creationId xmlns:p14="http://schemas.microsoft.com/office/powerpoint/2010/main" val="146946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in Title"/>
          <p:cNvSpPr>
            <a:spLocks noGrp="1"/>
          </p:cNvSpPr>
          <p:nvPr>
            <p:ph type="title"/>
          </p:nvPr>
        </p:nvSpPr>
        <p:spPr>
          <a:xfrm>
            <a:off x="457200" y="468314"/>
            <a:ext cx="11277600" cy="979486"/>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676400"/>
            <a:ext cx="11277600" cy="4267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Bottom Banner">
            <a:extLst>
              <a:ext uri="{FF2B5EF4-FFF2-40B4-BE49-F238E27FC236}">
                <a16:creationId xmlns:a16="http://schemas.microsoft.com/office/drawing/2014/main" id="{DABA7BD1-C1CF-4AD3-8673-292155A31C89}"/>
              </a:ext>
            </a:extLst>
          </p:cNvPr>
          <p:cNvSpPr/>
          <p:nvPr userDrawn="1"/>
        </p:nvSpPr>
        <p:spPr>
          <a:xfrm>
            <a:off x="0" y="6400800"/>
            <a:ext cx="12192000" cy="457200"/>
          </a:xfrm>
          <a:prstGeom prst="rect">
            <a:avLst/>
          </a:prstGeom>
          <a:gradFill>
            <a:gsLst>
              <a:gs pos="5000">
                <a:srgbClr val="62BCF0"/>
              </a:gs>
              <a:gs pos="80000">
                <a:srgbClr val="01203D"/>
              </a:gs>
              <a:gs pos="20000">
                <a:srgbClr val="01203D"/>
              </a:gs>
              <a:gs pos="95000">
                <a:srgbClr val="84BC49">
                  <a:lumMod val="10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accent6">
                    <a:lumMod val="20000"/>
                    <a:lumOff val="80000"/>
                  </a:schemeClr>
                </a:solidFill>
                <a:latin typeface="+mn-lt"/>
                <a:cs typeface="Arial" panose="020B0604020202020204" pitchFamily="34" charset="0"/>
              </a:rPr>
              <a:t>Kentucky Department for Public Health</a:t>
            </a:r>
          </a:p>
        </p:txBody>
      </p:sp>
      <p:sp>
        <p:nvSpPr>
          <p:cNvPr id="6" name="Slide Number"/>
          <p:cNvSpPr>
            <a:spLocks noGrp="1"/>
          </p:cNvSpPr>
          <p:nvPr>
            <p:ph type="sldNum" sz="quarter" idx="4"/>
          </p:nvPr>
        </p:nvSpPr>
        <p:spPr>
          <a:xfrm>
            <a:off x="11362721" y="6504995"/>
            <a:ext cx="695325" cy="251816"/>
          </a:xfrm>
          <a:prstGeom prst="rect">
            <a:avLst/>
          </a:prstGeom>
        </p:spPr>
        <p:txBody>
          <a:bodyPr vert="horz" lIns="91440" tIns="45720" rIns="91440" bIns="45720" rtlCol="0" anchor="ctr"/>
          <a:lstStyle>
            <a:lvl1pPr algn="r">
              <a:defRPr sz="1600" b="0">
                <a:solidFill>
                  <a:schemeClr val="bg2">
                    <a:lumMod val="25000"/>
                  </a:schemeClr>
                </a:solidFill>
                <a:latin typeface="+mn-lt"/>
              </a:defRPr>
            </a:lvl1pPr>
          </a:lstStyle>
          <a:p>
            <a:fld id="{ABB8925F-B6BB-49B0-9469-5285B9C99CB3}" type="slidenum">
              <a:rPr lang="en-US" smtClean="0"/>
              <a:pPr/>
              <a:t>‹#›</a:t>
            </a:fld>
            <a:endParaRPr lang="en-US" dirty="0"/>
          </a:p>
        </p:txBody>
      </p:sp>
      <p:sp>
        <p:nvSpPr>
          <p:cNvPr id="4" name="Website 1">
            <a:extLst>
              <a:ext uri="{FF2B5EF4-FFF2-40B4-BE49-F238E27FC236}">
                <a16:creationId xmlns:a16="http://schemas.microsoft.com/office/drawing/2014/main" id="{727FF2A9-6D10-1E94-0457-6A2D3F1E08E4}"/>
              </a:ext>
            </a:extLst>
          </p:cNvPr>
          <p:cNvSpPr txBox="1">
            <a:spLocks/>
          </p:cNvSpPr>
          <p:nvPr userDrawn="1"/>
        </p:nvSpPr>
        <p:spPr>
          <a:xfrm>
            <a:off x="3040879" y="6423658"/>
            <a:ext cx="6110243" cy="411480"/>
          </a:xfrm>
          <a:prstGeom prst="rect">
            <a:avLst/>
          </a:prstGeom>
          <a:solidFill>
            <a:srgbClr val="01203D"/>
          </a:solidFill>
        </p:spPr>
        <p:txBody>
          <a:bodyPr anchor="ctr">
            <a:normAutofit/>
          </a:bodyPr>
          <a:lstStyle>
            <a:lvl1pPr marL="0" indent="0" algn="ctr" defTabSz="914377" rtl="0" eaLnBrk="1" latinLnBrk="0" hangingPunct="1">
              <a:lnSpc>
                <a:spcPct val="90000"/>
              </a:lnSpc>
              <a:spcBef>
                <a:spcPts val="1000"/>
              </a:spcBef>
              <a:buClr>
                <a:srgbClr val="92D050"/>
              </a:buClr>
              <a:buSzPct val="100000"/>
              <a:buFontTx/>
              <a:buNone/>
              <a:defRPr sz="2000" b="1" kern="1200">
                <a:solidFill>
                  <a:schemeClr val="bg1"/>
                </a:solidFill>
                <a:latin typeface="+mn-lt"/>
                <a:ea typeface="+mn-ea"/>
                <a:cs typeface="Calibri" panose="020F0502020204030204" pitchFamily="34" charset="0"/>
              </a:defRPr>
            </a:lvl1pPr>
            <a:lvl2pPr marL="457189" indent="0" algn="ctr" defTabSz="914377" rtl="0" eaLnBrk="1" latinLnBrk="0" hangingPunct="1">
              <a:lnSpc>
                <a:spcPct val="90000"/>
              </a:lnSpc>
              <a:spcBef>
                <a:spcPts val="500"/>
              </a:spcBef>
              <a:buClr>
                <a:srgbClr val="62BCF0"/>
              </a:buClr>
              <a:buSzPct val="100000"/>
              <a:buFont typeface="Arial" panose="020B0604020202020204" pitchFamily="34" charset="0"/>
              <a:buNone/>
              <a:defRPr sz="2600" kern="1200">
                <a:solidFill>
                  <a:srgbClr val="01203D"/>
                </a:solidFill>
                <a:latin typeface="Calibri" panose="020F0502020204030204" pitchFamily="34" charset="0"/>
                <a:ea typeface="+mn-ea"/>
                <a:cs typeface="Calibri" panose="020F0502020204030204" pitchFamily="34" charset="0"/>
              </a:defRPr>
            </a:lvl2pPr>
            <a:lvl3pPr marL="914377" indent="0" algn="ctr" defTabSz="914377" rtl="0" eaLnBrk="1" latinLnBrk="0" hangingPunct="1">
              <a:lnSpc>
                <a:spcPct val="90000"/>
              </a:lnSpc>
              <a:spcBef>
                <a:spcPts val="500"/>
              </a:spcBef>
              <a:buClr>
                <a:srgbClr val="84BC49"/>
              </a:buClr>
              <a:buSzPct val="100000"/>
              <a:buFont typeface="Calibri" panose="020F0502020204030204" pitchFamily="34" charset="0"/>
              <a:buNone/>
              <a:defRPr sz="2400" kern="1200">
                <a:solidFill>
                  <a:srgbClr val="01203D"/>
                </a:solidFill>
                <a:latin typeface="Calibri" panose="020F0502020204030204" pitchFamily="34" charset="0"/>
                <a:ea typeface="+mn-ea"/>
                <a:cs typeface="Calibri" panose="020F0502020204030204" pitchFamily="34" charset="0"/>
              </a:defRPr>
            </a:lvl3pPr>
            <a:lvl4pPr marL="1371566" indent="0" algn="ctr" defTabSz="914377" rtl="0" eaLnBrk="1" latinLnBrk="0" hangingPunct="1">
              <a:lnSpc>
                <a:spcPct val="90000"/>
              </a:lnSpc>
              <a:spcBef>
                <a:spcPts val="500"/>
              </a:spcBef>
              <a:buClr>
                <a:srgbClr val="01203D"/>
              </a:buClr>
              <a:buSzPct val="100000"/>
              <a:buFont typeface="Calibri" panose="020F0502020204030204" pitchFamily="34" charset="0"/>
              <a:buNone/>
              <a:defRPr sz="2200" kern="1200">
                <a:solidFill>
                  <a:srgbClr val="01203D"/>
                </a:solidFill>
                <a:latin typeface="Calibri" panose="020F0502020204030204" pitchFamily="34" charset="0"/>
                <a:ea typeface="+mn-ea"/>
                <a:cs typeface="Calibri" panose="020F0502020204030204" pitchFamily="34" charset="0"/>
              </a:defRPr>
            </a:lvl4pPr>
            <a:lvl5pPr marL="1828754" indent="0" algn="ctr" defTabSz="914377" rtl="0" eaLnBrk="1" latinLnBrk="0" hangingPunct="1">
              <a:lnSpc>
                <a:spcPct val="90000"/>
              </a:lnSpc>
              <a:spcBef>
                <a:spcPts val="500"/>
              </a:spcBef>
              <a:buClr>
                <a:srgbClr val="01203D"/>
              </a:buClr>
              <a:buSzPct val="100000"/>
              <a:buFont typeface="Arial" panose="020B0604020202020204" pitchFamily="34" charset="0"/>
              <a:buNone/>
              <a:defRPr sz="2000" kern="1200">
                <a:solidFill>
                  <a:srgbClr val="01203D"/>
                </a:solidFill>
                <a:latin typeface="Calibri" panose="020F0502020204030204" pitchFamily="34" charset="0"/>
                <a:ea typeface="+mn-ea"/>
                <a:cs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4135534529"/>
      </p:ext>
    </p:extLst>
  </p:cSld>
  <p:clrMap bg1="lt1" tx1="dk1" bg2="lt2" tx2="dk2" accent1="accent1" accent2="accent2" accent3="accent3" accent4="accent4" accent5="accent5" accent6="accent6" hlink="hlink" folHlink="folHlink"/>
  <p:sldLayoutIdLst>
    <p:sldLayoutId id="2147483747" r:id="rId1"/>
    <p:sldLayoutId id="2147483757" r:id="rId2"/>
    <p:sldLayoutId id="2147483764" r:id="rId3"/>
    <p:sldLayoutId id="2147483758" r:id="rId4"/>
    <p:sldLayoutId id="2147483756" r:id="rId5"/>
    <p:sldLayoutId id="2147483765" r:id="rId6"/>
    <p:sldLayoutId id="2147483750" r:id="rId7"/>
    <p:sldLayoutId id="2147483768" r:id="rId8"/>
    <p:sldLayoutId id="2147483755" r:id="rId9"/>
    <p:sldLayoutId id="2147483766" r:id="rId10"/>
    <p:sldLayoutId id="2147483759" r:id="rId11"/>
    <p:sldLayoutId id="2147483767" r:id="rId12"/>
    <p:sldLayoutId id="2147483735" r:id="rId13"/>
    <p:sldLayoutId id="2147483729" r:id="rId14"/>
    <p:sldLayoutId id="2147483734" r:id="rId15"/>
    <p:sldLayoutId id="2147483739" r:id="rId16"/>
    <p:sldLayoutId id="214748373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377" rtl="0" eaLnBrk="1" latinLnBrk="0" hangingPunct="1">
        <a:lnSpc>
          <a:spcPct val="90000"/>
        </a:lnSpc>
        <a:spcBef>
          <a:spcPct val="0"/>
        </a:spcBef>
        <a:buNone/>
        <a:defRPr sz="4400" b="1" kern="1200">
          <a:solidFill>
            <a:srgbClr val="01203D"/>
          </a:solidFill>
          <a:latin typeface="+mj-lt"/>
          <a:ea typeface="+mj-ea"/>
          <a:cs typeface="Calibri Light" panose="020F0302020204030204" pitchFamily="34" charset="0"/>
        </a:defRPr>
      </a:lvl1pPr>
    </p:titleStyle>
    <p:bodyStyle>
      <a:lvl1pPr marL="461951" indent="-461951" algn="l" defTabSz="914377" rtl="0" eaLnBrk="1" latinLnBrk="0" hangingPunct="1">
        <a:lnSpc>
          <a:spcPct val="90000"/>
        </a:lnSpc>
        <a:spcBef>
          <a:spcPts val="1000"/>
        </a:spcBef>
        <a:buClr>
          <a:srgbClr val="92D050"/>
        </a:buClr>
        <a:buSzPct val="100000"/>
        <a:buFontTx/>
        <a:buBlip>
          <a:blip r:embed="rId19"/>
        </a:buBlip>
        <a:defRPr sz="2800" kern="1200">
          <a:solidFill>
            <a:srgbClr val="01203D"/>
          </a:solidFill>
          <a:latin typeface="Calibri" panose="020F0502020204030204" pitchFamily="34" charset="0"/>
          <a:ea typeface="+mn-ea"/>
          <a:cs typeface="Calibri" panose="020F0502020204030204" pitchFamily="34" charset="0"/>
        </a:defRPr>
      </a:lvl1pPr>
      <a:lvl2pPr marL="914377" indent="-230182" algn="l" defTabSz="914377" rtl="0" eaLnBrk="1" latinLnBrk="0" hangingPunct="1">
        <a:lnSpc>
          <a:spcPct val="90000"/>
        </a:lnSpc>
        <a:spcBef>
          <a:spcPts val="500"/>
        </a:spcBef>
        <a:buClr>
          <a:srgbClr val="62BCF0"/>
        </a:buClr>
        <a:buSzPct val="100000"/>
        <a:buFont typeface="Arial" panose="020B0604020202020204" pitchFamily="34" charset="0"/>
        <a:buChar char="•"/>
        <a:defRPr sz="2600" kern="1200">
          <a:solidFill>
            <a:srgbClr val="01203D"/>
          </a:solidFill>
          <a:latin typeface="Calibri" panose="020F0502020204030204" pitchFamily="34" charset="0"/>
          <a:ea typeface="+mn-ea"/>
          <a:cs typeface="Calibri" panose="020F0502020204030204" pitchFamily="34" charset="0"/>
        </a:defRPr>
      </a:lvl2pPr>
      <a:lvl3pPr marL="1376328" indent="-234945" algn="l" defTabSz="914377" rtl="0" eaLnBrk="1" latinLnBrk="0" hangingPunct="1">
        <a:lnSpc>
          <a:spcPct val="90000"/>
        </a:lnSpc>
        <a:spcBef>
          <a:spcPts val="500"/>
        </a:spcBef>
        <a:buClr>
          <a:srgbClr val="84BC49"/>
        </a:buClr>
        <a:buSzPct val="100000"/>
        <a:buFont typeface="Calibri" panose="020F0502020204030204" pitchFamily="34" charset="0"/>
        <a:buChar char="»"/>
        <a:defRPr sz="2400" kern="1200">
          <a:solidFill>
            <a:srgbClr val="01203D"/>
          </a:solidFill>
          <a:latin typeface="Calibri" panose="020F0502020204030204" pitchFamily="34" charset="0"/>
          <a:ea typeface="+mn-ea"/>
          <a:cs typeface="Calibri" panose="020F0502020204030204" pitchFamily="34" charset="0"/>
        </a:defRPr>
      </a:lvl3pPr>
      <a:lvl4pPr marL="1828754" indent="-227008" algn="l" defTabSz="914377" rtl="0" eaLnBrk="1" latinLnBrk="0" hangingPunct="1">
        <a:lnSpc>
          <a:spcPct val="90000"/>
        </a:lnSpc>
        <a:spcBef>
          <a:spcPts val="500"/>
        </a:spcBef>
        <a:buClr>
          <a:srgbClr val="01203D"/>
        </a:buClr>
        <a:buSzPct val="100000"/>
        <a:buFont typeface="Calibri" panose="020F0502020204030204" pitchFamily="34" charset="0"/>
        <a:buChar char="–"/>
        <a:defRPr sz="2200" kern="1200">
          <a:solidFill>
            <a:srgbClr val="01203D"/>
          </a:solidFill>
          <a:latin typeface="Calibri" panose="020F0502020204030204" pitchFamily="34" charset="0"/>
          <a:ea typeface="+mn-ea"/>
          <a:cs typeface="Calibri" panose="020F0502020204030204" pitchFamily="34" charset="0"/>
        </a:defRPr>
      </a:lvl4pPr>
      <a:lvl5pPr marL="2290705" indent="-234945" algn="l" defTabSz="914377" rtl="0" eaLnBrk="1" latinLnBrk="0" hangingPunct="1">
        <a:lnSpc>
          <a:spcPct val="90000"/>
        </a:lnSpc>
        <a:spcBef>
          <a:spcPts val="500"/>
        </a:spcBef>
        <a:buClr>
          <a:srgbClr val="01203D"/>
        </a:buClr>
        <a:buSzPct val="100000"/>
        <a:buFont typeface="Arial" panose="020B0604020202020204" pitchFamily="34" charset="0"/>
        <a:buChar char="•"/>
        <a:defRPr sz="2000" kern="1200">
          <a:solidFill>
            <a:srgbClr val="01203D"/>
          </a:solidFill>
          <a:latin typeface="Calibri" panose="020F0502020204030204" pitchFamily="34" charset="0"/>
          <a:ea typeface="+mn-ea"/>
          <a:cs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392" userDrawn="1">
          <p15:clr>
            <a:srgbClr val="F26B43"/>
          </p15:clr>
        </p15:guide>
        <p15:guide id="4" pos="288" userDrawn="1">
          <p15:clr>
            <a:srgbClr val="F26B43"/>
          </p15:clr>
        </p15:guide>
        <p15:guide id="5" orient="horz" pos="288" userDrawn="1">
          <p15:clr>
            <a:srgbClr val="F26B43"/>
          </p15:clr>
        </p15:guide>
        <p15:guide id="6" orient="horz" pos="3744" userDrawn="1">
          <p15:clr>
            <a:srgbClr val="F26B43"/>
          </p15:clr>
        </p15:guide>
        <p15:guide id="7" orient="horz" pos="1056" userDrawn="1">
          <p15:clr>
            <a:srgbClr val="F26B43"/>
          </p15:clr>
        </p15:guide>
        <p15:guide id="8" orient="horz" pos="912" userDrawn="1">
          <p15:clr>
            <a:srgbClr val="F26B43"/>
          </p15:clr>
        </p15:guide>
        <p15:guide id="9" pos="3984" userDrawn="1">
          <p15:clr>
            <a:srgbClr val="F26B43"/>
          </p15:clr>
        </p15:guide>
        <p15:guide id="10" pos="3696" userDrawn="1">
          <p15:clr>
            <a:srgbClr val="F26B43"/>
          </p15:clr>
        </p15:guide>
        <p15:guide id="11" orient="horz" pos="4176" userDrawn="1">
          <p15:clr>
            <a:srgbClr val="F26B43"/>
          </p15:clr>
        </p15:guide>
        <p15:guide id="1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C64FD5-771A-064B-0F53-6E4259401E79}"/>
              </a:ext>
            </a:extLst>
          </p:cNvPr>
          <p:cNvSpPr>
            <a:spLocks noGrp="1"/>
          </p:cNvSpPr>
          <p:nvPr>
            <p:ph type="ctrTitle"/>
          </p:nvPr>
        </p:nvSpPr>
        <p:spPr/>
        <p:txBody>
          <a:bodyPr/>
          <a:lstStyle/>
          <a:p>
            <a:r>
              <a:rPr lang="en-US" dirty="0"/>
              <a:t>PHT Plan Review Team</a:t>
            </a:r>
            <a:br>
              <a:rPr lang="en-US" dirty="0"/>
            </a:br>
            <a:r>
              <a:rPr lang="en-US" dirty="0"/>
              <a:t>2023-2024 LNA/LPHP Reporting Update</a:t>
            </a:r>
          </a:p>
        </p:txBody>
      </p:sp>
      <p:sp>
        <p:nvSpPr>
          <p:cNvPr id="2" name="Subtitle 1">
            <a:extLst>
              <a:ext uri="{FF2B5EF4-FFF2-40B4-BE49-F238E27FC236}">
                <a16:creationId xmlns:a16="http://schemas.microsoft.com/office/drawing/2014/main" id="{4510DC32-320C-3FCE-391F-1153F514FDBC}"/>
              </a:ext>
            </a:extLst>
          </p:cNvPr>
          <p:cNvSpPr>
            <a:spLocks noGrp="1"/>
          </p:cNvSpPr>
          <p:nvPr>
            <p:ph type="subTitle" idx="1"/>
          </p:nvPr>
        </p:nvSpPr>
        <p:spPr/>
        <p:txBody>
          <a:bodyPr/>
          <a:lstStyle/>
          <a:p>
            <a:r>
              <a:rPr lang="en-US" dirty="0"/>
              <a:t>Carrie Conia, KDPH/LHD TA Coordinator</a:t>
            </a:r>
          </a:p>
        </p:txBody>
      </p:sp>
      <p:sp>
        <p:nvSpPr>
          <p:cNvPr id="3" name="Text Placeholder 2">
            <a:extLst>
              <a:ext uri="{FF2B5EF4-FFF2-40B4-BE49-F238E27FC236}">
                <a16:creationId xmlns:a16="http://schemas.microsoft.com/office/drawing/2014/main" id="{7A6E5DA4-C72A-2F68-C82F-B86C2F3B7B8B}"/>
              </a:ext>
            </a:extLst>
          </p:cNvPr>
          <p:cNvSpPr>
            <a:spLocks noGrp="1"/>
          </p:cNvSpPr>
          <p:nvPr>
            <p:ph type="body" sz="quarter" idx="10"/>
          </p:nvPr>
        </p:nvSpPr>
        <p:spPr/>
        <p:txBody>
          <a:bodyPr/>
          <a:lstStyle/>
          <a:p>
            <a:r>
              <a:rPr lang="en-US" dirty="0"/>
              <a:t>August 6, 2024 (Virtual)</a:t>
            </a:r>
          </a:p>
        </p:txBody>
      </p:sp>
      <p:sp>
        <p:nvSpPr>
          <p:cNvPr id="5" name="Text Placeholder 4">
            <a:extLst>
              <a:ext uri="{FF2B5EF4-FFF2-40B4-BE49-F238E27FC236}">
                <a16:creationId xmlns:a16="http://schemas.microsoft.com/office/drawing/2014/main" id="{3EFEB804-3650-5275-A715-905D4D2D53A3}"/>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E94BB478-F326-9EA1-0869-523F502F36CF}"/>
              </a:ext>
            </a:extLst>
          </p:cNvPr>
          <p:cNvSpPr>
            <a:spLocks noGrp="1"/>
          </p:cNvSpPr>
          <p:nvPr>
            <p:ph type="body" sz="quarter" idx="12"/>
          </p:nvPr>
        </p:nvSpPr>
        <p:spPr/>
        <p:txBody>
          <a:bodyPr/>
          <a:lstStyle/>
          <a:p>
            <a:endParaRPr lang="en-US"/>
          </a:p>
        </p:txBody>
      </p:sp>
      <p:sp>
        <p:nvSpPr>
          <p:cNvPr id="8" name="Text Placeholder 7">
            <a:extLst>
              <a:ext uri="{FF2B5EF4-FFF2-40B4-BE49-F238E27FC236}">
                <a16:creationId xmlns:a16="http://schemas.microsoft.com/office/drawing/2014/main" id="{0A74D952-031B-7F18-FBEC-6F6F86390121}"/>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355881A9-6F2C-6BD8-176E-AA62684B02D0}"/>
              </a:ext>
            </a:extLst>
          </p:cNvPr>
          <p:cNvSpPr>
            <a:spLocks noGrp="1"/>
          </p:cNvSpPr>
          <p:nvPr>
            <p:ph type="sldNum" sz="quarter" idx="4294967295"/>
          </p:nvPr>
        </p:nvSpPr>
        <p:spPr>
          <a:xfrm>
            <a:off x="11496675" y="6505575"/>
            <a:ext cx="695325" cy="250825"/>
          </a:xfrm>
        </p:spPr>
        <p:txBody>
          <a:bodyPr/>
          <a:lstStyle/>
          <a:p>
            <a:fld id="{ABB8925F-B6BB-49B0-9469-5285B9C99CB3}" type="slidenum">
              <a:rPr lang="en-US" smtClean="0"/>
              <a:pPr/>
              <a:t>1</a:t>
            </a:fld>
            <a:endParaRPr lang="en-US" dirty="0"/>
          </a:p>
        </p:txBody>
      </p:sp>
    </p:spTree>
    <p:extLst>
      <p:ext uri="{BB962C8B-B14F-4D97-AF65-F5344CB8AC3E}">
        <p14:creationId xmlns:p14="http://schemas.microsoft.com/office/powerpoint/2010/main" val="13326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FA150E-3E27-3B77-CCCB-B6D71A376483}"/>
              </a:ext>
            </a:extLst>
          </p:cNvPr>
          <p:cNvSpPr>
            <a:spLocks noGrp="1"/>
          </p:cNvSpPr>
          <p:nvPr>
            <p:ph type="sldNum" sz="quarter" idx="4"/>
          </p:nvPr>
        </p:nvSpPr>
        <p:spPr/>
        <p:txBody>
          <a:bodyPr/>
          <a:lstStyle/>
          <a:p>
            <a:fld id="{ABB8925F-B6BB-49B0-9469-5285B9C99CB3}" type="slidenum">
              <a:rPr lang="en-US" smtClean="0"/>
              <a:pPr/>
              <a:t>2</a:t>
            </a:fld>
            <a:endParaRPr lang="en-US" dirty="0"/>
          </a:p>
        </p:txBody>
      </p:sp>
      <p:sp>
        <p:nvSpPr>
          <p:cNvPr id="9" name="Text Placeholder 8">
            <a:extLst>
              <a:ext uri="{FF2B5EF4-FFF2-40B4-BE49-F238E27FC236}">
                <a16:creationId xmlns:a16="http://schemas.microsoft.com/office/drawing/2014/main" id="{6D9BFFA6-59E1-7EAC-6F31-E45AA6844E50}"/>
              </a:ext>
            </a:extLst>
          </p:cNvPr>
          <p:cNvSpPr>
            <a:spLocks noGrp="1"/>
          </p:cNvSpPr>
          <p:nvPr>
            <p:ph type="body" sz="half" idx="2"/>
          </p:nvPr>
        </p:nvSpPr>
        <p:spPr/>
        <p:txBody>
          <a:bodyPr/>
          <a:lstStyle/>
          <a:p>
            <a:r>
              <a:rPr lang="en-US" dirty="0"/>
              <a:t>September 2023 (100% response rate), July 2024 (62% response rate, additional updates supplemented by LHD/TA Coordinator)</a:t>
            </a:r>
          </a:p>
        </p:txBody>
      </p:sp>
      <p:sp>
        <p:nvSpPr>
          <p:cNvPr id="7" name="Title 6">
            <a:extLst>
              <a:ext uri="{FF2B5EF4-FFF2-40B4-BE49-F238E27FC236}">
                <a16:creationId xmlns:a16="http://schemas.microsoft.com/office/drawing/2014/main" id="{737F0DC4-ED05-9B71-FC39-19E53FD5CD8A}"/>
              </a:ext>
            </a:extLst>
          </p:cNvPr>
          <p:cNvSpPr>
            <a:spLocks noGrp="1"/>
          </p:cNvSpPr>
          <p:nvPr>
            <p:ph type="title"/>
          </p:nvPr>
        </p:nvSpPr>
        <p:spPr/>
        <p:txBody>
          <a:bodyPr/>
          <a:lstStyle/>
          <a:p>
            <a:r>
              <a:rPr lang="en-US" dirty="0"/>
              <a:t>Local Needs Assessment Completed?</a:t>
            </a:r>
          </a:p>
        </p:txBody>
      </p:sp>
      <p:sp>
        <p:nvSpPr>
          <p:cNvPr id="10" name="Text Placeholder 9">
            <a:extLst>
              <a:ext uri="{FF2B5EF4-FFF2-40B4-BE49-F238E27FC236}">
                <a16:creationId xmlns:a16="http://schemas.microsoft.com/office/drawing/2014/main" id="{C9AC2503-A948-D9F2-7B30-5458550323E0}"/>
              </a:ext>
            </a:extLst>
          </p:cNvPr>
          <p:cNvSpPr>
            <a:spLocks noGrp="1"/>
          </p:cNvSpPr>
          <p:nvPr>
            <p:ph type="body" sz="quarter" idx="11"/>
          </p:nvPr>
        </p:nvSpPr>
        <p:spPr/>
        <p:txBody>
          <a:bodyPr/>
          <a:lstStyle/>
          <a:p>
            <a:endParaRPr lang="en-US"/>
          </a:p>
        </p:txBody>
      </p:sp>
      <p:graphicFrame>
        <p:nvGraphicFramePr>
          <p:cNvPr id="5" name="Chart 4">
            <a:extLst>
              <a:ext uri="{FF2B5EF4-FFF2-40B4-BE49-F238E27FC236}">
                <a16:creationId xmlns:a16="http://schemas.microsoft.com/office/drawing/2014/main" id="{BD6C10DE-9C5B-4B61-8BD7-086FB44761C8}"/>
              </a:ext>
            </a:extLst>
          </p:cNvPr>
          <p:cNvGraphicFramePr>
            <a:graphicFrameLocks/>
          </p:cNvGraphicFramePr>
          <p:nvPr>
            <p:extLst>
              <p:ext uri="{D42A27DB-BD31-4B8C-83A1-F6EECF244321}">
                <p14:modId xmlns:p14="http://schemas.microsoft.com/office/powerpoint/2010/main" val="2224538164"/>
              </p:ext>
            </p:extLst>
          </p:nvPr>
        </p:nvGraphicFramePr>
        <p:xfrm>
          <a:off x="463296" y="1685925"/>
          <a:ext cx="5399088" cy="4260486"/>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a:extLst>
              <a:ext uri="{FF2B5EF4-FFF2-40B4-BE49-F238E27FC236}">
                <a16:creationId xmlns:a16="http://schemas.microsoft.com/office/drawing/2014/main" id="{9B0E6B18-C66A-34AB-0F2C-52761317344F}"/>
              </a:ext>
            </a:extLst>
          </p:cNvPr>
          <p:cNvSpPr>
            <a:spLocks noGrp="1"/>
          </p:cNvSpPr>
          <p:nvPr>
            <p:ph idx="15"/>
          </p:nvPr>
        </p:nvSpPr>
        <p:spPr/>
        <p:txBody>
          <a:bodyPr/>
          <a:lstStyle/>
          <a:p>
            <a:r>
              <a:rPr lang="en-US" dirty="0"/>
              <a:t>2023 No</a:t>
            </a:r>
          </a:p>
          <a:p>
            <a:pPr lvl="1"/>
            <a:r>
              <a:rPr lang="en-US" dirty="0"/>
              <a:t>5 Anticipated within 6 months</a:t>
            </a:r>
          </a:p>
          <a:p>
            <a:pPr lvl="1"/>
            <a:r>
              <a:rPr lang="en-US" dirty="0"/>
              <a:t>8 Anticipated within 12 months</a:t>
            </a:r>
          </a:p>
          <a:p>
            <a:r>
              <a:rPr lang="en-US" dirty="0"/>
              <a:t>2024 No</a:t>
            </a:r>
          </a:p>
          <a:p>
            <a:pPr lvl="1"/>
            <a:r>
              <a:rPr lang="en-US" dirty="0"/>
              <a:t>7 still need to complete LNA</a:t>
            </a:r>
          </a:p>
          <a:p>
            <a:pPr lvl="1"/>
            <a:r>
              <a:rPr lang="en-US" dirty="0"/>
              <a:t>5 of these are In Progress</a:t>
            </a:r>
          </a:p>
        </p:txBody>
      </p:sp>
    </p:spTree>
    <p:extLst>
      <p:ext uri="{BB962C8B-B14F-4D97-AF65-F5344CB8AC3E}">
        <p14:creationId xmlns:p14="http://schemas.microsoft.com/office/powerpoint/2010/main" val="106933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220494-E86B-D349-E705-3DAE52F3918C}"/>
              </a:ext>
            </a:extLst>
          </p:cNvPr>
          <p:cNvSpPr>
            <a:spLocks noGrp="1"/>
          </p:cNvSpPr>
          <p:nvPr>
            <p:ph type="title"/>
          </p:nvPr>
        </p:nvSpPr>
        <p:spPr/>
        <p:txBody>
          <a:bodyPr/>
          <a:lstStyle/>
          <a:p>
            <a:r>
              <a:rPr lang="en-US" dirty="0"/>
              <a:t>LNA Status 2023 </a:t>
            </a:r>
          </a:p>
        </p:txBody>
      </p:sp>
      <p:sp>
        <p:nvSpPr>
          <p:cNvPr id="2" name="Slide Number Placeholder 1">
            <a:extLst>
              <a:ext uri="{FF2B5EF4-FFF2-40B4-BE49-F238E27FC236}">
                <a16:creationId xmlns:a16="http://schemas.microsoft.com/office/drawing/2014/main" id="{9E7660FE-38AB-DF03-93E1-B56B34804DB7}"/>
              </a:ext>
            </a:extLst>
          </p:cNvPr>
          <p:cNvSpPr>
            <a:spLocks noGrp="1"/>
          </p:cNvSpPr>
          <p:nvPr>
            <p:ph type="sldNum" sz="quarter" idx="4"/>
          </p:nvPr>
        </p:nvSpPr>
        <p:spPr/>
        <p:txBody>
          <a:bodyPr/>
          <a:lstStyle/>
          <a:p>
            <a:fld id="{ABB8925F-B6BB-49B0-9469-5285B9C99CB3}" type="slidenum">
              <a:rPr lang="en-US" smtClean="0"/>
              <a:pPr/>
              <a:t>3</a:t>
            </a:fld>
            <a:endParaRPr lang="en-US" dirty="0"/>
          </a:p>
        </p:txBody>
      </p:sp>
      <p:sp>
        <p:nvSpPr>
          <p:cNvPr id="6" name="Text Placeholder 5">
            <a:extLst>
              <a:ext uri="{FF2B5EF4-FFF2-40B4-BE49-F238E27FC236}">
                <a16:creationId xmlns:a16="http://schemas.microsoft.com/office/drawing/2014/main" id="{093938BE-D4C9-97D5-3827-05CBA10FCA0F}"/>
              </a:ext>
            </a:extLst>
          </p:cNvPr>
          <p:cNvSpPr>
            <a:spLocks noGrp="1"/>
          </p:cNvSpPr>
          <p:nvPr>
            <p:ph type="body" sz="half" idx="2"/>
          </p:nvPr>
        </p:nvSpPr>
        <p:spPr/>
        <p:txBody>
          <a:bodyPr/>
          <a:lstStyle/>
          <a:p>
            <a:r>
              <a:rPr lang="en-US" dirty="0"/>
              <a:t>Current as of September 2023</a:t>
            </a:r>
          </a:p>
        </p:txBody>
      </p:sp>
      <p:sp>
        <p:nvSpPr>
          <p:cNvPr id="8" name="Text Placeholder 7">
            <a:extLst>
              <a:ext uri="{FF2B5EF4-FFF2-40B4-BE49-F238E27FC236}">
                <a16:creationId xmlns:a16="http://schemas.microsoft.com/office/drawing/2014/main" id="{330A04E5-3C83-D81A-DC3D-EFE04AE0E248}"/>
              </a:ext>
            </a:extLst>
          </p:cNvPr>
          <p:cNvSpPr>
            <a:spLocks noGrp="1"/>
          </p:cNvSpPr>
          <p:nvPr>
            <p:ph type="body" sz="quarter" idx="11"/>
          </p:nvPr>
        </p:nvSpPr>
        <p:spPr/>
        <p:txBody>
          <a:bodyPr/>
          <a:lstStyle/>
          <a:p>
            <a:endParaRPr lang="en-US"/>
          </a:p>
        </p:txBody>
      </p:sp>
      <p:pic>
        <p:nvPicPr>
          <p:cNvPr id="7" name="Picture 6">
            <a:extLst>
              <a:ext uri="{FF2B5EF4-FFF2-40B4-BE49-F238E27FC236}">
                <a16:creationId xmlns:a16="http://schemas.microsoft.com/office/drawing/2014/main" id="{C34D0D31-C4A4-E124-8E8D-D499EA8636C3}"/>
              </a:ext>
            </a:extLst>
          </p:cNvPr>
          <p:cNvPicPr>
            <a:picLocks noChangeAspect="1"/>
          </p:cNvPicPr>
          <p:nvPr/>
        </p:nvPicPr>
        <p:blipFill>
          <a:blip r:embed="rId2"/>
          <a:stretch>
            <a:fillRect/>
          </a:stretch>
        </p:blipFill>
        <p:spPr>
          <a:xfrm>
            <a:off x="1195754" y="1556953"/>
            <a:ext cx="9172180" cy="4489609"/>
          </a:xfrm>
          <a:prstGeom prst="rect">
            <a:avLst/>
          </a:prstGeom>
        </p:spPr>
      </p:pic>
      <p:pic>
        <p:nvPicPr>
          <p:cNvPr id="11" name="Picture 10">
            <a:extLst>
              <a:ext uri="{FF2B5EF4-FFF2-40B4-BE49-F238E27FC236}">
                <a16:creationId xmlns:a16="http://schemas.microsoft.com/office/drawing/2014/main" id="{06D47E5B-65AD-448C-49DC-7E8269CB1E97}"/>
              </a:ext>
            </a:extLst>
          </p:cNvPr>
          <p:cNvPicPr>
            <a:picLocks noChangeAspect="1"/>
          </p:cNvPicPr>
          <p:nvPr/>
        </p:nvPicPr>
        <p:blipFill>
          <a:blip r:embed="rId3"/>
          <a:stretch>
            <a:fillRect/>
          </a:stretch>
        </p:blipFill>
        <p:spPr>
          <a:xfrm>
            <a:off x="463296" y="1547951"/>
            <a:ext cx="3009900" cy="1514475"/>
          </a:xfrm>
          <a:prstGeom prst="rect">
            <a:avLst/>
          </a:prstGeom>
        </p:spPr>
      </p:pic>
      <p:sp>
        <p:nvSpPr>
          <p:cNvPr id="12" name="TextBox 11">
            <a:extLst>
              <a:ext uri="{FF2B5EF4-FFF2-40B4-BE49-F238E27FC236}">
                <a16:creationId xmlns:a16="http://schemas.microsoft.com/office/drawing/2014/main" id="{642EC4B2-F6EA-8747-8C58-F791F8A4FA77}"/>
              </a:ext>
            </a:extLst>
          </p:cNvPr>
          <p:cNvSpPr txBox="1"/>
          <p:nvPr/>
        </p:nvSpPr>
        <p:spPr>
          <a:xfrm>
            <a:off x="906701" y="2065524"/>
            <a:ext cx="2566495" cy="923330"/>
          </a:xfrm>
          <a:prstGeom prst="rect">
            <a:avLst/>
          </a:prstGeom>
          <a:solidFill>
            <a:schemeClr val="bg1"/>
          </a:solidFill>
        </p:spPr>
        <p:txBody>
          <a:bodyPr wrap="square" rtlCol="0">
            <a:spAutoFit/>
          </a:bodyPr>
          <a:lstStyle/>
          <a:p>
            <a:r>
              <a:rPr lang="en-US" dirty="0"/>
              <a:t>Submitted LNA 2023</a:t>
            </a:r>
          </a:p>
          <a:p>
            <a:endParaRPr lang="en-US" dirty="0"/>
          </a:p>
          <a:p>
            <a:r>
              <a:rPr lang="en-US" dirty="0"/>
              <a:t>Did not Submit LNA 2023</a:t>
            </a:r>
          </a:p>
        </p:txBody>
      </p:sp>
    </p:spTree>
    <p:extLst>
      <p:ext uri="{BB962C8B-B14F-4D97-AF65-F5344CB8AC3E}">
        <p14:creationId xmlns:p14="http://schemas.microsoft.com/office/powerpoint/2010/main" val="361311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AAF1002-716C-F998-0D6A-DA6DEA1CC360}"/>
              </a:ext>
            </a:extLst>
          </p:cNvPr>
          <p:cNvGrpSpPr/>
          <p:nvPr/>
        </p:nvGrpSpPr>
        <p:grpSpPr>
          <a:xfrm>
            <a:off x="1278350" y="1586756"/>
            <a:ext cx="9635299" cy="4359655"/>
            <a:chOff x="1278350" y="1586756"/>
            <a:chExt cx="9635299" cy="4359655"/>
          </a:xfrm>
        </p:grpSpPr>
        <p:pic>
          <p:nvPicPr>
            <p:cNvPr id="10" name="Picture 9">
              <a:extLst>
                <a:ext uri="{FF2B5EF4-FFF2-40B4-BE49-F238E27FC236}">
                  <a16:creationId xmlns:a16="http://schemas.microsoft.com/office/drawing/2014/main" id="{A10E5948-D083-832B-5D1D-E975E78A8CC6}"/>
                </a:ext>
              </a:extLst>
            </p:cNvPr>
            <p:cNvPicPr>
              <a:picLocks noChangeAspect="1"/>
            </p:cNvPicPr>
            <p:nvPr/>
          </p:nvPicPr>
          <p:blipFill>
            <a:blip r:embed="rId2"/>
            <a:stretch>
              <a:fillRect/>
            </a:stretch>
          </p:blipFill>
          <p:spPr>
            <a:xfrm>
              <a:off x="1278350" y="1586756"/>
              <a:ext cx="9635299" cy="4359655"/>
            </a:xfrm>
            <a:prstGeom prst="rect">
              <a:avLst/>
            </a:prstGeom>
          </p:spPr>
        </p:pic>
        <p:sp>
          <p:nvSpPr>
            <p:cNvPr id="17" name="Freeform 816">
              <a:extLst>
                <a:ext uri="{FF2B5EF4-FFF2-40B4-BE49-F238E27FC236}">
                  <a16:creationId xmlns:a16="http://schemas.microsoft.com/office/drawing/2014/main" id="{21AF53D9-2816-0E3F-DCF6-0B4440CD7C4B}"/>
                </a:ext>
              </a:extLst>
            </p:cNvPr>
            <p:cNvSpPr>
              <a:spLocks/>
            </p:cNvSpPr>
            <p:nvPr/>
          </p:nvSpPr>
          <p:spPr bwMode="auto">
            <a:xfrm>
              <a:off x="8560068" y="2839216"/>
              <a:ext cx="550862" cy="530225"/>
            </a:xfrm>
            <a:custGeom>
              <a:avLst/>
              <a:gdLst>
                <a:gd name="T0" fmla="*/ 0 w 2277"/>
                <a:gd name="T1" fmla="*/ 2147483646 h 1908"/>
                <a:gd name="T2" fmla="*/ 2147483646 w 2277"/>
                <a:gd name="T3" fmla="*/ 2147483646 h 1908"/>
                <a:gd name="T4" fmla="*/ 2147483646 w 2277"/>
                <a:gd name="T5" fmla="*/ 0 h 1908"/>
                <a:gd name="T6" fmla="*/ 2147483646 w 2277"/>
                <a:gd name="T7" fmla="*/ 2147483646 h 1908"/>
                <a:gd name="T8" fmla="*/ 2147483646 w 2277"/>
                <a:gd name="T9" fmla="*/ 2147483646 h 1908"/>
                <a:gd name="T10" fmla="*/ 2147483646 w 2277"/>
                <a:gd name="T11" fmla="*/ 2147483646 h 1908"/>
                <a:gd name="T12" fmla="*/ 2147483646 w 2277"/>
                <a:gd name="T13" fmla="*/ 2147483646 h 1908"/>
                <a:gd name="T14" fmla="*/ 2147483646 w 2277"/>
                <a:gd name="T15" fmla="*/ 2147483646 h 1908"/>
                <a:gd name="T16" fmla="*/ 2147483646 w 2277"/>
                <a:gd name="T17" fmla="*/ 2147483646 h 1908"/>
                <a:gd name="T18" fmla="*/ 2147483646 w 2277"/>
                <a:gd name="T19" fmla="*/ 2147483646 h 1908"/>
                <a:gd name="T20" fmla="*/ 2147483646 w 2277"/>
                <a:gd name="T21" fmla="*/ 2147483646 h 1908"/>
                <a:gd name="T22" fmla="*/ 2147483646 w 2277"/>
                <a:gd name="T23" fmla="*/ 2147483646 h 1908"/>
                <a:gd name="T24" fmla="*/ 2147483646 w 2277"/>
                <a:gd name="T25" fmla="*/ 2147483646 h 1908"/>
                <a:gd name="T26" fmla="*/ 2147483646 w 2277"/>
                <a:gd name="T27" fmla="*/ 2147483646 h 1908"/>
                <a:gd name="T28" fmla="*/ 2147483646 w 2277"/>
                <a:gd name="T29" fmla="*/ 2147483646 h 1908"/>
                <a:gd name="T30" fmla="*/ 2147483646 w 2277"/>
                <a:gd name="T31" fmla="*/ 2147483646 h 1908"/>
                <a:gd name="T32" fmla="*/ 2147483646 w 2277"/>
                <a:gd name="T33" fmla="*/ 2147483646 h 1908"/>
                <a:gd name="T34" fmla="*/ 2147483646 w 2277"/>
                <a:gd name="T35" fmla="*/ 2147483646 h 1908"/>
                <a:gd name="T36" fmla="*/ 2147483646 w 2277"/>
                <a:gd name="T37" fmla="*/ 2147483646 h 1908"/>
                <a:gd name="T38" fmla="*/ 2147483646 w 2277"/>
                <a:gd name="T39" fmla="*/ 2147483646 h 1908"/>
                <a:gd name="T40" fmla="*/ 2147483646 w 2277"/>
                <a:gd name="T41" fmla="*/ 2147483646 h 1908"/>
                <a:gd name="T42" fmla="*/ 2147483646 w 2277"/>
                <a:gd name="T43" fmla="*/ 2147483646 h 1908"/>
                <a:gd name="T44" fmla="*/ 2147483646 w 2277"/>
                <a:gd name="T45" fmla="*/ 2147483646 h 1908"/>
                <a:gd name="T46" fmla="*/ 2147483646 w 2277"/>
                <a:gd name="T47" fmla="*/ 2147483646 h 1908"/>
                <a:gd name="T48" fmla="*/ 2147483646 w 2277"/>
                <a:gd name="T49" fmla="*/ 2147483646 h 1908"/>
                <a:gd name="T50" fmla="*/ 2147483646 w 2277"/>
                <a:gd name="T51" fmla="*/ 2147483646 h 1908"/>
                <a:gd name="T52" fmla="*/ 2147483646 w 2277"/>
                <a:gd name="T53" fmla="*/ 2147483646 h 1908"/>
                <a:gd name="T54" fmla="*/ 2147483646 w 2277"/>
                <a:gd name="T55" fmla="*/ 2147483646 h 1908"/>
                <a:gd name="T56" fmla="*/ 2147483646 w 2277"/>
                <a:gd name="T57" fmla="*/ 2147483646 h 1908"/>
                <a:gd name="T58" fmla="*/ 2147483646 w 2277"/>
                <a:gd name="T59" fmla="*/ 2147483646 h 1908"/>
                <a:gd name="T60" fmla="*/ 2147483646 w 2277"/>
                <a:gd name="T61" fmla="*/ 2147483646 h 1908"/>
                <a:gd name="T62" fmla="*/ 2147483646 w 2277"/>
                <a:gd name="T63" fmla="*/ 2147483646 h 1908"/>
                <a:gd name="T64" fmla="*/ 2147483646 w 2277"/>
                <a:gd name="T65" fmla="*/ 2147483646 h 1908"/>
                <a:gd name="T66" fmla="*/ 2147483646 w 2277"/>
                <a:gd name="T67" fmla="*/ 2147483646 h 1908"/>
                <a:gd name="T68" fmla="*/ 2147483646 w 2277"/>
                <a:gd name="T69" fmla="*/ 2147483646 h 1908"/>
                <a:gd name="T70" fmla="*/ 2147483646 w 2277"/>
                <a:gd name="T71" fmla="*/ 2147483646 h 1908"/>
                <a:gd name="T72" fmla="*/ 2147483646 w 2277"/>
                <a:gd name="T73" fmla="*/ 2147483646 h 1908"/>
                <a:gd name="T74" fmla="*/ 2147483646 w 2277"/>
                <a:gd name="T75" fmla="*/ 2147483646 h 1908"/>
                <a:gd name="T76" fmla="*/ 2147483646 w 2277"/>
                <a:gd name="T77" fmla="*/ 2147483646 h 1908"/>
                <a:gd name="T78" fmla="*/ 2147483646 w 2277"/>
                <a:gd name="T79" fmla="*/ 2147483646 h 1908"/>
                <a:gd name="T80" fmla="*/ 2147483646 w 2277"/>
                <a:gd name="T81" fmla="*/ 2147483646 h 1908"/>
                <a:gd name="T82" fmla="*/ 2147483646 w 2277"/>
                <a:gd name="T83" fmla="*/ 2147483646 h 1908"/>
                <a:gd name="T84" fmla="*/ 2147483646 w 2277"/>
                <a:gd name="T85" fmla="*/ 2147483646 h 1908"/>
                <a:gd name="T86" fmla="*/ 2147483646 w 2277"/>
                <a:gd name="T87" fmla="*/ 2147483646 h 1908"/>
                <a:gd name="T88" fmla="*/ 2147483646 w 2277"/>
                <a:gd name="T89" fmla="*/ 2147483646 h 1908"/>
                <a:gd name="T90" fmla="*/ 2147483646 w 2277"/>
                <a:gd name="T91" fmla="*/ 2147483646 h 1908"/>
                <a:gd name="T92" fmla="*/ 2147483646 w 2277"/>
                <a:gd name="T93" fmla="*/ 2147483646 h 1908"/>
                <a:gd name="T94" fmla="*/ 2147483646 w 2277"/>
                <a:gd name="T95" fmla="*/ 2147483646 h 1908"/>
                <a:gd name="T96" fmla="*/ 2147483646 w 2277"/>
                <a:gd name="T97" fmla="*/ 2147483646 h 19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77" h="1908">
                  <a:moveTo>
                    <a:pt x="15" y="519"/>
                  </a:moveTo>
                  <a:lnTo>
                    <a:pt x="15" y="537"/>
                  </a:lnTo>
                  <a:lnTo>
                    <a:pt x="0" y="471"/>
                  </a:lnTo>
                  <a:lnTo>
                    <a:pt x="9" y="438"/>
                  </a:lnTo>
                  <a:lnTo>
                    <a:pt x="39" y="438"/>
                  </a:lnTo>
                  <a:lnTo>
                    <a:pt x="42" y="393"/>
                  </a:lnTo>
                  <a:lnTo>
                    <a:pt x="222" y="231"/>
                  </a:lnTo>
                  <a:lnTo>
                    <a:pt x="543" y="411"/>
                  </a:lnTo>
                  <a:lnTo>
                    <a:pt x="1440" y="0"/>
                  </a:lnTo>
                  <a:lnTo>
                    <a:pt x="1470" y="30"/>
                  </a:lnTo>
                  <a:lnTo>
                    <a:pt x="1500" y="42"/>
                  </a:lnTo>
                  <a:lnTo>
                    <a:pt x="1515" y="90"/>
                  </a:lnTo>
                  <a:lnTo>
                    <a:pt x="1542" y="111"/>
                  </a:lnTo>
                  <a:lnTo>
                    <a:pt x="1614" y="117"/>
                  </a:lnTo>
                  <a:lnTo>
                    <a:pt x="1644" y="150"/>
                  </a:lnTo>
                  <a:lnTo>
                    <a:pt x="1650" y="195"/>
                  </a:lnTo>
                  <a:lnTo>
                    <a:pt x="1695" y="231"/>
                  </a:lnTo>
                  <a:lnTo>
                    <a:pt x="1677" y="282"/>
                  </a:lnTo>
                  <a:lnTo>
                    <a:pt x="1719" y="324"/>
                  </a:lnTo>
                  <a:lnTo>
                    <a:pt x="1719" y="363"/>
                  </a:lnTo>
                  <a:lnTo>
                    <a:pt x="1728" y="411"/>
                  </a:lnTo>
                  <a:lnTo>
                    <a:pt x="1704" y="483"/>
                  </a:lnTo>
                  <a:lnTo>
                    <a:pt x="1752" y="519"/>
                  </a:lnTo>
                  <a:lnTo>
                    <a:pt x="1815" y="534"/>
                  </a:lnTo>
                  <a:lnTo>
                    <a:pt x="1866" y="576"/>
                  </a:lnTo>
                  <a:lnTo>
                    <a:pt x="1914" y="576"/>
                  </a:lnTo>
                  <a:lnTo>
                    <a:pt x="1959" y="576"/>
                  </a:lnTo>
                  <a:lnTo>
                    <a:pt x="1983" y="594"/>
                  </a:lnTo>
                  <a:lnTo>
                    <a:pt x="2028" y="594"/>
                  </a:lnTo>
                  <a:lnTo>
                    <a:pt x="2064" y="612"/>
                  </a:lnTo>
                  <a:lnTo>
                    <a:pt x="2085" y="639"/>
                  </a:lnTo>
                  <a:lnTo>
                    <a:pt x="2139" y="633"/>
                  </a:lnTo>
                  <a:lnTo>
                    <a:pt x="2196" y="678"/>
                  </a:lnTo>
                  <a:lnTo>
                    <a:pt x="2238" y="690"/>
                  </a:lnTo>
                  <a:lnTo>
                    <a:pt x="2277" y="759"/>
                  </a:lnTo>
                  <a:lnTo>
                    <a:pt x="2250" y="801"/>
                  </a:lnTo>
                  <a:lnTo>
                    <a:pt x="2250" y="852"/>
                  </a:lnTo>
                  <a:lnTo>
                    <a:pt x="2208" y="891"/>
                  </a:lnTo>
                  <a:lnTo>
                    <a:pt x="2154" y="879"/>
                  </a:lnTo>
                  <a:lnTo>
                    <a:pt x="2112" y="912"/>
                  </a:lnTo>
                  <a:lnTo>
                    <a:pt x="2097" y="948"/>
                  </a:lnTo>
                  <a:lnTo>
                    <a:pt x="2085" y="987"/>
                  </a:lnTo>
                  <a:lnTo>
                    <a:pt x="2115" y="1029"/>
                  </a:lnTo>
                  <a:lnTo>
                    <a:pt x="2136" y="1068"/>
                  </a:lnTo>
                  <a:lnTo>
                    <a:pt x="2097" y="1080"/>
                  </a:lnTo>
                  <a:lnTo>
                    <a:pt x="2085" y="1161"/>
                  </a:lnTo>
                  <a:lnTo>
                    <a:pt x="2067" y="1191"/>
                  </a:lnTo>
                  <a:lnTo>
                    <a:pt x="2079" y="1236"/>
                  </a:lnTo>
                  <a:lnTo>
                    <a:pt x="2025" y="1260"/>
                  </a:lnTo>
                  <a:lnTo>
                    <a:pt x="2067" y="1359"/>
                  </a:lnTo>
                  <a:lnTo>
                    <a:pt x="2019" y="1389"/>
                  </a:lnTo>
                  <a:lnTo>
                    <a:pt x="2004" y="1425"/>
                  </a:lnTo>
                  <a:lnTo>
                    <a:pt x="1983" y="1464"/>
                  </a:lnTo>
                  <a:lnTo>
                    <a:pt x="1959" y="1467"/>
                  </a:lnTo>
                  <a:lnTo>
                    <a:pt x="1923" y="1497"/>
                  </a:lnTo>
                  <a:lnTo>
                    <a:pt x="1866" y="1527"/>
                  </a:lnTo>
                  <a:lnTo>
                    <a:pt x="1848" y="1575"/>
                  </a:lnTo>
                  <a:lnTo>
                    <a:pt x="1848" y="1638"/>
                  </a:lnTo>
                  <a:lnTo>
                    <a:pt x="1815" y="1677"/>
                  </a:lnTo>
                  <a:lnTo>
                    <a:pt x="1776" y="1683"/>
                  </a:lnTo>
                  <a:lnTo>
                    <a:pt x="1749" y="1656"/>
                  </a:lnTo>
                  <a:lnTo>
                    <a:pt x="1719" y="1680"/>
                  </a:lnTo>
                  <a:lnTo>
                    <a:pt x="1692" y="1710"/>
                  </a:lnTo>
                  <a:lnTo>
                    <a:pt x="1644" y="1749"/>
                  </a:lnTo>
                  <a:lnTo>
                    <a:pt x="1626" y="1788"/>
                  </a:lnTo>
                  <a:lnTo>
                    <a:pt x="1584" y="1803"/>
                  </a:lnTo>
                  <a:lnTo>
                    <a:pt x="1536" y="1839"/>
                  </a:lnTo>
                  <a:lnTo>
                    <a:pt x="1515" y="1908"/>
                  </a:lnTo>
                  <a:lnTo>
                    <a:pt x="1482" y="1899"/>
                  </a:lnTo>
                  <a:lnTo>
                    <a:pt x="1467" y="1854"/>
                  </a:lnTo>
                  <a:lnTo>
                    <a:pt x="1467" y="1824"/>
                  </a:lnTo>
                  <a:lnTo>
                    <a:pt x="1461" y="1785"/>
                  </a:lnTo>
                  <a:lnTo>
                    <a:pt x="1440" y="1755"/>
                  </a:lnTo>
                  <a:lnTo>
                    <a:pt x="1377" y="1779"/>
                  </a:lnTo>
                  <a:lnTo>
                    <a:pt x="1368" y="1740"/>
                  </a:lnTo>
                  <a:lnTo>
                    <a:pt x="1338" y="1710"/>
                  </a:lnTo>
                  <a:lnTo>
                    <a:pt x="1320" y="1713"/>
                  </a:lnTo>
                  <a:lnTo>
                    <a:pt x="1320" y="1752"/>
                  </a:lnTo>
                  <a:lnTo>
                    <a:pt x="1293" y="1773"/>
                  </a:lnTo>
                  <a:lnTo>
                    <a:pt x="1251" y="1731"/>
                  </a:lnTo>
                  <a:lnTo>
                    <a:pt x="1266" y="1683"/>
                  </a:lnTo>
                  <a:lnTo>
                    <a:pt x="1272" y="1641"/>
                  </a:lnTo>
                  <a:lnTo>
                    <a:pt x="1284" y="1620"/>
                  </a:lnTo>
                  <a:lnTo>
                    <a:pt x="1293" y="1584"/>
                  </a:lnTo>
                  <a:lnTo>
                    <a:pt x="1269" y="1545"/>
                  </a:lnTo>
                  <a:lnTo>
                    <a:pt x="1281" y="1515"/>
                  </a:lnTo>
                  <a:lnTo>
                    <a:pt x="1332" y="1497"/>
                  </a:lnTo>
                  <a:lnTo>
                    <a:pt x="1332" y="1470"/>
                  </a:lnTo>
                  <a:lnTo>
                    <a:pt x="1296" y="1449"/>
                  </a:lnTo>
                  <a:lnTo>
                    <a:pt x="1218" y="1548"/>
                  </a:lnTo>
                  <a:lnTo>
                    <a:pt x="1185" y="1521"/>
                  </a:lnTo>
                  <a:lnTo>
                    <a:pt x="1185" y="1488"/>
                  </a:lnTo>
                  <a:lnTo>
                    <a:pt x="1197" y="1464"/>
                  </a:lnTo>
                  <a:lnTo>
                    <a:pt x="1224" y="1446"/>
                  </a:lnTo>
                  <a:lnTo>
                    <a:pt x="1212" y="1422"/>
                  </a:lnTo>
                  <a:lnTo>
                    <a:pt x="1167" y="1407"/>
                  </a:lnTo>
                  <a:lnTo>
                    <a:pt x="1131" y="1413"/>
                  </a:lnTo>
                  <a:lnTo>
                    <a:pt x="1113" y="1443"/>
                  </a:lnTo>
                  <a:lnTo>
                    <a:pt x="1080" y="1428"/>
                  </a:lnTo>
                  <a:lnTo>
                    <a:pt x="1098" y="1380"/>
                  </a:lnTo>
                  <a:lnTo>
                    <a:pt x="1113" y="1329"/>
                  </a:lnTo>
                  <a:lnTo>
                    <a:pt x="1137" y="1335"/>
                  </a:lnTo>
                  <a:lnTo>
                    <a:pt x="1146" y="1281"/>
                  </a:lnTo>
                  <a:lnTo>
                    <a:pt x="1107" y="1269"/>
                  </a:lnTo>
                  <a:lnTo>
                    <a:pt x="1062" y="1302"/>
                  </a:lnTo>
                  <a:lnTo>
                    <a:pt x="1065" y="1323"/>
                  </a:lnTo>
                  <a:lnTo>
                    <a:pt x="999" y="1329"/>
                  </a:lnTo>
                  <a:lnTo>
                    <a:pt x="996" y="1290"/>
                  </a:lnTo>
                  <a:lnTo>
                    <a:pt x="963" y="1269"/>
                  </a:lnTo>
                  <a:lnTo>
                    <a:pt x="912" y="1317"/>
                  </a:lnTo>
                  <a:lnTo>
                    <a:pt x="885" y="1275"/>
                  </a:lnTo>
                  <a:lnTo>
                    <a:pt x="834" y="1281"/>
                  </a:lnTo>
                  <a:lnTo>
                    <a:pt x="828" y="1314"/>
                  </a:lnTo>
                  <a:lnTo>
                    <a:pt x="813" y="1356"/>
                  </a:lnTo>
                  <a:lnTo>
                    <a:pt x="789" y="1353"/>
                  </a:lnTo>
                  <a:lnTo>
                    <a:pt x="747" y="1347"/>
                  </a:lnTo>
                  <a:lnTo>
                    <a:pt x="756" y="1305"/>
                  </a:lnTo>
                  <a:lnTo>
                    <a:pt x="729" y="1296"/>
                  </a:lnTo>
                  <a:lnTo>
                    <a:pt x="726" y="1242"/>
                  </a:lnTo>
                  <a:lnTo>
                    <a:pt x="621" y="1230"/>
                  </a:lnTo>
                  <a:lnTo>
                    <a:pt x="642" y="1173"/>
                  </a:lnTo>
                  <a:lnTo>
                    <a:pt x="675" y="1158"/>
                  </a:lnTo>
                  <a:lnTo>
                    <a:pt x="642" y="1143"/>
                  </a:lnTo>
                  <a:lnTo>
                    <a:pt x="615" y="1140"/>
                  </a:lnTo>
                  <a:lnTo>
                    <a:pt x="591" y="1125"/>
                  </a:lnTo>
                  <a:lnTo>
                    <a:pt x="615" y="1101"/>
                  </a:lnTo>
                  <a:lnTo>
                    <a:pt x="636" y="1065"/>
                  </a:lnTo>
                  <a:lnTo>
                    <a:pt x="615" y="1029"/>
                  </a:lnTo>
                  <a:lnTo>
                    <a:pt x="579" y="1077"/>
                  </a:lnTo>
                  <a:lnTo>
                    <a:pt x="558" y="1077"/>
                  </a:lnTo>
                  <a:lnTo>
                    <a:pt x="552" y="987"/>
                  </a:lnTo>
                  <a:lnTo>
                    <a:pt x="531" y="978"/>
                  </a:lnTo>
                  <a:lnTo>
                    <a:pt x="507" y="972"/>
                  </a:lnTo>
                  <a:lnTo>
                    <a:pt x="504" y="924"/>
                  </a:lnTo>
                  <a:lnTo>
                    <a:pt x="450" y="930"/>
                  </a:lnTo>
                  <a:lnTo>
                    <a:pt x="423" y="981"/>
                  </a:lnTo>
                  <a:lnTo>
                    <a:pt x="384" y="1002"/>
                  </a:lnTo>
                  <a:lnTo>
                    <a:pt x="375" y="984"/>
                  </a:lnTo>
                  <a:lnTo>
                    <a:pt x="399" y="948"/>
                  </a:lnTo>
                  <a:lnTo>
                    <a:pt x="417" y="924"/>
                  </a:lnTo>
                  <a:lnTo>
                    <a:pt x="393" y="912"/>
                  </a:lnTo>
                  <a:lnTo>
                    <a:pt x="357" y="900"/>
                  </a:lnTo>
                  <a:lnTo>
                    <a:pt x="324" y="903"/>
                  </a:lnTo>
                  <a:lnTo>
                    <a:pt x="297" y="933"/>
                  </a:lnTo>
                  <a:lnTo>
                    <a:pt x="300" y="897"/>
                  </a:lnTo>
                  <a:lnTo>
                    <a:pt x="276" y="822"/>
                  </a:lnTo>
                  <a:lnTo>
                    <a:pt x="156" y="600"/>
                  </a:lnTo>
                  <a:lnTo>
                    <a:pt x="15" y="519"/>
                  </a:lnTo>
                  <a:close/>
                </a:path>
              </a:pathLst>
            </a:custGeom>
            <a:solidFill>
              <a:srgbClr val="6D8FB4"/>
            </a:solidFill>
            <a:ln w="12700" cmpd="sng">
              <a:solidFill>
                <a:schemeClr val="tx1">
                  <a:lumMod val="65000"/>
                  <a:lumOff val="35000"/>
                </a:schemeClr>
              </a:solidFill>
              <a:round/>
              <a:headEnd/>
              <a:tailEnd/>
            </a:ln>
          </p:spPr>
          <p:txBody>
            <a:bodyPr/>
            <a:lstStyle/>
            <a:p>
              <a:endParaRPr lang="en-US"/>
            </a:p>
          </p:txBody>
        </p:sp>
      </p:grpSp>
      <p:sp>
        <p:nvSpPr>
          <p:cNvPr id="2" name="Title 1">
            <a:extLst>
              <a:ext uri="{FF2B5EF4-FFF2-40B4-BE49-F238E27FC236}">
                <a16:creationId xmlns:a16="http://schemas.microsoft.com/office/drawing/2014/main" id="{CEF72550-6CB7-F96D-2286-8B8B3A688AFA}"/>
              </a:ext>
            </a:extLst>
          </p:cNvPr>
          <p:cNvSpPr>
            <a:spLocks noGrp="1"/>
          </p:cNvSpPr>
          <p:nvPr>
            <p:ph type="title"/>
          </p:nvPr>
        </p:nvSpPr>
        <p:spPr/>
        <p:txBody>
          <a:bodyPr/>
          <a:lstStyle/>
          <a:p>
            <a:r>
              <a:rPr lang="en-US" dirty="0"/>
              <a:t>LNA Status 2024</a:t>
            </a:r>
          </a:p>
        </p:txBody>
      </p:sp>
      <p:sp>
        <p:nvSpPr>
          <p:cNvPr id="4" name="Slide Number Placeholder 3">
            <a:extLst>
              <a:ext uri="{FF2B5EF4-FFF2-40B4-BE49-F238E27FC236}">
                <a16:creationId xmlns:a16="http://schemas.microsoft.com/office/drawing/2014/main" id="{0D04BB64-6C7F-27C7-D1E3-5AB545C97162}"/>
              </a:ext>
            </a:extLst>
          </p:cNvPr>
          <p:cNvSpPr>
            <a:spLocks noGrp="1"/>
          </p:cNvSpPr>
          <p:nvPr>
            <p:ph type="sldNum" sz="quarter" idx="4"/>
          </p:nvPr>
        </p:nvSpPr>
        <p:spPr/>
        <p:txBody>
          <a:bodyPr/>
          <a:lstStyle/>
          <a:p>
            <a:fld id="{ABB8925F-B6BB-49B0-9469-5285B9C99CB3}" type="slidenum">
              <a:rPr lang="en-US" smtClean="0"/>
              <a:pPr/>
              <a:t>4</a:t>
            </a:fld>
            <a:endParaRPr lang="en-US" dirty="0"/>
          </a:p>
        </p:txBody>
      </p:sp>
      <p:sp>
        <p:nvSpPr>
          <p:cNvPr id="5" name="Text Placeholder 4">
            <a:extLst>
              <a:ext uri="{FF2B5EF4-FFF2-40B4-BE49-F238E27FC236}">
                <a16:creationId xmlns:a16="http://schemas.microsoft.com/office/drawing/2014/main" id="{DC43BB8A-C297-3544-7780-1D26DEB4B48E}"/>
              </a:ext>
            </a:extLst>
          </p:cNvPr>
          <p:cNvSpPr>
            <a:spLocks noGrp="1"/>
          </p:cNvSpPr>
          <p:nvPr>
            <p:ph type="body" sz="half" idx="2"/>
          </p:nvPr>
        </p:nvSpPr>
        <p:spPr/>
        <p:txBody>
          <a:bodyPr/>
          <a:lstStyle/>
          <a:p>
            <a:r>
              <a:rPr lang="en-US" dirty="0"/>
              <a:t>Current as of July 2024</a:t>
            </a:r>
          </a:p>
        </p:txBody>
      </p:sp>
      <p:sp>
        <p:nvSpPr>
          <p:cNvPr id="6" name="Text Placeholder 5">
            <a:extLst>
              <a:ext uri="{FF2B5EF4-FFF2-40B4-BE49-F238E27FC236}">
                <a16:creationId xmlns:a16="http://schemas.microsoft.com/office/drawing/2014/main" id="{A1208CEF-84BD-290A-152F-7AD85A8C037E}"/>
              </a:ext>
            </a:extLst>
          </p:cNvPr>
          <p:cNvSpPr>
            <a:spLocks noGrp="1"/>
          </p:cNvSpPr>
          <p:nvPr>
            <p:ph type="body" sz="quarter" idx="11"/>
          </p:nvPr>
        </p:nvSpPr>
        <p:spPr/>
        <p:txBody>
          <a:bodyPr/>
          <a:lstStyle/>
          <a:p>
            <a:endParaRPr lang="en-US"/>
          </a:p>
        </p:txBody>
      </p:sp>
      <p:pic>
        <p:nvPicPr>
          <p:cNvPr id="11" name="Picture 10">
            <a:extLst>
              <a:ext uri="{FF2B5EF4-FFF2-40B4-BE49-F238E27FC236}">
                <a16:creationId xmlns:a16="http://schemas.microsoft.com/office/drawing/2014/main" id="{6CE18AA6-840A-4269-3548-B6220D978A2F}"/>
              </a:ext>
            </a:extLst>
          </p:cNvPr>
          <p:cNvPicPr>
            <a:picLocks noChangeAspect="1"/>
          </p:cNvPicPr>
          <p:nvPr/>
        </p:nvPicPr>
        <p:blipFill>
          <a:blip r:embed="rId3"/>
          <a:stretch>
            <a:fillRect/>
          </a:stretch>
        </p:blipFill>
        <p:spPr>
          <a:xfrm>
            <a:off x="725879" y="1518749"/>
            <a:ext cx="3714245" cy="1736823"/>
          </a:xfrm>
          <a:prstGeom prst="rect">
            <a:avLst/>
          </a:prstGeom>
        </p:spPr>
      </p:pic>
      <p:sp>
        <p:nvSpPr>
          <p:cNvPr id="12" name="TextBox 11">
            <a:extLst>
              <a:ext uri="{FF2B5EF4-FFF2-40B4-BE49-F238E27FC236}">
                <a16:creationId xmlns:a16="http://schemas.microsoft.com/office/drawing/2014/main" id="{5F80B121-1EC7-3850-CDC7-762259D135E0}"/>
              </a:ext>
            </a:extLst>
          </p:cNvPr>
          <p:cNvSpPr txBox="1"/>
          <p:nvPr/>
        </p:nvSpPr>
        <p:spPr>
          <a:xfrm>
            <a:off x="1406004" y="2098714"/>
            <a:ext cx="3034120" cy="1015663"/>
          </a:xfrm>
          <a:prstGeom prst="rect">
            <a:avLst/>
          </a:prstGeom>
          <a:solidFill>
            <a:schemeClr val="bg1"/>
          </a:solidFill>
        </p:spPr>
        <p:txBody>
          <a:bodyPr wrap="square" rtlCol="0">
            <a:spAutoFit/>
          </a:bodyPr>
          <a:lstStyle/>
          <a:p>
            <a:r>
              <a:rPr lang="en-US" sz="2000" dirty="0"/>
              <a:t>Submitted LNA 2024</a:t>
            </a:r>
          </a:p>
          <a:p>
            <a:endParaRPr lang="en-US" sz="2000" dirty="0"/>
          </a:p>
          <a:p>
            <a:r>
              <a:rPr lang="en-US" sz="2000" dirty="0"/>
              <a:t>Did not Submit LNA 2024</a:t>
            </a:r>
          </a:p>
        </p:txBody>
      </p:sp>
    </p:spTree>
    <p:extLst>
      <p:ext uri="{BB962C8B-B14F-4D97-AF65-F5344CB8AC3E}">
        <p14:creationId xmlns:p14="http://schemas.microsoft.com/office/powerpoint/2010/main" val="359850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44D044-5D53-236A-0B69-594C0F869DBB}"/>
              </a:ext>
            </a:extLst>
          </p:cNvPr>
          <p:cNvSpPr>
            <a:spLocks noGrp="1"/>
          </p:cNvSpPr>
          <p:nvPr>
            <p:ph type="title"/>
          </p:nvPr>
        </p:nvSpPr>
        <p:spPr/>
        <p:txBody>
          <a:bodyPr/>
          <a:lstStyle/>
          <a:p>
            <a:r>
              <a:rPr lang="en-US" dirty="0"/>
              <a:t>2023 LNA Priorities</a:t>
            </a:r>
          </a:p>
        </p:txBody>
      </p:sp>
      <p:sp>
        <p:nvSpPr>
          <p:cNvPr id="4" name="Slide Number Placeholder 3">
            <a:extLst>
              <a:ext uri="{FF2B5EF4-FFF2-40B4-BE49-F238E27FC236}">
                <a16:creationId xmlns:a16="http://schemas.microsoft.com/office/drawing/2014/main" id="{BBC2328C-3303-EC28-6742-A9DF997C5D58}"/>
              </a:ext>
            </a:extLst>
          </p:cNvPr>
          <p:cNvSpPr>
            <a:spLocks noGrp="1"/>
          </p:cNvSpPr>
          <p:nvPr>
            <p:ph type="sldNum" sz="quarter" idx="4"/>
          </p:nvPr>
        </p:nvSpPr>
        <p:spPr/>
        <p:txBody>
          <a:bodyPr/>
          <a:lstStyle/>
          <a:p>
            <a:fld id="{ABB8925F-B6BB-49B0-9469-5285B9C99CB3}" type="slidenum">
              <a:rPr lang="en-US" smtClean="0"/>
              <a:pPr/>
              <a:t>5</a:t>
            </a:fld>
            <a:endParaRPr lang="en-US" dirty="0"/>
          </a:p>
        </p:txBody>
      </p:sp>
      <p:sp>
        <p:nvSpPr>
          <p:cNvPr id="10" name="Text Placeholder 9">
            <a:extLst>
              <a:ext uri="{FF2B5EF4-FFF2-40B4-BE49-F238E27FC236}">
                <a16:creationId xmlns:a16="http://schemas.microsoft.com/office/drawing/2014/main" id="{8BD8CA0A-DD37-05B6-5802-F578FF42AA8A}"/>
              </a:ext>
            </a:extLst>
          </p:cNvPr>
          <p:cNvSpPr>
            <a:spLocks noGrp="1"/>
          </p:cNvSpPr>
          <p:nvPr>
            <p:ph type="body" sz="half" idx="2"/>
          </p:nvPr>
        </p:nvSpPr>
        <p:spPr/>
        <p:txBody>
          <a:bodyPr/>
          <a:lstStyle/>
          <a:p>
            <a:r>
              <a:rPr lang="en-US" dirty="0"/>
              <a:t>Data as of September 2023</a:t>
            </a:r>
          </a:p>
        </p:txBody>
      </p:sp>
      <p:sp>
        <p:nvSpPr>
          <p:cNvPr id="11" name="Text Placeholder 10">
            <a:extLst>
              <a:ext uri="{FF2B5EF4-FFF2-40B4-BE49-F238E27FC236}">
                <a16:creationId xmlns:a16="http://schemas.microsoft.com/office/drawing/2014/main" id="{D3383899-FC01-ECFD-A220-391B5B775D38}"/>
              </a:ext>
            </a:extLst>
          </p:cNvPr>
          <p:cNvSpPr>
            <a:spLocks noGrp="1"/>
          </p:cNvSpPr>
          <p:nvPr>
            <p:ph type="body" sz="quarter" idx="11"/>
          </p:nvPr>
        </p:nvSpPr>
        <p:spPr/>
        <p:txBody>
          <a:bodyPr/>
          <a:lstStyle/>
          <a:p>
            <a:endParaRPr lang="en-US"/>
          </a:p>
        </p:txBody>
      </p:sp>
      <p:graphicFrame>
        <p:nvGraphicFramePr>
          <p:cNvPr id="12" name="Content Placeholder 11">
            <a:extLst>
              <a:ext uri="{FF2B5EF4-FFF2-40B4-BE49-F238E27FC236}">
                <a16:creationId xmlns:a16="http://schemas.microsoft.com/office/drawing/2014/main" id="{78C28BF4-652D-4F98-902B-AA0A3D771958}"/>
              </a:ext>
            </a:extLst>
          </p:cNvPr>
          <p:cNvGraphicFramePr>
            <a:graphicFrameLocks noGrp="1"/>
          </p:cNvGraphicFramePr>
          <p:nvPr>
            <p:ph idx="1"/>
          </p:nvPr>
        </p:nvGraphicFramePr>
        <p:xfrm>
          <a:off x="468313" y="1676400"/>
          <a:ext cx="112649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CB0C145C-6A88-DA72-1FBB-50C618802F37}"/>
              </a:ext>
            </a:extLst>
          </p:cNvPr>
          <p:cNvSpPr txBox="1"/>
          <p:nvPr/>
        </p:nvSpPr>
        <p:spPr>
          <a:xfrm rot="20904237">
            <a:off x="6730349" y="1570358"/>
            <a:ext cx="3357442" cy="1200329"/>
          </a:xfrm>
          <a:prstGeom prst="rect">
            <a:avLst/>
          </a:prstGeom>
          <a:solidFill>
            <a:srgbClr val="FFC000"/>
          </a:solidFill>
        </p:spPr>
        <p:txBody>
          <a:bodyPr wrap="square" rtlCol="0">
            <a:spAutoFit/>
          </a:bodyPr>
          <a:lstStyle/>
          <a:p>
            <a:pPr algn="ctr"/>
            <a:r>
              <a:rPr lang="en-US" sz="3600" dirty="0"/>
              <a:t>2024 Data Coming Soon</a:t>
            </a:r>
          </a:p>
        </p:txBody>
      </p:sp>
    </p:spTree>
    <p:extLst>
      <p:ext uri="{BB962C8B-B14F-4D97-AF65-F5344CB8AC3E}">
        <p14:creationId xmlns:p14="http://schemas.microsoft.com/office/powerpoint/2010/main" val="413460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572B63B-B401-6B21-4A7E-BCC0F35A10A8}"/>
              </a:ext>
            </a:extLst>
          </p:cNvPr>
          <p:cNvSpPr>
            <a:spLocks noGrp="1"/>
          </p:cNvSpPr>
          <p:nvPr>
            <p:ph type="body" sz="quarter" idx="11"/>
          </p:nvPr>
        </p:nvSpPr>
        <p:spPr/>
        <p:txBody>
          <a:bodyPr/>
          <a:lstStyle/>
          <a:p>
            <a:endParaRPr lang="en-US"/>
          </a:p>
        </p:txBody>
      </p:sp>
      <p:sp>
        <p:nvSpPr>
          <p:cNvPr id="16" name="Content Placeholder 15">
            <a:extLst>
              <a:ext uri="{FF2B5EF4-FFF2-40B4-BE49-F238E27FC236}">
                <a16:creationId xmlns:a16="http://schemas.microsoft.com/office/drawing/2014/main" id="{810C5968-02B6-161A-BCD6-DC922A2B43F6}"/>
              </a:ext>
            </a:extLst>
          </p:cNvPr>
          <p:cNvSpPr>
            <a:spLocks noGrp="1"/>
          </p:cNvSpPr>
          <p:nvPr>
            <p:ph idx="1"/>
          </p:nvPr>
        </p:nvSpPr>
        <p:spPr>
          <a:xfrm>
            <a:off x="468631" y="1538596"/>
            <a:ext cx="11255057" cy="4267202"/>
          </a:xfrm>
        </p:spPr>
        <p:txBody>
          <a:bodyPr>
            <a:normAutofit/>
          </a:bodyPr>
          <a:lstStyle/>
          <a:p>
            <a:pPr marL="514350" indent="-514350">
              <a:buFont typeface="+mj-lt"/>
              <a:buAutoNum type="arabicParenR"/>
            </a:pPr>
            <a:r>
              <a:rPr lang="en-US" sz="2000" dirty="0"/>
              <a:t>A local Needs Assessment that describes the prevailing health status and health needs of the population within the local health department’s jurisdiction shall be conducted at least once every five (5) years. </a:t>
            </a:r>
          </a:p>
        </p:txBody>
      </p:sp>
      <p:sp>
        <p:nvSpPr>
          <p:cNvPr id="4" name="Slide Number Placeholder 3">
            <a:extLst>
              <a:ext uri="{FF2B5EF4-FFF2-40B4-BE49-F238E27FC236}">
                <a16:creationId xmlns:a16="http://schemas.microsoft.com/office/drawing/2014/main" id="{85083776-1735-E594-694A-EFBF913367AB}"/>
              </a:ext>
            </a:extLst>
          </p:cNvPr>
          <p:cNvSpPr>
            <a:spLocks noGrp="1"/>
          </p:cNvSpPr>
          <p:nvPr>
            <p:ph type="sldNum" sz="quarter" idx="4"/>
          </p:nvPr>
        </p:nvSpPr>
        <p:spPr/>
        <p:txBody>
          <a:bodyPr/>
          <a:lstStyle/>
          <a:p>
            <a:fld id="{ABB8925F-B6BB-49B0-9469-5285B9C99CB3}" type="slidenum">
              <a:rPr lang="en-US" smtClean="0"/>
              <a:pPr/>
              <a:t>6</a:t>
            </a:fld>
            <a:endParaRPr lang="en-US" dirty="0"/>
          </a:p>
        </p:txBody>
      </p:sp>
      <p:sp>
        <p:nvSpPr>
          <p:cNvPr id="11" name="Title 10">
            <a:extLst>
              <a:ext uri="{FF2B5EF4-FFF2-40B4-BE49-F238E27FC236}">
                <a16:creationId xmlns:a16="http://schemas.microsoft.com/office/drawing/2014/main" id="{AA65A5B7-CF81-EB28-5BA7-E4FEAF6754C8}"/>
              </a:ext>
            </a:extLst>
          </p:cNvPr>
          <p:cNvSpPr>
            <a:spLocks noGrp="1"/>
          </p:cNvSpPr>
          <p:nvPr>
            <p:ph type="title"/>
          </p:nvPr>
        </p:nvSpPr>
        <p:spPr/>
        <p:txBody>
          <a:bodyPr>
            <a:normAutofit fontScale="90000"/>
          </a:bodyPr>
          <a:lstStyle/>
          <a:p>
            <a:r>
              <a:rPr lang="en-US" dirty="0"/>
              <a:t>902 KAR 8.160 section 10 Local Needs Assessment</a:t>
            </a:r>
          </a:p>
        </p:txBody>
      </p:sp>
      <p:graphicFrame>
        <p:nvGraphicFramePr>
          <p:cNvPr id="18" name="Content Placeholder 17">
            <a:extLst>
              <a:ext uri="{FF2B5EF4-FFF2-40B4-BE49-F238E27FC236}">
                <a16:creationId xmlns:a16="http://schemas.microsoft.com/office/drawing/2014/main" id="{95AADD53-B182-B79E-4506-160EB6D927FF}"/>
              </a:ext>
            </a:extLst>
          </p:cNvPr>
          <p:cNvGraphicFramePr>
            <a:graphicFrameLocks noGrp="1"/>
          </p:cNvGraphicFramePr>
          <p:nvPr>
            <p:ph idx="15"/>
            <p:extLst>
              <p:ext uri="{D42A27DB-BD31-4B8C-83A1-F6EECF244321}">
                <p14:modId xmlns:p14="http://schemas.microsoft.com/office/powerpoint/2010/main" val="1781089827"/>
              </p:ext>
            </p:extLst>
          </p:nvPr>
        </p:nvGraphicFramePr>
        <p:xfrm>
          <a:off x="11130" y="2803133"/>
          <a:ext cx="4299623" cy="30888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2E65B23A-B913-7EC6-8311-8AA8445E01F8}"/>
              </a:ext>
            </a:extLst>
          </p:cNvPr>
          <p:cNvGraphicFramePr>
            <a:graphicFrameLocks/>
          </p:cNvGraphicFramePr>
          <p:nvPr>
            <p:extLst>
              <p:ext uri="{D42A27DB-BD31-4B8C-83A1-F6EECF244321}">
                <p14:modId xmlns:p14="http://schemas.microsoft.com/office/powerpoint/2010/main" val="1048699676"/>
              </p:ext>
            </p:extLst>
          </p:nvPr>
        </p:nvGraphicFramePr>
        <p:xfrm>
          <a:off x="7854753" y="2882025"/>
          <a:ext cx="3868616" cy="30888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8E0469DC-4344-D66B-9933-F6E3AAA987FF}"/>
              </a:ext>
            </a:extLst>
          </p:cNvPr>
          <p:cNvGraphicFramePr>
            <a:graphicFrameLocks noGrp="1"/>
          </p:cNvGraphicFramePr>
          <p:nvPr>
            <p:extLst>
              <p:ext uri="{D42A27DB-BD31-4B8C-83A1-F6EECF244321}">
                <p14:modId xmlns:p14="http://schemas.microsoft.com/office/powerpoint/2010/main" val="3304674634"/>
              </p:ext>
            </p:extLst>
          </p:nvPr>
        </p:nvGraphicFramePr>
        <p:xfrm>
          <a:off x="3697793" y="2488278"/>
          <a:ext cx="4464969" cy="3413760"/>
        </p:xfrm>
        <a:graphic>
          <a:graphicData uri="http://schemas.openxmlformats.org/drawingml/2006/table">
            <a:tbl>
              <a:tblPr firstRow="1" bandRow="1">
                <a:tableStyleId>{5C22544A-7EE6-4342-B048-85BDC9FD1C3A}</a:tableStyleId>
              </a:tblPr>
              <a:tblGrid>
                <a:gridCol w="2401556">
                  <a:extLst>
                    <a:ext uri="{9D8B030D-6E8A-4147-A177-3AD203B41FA5}">
                      <a16:colId xmlns:a16="http://schemas.microsoft.com/office/drawing/2014/main" val="540103231"/>
                    </a:ext>
                  </a:extLst>
                </a:gridCol>
                <a:gridCol w="1075174">
                  <a:extLst>
                    <a:ext uri="{9D8B030D-6E8A-4147-A177-3AD203B41FA5}">
                      <a16:colId xmlns:a16="http://schemas.microsoft.com/office/drawing/2014/main" val="4085102855"/>
                    </a:ext>
                  </a:extLst>
                </a:gridCol>
                <a:gridCol w="988239">
                  <a:extLst>
                    <a:ext uri="{9D8B030D-6E8A-4147-A177-3AD203B41FA5}">
                      <a16:colId xmlns:a16="http://schemas.microsoft.com/office/drawing/2014/main" val="2545546423"/>
                    </a:ext>
                  </a:extLst>
                </a:gridCol>
              </a:tblGrid>
              <a:tr h="275060">
                <a:tc>
                  <a:txBody>
                    <a:bodyPr/>
                    <a:lstStyle/>
                    <a:p>
                      <a:r>
                        <a:rPr lang="en-US" dirty="0"/>
                        <a:t>Year</a:t>
                      </a:r>
                    </a:p>
                  </a:txBody>
                  <a:tcPr/>
                </a:tc>
                <a:tc>
                  <a:txBody>
                    <a:bodyPr/>
                    <a:lstStyle/>
                    <a:p>
                      <a:pPr algn="ctr"/>
                      <a:r>
                        <a:rPr lang="en-US" dirty="0"/>
                        <a:t>2023</a:t>
                      </a:r>
                    </a:p>
                  </a:txBody>
                  <a:tcPr/>
                </a:tc>
                <a:tc>
                  <a:txBody>
                    <a:bodyPr/>
                    <a:lstStyle/>
                    <a:p>
                      <a:pPr algn="ctr"/>
                      <a:r>
                        <a:rPr lang="en-US" dirty="0"/>
                        <a:t>2024</a:t>
                      </a:r>
                    </a:p>
                  </a:txBody>
                  <a:tcPr/>
                </a:tc>
                <a:extLst>
                  <a:ext uri="{0D108BD9-81ED-4DB2-BD59-A6C34878D82A}">
                    <a16:rowId xmlns:a16="http://schemas.microsoft.com/office/drawing/2014/main" val="2429536048"/>
                  </a:ext>
                </a:extLst>
              </a:tr>
              <a:tr h="275060">
                <a:tc>
                  <a:txBody>
                    <a:bodyPr/>
                    <a:lstStyle/>
                    <a:p>
                      <a:pPr algn="l" fontAlgn="b"/>
                      <a:r>
                        <a:rPr lang="en-US" sz="2000" b="0" i="0" u="none" strike="noStrike" dirty="0">
                          <a:solidFill>
                            <a:srgbClr val="000000"/>
                          </a:solidFill>
                          <a:effectLst/>
                          <a:latin typeface="Calibri" panose="020F0502020204030204" pitchFamily="34" charset="0"/>
                        </a:rPr>
                        <a:t>2017</a:t>
                      </a:r>
                    </a:p>
                  </a:txBody>
                  <a:tcPr marL="190500" marR="0" marT="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0" marR="0" marT="0" marB="0" anchor="b"/>
                </a:tc>
                <a:extLst>
                  <a:ext uri="{0D108BD9-81ED-4DB2-BD59-A6C34878D82A}">
                    <a16:rowId xmlns:a16="http://schemas.microsoft.com/office/drawing/2014/main" val="1818410912"/>
                  </a:ext>
                </a:extLst>
              </a:tr>
              <a:tr h="275060">
                <a:tc>
                  <a:txBody>
                    <a:bodyPr/>
                    <a:lstStyle/>
                    <a:p>
                      <a:pPr algn="l" fontAlgn="b"/>
                      <a:r>
                        <a:rPr lang="en-US" sz="2000" b="0" i="0" u="none" strike="noStrike">
                          <a:solidFill>
                            <a:srgbClr val="000000"/>
                          </a:solidFill>
                          <a:effectLst/>
                          <a:latin typeface="Calibri" panose="020F0502020204030204" pitchFamily="34" charset="0"/>
                        </a:rPr>
                        <a:t>2018</a:t>
                      </a:r>
                    </a:p>
                  </a:txBody>
                  <a:tcPr marL="190500" marR="0" marT="0" marB="0" anchor="b"/>
                </a:tc>
                <a:tc>
                  <a:txBody>
                    <a:bodyPr/>
                    <a:lstStyle/>
                    <a:p>
                      <a:pPr algn="ctr" fontAlgn="b"/>
                      <a:r>
                        <a:rPr lang="en-US" sz="1800" b="0" i="0" u="none" strike="noStrike">
                          <a:solidFill>
                            <a:srgbClr val="000000"/>
                          </a:solidFill>
                          <a:effectLst/>
                          <a:latin typeface="Calibri" panose="020F0502020204030204" pitchFamily="34" charset="0"/>
                        </a:rPr>
                        <a:t>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0" marR="0" marT="0" marB="0" anchor="b"/>
                </a:tc>
                <a:extLst>
                  <a:ext uri="{0D108BD9-81ED-4DB2-BD59-A6C34878D82A}">
                    <a16:rowId xmlns:a16="http://schemas.microsoft.com/office/drawing/2014/main" val="3436363098"/>
                  </a:ext>
                </a:extLst>
              </a:tr>
              <a:tr h="275060">
                <a:tc>
                  <a:txBody>
                    <a:bodyPr/>
                    <a:lstStyle/>
                    <a:p>
                      <a:pPr algn="l" fontAlgn="b"/>
                      <a:r>
                        <a:rPr lang="en-US" sz="2000" b="0" i="0" u="none" strike="noStrike">
                          <a:solidFill>
                            <a:srgbClr val="000000"/>
                          </a:solidFill>
                          <a:effectLst/>
                          <a:latin typeface="Calibri" panose="020F0502020204030204" pitchFamily="34" charset="0"/>
                        </a:rPr>
                        <a:t>2019</a:t>
                      </a:r>
                    </a:p>
                  </a:txBody>
                  <a:tcPr marL="190500" marR="0" marT="0" marB="0" anchor="b"/>
                </a:tc>
                <a:tc>
                  <a:txBody>
                    <a:bodyPr/>
                    <a:lstStyle/>
                    <a:p>
                      <a:pPr algn="ctr" fontAlgn="b"/>
                      <a:r>
                        <a:rPr lang="en-US" sz="1800" b="0" i="0" u="none" strike="noStrike">
                          <a:solidFill>
                            <a:srgbClr val="000000"/>
                          </a:solidFill>
                          <a:effectLst/>
                          <a:latin typeface="Calibri" panose="020F0502020204030204" pitchFamily="34" charset="0"/>
                        </a:rPr>
                        <a:t>8</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5</a:t>
                      </a:r>
                    </a:p>
                  </a:txBody>
                  <a:tcPr marL="0" marR="0" marT="0" marB="0" anchor="b"/>
                </a:tc>
                <a:extLst>
                  <a:ext uri="{0D108BD9-81ED-4DB2-BD59-A6C34878D82A}">
                    <a16:rowId xmlns:a16="http://schemas.microsoft.com/office/drawing/2014/main" val="153884241"/>
                  </a:ext>
                </a:extLst>
              </a:tr>
              <a:tr h="275060">
                <a:tc>
                  <a:txBody>
                    <a:bodyPr/>
                    <a:lstStyle/>
                    <a:p>
                      <a:pPr algn="l" fontAlgn="b"/>
                      <a:r>
                        <a:rPr lang="en-US" sz="2000" b="0" i="0" u="none" strike="noStrike">
                          <a:solidFill>
                            <a:srgbClr val="000000"/>
                          </a:solidFill>
                          <a:effectLst/>
                          <a:latin typeface="Calibri" panose="020F0502020204030204" pitchFamily="34" charset="0"/>
                        </a:rPr>
                        <a:t>2020</a:t>
                      </a:r>
                    </a:p>
                  </a:txBody>
                  <a:tcPr marL="190500" marR="0" marT="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4</a:t>
                      </a:r>
                    </a:p>
                  </a:txBody>
                  <a:tcPr marL="0" marR="0" marT="0" marB="0" anchor="b"/>
                </a:tc>
                <a:extLst>
                  <a:ext uri="{0D108BD9-81ED-4DB2-BD59-A6C34878D82A}">
                    <a16:rowId xmlns:a16="http://schemas.microsoft.com/office/drawing/2014/main" val="1073591618"/>
                  </a:ext>
                </a:extLst>
              </a:tr>
              <a:tr h="275060">
                <a:tc>
                  <a:txBody>
                    <a:bodyPr/>
                    <a:lstStyle/>
                    <a:p>
                      <a:pPr algn="l" fontAlgn="b"/>
                      <a:r>
                        <a:rPr lang="en-US" sz="2000" b="0" i="0" u="none" strike="noStrike" dirty="0">
                          <a:solidFill>
                            <a:srgbClr val="000000"/>
                          </a:solidFill>
                          <a:effectLst/>
                          <a:latin typeface="Calibri" panose="020F0502020204030204" pitchFamily="34" charset="0"/>
                        </a:rPr>
                        <a:t>2021</a:t>
                      </a:r>
                    </a:p>
                  </a:txBody>
                  <a:tcPr marL="190500" marR="0" marT="0" marB="0" anchor="b"/>
                </a:tc>
                <a:tc>
                  <a:txBody>
                    <a:bodyPr/>
                    <a:lstStyle/>
                    <a:p>
                      <a:pPr algn="ctr" fontAlgn="b"/>
                      <a:r>
                        <a:rPr lang="en-US" sz="1800" b="0" i="0" u="none" strike="noStrike">
                          <a:solidFill>
                            <a:srgbClr val="000000"/>
                          </a:solidFill>
                          <a:effectLst/>
                          <a:latin typeface="Calibri" panose="020F0502020204030204" pitchFamily="34" charset="0"/>
                        </a:rPr>
                        <a:t>4</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4</a:t>
                      </a:r>
                    </a:p>
                  </a:txBody>
                  <a:tcPr marL="0" marR="0" marT="0" marB="0" anchor="b"/>
                </a:tc>
                <a:extLst>
                  <a:ext uri="{0D108BD9-81ED-4DB2-BD59-A6C34878D82A}">
                    <a16:rowId xmlns:a16="http://schemas.microsoft.com/office/drawing/2014/main" val="999621710"/>
                  </a:ext>
                </a:extLst>
              </a:tr>
              <a:tr h="275060">
                <a:tc>
                  <a:txBody>
                    <a:bodyPr/>
                    <a:lstStyle/>
                    <a:p>
                      <a:pPr algn="l" fontAlgn="b"/>
                      <a:r>
                        <a:rPr lang="en-US" sz="2000" b="0" i="0" u="none" strike="noStrike">
                          <a:solidFill>
                            <a:srgbClr val="000000"/>
                          </a:solidFill>
                          <a:effectLst/>
                          <a:latin typeface="Calibri" panose="020F0502020204030204" pitchFamily="34" charset="0"/>
                        </a:rPr>
                        <a:t>2022</a:t>
                      </a:r>
                    </a:p>
                  </a:txBody>
                  <a:tcPr marL="190500" marR="0" marT="0" marB="0" anchor="b"/>
                </a:tc>
                <a:tc>
                  <a:txBody>
                    <a:bodyPr/>
                    <a:lstStyle/>
                    <a:p>
                      <a:pPr algn="ctr" fontAlgn="b"/>
                      <a:r>
                        <a:rPr lang="en-US" sz="1800" b="0" i="0" u="none" strike="noStrike">
                          <a:solidFill>
                            <a:srgbClr val="000000"/>
                          </a:solidFill>
                          <a:effectLst/>
                          <a:latin typeface="Calibri" panose="020F0502020204030204" pitchFamily="34" charset="0"/>
                        </a:rPr>
                        <a:t>15</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15</a:t>
                      </a:r>
                    </a:p>
                  </a:txBody>
                  <a:tcPr marL="0" marR="0" marT="0" marB="0" anchor="b"/>
                </a:tc>
                <a:extLst>
                  <a:ext uri="{0D108BD9-81ED-4DB2-BD59-A6C34878D82A}">
                    <a16:rowId xmlns:a16="http://schemas.microsoft.com/office/drawing/2014/main" val="1429401519"/>
                  </a:ext>
                </a:extLst>
              </a:tr>
              <a:tr h="275060">
                <a:tc>
                  <a:txBody>
                    <a:bodyPr/>
                    <a:lstStyle/>
                    <a:p>
                      <a:pPr algn="l" fontAlgn="b"/>
                      <a:r>
                        <a:rPr lang="en-US" sz="2000" b="0" i="0" u="none" strike="noStrike">
                          <a:solidFill>
                            <a:srgbClr val="000000"/>
                          </a:solidFill>
                          <a:effectLst/>
                          <a:latin typeface="Calibri" panose="020F0502020204030204" pitchFamily="34" charset="0"/>
                        </a:rPr>
                        <a:t>2023</a:t>
                      </a:r>
                    </a:p>
                  </a:txBody>
                  <a:tcPr marL="190500" marR="0" marT="0" marB="0" anchor="b"/>
                </a:tc>
                <a:tc>
                  <a:txBody>
                    <a:bodyPr/>
                    <a:lstStyle/>
                    <a:p>
                      <a:pPr algn="ctr" fontAlgn="b"/>
                      <a:r>
                        <a:rPr lang="en-US" sz="1800" b="0" i="0" u="none" strike="noStrike">
                          <a:solidFill>
                            <a:srgbClr val="000000"/>
                          </a:solidFill>
                          <a:effectLst/>
                          <a:latin typeface="Calibri" panose="020F0502020204030204" pitchFamily="34" charset="0"/>
                        </a:rPr>
                        <a:t>16</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19</a:t>
                      </a:r>
                    </a:p>
                  </a:txBody>
                  <a:tcPr marL="0" marR="0" marT="0" marB="0" anchor="b"/>
                </a:tc>
                <a:extLst>
                  <a:ext uri="{0D108BD9-81ED-4DB2-BD59-A6C34878D82A}">
                    <a16:rowId xmlns:a16="http://schemas.microsoft.com/office/drawing/2014/main" val="918807032"/>
                  </a:ext>
                </a:extLst>
              </a:tr>
              <a:tr h="275060">
                <a:tc>
                  <a:txBody>
                    <a:bodyPr/>
                    <a:lstStyle/>
                    <a:p>
                      <a:pPr algn="l" fontAlgn="b"/>
                      <a:r>
                        <a:rPr lang="en-US" sz="2000" b="0" i="0" u="none" strike="noStrike" dirty="0">
                          <a:solidFill>
                            <a:srgbClr val="000000"/>
                          </a:solidFill>
                          <a:effectLst/>
                          <a:latin typeface="Calibri" panose="020F0502020204030204" pitchFamily="34" charset="0"/>
                        </a:rPr>
                        <a:t>2024</a:t>
                      </a:r>
                    </a:p>
                  </a:txBody>
                  <a:tcPr marL="190500" marR="0" marT="0" marB="0" anchor="b"/>
                </a:tc>
                <a:tc>
                  <a:txBody>
                    <a:bodyPr/>
                    <a:lstStyle/>
                    <a:p>
                      <a:pPr algn="ctr" fontAlgn="b"/>
                      <a:r>
                        <a:rPr lang="en-US" sz="1800" b="0" i="0" u="none" strike="noStrike" dirty="0">
                          <a:solidFill>
                            <a:srgbClr val="000000"/>
                          </a:solidFill>
                          <a:effectLst/>
                          <a:latin typeface="Calibri" panose="020F0502020204030204" pitchFamily="34" charset="0"/>
                        </a:rPr>
                        <a:t>-</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5</a:t>
                      </a:r>
                    </a:p>
                  </a:txBody>
                  <a:tcPr marL="0" marR="0" marT="0" marB="0" anchor="b"/>
                </a:tc>
                <a:extLst>
                  <a:ext uri="{0D108BD9-81ED-4DB2-BD59-A6C34878D82A}">
                    <a16:rowId xmlns:a16="http://schemas.microsoft.com/office/drawing/2014/main" val="3485625964"/>
                  </a:ext>
                </a:extLst>
              </a:tr>
              <a:tr h="275060">
                <a:tc>
                  <a:txBody>
                    <a:bodyPr/>
                    <a:lstStyle/>
                    <a:p>
                      <a:pPr algn="l" fontAlgn="b"/>
                      <a:r>
                        <a:rPr lang="en-US" sz="2000" b="0" i="0" u="none" strike="noStrike" dirty="0">
                          <a:solidFill>
                            <a:srgbClr val="000000"/>
                          </a:solidFill>
                          <a:effectLst/>
                          <a:latin typeface="Calibri" panose="020F0502020204030204" pitchFamily="34" charset="0"/>
                        </a:rPr>
                        <a:t>N/A</a:t>
                      </a:r>
                    </a:p>
                  </a:txBody>
                  <a:tcPr marL="190500" marR="0" marT="0" marB="0" anchor="b"/>
                </a:tc>
                <a:tc>
                  <a:txBody>
                    <a:bodyPr/>
                    <a:lstStyle/>
                    <a:p>
                      <a:pPr algn="ctr" fontAlgn="b"/>
                      <a:r>
                        <a:rPr lang="en-US" sz="1800" b="0" i="0" u="none" strike="noStrike" dirty="0">
                          <a:solidFill>
                            <a:srgbClr val="000000"/>
                          </a:solidFill>
                          <a:effectLst/>
                          <a:latin typeface="Calibri" panose="020F0502020204030204" pitchFamily="34" charset="0"/>
                        </a:rPr>
                        <a:t>13</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7</a:t>
                      </a:r>
                    </a:p>
                  </a:txBody>
                  <a:tcPr marL="0" marR="0" marT="0" marB="0" anchor="b"/>
                </a:tc>
                <a:extLst>
                  <a:ext uri="{0D108BD9-81ED-4DB2-BD59-A6C34878D82A}">
                    <a16:rowId xmlns:a16="http://schemas.microsoft.com/office/drawing/2014/main" val="1426099072"/>
                  </a:ext>
                </a:extLst>
              </a:tr>
              <a:tr h="275060">
                <a:tc>
                  <a:txBody>
                    <a:bodyPr/>
                    <a:lstStyle/>
                    <a:p>
                      <a:pPr algn="l" fontAlgn="b"/>
                      <a:r>
                        <a:rPr lang="en-US" sz="2000" b="0" i="0" u="none" strike="noStrike" dirty="0">
                          <a:solidFill>
                            <a:srgbClr val="000000"/>
                          </a:solidFill>
                          <a:effectLst/>
                          <a:latin typeface="Calibri" panose="020F0502020204030204" pitchFamily="34" charset="0"/>
                        </a:rPr>
                        <a:t>Updates In Progress*</a:t>
                      </a:r>
                    </a:p>
                  </a:txBody>
                  <a:tcPr marL="190500" marR="0" marT="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0" marR="0" marT="0" marB="0" anchor="b"/>
                </a:tc>
                <a:extLst>
                  <a:ext uri="{0D108BD9-81ED-4DB2-BD59-A6C34878D82A}">
                    <a16:rowId xmlns:a16="http://schemas.microsoft.com/office/drawing/2014/main" val="1036754696"/>
                  </a:ext>
                </a:extLst>
              </a:tr>
            </a:tbl>
          </a:graphicData>
        </a:graphic>
      </p:graphicFrame>
      <p:sp>
        <p:nvSpPr>
          <p:cNvPr id="7" name="Text Placeholder 4">
            <a:extLst>
              <a:ext uri="{FF2B5EF4-FFF2-40B4-BE49-F238E27FC236}">
                <a16:creationId xmlns:a16="http://schemas.microsoft.com/office/drawing/2014/main" id="{D7E5D86E-0D5B-94D5-BC7D-49A47DAE4A72}"/>
              </a:ext>
            </a:extLst>
          </p:cNvPr>
          <p:cNvSpPr>
            <a:spLocks noGrp="1"/>
          </p:cNvSpPr>
          <p:nvPr>
            <p:ph type="body" sz="half" idx="2"/>
          </p:nvPr>
        </p:nvSpPr>
        <p:spPr>
          <a:xfrm>
            <a:off x="463296" y="6055564"/>
            <a:ext cx="11265408" cy="258941"/>
          </a:xfrm>
        </p:spPr>
        <p:txBody>
          <a:bodyPr/>
          <a:lstStyle/>
          <a:p>
            <a:r>
              <a:rPr lang="en-US" dirty="0"/>
              <a:t>*Revised Assessment to bring submission within 5 year time frame; does not include LHD that did not have a LNA to submit</a:t>
            </a:r>
          </a:p>
        </p:txBody>
      </p:sp>
    </p:spTree>
    <p:extLst>
      <p:ext uri="{BB962C8B-B14F-4D97-AF65-F5344CB8AC3E}">
        <p14:creationId xmlns:p14="http://schemas.microsoft.com/office/powerpoint/2010/main" val="170947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4D308-DB4F-3724-82DE-22488A1C51B4}"/>
              </a:ext>
            </a:extLst>
          </p:cNvPr>
          <p:cNvSpPr>
            <a:spLocks noGrp="1"/>
          </p:cNvSpPr>
          <p:nvPr>
            <p:ph idx="1"/>
          </p:nvPr>
        </p:nvSpPr>
        <p:spPr/>
        <p:txBody>
          <a:bodyPr/>
          <a:lstStyle/>
          <a:p>
            <a:pPr>
              <a:buFont typeface="Arial" panose="020B0604020202020204" pitchFamily="34" charset="0"/>
              <a:buChar char="•"/>
            </a:pPr>
            <a:r>
              <a:rPr lang="en-US" dirty="0"/>
              <a:t>Statement of community health status</a:t>
            </a:r>
          </a:p>
          <a:p>
            <a:pPr>
              <a:buFont typeface="Arial" panose="020B0604020202020204" pitchFamily="34" charset="0"/>
              <a:buChar char="•"/>
            </a:pPr>
            <a:r>
              <a:rPr lang="en-US" dirty="0"/>
              <a:t>Description of the process</a:t>
            </a:r>
          </a:p>
          <a:p>
            <a:pPr>
              <a:buFont typeface="Arial" panose="020B0604020202020204" pitchFamily="34" charset="0"/>
              <a:buChar char="•"/>
            </a:pPr>
            <a:r>
              <a:rPr lang="en-US" dirty="0"/>
              <a:t>Involvement of Stakeholders</a:t>
            </a:r>
          </a:p>
          <a:p>
            <a:pPr>
              <a:buFont typeface="Arial" panose="020B0604020202020204" pitchFamily="34" charset="0"/>
              <a:buChar char="•"/>
            </a:pPr>
            <a:r>
              <a:rPr lang="en-US" dirty="0"/>
              <a:t>Community Demographics</a:t>
            </a:r>
          </a:p>
          <a:p>
            <a:pPr>
              <a:buFont typeface="Arial" panose="020B0604020202020204" pitchFamily="34" charset="0"/>
              <a:buChar char="•"/>
            </a:pPr>
            <a:r>
              <a:rPr lang="en-US" dirty="0"/>
              <a:t>Identified Health Inequities </a:t>
            </a:r>
          </a:p>
          <a:p>
            <a:pPr>
              <a:buFont typeface="Arial" panose="020B0604020202020204" pitchFamily="34" charset="0"/>
              <a:buChar char="•"/>
            </a:pPr>
            <a:r>
              <a:rPr lang="en-US" dirty="0"/>
              <a:t>Quantitative Data</a:t>
            </a:r>
          </a:p>
          <a:p>
            <a:pPr>
              <a:buFont typeface="Arial" panose="020B0604020202020204" pitchFamily="34" charset="0"/>
              <a:buChar char="•"/>
            </a:pPr>
            <a:r>
              <a:rPr lang="en-US" dirty="0"/>
              <a:t>Qualitative Data</a:t>
            </a:r>
          </a:p>
          <a:p>
            <a:pPr>
              <a:buFont typeface="Arial" panose="020B0604020202020204" pitchFamily="34" charset="0"/>
              <a:buChar char="•"/>
            </a:pPr>
            <a:endParaRPr lang="en-US" dirty="0"/>
          </a:p>
          <a:p>
            <a:endParaRPr lang="en-US" dirty="0"/>
          </a:p>
        </p:txBody>
      </p:sp>
      <p:graphicFrame>
        <p:nvGraphicFramePr>
          <p:cNvPr id="8" name="Content Placeholder 7">
            <a:extLst>
              <a:ext uri="{FF2B5EF4-FFF2-40B4-BE49-F238E27FC236}">
                <a16:creationId xmlns:a16="http://schemas.microsoft.com/office/drawing/2014/main" id="{D489ECC0-A422-1F01-A2FC-106F960C0F22}"/>
              </a:ext>
            </a:extLst>
          </p:cNvPr>
          <p:cNvGraphicFramePr>
            <a:graphicFrameLocks noGrp="1"/>
          </p:cNvGraphicFramePr>
          <p:nvPr>
            <p:ph idx="15"/>
            <p:extLst>
              <p:ext uri="{D42A27DB-BD31-4B8C-83A1-F6EECF244321}">
                <p14:modId xmlns:p14="http://schemas.microsoft.com/office/powerpoint/2010/main" val="547826143"/>
              </p:ext>
            </p:extLst>
          </p:nvPr>
        </p:nvGraphicFramePr>
        <p:xfrm>
          <a:off x="5867402" y="1685925"/>
          <a:ext cx="5856286" cy="2225040"/>
        </p:xfrm>
        <a:graphic>
          <a:graphicData uri="http://schemas.openxmlformats.org/drawingml/2006/table">
            <a:tbl>
              <a:tblPr firstRow="1" bandRow="1">
                <a:tableStyleId>{5C22544A-7EE6-4342-B048-85BDC9FD1C3A}</a:tableStyleId>
              </a:tblPr>
              <a:tblGrid>
                <a:gridCol w="4472352">
                  <a:extLst>
                    <a:ext uri="{9D8B030D-6E8A-4147-A177-3AD203B41FA5}">
                      <a16:colId xmlns:a16="http://schemas.microsoft.com/office/drawing/2014/main" val="4171469625"/>
                    </a:ext>
                  </a:extLst>
                </a:gridCol>
                <a:gridCol w="703384">
                  <a:extLst>
                    <a:ext uri="{9D8B030D-6E8A-4147-A177-3AD203B41FA5}">
                      <a16:colId xmlns:a16="http://schemas.microsoft.com/office/drawing/2014/main" val="3762375262"/>
                    </a:ext>
                  </a:extLst>
                </a:gridCol>
                <a:gridCol w="680550">
                  <a:extLst>
                    <a:ext uri="{9D8B030D-6E8A-4147-A177-3AD203B41FA5}">
                      <a16:colId xmlns:a16="http://schemas.microsoft.com/office/drawing/2014/main" val="883781636"/>
                    </a:ext>
                  </a:extLst>
                </a:gridCol>
              </a:tblGrid>
              <a:tr h="370840">
                <a:tc>
                  <a:txBody>
                    <a:bodyPr/>
                    <a:lstStyle/>
                    <a:p>
                      <a:endParaRPr lang="en-US"/>
                    </a:p>
                  </a:txBody>
                  <a:tcPr/>
                </a:tc>
                <a:tc>
                  <a:txBody>
                    <a:bodyPr/>
                    <a:lstStyle/>
                    <a:p>
                      <a:pPr algn="ctr"/>
                      <a:r>
                        <a:rPr lang="en-US" dirty="0"/>
                        <a:t>2023</a:t>
                      </a:r>
                    </a:p>
                  </a:txBody>
                  <a:tcPr/>
                </a:tc>
                <a:tc>
                  <a:txBody>
                    <a:bodyPr/>
                    <a:lstStyle/>
                    <a:p>
                      <a:pPr algn="ctr"/>
                      <a:r>
                        <a:rPr lang="en-US" dirty="0"/>
                        <a:t>2024</a:t>
                      </a:r>
                    </a:p>
                  </a:txBody>
                  <a:tcPr/>
                </a:tc>
                <a:extLst>
                  <a:ext uri="{0D108BD9-81ED-4DB2-BD59-A6C34878D82A}">
                    <a16:rowId xmlns:a16="http://schemas.microsoft.com/office/drawing/2014/main" val="2388717703"/>
                  </a:ext>
                </a:extLst>
              </a:tr>
              <a:tr h="370840">
                <a:tc>
                  <a:txBody>
                    <a:bodyPr/>
                    <a:lstStyle/>
                    <a:p>
                      <a:r>
                        <a:rPr lang="en-US" dirty="0"/>
                        <a:t>Submitted a LNA, CHA, or CHA/CHIP </a:t>
                      </a:r>
                      <a:r>
                        <a:rPr lang="en-US" b="0" dirty="0"/>
                        <a:t>Report</a:t>
                      </a:r>
                    </a:p>
                  </a:txBody>
                  <a:tcPr/>
                </a:tc>
                <a:tc>
                  <a:txBody>
                    <a:bodyPr/>
                    <a:lstStyle/>
                    <a:p>
                      <a:pPr algn="ctr"/>
                      <a:r>
                        <a:rPr lang="en-US" dirty="0"/>
                        <a:t>34</a:t>
                      </a:r>
                    </a:p>
                  </a:txBody>
                  <a:tcPr/>
                </a:tc>
                <a:tc>
                  <a:txBody>
                    <a:bodyPr/>
                    <a:lstStyle/>
                    <a:p>
                      <a:pPr algn="ctr"/>
                      <a:r>
                        <a:rPr lang="en-US" dirty="0"/>
                        <a:t>41</a:t>
                      </a:r>
                    </a:p>
                  </a:txBody>
                  <a:tcPr/>
                </a:tc>
                <a:extLst>
                  <a:ext uri="{0D108BD9-81ED-4DB2-BD59-A6C34878D82A}">
                    <a16:rowId xmlns:a16="http://schemas.microsoft.com/office/drawing/2014/main" val="2232059738"/>
                  </a:ext>
                </a:extLst>
              </a:tr>
              <a:tr h="370840">
                <a:tc>
                  <a:txBody>
                    <a:bodyPr/>
                    <a:lstStyle/>
                    <a:p>
                      <a:r>
                        <a:rPr lang="en-US" dirty="0"/>
                        <a:t>Submitted an online Dashboard</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3354944280"/>
                  </a:ext>
                </a:extLst>
              </a:tr>
              <a:tr h="370840">
                <a:tc>
                  <a:txBody>
                    <a:bodyPr/>
                    <a:lstStyle/>
                    <a:p>
                      <a:r>
                        <a:rPr lang="en-US" dirty="0"/>
                        <a:t>Submitted LPHP Support Items</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1785730841"/>
                  </a:ext>
                </a:extLst>
              </a:tr>
              <a:tr h="370840">
                <a:tc>
                  <a:txBody>
                    <a:bodyPr/>
                    <a:lstStyle/>
                    <a:p>
                      <a:r>
                        <a:rPr lang="en-US" dirty="0"/>
                        <a:t>Hospital Led </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64111357"/>
                  </a:ext>
                </a:extLst>
              </a:tr>
              <a:tr h="370840">
                <a:tc>
                  <a:txBody>
                    <a:bodyPr/>
                    <a:lstStyle/>
                    <a:p>
                      <a:r>
                        <a:rPr lang="en-US" b="1" dirty="0"/>
                        <a:t>Submitted items (work in progress)</a:t>
                      </a:r>
                    </a:p>
                  </a:txBody>
                  <a:tcPr/>
                </a:tc>
                <a:tc>
                  <a:txBody>
                    <a:bodyPr/>
                    <a:lstStyle/>
                    <a:p>
                      <a:pPr algn="ctr"/>
                      <a:r>
                        <a:rPr lang="en-US" dirty="0"/>
                        <a:t>6</a:t>
                      </a:r>
                    </a:p>
                  </a:txBody>
                  <a:tcPr/>
                </a:tc>
                <a:tc>
                  <a:txBody>
                    <a:bodyPr/>
                    <a:lstStyle/>
                    <a:p>
                      <a:pPr algn="ctr"/>
                      <a:r>
                        <a:rPr lang="en-US" dirty="0"/>
                        <a:t>6</a:t>
                      </a:r>
                    </a:p>
                  </a:txBody>
                  <a:tcPr/>
                </a:tc>
                <a:extLst>
                  <a:ext uri="{0D108BD9-81ED-4DB2-BD59-A6C34878D82A}">
                    <a16:rowId xmlns:a16="http://schemas.microsoft.com/office/drawing/2014/main" val="1332121418"/>
                  </a:ext>
                </a:extLst>
              </a:tr>
            </a:tbl>
          </a:graphicData>
        </a:graphic>
      </p:graphicFrame>
      <p:sp>
        <p:nvSpPr>
          <p:cNvPr id="4" name="Slide Number Placeholder 3">
            <a:extLst>
              <a:ext uri="{FF2B5EF4-FFF2-40B4-BE49-F238E27FC236}">
                <a16:creationId xmlns:a16="http://schemas.microsoft.com/office/drawing/2014/main" id="{6E11CB0F-8054-189C-54D3-EFD22F851C02}"/>
              </a:ext>
            </a:extLst>
          </p:cNvPr>
          <p:cNvSpPr>
            <a:spLocks noGrp="1"/>
          </p:cNvSpPr>
          <p:nvPr>
            <p:ph type="sldNum" sz="quarter" idx="4"/>
          </p:nvPr>
        </p:nvSpPr>
        <p:spPr/>
        <p:txBody>
          <a:bodyPr/>
          <a:lstStyle/>
          <a:p>
            <a:fld id="{ABB8925F-B6BB-49B0-9469-5285B9C99CB3}" type="slidenum">
              <a:rPr lang="en-US" smtClean="0"/>
              <a:pPr/>
              <a:t>7</a:t>
            </a:fld>
            <a:endParaRPr lang="en-US" dirty="0"/>
          </a:p>
        </p:txBody>
      </p:sp>
      <p:sp>
        <p:nvSpPr>
          <p:cNvPr id="5" name="Text Placeholder 4">
            <a:extLst>
              <a:ext uri="{FF2B5EF4-FFF2-40B4-BE49-F238E27FC236}">
                <a16:creationId xmlns:a16="http://schemas.microsoft.com/office/drawing/2014/main" id="{7CC83970-2D77-C6AC-D5D8-E1F6BAE2AEC8}"/>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16B1499D-F649-374A-7E64-FA6DFC552097}"/>
              </a:ext>
            </a:extLst>
          </p:cNvPr>
          <p:cNvSpPr>
            <a:spLocks noGrp="1"/>
          </p:cNvSpPr>
          <p:nvPr>
            <p:ph type="title"/>
          </p:nvPr>
        </p:nvSpPr>
        <p:spPr/>
        <p:txBody>
          <a:bodyPr/>
          <a:lstStyle/>
          <a:p>
            <a:r>
              <a:rPr lang="en-US" dirty="0"/>
              <a:t>902 KAR 8.160 Section 10 LNA Requirements</a:t>
            </a:r>
          </a:p>
        </p:txBody>
      </p:sp>
      <p:sp>
        <p:nvSpPr>
          <p:cNvPr id="7" name="Text Placeholder 6">
            <a:extLst>
              <a:ext uri="{FF2B5EF4-FFF2-40B4-BE49-F238E27FC236}">
                <a16:creationId xmlns:a16="http://schemas.microsoft.com/office/drawing/2014/main" id="{22191437-C626-1992-CE8B-66066E640DD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8704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043-79B1-4602-B363-6456658AE58E}"/>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77A2A4EE-0B4F-D2C3-F1D0-9D1763034218}"/>
              </a:ext>
            </a:extLst>
          </p:cNvPr>
          <p:cNvSpPr>
            <a:spLocks noGrp="1"/>
          </p:cNvSpPr>
          <p:nvPr>
            <p:ph type="subTitle" idx="1"/>
          </p:nvPr>
        </p:nvSpPr>
        <p:spPr>
          <a:xfrm>
            <a:off x="458724" y="2362747"/>
            <a:ext cx="11274552" cy="576664"/>
          </a:xfrm>
        </p:spPr>
        <p:txBody>
          <a:bodyPr/>
          <a:lstStyle/>
          <a:p>
            <a:endParaRPr lang="en-US" dirty="0"/>
          </a:p>
        </p:txBody>
      </p:sp>
      <p:sp>
        <p:nvSpPr>
          <p:cNvPr id="6" name="Text Placeholder 5">
            <a:extLst>
              <a:ext uri="{FF2B5EF4-FFF2-40B4-BE49-F238E27FC236}">
                <a16:creationId xmlns:a16="http://schemas.microsoft.com/office/drawing/2014/main" id="{B28001C5-0730-60D6-3C63-906DB225405A}"/>
              </a:ext>
            </a:extLst>
          </p:cNvPr>
          <p:cNvSpPr>
            <a:spLocks noGrp="1"/>
          </p:cNvSpPr>
          <p:nvPr>
            <p:ph type="body" sz="quarter" idx="10"/>
          </p:nvPr>
        </p:nvSpPr>
        <p:spPr/>
        <p:txBody>
          <a:bodyPr/>
          <a:lstStyle/>
          <a:p>
            <a:endParaRPr lang="en-US" dirty="0"/>
          </a:p>
        </p:txBody>
      </p:sp>
      <p:sp>
        <p:nvSpPr>
          <p:cNvPr id="7" name="Text Placeholder 6">
            <a:extLst>
              <a:ext uri="{FF2B5EF4-FFF2-40B4-BE49-F238E27FC236}">
                <a16:creationId xmlns:a16="http://schemas.microsoft.com/office/drawing/2014/main" id="{FE34C2EC-DCAC-D58E-B1E4-A49058C3E13A}"/>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731CD31-B839-D4B5-D06B-EA87706644FA}"/>
              </a:ext>
            </a:extLst>
          </p:cNvPr>
          <p:cNvSpPr>
            <a:spLocks noGrp="1"/>
          </p:cNvSpPr>
          <p:nvPr>
            <p:ph type="body" sz="quarter" idx="12"/>
          </p:nvPr>
        </p:nvSpPr>
        <p:spPr/>
        <p:txBody>
          <a:bodyPr/>
          <a:lstStyle/>
          <a:p>
            <a:endParaRPr lang="en-US"/>
          </a:p>
        </p:txBody>
      </p:sp>
      <p:sp>
        <p:nvSpPr>
          <p:cNvPr id="9" name="Text Placeholder 8">
            <a:extLst>
              <a:ext uri="{FF2B5EF4-FFF2-40B4-BE49-F238E27FC236}">
                <a16:creationId xmlns:a16="http://schemas.microsoft.com/office/drawing/2014/main" id="{CF5B372E-0CF5-EE1A-CFD6-141047350594}"/>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CBEE5750-5DCD-5227-75B4-9DF623CD955E}"/>
              </a:ext>
            </a:extLst>
          </p:cNvPr>
          <p:cNvSpPr>
            <a:spLocks noGrp="1"/>
          </p:cNvSpPr>
          <p:nvPr>
            <p:ph type="sldNum" sz="quarter" idx="4294967295"/>
          </p:nvPr>
        </p:nvSpPr>
        <p:spPr>
          <a:xfrm>
            <a:off x="11496675" y="6505575"/>
            <a:ext cx="695325" cy="250825"/>
          </a:xfrm>
        </p:spPr>
        <p:txBody>
          <a:bodyPr/>
          <a:lstStyle/>
          <a:p>
            <a:fld id="{ABB8925F-B6BB-49B0-9469-5285B9C99CB3}" type="slidenum">
              <a:rPr lang="en-US" smtClean="0"/>
              <a:pPr/>
              <a:t>8</a:t>
            </a:fld>
            <a:endParaRPr lang="en-US" dirty="0"/>
          </a:p>
        </p:txBody>
      </p:sp>
    </p:spTree>
    <p:extLst>
      <p:ext uri="{BB962C8B-B14F-4D97-AF65-F5344CB8AC3E}">
        <p14:creationId xmlns:p14="http://schemas.microsoft.com/office/powerpoint/2010/main" val="126320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PH Overview Slides">
  <a:themeElements>
    <a:clrScheme name="Custom 3">
      <a:dk1>
        <a:sysClr val="windowText" lastClr="000000"/>
      </a:dk1>
      <a:lt1>
        <a:sysClr val="window" lastClr="FFFFFF"/>
      </a:lt1>
      <a:dk2>
        <a:srgbClr val="002649"/>
      </a:dk2>
      <a:lt2>
        <a:srgbClr val="D8D8D8"/>
      </a:lt2>
      <a:accent1>
        <a:srgbClr val="01203D"/>
      </a:accent1>
      <a:accent2>
        <a:srgbClr val="62BCF0"/>
      </a:accent2>
      <a:accent3>
        <a:srgbClr val="84BC49"/>
      </a:accent3>
      <a:accent4>
        <a:srgbClr val="D8D8D8"/>
      </a:accent4>
      <a:accent5>
        <a:srgbClr val="BBDEFB"/>
      </a:accent5>
      <a:accent6>
        <a:srgbClr val="A2A2A2"/>
      </a:accent6>
      <a:hlink>
        <a:srgbClr val="1F01FF"/>
      </a:hlink>
      <a:folHlink>
        <a:srgbClr val="7030A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AE785581BE4546A076E41FB77BFC33" ma:contentTypeVersion="6" ma:contentTypeDescription="Create a new document." ma:contentTypeScope="" ma:versionID="511402f89b1237365767497e1481cef0">
  <xsd:schema xmlns:xsd="http://www.w3.org/2001/XMLSchema" xmlns:xs="http://www.w3.org/2001/XMLSchema" xmlns:p="http://schemas.microsoft.com/office/2006/metadata/properties" xmlns:ns1="http://schemas.microsoft.com/sharepoint/v3" xmlns:ns2="540a4017-22d9-44e0-b6ab-03a3cfc71131" xmlns:ns3="75cd610d-e221-45e4-b7dd-3890859aaf50" targetNamespace="http://schemas.microsoft.com/office/2006/metadata/properties" ma:root="true" ma:fieldsID="9c0d0c49dcc11650f7d929e4f96ba02d" ns1:_="" ns2:_="" ns3:_="">
    <xsd:import namespace="http://schemas.microsoft.com/sharepoint/v3"/>
    <xsd:import namespace="540a4017-22d9-44e0-b6ab-03a3cfc71131"/>
    <xsd:import namespace="75cd610d-e221-45e4-b7dd-3890859aaf50"/>
    <xsd:element name="properties">
      <xsd:complexType>
        <xsd:sequence>
          <xsd:element name="documentManagement">
            <xsd:complexType>
              <xsd:all>
                <xsd:element ref="ns1:PublishingStartDate" minOccurs="0"/>
                <xsd:element ref="ns1:PublishingExpirationDate" minOccurs="0"/>
                <xsd:element ref="ns2:globalResourceTags" minOccurs="0"/>
                <xsd:element ref="ns2:globalUserGroups" minOccurs="0"/>
                <xsd:element ref="ns2:globalResourceTagsChoiceMulti" minOccurs="0"/>
                <xsd:element ref="ns2:globalUserGroupsChoiceMulti"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0a4017-22d9-44e0-b6ab-03a3cfc71131" elementFormDefault="qualified">
    <xsd:import namespace="http://schemas.microsoft.com/office/2006/documentManagement/types"/>
    <xsd:import namespace="http://schemas.microsoft.com/office/infopath/2007/PartnerControls"/>
    <xsd:element name="globalResourceTags" ma:index="10" nillable="true" ma:displayName="Global Resource Tags (old)" ma:list="{8ea3f93a-cfc3-4c56-94c3-2b3d8720da20}" ma:internalName="globalResourceTags" ma:showField="Title" ma:web="540a4017-22d9-44e0-b6ab-03a3cfc71131">
      <xsd:complexType>
        <xsd:complexContent>
          <xsd:extension base="dms:MultiChoiceLookup">
            <xsd:sequence>
              <xsd:element name="Value" type="dms:Lookup" maxOccurs="unbounded" minOccurs="0" nillable="true"/>
            </xsd:sequence>
          </xsd:extension>
        </xsd:complexContent>
      </xsd:complexType>
    </xsd:element>
    <xsd:element name="globalUserGroups" ma:index="11" nillable="true" ma:displayName="Global User Groups (old)" ma:list="{4cb824b3-47dc-42be-a40e-7cc6c7eccaa2}" ma:internalName="globalUserGroups" ma:showField="Title" ma:web="540a4017-22d9-44e0-b6ab-03a3cfc71131">
      <xsd:complexType>
        <xsd:complexContent>
          <xsd:extension base="dms:MultiChoiceLookup">
            <xsd:sequence>
              <xsd:element name="Value" type="dms:Lookup" maxOccurs="unbounded" minOccurs="0" nillable="true"/>
            </xsd:sequence>
          </xsd:extension>
        </xsd:complexContent>
      </xsd:complexType>
    </xsd:element>
    <xsd:element name="globalResourceTagsChoiceMulti" ma:index="12" nillable="true" ma:displayName="Global Resource Tags" ma:internalName="globalResourceTagsChoiceMulti">
      <xsd:complexType>
        <xsd:complexContent>
          <xsd:extension base="dms:MultiChoice">
            <xsd:sequence>
              <xsd:element name="Value" maxOccurs="unbounded" minOccurs="0" nillable="true">
                <xsd:simpleType>
                  <xsd:restriction base="dms:Choice">
                    <xsd:enumeration value="2-010. Acrobat"/>
                    <xsd:enumeration value="2-011. Affidavit"/>
                    <xsd:enumeration value="2-020. Application"/>
                    <xsd:enumeration value="2-030. Audio"/>
                    <xsd:enumeration value="2-040. Brochure"/>
                    <xsd:enumeration value="2-050. Checklist"/>
                    <xsd:enumeration value="2-060. E-Form"/>
                    <xsd:enumeration value="2-070. Evaluations"/>
                    <xsd:enumeration value="2-080. Excel"/>
                    <xsd:enumeration value="2-090. Fact Sheet"/>
                    <xsd:enumeration value="2-100. FAQ"/>
                    <xsd:enumeration value="2-110. Flowchart"/>
                    <xsd:enumeration value="2-120. Form"/>
                    <xsd:enumeration value="2-130. Handbook"/>
                    <xsd:enumeration value="2-140. Instructions"/>
                    <xsd:enumeration value="2-150. Interim"/>
                    <xsd:enumeration value="2-160. Leave Time"/>
                    <xsd:enumeration value="2-170. Legal"/>
                    <xsd:enumeration value="2-180. Letter"/>
                    <xsd:enumeration value="2-190. Log"/>
                    <xsd:enumeration value="2-200. Macro Enabled"/>
                    <xsd:enumeration value="2-210. Manuals"/>
                    <xsd:enumeration value="2-220. Memo"/>
                    <xsd:enumeration value="2-221. Notice"/>
                    <xsd:enumeration value="2-230. Org Chart"/>
                    <xsd:enumeration value="2-240. PDF"/>
                    <xsd:enumeration value="2-250. Policy"/>
                    <xsd:enumeration value="2-260. PowerPoint"/>
                    <xsd:enumeration value="2-270. Presentation"/>
                    <xsd:enumeration value="2-280. Print Only"/>
                    <xsd:enumeration value="2-290. Procedures"/>
                    <xsd:enumeration value="2-300. Purchase"/>
                    <xsd:enumeration value="2-310. Report"/>
                    <xsd:enumeration value="2-320. Spanish"/>
                    <xsd:enumeration value="2-330. Standards"/>
                    <xsd:enumeration value="2-340. Template"/>
                    <xsd:enumeration value="2-350. Timesheet"/>
                    <xsd:enumeration value="2-360. Tracking Sheet"/>
                    <xsd:enumeration value="2-370. Training"/>
                    <xsd:enumeration value="2-380. Video"/>
                    <xsd:enumeration value="2-390. Visio"/>
                    <xsd:enumeration value="2-400. Word"/>
                  </xsd:restriction>
                </xsd:simpleType>
              </xsd:element>
            </xsd:sequence>
          </xsd:extension>
        </xsd:complexContent>
      </xsd:complexType>
    </xsd:element>
    <xsd:element name="globalUserGroupsChoiceMulti" ma:index="13" nillable="true" ma:displayName="Global User Groups" ma:hidden="true" ma:internalName="globalUserGroupsChoiceMulti" ma:readOnly="false">
      <xsd:complexType>
        <xsd:complexContent>
          <xsd:extension base="dms:MultiChoice">
            <xsd:sequence>
              <xsd:element name="Value" maxOccurs="unbounded" minOccurs="0" nillable="true">
                <xsd:simpleType>
                  <xsd:restriction base="dms:Choice">
                    <xsd:enumeration value="3-010. Administrative"/>
                    <xsd:enumeration value="3-020. All Staff"/>
                    <xsd:enumeration value="3-030. Contractors"/>
                    <xsd:enumeration value="3-040. Evaluation Liaisons"/>
                    <xsd:enumeration value="3-050. Evaluators"/>
                    <xsd:enumeration value="3-060. Exiting Employees"/>
                    <xsd:enumeration value="3-070. Field Staff"/>
                    <xsd:enumeration value="3-080. Merit Staff"/>
                    <xsd:enumeration value="3-090. New Employee"/>
                    <xsd:enumeration value="3-100. Non-Mert Staff"/>
                    <xsd:enumeration value="3-110. Personnel Liaisons"/>
                    <xsd:enumeration value="3-120. QC Staff"/>
                    <xsd:enumeration value="3-130. Supervisors"/>
                    <xsd:enumeration value="3-140. Trainees"/>
                    <xsd:enumeration value="3-150. Trainers"/>
                    <xsd:enumeration value="3-160. Training Liaison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5cd610d-e221-45e4-b7dd-3890859aaf5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globalUserGroupsChoiceMulti xmlns="540a4017-22d9-44e0-b6ab-03a3cfc71131"/>
    <globalResourceTags xmlns="540a4017-22d9-44e0-b6ab-03a3cfc71131"/>
    <globalResourceTagsChoiceMulti xmlns="540a4017-22d9-44e0-b6ab-03a3cfc71131"/>
    <PublishingExpirationDate xmlns="http://schemas.microsoft.com/sharepoint/v3" xsi:nil="true"/>
    <PublishingStartDate xmlns="http://schemas.microsoft.com/sharepoint/v3" xsi:nil="true"/>
    <globalUserGroups xmlns="540a4017-22d9-44e0-b6ab-03a3cfc71131"/>
  </documentManagement>
</p:properties>
</file>

<file path=customXml/itemProps1.xml><?xml version="1.0" encoding="utf-8"?>
<ds:datastoreItem xmlns:ds="http://schemas.openxmlformats.org/officeDocument/2006/customXml" ds:itemID="{FD90586B-DD03-447A-9861-DEF523C6315A}">
  <ds:schemaRefs>
    <ds:schemaRef ds:uri="http://schemas.microsoft.com/sharepoint/v3/contenttype/forms"/>
  </ds:schemaRefs>
</ds:datastoreItem>
</file>

<file path=customXml/itemProps2.xml><?xml version="1.0" encoding="utf-8"?>
<ds:datastoreItem xmlns:ds="http://schemas.openxmlformats.org/officeDocument/2006/customXml" ds:itemID="{91A332E4-196F-4C39-9723-4A3FE288D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0a4017-22d9-44e0-b6ab-03a3cfc71131"/>
    <ds:schemaRef ds:uri="75cd610d-e221-45e4-b7dd-3890859aaf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F1B3DD-9D53-42CC-828E-6CFE8AB80826}">
  <ds:schemaRefs>
    <ds:schemaRef ds:uri="659de1b0-6f60-4c15-ae90-2abcb719bd10"/>
    <ds:schemaRef ds:uri="http://schemas.microsoft.com/office/2006/documentManagement/types"/>
    <ds:schemaRef ds:uri="http://schemas.microsoft.com/office/2006/metadata/properties"/>
    <ds:schemaRef ds:uri="e8f0d25a-c249-4abc-a2cc-714c4a120b2f"/>
    <ds:schemaRef ds:uri="http://schemas.microsoft.com/office/infopath/2007/PartnerControls"/>
    <ds:schemaRef ds:uri="http://purl.org/dc/dcmitype/"/>
    <ds:schemaRef ds:uri="http://purl.org/dc/terms/"/>
    <ds:schemaRef ds:uri="http://purl.org/dc/elements/1.1/"/>
    <ds:schemaRef ds:uri="http://schemas.openxmlformats.org/package/2006/metadata/core-properties"/>
    <ds:schemaRef ds:uri="http://www.w3.org/XML/1998/namespace"/>
    <ds:schemaRef ds:uri="540a4017-22d9-44e0-b6ab-03a3cfc71131"/>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21594</TotalTime>
  <Words>343</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DPH Overview Slides</vt:lpstr>
      <vt:lpstr>PHT Plan Review Team 2023-2024 LNA/LPHP Reporting Update</vt:lpstr>
      <vt:lpstr>Local Needs Assessment Completed?</vt:lpstr>
      <vt:lpstr>LNA Status 2023 </vt:lpstr>
      <vt:lpstr>LNA Status 2024</vt:lpstr>
      <vt:lpstr>2023 LNA Priorities</vt:lpstr>
      <vt:lpstr>902 KAR 8.160 section 10 Local Needs Assessment</vt:lpstr>
      <vt:lpstr>902 KAR 8.160 Section 10 LNA Requirements</vt:lpstr>
      <vt:lpstr>Thank you!</vt:lpstr>
    </vt:vector>
  </TitlesOfParts>
  <Company>Cabinet for Health and Family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DPH PPT template.pptx</dc:title>
  <dc:creator>Andy Waters</dc:creator>
  <cp:keywords>Aug 2021;update</cp:keywords>
  <cp:lastModifiedBy>Conia, Carrie L (CHFS DPH DPQI)</cp:lastModifiedBy>
  <cp:revision>264</cp:revision>
  <cp:lastPrinted>2023-09-02T22:46:29Z</cp:lastPrinted>
  <dcterms:created xsi:type="dcterms:W3CDTF">2018-07-02T16:39:44Z</dcterms:created>
  <dcterms:modified xsi:type="dcterms:W3CDTF">2024-08-06T20:19:29Z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0x01010084AE785581BE4546A076E41FB77BFC33</vt:lpwstr>
  </property>
  <property fmtid="{D5CDD505-2E9C-101B-9397-08002B2CF9AE}" pid="3" name="Order">
    <vt:r8>11000</vt:r8>
  </property>
</Properties>
</file>