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7" roundtripDataSignature="AMtx7mguEENRokcv/0V9QgfsZVlanYId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98cad32a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98cad32a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98cad32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98cad32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12725" y="648225"/>
            <a:ext cx="8304600" cy="23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80"/>
              <a:t>МІНІСТЕРСТВО ОСВІТИ ТА НАУКИ УКРАЇНИ</a:t>
            </a:r>
            <a:endParaRPr sz="158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80"/>
              <a:t>Економіко-технологічний інститут імені Роберта Ельворті</a:t>
            </a:r>
            <a:endParaRPr sz="158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80"/>
              <a:t>Кафедра Інформаційних технологій</a:t>
            </a:r>
            <a:endParaRPr sz="158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80"/>
              <a:t>Практична робота №9</a:t>
            </a:r>
            <a:endParaRPr sz="158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80"/>
              <a:t>З предмету:</a:t>
            </a:r>
            <a:endParaRPr sz="158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80"/>
              <a:t>Тема:Дослідження R-S, D, T, JK- тригерів та регістрів</a:t>
            </a:r>
            <a:endParaRPr sz="158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8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8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5460575" y="3177700"/>
            <a:ext cx="37131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ru" sz="15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Виконав студент групи КН-22</a:t>
            </a:r>
            <a:endParaRPr b="1" sz="158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ru" sz="15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Моргун.Ігор.В. 2023 р.</a:t>
            </a:r>
            <a:endParaRPr b="1" sz="158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ru" sz="15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Перевірив викладач</a:t>
            </a:r>
            <a:endParaRPr b="1" sz="158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ru" sz="15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П.І.Б.</a:t>
            </a:r>
            <a:endParaRPr b="1" sz="158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b="1" sz="158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ru" sz="15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м. Кропивницький 2023 р.</a:t>
            </a:r>
            <a:endParaRPr b="1" sz="158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0" y="457975"/>
            <a:ext cx="8418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Теоретичні відомості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150" y="1141425"/>
            <a:ext cx="91440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85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Регістри та тригери є цифровими електронними пристроями, що використовуються для зберігання та обробки даних в цифрових системах.</a:t>
            </a:r>
            <a:endParaRPr sz="85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ru" sz="85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Тригер є простою цифровою логічною схемою, що зберігає один біт даних на своєму вході протягом певного часу, що називається періодом затримки. Р-S, D, T та JK-тригери є найбільш поширеними типами тригерів.</a:t>
            </a:r>
            <a:endParaRPr sz="85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ru" sz="85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Регістр - це цифровий електронний пристрій, що складається з групи тригерів, які зв'язані між собою. Регістр може зберігати більше одного біту даних та здійснювати операції з цими даними, такі як зсув, збільшення/зменшення значення та інші.</a:t>
            </a:r>
            <a:endParaRPr sz="85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ru" sz="85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Для R-S тригера необхідні два входи: S (Set - встановлення) та R (Reset - скидання). Якщо S = 1 та R = 0, то тригер установлюється (встановлюється значення "1" на виході), а якщо S = 0 та R = 1, то тригер скидається (встановлюється значення "0" на виході).</a:t>
            </a:r>
            <a:endParaRPr sz="85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ru" sz="85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D-тригер має один вхід - D (Data - дані), що встановлюється на виході тригера під час спадної фронтувихідного сигналу. Це означає, що на виході тригера зберігається значення вхідного сигналу D на момент зміни вхідного сигналу.</a:t>
            </a:r>
            <a:endParaRPr sz="85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ru" sz="85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T-тригер має один вхід - T (Toggle - зміна стану), що використовується для зміни стану тригера. Якщо T = 0, то стан тригера залишається незмінним, а якщо T = 1, то стан тригера змінюється на протилежний.</a:t>
            </a:r>
            <a:endParaRPr sz="85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ru" sz="85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JK-тригер має два входи - J та K. Якщо J = 1 та K = 0, то тригер установлюється (встановлюється значення "1" на виході). Якщо J = 0 та K = 1, то тригер скидається (встановлюється значення "0" на виході). Якщо J = 1 та K = 1, то тригер змінює свій стан (якщо тригер був установлений, то він скидається, а якщо був скинутий, то він установлюється).</a:t>
            </a:r>
            <a:endParaRPr sz="85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ru" sz="85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Регістр може складатися з декількох тригерів, зв'язаних між собою. Регістр може мати різні режими роботи, такі як режим збереження, режим зсуву ліворуч/праворуч, режим збільшення/зменшення значення та інші. Регістр може використовуватись для зберігання інформації, обробки сигналів та керування роботою інших пристроїв в системі.</a:t>
            </a:r>
            <a:endParaRPr sz="85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rPr lang="ru" sz="85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Усі типи тригерів та регістрів є важливими компонентами в цифрових системах, таких як лічильники, регулятори, схеми керування та інші.</a:t>
            </a:r>
            <a:endParaRPr sz="85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85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1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0" y="472075"/>
            <a:ext cx="1719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Завдання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1853075" y="472075"/>
            <a:ext cx="7290900" cy="46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927"/>
              <a:t>1. Запустити Electronics Workbench, відкрити файл бібліотеки електронних елементів.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927"/>
              <a:t>2. Зібрати схему RS-тригера на елементах АБО-НІ. Дослідити схему, результати досліду занести в таблицю.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927"/>
              <a:t>3. Зібрати схему RS-тригера на елементах І-НІ. Дослідити схему, результати досліду занести в таблицю.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927"/>
              <a:t>4. Зробити висновки за результатами виконаного моделювання у середовищі Electronics Workbench.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927"/>
              <a:t>5. Зібрати схему D-тригера.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927"/>
              <a:t>6. Дослідити схему, результати досліду занести в таблицю 9.3 і визначити режим роботи D-тригера.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927"/>
              <a:t>7. Зібрати схему згідно з рисунком дослідження JK - тригера в режимі лічильника (Т-тригер). Увімкнути схему. Змінюючи стан входу С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927"/>
              <a:t>відповідним ключем, замалювати діаграми тригера в лічильному режимі.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927"/>
              <a:t>8. Зібрати схему JK-тригера . Дослідити схему, результати досліду занести в таблицю.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927"/>
              <a:t>9. Зібрати схему JK-тригера для отримання діаграми станів.Результати дослідження замалювати у звіт з лабораторної роботи.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927"/>
              <a:t>10. Набрати схему регістру зсуву на D -тригерах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927"/>
              <a:t>11. Дослідити роботу регістра. За результатами дослідів скласти часову діаграму роботи регістра.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927"/>
              <a:t>12. Набрати схему перетворювача послідовного коду в паралельний і навпаки.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927"/>
              <a:t>13. Дослідити роботу перетворювача.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927"/>
              <a:t>14. За результатами дослідів скласти часову діаграму роботи перетворювача.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927"/>
              <a:t>15. Зробити висновки за результатами виконаного моделюванняу середовищі Electronіcs Workbench.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 sz="927"/>
              <a:t>.</a:t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0" y="507300"/>
            <a:ext cx="84183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0354"/>
              </a:lnSpc>
              <a:spcBef>
                <a:spcPts val="74"/>
              </a:spcBef>
              <a:spcAft>
                <a:spcPts val="0"/>
              </a:spcAft>
              <a:buSzPts val="2600"/>
              <a:buNone/>
            </a:pPr>
            <a:r>
              <a:rPr b="0" lang="ru" sz="140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2.Cхема RS-тригера на елементах АБО-НІ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645300" y="4861675"/>
            <a:ext cx="4986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210526"/>
              <a:buNone/>
            </a:pPr>
            <a:r>
              <a:t/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3550" y="507300"/>
            <a:ext cx="4310445" cy="298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01650"/>
            <a:ext cx="4178225" cy="38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0" y="479125"/>
            <a:ext cx="8418000" cy="1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0355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ru" sz="140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3.Схема RS-тригера на елементах І-НІ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70525" y="4298000"/>
            <a:ext cx="47700" cy="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8025"/>
            <a:ext cx="5326700" cy="37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5648" y="479125"/>
            <a:ext cx="3448350" cy="31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317075" y="718675"/>
            <a:ext cx="81012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6"/>
              </a:spcBef>
              <a:spcAft>
                <a:spcPts val="0"/>
              </a:spcAft>
              <a:buSzPts val="2600"/>
              <a:buNone/>
            </a:pPr>
            <a:r>
              <a:rPr b="0" lang="ru" sz="140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5. Схема D-тригера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 rot="10800000">
            <a:off x="9053875" y="4432000"/>
            <a:ext cx="169200" cy="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5" y="1247125"/>
            <a:ext cx="4576850" cy="389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214425"/>
            <a:ext cx="4576850" cy="29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317075" y="620050"/>
            <a:ext cx="87924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426" marR="0" rtl="0" algn="l">
              <a:lnSpc>
                <a:spcPct val="112233"/>
              </a:lnSpc>
              <a:spcBef>
                <a:spcPts val="0"/>
              </a:spcBef>
              <a:spcAft>
                <a:spcPts val="0"/>
              </a:spcAft>
              <a:buSzPct val="205761"/>
              <a:buNone/>
            </a:pPr>
            <a:r>
              <a:rPr b="0" lang="ru" sz="140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r>
              <a:rPr b="0" lang="ru" sz="140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 Схема згідно з рисунком дослідження JK - тригера в режимі  лічильника Дослідити схему, результати досліду</a:t>
            </a:r>
            <a:endParaRPr b="0" sz="14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1426" marR="0" rtl="0" algn="l">
              <a:lnSpc>
                <a:spcPct val="1122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занести в таблицю</a:t>
            </a:r>
            <a:endParaRPr b="0" sz="14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1426" marR="0" rtl="0" algn="l">
              <a:lnSpc>
                <a:spcPct val="112233"/>
              </a:lnSpc>
              <a:spcBef>
                <a:spcPts val="0"/>
              </a:spcBef>
              <a:spcAft>
                <a:spcPts val="0"/>
              </a:spcAft>
              <a:buSzPct val="205761"/>
              <a:buNone/>
            </a:pPr>
            <a:r>
              <a:t/>
            </a:r>
            <a:endParaRPr b="0" sz="14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 flipH="1" rot="10800000">
            <a:off x="9328750" y="4833350"/>
            <a:ext cx="576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97246"/>
            <a:ext cx="3328424" cy="289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825" y="983300"/>
            <a:ext cx="5663174" cy="285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8cad32ac_0_3"/>
          <p:cNvSpPr txBox="1"/>
          <p:nvPr>
            <p:ph type="title"/>
          </p:nvPr>
        </p:nvSpPr>
        <p:spPr>
          <a:xfrm>
            <a:off x="0" y="484000"/>
            <a:ext cx="84180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u" sz="1250"/>
              <a:t>9. Зібрати схему JK-тригера для отримання діаграми станів</a:t>
            </a:r>
            <a:endParaRPr b="0"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250"/>
          </a:p>
        </p:txBody>
      </p:sp>
      <p:pic>
        <p:nvPicPr>
          <p:cNvPr id="137" name="Google Shape;137;g2398cad32ac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7175"/>
            <a:ext cx="5446902" cy="21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398cad32ac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177" y="662525"/>
            <a:ext cx="3408976" cy="366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98cad32ac_0_12"/>
          <p:cNvSpPr txBox="1"/>
          <p:nvPr>
            <p:ph type="title"/>
          </p:nvPr>
        </p:nvSpPr>
        <p:spPr>
          <a:xfrm>
            <a:off x="0" y="484000"/>
            <a:ext cx="17265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Висновок</a:t>
            </a:r>
            <a:endParaRPr/>
          </a:p>
        </p:txBody>
      </p:sp>
      <p:sp>
        <p:nvSpPr>
          <p:cNvPr id="144" name="Google Shape;144;g2398cad32ac_0_12"/>
          <p:cNvSpPr txBox="1"/>
          <p:nvPr>
            <p:ph idx="1" type="body"/>
          </p:nvPr>
        </p:nvSpPr>
        <p:spPr>
          <a:xfrm>
            <a:off x="0" y="1235300"/>
            <a:ext cx="91440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В рамках даної лабораторної роботи були досліджені тригери R-S, D, T, JK та регістри. Метою роботи було закріплення теоретичних знань та формування практичних вмінь та навиків реалізації комбінаційних схем з використанням RS-тригера та улаштуванню та принципу роботи регістрів.</a:t>
            </a:r>
            <a:endParaRPr sz="1200">
              <a:solidFill>
                <a:schemeClr val="dk2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Під час дослідження тригерів було розглянуто основні характеристики тригерів та їх режими роботи. Було виконано дослідження RS-тригера, що дозволило з'ясувати його переваги та недоліки, а також показати, як можна використовувати RS-тригер для створення регістрів. Були також вивчені тригери D, T та JK та їх режими роботи. Виконані дослідження дали змогу зрозуміти, які тригери найкраще використовувати в конкретних ситуаціях.</a:t>
            </a:r>
            <a:endParaRPr sz="1200">
              <a:solidFill>
                <a:schemeClr val="dk2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Після дослідження тригерів ми перейшли до регістрів. Було розглянуто основні типи регістрів та їх призначення. Були виконані практичні дослідження з використанням RS-тригера для створення простого регістру з парною та непарною кількістю бітів. Було продемонстровано, як можна використовувати регістри для збереження даних та їх подальшої обробки.</a:t>
            </a:r>
            <a:endParaRPr sz="1200">
              <a:solidFill>
                <a:schemeClr val="dk2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