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73" r:id="rId10"/>
    <p:sldId id="266" r:id="rId11"/>
    <p:sldId id="267" r:id="rId12"/>
    <p:sldId id="269" r:id="rId13"/>
    <p:sldId id="274" r:id="rId14"/>
  </p:sldIdLst>
  <p:sldSz cx="9144000" cy="5143500" type="screen16x9"/>
  <p:notesSz cx="6858000" cy="9144000"/>
  <p:embeddedFontLs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 Thin" panose="00000009000000000000" pitchFamily="49" charset="0"/>
      <p:regular r:id="rId22"/>
      <p:bold r:id="rId23"/>
      <p:italic r:id="rId24"/>
      <p:boldItalic r:id="rId25"/>
    </p:embeddedFont>
    <p:embeddedFont>
      <p:font typeface="Roboto Thin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F49D9E-81AF-4F68-A9B2-AB07DA52AF3D}">
  <a:tblStyle styleId="{D4F49D9E-81AF-4F68-A9B2-AB07DA52AF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WEB PROJECT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PROPOSAL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Y3S1 IT WD 0102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21349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06970F-9531-15CE-B186-CD77BA8A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65" y="601870"/>
            <a:ext cx="2513971" cy="2513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Google Shape;207;p22">
            <a:extLst>
              <a:ext uri="{FF2B5EF4-FFF2-40B4-BE49-F238E27FC236}">
                <a16:creationId xmlns:a16="http://schemas.microsoft.com/office/drawing/2014/main" id="{C2D94C2F-E5BA-0A82-F7C8-3972ECC97A82}"/>
              </a:ext>
            </a:extLst>
          </p:cNvPr>
          <p:cNvSpPr/>
          <p:nvPr/>
        </p:nvSpPr>
        <p:spPr>
          <a:xfrm>
            <a:off x="3670600" y="1877191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8;p22">
            <a:extLst>
              <a:ext uri="{FF2B5EF4-FFF2-40B4-BE49-F238E27FC236}">
                <a16:creationId xmlns:a16="http://schemas.microsoft.com/office/drawing/2014/main" id="{40548F83-9C3F-81CB-07FF-F3ECC8D18DF0}"/>
              </a:ext>
            </a:extLst>
          </p:cNvPr>
          <p:cNvSpPr/>
          <p:nvPr/>
        </p:nvSpPr>
        <p:spPr>
          <a:xfrm>
            <a:off x="3818817" y="1877191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09;p22">
            <a:extLst>
              <a:ext uri="{FF2B5EF4-FFF2-40B4-BE49-F238E27FC236}">
                <a16:creationId xmlns:a16="http://schemas.microsoft.com/office/drawing/2014/main" id="{BEF9B618-8CE6-6949-82BD-5A293508EEFD}"/>
              </a:ext>
            </a:extLst>
          </p:cNvPr>
          <p:cNvSpPr/>
          <p:nvPr/>
        </p:nvSpPr>
        <p:spPr>
          <a:xfrm>
            <a:off x="3954821" y="1877191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10;p22">
            <a:extLst>
              <a:ext uri="{FF2B5EF4-FFF2-40B4-BE49-F238E27FC236}">
                <a16:creationId xmlns:a16="http://schemas.microsoft.com/office/drawing/2014/main" id="{8A533E92-5AA1-EBAE-792E-A47EABE79AB1}"/>
              </a:ext>
            </a:extLst>
          </p:cNvPr>
          <p:cNvSpPr/>
          <p:nvPr/>
        </p:nvSpPr>
        <p:spPr>
          <a:xfrm>
            <a:off x="4196259" y="1877191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OUR 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Venus has a beautiful name and is the second planet from the Sun</a:t>
            </a:r>
            <a:endParaRPr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Neptune is the fourth-largest planet in our Solar System</a:t>
            </a:r>
            <a:endParaRPr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Despite being red, Mars is a cold place, not hot. It’s full of iron oxide dust</a:t>
            </a:r>
            <a:endParaRPr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EXPANSION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USABILITY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PREDICTED RESULTS</a:t>
            </a:r>
            <a:endParaRPr/>
          </a:p>
        </p:txBody>
      </p:sp>
      <p:sp>
        <p:nvSpPr>
          <p:cNvPr id="653" name="Google Shape;653;p33"/>
          <p:cNvSpPr txBox="1">
            <a:spLocks noGrp="1"/>
          </p:cNvSpPr>
          <p:nvPr>
            <p:ph type="ctrTitle"/>
          </p:nvPr>
        </p:nvSpPr>
        <p:spPr>
          <a:xfrm>
            <a:off x="5842956" y="27066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MONTHLY VISITS</a:t>
            </a:r>
            <a:endParaRPr/>
          </a:p>
        </p:txBody>
      </p:sp>
      <p:sp>
        <p:nvSpPr>
          <p:cNvPr id="654" name="Google Shape;654;p33"/>
          <p:cNvSpPr txBox="1">
            <a:spLocks noGrp="1"/>
          </p:cNvSpPr>
          <p:nvPr>
            <p:ph type="ctrTitle" idx="2"/>
          </p:nvPr>
        </p:nvSpPr>
        <p:spPr>
          <a:xfrm>
            <a:off x="5842956" y="41713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ANNUAL ORDERS</a:t>
            </a:r>
            <a:endParaRPr/>
          </a:p>
        </p:txBody>
      </p:sp>
      <p:sp>
        <p:nvSpPr>
          <p:cNvPr id="655" name="Google Shape;655;p33"/>
          <p:cNvSpPr txBox="1">
            <a:spLocks noGrp="1"/>
          </p:cNvSpPr>
          <p:nvPr>
            <p:ph type="ctrTitle" idx="3"/>
          </p:nvPr>
        </p:nvSpPr>
        <p:spPr>
          <a:xfrm>
            <a:off x="5842956" y="34186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CONVERSION RATE</a:t>
            </a:r>
            <a:endParaRPr/>
          </a:p>
        </p:txBody>
      </p:sp>
      <p:sp>
        <p:nvSpPr>
          <p:cNvPr id="656" name="Google Shape;656;p33"/>
          <p:cNvSpPr txBox="1">
            <a:spLocks noGrp="1"/>
          </p:cNvSpPr>
          <p:nvPr>
            <p:ph type="title" idx="4"/>
          </p:nvPr>
        </p:nvSpPr>
        <p:spPr>
          <a:xfrm>
            <a:off x="5842956" y="21589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+20%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7" name="Google Shape;657;p33"/>
          <p:cNvSpPr txBox="1">
            <a:spLocks noGrp="1"/>
          </p:cNvSpPr>
          <p:nvPr>
            <p:ph type="title" idx="5"/>
          </p:nvPr>
        </p:nvSpPr>
        <p:spPr>
          <a:xfrm>
            <a:off x="5842956" y="28995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+33%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8" name="Google Shape;658;p33"/>
          <p:cNvSpPr txBox="1">
            <a:spLocks noGrp="1"/>
          </p:cNvSpPr>
          <p:nvPr>
            <p:ph type="title" idx="6"/>
          </p:nvPr>
        </p:nvSpPr>
        <p:spPr>
          <a:xfrm>
            <a:off x="5842956" y="36293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+40%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9" name="Google Shape;659;p33"/>
          <p:cNvSpPr txBox="1">
            <a:spLocks noGrp="1"/>
          </p:cNvSpPr>
          <p:nvPr>
            <p:ph type="ctrTitle" idx="3"/>
          </p:nvPr>
        </p:nvSpPr>
        <p:spPr>
          <a:xfrm>
            <a:off x="1881923" y="1843717"/>
            <a:ext cx="2901600" cy="2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CONVERSIONS NEXT YEAR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1" name="Google Shape;661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525"/>
          <a:stretch/>
        </p:blipFill>
        <p:spPr>
          <a:xfrm>
            <a:off x="1410500" y="2271125"/>
            <a:ext cx="3769999" cy="21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VIDEO IS A GOOD IDEA</a:t>
            </a:r>
            <a:endParaRPr/>
          </a:p>
        </p:txBody>
      </p:sp>
      <p:sp>
        <p:nvSpPr>
          <p:cNvPr id="704" name="Google Shape;704;p35"/>
          <p:cNvSpPr txBox="1"/>
          <p:nvPr/>
        </p:nvSpPr>
        <p:spPr>
          <a:xfrm>
            <a:off x="3072013" y="4245600"/>
            <a:ext cx="30000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Insert your multimedia content here</a:t>
            </a:r>
            <a:endParaRPr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Does anyone have any question?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uFill>
                  <a:noFill/>
                </a:uFill>
                <a:hlinkClick r:id="rId3"/>
              </a:rPr>
              <a:t>addyouremail@freepik.com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+91 620 421 838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yourcompany.com</a:t>
            </a:r>
            <a:endParaRPr sz="100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775726" y="130889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Team.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775726" y="191549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260498" y="907222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410757" y="3401738"/>
            <a:ext cx="39222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2"/>
                </a:solidFill>
              </a:rPr>
              <a:t>Y3S1 IT WD 0102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REG WD IT 65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E78FCD-8959-0C88-4251-CE765365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9337"/>
              </p:ext>
            </p:extLst>
          </p:nvPr>
        </p:nvGraphicFramePr>
        <p:xfrm>
          <a:off x="4572000" y="2189495"/>
          <a:ext cx="4161243" cy="1483360"/>
        </p:xfrm>
        <a:graphic>
          <a:graphicData uri="http://schemas.openxmlformats.org/drawingml/2006/table">
            <a:tbl>
              <a:tblPr firstRow="1" bandRow="1">
                <a:tableStyleId>{D4F49D9E-81AF-4F68-A9B2-AB07DA52AF3D}</a:tableStyleId>
              </a:tblPr>
              <a:tblGrid>
                <a:gridCol w="331520">
                  <a:extLst>
                    <a:ext uri="{9D8B030D-6E8A-4147-A177-3AD203B41FA5}">
                      <a16:colId xmlns:a16="http://schemas.microsoft.com/office/drawing/2014/main" val="3513267362"/>
                    </a:ext>
                  </a:extLst>
                </a:gridCol>
                <a:gridCol w="2000923">
                  <a:extLst>
                    <a:ext uri="{9D8B030D-6E8A-4147-A177-3AD203B41FA5}">
                      <a16:colId xmlns:a16="http://schemas.microsoft.com/office/drawing/2014/main" val="25932944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1243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Ransith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 N.P.V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IT22199430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6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Nethmi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 I.W.D.A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IT22082756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Perera D.K.S.D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IT22128522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4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Ekanayake E.M.K.N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IT22104076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085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ARE WORKING ON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297383" y="2831093"/>
            <a:ext cx="251494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User-friendly dashboards for</a:t>
            </a:r>
          </a:p>
          <a:p>
            <a:r>
              <a:rPr lang="en-US" dirty="0"/>
              <a:t>property, customer, transaction, and</a:t>
            </a:r>
          </a:p>
          <a:p>
            <a:r>
              <a:rPr lang="en-US" dirty="0"/>
              <a:t>maintenance management</a:t>
            </a: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24979" y="275476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Optimized database</a:t>
            </a:r>
          </a:p>
          <a:p>
            <a:r>
              <a:rPr lang="en-US" dirty="0"/>
              <a:t>queries for efficient</a:t>
            </a:r>
          </a:p>
          <a:p>
            <a:r>
              <a:rPr lang="en-US" dirty="0"/>
              <a:t>data retrieval</a:t>
            </a:r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2139" y="275476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</a:t>
            </a:r>
            <a:r>
              <a:rPr lang="es" dirty="0"/>
              <a:t> application that</a:t>
            </a:r>
            <a:br>
              <a:rPr lang="es" dirty="0"/>
            </a:br>
            <a:r>
              <a:rPr lang="es" dirty="0"/>
              <a:t>fullfill needs of use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623631" y="271698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UI/UX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31679" y="268918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FAST AND RELIABLE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38839" y="268918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NEW FEATURES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485981" y="2533340"/>
            <a:ext cx="4249214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Aftersales Maintenance Services</a:t>
            </a:r>
          </a:p>
          <a:p>
            <a:endParaRPr lang="en-US" sz="1400" b="1" dirty="0"/>
          </a:p>
          <a:p>
            <a:r>
              <a:rPr lang="en-US" dirty="0"/>
              <a:t>	</a:t>
            </a:r>
            <a:r>
              <a:rPr lang="en-US" sz="1200" dirty="0"/>
              <a:t>Most existing rental and land sale websites lack aftersales maintenance services. LANDORA aims to bridge this gap by providing comprehensive maintenance solutions, ensuring long-term support for property owners and tenants. Our system integrates property maintenance, vendor management, and automated scheduling to enhance post-sale experiences.</a:t>
            </a:r>
            <a:endParaRPr lang="en-US"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5986;p52">
            <a:extLst>
              <a:ext uri="{FF2B5EF4-FFF2-40B4-BE49-F238E27FC236}">
                <a16:creationId xmlns:a16="http://schemas.microsoft.com/office/drawing/2014/main" id="{E5C1D1E7-2860-1264-3566-779350EB3381}"/>
              </a:ext>
            </a:extLst>
          </p:cNvPr>
          <p:cNvGrpSpPr/>
          <p:nvPr/>
        </p:nvGrpSpPr>
        <p:grpSpPr>
          <a:xfrm>
            <a:off x="3427618" y="1858769"/>
            <a:ext cx="339306" cy="298186"/>
            <a:chOff x="2085450" y="2057100"/>
            <a:chExt cx="481900" cy="4235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" name="Google Shape;5987;p52">
              <a:extLst>
                <a:ext uri="{FF2B5EF4-FFF2-40B4-BE49-F238E27FC236}">
                  <a16:creationId xmlns:a16="http://schemas.microsoft.com/office/drawing/2014/main" id="{A8E9B6AA-D072-EF6F-E11A-D11B35494E2F}"/>
                </a:ext>
              </a:extLst>
            </p:cNvPr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5988;p52">
              <a:extLst>
                <a:ext uri="{FF2B5EF4-FFF2-40B4-BE49-F238E27FC236}">
                  <a16:creationId xmlns:a16="http://schemas.microsoft.com/office/drawing/2014/main" id="{636B6B4A-3999-CE5E-A9B9-405943045384}"/>
                </a:ext>
              </a:extLst>
            </p:cNvPr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5989;p52">
              <a:extLst>
                <a:ext uri="{FF2B5EF4-FFF2-40B4-BE49-F238E27FC236}">
                  <a16:creationId xmlns:a16="http://schemas.microsoft.com/office/drawing/2014/main" id="{6F31AB8E-B532-60A9-157A-2CA472B00C8D}"/>
                </a:ext>
              </a:extLst>
            </p:cNvPr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Google Shape;5841;p52">
            <a:extLst>
              <a:ext uri="{FF2B5EF4-FFF2-40B4-BE49-F238E27FC236}">
                <a16:creationId xmlns:a16="http://schemas.microsoft.com/office/drawing/2014/main" id="{12DA83FB-4E92-49A8-9D4A-76150595D5B4}"/>
              </a:ext>
            </a:extLst>
          </p:cNvPr>
          <p:cNvGrpSpPr/>
          <p:nvPr/>
        </p:nvGrpSpPr>
        <p:grpSpPr>
          <a:xfrm>
            <a:off x="1244712" y="1870925"/>
            <a:ext cx="298169" cy="339253"/>
            <a:chOff x="1529350" y="258825"/>
            <a:chExt cx="423475" cy="4818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Google Shape;5842;p52">
              <a:extLst>
                <a:ext uri="{FF2B5EF4-FFF2-40B4-BE49-F238E27FC236}">
                  <a16:creationId xmlns:a16="http://schemas.microsoft.com/office/drawing/2014/main" id="{8CD01961-C41C-783B-8A02-07DE95285B40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" name="Google Shape;5843;p52">
              <a:extLst>
                <a:ext uri="{FF2B5EF4-FFF2-40B4-BE49-F238E27FC236}">
                  <a16:creationId xmlns:a16="http://schemas.microsoft.com/office/drawing/2014/main" id="{DF18B627-D584-C858-5912-571105663C09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" name="Google Shape;6785;p54">
            <a:extLst>
              <a:ext uri="{FF2B5EF4-FFF2-40B4-BE49-F238E27FC236}">
                <a16:creationId xmlns:a16="http://schemas.microsoft.com/office/drawing/2014/main" id="{300654F6-2AD4-BBD7-59BE-F9FFA5A995F8}"/>
              </a:ext>
            </a:extLst>
          </p:cNvPr>
          <p:cNvGrpSpPr/>
          <p:nvPr/>
        </p:nvGrpSpPr>
        <p:grpSpPr>
          <a:xfrm>
            <a:off x="1089281" y="3456315"/>
            <a:ext cx="366364" cy="367290"/>
            <a:chOff x="-61784125" y="3377700"/>
            <a:chExt cx="316650" cy="3174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" name="Google Shape;6786;p54">
              <a:extLst>
                <a:ext uri="{FF2B5EF4-FFF2-40B4-BE49-F238E27FC236}">
                  <a16:creationId xmlns:a16="http://schemas.microsoft.com/office/drawing/2014/main" id="{C9CCF42B-122A-0142-4A5D-103EB80B517D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787;p54">
              <a:extLst>
                <a:ext uri="{FF2B5EF4-FFF2-40B4-BE49-F238E27FC236}">
                  <a16:creationId xmlns:a16="http://schemas.microsoft.com/office/drawing/2014/main" id="{2E0A87B6-CEBB-92CF-0C55-7167C94D9651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88;p54">
              <a:extLst>
                <a:ext uri="{FF2B5EF4-FFF2-40B4-BE49-F238E27FC236}">
                  <a16:creationId xmlns:a16="http://schemas.microsoft.com/office/drawing/2014/main" id="{B0BB96DE-CBEF-A585-1B35-DE3D50C97DE8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89;p54">
              <a:extLst>
                <a:ext uri="{FF2B5EF4-FFF2-40B4-BE49-F238E27FC236}">
                  <a16:creationId xmlns:a16="http://schemas.microsoft.com/office/drawing/2014/main" id="{55F3FE40-B98A-07CB-FCEB-2004836D1023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90;p54">
              <a:extLst>
                <a:ext uri="{FF2B5EF4-FFF2-40B4-BE49-F238E27FC236}">
                  <a16:creationId xmlns:a16="http://schemas.microsoft.com/office/drawing/2014/main" id="{DFFED70F-5CAB-FBE9-E9BF-40C7AAE9A9F5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91;p54">
              <a:extLst>
                <a:ext uri="{FF2B5EF4-FFF2-40B4-BE49-F238E27FC236}">
                  <a16:creationId xmlns:a16="http://schemas.microsoft.com/office/drawing/2014/main" id="{D1954A46-185A-5434-6230-221F99E22255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92;p54">
              <a:extLst>
                <a:ext uri="{FF2B5EF4-FFF2-40B4-BE49-F238E27FC236}">
                  <a16:creationId xmlns:a16="http://schemas.microsoft.com/office/drawing/2014/main" id="{A14C934C-1EB0-0667-DD93-EAB8C0F2A055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8697;p58">
            <a:extLst>
              <a:ext uri="{FF2B5EF4-FFF2-40B4-BE49-F238E27FC236}">
                <a16:creationId xmlns:a16="http://schemas.microsoft.com/office/drawing/2014/main" id="{7EE868A6-02D4-1275-07E0-BA06D027A357}"/>
              </a:ext>
            </a:extLst>
          </p:cNvPr>
          <p:cNvGrpSpPr/>
          <p:nvPr/>
        </p:nvGrpSpPr>
        <p:grpSpPr>
          <a:xfrm>
            <a:off x="3266429" y="3557832"/>
            <a:ext cx="421927" cy="370882"/>
            <a:chOff x="-3030525" y="3973150"/>
            <a:chExt cx="293025" cy="2575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Google Shape;8698;p58">
              <a:extLst>
                <a:ext uri="{FF2B5EF4-FFF2-40B4-BE49-F238E27FC236}">
                  <a16:creationId xmlns:a16="http://schemas.microsoft.com/office/drawing/2014/main" id="{8D3813DC-BD8E-BB88-7CFC-FD80F1368C2D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99;p58">
              <a:extLst>
                <a:ext uri="{FF2B5EF4-FFF2-40B4-BE49-F238E27FC236}">
                  <a16:creationId xmlns:a16="http://schemas.microsoft.com/office/drawing/2014/main" id="{0EF00903-7293-6012-BB40-7C4017F27605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148;p55">
            <a:extLst>
              <a:ext uri="{FF2B5EF4-FFF2-40B4-BE49-F238E27FC236}">
                <a16:creationId xmlns:a16="http://schemas.microsoft.com/office/drawing/2014/main" id="{313A5DB7-999F-7E09-41C3-A1D8FB495C7A}"/>
              </a:ext>
            </a:extLst>
          </p:cNvPr>
          <p:cNvGrpSpPr/>
          <p:nvPr/>
        </p:nvGrpSpPr>
        <p:grpSpPr>
          <a:xfrm>
            <a:off x="2649215" y="1160992"/>
            <a:ext cx="355557" cy="354616"/>
            <a:chOff x="-34005425" y="3945575"/>
            <a:chExt cx="293025" cy="2922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" name="Google Shape;7149;p55">
              <a:extLst>
                <a:ext uri="{FF2B5EF4-FFF2-40B4-BE49-F238E27FC236}">
                  <a16:creationId xmlns:a16="http://schemas.microsoft.com/office/drawing/2014/main" id="{484CF111-B5A3-2221-7B94-6D4CB7D14B76}"/>
                </a:ext>
              </a:extLst>
            </p:cNvPr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50;p55">
              <a:extLst>
                <a:ext uri="{FF2B5EF4-FFF2-40B4-BE49-F238E27FC236}">
                  <a16:creationId xmlns:a16="http://schemas.microsoft.com/office/drawing/2014/main" id="{A5E7C3C2-FCD2-C2E6-1098-0B3A55279C28}"/>
                </a:ext>
              </a:extLst>
            </p:cNvPr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51;p55">
              <a:extLst>
                <a:ext uri="{FF2B5EF4-FFF2-40B4-BE49-F238E27FC236}">
                  <a16:creationId xmlns:a16="http://schemas.microsoft.com/office/drawing/2014/main" id="{A1F60D2F-1A09-B3A2-52AE-7901B3D4C3EC}"/>
                </a:ext>
              </a:extLst>
            </p:cNvPr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PROBLEMS AND MOTIVATIONS</a:t>
            </a: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POOR 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LACK OF FEATURES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PROGRAMMING MISTAKES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AIMS AND MOTIVATIONS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User friendly interface</a:t>
            </a: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Reach a wide audience</a:t>
            </a: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Improve user satisfaction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TECH STACK AND TOOLS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5">
            <a:extLst>
              <a:ext uri="{FF2B5EF4-FFF2-40B4-BE49-F238E27FC236}">
                <a16:creationId xmlns:a16="http://schemas.microsoft.com/office/drawing/2014/main" id="{91DC294A-5B36-2209-4B92-757DB0901D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62762" y="1661801"/>
            <a:ext cx="1165714" cy="1165714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2B56C85-CF1E-A7FB-6211-BAF9E4D88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56" y="1784608"/>
            <a:ext cx="785126" cy="920099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6748F81C-6D71-5DF0-580F-A2B73C97F542}"/>
              </a:ext>
            </a:extLst>
          </p:cNvPr>
          <p:cNvSpPr txBox="1"/>
          <p:nvPr/>
        </p:nvSpPr>
        <p:spPr>
          <a:xfrm>
            <a:off x="2218770" y="1846517"/>
            <a:ext cx="1084800" cy="323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dirty="0">
                <a:solidFill>
                  <a:srgbClr val="F66E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AC1E2-87F6-5C1B-C465-3214C4C4120C}"/>
              </a:ext>
            </a:extLst>
          </p:cNvPr>
          <p:cNvSpPr txBox="1"/>
          <p:nvPr/>
        </p:nvSpPr>
        <p:spPr>
          <a:xfrm>
            <a:off x="2129049" y="2169939"/>
            <a:ext cx="1063132" cy="31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ACC161EC-C23E-F69F-9460-501DECA7A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38182" y="3234086"/>
            <a:ext cx="1165714" cy="1165714"/>
          </a:xfrm>
          <a:prstGeom prst="rect">
            <a:avLst/>
          </a:prstGeom>
        </p:spPr>
      </p:pic>
      <p:sp>
        <p:nvSpPr>
          <p:cNvPr id="23" name="TextBox 8">
            <a:extLst>
              <a:ext uri="{FF2B5EF4-FFF2-40B4-BE49-F238E27FC236}">
                <a16:creationId xmlns:a16="http://schemas.microsoft.com/office/drawing/2014/main" id="{9A0C980A-B325-4DD0-DE3D-285F225549D7}"/>
              </a:ext>
            </a:extLst>
          </p:cNvPr>
          <p:cNvSpPr txBox="1"/>
          <p:nvPr/>
        </p:nvSpPr>
        <p:spPr>
          <a:xfrm>
            <a:off x="3118831" y="3390373"/>
            <a:ext cx="1552867" cy="311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dirty="0">
                <a:solidFill>
                  <a:srgbClr val="F66E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E39A8-4A1B-1DB7-E748-542D5A597D29}"/>
              </a:ext>
            </a:extLst>
          </p:cNvPr>
          <p:cNvSpPr txBox="1"/>
          <p:nvPr/>
        </p:nvSpPr>
        <p:spPr>
          <a:xfrm>
            <a:off x="3190531" y="3721223"/>
            <a:ext cx="177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of the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coding </a:t>
            </a:r>
          </a:p>
        </p:txBody>
      </p:sp>
      <p:pic>
        <p:nvPicPr>
          <p:cNvPr id="25" name="Picture 5">
            <a:extLst>
              <a:ext uri="{FF2B5EF4-FFF2-40B4-BE49-F238E27FC236}">
                <a16:creationId xmlns:a16="http://schemas.microsoft.com/office/drawing/2014/main" id="{1B8C5321-4641-75B9-E77C-7CEE4EBF5F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493864" y="1675493"/>
            <a:ext cx="1165714" cy="1165714"/>
          </a:xfrm>
          <a:prstGeom prst="rect">
            <a:avLst/>
          </a:prstGeom>
        </p:spPr>
      </p:pic>
      <p:sp>
        <p:nvSpPr>
          <p:cNvPr id="27" name="TextBox 8">
            <a:extLst>
              <a:ext uri="{FF2B5EF4-FFF2-40B4-BE49-F238E27FC236}">
                <a16:creationId xmlns:a16="http://schemas.microsoft.com/office/drawing/2014/main" id="{8B6B0FF2-BA96-CBB6-DCB8-33102BD7E28F}"/>
              </a:ext>
            </a:extLst>
          </p:cNvPr>
          <p:cNvSpPr txBox="1"/>
          <p:nvPr/>
        </p:nvSpPr>
        <p:spPr>
          <a:xfrm>
            <a:off x="4849872" y="1860209"/>
            <a:ext cx="1084800" cy="323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dirty="0">
                <a:solidFill>
                  <a:srgbClr val="F66E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75B67D-CC3D-37BC-79D7-7A1240FF3442}"/>
              </a:ext>
            </a:extLst>
          </p:cNvPr>
          <p:cNvSpPr txBox="1"/>
          <p:nvPr/>
        </p:nvSpPr>
        <p:spPr>
          <a:xfrm>
            <a:off x="4760150" y="2183631"/>
            <a:ext cx="1165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– End</a:t>
            </a:r>
          </a:p>
        </p:txBody>
      </p:sp>
      <p:pic>
        <p:nvPicPr>
          <p:cNvPr id="29" name="Picture 5">
            <a:extLst>
              <a:ext uri="{FF2B5EF4-FFF2-40B4-BE49-F238E27FC236}">
                <a16:creationId xmlns:a16="http://schemas.microsoft.com/office/drawing/2014/main" id="{886BD63E-8FAE-660D-0B62-BB30D3DD2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745638" y="3255108"/>
            <a:ext cx="1165714" cy="1165714"/>
          </a:xfrm>
          <a:prstGeom prst="rect">
            <a:avLst/>
          </a:prstGeom>
        </p:spPr>
      </p:pic>
      <p:sp>
        <p:nvSpPr>
          <p:cNvPr id="31" name="TextBox 8">
            <a:extLst>
              <a:ext uri="{FF2B5EF4-FFF2-40B4-BE49-F238E27FC236}">
                <a16:creationId xmlns:a16="http://schemas.microsoft.com/office/drawing/2014/main" id="{E072D3DE-94F0-557F-0596-A9AD73A063ED}"/>
              </a:ext>
            </a:extLst>
          </p:cNvPr>
          <p:cNvSpPr txBox="1"/>
          <p:nvPr/>
        </p:nvSpPr>
        <p:spPr>
          <a:xfrm>
            <a:off x="6093453" y="3396309"/>
            <a:ext cx="1084800" cy="323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dirty="0">
                <a:solidFill>
                  <a:srgbClr val="F66E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1100" dirty="0">
              <a:solidFill>
                <a:srgbClr val="F66E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B06DE1C6-5381-384D-DE12-D3DC464C9C3B}"/>
              </a:ext>
            </a:extLst>
          </p:cNvPr>
          <p:cNvSpPr txBox="1"/>
          <p:nvPr/>
        </p:nvSpPr>
        <p:spPr>
          <a:xfrm>
            <a:off x="6003731" y="3719731"/>
            <a:ext cx="2841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 management, team collaboration and version control are managed using GitHub repository.</a:t>
            </a:r>
          </a:p>
        </p:txBody>
      </p:sp>
      <p:pic>
        <p:nvPicPr>
          <p:cNvPr id="545" name="Picture 5">
            <a:extLst>
              <a:ext uri="{FF2B5EF4-FFF2-40B4-BE49-F238E27FC236}">
                <a16:creationId xmlns:a16="http://schemas.microsoft.com/office/drawing/2014/main" id="{968C9C96-CD9B-77AB-AA83-973DF98009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124966" y="1661801"/>
            <a:ext cx="1165714" cy="1165714"/>
          </a:xfrm>
          <a:prstGeom prst="rect">
            <a:avLst/>
          </a:prstGeom>
        </p:spPr>
      </p:pic>
      <p:sp>
        <p:nvSpPr>
          <p:cNvPr id="547" name="TextBox 8">
            <a:extLst>
              <a:ext uri="{FF2B5EF4-FFF2-40B4-BE49-F238E27FC236}">
                <a16:creationId xmlns:a16="http://schemas.microsoft.com/office/drawing/2014/main" id="{845E2994-2D7B-249A-E00A-BBBCA8CA302F}"/>
              </a:ext>
            </a:extLst>
          </p:cNvPr>
          <p:cNvSpPr txBox="1"/>
          <p:nvPr/>
        </p:nvSpPr>
        <p:spPr>
          <a:xfrm>
            <a:off x="7480974" y="1846517"/>
            <a:ext cx="1084800" cy="323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dirty="0">
                <a:solidFill>
                  <a:srgbClr val="F66E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JS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C9A95578-5CB8-05E7-0C69-EFBD37EF463D}"/>
              </a:ext>
            </a:extLst>
          </p:cNvPr>
          <p:cNvSpPr txBox="1"/>
          <p:nvPr/>
        </p:nvSpPr>
        <p:spPr>
          <a:xfrm>
            <a:off x="7391253" y="2169939"/>
            <a:ext cx="1063132" cy="31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3" name="Picture 552" descr="Icon&#10;&#10;Description automatically generated">
            <a:extLst>
              <a:ext uri="{FF2B5EF4-FFF2-40B4-BE49-F238E27FC236}">
                <a16:creationId xmlns:a16="http://schemas.microsoft.com/office/drawing/2014/main" id="{8F3DE700-EC63-B69C-01C5-3989B98F72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04" y="1903443"/>
            <a:ext cx="563633" cy="666112"/>
          </a:xfrm>
          <a:prstGeom prst="rect">
            <a:avLst/>
          </a:prstGeom>
        </p:spPr>
      </p:pic>
      <p:pic>
        <p:nvPicPr>
          <p:cNvPr id="554" name="Picture 553" descr="Icon&#10;&#10;Description automatically generated">
            <a:extLst>
              <a:ext uri="{FF2B5EF4-FFF2-40B4-BE49-F238E27FC236}">
                <a16:creationId xmlns:a16="http://schemas.microsoft.com/office/drawing/2014/main" id="{4B7C604D-2E88-39CD-55C7-446276E771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2776" y="1979610"/>
            <a:ext cx="530093" cy="530093"/>
          </a:xfrm>
          <a:prstGeom prst="rect">
            <a:avLst/>
          </a:prstGeom>
        </p:spPr>
      </p:pic>
      <p:pic>
        <p:nvPicPr>
          <p:cNvPr id="555" name="Picture 554">
            <a:extLst>
              <a:ext uri="{FF2B5EF4-FFF2-40B4-BE49-F238E27FC236}">
                <a16:creationId xmlns:a16="http://schemas.microsoft.com/office/drawing/2014/main" id="{B3C5F742-DD0D-F0C3-8D6D-4560353E4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63" y="3546089"/>
            <a:ext cx="536749" cy="527088"/>
          </a:xfrm>
          <a:prstGeom prst="rect">
            <a:avLst/>
          </a:prstGeom>
        </p:spPr>
      </p:pic>
      <p:pic>
        <p:nvPicPr>
          <p:cNvPr id="556" name="Picture 555">
            <a:extLst>
              <a:ext uri="{FF2B5EF4-FFF2-40B4-BE49-F238E27FC236}">
                <a16:creationId xmlns:a16="http://schemas.microsoft.com/office/drawing/2014/main" id="{6CA3C4D2-6233-1C91-1E21-AA5C6A1B06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65" y="3276203"/>
            <a:ext cx="1066860" cy="10668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FUNCTIONS</a:t>
            </a:r>
            <a:endParaRPr dirty="0"/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00;p28">
            <a:extLst>
              <a:ext uri="{FF2B5EF4-FFF2-40B4-BE49-F238E27FC236}">
                <a16:creationId xmlns:a16="http://schemas.microsoft.com/office/drawing/2014/main" id="{7ACD47C8-C5AB-7963-F358-0C86ABBCC82E}"/>
              </a:ext>
            </a:extLst>
          </p:cNvPr>
          <p:cNvSpPr/>
          <p:nvPr/>
        </p:nvSpPr>
        <p:spPr>
          <a:xfrm>
            <a:off x="3097260" y="2955840"/>
            <a:ext cx="312365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1" name="Google Shape;401;p28">
            <a:extLst>
              <a:ext uri="{FF2B5EF4-FFF2-40B4-BE49-F238E27FC236}">
                <a16:creationId xmlns:a16="http://schemas.microsoft.com/office/drawing/2014/main" id="{A20A78C6-F5A4-8DC1-060F-ECCCA4CCF6E2}"/>
              </a:ext>
            </a:extLst>
          </p:cNvPr>
          <p:cNvSpPr/>
          <p:nvPr/>
        </p:nvSpPr>
        <p:spPr>
          <a:xfrm>
            <a:off x="3097259" y="2254490"/>
            <a:ext cx="3123653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2" name="Google Shape;402;p28">
            <a:extLst>
              <a:ext uri="{FF2B5EF4-FFF2-40B4-BE49-F238E27FC236}">
                <a16:creationId xmlns:a16="http://schemas.microsoft.com/office/drawing/2014/main" id="{211B2E8B-5A67-E6C6-DC64-B6FAEE750BF7}"/>
              </a:ext>
            </a:extLst>
          </p:cNvPr>
          <p:cNvSpPr/>
          <p:nvPr/>
        </p:nvSpPr>
        <p:spPr>
          <a:xfrm>
            <a:off x="3097259" y="1553140"/>
            <a:ext cx="3123653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3" name="Google Shape;404;p28">
            <a:extLst>
              <a:ext uri="{FF2B5EF4-FFF2-40B4-BE49-F238E27FC236}">
                <a16:creationId xmlns:a16="http://schemas.microsoft.com/office/drawing/2014/main" id="{417B312C-D244-AD8B-8D4B-E7FBCCD90CEE}"/>
              </a:ext>
            </a:extLst>
          </p:cNvPr>
          <p:cNvSpPr txBox="1">
            <a:spLocks/>
          </p:cNvSpPr>
          <p:nvPr/>
        </p:nvSpPr>
        <p:spPr>
          <a:xfrm>
            <a:off x="3318965" y="1738851"/>
            <a:ext cx="2506069" cy="1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US" sz="1200" dirty="0">
                <a:solidFill>
                  <a:schemeClr val="dk1"/>
                </a:solidFill>
              </a:rPr>
              <a:t>1. Property Listing Dashboard</a:t>
            </a:r>
          </a:p>
        </p:txBody>
      </p:sp>
      <p:sp>
        <p:nvSpPr>
          <p:cNvPr id="26" name="Google Shape;408;p28">
            <a:extLst>
              <a:ext uri="{FF2B5EF4-FFF2-40B4-BE49-F238E27FC236}">
                <a16:creationId xmlns:a16="http://schemas.microsoft.com/office/drawing/2014/main" id="{9B351F26-7C73-5BBB-DDBA-92F9996F1E9C}"/>
              </a:ext>
            </a:extLst>
          </p:cNvPr>
          <p:cNvSpPr/>
          <p:nvPr/>
        </p:nvSpPr>
        <p:spPr>
          <a:xfrm>
            <a:off x="2580960" y="153169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7" name="Google Shape;409;p28">
            <a:extLst>
              <a:ext uri="{FF2B5EF4-FFF2-40B4-BE49-F238E27FC236}">
                <a16:creationId xmlns:a16="http://schemas.microsoft.com/office/drawing/2014/main" id="{5CDEC6FC-3A01-7DA6-C7BC-502CC78EDBD7}"/>
              </a:ext>
            </a:extLst>
          </p:cNvPr>
          <p:cNvSpPr/>
          <p:nvPr/>
        </p:nvSpPr>
        <p:spPr>
          <a:xfrm>
            <a:off x="2580960" y="223304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10;p28">
            <a:extLst>
              <a:ext uri="{FF2B5EF4-FFF2-40B4-BE49-F238E27FC236}">
                <a16:creationId xmlns:a16="http://schemas.microsoft.com/office/drawing/2014/main" id="{4151246E-03D6-66B6-1113-339E6D3462A5}"/>
              </a:ext>
            </a:extLst>
          </p:cNvPr>
          <p:cNvSpPr/>
          <p:nvPr/>
        </p:nvSpPr>
        <p:spPr>
          <a:xfrm>
            <a:off x="2694248" y="1645502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0" name="Google Shape;412;p28">
            <a:extLst>
              <a:ext uri="{FF2B5EF4-FFF2-40B4-BE49-F238E27FC236}">
                <a16:creationId xmlns:a16="http://schemas.microsoft.com/office/drawing/2014/main" id="{9617C1B2-3467-7741-3EE1-21CFB8A11F24}"/>
              </a:ext>
            </a:extLst>
          </p:cNvPr>
          <p:cNvGrpSpPr/>
          <p:nvPr/>
        </p:nvGrpSpPr>
        <p:grpSpPr>
          <a:xfrm rot="10800000" flipH="1">
            <a:off x="2641585" y="2363134"/>
            <a:ext cx="302125" cy="163726"/>
            <a:chOff x="1319675" y="779200"/>
            <a:chExt cx="2343875" cy="1270175"/>
          </a:xfrm>
        </p:grpSpPr>
        <p:sp>
          <p:nvSpPr>
            <p:cNvPr id="31" name="Google Shape;413;p28">
              <a:extLst>
                <a:ext uri="{FF2B5EF4-FFF2-40B4-BE49-F238E27FC236}">
                  <a16:creationId xmlns:a16="http://schemas.microsoft.com/office/drawing/2014/main" id="{4D7EC731-95B3-2B07-A248-8D0F0A7B45DC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414;p28">
              <a:extLst>
                <a:ext uri="{FF2B5EF4-FFF2-40B4-BE49-F238E27FC236}">
                  <a16:creationId xmlns:a16="http://schemas.microsoft.com/office/drawing/2014/main" id="{50E38BA9-1B85-6C82-9E38-AACE27097A08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415;p28">
              <a:extLst>
                <a:ext uri="{FF2B5EF4-FFF2-40B4-BE49-F238E27FC236}">
                  <a16:creationId xmlns:a16="http://schemas.microsoft.com/office/drawing/2014/main" id="{74BEECAD-FE69-4BFF-DB46-24E35FBBA13E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81" name="Google Shape;404;p28">
            <a:extLst>
              <a:ext uri="{FF2B5EF4-FFF2-40B4-BE49-F238E27FC236}">
                <a16:creationId xmlns:a16="http://schemas.microsoft.com/office/drawing/2014/main" id="{1432778D-0434-C0AD-CAFD-E87FCCC6315A}"/>
              </a:ext>
            </a:extLst>
          </p:cNvPr>
          <p:cNvSpPr txBox="1">
            <a:spLocks/>
          </p:cNvSpPr>
          <p:nvPr/>
        </p:nvSpPr>
        <p:spPr>
          <a:xfrm>
            <a:off x="3318965" y="2380764"/>
            <a:ext cx="3014069" cy="26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US" sz="1200">
                <a:solidFill>
                  <a:schemeClr val="dk1"/>
                </a:solidFill>
              </a:rPr>
              <a:t>2. Customer Management Dashboard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2" name="Google Shape;404;p28">
            <a:extLst>
              <a:ext uri="{FF2B5EF4-FFF2-40B4-BE49-F238E27FC236}">
                <a16:creationId xmlns:a16="http://schemas.microsoft.com/office/drawing/2014/main" id="{B7ABAC3B-6108-0AD7-9079-C9423260112E}"/>
              </a:ext>
            </a:extLst>
          </p:cNvPr>
          <p:cNvSpPr txBox="1">
            <a:spLocks/>
          </p:cNvSpPr>
          <p:nvPr/>
        </p:nvSpPr>
        <p:spPr>
          <a:xfrm>
            <a:off x="3316840" y="3082114"/>
            <a:ext cx="2754938" cy="23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US" sz="1200" dirty="0">
                <a:solidFill>
                  <a:schemeClr val="dk1"/>
                </a:solidFill>
              </a:rPr>
              <a:t>3. Sales Management Dashboard</a:t>
            </a:r>
          </a:p>
        </p:txBody>
      </p:sp>
      <p:sp>
        <p:nvSpPr>
          <p:cNvPr id="583" name="Google Shape;401;p28">
            <a:extLst>
              <a:ext uri="{FF2B5EF4-FFF2-40B4-BE49-F238E27FC236}">
                <a16:creationId xmlns:a16="http://schemas.microsoft.com/office/drawing/2014/main" id="{8FE09C29-D1D5-F295-BE80-B8A414ADE378}"/>
              </a:ext>
            </a:extLst>
          </p:cNvPr>
          <p:cNvSpPr/>
          <p:nvPr/>
        </p:nvSpPr>
        <p:spPr>
          <a:xfrm>
            <a:off x="3097259" y="3626164"/>
            <a:ext cx="3123653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84" name="Google Shape;409;p28">
            <a:extLst>
              <a:ext uri="{FF2B5EF4-FFF2-40B4-BE49-F238E27FC236}">
                <a16:creationId xmlns:a16="http://schemas.microsoft.com/office/drawing/2014/main" id="{F3F58BC5-4BD2-2D2B-EDCA-016FE042974A}"/>
              </a:ext>
            </a:extLst>
          </p:cNvPr>
          <p:cNvSpPr/>
          <p:nvPr/>
        </p:nvSpPr>
        <p:spPr>
          <a:xfrm>
            <a:off x="2580960" y="360471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585" name="Google Shape;412;p28">
            <a:extLst>
              <a:ext uri="{FF2B5EF4-FFF2-40B4-BE49-F238E27FC236}">
                <a16:creationId xmlns:a16="http://schemas.microsoft.com/office/drawing/2014/main" id="{A768D2BA-E263-C9C6-59FE-B5B6AE217ED4}"/>
              </a:ext>
            </a:extLst>
          </p:cNvPr>
          <p:cNvGrpSpPr/>
          <p:nvPr/>
        </p:nvGrpSpPr>
        <p:grpSpPr>
          <a:xfrm rot="10800000" flipH="1">
            <a:off x="2641585" y="3734808"/>
            <a:ext cx="302125" cy="163726"/>
            <a:chOff x="1319675" y="779200"/>
            <a:chExt cx="2343875" cy="1270175"/>
          </a:xfrm>
        </p:grpSpPr>
        <p:sp>
          <p:nvSpPr>
            <p:cNvPr id="586" name="Google Shape;413;p28">
              <a:extLst>
                <a:ext uri="{FF2B5EF4-FFF2-40B4-BE49-F238E27FC236}">
                  <a16:creationId xmlns:a16="http://schemas.microsoft.com/office/drawing/2014/main" id="{0653A007-1568-9120-FA46-7292DC08D0B3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414;p28">
              <a:extLst>
                <a:ext uri="{FF2B5EF4-FFF2-40B4-BE49-F238E27FC236}">
                  <a16:creationId xmlns:a16="http://schemas.microsoft.com/office/drawing/2014/main" id="{14DA36BD-A133-4335-445F-D1E88CF0295F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415;p28">
              <a:extLst>
                <a:ext uri="{FF2B5EF4-FFF2-40B4-BE49-F238E27FC236}">
                  <a16:creationId xmlns:a16="http://schemas.microsoft.com/office/drawing/2014/main" id="{A7CE9957-BEB3-8C12-50AE-FD2B40A9D49B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89" name="Google Shape;404;p28">
            <a:extLst>
              <a:ext uri="{FF2B5EF4-FFF2-40B4-BE49-F238E27FC236}">
                <a16:creationId xmlns:a16="http://schemas.microsoft.com/office/drawing/2014/main" id="{71CCF450-C43A-D772-9EA8-942CEDD0FF65}"/>
              </a:ext>
            </a:extLst>
          </p:cNvPr>
          <p:cNvSpPr txBox="1">
            <a:spLocks/>
          </p:cNvSpPr>
          <p:nvPr/>
        </p:nvSpPr>
        <p:spPr>
          <a:xfrm>
            <a:off x="3318965" y="3752438"/>
            <a:ext cx="3014069" cy="26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US" sz="1200">
                <a:solidFill>
                  <a:schemeClr val="dk1"/>
                </a:solidFill>
              </a:rPr>
              <a:t>4. Maintenance Management System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91" name="Google Shape;409;p28">
            <a:extLst>
              <a:ext uri="{FF2B5EF4-FFF2-40B4-BE49-F238E27FC236}">
                <a16:creationId xmlns:a16="http://schemas.microsoft.com/office/drawing/2014/main" id="{9BA2B668-2AA2-A0E0-9381-C97965DD50E7}"/>
              </a:ext>
            </a:extLst>
          </p:cNvPr>
          <p:cNvSpPr/>
          <p:nvPr/>
        </p:nvSpPr>
        <p:spPr>
          <a:xfrm>
            <a:off x="2585486" y="293439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592" name="Google Shape;412;p28">
            <a:extLst>
              <a:ext uri="{FF2B5EF4-FFF2-40B4-BE49-F238E27FC236}">
                <a16:creationId xmlns:a16="http://schemas.microsoft.com/office/drawing/2014/main" id="{3C29F3FE-63BA-917F-B603-63A50E19C34C}"/>
              </a:ext>
            </a:extLst>
          </p:cNvPr>
          <p:cNvGrpSpPr/>
          <p:nvPr/>
        </p:nvGrpSpPr>
        <p:grpSpPr>
          <a:xfrm rot="10800000" flipH="1">
            <a:off x="2646111" y="3064484"/>
            <a:ext cx="302125" cy="163726"/>
            <a:chOff x="1319675" y="779200"/>
            <a:chExt cx="2343875" cy="1270175"/>
          </a:xfrm>
        </p:grpSpPr>
        <p:sp>
          <p:nvSpPr>
            <p:cNvPr id="593" name="Google Shape;413;p28">
              <a:extLst>
                <a:ext uri="{FF2B5EF4-FFF2-40B4-BE49-F238E27FC236}">
                  <a16:creationId xmlns:a16="http://schemas.microsoft.com/office/drawing/2014/main" id="{E8E20380-9211-1502-214A-97E707302C15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4" name="Google Shape;414;p28">
              <a:extLst>
                <a:ext uri="{FF2B5EF4-FFF2-40B4-BE49-F238E27FC236}">
                  <a16:creationId xmlns:a16="http://schemas.microsoft.com/office/drawing/2014/main" id="{1BB2079C-75F8-85BB-B5FF-C87FFCBEF78F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5" name="Google Shape;415;p28">
              <a:extLst>
                <a:ext uri="{FF2B5EF4-FFF2-40B4-BE49-F238E27FC236}">
                  <a16:creationId xmlns:a16="http://schemas.microsoft.com/office/drawing/2014/main" id="{B86BD940-0F93-5DA5-FB9A-EDBDE7DF4CA2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96" name="Google Shape;409;p28">
            <a:extLst>
              <a:ext uri="{FF2B5EF4-FFF2-40B4-BE49-F238E27FC236}">
                <a16:creationId xmlns:a16="http://schemas.microsoft.com/office/drawing/2014/main" id="{3E44755B-F2F7-8B76-5C2F-7E6A0A120D5F}"/>
              </a:ext>
            </a:extLst>
          </p:cNvPr>
          <p:cNvSpPr/>
          <p:nvPr/>
        </p:nvSpPr>
        <p:spPr>
          <a:xfrm>
            <a:off x="2571851" y="154196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597" name="Google Shape;412;p28">
            <a:extLst>
              <a:ext uri="{FF2B5EF4-FFF2-40B4-BE49-F238E27FC236}">
                <a16:creationId xmlns:a16="http://schemas.microsoft.com/office/drawing/2014/main" id="{F8895022-17AE-1746-67BC-865E03C86D21}"/>
              </a:ext>
            </a:extLst>
          </p:cNvPr>
          <p:cNvGrpSpPr/>
          <p:nvPr/>
        </p:nvGrpSpPr>
        <p:grpSpPr>
          <a:xfrm rot="10800000" flipH="1">
            <a:off x="2632476" y="1672059"/>
            <a:ext cx="302125" cy="163726"/>
            <a:chOff x="1319675" y="779200"/>
            <a:chExt cx="2343875" cy="1270175"/>
          </a:xfrm>
        </p:grpSpPr>
        <p:sp>
          <p:nvSpPr>
            <p:cNvPr id="598" name="Google Shape;413;p28">
              <a:extLst>
                <a:ext uri="{FF2B5EF4-FFF2-40B4-BE49-F238E27FC236}">
                  <a16:creationId xmlns:a16="http://schemas.microsoft.com/office/drawing/2014/main" id="{DA9ED132-F7E2-03D8-99C1-63F6F0130497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414;p28">
              <a:extLst>
                <a:ext uri="{FF2B5EF4-FFF2-40B4-BE49-F238E27FC236}">
                  <a16:creationId xmlns:a16="http://schemas.microsoft.com/office/drawing/2014/main" id="{6DD26F33-D725-001B-04AA-44D18527D06A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415;p28">
              <a:extLst>
                <a:ext uri="{FF2B5EF4-FFF2-40B4-BE49-F238E27FC236}">
                  <a16:creationId xmlns:a16="http://schemas.microsoft.com/office/drawing/2014/main" id="{98236E55-AEBB-6E70-73BB-3C9ABCAC8218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9" name="Google Shape;401;p28">
            <a:extLst>
              <a:ext uri="{FF2B5EF4-FFF2-40B4-BE49-F238E27FC236}">
                <a16:creationId xmlns:a16="http://schemas.microsoft.com/office/drawing/2014/main" id="{99AD9DE8-E2C0-5BCC-B7BC-F6058588FDAA}"/>
              </a:ext>
            </a:extLst>
          </p:cNvPr>
          <p:cNvSpPr/>
          <p:nvPr/>
        </p:nvSpPr>
        <p:spPr>
          <a:xfrm>
            <a:off x="3088150" y="4326652"/>
            <a:ext cx="3123653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20" name="Google Shape;409;p28">
            <a:extLst>
              <a:ext uri="{FF2B5EF4-FFF2-40B4-BE49-F238E27FC236}">
                <a16:creationId xmlns:a16="http://schemas.microsoft.com/office/drawing/2014/main" id="{81E26C50-D52A-B832-372F-9C042D930917}"/>
              </a:ext>
            </a:extLst>
          </p:cNvPr>
          <p:cNvSpPr/>
          <p:nvPr/>
        </p:nvSpPr>
        <p:spPr>
          <a:xfrm>
            <a:off x="2571851" y="430520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621" name="Google Shape;412;p28">
            <a:extLst>
              <a:ext uri="{FF2B5EF4-FFF2-40B4-BE49-F238E27FC236}">
                <a16:creationId xmlns:a16="http://schemas.microsoft.com/office/drawing/2014/main" id="{608AB763-B828-9E4C-95B4-531B44A7B30D}"/>
              </a:ext>
            </a:extLst>
          </p:cNvPr>
          <p:cNvGrpSpPr/>
          <p:nvPr/>
        </p:nvGrpSpPr>
        <p:grpSpPr>
          <a:xfrm rot="10800000" flipH="1">
            <a:off x="2632476" y="4435296"/>
            <a:ext cx="302125" cy="163726"/>
            <a:chOff x="1319675" y="779200"/>
            <a:chExt cx="2343875" cy="1270175"/>
          </a:xfrm>
        </p:grpSpPr>
        <p:sp>
          <p:nvSpPr>
            <p:cNvPr id="622" name="Google Shape;413;p28">
              <a:extLst>
                <a:ext uri="{FF2B5EF4-FFF2-40B4-BE49-F238E27FC236}">
                  <a16:creationId xmlns:a16="http://schemas.microsoft.com/office/drawing/2014/main" id="{F0EB0BE5-BD85-BB56-6F91-3CF65E3B9E57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414;p28">
              <a:extLst>
                <a:ext uri="{FF2B5EF4-FFF2-40B4-BE49-F238E27FC236}">
                  <a16:creationId xmlns:a16="http://schemas.microsoft.com/office/drawing/2014/main" id="{C1FF2543-388C-0896-250A-77A8F93D1441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415;p28">
              <a:extLst>
                <a:ext uri="{FF2B5EF4-FFF2-40B4-BE49-F238E27FC236}">
                  <a16:creationId xmlns:a16="http://schemas.microsoft.com/office/drawing/2014/main" id="{44B99F8A-2638-84D8-A67E-3EE00AC42E88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5" name="Google Shape;404;p28">
            <a:extLst>
              <a:ext uri="{FF2B5EF4-FFF2-40B4-BE49-F238E27FC236}">
                <a16:creationId xmlns:a16="http://schemas.microsoft.com/office/drawing/2014/main" id="{E3DC3FB1-123C-712B-5424-C37F356CE2FD}"/>
              </a:ext>
            </a:extLst>
          </p:cNvPr>
          <p:cNvSpPr txBox="1">
            <a:spLocks/>
          </p:cNvSpPr>
          <p:nvPr/>
        </p:nvSpPr>
        <p:spPr>
          <a:xfrm>
            <a:off x="3309856" y="4452926"/>
            <a:ext cx="3014069" cy="26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en-US" sz="1200" dirty="0">
                <a:solidFill>
                  <a:schemeClr val="dk1"/>
                </a:solidFill>
              </a:rPr>
              <a:t>4. User Management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10;p39">
            <a:extLst>
              <a:ext uri="{FF2B5EF4-FFF2-40B4-BE49-F238E27FC236}">
                <a16:creationId xmlns:a16="http://schemas.microsoft.com/office/drawing/2014/main" id="{B5CF082A-AAC4-2861-4653-4D842781AB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9703" r="24287"/>
          <a:stretch/>
        </p:blipFill>
        <p:spPr>
          <a:xfrm>
            <a:off x="4493341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pic>
        <p:nvPicPr>
          <p:cNvPr id="1109" name="Google Shape;1109;p39"/>
          <p:cNvPicPr preferRelativeResize="0"/>
          <p:nvPr/>
        </p:nvPicPr>
        <p:blipFill rotWithShape="1">
          <a:blip r:embed="rId4">
            <a:alphaModFix/>
          </a:blip>
          <a:srcRect l="14268" r="27494"/>
          <a:stretch/>
        </p:blipFill>
        <p:spPr>
          <a:xfrm>
            <a:off x="311712" y="1453300"/>
            <a:ext cx="1289125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9"/>
          <p:cNvPicPr preferRelativeResize="0"/>
          <p:nvPr/>
        </p:nvPicPr>
        <p:blipFill rotWithShape="1">
          <a:blip r:embed="rId3">
            <a:alphaModFix/>
          </a:blip>
          <a:srcRect l="49703" r="24287"/>
          <a:stretch/>
        </p:blipFill>
        <p:spPr>
          <a:xfrm>
            <a:off x="3107800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39"/>
          <p:cNvPicPr preferRelativeResize="0"/>
          <p:nvPr/>
        </p:nvPicPr>
        <p:blipFill rotWithShape="1">
          <a:blip r:embed="rId5">
            <a:alphaModFix/>
          </a:blip>
          <a:srcRect l="37643" r="36348"/>
          <a:stretch/>
        </p:blipFill>
        <p:spPr>
          <a:xfrm>
            <a:off x="1709739" y="1453300"/>
            <a:ext cx="1289126" cy="3309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39"/>
          <p:cNvCxnSpPr>
            <a:cxnSpLocks/>
          </p:cNvCxnSpPr>
          <p:nvPr/>
        </p:nvCxnSpPr>
        <p:spPr>
          <a:xfrm>
            <a:off x="4256319" y="3167744"/>
            <a:ext cx="169277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3" name="Google Shape;1113;p39"/>
          <p:cNvCxnSpPr>
            <a:cxnSpLocks/>
          </p:cNvCxnSpPr>
          <p:nvPr/>
        </p:nvCxnSpPr>
        <p:spPr>
          <a:xfrm>
            <a:off x="2932411" y="3755572"/>
            <a:ext cx="3016678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14" name="Google Shape;1114;p39"/>
          <p:cNvCxnSpPr>
            <a:cxnSpLocks/>
          </p:cNvCxnSpPr>
          <p:nvPr/>
        </p:nvCxnSpPr>
        <p:spPr>
          <a:xfrm>
            <a:off x="1355797" y="4372425"/>
            <a:ext cx="4593292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963611" y="3167744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You can replace the image on the screen with your own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5963603" y="3755572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You can replace the image on the screen with your own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949089" y="4372425"/>
            <a:ext cx="233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You can replace the image on the screen with your own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963625" y="297153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JENNA DOE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5963617" y="355936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JOHN DOE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949103" y="41762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JIMMY DOE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1112;p39">
            <a:extLst>
              <a:ext uri="{FF2B5EF4-FFF2-40B4-BE49-F238E27FC236}">
                <a16:creationId xmlns:a16="http://schemas.microsoft.com/office/drawing/2014/main" id="{CA0CBAD7-7E61-5F94-A0C8-B223723F2254}"/>
              </a:ext>
            </a:extLst>
          </p:cNvPr>
          <p:cNvCxnSpPr>
            <a:cxnSpLocks/>
          </p:cNvCxnSpPr>
          <p:nvPr/>
        </p:nvCxnSpPr>
        <p:spPr>
          <a:xfrm>
            <a:off x="5399314" y="2550567"/>
            <a:ext cx="564289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1115;p39">
            <a:extLst>
              <a:ext uri="{FF2B5EF4-FFF2-40B4-BE49-F238E27FC236}">
                <a16:creationId xmlns:a16="http://schemas.microsoft.com/office/drawing/2014/main" id="{990727EB-C1E6-944D-3592-8D993D33DE41}"/>
              </a:ext>
            </a:extLst>
          </p:cNvPr>
          <p:cNvSpPr txBox="1">
            <a:spLocks/>
          </p:cNvSpPr>
          <p:nvPr/>
        </p:nvSpPr>
        <p:spPr>
          <a:xfrm>
            <a:off x="5963603" y="2550579"/>
            <a:ext cx="23352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en-US" sz="900"/>
              <a:t>You can replace the image on the screen with your own</a:t>
            </a:r>
          </a:p>
        </p:txBody>
      </p:sp>
      <p:sp>
        <p:nvSpPr>
          <p:cNvPr id="5" name="Google Shape;1118;p39">
            <a:extLst>
              <a:ext uri="{FF2B5EF4-FFF2-40B4-BE49-F238E27FC236}">
                <a16:creationId xmlns:a16="http://schemas.microsoft.com/office/drawing/2014/main" id="{E13328B4-0620-45D1-FA4F-99E7D43580C8}"/>
              </a:ext>
            </a:extLst>
          </p:cNvPr>
          <p:cNvSpPr txBox="1">
            <a:spLocks/>
          </p:cNvSpPr>
          <p:nvPr/>
        </p:nvSpPr>
        <p:spPr>
          <a:xfrm>
            <a:off x="5963617" y="235436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000"/>
              <a:t>JENNA DOE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395</Words>
  <Application>Microsoft Office PowerPoint</Application>
  <PresentationFormat>On-screen Show (16:9)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 Black</vt:lpstr>
      <vt:lpstr>Roboto Light</vt:lpstr>
      <vt:lpstr>Arial</vt:lpstr>
      <vt:lpstr>Times New Roman</vt:lpstr>
      <vt:lpstr>Roboto Thin</vt:lpstr>
      <vt:lpstr>Roboto Mono Thin</vt:lpstr>
      <vt:lpstr>WEB PROPOSAL</vt:lpstr>
      <vt:lpstr>WEB PROJECT PROPOSAL</vt:lpstr>
      <vt:lpstr>Team.</vt:lpstr>
      <vt:lpstr>WHAT WE ARE WORKING ON</vt:lpstr>
      <vt:lpstr>ABOUT THE PROJECT</vt:lpstr>
      <vt:lpstr>PROBLEMS AND MOTIVATIONS</vt:lpstr>
      <vt:lpstr>AIMS AND MOTIVATIONS </vt:lpstr>
      <vt:lpstr>TECH STACK AND TOOLS</vt:lpstr>
      <vt:lpstr>SYSTEM FUNCTIONS</vt:lpstr>
      <vt:lpstr>THE TEAM</vt:lpstr>
      <vt:lpstr>OUR GOALS</vt:lpstr>
      <vt:lpstr>PREDICTED RESULTS</vt:lpstr>
      <vt:lpstr>A VIDEO IS A GOOD IDEA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RANSITH N.P.V it22199430</cp:lastModifiedBy>
  <cp:revision>2</cp:revision>
  <dcterms:modified xsi:type="dcterms:W3CDTF">2025-02-26T15:47:18Z</dcterms:modified>
</cp:coreProperties>
</file>