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3" r:id="rId2"/>
  </p:sldMasterIdLst>
  <p:notesMasterIdLst>
    <p:notesMasterId r:id="rId14"/>
  </p:notesMasterIdLst>
  <p:sldIdLst>
    <p:sldId id="256" r:id="rId3"/>
    <p:sldId id="257" r:id="rId4"/>
    <p:sldId id="341" r:id="rId5"/>
    <p:sldId id="348" r:id="rId6"/>
    <p:sldId id="356" r:id="rId7"/>
    <p:sldId id="351" r:id="rId8"/>
    <p:sldId id="352" r:id="rId9"/>
    <p:sldId id="353" r:id="rId10"/>
    <p:sldId id="354" r:id="rId11"/>
    <p:sldId id="355" r:id="rId12"/>
    <p:sldId id="328" r:id="rId13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2A379-1ACE-385C-D62C-449F83056864}" v="134" dt="2021-09-20T18:57:17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4"/>
    <p:restoredTop sz="94626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91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gneau, Peter" userId="S::p.daigneau@snhu.edu::e2dc989b-b657-49d3-91ce-07ff419b9c20" providerId="AD" clId="Web-{8B72A379-1ACE-385C-D62C-449F83056864}"/>
    <pc:docChg chg="modSld">
      <pc:chgData name="Daigneau, Peter" userId="S::p.daigneau@snhu.edu::e2dc989b-b657-49d3-91ce-07ff419b9c20" providerId="AD" clId="Web-{8B72A379-1ACE-385C-D62C-449F83056864}" dt="2021-09-20T18:57:17.063" v="71" actId="20577"/>
      <pc:docMkLst>
        <pc:docMk/>
      </pc:docMkLst>
      <pc:sldChg chg="modSp">
        <pc:chgData name="Daigneau, Peter" userId="S::p.daigneau@snhu.edu::e2dc989b-b657-49d3-91ce-07ff419b9c20" providerId="AD" clId="Web-{8B72A379-1ACE-385C-D62C-449F83056864}" dt="2021-09-20T18:53:34.024" v="7" actId="20577"/>
        <pc:sldMkLst>
          <pc:docMk/>
          <pc:sldMk cId="2213697182" sldId="257"/>
        </pc:sldMkLst>
        <pc:spChg chg="mod">
          <ac:chgData name="Daigneau, Peter" userId="S::p.daigneau@snhu.edu::e2dc989b-b657-49d3-91ce-07ff419b9c20" providerId="AD" clId="Web-{8B72A379-1ACE-385C-D62C-449F83056864}" dt="2021-09-20T18:53:34.024" v="7" actId="20577"/>
          <ac:spMkLst>
            <pc:docMk/>
            <pc:sldMk cId="2213697182" sldId="257"/>
            <ac:spMk id="3" creationId="{00000000-0000-0000-0000-000000000000}"/>
          </ac:spMkLst>
        </pc:spChg>
      </pc:sldChg>
      <pc:sldChg chg="modSp">
        <pc:chgData name="Daigneau, Peter" userId="S::p.daigneau@snhu.edu::e2dc989b-b657-49d3-91ce-07ff419b9c20" providerId="AD" clId="Web-{8B72A379-1ACE-385C-D62C-449F83056864}" dt="2021-09-20T18:56:54.890" v="60" actId="20577"/>
        <pc:sldMkLst>
          <pc:docMk/>
          <pc:sldMk cId="2759586453" sldId="348"/>
        </pc:sldMkLst>
        <pc:spChg chg="mod">
          <ac:chgData name="Daigneau, Peter" userId="S::p.daigneau@snhu.edu::e2dc989b-b657-49d3-91ce-07ff419b9c20" providerId="AD" clId="Web-{8B72A379-1ACE-385C-D62C-449F83056864}" dt="2021-09-20T18:56:54.890" v="60" actId="20577"/>
          <ac:spMkLst>
            <pc:docMk/>
            <pc:sldMk cId="2759586453" sldId="348"/>
            <ac:spMk id="4" creationId="{C77B50AA-2971-4203-B11E-320FC4E57C6F}"/>
          </ac:spMkLst>
        </pc:spChg>
      </pc:sldChg>
      <pc:sldChg chg="modSp">
        <pc:chgData name="Daigneau, Peter" userId="S::p.daigneau@snhu.edu::e2dc989b-b657-49d3-91ce-07ff419b9c20" providerId="AD" clId="Web-{8B72A379-1ACE-385C-D62C-449F83056864}" dt="2021-09-20T18:56:27.092" v="57" actId="20577"/>
        <pc:sldMkLst>
          <pc:docMk/>
          <pc:sldMk cId="2015201661" sldId="354"/>
        </pc:sldMkLst>
        <pc:spChg chg="mod">
          <ac:chgData name="Daigneau, Peter" userId="S::p.daigneau@snhu.edu::e2dc989b-b657-49d3-91ce-07ff419b9c20" providerId="AD" clId="Web-{8B72A379-1ACE-385C-D62C-449F83056864}" dt="2021-09-20T18:56:09.670" v="49" actId="20577"/>
          <ac:spMkLst>
            <pc:docMk/>
            <pc:sldMk cId="2015201661" sldId="354"/>
            <ac:spMk id="2" creationId="{00000000-0000-0000-0000-000000000000}"/>
          </ac:spMkLst>
        </pc:spChg>
        <pc:spChg chg="mod">
          <ac:chgData name="Daigneau, Peter" userId="S::p.daigneau@snhu.edu::e2dc989b-b657-49d3-91ce-07ff419b9c20" providerId="AD" clId="Web-{8B72A379-1ACE-385C-D62C-449F83056864}" dt="2021-09-20T18:56:23.436" v="53" actId="20577"/>
          <ac:spMkLst>
            <pc:docMk/>
            <pc:sldMk cId="2015201661" sldId="354"/>
            <ac:spMk id="3" creationId="{180047F3-3D8F-4B07-A8A0-2B2D3416EE97}"/>
          </ac:spMkLst>
        </pc:spChg>
        <pc:spChg chg="mod">
          <ac:chgData name="Daigneau, Peter" userId="S::p.daigneau@snhu.edu::e2dc989b-b657-49d3-91ce-07ff419b9c20" providerId="AD" clId="Web-{8B72A379-1ACE-385C-D62C-449F83056864}" dt="2021-09-20T18:56:27.092" v="57" actId="20577"/>
          <ac:spMkLst>
            <pc:docMk/>
            <pc:sldMk cId="2015201661" sldId="354"/>
            <ac:spMk id="8" creationId="{4EA1DC0D-7129-4316-A47E-B1AFD89610EA}"/>
          </ac:spMkLst>
        </pc:spChg>
      </pc:sldChg>
      <pc:sldChg chg="modSp">
        <pc:chgData name="Daigneau, Peter" userId="S::p.daigneau@snhu.edu::e2dc989b-b657-49d3-91ce-07ff419b9c20" providerId="AD" clId="Web-{8B72A379-1ACE-385C-D62C-449F83056864}" dt="2021-09-20T18:57:17.063" v="71" actId="20577"/>
        <pc:sldMkLst>
          <pc:docMk/>
          <pc:sldMk cId="2238057711" sldId="356"/>
        </pc:sldMkLst>
        <pc:spChg chg="mod">
          <ac:chgData name="Daigneau, Peter" userId="S::p.daigneau@snhu.edu::e2dc989b-b657-49d3-91ce-07ff419b9c20" providerId="AD" clId="Web-{8B72A379-1ACE-385C-D62C-449F83056864}" dt="2021-09-20T18:57:17.063" v="71" actId="20577"/>
          <ac:spMkLst>
            <pc:docMk/>
            <pc:sldMk cId="2238057711" sldId="356"/>
            <ac:spMk id="4" creationId="{C77B50AA-2971-4203-B11E-320FC4E57C6F}"/>
          </ac:spMkLst>
        </pc:spChg>
        <pc:spChg chg="mod">
          <ac:chgData name="Daigneau, Peter" userId="S::p.daigneau@snhu.edu::e2dc989b-b657-49d3-91ce-07ff419b9c20" providerId="AD" clId="Web-{8B72A379-1ACE-385C-D62C-449F83056864}" dt="2021-09-20T18:54:47.246" v="30" actId="20577"/>
          <ac:spMkLst>
            <pc:docMk/>
            <pc:sldMk cId="2238057711" sldId="356"/>
            <ac:spMk id="6" creationId="{FCD8016B-12B6-41E3-9BC4-09F831C405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E219D-2288-CE44-802F-1F638C07624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C3B16-58A9-0A4E-95DB-B6A29D4A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3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3" y="631215"/>
            <a:ext cx="460248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79418"/>
            <a:ext cx="6172200" cy="428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07130"/>
            <a:ext cx="3932237" cy="1136072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4872"/>
            <a:ext cx="3932237" cy="2904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pla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16" y="413867"/>
            <a:ext cx="5669280" cy="5655556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838200" y="2971391"/>
            <a:ext cx="10515600" cy="29443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00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pla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16" y="413867"/>
            <a:ext cx="5669280" cy="5655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899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9" y="0"/>
            <a:ext cx="1204317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3628" cy="6858000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840342" y="2542129"/>
            <a:ext cx="6646333" cy="2441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54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Aeronautical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82453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T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Air Traffic Management (B.S.)</a:t>
            </a:r>
          </a:p>
        </p:txBody>
      </p:sp>
    </p:spTree>
    <p:extLst>
      <p:ext uri="{BB962C8B-B14F-4D97-AF65-F5344CB8AC3E}">
        <p14:creationId xmlns:p14="http://schemas.microsoft.com/office/powerpoint/2010/main" val="28118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Aviation </a:t>
            </a:r>
            <a:r>
              <a:rPr lang="en-US" sz="3600" b="1" kern="120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Management </a:t>
            </a:r>
          </a:p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(B.S.)</a:t>
            </a:r>
          </a:p>
        </p:txBody>
      </p:sp>
    </p:spTree>
    <p:extLst>
      <p:ext uri="{BB962C8B-B14F-4D97-AF65-F5344CB8AC3E}">
        <p14:creationId xmlns:p14="http://schemas.microsoft.com/office/powerpoint/2010/main" val="138243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Computer Science (B.S.)</a:t>
            </a:r>
          </a:p>
        </p:txBody>
      </p:sp>
    </p:spTree>
    <p:extLst>
      <p:ext uri="{BB962C8B-B14F-4D97-AF65-F5344CB8AC3E}">
        <p14:creationId xmlns:p14="http://schemas.microsoft.com/office/powerpoint/2010/main" val="1029637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C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Construction Management </a:t>
            </a:r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(B.S.)</a:t>
            </a:r>
          </a:p>
        </p:txBody>
      </p:sp>
    </p:spTree>
    <p:extLst>
      <p:ext uri="{BB962C8B-B14F-4D97-AF65-F5344CB8AC3E}">
        <p14:creationId xmlns:p14="http://schemas.microsoft.com/office/powerpoint/2010/main" val="691411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AC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Electrical &amp; Computer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17483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8" y="2766218"/>
            <a:ext cx="4141693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0" y="4401062"/>
            <a:ext cx="5334000" cy="7626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96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8" y="-115995"/>
            <a:ext cx="7086454" cy="70950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 userDrawn="1"/>
        </p:nvSpPr>
        <p:spPr>
          <a:xfrm>
            <a:off x="6844552" y="2796986"/>
            <a:ext cx="5347448" cy="107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3600" b="1" kern="1200" dirty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rPr>
              <a:t>Mechanical Engineering (B.S.)</a:t>
            </a:r>
          </a:p>
        </p:txBody>
      </p:sp>
    </p:spTree>
    <p:extLst>
      <p:ext uri="{BB962C8B-B14F-4D97-AF65-F5344CB8AC3E}">
        <p14:creationId xmlns:p14="http://schemas.microsoft.com/office/powerpoint/2010/main" val="51735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Broiler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" y="0"/>
            <a:ext cx="687226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19" y="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969424"/>
            <a:ext cx="10515600" cy="7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838200" y="1731833"/>
            <a:ext cx="10515600" cy="41839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963081"/>
            <a:ext cx="10640291" cy="76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8801"/>
            <a:ext cx="5133109" cy="40593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58345" y="1847952"/>
            <a:ext cx="5133109" cy="404023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637222"/>
            <a:ext cx="5133109" cy="230637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20691" y="3637901"/>
            <a:ext cx="5133109" cy="230569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/>
          </p:nvPr>
        </p:nvSpPr>
        <p:spPr>
          <a:xfrm>
            <a:off x="838200" y="2854474"/>
            <a:ext cx="10515600" cy="3512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7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HU CETA tangram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27" y="5915756"/>
            <a:ext cx="4114800" cy="676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1" y="-1479385"/>
            <a:ext cx="12682156" cy="240723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183188" y="1814944"/>
            <a:ext cx="6172200" cy="404610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Palatino" charset="0"/>
                <a:ea typeface="Palatino" charset="0"/>
                <a:cs typeface="Palatino" charset="0"/>
              </a:defRPr>
            </a:lvl1pPr>
            <a:lvl2pPr>
              <a:defRPr sz="2400">
                <a:latin typeface="Palatino" charset="0"/>
                <a:ea typeface="Palatino" charset="0"/>
                <a:cs typeface="Palatino" charset="0"/>
              </a:defRPr>
            </a:lvl2pPr>
            <a:lvl3pPr>
              <a:defRPr sz="2000">
                <a:latin typeface="Palatino" charset="0"/>
                <a:ea typeface="Palatino" charset="0"/>
                <a:cs typeface="Palatino" charset="0"/>
              </a:defRPr>
            </a:lvl3pPr>
            <a:lvl4pPr>
              <a:defRPr sz="1800">
                <a:latin typeface="Palatino" charset="0"/>
                <a:ea typeface="Palatino" charset="0"/>
                <a:cs typeface="Palatino" charset="0"/>
              </a:defRPr>
            </a:lvl4pPr>
            <a:lvl5pPr>
              <a:defRPr sz="1800">
                <a:latin typeface="Palatino" charset="0"/>
                <a:ea typeface="Palatino" charset="0"/>
                <a:cs typeface="Palatino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07130"/>
            <a:ext cx="3932237" cy="1136072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rgbClr val="0A337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4872"/>
            <a:ext cx="3932237" cy="2904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Palatino" charset="0"/>
                <a:ea typeface="Palatino" charset="0"/>
                <a:cs typeface="Palatino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3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3" y="631215"/>
            <a:ext cx="460248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7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4" r:id="rId10"/>
    <p:sldLayoutId id="2147483705" r:id="rId11"/>
    <p:sldLayoutId id="2147483706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07" r:id="rId18"/>
    <p:sldLayoutId id="214748371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2909" y="2660073"/>
            <a:ext cx="446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 207 Instrumentation and Measurement</a:t>
            </a:r>
          </a:p>
          <a:p>
            <a:r>
              <a:rPr lang="en-US" dirty="0"/>
              <a:t>Hospital Environmental Monitoring System</a:t>
            </a:r>
          </a:p>
          <a:p>
            <a:r>
              <a:rPr lang="en-US" dirty="0"/>
              <a:t>Preliminary Design Review</a:t>
            </a:r>
          </a:p>
          <a:p>
            <a:endParaRPr lang="en-US" dirty="0"/>
          </a:p>
          <a:p>
            <a:r>
              <a:rPr lang="en-US" dirty="0"/>
              <a:t>Section/Team:</a:t>
            </a:r>
          </a:p>
          <a:p>
            <a:r>
              <a:rPr lang="en-US" dirty="0"/>
              <a:t>Members: </a:t>
            </a:r>
          </a:p>
          <a:p>
            <a:endParaRPr lang="en-US" dirty="0"/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2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References/Citations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FDD8D-66B8-48F8-85E4-B2EDFB3061DE}"/>
              </a:ext>
            </a:extLst>
          </p:cNvPr>
          <p:cNvSpPr txBox="1"/>
          <p:nvPr/>
        </p:nvSpPr>
        <p:spPr>
          <a:xfrm>
            <a:off x="3728620" y="2356529"/>
            <a:ext cx="470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 numbered list of all reference materials used in your conceptual design. Include all datasheets, handbooks, drawings, slide files, etc.]</a:t>
            </a:r>
          </a:p>
        </p:txBody>
      </p:sp>
    </p:spTree>
    <p:extLst>
      <p:ext uri="{BB962C8B-B14F-4D97-AF65-F5344CB8AC3E}">
        <p14:creationId xmlns:p14="http://schemas.microsoft.com/office/powerpoint/2010/main" val="77395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A1265-A8D4-4966-8190-E389002AC8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76364" y="1908699"/>
            <a:ext cx="6582619" cy="296514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FDD8D-66B8-48F8-85E4-B2EDFB3061DE}"/>
              </a:ext>
            </a:extLst>
          </p:cNvPr>
          <p:cNvSpPr txBox="1"/>
          <p:nvPr/>
        </p:nvSpPr>
        <p:spPr>
          <a:xfrm>
            <a:off x="3728620" y="2356529"/>
            <a:ext cx="4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[Bulleted list of next actions which need to occur to make progress on the system development]</a:t>
            </a:r>
          </a:p>
        </p:txBody>
      </p:sp>
    </p:spTree>
    <p:extLst>
      <p:ext uri="{BB962C8B-B14F-4D97-AF65-F5344CB8AC3E}">
        <p14:creationId xmlns:p14="http://schemas.microsoft.com/office/powerpoint/2010/main" val="32635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PDR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13716" y="1755967"/>
            <a:ext cx="6312022" cy="2407661"/>
          </a:xfrm>
        </p:spPr>
        <p:txBody>
          <a:bodyPr lIns="91440" tIns="45720" rIns="91440" bIns="45720" anchor="t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Concept of Operations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ConOps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Summary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Environmental System Description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Environmental Sensors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Compliance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r>
              <a:rPr lang="en-US" sz="2400" dirty="0">
                <a:latin typeface="Arial"/>
                <a:cs typeface="Arial"/>
              </a:rPr>
              <a:t>Baseplate and Housing Design Concepts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References/Citations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301" y="945810"/>
            <a:ext cx="10515600" cy="6150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Concept of Operations (</a:t>
            </a:r>
            <a:r>
              <a:rPr lang="en-US" sz="3200" dirty="0" err="1"/>
              <a:t>ConOps</a:t>
            </a:r>
            <a:r>
              <a:rPr lang="en-US" sz="3200" dirty="0"/>
              <a:t>)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45C-0F5F-40F8-B400-0DEB2001DF81}"/>
              </a:ext>
            </a:extLst>
          </p:cNvPr>
          <p:cNvSpPr txBox="1"/>
          <p:nvPr/>
        </p:nvSpPr>
        <p:spPr>
          <a:xfrm>
            <a:off x="1846555" y="2551837"/>
            <a:ext cx="3417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[Bulleted list of </a:t>
            </a:r>
            <a:r>
              <a:rPr lang="en-US" dirty="0" err="1"/>
              <a:t>ConOps</a:t>
            </a:r>
            <a:r>
              <a:rPr lang="en-US" dirty="0"/>
              <a:t> – Stakeholders, Users, Operational description including physical environment, support environment, use, calibration, impact considerations and risks]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73788-CFA1-46CD-8A65-F2287B13D3B9}"/>
              </a:ext>
            </a:extLst>
          </p:cNvPr>
          <p:cNvSpPr txBox="1"/>
          <p:nvPr/>
        </p:nvSpPr>
        <p:spPr>
          <a:xfrm>
            <a:off x="7227903" y="2551837"/>
            <a:ext cx="341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[Flow chart showing data collection and decision-making processing]</a:t>
            </a:r>
          </a:p>
        </p:txBody>
      </p:sp>
    </p:spTree>
    <p:extLst>
      <p:ext uri="{BB962C8B-B14F-4D97-AF65-F5344CB8AC3E}">
        <p14:creationId xmlns:p14="http://schemas.microsoft.com/office/powerpoint/2010/main" val="267121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Environmental System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2183906" y="2782669"/>
            <a:ext cx="286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[Functional Block Diagram of System]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50AA-2971-4203-B11E-320FC4E57C6F}"/>
              </a:ext>
            </a:extLst>
          </p:cNvPr>
          <p:cNvSpPr txBox="1"/>
          <p:nvPr/>
        </p:nvSpPr>
        <p:spPr>
          <a:xfrm>
            <a:off x="7600764" y="2445317"/>
            <a:ext cx="3327648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Instrument: LabVIEW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Acquisition: [Specify Arduino board model]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DAC Software: Arduino [Specify Version]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Temp/RH: [Specify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UV Light: TBD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Visible Light: TBD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Water Collection: TBD</a:t>
            </a:r>
          </a:p>
        </p:txBody>
      </p:sp>
    </p:spTree>
    <p:extLst>
      <p:ext uri="{BB962C8B-B14F-4D97-AF65-F5344CB8AC3E}">
        <p14:creationId xmlns:p14="http://schemas.microsoft.com/office/powerpoint/2010/main" val="27595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Environmental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1890943" y="2255342"/>
            <a:ext cx="286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[Show picture of Temp/RH sensor along with circuit diagrams for sensor setup with your Arduino board]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50AA-2971-4203-B11E-320FC4E57C6F}"/>
              </a:ext>
            </a:extLst>
          </p:cNvPr>
          <p:cNvSpPr txBox="1"/>
          <p:nvPr/>
        </p:nvSpPr>
        <p:spPr>
          <a:xfrm>
            <a:off x="7867094" y="2116843"/>
            <a:ext cx="332764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Temp/RH: [Specify Model]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Visible Light: CDS-55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UV Light: Parallax 28091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 Collection: TBD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8016B-12B6-41E3-9BC4-09F831C4057B}"/>
              </a:ext>
            </a:extLst>
          </p:cNvPr>
          <p:cNvSpPr txBox="1"/>
          <p:nvPr/>
        </p:nvSpPr>
        <p:spPr>
          <a:xfrm>
            <a:off x="1890942" y="4109247"/>
            <a:ext cx="286748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[Don’t worry about Light and water sensor for PDR……we will cover that at CDR]</a:t>
            </a:r>
          </a:p>
        </p:txBody>
      </p:sp>
    </p:spTree>
    <p:extLst>
      <p:ext uri="{BB962C8B-B14F-4D97-AF65-F5344CB8AC3E}">
        <p14:creationId xmlns:p14="http://schemas.microsoft.com/office/powerpoint/2010/main" val="22380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Functional Requirements – Compliance</a:t>
            </a:r>
            <a:br>
              <a:rPr lang="en-US" sz="3200" dirty="0"/>
            </a:br>
            <a:r>
              <a:rPr lang="en-US" sz="1300" b="0" dirty="0"/>
              <a:t>[Reference Project Specification and Requirements section here]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64071"/>
              </p:ext>
            </p:extLst>
          </p:nvPr>
        </p:nvGraphicFramePr>
        <p:xfrm>
          <a:off x="946926" y="1851833"/>
          <a:ext cx="1018567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222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124184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757222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201167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740134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2180884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6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7176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392097" y="5429300"/>
            <a:ext cx="613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[Note: If requirement is qualitative, Performance should be specified as ‘Complies’ or ‘Does Not Comply’. Don’t worry about Margin for now – will assess that at CDR]</a:t>
            </a:r>
          </a:p>
        </p:txBody>
      </p:sp>
    </p:spTree>
    <p:extLst>
      <p:ext uri="{BB962C8B-B14F-4D97-AF65-F5344CB8AC3E}">
        <p14:creationId xmlns:p14="http://schemas.microsoft.com/office/powerpoint/2010/main" val="143024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Performance Requirements – Compliance</a:t>
            </a:r>
            <a:br>
              <a:rPr lang="en-US" sz="3200" dirty="0"/>
            </a:br>
            <a:r>
              <a:rPr lang="en-US" sz="1300" b="0" dirty="0"/>
              <a:t>[Reference Project Specification and Requirements section here]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BDEBF9-33B7-42A6-92F3-235BFC8C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49423"/>
              </p:ext>
            </p:extLst>
          </p:nvPr>
        </p:nvGraphicFramePr>
        <p:xfrm>
          <a:off x="946926" y="1851833"/>
          <a:ext cx="1018567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222">
                  <a:extLst>
                    <a:ext uri="{9D8B030D-6E8A-4147-A177-3AD203B41FA5}">
                      <a16:colId xmlns:a16="http://schemas.microsoft.com/office/drawing/2014/main" val="570049283"/>
                    </a:ext>
                  </a:extLst>
                </a:gridCol>
                <a:gridCol w="1124184">
                  <a:extLst>
                    <a:ext uri="{9D8B030D-6E8A-4147-A177-3AD203B41FA5}">
                      <a16:colId xmlns:a16="http://schemas.microsoft.com/office/drawing/2014/main" val="318086363"/>
                    </a:ext>
                  </a:extLst>
                </a:gridCol>
                <a:gridCol w="2757222">
                  <a:extLst>
                    <a:ext uri="{9D8B030D-6E8A-4147-A177-3AD203B41FA5}">
                      <a16:colId xmlns:a16="http://schemas.microsoft.com/office/drawing/2014/main" val="4198824661"/>
                    </a:ext>
                  </a:extLst>
                </a:gridCol>
                <a:gridCol w="1201167">
                  <a:extLst>
                    <a:ext uri="{9D8B030D-6E8A-4147-A177-3AD203B41FA5}">
                      <a16:colId xmlns:a16="http://schemas.microsoft.com/office/drawing/2014/main" val="3939421583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345059434"/>
                    </a:ext>
                  </a:extLst>
                </a:gridCol>
                <a:gridCol w="740134">
                  <a:extLst>
                    <a:ext uri="{9D8B030D-6E8A-4147-A177-3AD203B41FA5}">
                      <a16:colId xmlns:a16="http://schemas.microsoft.com/office/drawing/2014/main" val="4179020571"/>
                    </a:ext>
                  </a:extLst>
                </a:gridCol>
                <a:gridCol w="2180884">
                  <a:extLst>
                    <a:ext uri="{9D8B030D-6E8A-4147-A177-3AD203B41FA5}">
                      <a16:colId xmlns:a16="http://schemas.microsoft.com/office/drawing/2014/main" val="4221673294"/>
                    </a:ext>
                  </a:extLst>
                </a:gridCol>
              </a:tblGrid>
              <a:tr h="480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ID or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.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Statement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Reqt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Notes/Basis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7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6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7176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392097" y="5429300"/>
            <a:ext cx="613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[Note: If requirement is qualitative, Performance should be specified as ‘Complies’ or ‘Does Not Comply’. Don’t worry about Margin for now – will assess that at CDR]</a:t>
            </a:r>
          </a:p>
        </p:txBody>
      </p:sp>
    </p:spTree>
    <p:extLst>
      <p:ext uri="{BB962C8B-B14F-4D97-AF65-F5344CB8AC3E}">
        <p14:creationId xmlns:p14="http://schemas.microsoft.com/office/powerpoint/2010/main" val="5591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Verification Requirements </a:t>
            </a:r>
            <a:br>
              <a:rPr lang="en-US" sz="3200" dirty="0"/>
            </a:br>
            <a:r>
              <a:rPr lang="en-US" sz="1300" b="0" dirty="0"/>
              <a:t>[Reference Project Specification and Verification section here]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D5514-89CD-426C-9732-59483D59001A}"/>
              </a:ext>
            </a:extLst>
          </p:cNvPr>
          <p:cNvSpPr txBox="1"/>
          <p:nvPr/>
        </p:nvSpPr>
        <p:spPr>
          <a:xfrm>
            <a:off x="7892248" y="2119338"/>
            <a:ext cx="3918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[List all requirements in your project specification in this table and identify what verification method you intend to use to validate each requirement. Use the Notes/Basis column to provide additional information]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B5815C-3980-4313-985E-95C4C8071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15681"/>
              </p:ext>
            </p:extLst>
          </p:nvPr>
        </p:nvGraphicFramePr>
        <p:xfrm>
          <a:off x="558024" y="1865898"/>
          <a:ext cx="6708140" cy="3297238"/>
        </p:xfrm>
        <a:graphic>
          <a:graphicData uri="http://schemas.openxmlformats.org/drawingml/2006/table">
            <a:tbl>
              <a:tblPr firstRow="1" firstCol="1" bandRow="1"/>
              <a:tblGrid>
                <a:gridCol w="782320">
                  <a:extLst>
                    <a:ext uri="{9D8B030D-6E8A-4147-A177-3AD203B41FA5}">
                      <a16:colId xmlns:a16="http://schemas.microsoft.com/office/drawing/2014/main" val="15484775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587654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20434336"/>
                    </a:ext>
                  </a:extLst>
                </a:gridCol>
                <a:gridCol w="2268220">
                  <a:extLst>
                    <a:ext uri="{9D8B030D-6E8A-4147-A177-3AD203B41FA5}">
                      <a16:colId xmlns:a16="http://schemas.microsoft.com/office/drawing/2014/main" val="62313100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Verification Methods: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(D)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emonstration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(I)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nspection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(T)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6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Req. Ref.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Notes/Basis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35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06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2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54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59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REQUIREMENTS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7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32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218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38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4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3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4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4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7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880934"/>
            <a:ext cx="10515600" cy="7208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arrow"/>
              </a:rPr>
              <a:t>Baseplate/Cover Design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047F3-3D8F-4B07-A8A0-2B2D3416EE97}"/>
              </a:ext>
            </a:extLst>
          </p:cNvPr>
          <p:cNvSpPr txBox="1"/>
          <p:nvPr/>
        </p:nvSpPr>
        <p:spPr>
          <a:xfrm>
            <a:off x="7759083" y="2218404"/>
            <a:ext cx="286748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[Show sketches of baseplate and housing design concepts…..hand sketches or simple Inventor models are fine here….more than 1 concept is fine. Show exterior dimensions of each concept]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1A14-35B3-4711-B16F-A2A912C17CAF}"/>
              </a:ext>
            </a:extLst>
          </p:cNvPr>
          <p:cNvSpPr txBox="1"/>
          <p:nvPr/>
        </p:nvSpPr>
        <p:spPr>
          <a:xfrm>
            <a:off x="1856912" y="2218404"/>
            <a:ext cx="286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[Use LabVIEW VI to create your complete instrument display and put snapshots here to show the display layouts…..more than 1 layout is fine]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1DC0D-7129-4316-A47E-B1AFD89610EA}"/>
              </a:ext>
            </a:extLst>
          </p:cNvPr>
          <p:cNvSpPr txBox="1"/>
          <p:nvPr/>
        </p:nvSpPr>
        <p:spPr>
          <a:xfrm>
            <a:off x="2928151" y="4607589"/>
            <a:ext cx="63356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[Use a slide for each concept…..more than 1 layout is encouraged]</a:t>
            </a:r>
          </a:p>
        </p:txBody>
      </p:sp>
    </p:spTree>
    <p:extLst>
      <p:ext uri="{BB962C8B-B14F-4D97-AF65-F5344CB8AC3E}">
        <p14:creationId xmlns:p14="http://schemas.microsoft.com/office/powerpoint/2010/main" val="2015201661"/>
      </p:ext>
    </p:extLst>
  </p:cSld>
  <p:clrMapOvr>
    <a:masterClrMapping/>
  </p:clrMapOvr>
</p:sld>
</file>

<file path=ppt/theme/theme1.xml><?xml version="1.0" encoding="utf-8"?>
<a:theme xmlns:a="http://schemas.openxmlformats.org/drawingml/2006/main" name="SNHU CETA_Intro 1 ">
  <a:themeElements>
    <a:clrScheme name="SNHU CETA Colors">
      <a:dk1>
        <a:srgbClr val="000000"/>
      </a:dk1>
      <a:lt1>
        <a:srgbClr val="FFFFFF"/>
      </a:lt1>
      <a:dk2>
        <a:srgbClr val="0A336A"/>
      </a:dk2>
      <a:lt2>
        <a:srgbClr val="E7E6E6"/>
      </a:lt2>
      <a:accent1>
        <a:srgbClr val="009978"/>
      </a:accent1>
      <a:accent2>
        <a:srgbClr val="FDB913"/>
      </a:accent2>
      <a:accent3>
        <a:srgbClr val="B06828"/>
      </a:accent3>
      <a:accent4>
        <a:srgbClr val="4BA6DC"/>
      </a:accent4>
      <a:accent5>
        <a:srgbClr val="8E9090"/>
      </a:accent5>
      <a:accent6>
        <a:srgbClr val="692875"/>
      </a:accent6>
      <a:hlink>
        <a:srgbClr val="202B5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SNHU CETA Colors">
      <a:dk1>
        <a:srgbClr val="000000"/>
      </a:dk1>
      <a:lt1>
        <a:srgbClr val="FFFFFF"/>
      </a:lt1>
      <a:dk2>
        <a:srgbClr val="0A336A"/>
      </a:dk2>
      <a:lt2>
        <a:srgbClr val="E7E6E6"/>
      </a:lt2>
      <a:accent1>
        <a:srgbClr val="009978"/>
      </a:accent1>
      <a:accent2>
        <a:srgbClr val="FDB913"/>
      </a:accent2>
      <a:accent3>
        <a:srgbClr val="B06828"/>
      </a:accent3>
      <a:accent4>
        <a:srgbClr val="4BA6DC"/>
      </a:accent4>
      <a:accent5>
        <a:srgbClr val="8E9090"/>
      </a:accent5>
      <a:accent6>
        <a:srgbClr val="692875"/>
      </a:accent6>
      <a:hlink>
        <a:srgbClr val="202B5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557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SNHU CETA_Intro 1 </vt:lpstr>
      <vt:lpstr>1_Custom Design</vt:lpstr>
      <vt:lpstr>PowerPoint Presentation</vt:lpstr>
      <vt:lpstr>PDR Agenda</vt:lpstr>
      <vt:lpstr>Concept of Operations (ConOps) Summary</vt:lpstr>
      <vt:lpstr>Environmental System Description</vt:lpstr>
      <vt:lpstr>Environmental Sensors</vt:lpstr>
      <vt:lpstr>Functional Requirements – Compliance [Reference Project Specification and Requirements section here]</vt:lpstr>
      <vt:lpstr>Performance Requirements – Compliance [Reference Project Specification and Requirements section here]</vt:lpstr>
      <vt:lpstr>Verification Requirements  [Reference Project Specification and Verification section here]</vt:lpstr>
      <vt:lpstr>Baseplate/Cover Design Concepts</vt:lpstr>
      <vt:lpstr>References/Citations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Daigneau, Peter</cp:lastModifiedBy>
  <cp:revision>228</cp:revision>
  <cp:lastPrinted>2020-09-21T14:20:57Z</cp:lastPrinted>
  <dcterms:created xsi:type="dcterms:W3CDTF">2017-08-24T00:28:11Z</dcterms:created>
  <dcterms:modified xsi:type="dcterms:W3CDTF">2021-09-20T18:57:20Z</dcterms:modified>
</cp:coreProperties>
</file>