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279" r:id="rId3"/>
    <p:sldId id="269" r:id="rId4"/>
    <p:sldId id="270" r:id="rId5"/>
    <p:sldId id="260" r:id="rId6"/>
    <p:sldId id="277" r:id="rId7"/>
    <p:sldId id="272" r:id="rId8"/>
    <p:sldId id="263" r:id="rId9"/>
    <p:sldId id="264" r:id="rId10"/>
    <p:sldId id="265" r:id="rId11"/>
    <p:sldId id="273" r:id="rId12"/>
    <p:sldId id="271" r:id="rId13"/>
    <p:sldId id="274" r:id="rId14"/>
    <p:sldId id="276" r:id="rId15"/>
    <p:sldId id="278" r:id="rId16"/>
    <p:sldId id="275" r:id="rId17"/>
    <p:sldId id="266" r:id="rId18"/>
    <p:sldId id="280" r:id="rId19"/>
    <p:sldId id="26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4DB38-6A44-4FC3-91C9-AA00381BBE08}" type="doc">
      <dgm:prSet loTypeId="urn:microsoft.com/office/officeart/2005/8/layout/hierarchy2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6ECC906-6404-4EF2-A983-C04CA7FBED67}">
      <dgm:prSet phldrT="[文本]" custT="1"/>
      <dgm:spPr/>
      <dgm:t>
        <a:bodyPr/>
        <a:lstStyle/>
        <a:p>
          <a:r>
            <a:rPr lang="zh-CN" altLang="en-US" sz="2000" b="1" dirty="0" smtClean="0">
              <a:latin typeface="+mj-ea"/>
              <a:ea typeface="+mj-ea"/>
            </a:rPr>
            <a:t>人才盘点及评价</a:t>
          </a:r>
          <a:endParaRPr lang="zh-CN" altLang="en-US" sz="2000" b="1" dirty="0">
            <a:latin typeface="+mj-ea"/>
            <a:ea typeface="+mj-ea"/>
          </a:endParaRPr>
        </a:p>
      </dgm:t>
    </dgm:pt>
    <dgm:pt modelId="{0019D5CF-608D-4903-938B-E0ACB59E611A}" type="parTrans" cxnId="{29318A49-DE1A-433D-97CA-C9EDADBD0556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E1506E6-F211-47DB-8FC4-F72768BF8BA9}" type="sibTrans" cxnId="{29318A49-DE1A-433D-97CA-C9EDADBD0556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D265575-6722-4FDD-A790-C033F6289C3D}">
      <dgm:prSet phldrT="[文本]" custT="1"/>
      <dgm:spPr/>
      <dgm:t>
        <a:bodyPr/>
        <a:lstStyle/>
        <a:p>
          <a:r>
            <a:rPr lang="zh-CN" altLang="en-US" sz="2000" dirty="0" smtClean="0">
              <a:latin typeface="+mj-ea"/>
              <a:ea typeface="+mj-ea"/>
            </a:rPr>
            <a:t>标准评分项</a:t>
          </a:r>
          <a:endParaRPr lang="zh-CN" altLang="en-US" sz="2000" dirty="0">
            <a:latin typeface="+mj-ea"/>
            <a:ea typeface="+mj-ea"/>
          </a:endParaRPr>
        </a:p>
      </dgm:t>
    </dgm:pt>
    <dgm:pt modelId="{A5858430-2502-449A-A46C-865694A8E2E3}" type="parTrans" cxnId="{9AB98BE3-B8C0-4158-A7F5-5D95EBC16D68}">
      <dgm:prSet custT="1"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AA6BD47-DC36-4284-9F29-918D1C6B3353}" type="sibTrans" cxnId="{9AB98BE3-B8C0-4158-A7F5-5D95EBC16D68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A37D02B4-B0E7-4F3B-8454-6001C1863F2A}">
      <dgm:prSet phldrT="[文本]" custT="1"/>
      <dgm:spPr/>
      <dgm:t>
        <a:bodyPr/>
        <a:lstStyle/>
        <a:p>
          <a:r>
            <a:rPr lang="zh-CN" altLang="en-US" sz="2000" dirty="0" smtClean="0">
              <a:latin typeface="+mj-ea"/>
              <a:ea typeface="+mj-ea"/>
            </a:rPr>
            <a:t>人力资源部评</a:t>
          </a:r>
          <a:endParaRPr lang="zh-CN" altLang="en-US" sz="2000" dirty="0">
            <a:latin typeface="+mj-ea"/>
            <a:ea typeface="+mj-ea"/>
          </a:endParaRPr>
        </a:p>
      </dgm:t>
    </dgm:pt>
    <dgm:pt modelId="{0357337F-EA63-4AF2-9405-AE8561AAFDE7}" type="parTrans" cxnId="{9B777AEB-5163-4A4C-A9E6-DEB22A5A279C}">
      <dgm:prSet custT="1"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FA591A67-9D41-4FC1-A3B2-B1494B86D4F2}" type="sibTrans" cxnId="{9B777AEB-5163-4A4C-A9E6-DEB22A5A279C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5A34548-C194-4556-B388-C0FD07C773C1}">
      <dgm:prSet phldrT="[文本]" custT="1"/>
      <dgm:spPr/>
      <dgm:t>
        <a:bodyPr/>
        <a:lstStyle/>
        <a:p>
          <a:r>
            <a:rPr lang="zh-CN" altLang="en-US" sz="2000" dirty="0" smtClean="0">
              <a:latin typeface="+mj-ea"/>
              <a:ea typeface="+mj-ea"/>
            </a:rPr>
            <a:t>通用能力</a:t>
          </a:r>
          <a:endParaRPr lang="zh-CN" altLang="en-US" sz="2000" dirty="0">
            <a:latin typeface="+mj-ea"/>
            <a:ea typeface="+mj-ea"/>
          </a:endParaRPr>
        </a:p>
      </dgm:t>
    </dgm:pt>
    <dgm:pt modelId="{7702CEB0-5732-46C2-9578-1AA2CEEB6AD0}" type="parTrans" cxnId="{69C9D3FE-D323-4597-9667-7B2D20A7C0FD}">
      <dgm:prSet custT="1"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416CB047-6EAC-4571-9D3E-E04032F279E4}" type="sibTrans" cxnId="{69C9D3FE-D323-4597-9667-7B2D20A7C0FD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B462FA45-15B9-4B10-8E74-B4386052B963}">
      <dgm:prSet phldrT="[文本]" custT="1"/>
      <dgm:spPr/>
      <dgm:t>
        <a:bodyPr/>
        <a:lstStyle/>
        <a:p>
          <a:r>
            <a:rPr lang="zh-CN" altLang="en-US" sz="2000" dirty="0" smtClean="0">
              <a:latin typeface="+mj-ea"/>
              <a:ea typeface="+mj-ea"/>
            </a:rPr>
            <a:t>部门负责人评</a:t>
          </a:r>
          <a:endParaRPr lang="zh-CN" altLang="en-US" sz="2000" dirty="0">
            <a:latin typeface="+mj-ea"/>
            <a:ea typeface="+mj-ea"/>
          </a:endParaRPr>
        </a:p>
      </dgm:t>
    </dgm:pt>
    <dgm:pt modelId="{E2080F0D-314A-4396-90B2-D650327B6B42}" type="parTrans" cxnId="{0D3E9281-654A-45C3-8002-6A329052AEC0}">
      <dgm:prSet custT="1"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B2D6333-E83D-481D-8A94-6745C4B75D2A}" type="sibTrans" cxnId="{0D3E9281-654A-45C3-8002-6A329052AE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4E60D7D2-4597-4808-8309-3D758603F5E2}">
      <dgm:prSet custT="1"/>
      <dgm:spPr/>
      <dgm:t>
        <a:bodyPr/>
        <a:lstStyle/>
        <a:p>
          <a:r>
            <a:rPr lang="zh-CN" altLang="en-US" sz="2000" dirty="0" smtClean="0">
              <a:latin typeface="+mj-ea"/>
              <a:ea typeface="+mj-ea"/>
            </a:rPr>
            <a:t>部门评</a:t>
          </a:r>
          <a:endParaRPr lang="zh-CN" altLang="en-US" sz="2000" dirty="0">
            <a:latin typeface="+mj-ea"/>
            <a:ea typeface="+mj-ea"/>
          </a:endParaRPr>
        </a:p>
      </dgm:t>
    </dgm:pt>
    <dgm:pt modelId="{A306C1E1-E3E1-4DD0-B7A0-F08D5E17CDE6}" type="parTrans" cxnId="{07659E10-8334-439A-B0C4-6AD57916A434}">
      <dgm:prSet/>
      <dgm:spPr/>
      <dgm:t>
        <a:bodyPr/>
        <a:lstStyle/>
        <a:p>
          <a:endParaRPr lang="zh-CN" altLang="en-US"/>
        </a:p>
      </dgm:t>
    </dgm:pt>
    <dgm:pt modelId="{C2093D0C-42C1-41E8-A654-63D54200FBA1}" type="sibTrans" cxnId="{07659E10-8334-439A-B0C4-6AD57916A434}">
      <dgm:prSet/>
      <dgm:spPr/>
      <dgm:t>
        <a:bodyPr/>
        <a:lstStyle/>
        <a:p>
          <a:endParaRPr lang="zh-CN" altLang="en-US"/>
        </a:p>
      </dgm:t>
    </dgm:pt>
    <dgm:pt modelId="{37F2BB7B-180A-4DEF-AF2A-D36D2BEEDD1B}">
      <dgm:prSet custT="1"/>
      <dgm:spPr/>
      <dgm:t>
        <a:bodyPr/>
        <a:lstStyle/>
        <a:p>
          <a:r>
            <a:rPr lang="zh-CN" altLang="en-US" sz="2000" dirty="0" smtClean="0">
              <a:latin typeface="+mj-ea"/>
              <a:ea typeface="+mj-ea"/>
            </a:rPr>
            <a:t>绩效部评</a:t>
          </a:r>
          <a:endParaRPr lang="zh-CN" altLang="en-US" sz="2000" dirty="0">
            <a:latin typeface="+mj-ea"/>
            <a:ea typeface="+mj-ea"/>
          </a:endParaRPr>
        </a:p>
      </dgm:t>
    </dgm:pt>
    <dgm:pt modelId="{90EB586E-D0C8-46B0-A916-EBCAAE8BEBCC}" type="parTrans" cxnId="{6792E19F-29A6-4FA7-8706-EF0063FFFA02}">
      <dgm:prSet/>
      <dgm:spPr/>
      <dgm:t>
        <a:bodyPr/>
        <a:lstStyle/>
        <a:p>
          <a:endParaRPr lang="zh-CN" altLang="en-US"/>
        </a:p>
      </dgm:t>
    </dgm:pt>
    <dgm:pt modelId="{B1E9B4AC-9440-465F-9A4F-00F0D2A1A84A}" type="sibTrans" cxnId="{6792E19F-29A6-4FA7-8706-EF0063FFFA02}">
      <dgm:prSet/>
      <dgm:spPr/>
      <dgm:t>
        <a:bodyPr/>
        <a:lstStyle/>
        <a:p>
          <a:endParaRPr lang="zh-CN" altLang="en-US"/>
        </a:p>
      </dgm:t>
    </dgm:pt>
    <dgm:pt modelId="{022E8090-6D61-434D-8702-E57C6BBDF4A0}">
      <dgm:prSet phldrT="[文本]" custT="1"/>
      <dgm:spPr/>
      <dgm:t>
        <a:bodyPr/>
        <a:lstStyle/>
        <a:p>
          <a:r>
            <a:rPr lang="zh-CN" altLang="en-US" sz="2000" dirty="0" smtClean="0">
              <a:latin typeface="+mj-ea"/>
              <a:ea typeface="+mj-ea"/>
            </a:rPr>
            <a:t>其他项</a:t>
          </a:r>
          <a:endParaRPr lang="zh-CN" altLang="en-US" sz="2000" dirty="0">
            <a:latin typeface="+mj-ea"/>
            <a:ea typeface="+mj-ea"/>
          </a:endParaRPr>
        </a:p>
      </dgm:t>
    </dgm:pt>
    <dgm:pt modelId="{7E09E56A-A204-4BFE-A57C-E41E21D5A33A}" type="parTrans" cxnId="{21F7CF68-F2E5-4C3F-AA6C-566FD6898074}">
      <dgm:prSet/>
      <dgm:spPr/>
      <dgm:t>
        <a:bodyPr/>
        <a:lstStyle/>
        <a:p>
          <a:endParaRPr lang="zh-CN" altLang="en-US"/>
        </a:p>
      </dgm:t>
    </dgm:pt>
    <dgm:pt modelId="{DD349BE7-CE8F-48FC-8171-E05755CB12F0}" type="sibTrans" cxnId="{21F7CF68-F2E5-4C3F-AA6C-566FD6898074}">
      <dgm:prSet/>
      <dgm:spPr/>
      <dgm:t>
        <a:bodyPr/>
        <a:lstStyle/>
        <a:p>
          <a:endParaRPr lang="zh-CN" altLang="en-US"/>
        </a:p>
      </dgm:t>
    </dgm:pt>
    <dgm:pt modelId="{0DD6F845-C61E-4526-BC1D-63AEEF1B12BC}" type="pres">
      <dgm:prSet presAssocID="{1464DB38-6A44-4FC3-91C9-AA00381BBE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3FDDB5-588F-4DDC-8E47-53865E7E084B}" type="pres">
      <dgm:prSet presAssocID="{E6ECC906-6404-4EF2-A983-C04CA7FBED67}" presName="root1" presStyleCnt="0"/>
      <dgm:spPr/>
    </dgm:pt>
    <dgm:pt modelId="{D0E067A9-F99F-4833-94B5-5E8996FA1FEB}" type="pres">
      <dgm:prSet presAssocID="{E6ECC906-6404-4EF2-A983-C04CA7FBED67}" presName="LevelOneTextNode" presStyleLbl="node0" presStyleIdx="0" presStyleCnt="1" custScaleX="98530" custScaleY="77484" custLinFactNeighborY="-315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0BB739-DAC7-4A52-869F-6771318380A9}" type="pres">
      <dgm:prSet presAssocID="{E6ECC906-6404-4EF2-A983-C04CA7FBED67}" presName="level2hierChild" presStyleCnt="0"/>
      <dgm:spPr/>
    </dgm:pt>
    <dgm:pt modelId="{807AD1AA-6136-4F2C-901C-C3A921EB0C11}" type="pres">
      <dgm:prSet presAssocID="{A5858430-2502-449A-A46C-865694A8E2E3}" presName="conn2-1" presStyleLbl="parChTrans1D2" presStyleIdx="0" presStyleCnt="3" custScaleY="118175"/>
      <dgm:spPr/>
      <dgm:t>
        <a:bodyPr/>
        <a:lstStyle/>
        <a:p>
          <a:endParaRPr lang="zh-CN" altLang="en-US"/>
        </a:p>
      </dgm:t>
    </dgm:pt>
    <dgm:pt modelId="{76E4BEAB-3781-475C-9CD9-3054F8B1B8D8}" type="pres">
      <dgm:prSet presAssocID="{A5858430-2502-449A-A46C-865694A8E2E3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FE43A3E7-4AE4-46E5-BCAB-D85026E6FDFA}" type="pres">
      <dgm:prSet presAssocID="{2D265575-6722-4FDD-A790-C033F6289C3D}" presName="root2" presStyleCnt="0"/>
      <dgm:spPr/>
    </dgm:pt>
    <dgm:pt modelId="{4B9E14C0-CE2D-4461-B7F3-5B56136C7F80}" type="pres">
      <dgm:prSet presAssocID="{2D265575-6722-4FDD-A790-C033F6289C3D}" presName="LevelTwoTextNode" presStyleLbl="node2" presStyleIdx="0" presStyleCnt="3" custScaleX="77868" custScaleY="67744" custLinFactNeighborX="-21388" custLinFactNeighborY="-354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590B07-C387-4E9E-8A7F-6106EF0DFB3B}" type="pres">
      <dgm:prSet presAssocID="{2D265575-6722-4FDD-A790-C033F6289C3D}" presName="level3hierChild" presStyleCnt="0"/>
      <dgm:spPr/>
    </dgm:pt>
    <dgm:pt modelId="{9CE36DDC-3A2B-49E0-B6FC-4415B7E90B6B}" type="pres">
      <dgm:prSet presAssocID="{0357337F-EA63-4AF2-9405-AE8561AAFDE7}" presName="conn2-1" presStyleLbl="parChTrans1D3" presStyleIdx="0" presStyleCnt="4" custScaleY="118175"/>
      <dgm:spPr/>
      <dgm:t>
        <a:bodyPr/>
        <a:lstStyle/>
        <a:p>
          <a:endParaRPr lang="zh-CN" altLang="en-US"/>
        </a:p>
      </dgm:t>
    </dgm:pt>
    <dgm:pt modelId="{AAA7FB8C-CC7E-4D19-8212-30754B941BF6}" type="pres">
      <dgm:prSet presAssocID="{0357337F-EA63-4AF2-9405-AE8561AAFDE7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53E82104-BF6E-4343-8D4D-2ED7A56F8AAE}" type="pres">
      <dgm:prSet presAssocID="{A37D02B4-B0E7-4F3B-8454-6001C1863F2A}" presName="root2" presStyleCnt="0"/>
      <dgm:spPr/>
    </dgm:pt>
    <dgm:pt modelId="{5E76F14E-3AE2-437C-83D8-EEDCC5E95143}" type="pres">
      <dgm:prSet presAssocID="{A37D02B4-B0E7-4F3B-8454-6001C1863F2A}" presName="LevelTwoTextNode" presStyleLbl="node3" presStyleIdx="0" presStyleCnt="4" custScaleX="93091" custScaleY="44970" custLinFactNeighborX="-40152" custLinFactNeighborY="-438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E8D9F3-C09C-4597-83C5-70C77EBC6809}" type="pres">
      <dgm:prSet presAssocID="{A37D02B4-B0E7-4F3B-8454-6001C1863F2A}" presName="level3hierChild" presStyleCnt="0"/>
      <dgm:spPr/>
    </dgm:pt>
    <dgm:pt modelId="{EC21F867-1BBD-4149-8135-BB0834C26FBC}" type="pres">
      <dgm:prSet presAssocID="{90EB586E-D0C8-46B0-A916-EBCAAE8BEBCC}" presName="conn2-1" presStyleLbl="parChTrans1D3" presStyleIdx="1" presStyleCnt="4" custScaleY="118175"/>
      <dgm:spPr/>
      <dgm:t>
        <a:bodyPr/>
        <a:lstStyle/>
        <a:p>
          <a:endParaRPr lang="zh-CN" altLang="en-US"/>
        </a:p>
      </dgm:t>
    </dgm:pt>
    <dgm:pt modelId="{D93ADABC-3EE2-48C0-8621-9D36B99E568D}" type="pres">
      <dgm:prSet presAssocID="{90EB586E-D0C8-46B0-A916-EBCAAE8BEBCC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49708F5F-CFBD-4C78-B4F4-9098705AFA8A}" type="pres">
      <dgm:prSet presAssocID="{37F2BB7B-180A-4DEF-AF2A-D36D2BEEDD1B}" presName="root2" presStyleCnt="0"/>
      <dgm:spPr/>
    </dgm:pt>
    <dgm:pt modelId="{EA89746A-7B73-4182-8497-98D8644C10A4}" type="pres">
      <dgm:prSet presAssocID="{37F2BB7B-180A-4DEF-AF2A-D36D2BEEDD1B}" presName="LevelTwoTextNode" presStyleLbl="node3" presStyleIdx="1" presStyleCnt="4" custScaleX="93091" custScaleY="51617" custLinFactNeighborX="-40152" custLinFactNeighborY="-346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65B100-93E5-4399-82BA-D145683BF8B3}" type="pres">
      <dgm:prSet presAssocID="{37F2BB7B-180A-4DEF-AF2A-D36D2BEEDD1B}" presName="level3hierChild" presStyleCnt="0"/>
      <dgm:spPr/>
    </dgm:pt>
    <dgm:pt modelId="{14ED2405-515F-4C0E-9CA5-2C8AACB769C3}" type="pres">
      <dgm:prSet presAssocID="{A306C1E1-E3E1-4DD0-B7A0-F08D5E17CDE6}" presName="conn2-1" presStyleLbl="parChTrans1D3" presStyleIdx="2" presStyleCnt="4" custScaleY="118175"/>
      <dgm:spPr/>
      <dgm:t>
        <a:bodyPr/>
        <a:lstStyle/>
        <a:p>
          <a:endParaRPr lang="zh-CN" altLang="en-US"/>
        </a:p>
      </dgm:t>
    </dgm:pt>
    <dgm:pt modelId="{83F7ADDE-24DA-48DF-8D81-38800AAB8B51}" type="pres">
      <dgm:prSet presAssocID="{A306C1E1-E3E1-4DD0-B7A0-F08D5E17CDE6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C8893510-7005-4B3B-AA91-127D6954F5DF}" type="pres">
      <dgm:prSet presAssocID="{4E60D7D2-4597-4808-8309-3D758603F5E2}" presName="root2" presStyleCnt="0"/>
      <dgm:spPr/>
    </dgm:pt>
    <dgm:pt modelId="{0B890272-45FB-409B-9757-967C0D02BA62}" type="pres">
      <dgm:prSet presAssocID="{4E60D7D2-4597-4808-8309-3D758603F5E2}" presName="LevelTwoTextNode" presStyleLbl="node3" presStyleIdx="2" presStyleCnt="4" custScaleX="93091" custScaleY="44401" custLinFactNeighborX="-40152" custLinFactNeighborY="-314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2F5AC5-C3BF-4141-B1AA-5B509D012F2D}" type="pres">
      <dgm:prSet presAssocID="{4E60D7D2-4597-4808-8309-3D758603F5E2}" presName="level3hierChild" presStyleCnt="0"/>
      <dgm:spPr/>
    </dgm:pt>
    <dgm:pt modelId="{56EE057F-9638-440D-90C5-EDC6183BF53A}" type="pres">
      <dgm:prSet presAssocID="{7702CEB0-5732-46C2-9578-1AA2CEEB6AD0}" presName="conn2-1" presStyleLbl="parChTrans1D2" presStyleIdx="1" presStyleCnt="3" custScaleY="118175"/>
      <dgm:spPr/>
      <dgm:t>
        <a:bodyPr/>
        <a:lstStyle/>
        <a:p>
          <a:endParaRPr lang="zh-CN" altLang="en-US"/>
        </a:p>
      </dgm:t>
    </dgm:pt>
    <dgm:pt modelId="{52F5F7AB-9921-4B9A-9A64-ADFD9A338CFB}" type="pres">
      <dgm:prSet presAssocID="{7702CEB0-5732-46C2-9578-1AA2CEEB6AD0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ED10E84-C383-4308-BF26-B4C2C5514DE3}" type="pres">
      <dgm:prSet presAssocID="{55A34548-C194-4556-B388-C0FD07C773C1}" presName="root2" presStyleCnt="0"/>
      <dgm:spPr/>
    </dgm:pt>
    <dgm:pt modelId="{059BE19B-E0DC-464C-896D-A24D9E3292FA}" type="pres">
      <dgm:prSet presAssocID="{55A34548-C194-4556-B388-C0FD07C773C1}" presName="LevelTwoTextNode" presStyleLbl="node2" presStyleIdx="1" presStyleCnt="3" custScaleX="77868" custScaleY="67744" custLinFactNeighborX="-21388" custLinFactNeighborY="-315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F96C30-1880-4B5F-ACB3-444DE24F3944}" type="pres">
      <dgm:prSet presAssocID="{55A34548-C194-4556-B388-C0FD07C773C1}" presName="level3hierChild" presStyleCnt="0"/>
      <dgm:spPr/>
    </dgm:pt>
    <dgm:pt modelId="{348F1C4A-674D-49A1-B78B-4FD9A93E7BC9}" type="pres">
      <dgm:prSet presAssocID="{E2080F0D-314A-4396-90B2-D650327B6B42}" presName="conn2-1" presStyleLbl="parChTrans1D3" presStyleIdx="3" presStyleCnt="4" custScaleY="118175"/>
      <dgm:spPr/>
      <dgm:t>
        <a:bodyPr/>
        <a:lstStyle/>
        <a:p>
          <a:endParaRPr lang="zh-CN" altLang="en-US"/>
        </a:p>
      </dgm:t>
    </dgm:pt>
    <dgm:pt modelId="{C5B7EF3F-B6F7-4114-9946-550F3BE60D96}" type="pres">
      <dgm:prSet presAssocID="{E2080F0D-314A-4396-90B2-D650327B6B42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84BD352A-77E7-46EA-A95A-2F345F9A210C}" type="pres">
      <dgm:prSet presAssocID="{B462FA45-15B9-4B10-8E74-B4386052B963}" presName="root2" presStyleCnt="0"/>
      <dgm:spPr/>
    </dgm:pt>
    <dgm:pt modelId="{90C096AE-CABC-4A8C-9B3F-EB4066824408}" type="pres">
      <dgm:prSet presAssocID="{B462FA45-15B9-4B10-8E74-B4386052B963}" presName="LevelTwoTextNode" presStyleLbl="node3" presStyleIdx="3" presStyleCnt="4" custScaleX="93091" custScaleY="76644" custLinFactNeighborX="-40152" custLinFactNeighborY="-315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586C7F-D1BE-43E5-97F6-9745F4A434A0}" type="pres">
      <dgm:prSet presAssocID="{B462FA45-15B9-4B10-8E74-B4386052B963}" presName="level3hierChild" presStyleCnt="0"/>
      <dgm:spPr/>
    </dgm:pt>
    <dgm:pt modelId="{EFD60F83-A3D9-4973-B511-11A6F63BF5CA}" type="pres">
      <dgm:prSet presAssocID="{7E09E56A-A204-4BFE-A57C-E41E21D5A33A}" presName="conn2-1" presStyleLbl="parChTrans1D2" presStyleIdx="2" presStyleCnt="3" custScaleY="118175"/>
      <dgm:spPr/>
      <dgm:t>
        <a:bodyPr/>
        <a:lstStyle/>
        <a:p>
          <a:endParaRPr lang="zh-CN" altLang="en-US"/>
        </a:p>
      </dgm:t>
    </dgm:pt>
    <dgm:pt modelId="{DB795AB2-8867-481B-8942-648D277139C9}" type="pres">
      <dgm:prSet presAssocID="{7E09E56A-A204-4BFE-A57C-E41E21D5A33A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620A94A-42D0-4316-B6AD-09D9ABE5C8EF}" type="pres">
      <dgm:prSet presAssocID="{022E8090-6D61-434D-8702-E57C6BBDF4A0}" presName="root2" presStyleCnt="0"/>
      <dgm:spPr/>
    </dgm:pt>
    <dgm:pt modelId="{4C16D058-E20A-498E-8031-9A8ACDC32A8C}" type="pres">
      <dgm:prSet presAssocID="{022E8090-6D61-434D-8702-E57C6BBDF4A0}" presName="LevelTwoTextNode" presStyleLbl="node2" presStyleIdx="2" presStyleCnt="3" custScaleX="77868" custScaleY="67744" custLinFactNeighborX="-17917" custLinFactNeighborY="23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7AEED9-B286-4B64-BE5F-A1F23B206B56}" type="pres">
      <dgm:prSet presAssocID="{022E8090-6D61-434D-8702-E57C6BBDF4A0}" presName="level3hierChild" presStyleCnt="0"/>
      <dgm:spPr/>
    </dgm:pt>
  </dgm:ptLst>
  <dgm:cxnLst>
    <dgm:cxn modelId="{FC223B08-20EB-45BD-BAFA-42CFDDA11EAB}" type="presOf" srcId="{55A34548-C194-4556-B388-C0FD07C773C1}" destId="{059BE19B-E0DC-464C-896D-A24D9E3292FA}" srcOrd="0" destOrd="0" presId="urn:microsoft.com/office/officeart/2005/8/layout/hierarchy2"/>
    <dgm:cxn modelId="{6792E19F-29A6-4FA7-8706-EF0063FFFA02}" srcId="{2D265575-6722-4FDD-A790-C033F6289C3D}" destId="{37F2BB7B-180A-4DEF-AF2A-D36D2BEEDD1B}" srcOrd="1" destOrd="0" parTransId="{90EB586E-D0C8-46B0-A916-EBCAAE8BEBCC}" sibTransId="{B1E9B4AC-9440-465F-9A4F-00F0D2A1A84A}"/>
    <dgm:cxn modelId="{DCC84B56-9BB3-4160-9E2C-6D1395B2C88C}" type="presOf" srcId="{90EB586E-D0C8-46B0-A916-EBCAAE8BEBCC}" destId="{D93ADABC-3EE2-48C0-8621-9D36B99E568D}" srcOrd="1" destOrd="0" presId="urn:microsoft.com/office/officeart/2005/8/layout/hierarchy2"/>
    <dgm:cxn modelId="{00E7405A-3857-4F6C-8304-D2955164BBD7}" type="presOf" srcId="{E2080F0D-314A-4396-90B2-D650327B6B42}" destId="{348F1C4A-674D-49A1-B78B-4FD9A93E7BC9}" srcOrd="0" destOrd="0" presId="urn:microsoft.com/office/officeart/2005/8/layout/hierarchy2"/>
    <dgm:cxn modelId="{01097CC5-CD15-443A-ACBA-48B0C0903FD2}" type="presOf" srcId="{A306C1E1-E3E1-4DD0-B7A0-F08D5E17CDE6}" destId="{83F7ADDE-24DA-48DF-8D81-38800AAB8B51}" srcOrd="1" destOrd="0" presId="urn:microsoft.com/office/officeart/2005/8/layout/hierarchy2"/>
    <dgm:cxn modelId="{05B54176-6E67-44DC-B8AB-DCB59BF7D58D}" type="presOf" srcId="{B462FA45-15B9-4B10-8E74-B4386052B963}" destId="{90C096AE-CABC-4A8C-9B3F-EB4066824408}" srcOrd="0" destOrd="0" presId="urn:microsoft.com/office/officeart/2005/8/layout/hierarchy2"/>
    <dgm:cxn modelId="{9AB98BE3-B8C0-4158-A7F5-5D95EBC16D68}" srcId="{E6ECC906-6404-4EF2-A983-C04CA7FBED67}" destId="{2D265575-6722-4FDD-A790-C033F6289C3D}" srcOrd="0" destOrd="0" parTransId="{A5858430-2502-449A-A46C-865694A8E2E3}" sibTransId="{1AA6BD47-DC36-4284-9F29-918D1C6B3353}"/>
    <dgm:cxn modelId="{5DC94A2E-E63A-481E-9CC7-6E9AF6963B2B}" type="presOf" srcId="{A5858430-2502-449A-A46C-865694A8E2E3}" destId="{807AD1AA-6136-4F2C-901C-C3A921EB0C11}" srcOrd="0" destOrd="0" presId="urn:microsoft.com/office/officeart/2005/8/layout/hierarchy2"/>
    <dgm:cxn modelId="{9AE73EB4-0BA5-44B5-A221-141107788670}" type="presOf" srcId="{022E8090-6D61-434D-8702-E57C6BBDF4A0}" destId="{4C16D058-E20A-498E-8031-9A8ACDC32A8C}" srcOrd="0" destOrd="0" presId="urn:microsoft.com/office/officeart/2005/8/layout/hierarchy2"/>
    <dgm:cxn modelId="{DB35978D-EE44-4CF6-974D-C06E4A71BCB9}" type="presOf" srcId="{7E09E56A-A204-4BFE-A57C-E41E21D5A33A}" destId="{DB795AB2-8867-481B-8942-648D277139C9}" srcOrd="1" destOrd="0" presId="urn:microsoft.com/office/officeart/2005/8/layout/hierarchy2"/>
    <dgm:cxn modelId="{07659E10-8334-439A-B0C4-6AD57916A434}" srcId="{2D265575-6722-4FDD-A790-C033F6289C3D}" destId="{4E60D7D2-4597-4808-8309-3D758603F5E2}" srcOrd="2" destOrd="0" parTransId="{A306C1E1-E3E1-4DD0-B7A0-F08D5E17CDE6}" sibTransId="{C2093D0C-42C1-41E8-A654-63D54200FBA1}"/>
    <dgm:cxn modelId="{44065D3C-37F5-4861-A860-ACA1FE225179}" type="presOf" srcId="{0357337F-EA63-4AF2-9405-AE8561AAFDE7}" destId="{9CE36DDC-3A2B-49E0-B6FC-4415B7E90B6B}" srcOrd="0" destOrd="0" presId="urn:microsoft.com/office/officeart/2005/8/layout/hierarchy2"/>
    <dgm:cxn modelId="{BB706E6E-EE0A-4BE4-8644-56CCF5A80572}" type="presOf" srcId="{A306C1E1-E3E1-4DD0-B7A0-F08D5E17CDE6}" destId="{14ED2405-515F-4C0E-9CA5-2C8AACB769C3}" srcOrd="0" destOrd="0" presId="urn:microsoft.com/office/officeart/2005/8/layout/hierarchy2"/>
    <dgm:cxn modelId="{C6E2A874-CDAE-4B98-BF3A-589FA4459AB5}" type="presOf" srcId="{7702CEB0-5732-46C2-9578-1AA2CEEB6AD0}" destId="{56EE057F-9638-440D-90C5-EDC6183BF53A}" srcOrd="0" destOrd="0" presId="urn:microsoft.com/office/officeart/2005/8/layout/hierarchy2"/>
    <dgm:cxn modelId="{9B777AEB-5163-4A4C-A9E6-DEB22A5A279C}" srcId="{2D265575-6722-4FDD-A790-C033F6289C3D}" destId="{A37D02B4-B0E7-4F3B-8454-6001C1863F2A}" srcOrd="0" destOrd="0" parTransId="{0357337F-EA63-4AF2-9405-AE8561AAFDE7}" sibTransId="{FA591A67-9D41-4FC1-A3B2-B1494B86D4F2}"/>
    <dgm:cxn modelId="{AE873D96-3B1F-4CAD-9DEF-5F088672F0AC}" type="presOf" srcId="{A5858430-2502-449A-A46C-865694A8E2E3}" destId="{76E4BEAB-3781-475C-9CD9-3054F8B1B8D8}" srcOrd="1" destOrd="0" presId="urn:microsoft.com/office/officeart/2005/8/layout/hierarchy2"/>
    <dgm:cxn modelId="{D6B88C5B-CE02-42E0-BAFB-6DB3FD59AA4D}" type="presOf" srcId="{37F2BB7B-180A-4DEF-AF2A-D36D2BEEDD1B}" destId="{EA89746A-7B73-4182-8497-98D8644C10A4}" srcOrd="0" destOrd="0" presId="urn:microsoft.com/office/officeart/2005/8/layout/hierarchy2"/>
    <dgm:cxn modelId="{2E103376-BD95-4F88-91EF-96ED08D807F7}" type="presOf" srcId="{7702CEB0-5732-46C2-9578-1AA2CEEB6AD0}" destId="{52F5F7AB-9921-4B9A-9A64-ADFD9A338CFB}" srcOrd="1" destOrd="0" presId="urn:microsoft.com/office/officeart/2005/8/layout/hierarchy2"/>
    <dgm:cxn modelId="{73296AB2-9225-401A-BF3A-EB43A5DF279C}" type="presOf" srcId="{90EB586E-D0C8-46B0-A916-EBCAAE8BEBCC}" destId="{EC21F867-1BBD-4149-8135-BB0834C26FBC}" srcOrd="0" destOrd="0" presId="urn:microsoft.com/office/officeart/2005/8/layout/hierarchy2"/>
    <dgm:cxn modelId="{FC3746B2-1E45-43EC-A46D-8029503AD0CC}" type="presOf" srcId="{7E09E56A-A204-4BFE-A57C-E41E21D5A33A}" destId="{EFD60F83-A3D9-4973-B511-11A6F63BF5CA}" srcOrd="0" destOrd="0" presId="urn:microsoft.com/office/officeart/2005/8/layout/hierarchy2"/>
    <dgm:cxn modelId="{0D3E9281-654A-45C3-8002-6A329052AEC0}" srcId="{55A34548-C194-4556-B388-C0FD07C773C1}" destId="{B462FA45-15B9-4B10-8E74-B4386052B963}" srcOrd="0" destOrd="0" parTransId="{E2080F0D-314A-4396-90B2-D650327B6B42}" sibTransId="{1B2D6333-E83D-481D-8A94-6745C4B75D2A}"/>
    <dgm:cxn modelId="{E32745FB-F0AB-49A8-8FAD-6287472CDF84}" type="presOf" srcId="{2D265575-6722-4FDD-A790-C033F6289C3D}" destId="{4B9E14C0-CE2D-4461-B7F3-5B56136C7F80}" srcOrd="0" destOrd="0" presId="urn:microsoft.com/office/officeart/2005/8/layout/hierarchy2"/>
    <dgm:cxn modelId="{29318A49-DE1A-433D-97CA-C9EDADBD0556}" srcId="{1464DB38-6A44-4FC3-91C9-AA00381BBE08}" destId="{E6ECC906-6404-4EF2-A983-C04CA7FBED67}" srcOrd="0" destOrd="0" parTransId="{0019D5CF-608D-4903-938B-E0ACB59E611A}" sibTransId="{6E1506E6-F211-47DB-8FC4-F72768BF8BA9}"/>
    <dgm:cxn modelId="{1C036227-0481-48B4-9F2E-591813AA2461}" type="presOf" srcId="{E6ECC906-6404-4EF2-A983-C04CA7FBED67}" destId="{D0E067A9-F99F-4833-94B5-5E8996FA1FEB}" srcOrd="0" destOrd="0" presId="urn:microsoft.com/office/officeart/2005/8/layout/hierarchy2"/>
    <dgm:cxn modelId="{6A462E34-E47D-4157-B410-33182ADCEE26}" type="presOf" srcId="{4E60D7D2-4597-4808-8309-3D758603F5E2}" destId="{0B890272-45FB-409B-9757-967C0D02BA62}" srcOrd="0" destOrd="0" presId="urn:microsoft.com/office/officeart/2005/8/layout/hierarchy2"/>
    <dgm:cxn modelId="{69C9D3FE-D323-4597-9667-7B2D20A7C0FD}" srcId="{E6ECC906-6404-4EF2-A983-C04CA7FBED67}" destId="{55A34548-C194-4556-B388-C0FD07C773C1}" srcOrd="1" destOrd="0" parTransId="{7702CEB0-5732-46C2-9578-1AA2CEEB6AD0}" sibTransId="{416CB047-6EAC-4571-9D3E-E04032F279E4}"/>
    <dgm:cxn modelId="{4901470C-3CB7-4DD5-B234-70F3F2AC0330}" type="presOf" srcId="{A37D02B4-B0E7-4F3B-8454-6001C1863F2A}" destId="{5E76F14E-3AE2-437C-83D8-EEDCC5E95143}" srcOrd="0" destOrd="0" presId="urn:microsoft.com/office/officeart/2005/8/layout/hierarchy2"/>
    <dgm:cxn modelId="{9511A282-D793-4F90-A4F8-5EE90AB29C6C}" type="presOf" srcId="{E2080F0D-314A-4396-90B2-D650327B6B42}" destId="{C5B7EF3F-B6F7-4114-9946-550F3BE60D96}" srcOrd="1" destOrd="0" presId="urn:microsoft.com/office/officeart/2005/8/layout/hierarchy2"/>
    <dgm:cxn modelId="{DF3E85F9-CD50-4845-8C23-A8B6EE49E396}" type="presOf" srcId="{0357337F-EA63-4AF2-9405-AE8561AAFDE7}" destId="{AAA7FB8C-CC7E-4D19-8212-30754B941BF6}" srcOrd="1" destOrd="0" presId="urn:microsoft.com/office/officeart/2005/8/layout/hierarchy2"/>
    <dgm:cxn modelId="{21F7CF68-F2E5-4C3F-AA6C-566FD6898074}" srcId="{E6ECC906-6404-4EF2-A983-C04CA7FBED67}" destId="{022E8090-6D61-434D-8702-E57C6BBDF4A0}" srcOrd="2" destOrd="0" parTransId="{7E09E56A-A204-4BFE-A57C-E41E21D5A33A}" sibTransId="{DD349BE7-CE8F-48FC-8171-E05755CB12F0}"/>
    <dgm:cxn modelId="{2F954053-858E-4AC8-B1FA-7DDFB8365ABC}" type="presOf" srcId="{1464DB38-6A44-4FC3-91C9-AA00381BBE08}" destId="{0DD6F845-C61E-4526-BC1D-63AEEF1B12BC}" srcOrd="0" destOrd="0" presId="urn:microsoft.com/office/officeart/2005/8/layout/hierarchy2"/>
    <dgm:cxn modelId="{4A3B7850-750F-4D9A-96F6-6C6AED1E6F0A}" type="presParOf" srcId="{0DD6F845-C61E-4526-BC1D-63AEEF1B12BC}" destId="{213FDDB5-588F-4DDC-8E47-53865E7E084B}" srcOrd="0" destOrd="0" presId="urn:microsoft.com/office/officeart/2005/8/layout/hierarchy2"/>
    <dgm:cxn modelId="{EBBBE2C1-7DFD-4613-B390-C3810BBEB9DF}" type="presParOf" srcId="{213FDDB5-588F-4DDC-8E47-53865E7E084B}" destId="{D0E067A9-F99F-4833-94B5-5E8996FA1FEB}" srcOrd="0" destOrd="0" presId="urn:microsoft.com/office/officeart/2005/8/layout/hierarchy2"/>
    <dgm:cxn modelId="{C8A36F4C-B001-4E21-965F-FB6C2AD43992}" type="presParOf" srcId="{213FDDB5-588F-4DDC-8E47-53865E7E084B}" destId="{D50BB739-DAC7-4A52-869F-6771318380A9}" srcOrd="1" destOrd="0" presId="urn:microsoft.com/office/officeart/2005/8/layout/hierarchy2"/>
    <dgm:cxn modelId="{EFCE2232-DFAE-4FBA-B072-EF4A346D61DA}" type="presParOf" srcId="{D50BB739-DAC7-4A52-869F-6771318380A9}" destId="{807AD1AA-6136-4F2C-901C-C3A921EB0C11}" srcOrd="0" destOrd="0" presId="urn:microsoft.com/office/officeart/2005/8/layout/hierarchy2"/>
    <dgm:cxn modelId="{A59CB03C-3DEB-4324-B154-F7FC52707EA1}" type="presParOf" srcId="{807AD1AA-6136-4F2C-901C-C3A921EB0C11}" destId="{76E4BEAB-3781-475C-9CD9-3054F8B1B8D8}" srcOrd="0" destOrd="0" presId="urn:microsoft.com/office/officeart/2005/8/layout/hierarchy2"/>
    <dgm:cxn modelId="{155A21D5-50E9-44C4-BAF4-B15801620159}" type="presParOf" srcId="{D50BB739-DAC7-4A52-869F-6771318380A9}" destId="{FE43A3E7-4AE4-46E5-BCAB-D85026E6FDFA}" srcOrd="1" destOrd="0" presId="urn:microsoft.com/office/officeart/2005/8/layout/hierarchy2"/>
    <dgm:cxn modelId="{9C726116-6B2F-4323-B6CE-9753D3EEC045}" type="presParOf" srcId="{FE43A3E7-4AE4-46E5-BCAB-D85026E6FDFA}" destId="{4B9E14C0-CE2D-4461-B7F3-5B56136C7F80}" srcOrd="0" destOrd="0" presId="urn:microsoft.com/office/officeart/2005/8/layout/hierarchy2"/>
    <dgm:cxn modelId="{8232E895-2926-4147-A7F2-D34B0E737E70}" type="presParOf" srcId="{FE43A3E7-4AE4-46E5-BCAB-D85026E6FDFA}" destId="{E2590B07-C387-4E9E-8A7F-6106EF0DFB3B}" srcOrd="1" destOrd="0" presId="urn:microsoft.com/office/officeart/2005/8/layout/hierarchy2"/>
    <dgm:cxn modelId="{F28B5050-08DB-4E0E-A7C2-42404F38C933}" type="presParOf" srcId="{E2590B07-C387-4E9E-8A7F-6106EF0DFB3B}" destId="{9CE36DDC-3A2B-49E0-B6FC-4415B7E90B6B}" srcOrd="0" destOrd="0" presId="urn:microsoft.com/office/officeart/2005/8/layout/hierarchy2"/>
    <dgm:cxn modelId="{F17A9EC6-8CE5-4CC0-A70F-D8AB7C0A650F}" type="presParOf" srcId="{9CE36DDC-3A2B-49E0-B6FC-4415B7E90B6B}" destId="{AAA7FB8C-CC7E-4D19-8212-30754B941BF6}" srcOrd="0" destOrd="0" presId="urn:microsoft.com/office/officeart/2005/8/layout/hierarchy2"/>
    <dgm:cxn modelId="{A862A545-1418-4750-AAF3-300AD2542D67}" type="presParOf" srcId="{E2590B07-C387-4E9E-8A7F-6106EF0DFB3B}" destId="{53E82104-BF6E-4343-8D4D-2ED7A56F8AAE}" srcOrd="1" destOrd="0" presId="urn:microsoft.com/office/officeart/2005/8/layout/hierarchy2"/>
    <dgm:cxn modelId="{4145A16D-680E-445C-8E78-277DF6393299}" type="presParOf" srcId="{53E82104-BF6E-4343-8D4D-2ED7A56F8AAE}" destId="{5E76F14E-3AE2-437C-83D8-EEDCC5E95143}" srcOrd="0" destOrd="0" presId="urn:microsoft.com/office/officeart/2005/8/layout/hierarchy2"/>
    <dgm:cxn modelId="{207E109F-D0C6-48CD-B246-68E0C0A5ED9B}" type="presParOf" srcId="{53E82104-BF6E-4343-8D4D-2ED7A56F8AAE}" destId="{5BE8D9F3-C09C-4597-83C5-70C77EBC6809}" srcOrd="1" destOrd="0" presId="urn:microsoft.com/office/officeart/2005/8/layout/hierarchy2"/>
    <dgm:cxn modelId="{FDD6FE96-1380-4356-B7F8-D4496A67FD1E}" type="presParOf" srcId="{E2590B07-C387-4E9E-8A7F-6106EF0DFB3B}" destId="{EC21F867-1BBD-4149-8135-BB0834C26FBC}" srcOrd="2" destOrd="0" presId="urn:microsoft.com/office/officeart/2005/8/layout/hierarchy2"/>
    <dgm:cxn modelId="{0B1CDFBE-9DFF-4487-BB59-349BA6CC431F}" type="presParOf" srcId="{EC21F867-1BBD-4149-8135-BB0834C26FBC}" destId="{D93ADABC-3EE2-48C0-8621-9D36B99E568D}" srcOrd="0" destOrd="0" presId="urn:microsoft.com/office/officeart/2005/8/layout/hierarchy2"/>
    <dgm:cxn modelId="{2FFA8C2B-B20C-4D6B-86C7-4A374CC4FE4B}" type="presParOf" srcId="{E2590B07-C387-4E9E-8A7F-6106EF0DFB3B}" destId="{49708F5F-CFBD-4C78-B4F4-9098705AFA8A}" srcOrd="3" destOrd="0" presId="urn:microsoft.com/office/officeart/2005/8/layout/hierarchy2"/>
    <dgm:cxn modelId="{592CFB87-A81B-4FCA-B6A5-D3C824124E00}" type="presParOf" srcId="{49708F5F-CFBD-4C78-B4F4-9098705AFA8A}" destId="{EA89746A-7B73-4182-8497-98D8644C10A4}" srcOrd="0" destOrd="0" presId="urn:microsoft.com/office/officeart/2005/8/layout/hierarchy2"/>
    <dgm:cxn modelId="{1012C672-39CE-46CB-9BB6-58682B1EA03D}" type="presParOf" srcId="{49708F5F-CFBD-4C78-B4F4-9098705AFA8A}" destId="{8565B100-93E5-4399-82BA-D145683BF8B3}" srcOrd="1" destOrd="0" presId="urn:microsoft.com/office/officeart/2005/8/layout/hierarchy2"/>
    <dgm:cxn modelId="{FFAD4A27-8250-48A0-A71C-1FBD21768CEA}" type="presParOf" srcId="{E2590B07-C387-4E9E-8A7F-6106EF0DFB3B}" destId="{14ED2405-515F-4C0E-9CA5-2C8AACB769C3}" srcOrd="4" destOrd="0" presId="urn:microsoft.com/office/officeart/2005/8/layout/hierarchy2"/>
    <dgm:cxn modelId="{44BD585F-89F8-4CDE-9F07-A23FE40F3A5E}" type="presParOf" srcId="{14ED2405-515F-4C0E-9CA5-2C8AACB769C3}" destId="{83F7ADDE-24DA-48DF-8D81-38800AAB8B51}" srcOrd="0" destOrd="0" presId="urn:microsoft.com/office/officeart/2005/8/layout/hierarchy2"/>
    <dgm:cxn modelId="{6B44EB11-3E43-4D0B-AC81-1EC2F378F39B}" type="presParOf" srcId="{E2590B07-C387-4E9E-8A7F-6106EF0DFB3B}" destId="{C8893510-7005-4B3B-AA91-127D6954F5DF}" srcOrd="5" destOrd="0" presId="urn:microsoft.com/office/officeart/2005/8/layout/hierarchy2"/>
    <dgm:cxn modelId="{0CB69215-38EA-409B-84D7-3E06669BDD3A}" type="presParOf" srcId="{C8893510-7005-4B3B-AA91-127D6954F5DF}" destId="{0B890272-45FB-409B-9757-967C0D02BA62}" srcOrd="0" destOrd="0" presId="urn:microsoft.com/office/officeart/2005/8/layout/hierarchy2"/>
    <dgm:cxn modelId="{85E04824-115E-4DA4-A7BF-424DEF606C1A}" type="presParOf" srcId="{C8893510-7005-4B3B-AA91-127D6954F5DF}" destId="{2A2F5AC5-C3BF-4141-B1AA-5B509D012F2D}" srcOrd="1" destOrd="0" presId="urn:microsoft.com/office/officeart/2005/8/layout/hierarchy2"/>
    <dgm:cxn modelId="{5E6F1438-FBB1-41C5-8544-1D03505401CD}" type="presParOf" srcId="{D50BB739-DAC7-4A52-869F-6771318380A9}" destId="{56EE057F-9638-440D-90C5-EDC6183BF53A}" srcOrd="2" destOrd="0" presId="urn:microsoft.com/office/officeart/2005/8/layout/hierarchy2"/>
    <dgm:cxn modelId="{C66A91CE-AABB-4FBC-87D0-2B02B3691B6E}" type="presParOf" srcId="{56EE057F-9638-440D-90C5-EDC6183BF53A}" destId="{52F5F7AB-9921-4B9A-9A64-ADFD9A338CFB}" srcOrd="0" destOrd="0" presId="urn:microsoft.com/office/officeart/2005/8/layout/hierarchy2"/>
    <dgm:cxn modelId="{A60F2748-8EE8-43AF-94B5-99024E9725EF}" type="presParOf" srcId="{D50BB739-DAC7-4A52-869F-6771318380A9}" destId="{CED10E84-C383-4308-BF26-B4C2C5514DE3}" srcOrd="3" destOrd="0" presId="urn:microsoft.com/office/officeart/2005/8/layout/hierarchy2"/>
    <dgm:cxn modelId="{C8293263-9DDF-472B-A5A5-FDC1B87E7AD2}" type="presParOf" srcId="{CED10E84-C383-4308-BF26-B4C2C5514DE3}" destId="{059BE19B-E0DC-464C-896D-A24D9E3292FA}" srcOrd="0" destOrd="0" presId="urn:microsoft.com/office/officeart/2005/8/layout/hierarchy2"/>
    <dgm:cxn modelId="{89B66CF9-B408-43F2-A06D-3E65840CDDA5}" type="presParOf" srcId="{CED10E84-C383-4308-BF26-B4C2C5514DE3}" destId="{C3F96C30-1880-4B5F-ACB3-444DE24F3944}" srcOrd="1" destOrd="0" presId="urn:microsoft.com/office/officeart/2005/8/layout/hierarchy2"/>
    <dgm:cxn modelId="{AD0AC833-2FCA-4B15-9FB7-50C782F28DFF}" type="presParOf" srcId="{C3F96C30-1880-4B5F-ACB3-444DE24F3944}" destId="{348F1C4A-674D-49A1-B78B-4FD9A93E7BC9}" srcOrd="0" destOrd="0" presId="urn:microsoft.com/office/officeart/2005/8/layout/hierarchy2"/>
    <dgm:cxn modelId="{E598D601-AE07-4376-82F6-276D7FCF2EE0}" type="presParOf" srcId="{348F1C4A-674D-49A1-B78B-4FD9A93E7BC9}" destId="{C5B7EF3F-B6F7-4114-9946-550F3BE60D96}" srcOrd="0" destOrd="0" presId="urn:microsoft.com/office/officeart/2005/8/layout/hierarchy2"/>
    <dgm:cxn modelId="{0BAC0F93-CD6E-42E9-9FA6-FE90F8963DA1}" type="presParOf" srcId="{C3F96C30-1880-4B5F-ACB3-444DE24F3944}" destId="{84BD352A-77E7-46EA-A95A-2F345F9A210C}" srcOrd="1" destOrd="0" presId="urn:microsoft.com/office/officeart/2005/8/layout/hierarchy2"/>
    <dgm:cxn modelId="{AA456C42-BFAF-4833-AA1E-F3B1E0410066}" type="presParOf" srcId="{84BD352A-77E7-46EA-A95A-2F345F9A210C}" destId="{90C096AE-CABC-4A8C-9B3F-EB4066824408}" srcOrd="0" destOrd="0" presId="urn:microsoft.com/office/officeart/2005/8/layout/hierarchy2"/>
    <dgm:cxn modelId="{094E0300-40C7-4E97-BAA3-ED0CC19EFBA7}" type="presParOf" srcId="{84BD352A-77E7-46EA-A95A-2F345F9A210C}" destId="{B3586C7F-D1BE-43E5-97F6-9745F4A434A0}" srcOrd="1" destOrd="0" presId="urn:microsoft.com/office/officeart/2005/8/layout/hierarchy2"/>
    <dgm:cxn modelId="{60FD4923-FA4C-46BF-A265-91B41D5D0886}" type="presParOf" srcId="{D50BB739-DAC7-4A52-869F-6771318380A9}" destId="{EFD60F83-A3D9-4973-B511-11A6F63BF5CA}" srcOrd="4" destOrd="0" presId="urn:microsoft.com/office/officeart/2005/8/layout/hierarchy2"/>
    <dgm:cxn modelId="{7906C77A-089E-476B-A094-4D765129B29C}" type="presParOf" srcId="{EFD60F83-A3D9-4973-B511-11A6F63BF5CA}" destId="{DB795AB2-8867-481B-8942-648D277139C9}" srcOrd="0" destOrd="0" presId="urn:microsoft.com/office/officeart/2005/8/layout/hierarchy2"/>
    <dgm:cxn modelId="{7986013B-78E3-4D15-A956-0236086BC523}" type="presParOf" srcId="{D50BB739-DAC7-4A52-869F-6771318380A9}" destId="{2620A94A-42D0-4316-B6AD-09D9ABE5C8EF}" srcOrd="5" destOrd="0" presId="urn:microsoft.com/office/officeart/2005/8/layout/hierarchy2"/>
    <dgm:cxn modelId="{8874D92D-6B0E-4E78-9F50-F985585A0B43}" type="presParOf" srcId="{2620A94A-42D0-4316-B6AD-09D9ABE5C8EF}" destId="{4C16D058-E20A-498E-8031-9A8ACDC32A8C}" srcOrd="0" destOrd="0" presId="urn:microsoft.com/office/officeart/2005/8/layout/hierarchy2"/>
    <dgm:cxn modelId="{80302524-9AB5-43EA-88C8-7CDCAB1ED695}" type="presParOf" srcId="{2620A94A-42D0-4316-B6AD-09D9ABE5C8EF}" destId="{1F7AEED9-B286-4B64-BE5F-A1F23B206B5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E067A9-F99F-4833-94B5-5E8996FA1FEB}">
      <dsp:nvSpPr>
        <dsp:cNvPr id="0" name=""/>
        <dsp:cNvSpPr/>
      </dsp:nvSpPr>
      <dsp:spPr>
        <a:xfrm>
          <a:off x="4957" y="1953256"/>
          <a:ext cx="1950806" cy="767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j-ea"/>
              <a:ea typeface="+mj-ea"/>
            </a:rPr>
            <a:t>人才盘点及评价</a:t>
          </a:r>
          <a:endParaRPr lang="zh-CN" altLang="en-US" sz="2000" b="1" kern="1200" dirty="0">
            <a:latin typeface="+mj-ea"/>
            <a:ea typeface="+mj-ea"/>
          </a:endParaRPr>
        </a:p>
      </dsp:txBody>
      <dsp:txXfrm>
        <a:off x="4957" y="1953256"/>
        <a:ext cx="1950806" cy="767057"/>
      </dsp:txXfrm>
    </dsp:sp>
    <dsp:sp modelId="{807AD1AA-6136-4F2C-901C-C3A921EB0C11}">
      <dsp:nvSpPr>
        <dsp:cNvPr id="0" name=""/>
        <dsp:cNvSpPr/>
      </dsp:nvSpPr>
      <dsp:spPr>
        <a:xfrm rot="17278570">
          <a:off x="1543002" y="1750302"/>
          <a:ext cx="1194022" cy="37229"/>
        </a:xfrm>
        <a:custGeom>
          <a:avLst/>
          <a:gdLst/>
          <a:ahLst/>
          <a:cxnLst/>
          <a:rect l="0" t="0" r="0" b="0"/>
          <a:pathLst>
            <a:path>
              <a:moveTo>
                <a:pt x="0" y="18614"/>
              </a:moveTo>
              <a:lnTo>
                <a:pt x="1194022" y="18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+mj-ea"/>
            <a:ea typeface="+mj-ea"/>
          </a:endParaRPr>
        </a:p>
      </dsp:txBody>
      <dsp:txXfrm rot="17278570">
        <a:off x="2110163" y="1733641"/>
        <a:ext cx="59701" cy="70551"/>
      </dsp:txXfrm>
    </dsp:sp>
    <dsp:sp modelId="{4B9E14C0-CE2D-4461-B7F3-5B56136C7F80}">
      <dsp:nvSpPr>
        <dsp:cNvPr id="0" name=""/>
        <dsp:cNvSpPr/>
      </dsp:nvSpPr>
      <dsp:spPr>
        <a:xfrm>
          <a:off x="2324264" y="865731"/>
          <a:ext cx="1541717" cy="670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j-ea"/>
              <a:ea typeface="+mj-ea"/>
            </a:rPr>
            <a:t>标准评分项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2324264" y="865731"/>
        <a:ext cx="1541717" cy="670635"/>
      </dsp:txXfrm>
    </dsp:sp>
    <dsp:sp modelId="{9CE36DDC-3A2B-49E0-B6FC-4415B7E90B6B}">
      <dsp:nvSpPr>
        <dsp:cNvPr id="0" name=""/>
        <dsp:cNvSpPr/>
      </dsp:nvSpPr>
      <dsp:spPr>
        <a:xfrm rot="18044281">
          <a:off x="3664897" y="828906"/>
          <a:ext cx="822623" cy="37229"/>
        </a:xfrm>
        <a:custGeom>
          <a:avLst/>
          <a:gdLst/>
          <a:ahLst/>
          <a:cxnLst/>
          <a:rect l="0" t="0" r="0" b="0"/>
          <a:pathLst>
            <a:path>
              <a:moveTo>
                <a:pt x="0" y="18614"/>
              </a:moveTo>
              <a:lnTo>
                <a:pt x="822623" y="186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+mj-ea"/>
            <a:ea typeface="+mj-ea"/>
          </a:endParaRPr>
        </a:p>
      </dsp:txBody>
      <dsp:txXfrm rot="18044281">
        <a:off x="4055643" y="823217"/>
        <a:ext cx="41131" cy="48606"/>
      </dsp:txXfrm>
    </dsp:sp>
    <dsp:sp modelId="{5E76F14E-3AE2-437C-83D8-EEDCC5E95143}">
      <dsp:nvSpPr>
        <dsp:cNvPr id="0" name=""/>
        <dsp:cNvSpPr/>
      </dsp:nvSpPr>
      <dsp:spPr>
        <a:xfrm>
          <a:off x="4286435" y="271401"/>
          <a:ext cx="1843118" cy="445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j-ea"/>
              <a:ea typeface="+mj-ea"/>
            </a:rPr>
            <a:t>人力资源部评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4286435" y="271401"/>
        <a:ext cx="1843118" cy="445182"/>
      </dsp:txXfrm>
    </dsp:sp>
    <dsp:sp modelId="{EC21F867-1BBD-4149-8135-BB0834C26FBC}">
      <dsp:nvSpPr>
        <dsp:cNvPr id="0" name=""/>
        <dsp:cNvSpPr/>
      </dsp:nvSpPr>
      <dsp:spPr>
        <a:xfrm rot="90917">
          <a:off x="3865908" y="1187995"/>
          <a:ext cx="420600" cy="37229"/>
        </a:xfrm>
        <a:custGeom>
          <a:avLst/>
          <a:gdLst/>
          <a:ahLst/>
          <a:cxnLst/>
          <a:rect l="0" t="0" r="0" b="0"/>
          <a:pathLst>
            <a:path>
              <a:moveTo>
                <a:pt x="0" y="18614"/>
              </a:moveTo>
              <a:lnTo>
                <a:pt x="420600" y="186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90917">
        <a:off x="4065693" y="1194183"/>
        <a:ext cx="21030" cy="24852"/>
      </dsp:txXfrm>
    </dsp:sp>
    <dsp:sp modelId="{EA89746A-7B73-4182-8497-98D8644C10A4}">
      <dsp:nvSpPr>
        <dsp:cNvPr id="0" name=""/>
        <dsp:cNvSpPr/>
      </dsp:nvSpPr>
      <dsp:spPr>
        <a:xfrm>
          <a:off x="4286435" y="956678"/>
          <a:ext cx="1843118" cy="510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j-ea"/>
              <a:ea typeface="+mj-ea"/>
            </a:rPr>
            <a:t>绩效部评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4286435" y="956678"/>
        <a:ext cx="1843118" cy="510985"/>
      </dsp:txXfrm>
    </dsp:sp>
    <dsp:sp modelId="{14ED2405-515F-4C0E-9CA5-2C8AACB769C3}">
      <dsp:nvSpPr>
        <dsp:cNvPr id="0" name=""/>
        <dsp:cNvSpPr/>
      </dsp:nvSpPr>
      <dsp:spPr>
        <a:xfrm rot="3464480">
          <a:off x="3682335" y="1515512"/>
          <a:ext cx="787746" cy="37229"/>
        </a:xfrm>
        <a:custGeom>
          <a:avLst/>
          <a:gdLst/>
          <a:ahLst/>
          <a:cxnLst/>
          <a:rect l="0" t="0" r="0" b="0"/>
          <a:pathLst>
            <a:path>
              <a:moveTo>
                <a:pt x="0" y="18614"/>
              </a:moveTo>
              <a:lnTo>
                <a:pt x="787746" y="186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3464480">
        <a:off x="4056515" y="1510853"/>
        <a:ext cx="39387" cy="46545"/>
      </dsp:txXfrm>
    </dsp:sp>
    <dsp:sp modelId="{0B890272-45FB-409B-9757-967C0D02BA62}">
      <dsp:nvSpPr>
        <dsp:cNvPr id="0" name=""/>
        <dsp:cNvSpPr/>
      </dsp:nvSpPr>
      <dsp:spPr>
        <a:xfrm>
          <a:off x="4286435" y="1647429"/>
          <a:ext cx="1843118" cy="4395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j-ea"/>
              <a:ea typeface="+mj-ea"/>
            </a:rPr>
            <a:t>部门评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4286435" y="1647429"/>
        <a:ext cx="1843118" cy="439550"/>
      </dsp:txXfrm>
    </dsp:sp>
    <dsp:sp modelId="{56EE057F-9638-440D-90C5-EDC6183BF53A}">
      <dsp:nvSpPr>
        <dsp:cNvPr id="0" name=""/>
        <dsp:cNvSpPr/>
      </dsp:nvSpPr>
      <dsp:spPr>
        <a:xfrm rot="2219158">
          <a:off x="1909350" y="2456942"/>
          <a:ext cx="461328" cy="37229"/>
        </a:xfrm>
        <a:custGeom>
          <a:avLst/>
          <a:gdLst/>
          <a:ahLst/>
          <a:cxnLst/>
          <a:rect l="0" t="0" r="0" b="0"/>
          <a:pathLst>
            <a:path>
              <a:moveTo>
                <a:pt x="0" y="18614"/>
              </a:moveTo>
              <a:lnTo>
                <a:pt x="461328" y="18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+mj-ea"/>
            <a:ea typeface="+mj-ea"/>
          </a:endParaRPr>
        </a:p>
      </dsp:txBody>
      <dsp:txXfrm rot="2219158">
        <a:off x="2128481" y="2461927"/>
        <a:ext cx="23066" cy="27258"/>
      </dsp:txXfrm>
    </dsp:sp>
    <dsp:sp modelId="{059BE19B-E0DC-464C-896D-A24D9E3292FA}">
      <dsp:nvSpPr>
        <dsp:cNvPr id="0" name=""/>
        <dsp:cNvSpPr/>
      </dsp:nvSpPr>
      <dsp:spPr>
        <a:xfrm>
          <a:off x="2324264" y="2279011"/>
          <a:ext cx="1541717" cy="670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j-ea"/>
              <a:ea typeface="+mj-ea"/>
            </a:rPr>
            <a:t>通用能力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2324264" y="2279011"/>
        <a:ext cx="1541717" cy="670635"/>
      </dsp:txXfrm>
    </dsp:sp>
    <dsp:sp modelId="{348F1C4A-674D-49A1-B78B-4FD9A93E7BC9}">
      <dsp:nvSpPr>
        <dsp:cNvPr id="0" name=""/>
        <dsp:cNvSpPr/>
      </dsp:nvSpPr>
      <dsp:spPr>
        <a:xfrm>
          <a:off x="3865981" y="2595714"/>
          <a:ext cx="420453" cy="37229"/>
        </a:xfrm>
        <a:custGeom>
          <a:avLst/>
          <a:gdLst/>
          <a:ahLst/>
          <a:cxnLst/>
          <a:rect l="0" t="0" r="0" b="0"/>
          <a:pathLst>
            <a:path>
              <a:moveTo>
                <a:pt x="0" y="18614"/>
              </a:moveTo>
              <a:lnTo>
                <a:pt x="420453" y="186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+mj-ea"/>
            <a:ea typeface="+mj-ea"/>
          </a:endParaRPr>
        </a:p>
      </dsp:txBody>
      <dsp:txXfrm>
        <a:off x="4065697" y="2601907"/>
        <a:ext cx="21022" cy="24843"/>
      </dsp:txXfrm>
    </dsp:sp>
    <dsp:sp modelId="{90C096AE-CABC-4A8C-9B3F-EB4066824408}">
      <dsp:nvSpPr>
        <dsp:cNvPr id="0" name=""/>
        <dsp:cNvSpPr/>
      </dsp:nvSpPr>
      <dsp:spPr>
        <a:xfrm>
          <a:off x="4286435" y="2234958"/>
          <a:ext cx="1843118" cy="758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j-ea"/>
              <a:ea typeface="+mj-ea"/>
            </a:rPr>
            <a:t>部门负责人评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4286435" y="2234958"/>
        <a:ext cx="1843118" cy="758741"/>
      </dsp:txXfrm>
    </dsp:sp>
    <dsp:sp modelId="{EFD60F83-A3D9-4973-B511-11A6F63BF5CA}">
      <dsp:nvSpPr>
        <dsp:cNvPr id="0" name=""/>
        <dsp:cNvSpPr/>
      </dsp:nvSpPr>
      <dsp:spPr>
        <a:xfrm rot="4504619">
          <a:off x="1325467" y="3138447"/>
          <a:ext cx="1697817" cy="37229"/>
        </a:xfrm>
        <a:custGeom>
          <a:avLst/>
          <a:gdLst/>
          <a:ahLst/>
          <a:cxnLst/>
          <a:rect l="0" t="0" r="0" b="0"/>
          <a:pathLst>
            <a:path>
              <a:moveTo>
                <a:pt x="0" y="18614"/>
              </a:moveTo>
              <a:lnTo>
                <a:pt x="1697817" y="18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4504619">
        <a:off x="2131930" y="3106902"/>
        <a:ext cx="84890" cy="100319"/>
      </dsp:txXfrm>
    </dsp:sp>
    <dsp:sp modelId="{4C16D058-E20A-498E-8031-9A8ACDC32A8C}">
      <dsp:nvSpPr>
        <dsp:cNvPr id="0" name=""/>
        <dsp:cNvSpPr/>
      </dsp:nvSpPr>
      <dsp:spPr>
        <a:xfrm>
          <a:off x="2392987" y="3642021"/>
          <a:ext cx="1541717" cy="670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j-ea"/>
              <a:ea typeface="+mj-ea"/>
            </a:rPr>
            <a:t>其他项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2392987" y="3642021"/>
        <a:ext cx="1541717" cy="670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63F3-01D3-40E5-93E2-39B2C778DF83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161D2-C271-4723-BECB-5BCE00BDB2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214E-7BC3-41D4-8AEB-369C9A9566DC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E484-A248-40E9-9032-678099A997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E484-A248-40E9-9032-678099A9974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E484-A248-40E9-9032-678099A9974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7D81F8-18B7-438F-AC04-30F6071D725C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B7FED-698F-4E63-81C7-D51724286CC5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728F7-28E6-47BF-9A8D-201B9110B1E6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7143D-7F7D-4BE3-A07E-163B4ECA33C1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38" y="5857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6113" y="340180"/>
            <a:ext cx="6778863" cy="777119"/>
          </a:xfrm>
          <a:prstGeom prst="rect">
            <a:avLst/>
          </a:prstGeom>
        </p:spPr>
        <p:txBody>
          <a:bodyPr lIns="86457" tIns="43228" rIns="86457" bIns="4322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C3867-9818-4015-9C2D-9EFFD742EEA7}" type="datetime1">
              <a:rPr lang="zh-CN" altLang="en-US" smtClean="0"/>
              <a:pPr>
                <a:defRPr/>
              </a:pPr>
              <a:t>2014-7-2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A40C2-F02F-4C9F-9039-362A8192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3C981-19FC-40B3-BE06-0249CA5F1211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38" y="5857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FB2C7-B49E-4348-B458-7965F9633517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1E36A-57A8-4625-A823-6DDDAF6377B8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1AFEE-F5F6-4393-94A6-512B0F813712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6D270C-CED1-472C-B831-F0B0A10E5B00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C21861-B7E1-450A-881D-D4DDFC22556E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56BC3-295D-4DF5-9561-687E2838610A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FCDD3-B2C4-48F1-A643-BB60CEDB3C3D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照片 052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32" y="357166"/>
            <a:ext cx="9072561" cy="614366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733-7712-44D1-9918-10C3C9C6E0F5}" type="datetime1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0" y="6572250"/>
            <a:ext cx="9144000" cy="2857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0" y="6572272"/>
            <a:ext cx="3286116" cy="285728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dirty="0">
              <a:latin typeface="DejaVu Serif Condense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6581001"/>
            <a:ext cx="278608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DejaVu Serif Condensed" pitchFamily="18" charset="0"/>
                <a:ea typeface="DejaVu Serif Condensed" pitchFamily="18" charset="0"/>
              </a:rPr>
              <a:t>Regina  Miracle International  Ltd </a:t>
            </a:r>
            <a:endParaRPr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DejaVu Serif Condensed" pitchFamily="18" charset="0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0" y="0"/>
            <a:ext cx="2500298" cy="21431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 userDrawn="1"/>
        </p:nvSpPr>
        <p:spPr>
          <a:xfrm>
            <a:off x="6286512" y="4714884"/>
            <a:ext cx="2857520" cy="18573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 userDrawn="1"/>
        </p:nvSpPr>
        <p:spPr>
          <a:xfrm>
            <a:off x="428596" y="6143644"/>
            <a:ext cx="214314" cy="21431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 userDrawn="1"/>
        </p:nvSpPr>
        <p:spPr>
          <a:xfrm>
            <a:off x="8501090" y="714356"/>
            <a:ext cx="285752" cy="21431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7188" y="15001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6" name="Picture 2" descr="J:\Garment Production\成衣行管办\logo.jp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0464" y="142852"/>
            <a:ext cx="1123950" cy="9334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公司人才盘点及评价说明</a:t>
            </a:r>
            <a:endParaRPr lang="zh-CN" altLang="en-US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450912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——</a:t>
            </a:r>
            <a:r>
              <a:rPr lang="zh-CN" altLang="en-US" sz="3200" dirty="0" smtClean="0"/>
              <a:t>人才培养项目组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62964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标准评分项</a:t>
            </a:r>
            <a:r>
              <a:rPr lang="en-US" altLang="zh-CN" sz="2800" b="1" dirty="0" smtClean="0">
                <a:latin typeface="+mj-ea"/>
                <a:ea typeface="+mj-ea"/>
              </a:rPr>
              <a:t>-</a:t>
            </a:r>
            <a:r>
              <a:rPr lang="zh-CN" altLang="en-US" sz="2600" dirty="0" smtClean="0">
                <a:latin typeface="+mj-ea"/>
                <a:ea typeface="+mj-ea"/>
              </a:rPr>
              <a:t>部门评分说明</a:t>
            </a:r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57188" y="1500188"/>
            <a:ext cx="8229600" cy="4857770"/>
          </a:xfrm>
        </p:spPr>
        <p:txBody>
          <a:bodyPr/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工作经历</a:t>
            </a:r>
            <a:r>
              <a:rPr lang="zh-CN" altLang="en-US" sz="2000" dirty="0" smtClean="0">
                <a:latin typeface="+mj-ea"/>
                <a:ea typeface="+mj-ea"/>
              </a:rPr>
              <a:t>（本领域工作经验）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5751" y="2214554"/>
          <a:ext cx="8072498" cy="1098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3214"/>
                <a:gridCol w="1153214"/>
                <a:gridCol w="1153214"/>
                <a:gridCol w="1153214"/>
                <a:gridCol w="1153214"/>
                <a:gridCol w="1153214"/>
                <a:gridCol w="1153214"/>
              </a:tblGrid>
              <a:tr h="549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工作经历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20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年以上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15-20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年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10-15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年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5-10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年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3-5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年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年以下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49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分值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30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25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20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15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10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5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3786190"/>
            <a:ext cx="8072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备注：</a:t>
            </a:r>
            <a:r>
              <a:rPr lang="en-US" altLang="zh-CN" sz="2000" dirty="0" smtClean="0"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latin typeface="+mj-ea"/>
                <a:ea typeface="+mj-ea"/>
              </a:rPr>
              <a:t>本领域相关工作经验是指：从事当前岗位工作经验年限；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          2.</a:t>
            </a:r>
            <a:r>
              <a:rPr lang="zh-CN" altLang="en-US" sz="2000" dirty="0" smtClean="0">
                <a:latin typeface="+mj-ea"/>
                <a:ea typeface="+mj-ea"/>
              </a:rPr>
              <a:t>工作经历不局限于维珍妮的工作经历。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如：</a:t>
            </a:r>
            <a:r>
              <a:rPr lang="en-US" altLang="zh-CN" sz="2000" dirty="0" smtClean="0">
                <a:latin typeface="+mj-ea"/>
                <a:ea typeface="+mj-ea"/>
              </a:rPr>
              <a:t>A</a:t>
            </a:r>
            <a:r>
              <a:rPr lang="zh-CN" altLang="en-US" sz="2000" dirty="0" smtClean="0">
                <a:latin typeface="+mj-ea"/>
                <a:ea typeface="+mj-ea"/>
              </a:rPr>
              <a:t>同事现从事跟办工作，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2008.3-2010.3</a:t>
            </a:r>
            <a:r>
              <a:rPr lang="zh-CN" altLang="en-US" sz="2000" dirty="0" smtClean="0">
                <a:latin typeface="+mj-ea"/>
                <a:ea typeface="+mj-ea"/>
              </a:rPr>
              <a:t>期间在甲公司从事跟办工作，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2010.4-2012.4</a:t>
            </a:r>
            <a:r>
              <a:rPr lang="zh-CN" altLang="en-US" sz="2000" dirty="0" smtClean="0">
                <a:latin typeface="+mj-ea"/>
                <a:ea typeface="+mj-ea"/>
              </a:rPr>
              <a:t>期间在维珍妮从事行政工作，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2012.5-2014.5</a:t>
            </a:r>
            <a:r>
              <a:rPr lang="zh-CN" altLang="en-US" sz="2000" dirty="0" smtClean="0">
                <a:latin typeface="+mj-ea"/>
                <a:ea typeface="+mj-ea"/>
              </a:rPr>
              <a:t>期间在维珍妮从事跟办工作。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其本领域工作经验为</a:t>
            </a:r>
            <a:r>
              <a:rPr lang="en-US" altLang="zh-CN" sz="2000" dirty="0" smtClean="0">
                <a:latin typeface="+mj-ea"/>
                <a:ea typeface="+mj-ea"/>
              </a:rPr>
              <a:t>4</a:t>
            </a:r>
            <a:r>
              <a:rPr lang="zh-CN" altLang="en-US" sz="2000" dirty="0" smtClean="0">
                <a:latin typeface="+mj-ea"/>
                <a:ea typeface="+mj-ea"/>
              </a:rPr>
              <a:t>年。</a:t>
            </a:r>
            <a:r>
              <a:rPr lang="en-US" altLang="zh-CN" sz="2000" dirty="0" smtClean="0">
                <a:latin typeface="+mj-ea"/>
                <a:ea typeface="+mj-ea"/>
              </a:rPr>
              <a:t>2010.4-2012.4</a:t>
            </a:r>
            <a:r>
              <a:rPr lang="zh-CN" altLang="en-US" sz="2000" dirty="0" smtClean="0">
                <a:latin typeface="+mj-ea"/>
                <a:ea typeface="+mj-ea"/>
              </a:rPr>
              <a:t>期间工作经验不属于本领域工作经验。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10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0147" y="1500174"/>
            <a:ext cx="6072230" cy="790575"/>
            <a:chOff x="611188" y="2109788"/>
            <a:chExt cx="8382000" cy="790575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688388" y="2344738"/>
              <a:ext cx="304800" cy="349250"/>
            </a:xfrm>
            <a:custGeom>
              <a:avLst/>
              <a:gdLst>
                <a:gd name="T0" fmla="*/ 192 w 192"/>
                <a:gd name="T1" fmla="*/ 40 h 220"/>
                <a:gd name="T2" fmla="*/ 24 w 192"/>
                <a:gd name="T3" fmla="*/ 0 h 220"/>
                <a:gd name="T4" fmla="*/ 24 w 192"/>
                <a:gd name="T5" fmla="*/ 0 h 220"/>
                <a:gd name="T6" fmla="*/ 14 w 192"/>
                <a:gd name="T7" fmla="*/ 106 h 220"/>
                <a:gd name="T8" fmla="*/ 2 w 192"/>
                <a:gd name="T9" fmla="*/ 212 h 220"/>
                <a:gd name="T10" fmla="*/ 2 w 192"/>
                <a:gd name="T11" fmla="*/ 212 h 220"/>
                <a:gd name="T12" fmla="*/ 0 w 192"/>
                <a:gd name="T13" fmla="*/ 220 h 220"/>
                <a:gd name="T14" fmla="*/ 192 w 192"/>
                <a:gd name="T15" fmla="*/ 178 h 220"/>
                <a:gd name="T16" fmla="*/ 192 w 19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0">
                  <a:moveTo>
                    <a:pt x="192" y="4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106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0" y="220"/>
                  </a:lnTo>
                  <a:lnTo>
                    <a:pt x="192" y="178"/>
                  </a:lnTo>
                  <a:lnTo>
                    <a:pt x="19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970713" y="2109788"/>
              <a:ext cx="1755775" cy="790575"/>
            </a:xfrm>
            <a:custGeom>
              <a:avLst/>
              <a:gdLst>
                <a:gd name="T0" fmla="*/ 1106 w 1106"/>
                <a:gd name="T1" fmla="*/ 148 h 498"/>
                <a:gd name="T2" fmla="*/ 478 w 1106"/>
                <a:gd name="T3" fmla="*/ 0 h 498"/>
                <a:gd name="T4" fmla="*/ 0 w 1106"/>
                <a:gd name="T5" fmla="*/ 200 h 498"/>
                <a:gd name="T6" fmla="*/ 98 w 1106"/>
                <a:gd name="T7" fmla="*/ 416 h 498"/>
                <a:gd name="T8" fmla="*/ 478 w 1106"/>
                <a:gd name="T9" fmla="*/ 498 h 498"/>
                <a:gd name="T10" fmla="*/ 1082 w 1106"/>
                <a:gd name="T11" fmla="*/ 368 h 498"/>
                <a:gd name="T12" fmla="*/ 1082 w 1106"/>
                <a:gd name="T13" fmla="*/ 368 h 498"/>
                <a:gd name="T14" fmla="*/ 1084 w 1106"/>
                <a:gd name="T15" fmla="*/ 360 h 498"/>
                <a:gd name="T16" fmla="*/ 1084 w 1106"/>
                <a:gd name="T17" fmla="*/ 360 h 498"/>
                <a:gd name="T18" fmla="*/ 1096 w 1106"/>
                <a:gd name="T19" fmla="*/ 254 h 498"/>
                <a:gd name="T20" fmla="*/ 1106 w 1106"/>
                <a:gd name="T21" fmla="*/ 148 h 498"/>
                <a:gd name="T22" fmla="*/ 1106 w 1106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6" h="498">
                  <a:moveTo>
                    <a:pt x="1106" y="148"/>
                  </a:moveTo>
                  <a:lnTo>
                    <a:pt x="478" y="0"/>
                  </a:lnTo>
                  <a:lnTo>
                    <a:pt x="0" y="200"/>
                  </a:lnTo>
                  <a:lnTo>
                    <a:pt x="98" y="416"/>
                  </a:lnTo>
                  <a:lnTo>
                    <a:pt x="478" y="498"/>
                  </a:lnTo>
                  <a:lnTo>
                    <a:pt x="1082" y="368"/>
                  </a:lnTo>
                  <a:lnTo>
                    <a:pt x="1082" y="368"/>
                  </a:lnTo>
                  <a:lnTo>
                    <a:pt x="1084" y="360"/>
                  </a:lnTo>
                  <a:lnTo>
                    <a:pt x="1084" y="360"/>
                  </a:lnTo>
                  <a:lnTo>
                    <a:pt x="1096" y="254"/>
                  </a:lnTo>
                  <a:lnTo>
                    <a:pt x="1106" y="148"/>
                  </a:lnTo>
                  <a:lnTo>
                    <a:pt x="1106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11188" y="2109788"/>
              <a:ext cx="7118350" cy="790575"/>
            </a:xfrm>
            <a:custGeom>
              <a:avLst/>
              <a:gdLst>
                <a:gd name="T0" fmla="*/ 4478 w 4484"/>
                <a:gd name="T1" fmla="*/ 228 h 498"/>
                <a:gd name="T2" fmla="*/ 4318 w 4484"/>
                <a:gd name="T3" fmla="*/ 124 h 498"/>
                <a:gd name="T4" fmla="*/ 4484 w 4484"/>
                <a:gd name="T5" fmla="*/ 0 h 498"/>
                <a:gd name="T6" fmla="*/ 0 w 4484"/>
                <a:gd name="T7" fmla="*/ 0 h 498"/>
                <a:gd name="T8" fmla="*/ 0 w 4484"/>
                <a:gd name="T9" fmla="*/ 498 h 498"/>
                <a:gd name="T10" fmla="*/ 4484 w 4484"/>
                <a:gd name="T11" fmla="*/ 498 h 498"/>
                <a:gd name="T12" fmla="*/ 4352 w 4484"/>
                <a:gd name="T13" fmla="*/ 360 h 498"/>
                <a:gd name="T14" fmla="*/ 4478 w 4484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4" h="498">
                  <a:moveTo>
                    <a:pt x="4478" y="228"/>
                  </a:moveTo>
                  <a:lnTo>
                    <a:pt x="4318" y="124"/>
                  </a:lnTo>
                  <a:lnTo>
                    <a:pt x="4484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4484" y="498"/>
                  </a:lnTo>
                  <a:lnTo>
                    <a:pt x="4352" y="360"/>
                  </a:lnTo>
                  <a:lnTo>
                    <a:pt x="4478" y="2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人才盘点及评价体系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0147" y="2424099"/>
            <a:ext cx="6002329" cy="790575"/>
            <a:chOff x="611188" y="3033713"/>
            <a:chExt cx="6470650" cy="79057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846888" y="3268663"/>
              <a:ext cx="234950" cy="346075"/>
            </a:xfrm>
            <a:custGeom>
              <a:avLst/>
              <a:gdLst>
                <a:gd name="T0" fmla="*/ 148 w 148"/>
                <a:gd name="T1" fmla="*/ 38 h 218"/>
                <a:gd name="T2" fmla="*/ 18 w 148"/>
                <a:gd name="T3" fmla="*/ 0 h 218"/>
                <a:gd name="T4" fmla="*/ 18 w 148"/>
                <a:gd name="T5" fmla="*/ 0 h 218"/>
                <a:gd name="T6" fmla="*/ 10 w 148"/>
                <a:gd name="T7" fmla="*/ 104 h 218"/>
                <a:gd name="T8" fmla="*/ 0 w 148"/>
                <a:gd name="T9" fmla="*/ 212 h 218"/>
                <a:gd name="T10" fmla="*/ 0 w 148"/>
                <a:gd name="T11" fmla="*/ 212 h 218"/>
                <a:gd name="T12" fmla="*/ 0 w 148"/>
                <a:gd name="T13" fmla="*/ 218 h 218"/>
                <a:gd name="T14" fmla="*/ 148 w 148"/>
                <a:gd name="T15" fmla="*/ 176 h 218"/>
                <a:gd name="T16" fmla="*/ 148 w 148"/>
                <a:gd name="T17" fmla="*/ 3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48" y="38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104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148" y="176"/>
                  </a:lnTo>
                  <a:lnTo>
                    <a:pt x="148" y="38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519738" y="3033713"/>
              <a:ext cx="1355725" cy="790575"/>
            </a:xfrm>
            <a:custGeom>
              <a:avLst/>
              <a:gdLst>
                <a:gd name="T0" fmla="*/ 854 w 854"/>
                <a:gd name="T1" fmla="*/ 148 h 498"/>
                <a:gd name="T2" fmla="*/ 370 w 854"/>
                <a:gd name="T3" fmla="*/ 0 h 498"/>
                <a:gd name="T4" fmla="*/ 0 w 854"/>
                <a:gd name="T5" fmla="*/ 200 h 498"/>
                <a:gd name="T6" fmla="*/ 76 w 854"/>
                <a:gd name="T7" fmla="*/ 414 h 498"/>
                <a:gd name="T8" fmla="*/ 370 w 854"/>
                <a:gd name="T9" fmla="*/ 498 h 498"/>
                <a:gd name="T10" fmla="*/ 836 w 854"/>
                <a:gd name="T11" fmla="*/ 366 h 498"/>
                <a:gd name="T12" fmla="*/ 836 w 854"/>
                <a:gd name="T13" fmla="*/ 366 h 498"/>
                <a:gd name="T14" fmla="*/ 836 w 854"/>
                <a:gd name="T15" fmla="*/ 360 h 498"/>
                <a:gd name="T16" fmla="*/ 836 w 854"/>
                <a:gd name="T17" fmla="*/ 360 h 498"/>
                <a:gd name="T18" fmla="*/ 846 w 854"/>
                <a:gd name="T19" fmla="*/ 252 h 498"/>
                <a:gd name="T20" fmla="*/ 854 w 854"/>
                <a:gd name="T21" fmla="*/ 148 h 498"/>
                <a:gd name="T22" fmla="*/ 854 w 854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498">
                  <a:moveTo>
                    <a:pt x="854" y="148"/>
                  </a:moveTo>
                  <a:lnTo>
                    <a:pt x="370" y="0"/>
                  </a:lnTo>
                  <a:lnTo>
                    <a:pt x="0" y="200"/>
                  </a:lnTo>
                  <a:lnTo>
                    <a:pt x="76" y="414"/>
                  </a:lnTo>
                  <a:lnTo>
                    <a:pt x="370" y="498"/>
                  </a:lnTo>
                  <a:lnTo>
                    <a:pt x="836" y="366"/>
                  </a:lnTo>
                  <a:lnTo>
                    <a:pt x="836" y="366"/>
                  </a:lnTo>
                  <a:lnTo>
                    <a:pt x="836" y="360"/>
                  </a:lnTo>
                  <a:lnTo>
                    <a:pt x="836" y="360"/>
                  </a:lnTo>
                  <a:lnTo>
                    <a:pt x="846" y="252"/>
                  </a:lnTo>
                  <a:lnTo>
                    <a:pt x="854" y="148"/>
                  </a:lnTo>
                  <a:lnTo>
                    <a:pt x="854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11188" y="3033713"/>
              <a:ext cx="5495925" cy="790575"/>
            </a:xfrm>
            <a:custGeom>
              <a:avLst/>
              <a:gdLst>
                <a:gd name="T0" fmla="*/ 3456 w 3462"/>
                <a:gd name="T1" fmla="*/ 228 h 498"/>
                <a:gd name="T2" fmla="*/ 3334 w 3462"/>
                <a:gd name="T3" fmla="*/ 124 h 498"/>
                <a:gd name="T4" fmla="*/ 3462 w 3462"/>
                <a:gd name="T5" fmla="*/ 0 h 498"/>
                <a:gd name="T6" fmla="*/ 0 w 3462"/>
                <a:gd name="T7" fmla="*/ 0 h 498"/>
                <a:gd name="T8" fmla="*/ 0 w 3462"/>
                <a:gd name="T9" fmla="*/ 498 h 498"/>
                <a:gd name="T10" fmla="*/ 3462 w 3462"/>
                <a:gd name="T11" fmla="*/ 498 h 498"/>
                <a:gd name="T12" fmla="*/ 3360 w 3462"/>
                <a:gd name="T13" fmla="*/ 360 h 498"/>
                <a:gd name="T14" fmla="*/ 3456 w 3462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498">
                  <a:moveTo>
                    <a:pt x="3456" y="228"/>
                  </a:moveTo>
                  <a:lnTo>
                    <a:pt x="3334" y="124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3462" y="498"/>
                  </a:lnTo>
                  <a:lnTo>
                    <a:pt x="3360" y="360"/>
                  </a:lnTo>
                  <a:lnTo>
                    <a:pt x="3456" y="2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标准评分项说明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70148" y="3262581"/>
            <a:ext cx="6017440" cy="793750"/>
            <a:chOff x="546066" y="3954463"/>
            <a:chExt cx="4960012" cy="793750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328278" y="4189413"/>
              <a:ext cx="177800" cy="349250"/>
            </a:xfrm>
            <a:custGeom>
              <a:avLst/>
              <a:gdLst>
                <a:gd name="T0" fmla="*/ 112 w 112"/>
                <a:gd name="T1" fmla="*/ 40 h 220"/>
                <a:gd name="T2" fmla="*/ 14 w 112"/>
                <a:gd name="T3" fmla="*/ 0 h 220"/>
                <a:gd name="T4" fmla="*/ 14 w 112"/>
                <a:gd name="T5" fmla="*/ 0 h 220"/>
                <a:gd name="T6" fmla="*/ 8 w 112"/>
                <a:gd name="T7" fmla="*/ 106 h 220"/>
                <a:gd name="T8" fmla="*/ 0 w 112"/>
                <a:gd name="T9" fmla="*/ 212 h 220"/>
                <a:gd name="T10" fmla="*/ 0 w 112"/>
                <a:gd name="T11" fmla="*/ 212 h 220"/>
                <a:gd name="T12" fmla="*/ 0 w 112"/>
                <a:gd name="T13" fmla="*/ 220 h 220"/>
                <a:gd name="T14" fmla="*/ 112 w 112"/>
                <a:gd name="T15" fmla="*/ 178 h 220"/>
                <a:gd name="T16" fmla="*/ 112 w 11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20">
                  <a:moveTo>
                    <a:pt x="112" y="4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06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20"/>
                  </a:lnTo>
                  <a:lnTo>
                    <a:pt x="112" y="178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305266" y="3954463"/>
              <a:ext cx="1038225" cy="793750"/>
            </a:xfrm>
            <a:custGeom>
              <a:avLst/>
              <a:gdLst>
                <a:gd name="T0" fmla="*/ 654 w 654"/>
                <a:gd name="T1" fmla="*/ 148 h 500"/>
                <a:gd name="T2" fmla="*/ 282 w 654"/>
                <a:gd name="T3" fmla="*/ 0 h 500"/>
                <a:gd name="T4" fmla="*/ 0 w 654"/>
                <a:gd name="T5" fmla="*/ 202 h 500"/>
                <a:gd name="T6" fmla="*/ 58 w 654"/>
                <a:gd name="T7" fmla="*/ 416 h 500"/>
                <a:gd name="T8" fmla="*/ 282 w 654"/>
                <a:gd name="T9" fmla="*/ 500 h 500"/>
                <a:gd name="T10" fmla="*/ 640 w 654"/>
                <a:gd name="T11" fmla="*/ 368 h 500"/>
                <a:gd name="T12" fmla="*/ 640 w 654"/>
                <a:gd name="T13" fmla="*/ 368 h 500"/>
                <a:gd name="T14" fmla="*/ 640 w 654"/>
                <a:gd name="T15" fmla="*/ 360 h 500"/>
                <a:gd name="T16" fmla="*/ 640 w 654"/>
                <a:gd name="T17" fmla="*/ 360 h 500"/>
                <a:gd name="T18" fmla="*/ 648 w 654"/>
                <a:gd name="T19" fmla="*/ 254 h 500"/>
                <a:gd name="T20" fmla="*/ 654 w 654"/>
                <a:gd name="T21" fmla="*/ 148 h 500"/>
                <a:gd name="T22" fmla="*/ 654 w 654"/>
                <a:gd name="T23" fmla="*/ 1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500">
                  <a:moveTo>
                    <a:pt x="654" y="148"/>
                  </a:moveTo>
                  <a:lnTo>
                    <a:pt x="282" y="0"/>
                  </a:lnTo>
                  <a:lnTo>
                    <a:pt x="0" y="202"/>
                  </a:lnTo>
                  <a:lnTo>
                    <a:pt x="58" y="416"/>
                  </a:lnTo>
                  <a:lnTo>
                    <a:pt x="282" y="500"/>
                  </a:lnTo>
                  <a:lnTo>
                    <a:pt x="640" y="368"/>
                  </a:lnTo>
                  <a:lnTo>
                    <a:pt x="640" y="368"/>
                  </a:lnTo>
                  <a:lnTo>
                    <a:pt x="640" y="360"/>
                  </a:lnTo>
                  <a:lnTo>
                    <a:pt x="640" y="360"/>
                  </a:lnTo>
                  <a:lnTo>
                    <a:pt x="648" y="254"/>
                  </a:lnTo>
                  <a:lnTo>
                    <a:pt x="654" y="148"/>
                  </a:lnTo>
                  <a:lnTo>
                    <a:pt x="654" y="148"/>
                  </a:lnTo>
                  <a:close/>
                </a:path>
              </a:pathLst>
            </a:custGeom>
            <a:solidFill>
              <a:srgbClr val="F9C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800" b="1" dirty="0" smtClean="0">
                  <a:solidFill>
                    <a:prstClr val="black"/>
                  </a:solidFill>
                  <a:latin typeface="+mj-ea"/>
                  <a:ea typeface="+mj-ea"/>
                </a:rPr>
                <a:t>  3</a:t>
              </a:r>
              <a:endParaRPr lang="en-US" altLang="zh-CN" sz="2800" b="1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6066" y="3954463"/>
              <a:ext cx="4206875" cy="793750"/>
            </a:xfrm>
            <a:custGeom>
              <a:avLst/>
              <a:gdLst>
                <a:gd name="T0" fmla="*/ 2646 w 2650"/>
                <a:gd name="T1" fmla="*/ 230 h 500"/>
                <a:gd name="T2" fmla="*/ 2552 w 2650"/>
                <a:gd name="T3" fmla="*/ 126 h 500"/>
                <a:gd name="T4" fmla="*/ 2650 w 2650"/>
                <a:gd name="T5" fmla="*/ 0 h 500"/>
                <a:gd name="T6" fmla="*/ 0 w 2650"/>
                <a:gd name="T7" fmla="*/ 0 h 500"/>
                <a:gd name="T8" fmla="*/ 0 w 2650"/>
                <a:gd name="T9" fmla="*/ 500 h 500"/>
                <a:gd name="T10" fmla="*/ 2650 w 2650"/>
                <a:gd name="T11" fmla="*/ 500 h 500"/>
                <a:gd name="T12" fmla="*/ 2572 w 2650"/>
                <a:gd name="T13" fmla="*/ 360 h 500"/>
                <a:gd name="T14" fmla="*/ 2646 w 2650"/>
                <a:gd name="T15" fmla="*/ 23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0" h="500">
                  <a:moveTo>
                    <a:pt x="2646" y="230"/>
                  </a:moveTo>
                  <a:lnTo>
                    <a:pt x="2552" y="126"/>
                  </a:lnTo>
                  <a:lnTo>
                    <a:pt x="2650" y="0"/>
                  </a:lnTo>
                  <a:lnTo>
                    <a:pt x="0" y="0"/>
                  </a:lnTo>
                  <a:lnTo>
                    <a:pt x="0" y="500"/>
                  </a:lnTo>
                  <a:lnTo>
                    <a:pt x="2650" y="500"/>
                  </a:lnTo>
                  <a:lnTo>
                    <a:pt x="2572" y="360"/>
                  </a:lnTo>
                  <a:lnTo>
                    <a:pt x="2646" y="230"/>
                  </a:lnTo>
                  <a:close/>
                </a:path>
              </a:pathLst>
            </a:custGeom>
            <a:solidFill>
              <a:srgbClr val="4E8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通用能力评分说明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Freeform 12"/>
          <p:cNvSpPr>
            <a:spLocks/>
          </p:cNvSpPr>
          <p:nvPr/>
        </p:nvSpPr>
        <p:spPr bwMode="auto">
          <a:xfrm>
            <a:off x="5713617" y="4135448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070147" y="4135448"/>
            <a:ext cx="5173788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其他项评分说明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6928063" y="4365634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642179" y="4992704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5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1072176" y="4992704"/>
            <a:ext cx="5100321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总分计算方法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6856625" y="5222890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11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62964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公司人才盘点及评价参考标准</a:t>
            </a:r>
            <a:endParaRPr lang="zh-CN" altLang="en-US" sz="2800" dirty="0"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92262" y="1285860"/>
          <a:ext cx="7959476" cy="4643470"/>
        </p:xfrm>
        <a:graphic>
          <a:graphicData uri="http://schemas.openxmlformats.org/drawingml/2006/table">
            <a:tbl>
              <a:tblPr/>
              <a:tblGrid>
                <a:gridCol w="407988"/>
                <a:gridCol w="1076325"/>
                <a:gridCol w="1076325"/>
                <a:gridCol w="407988"/>
                <a:gridCol w="471488"/>
                <a:gridCol w="471488"/>
                <a:gridCol w="407988"/>
                <a:gridCol w="585788"/>
                <a:gridCol w="471488"/>
                <a:gridCol w="407988"/>
                <a:gridCol w="407988"/>
                <a:gridCol w="407988"/>
                <a:gridCol w="407988"/>
                <a:gridCol w="542670"/>
                <a:gridCol w="407988"/>
              </a:tblGrid>
              <a:tr h="322839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sng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人才</a:t>
                      </a:r>
                      <a:r>
                        <a:rPr lang="zh-CN" altLang="en-US" sz="2000" b="1" i="0" u="sng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评价记录表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98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3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编号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标准评分项目及得分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通用能力及得分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551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职称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职务级别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人力资源部评分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绩效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部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评分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部门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评分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部门负责人评价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1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职称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最高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奖惩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记录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考核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记录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工作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沟通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团队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合作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学习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创新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组织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协调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评分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范围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高级工程师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高级经理级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8-10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工程师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经理级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7-9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初级工程师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主管级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6-8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助理工程师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科文级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5-7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高级技术员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组长级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大专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4-6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技术员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职员级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大专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4-6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12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0147" y="1500174"/>
            <a:ext cx="6072230" cy="790575"/>
            <a:chOff x="611188" y="2109788"/>
            <a:chExt cx="8382000" cy="790575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688388" y="2344738"/>
              <a:ext cx="304800" cy="349250"/>
            </a:xfrm>
            <a:custGeom>
              <a:avLst/>
              <a:gdLst>
                <a:gd name="T0" fmla="*/ 192 w 192"/>
                <a:gd name="T1" fmla="*/ 40 h 220"/>
                <a:gd name="T2" fmla="*/ 24 w 192"/>
                <a:gd name="T3" fmla="*/ 0 h 220"/>
                <a:gd name="T4" fmla="*/ 24 w 192"/>
                <a:gd name="T5" fmla="*/ 0 h 220"/>
                <a:gd name="T6" fmla="*/ 14 w 192"/>
                <a:gd name="T7" fmla="*/ 106 h 220"/>
                <a:gd name="T8" fmla="*/ 2 w 192"/>
                <a:gd name="T9" fmla="*/ 212 h 220"/>
                <a:gd name="T10" fmla="*/ 2 w 192"/>
                <a:gd name="T11" fmla="*/ 212 h 220"/>
                <a:gd name="T12" fmla="*/ 0 w 192"/>
                <a:gd name="T13" fmla="*/ 220 h 220"/>
                <a:gd name="T14" fmla="*/ 192 w 192"/>
                <a:gd name="T15" fmla="*/ 178 h 220"/>
                <a:gd name="T16" fmla="*/ 192 w 19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0">
                  <a:moveTo>
                    <a:pt x="192" y="4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106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0" y="220"/>
                  </a:lnTo>
                  <a:lnTo>
                    <a:pt x="192" y="178"/>
                  </a:lnTo>
                  <a:lnTo>
                    <a:pt x="19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970713" y="2109788"/>
              <a:ext cx="1755775" cy="790575"/>
            </a:xfrm>
            <a:custGeom>
              <a:avLst/>
              <a:gdLst>
                <a:gd name="T0" fmla="*/ 1106 w 1106"/>
                <a:gd name="T1" fmla="*/ 148 h 498"/>
                <a:gd name="T2" fmla="*/ 478 w 1106"/>
                <a:gd name="T3" fmla="*/ 0 h 498"/>
                <a:gd name="T4" fmla="*/ 0 w 1106"/>
                <a:gd name="T5" fmla="*/ 200 h 498"/>
                <a:gd name="T6" fmla="*/ 98 w 1106"/>
                <a:gd name="T7" fmla="*/ 416 h 498"/>
                <a:gd name="T8" fmla="*/ 478 w 1106"/>
                <a:gd name="T9" fmla="*/ 498 h 498"/>
                <a:gd name="T10" fmla="*/ 1082 w 1106"/>
                <a:gd name="T11" fmla="*/ 368 h 498"/>
                <a:gd name="T12" fmla="*/ 1082 w 1106"/>
                <a:gd name="T13" fmla="*/ 368 h 498"/>
                <a:gd name="T14" fmla="*/ 1084 w 1106"/>
                <a:gd name="T15" fmla="*/ 360 h 498"/>
                <a:gd name="T16" fmla="*/ 1084 w 1106"/>
                <a:gd name="T17" fmla="*/ 360 h 498"/>
                <a:gd name="T18" fmla="*/ 1096 w 1106"/>
                <a:gd name="T19" fmla="*/ 254 h 498"/>
                <a:gd name="T20" fmla="*/ 1106 w 1106"/>
                <a:gd name="T21" fmla="*/ 148 h 498"/>
                <a:gd name="T22" fmla="*/ 1106 w 1106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6" h="498">
                  <a:moveTo>
                    <a:pt x="1106" y="148"/>
                  </a:moveTo>
                  <a:lnTo>
                    <a:pt x="478" y="0"/>
                  </a:lnTo>
                  <a:lnTo>
                    <a:pt x="0" y="200"/>
                  </a:lnTo>
                  <a:lnTo>
                    <a:pt x="98" y="416"/>
                  </a:lnTo>
                  <a:lnTo>
                    <a:pt x="478" y="498"/>
                  </a:lnTo>
                  <a:lnTo>
                    <a:pt x="1082" y="368"/>
                  </a:lnTo>
                  <a:lnTo>
                    <a:pt x="1082" y="368"/>
                  </a:lnTo>
                  <a:lnTo>
                    <a:pt x="1084" y="360"/>
                  </a:lnTo>
                  <a:lnTo>
                    <a:pt x="1084" y="360"/>
                  </a:lnTo>
                  <a:lnTo>
                    <a:pt x="1096" y="254"/>
                  </a:lnTo>
                  <a:lnTo>
                    <a:pt x="1106" y="148"/>
                  </a:lnTo>
                  <a:lnTo>
                    <a:pt x="1106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11188" y="2109788"/>
              <a:ext cx="7118350" cy="790575"/>
            </a:xfrm>
            <a:custGeom>
              <a:avLst/>
              <a:gdLst>
                <a:gd name="T0" fmla="*/ 4478 w 4484"/>
                <a:gd name="T1" fmla="*/ 228 h 498"/>
                <a:gd name="T2" fmla="*/ 4318 w 4484"/>
                <a:gd name="T3" fmla="*/ 124 h 498"/>
                <a:gd name="T4" fmla="*/ 4484 w 4484"/>
                <a:gd name="T5" fmla="*/ 0 h 498"/>
                <a:gd name="T6" fmla="*/ 0 w 4484"/>
                <a:gd name="T7" fmla="*/ 0 h 498"/>
                <a:gd name="T8" fmla="*/ 0 w 4484"/>
                <a:gd name="T9" fmla="*/ 498 h 498"/>
                <a:gd name="T10" fmla="*/ 4484 w 4484"/>
                <a:gd name="T11" fmla="*/ 498 h 498"/>
                <a:gd name="T12" fmla="*/ 4352 w 4484"/>
                <a:gd name="T13" fmla="*/ 360 h 498"/>
                <a:gd name="T14" fmla="*/ 4478 w 4484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4" h="498">
                  <a:moveTo>
                    <a:pt x="4478" y="228"/>
                  </a:moveTo>
                  <a:lnTo>
                    <a:pt x="4318" y="124"/>
                  </a:lnTo>
                  <a:lnTo>
                    <a:pt x="4484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4484" y="498"/>
                  </a:lnTo>
                  <a:lnTo>
                    <a:pt x="4352" y="360"/>
                  </a:lnTo>
                  <a:lnTo>
                    <a:pt x="4478" y="2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人才盘点及评价体系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0147" y="2424099"/>
            <a:ext cx="6002329" cy="790575"/>
            <a:chOff x="611188" y="3033713"/>
            <a:chExt cx="6470650" cy="79057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846888" y="3268663"/>
              <a:ext cx="234950" cy="346075"/>
            </a:xfrm>
            <a:custGeom>
              <a:avLst/>
              <a:gdLst>
                <a:gd name="T0" fmla="*/ 148 w 148"/>
                <a:gd name="T1" fmla="*/ 38 h 218"/>
                <a:gd name="T2" fmla="*/ 18 w 148"/>
                <a:gd name="T3" fmla="*/ 0 h 218"/>
                <a:gd name="T4" fmla="*/ 18 w 148"/>
                <a:gd name="T5" fmla="*/ 0 h 218"/>
                <a:gd name="T6" fmla="*/ 10 w 148"/>
                <a:gd name="T7" fmla="*/ 104 h 218"/>
                <a:gd name="T8" fmla="*/ 0 w 148"/>
                <a:gd name="T9" fmla="*/ 212 h 218"/>
                <a:gd name="T10" fmla="*/ 0 w 148"/>
                <a:gd name="T11" fmla="*/ 212 h 218"/>
                <a:gd name="T12" fmla="*/ 0 w 148"/>
                <a:gd name="T13" fmla="*/ 218 h 218"/>
                <a:gd name="T14" fmla="*/ 148 w 148"/>
                <a:gd name="T15" fmla="*/ 176 h 218"/>
                <a:gd name="T16" fmla="*/ 148 w 148"/>
                <a:gd name="T17" fmla="*/ 3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48" y="38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104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148" y="176"/>
                  </a:lnTo>
                  <a:lnTo>
                    <a:pt x="148" y="38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519738" y="3033713"/>
              <a:ext cx="1355725" cy="790575"/>
            </a:xfrm>
            <a:custGeom>
              <a:avLst/>
              <a:gdLst>
                <a:gd name="T0" fmla="*/ 854 w 854"/>
                <a:gd name="T1" fmla="*/ 148 h 498"/>
                <a:gd name="T2" fmla="*/ 370 w 854"/>
                <a:gd name="T3" fmla="*/ 0 h 498"/>
                <a:gd name="T4" fmla="*/ 0 w 854"/>
                <a:gd name="T5" fmla="*/ 200 h 498"/>
                <a:gd name="T6" fmla="*/ 76 w 854"/>
                <a:gd name="T7" fmla="*/ 414 h 498"/>
                <a:gd name="T8" fmla="*/ 370 w 854"/>
                <a:gd name="T9" fmla="*/ 498 h 498"/>
                <a:gd name="T10" fmla="*/ 836 w 854"/>
                <a:gd name="T11" fmla="*/ 366 h 498"/>
                <a:gd name="T12" fmla="*/ 836 w 854"/>
                <a:gd name="T13" fmla="*/ 366 h 498"/>
                <a:gd name="T14" fmla="*/ 836 w 854"/>
                <a:gd name="T15" fmla="*/ 360 h 498"/>
                <a:gd name="T16" fmla="*/ 836 w 854"/>
                <a:gd name="T17" fmla="*/ 360 h 498"/>
                <a:gd name="T18" fmla="*/ 846 w 854"/>
                <a:gd name="T19" fmla="*/ 252 h 498"/>
                <a:gd name="T20" fmla="*/ 854 w 854"/>
                <a:gd name="T21" fmla="*/ 148 h 498"/>
                <a:gd name="T22" fmla="*/ 854 w 854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498">
                  <a:moveTo>
                    <a:pt x="854" y="148"/>
                  </a:moveTo>
                  <a:lnTo>
                    <a:pt x="370" y="0"/>
                  </a:lnTo>
                  <a:lnTo>
                    <a:pt x="0" y="200"/>
                  </a:lnTo>
                  <a:lnTo>
                    <a:pt x="76" y="414"/>
                  </a:lnTo>
                  <a:lnTo>
                    <a:pt x="370" y="498"/>
                  </a:lnTo>
                  <a:lnTo>
                    <a:pt x="836" y="366"/>
                  </a:lnTo>
                  <a:lnTo>
                    <a:pt x="836" y="366"/>
                  </a:lnTo>
                  <a:lnTo>
                    <a:pt x="836" y="360"/>
                  </a:lnTo>
                  <a:lnTo>
                    <a:pt x="836" y="360"/>
                  </a:lnTo>
                  <a:lnTo>
                    <a:pt x="846" y="252"/>
                  </a:lnTo>
                  <a:lnTo>
                    <a:pt x="854" y="148"/>
                  </a:lnTo>
                  <a:lnTo>
                    <a:pt x="854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11188" y="3033713"/>
              <a:ext cx="5495925" cy="790575"/>
            </a:xfrm>
            <a:custGeom>
              <a:avLst/>
              <a:gdLst>
                <a:gd name="T0" fmla="*/ 3456 w 3462"/>
                <a:gd name="T1" fmla="*/ 228 h 498"/>
                <a:gd name="T2" fmla="*/ 3334 w 3462"/>
                <a:gd name="T3" fmla="*/ 124 h 498"/>
                <a:gd name="T4" fmla="*/ 3462 w 3462"/>
                <a:gd name="T5" fmla="*/ 0 h 498"/>
                <a:gd name="T6" fmla="*/ 0 w 3462"/>
                <a:gd name="T7" fmla="*/ 0 h 498"/>
                <a:gd name="T8" fmla="*/ 0 w 3462"/>
                <a:gd name="T9" fmla="*/ 498 h 498"/>
                <a:gd name="T10" fmla="*/ 3462 w 3462"/>
                <a:gd name="T11" fmla="*/ 498 h 498"/>
                <a:gd name="T12" fmla="*/ 3360 w 3462"/>
                <a:gd name="T13" fmla="*/ 360 h 498"/>
                <a:gd name="T14" fmla="*/ 3456 w 3462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498">
                  <a:moveTo>
                    <a:pt x="3456" y="228"/>
                  </a:moveTo>
                  <a:lnTo>
                    <a:pt x="3334" y="124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3462" y="498"/>
                  </a:lnTo>
                  <a:lnTo>
                    <a:pt x="3360" y="360"/>
                  </a:lnTo>
                  <a:lnTo>
                    <a:pt x="3456" y="2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标准评分项说明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70148" y="3262581"/>
            <a:ext cx="6017440" cy="793750"/>
            <a:chOff x="546066" y="3954463"/>
            <a:chExt cx="4960012" cy="793750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328278" y="4189413"/>
              <a:ext cx="177800" cy="349250"/>
            </a:xfrm>
            <a:custGeom>
              <a:avLst/>
              <a:gdLst>
                <a:gd name="T0" fmla="*/ 112 w 112"/>
                <a:gd name="T1" fmla="*/ 40 h 220"/>
                <a:gd name="T2" fmla="*/ 14 w 112"/>
                <a:gd name="T3" fmla="*/ 0 h 220"/>
                <a:gd name="T4" fmla="*/ 14 w 112"/>
                <a:gd name="T5" fmla="*/ 0 h 220"/>
                <a:gd name="T6" fmla="*/ 8 w 112"/>
                <a:gd name="T7" fmla="*/ 106 h 220"/>
                <a:gd name="T8" fmla="*/ 0 w 112"/>
                <a:gd name="T9" fmla="*/ 212 h 220"/>
                <a:gd name="T10" fmla="*/ 0 w 112"/>
                <a:gd name="T11" fmla="*/ 212 h 220"/>
                <a:gd name="T12" fmla="*/ 0 w 112"/>
                <a:gd name="T13" fmla="*/ 220 h 220"/>
                <a:gd name="T14" fmla="*/ 112 w 112"/>
                <a:gd name="T15" fmla="*/ 178 h 220"/>
                <a:gd name="T16" fmla="*/ 112 w 11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20">
                  <a:moveTo>
                    <a:pt x="112" y="4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06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20"/>
                  </a:lnTo>
                  <a:lnTo>
                    <a:pt x="112" y="178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305266" y="3954463"/>
              <a:ext cx="1038225" cy="793750"/>
            </a:xfrm>
            <a:custGeom>
              <a:avLst/>
              <a:gdLst>
                <a:gd name="T0" fmla="*/ 654 w 654"/>
                <a:gd name="T1" fmla="*/ 148 h 500"/>
                <a:gd name="T2" fmla="*/ 282 w 654"/>
                <a:gd name="T3" fmla="*/ 0 h 500"/>
                <a:gd name="T4" fmla="*/ 0 w 654"/>
                <a:gd name="T5" fmla="*/ 202 h 500"/>
                <a:gd name="T6" fmla="*/ 58 w 654"/>
                <a:gd name="T7" fmla="*/ 416 h 500"/>
                <a:gd name="T8" fmla="*/ 282 w 654"/>
                <a:gd name="T9" fmla="*/ 500 h 500"/>
                <a:gd name="T10" fmla="*/ 640 w 654"/>
                <a:gd name="T11" fmla="*/ 368 h 500"/>
                <a:gd name="T12" fmla="*/ 640 w 654"/>
                <a:gd name="T13" fmla="*/ 368 h 500"/>
                <a:gd name="T14" fmla="*/ 640 w 654"/>
                <a:gd name="T15" fmla="*/ 360 h 500"/>
                <a:gd name="T16" fmla="*/ 640 w 654"/>
                <a:gd name="T17" fmla="*/ 360 h 500"/>
                <a:gd name="T18" fmla="*/ 648 w 654"/>
                <a:gd name="T19" fmla="*/ 254 h 500"/>
                <a:gd name="T20" fmla="*/ 654 w 654"/>
                <a:gd name="T21" fmla="*/ 148 h 500"/>
                <a:gd name="T22" fmla="*/ 654 w 654"/>
                <a:gd name="T23" fmla="*/ 1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500">
                  <a:moveTo>
                    <a:pt x="654" y="148"/>
                  </a:moveTo>
                  <a:lnTo>
                    <a:pt x="282" y="0"/>
                  </a:lnTo>
                  <a:lnTo>
                    <a:pt x="0" y="202"/>
                  </a:lnTo>
                  <a:lnTo>
                    <a:pt x="58" y="416"/>
                  </a:lnTo>
                  <a:lnTo>
                    <a:pt x="282" y="500"/>
                  </a:lnTo>
                  <a:lnTo>
                    <a:pt x="640" y="368"/>
                  </a:lnTo>
                  <a:lnTo>
                    <a:pt x="640" y="368"/>
                  </a:lnTo>
                  <a:lnTo>
                    <a:pt x="640" y="360"/>
                  </a:lnTo>
                  <a:lnTo>
                    <a:pt x="640" y="360"/>
                  </a:lnTo>
                  <a:lnTo>
                    <a:pt x="648" y="254"/>
                  </a:lnTo>
                  <a:lnTo>
                    <a:pt x="654" y="148"/>
                  </a:lnTo>
                  <a:lnTo>
                    <a:pt x="654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800" b="1" dirty="0" smtClean="0">
                  <a:solidFill>
                    <a:prstClr val="black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3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6066" y="3954463"/>
              <a:ext cx="4206875" cy="793750"/>
            </a:xfrm>
            <a:custGeom>
              <a:avLst/>
              <a:gdLst>
                <a:gd name="T0" fmla="*/ 2646 w 2650"/>
                <a:gd name="T1" fmla="*/ 230 h 500"/>
                <a:gd name="T2" fmla="*/ 2552 w 2650"/>
                <a:gd name="T3" fmla="*/ 126 h 500"/>
                <a:gd name="T4" fmla="*/ 2650 w 2650"/>
                <a:gd name="T5" fmla="*/ 0 h 500"/>
                <a:gd name="T6" fmla="*/ 0 w 2650"/>
                <a:gd name="T7" fmla="*/ 0 h 500"/>
                <a:gd name="T8" fmla="*/ 0 w 2650"/>
                <a:gd name="T9" fmla="*/ 500 h 500"/>
                <a:gd name="T10" fmla="*/ 2650 w 2650"/>
                <a:gd name="T11" fmla="*/ 500 h 500"/>
                <a:gd name="T12" fmla="*/ 2572 w 2650"/>
                <a:gd name="T13" fmla="*/ 360 h 500"/>
                <a:gd name="T14" fmla="*/ 2646 w 2650"/>
                <a:gd name="T15" fmla="*/ 23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0" h="500">
                  <a:moveTo>
                    <a:pt x="2646" y="230"/>
                  </a:moveTo>
                  <a:lnTo>
                    <a:pt x="2552" y="126"/>
                  </a:lnTo>
                  <a:lnTo>
                    <a:pt x="2650" y="0"/>
                  </a:lnTo>
                  <a:lnTo>
                    <a:pt x="0" y="0"/>
                  </a:lnTo>
                  <a:lnTo>
                    <a:pt x="0" y="500"/>
                  </a:lnTo>
                  <a:lnTo>
                    <a:pt x="2650" y="500"/>
                  </a:lnTo>
                  <a:lnTo>
                    <a:pt x="2572" y="360"/>
                  </a:lnTo>
                  <a:lnTo>
                    <a:pt x="2646" y="23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通用能力评分说明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Freeform 12"/>
          <p:cNvSpPr>
            <a:spLocks/>
          </p:cNvSpPr>
          <p:nvPr/>
        </p:nvSpPr>
        <p:spPr bwMode="auto">
          <a:xfrm>
            <a:off x="5713617" y="4135448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rgbClr val="F9CB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4</a:t>
            </a:r>
            <a:endParaRPr lang="en-US" altLang="zh-CN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070147" y="4135448"/>
            <a:ext cx="5173788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其他项评分填写说明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6928063" y="4365634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642179" y="4992704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5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1072176" y="4992704"/>
            <a:ext cx="5100321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总分计算方法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6856625" y="5222890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62964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其他项</a:t>
            </a:r>
            <a:r>
              <a:rPr lang="en-US" altLang="zh-CN" sz="2800" b="1" dirty="0" smtClean="0">
                <a:latin typeface="+mj-ea"/>
                <a:ea typeface="+mj-ea"/>
              </a:rPr>
              <a:t>-</a:t>
            </a:r>
            <a:r>
              <a:rPr lang="zh-CN" altLang="en-US" sz="2400" dirty="0" smtClean="0">
                <a:latin typeface="+mj-ea"/>
                <a:ea typeface="+mj-ea"/>
              </a:rPr>
              <a:t>部门负责人评分填写说明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57188" y="1500188"/>
            <a:ext cx="8429654" cy="4786332"/>
          </a:xfrm>
        </p:spPr>
        <p:txBody>
          <a:bodyPr/>
          <a:lstStyle/>
          <a:p>
            <a:r>
              <a:rPr lang="zh-CN" altLang="en-US" sz="2400" b="1" dirty="0" smtClean="0">
                <a:latin typeface="+mj-ea"/>
                <a:ea typeface="+mj-ea"/>
              </a:rPr>
              <a:t>部门负责人加分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部门负责人可根据评价结果，对个别有能力但由于客观原因导致分数相对较低的同事，给予</a:t>
            </a:r>
            <a:r>
              <a:rPr lang="en-US" altLang="zh-CN" sz="2000" dirty="0" smtClean="0"/>
              <a:t>1-5</a:t>
            </a:r>
            <a:r>
              <a:rPr lang="zh-CN" altLang="en-US" sz="2000" dirty="0" smtClean="0"/>
              <a:t>分加分，加分人数</a:t>
            </a:r>
            <a:r>
              <a:rPr lang="zh-CN" altLang="en-US" sz="2000" dirty="0" smtClean="0"/>
              <a:t>比例</a:t>
            </a:r>
            <a:r>
              <a:rPr lang="zh-CN" altLang="en-US" sz="2000" dirty="0" smtClean="0"/>
              <a:t>最多</a:t>
            </a:r>
            <a:r>
              <a:rPr lang="zh-CN" altLang="en-US" sz="2000" dirty="0" smtClean="0"/>
              <a:t>为</a:t>
            </a:r>
            <a:r>
              <a:rPr lang="zh-CN" altLang="en-US" sz="2000" dirty="0" smtClean="0"/>
              <a:t>参评人数的</a:t>
            </a:r>
            <a:r>
              <a:rPr lang="en-US" altLang="zh-CN" sz="2000" dirty="0" smtClean="0"/>
              <a:t>10%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200" dirty="0" smtClean="0"/>
              <a:t> 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英语水平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zh-CN" altLang="en-US" sz="2000" dirty="0" smtClean="0"/>
              <a:t>英文水平分为四个等级，部门负责人据实际表现在相应等级下面打“√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0</a:t>
            </a:r>
            <a:r>
              <a:rPr lang="zh-CN" altLang="en-US" sz="2000" dirty="0" smtClean="0"/>
              <a:t>级 ：完全没有英文基础；</a:t>
            </a:r>
          </a:p>
          <a:p>
            <a:pPr>
              <a:buNone/>
            </a:pPr>
            <a:r>
              <a:rPr lang="en-US" altLang="zh-CN" sz="2000" dirty="0" smtClean="0"/>
              <a:t>    1</a:t>
            </a:r>
            <a:r>
              <a:rPr lang="zh-CN" altLang="en-US" sz="2000" dirty="0" smtClean="0"/>
              <a:t>级：掌握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个英文字母，掌握基本的阅读能力；</a:t>
            </a:r>
          </a:p>
          <a:p>
            <a:pPr>
              <a:buNone/>
            </a:pPr>
            <a:r>
              <a:rPr lang="en-US" altLang="zh-CN" sz="2000" dirty="0" smtClean="0"/>
              <a:t>    2</a:t>
            </a:r>
            <a:r>
              <a:rPr lang="zh-CN" altLang="en-US" sz="2000" dirty="0" smtClean="0"/>
              <a:t>级：具备阅读、写作能力，但口语能力较弱；</a:t>
            </a:r>
          </a:p>
          <a:p>
            <a:pPr>
              <a:buNone/>
            </a:pPr>
            <a:r>
              <a:rPr lang="en-US" altLang="zh-CN" sz="2000" dirty="0" smtClean="0"/>
              <a:t>    3</a:t>
            </a:r>
            <a:r>
              <a:rPr lang="zh-CN" altLang="en-US" sz="2000" dirty="0" smtClean="0"/>
              <a:t>级：听说读写能力较为全面，能自如与外籍客户沟通交流。</a:t>
            </a:r>
            <a:endParaRPr lang="en-US" altLang="zh-C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14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62964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其他项</a:t>
            </a:r>
            <a:r>
              <a:rPr lang="en-US" altLang="zh-CN" sz="2800" b="1" dirty="0" smtClean="0">
                <a:latin typeface="+mj-ea"/>
                <a:ea typeface="+mj-ea"/>
              </a:rPr>
              <a:t>-</a:t>
            </a:r>
            <a:r>
              <a:rPr lang="zh-CN" altLang="en-US" sz="2400" dirty="0" smtClean="0">
                <a:latin typeface="+mj-ea"/>
                <a:ea typeface="+mj-ea"/>
              </a:rPr>
              <a:t>部门负责人评分填写说明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57188" y="3909700"/>
            <a:ext cx="8072464" cy="2734010"/>
          </a:xfrm>
        </p:spPr>
        <p:txBody>
          <a:bodyPr/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工种填写说明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000" dirty="0" smtClean="0"/>
              <a:t> 1.</a:t>
            </a:r>
            <a:r>
              <a:rPr lang="zh-CN" altLang="en-US" sz="2000" dirty="0" smtClean="0"/>
              <a:t>因每个部门可能涉及多个工种，因此，部门负责人需根据每个岗位的性质确定工种类型。</a:t>
            </a:r>
          </a:p>
          <a:p>
            <a:pPr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若某同事掌握两种及以上工种类型的，也可填写两种以上工种代码。</a:t>
            </a:r>
          </a:p>
          <a:p>
            <a:pPr>
              <a:buNone/>
            </a:pPr>
            <a:r>
              <a:rPr lang="zh-CN" altLang="en-US" sz="2000" dirty="0" smtClean="0"/>
              <a:t>  例：无缝设备维修技术部门负责人既懂得维修技术，工种编码应为</a:t>
            </a:r>
            <a:r>
              <a:rPr lang="en-US" altLang="zh-CN" sz="2000" dirty="0" smtClean="0"/>
              <a:t>1101</a:t>
            </a:r>
            <a:r>
              <a:rPr lang="zh-CN" altLang="en-US" sz="2000" dirty="0" smtClean="0"/>
              <a:t>，同时又负责部门管理实务，工种编码应为</a:t>
            </a:r>
            <a:r>
              <a:rPr lang="en-US" altLang="zh-CN" sz="2000" dirty="0" smtClean="0"/>
              <a:t>3006</a:t>
            </a:r>
            <a:r>
              <a:rPr lang="zh-CN" altLang="en-US" sz="2000" dirty="0" smtClean="0"/>
              <a:t>，因此无缝设备维修技术部门负责人工种应归类为</a:t>
            </a:r>
            <a:r>
              <a:rPr lang="en-US" altLang="zh-CN" sz="2000" dirty="0" smtClean="0"/>
              <a:t>1101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3006</a:t>
            </a:r>
            <a:r>
              <a:rPr lang="zh-CN" altLang="en-US" sz="2000" dirty="0" smtClean="0"/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200" dirty="0" smtClean="0"/>
              <a:t>    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200" dirty="0" smtClean="0"/>
              <a:t>    </a:t>
            </a:r>
          </a:p>
          <a:p>
            <a:pPr>
              <a:buNone/>
            </a:pPr>
            <a:endParaRPr lang="en-US" altLang="zh-CN" sz="24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071546"/>
          <a:ext cx="7820025" cy="2734527"/>
        </p:xfrm>
        <a:graphic>
          <a:graphicData uri="http://schemas.openxmlformats.org/drawingml/2006/table">
            <a:tbl>
              <a:tblPr/>
              <a:tblGrid>
                <a:gridCol w="911439"/>
                <a:gridCol w="1695236"/>
                <a:gridCol w="911439"/>
                <a:gridCol w="1695236"/>
                <a:gridCol w="911439"/>
                <a:gridCol w="1695236"/>
              </a:tblGrid>
              <a:tr h="29612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sng" strike="noStrik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公司工种汇总</a:t>
                      </a:r>
                      <a:r>
                        <a:rPr lang="zh-CN" altLang="en-US" sz="1800" b="1" i="0" u="sng" strike="noStrike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表</a:t>
                      </a:r>
                      <a:endParaRPr lang="zh-CN" altLang="en-US" sz="1800" b="1" i="0" u="sng" strike="noStrike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941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技术序列（编号：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1001-1200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专业序列（编号：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2001-2200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管理序列（编号：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3001-3200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7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编码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编码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编码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4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车缝技术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人力资源管理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生产管理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包边技术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行政管理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意大利定型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财务管理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工艺管理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数控裁床技术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出货船务管理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3004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物料规格管理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激光技术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关务管理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衣车维修管理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无缝设备维修技术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信息管理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3006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无缝技术管理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15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0147" y="1500174"/>
            <a:ext cx="6072230" cy="790575"/>
            <a:chOff x="611188" y="2109788"/>
            <a:chExt cx="8382000" cy="790575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688388" y="2344738"/>
              <a:ext cx="304800" cy="349250"/>
            </a:xfrm>
            <a:custGeom>
              <a:avLst/>
              <a:gdLst>
                <a:gd name="T0" fmla="*/ 192 w 192"/>
                <a:gd name="T1" fmla="*/ 40 h 220"/>
                <a:gd name="T2" fmla="*/ 24 w 192"/>
                <a:gd name="T3" fmla="*/ 0 h 220"/>
                <a:gd name="T4" fmla="*/ 24 w 192"/>
                <a:gd name="T5" fmla="*/ 0 h 220"/>
                <a:gd name="T6" fmla="*/ 14 w 192"/>
                <a:gd name="T7" fmla="*/ 106 h 220"/>
                <a:gd name="T8" fmla="*/ 2 w 192"/>
                <a:gd name="T9" fmla="*/ 212 h 220"/>
                <a:gd name="T10" fmla="*/ 2 w 192"/>
                <a:gd name="T11" fmla="*/ 212 h 220"/>
                <a:gd name="T12" fmla="*/ 0 w 192"/>
                <a:gd name="T13" fmla="*/ 220 h 220"/>
                <a:gd name="T14" fmla="*/ 192 w 192"/>
                <a:gd name="T15" fmla="*/ 178 h 220"/>
                <a:gd name="T16" fmla="*/ 192 w 19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0">
                  <a:moveTo>
                    <a:pt x="192" y="4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106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0" y="220"/>
                  </a:lnTo>
                  <a:lnTo>
                    <a:pt x="192" y="178"/>
                  </a:lnTo>
                  <a:lnTo>
                    <a:pt x="19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970713" y="2109788"/>
              <a:ext cx="1755775" cy="790575"/>
            </a:xfrm>
            <a:custGeom>
              <a:avLst/>
              <a:gdLst>
                <a:gd name="T0" fmla="*/ 1106 w 1106"/>
                <a:gd name="T1" fmla="*/ 148 h 498"/>
                <a:gd name="T2" fmla="*/ 478 w 1106"/>
                <a:gd name="T3" fmla="*/ 0 h 498"/>
                <a:gd name="T4" fmla="*/ 0 w 1106"/>
                <a:gd name="T5" fmla="*/ 200 h 498"/>
                <a:gd name="T6" fmla="*/ 98 w 1106"/>
                <a:gd name="T7" fmla="*/ 416 h 498"/>
                <a:gd name="T8" fmla="*/ 478 w 1106"/>
                <a:gd name="T9" fmla="*/ 498 h 498"/>
                <a:gd name="T10" fmla="*/ 1082 w 1106"/>
                <a:gd name="T11" fmla="*/ 368 h 498"/>
                <a:gd name="T12" fmla="*/ 1082 w 1106"/>
                <a:gd name="T13" fmla="*/ 368 h 498"/>
                <a:gd name="T14" fmla="*/ 1084 w 1106"/>
                <a:gd name="T15" fmla="*/ 360 h 498"/>
                <a:gd name="T16" fmla="*/ 1084 w 1106"/>
                <a:gd name="T17" fmla="*/ 360 h 498"/>
                <a:gd name="T18" fmla="*/ 1096 w 1106"/>
                <a:gd name="T19" fmla="*/ 254 h 498"/>
                <a:gd name="T20" fmla="*/ 1106 w 1106"/>
                <a:gd name="T21" fmla="*/ 148 h 498"/>
                <a:gd name="T22" fmla="*/ 1106 w 1106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6" h="498">
                  <a:moveTo>
                    <a:pt x="1106" y="148"/>
                  </a:moveTo>
                  <a:lnTo>
                    <a:pt x="478" y="0"/>
                  </a:lnTo>
                  <a:lnTo>
                    <a:pt x="0" y="200"/>
                  </a:lnTo>
                  <a:lnTo>
                    <a:pt x="98" y="416"/>
                  </a:lnTo>
                  <a:lnTo>
                    <a:pt x="478" y="498"/>
                  </a:lnTo>
                  <a:lnTo>
                    <a:pt x="1082" y="368"/>
                  </a:lnTo>
                  <a:lnTo>
                    <a:pt x="1082" y="368"/>
                  </a:lnTo>
                  <a:lnTo>
                    <a:pt x="1084" y="360"/>
                  </a:lnTo>
                  <a:lnTo>
                    <a:pt x="1084" y="360"/>
                  </a:lnTo>
                  <a:lnTo>
                    <a:pt x="1096" y="254"/>
                  </a:lnTo>
                  <a:lnTo>
                    <a:pt x="1106" y="148"/>
                  </a:lnTo>
                  <a:lnTo>
                    <a:pt x="1106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11188" y="2109788"/>
              <a:ext cx="7118350" cy="790575"/>
            </a:xfrm>
            <a:custGeom>
              <a:avLst/>
              <a:gdLst>
                <a:gd name="T0" fmla="*/ 4478 w 4484"/>
                <a:gd name="T1" fmla="*/ 228 h 498"/>
                <a:gd name="T2" fmla="*/ 4318 w 4484"/>
                <a:gd name="T3" fmla="*/ 124 h 498"/>
                <a:gd name="T4" fmla="*/ 4484 w 4484"/>
                <a:gd name="T5" fmla="*/ 0 h 498"/>
                <a:gd name="T6" fmla="*/ 0 w 4484"/>
                <a:gd name="T7" fmla="*/ 0 h 498"/>
                <a:gd name="T8" fmla="*/ 0 w 4484"/>
                <a:gd name="T9" fmla="*/ 498 h 498"/>
                <a:gd name="T10" fmla="*/ 4484 w 4484"/>
                <a:gd name="T11" fmla="*/ 498 h 498"/>
                <a:gd name="T12" fmla="*/ 4352 w 4484"/>
                <a:gd name="T13" fmla="*/ 360 h 498"/>
                <a:gd name="T14" fmla="*/ 4478 w 4484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4" h="498">
                  <a:moveTo>
                    <a:pt x="4478" y="228"/>
                  </a:moveTo>
                  <a:lnTo>
                    <a:pt x="4318" y="124"/>
                  </a:lnTo>
                  <a:lnTo>
                    <a:pt x="4484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4484" y="498"/>
                  </a:lnTo>
                  <a:lnTo>
                    <a:pt x="4352" y="360"/>
                  </a:lnTo>
                  <a:lnTo>
                    <a:pt x="4478" y="2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人才盘点及评价体系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0147" y="2424099"/>
            <a:ext cx="6002329" cy="790575"/>
            <a:chOff x="611188" y="3033713"/>
            <a:chExt cx="6470650" cy="79057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846888" y="3268663"/>
              <a:ext cx="234950" cy="346075"/>
            </a:xfrm>
            <a:custGeom>
              <a:avLst/>
              <a:gdLst>
                <a:gd name="T0" fmla="*/ 148 w 148"/>
                <a:gd name="T1" fmla="*/ 38 h 218"/>
                <a:gd name="T2" fmla="*/ 18 w 148"/>
                <a:gd name="T3" fmla="*/ 0 h 218"/>
                <a:gd name="T4" fmla="*/ 18 w 148"/>
                <a:gd name="T5" fmla="*/ 0 h 218"/>
                <a:gd name="T6" fmla="*/ 10 w 148"/>
                <a:gd name="T7" fmla="*/ 104 h 218"/>
                <a:gd name="T8" fmla="*/ 0 w 148"/>
                <a:gd name="T9" fmla="*/ 212 h 218"/>
                <a:gd name="T10" fmla="*/ 0 w 148"/>
                <a:gd name="T11" fmla="*/ 212 h 218"/>
                <a:gd name="T12" fmla="*/ 0 w 148"/>
                <a:gd name="T13" fmla="*/ 218 h 218"/>
                <a:gd name="T14" fmla="*/ 148 w 148"/>
                <a:gd name="T15" fmla="*/ 176 h 218"/>
                <a:gd name="T16" fmla="*/ 148 w 148"/>
                <a:gd name="T17" fmla="*/ 3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48" y="38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104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148" y="176"/>
                  </a:lnTo>
                  <a:lnTo>
                    <a:pt x="148" y="38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519738" y="3033713"/>
              <a:ext cx="1355725" cy="790575"/>
            </a:xfrm>
            <a:custGeom>
              <a:avLst/>
              <a:gdLst>
                <a:gd name="T0" fmla="*/ 854 w 854"/>
                <a:gd name="T1" fmla="*/ 148 h 498"/>
                <a:gd name="T2" fmla="*/ 370 w 854"/>
                <a:gd name="T3" fmla="*/ 0 h 498"/>
                <a:gd name="T4" fmla="*/ 0 w 854"/>
                <a:gd name="T5" fmla="*/ 200 h 498"/>
                <a:gd name="T6" fmla="*/ 76 w 854"/>
                <a:gd name="T7" fmla="*/ 414 h 498"/>
                <a:gd name="T8" fmla="*/ 370 w 854"/>
                <a:gd name="T9" fmla="*/ 498 h 498"/>
                <a:gd name="T10" fmla="*/ 836 w 854"/>
                <a:gd name="T11" fmla="*/ 366 h 498"/>
                <a:gd name="T12" fmla="*/ 836 w 854"/>
                <a:gd name="T13" fmla="*/ 366 h 498"/>
                <a:gd name="T14" fmla="*/ 836 w 854"/>
                <a:gd name="T15" fmla="*/ 360 h 498"/>
                <a:gd name="T16" fmla="*/ 836 w 854"/>
                <a:gd name="T17" fmla="*/ 360 h 498"/>
                <a:gd name="T18" fmla="*/ 846 w 854"/>
                <a:gd name="T19" fmla="*/ 252 h 498"/>
                <a:gd name="T20" fmla="*/ 854 w 854"/>
                <a:gd name="T21" fmla="*/ 148 h 498"/>
                <a:gd name="T22" fmla="*/ 854 w 854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498">
                  <a:moveTo>
                    <a:pt x="854" y="148"/>
                  </a:moveTo>
                  <a:lnTo>
                    <a:pt x="370" y="0"/>
                  </a:lnTo>
                  <a:lnTo>
                    <a:pt x="0" y="200"/>
                  </a:lnTo>
                  <a:lnTo>
                    <a:pt x="76" y="414"/>
                  </a:lnTo>
                  <a:lnTo>
                    <a:pt x="370" y="498"/>
                  </a:lnTo>
                  <a:lnTo>
                    <a:pt x="836" y="366"/>
                  </a:lnTo>
                  <a:lnTo>
                    <a:pt x="836" y="366"/>
                  </a:lnTo>
                  <a:lnTo>
                    <a:pt x="836" y="360"/>
                  </a:lnTo>
                  <a:lnTo>
                    <a:pt x="836" y="360"/>
                  </a:lnTo>
                  <a:lnTo>
                    <a:pt x="846" y="252"/>
                  </a:lnTo>
                  <a:lnTo>
                    <a:pt x="854" y="148"/>
                  </a:lnTo>
                  <a:lnTo>
                    <a:pt x="854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2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11188" y="3033713"/>
              <a:ext cx="5495925" cy="790575"/>
            </a:xfrm>
            <a:custGeom>
              <a:avLst/>
              <a:gdLst>
                <a:gd name="T0" fmla="*/ 3456 w 3462"/>
                <a:gd name="T1" fmla="*/ 228 h 498"/>
                <a:gd name="T2" fmla="*/ 3334 w 3462"/>
                <a:gd name="T3" fmla="*/ 124 h 498"/>
                <a:gd name="T4" fmla="*/ 3462 w 3462"/>
                <a:gd name="T5" fmla="*/ 0 h 498"/>
                <a:gd name="T6" fmla="*/ 0 w 3462"/>
                <a:gd name="T7" fmla="*/ 0 h 498"/>
                <a:gd name="T8" fmla="*/ 0 w 3462"/>
                <a:gd name="T9" fmla="*/ 498 h 498"/>
                <a:gd name="T10" fmla="*/ 3462 w 3462"/>
                <a:gd name="T11" fmla="*/ 498 h 498"/>
                <a:gd name="T12" fmla="*/ 3360 w 3462"/>
                <a:gd name="T13" fmla="*/ 360 h 498"/>
                <a:gd name="T14" fmla="*/ 3456 w 3462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498">
                  <a:moveTo>
                    <a:pt x="3456" y="228"/>
                  </a:moveTo>
                  <a:lnTo>
                    <a:pt x="3334" y="124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3462" y="498"/>
                  </a:lnTo>
                  <a:lnTo>
                    <a:pt x="3360" y="360"/>
                  </a:lnTo>
                  <a:lnTo>
                    <a:pt x="3456" y="2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标准评分项说明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70148" y="3262581"/>
            <a:ext cx="6017440" cy="793750"/>
            <a:chOff x="546066" y="3954463"/>
            <a:chExt cx="4960012" cy="793750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328278" y="4189413"/>
              <a:ext cx="177800" cy="349250"/>
            </a:xfrm>
            <a:custGeom>
              <a:avLst/>
              <a:gdLst>
                <a:gd name="T0" fmla="*/ 112 w 112"/>
                <a:gd name="T1" fmla="*/ 40 h 220"/>
                <a:gd name="T2" fmla="*/ 14 w 112"/>
                <a:gd name="T3" fmla="*/ 0 h 220"/>
                <a:gd name="T4" fmla="*/ 14 w 112"/>
                <a:gd name="T5" fmla="*/ 0 h 220"/>
                <a:gd name="T6" fmla="*/ 8 w 112"/>
                <a:gd name="T7" fmla="*/ 106 h 220"/>
                <a:gd name="T8" fmla="*/ 0 w 112"/>
                <a:gd name="T9" fmla="*/ 212 h 220"/>
                <a:gd name="T10" fmla="*/ 0 w 112"/>
                <a:gd name="T11" fmla="*/ 212 h 220"/>
                <a:gd name="T12" fmla="*/ 0 w 112"/>
                <a:gd name="T13" fmla="*/ 220 h 220"/>
                <a:gd name="T14" fmla="*/ 112 w 112"/>
                <a:gd name="T15" fmla="*/ 178 h 220"/>
                <a:gd name="T16" fmla="*/ 112 w 11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20">
                  <a:moveTo>
                    <a:pt x="112" y="4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06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20"/>
                  </a:lnTo>
                  <a:lnTo>
                    <a:pt x="112" y="178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305266" y="3954463"/>
              <a:ext cx="1038225" cy="793750"/>
            </a:xfrm>
            <a:custGeom>
              <a:avLst/>
              <a:gdLst>
                <a:gd name="T0" fmla="*/ 654 w 654"/>
                <a:gd name="T1" fmla="*/ 148 h 500"/>
                <a:gd name="T2" fmla="*/ 282 w 654"/>
                <a:gd name="T3" fmla="*/ 0 h 500"/>
                <a:gd name="T4" fmla="*/ 0 w 654"/>
                <a:gd name="T5" fmla="*/ 202 h 500"/>
                <a:gd name="T6" fmla="*/ 58 w 654"/>
                <a:gd name="T7" fmla="*/ 416 h 500"/>
                <a:gd name="T8" fmla="*/ 282 w 654"/>
                <a:gd name="T9" fmla="*/ 500 h 500"/>
                <a:gd name="T10" fmla="*/ 640 w 654"/>
                <a:gd name="T11" fmla="*/ 368 h 500"/>
                <a:gd name="T12" fmla="*/ 640 w 654"/>
                <a:gd name="T13" fmla="*/ 368 h 500"/>
                <a:gd name="T14" fmla="*/ 640 w 654"/>
                <a:gd name="T15" fmla="*/ 360 h 500"/>
                <a:gd name="T16" fmla="*/ 640 w 654"/>
                <a:gd name="T17" fmla="*/ 360 h 500"/>
                <a:gd name="T18" fmla="*/ 648 w 654"/>
                <a:gd name="T19" fmla="*/ 254 h 500"/>
                <a:gd name="T20" fmla="*/ 654 w 654"/>
                <a:gd name="T21" fmla="*/ 148 h 500"/>
                <a:gd name="T22" fmla="*/ 654 w 654"/>
                <a:gd name="T23" fmla="*/ 1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500">
                  <a:moveTo>
                    <a:pt x="654" y="148"/>
                  </a:moveTo>
                  <a:lnTo>
                    <a:pt x="282" y="0"/>
                  </a:lnTo>
                  <a:lnTo>
                    <a:pt x="0" y="202"/>
                  </a:lnTo>
                  <a:lnTo>
                    <a:pt x="58" y="416"/>
                  </a:lnTo>
                  <a:lnTo>
                    <a:pt x="282" y="500"/>
                  </a:lnTo>
                  <a:lnTo>
                    <a:pt x="640" y="368"/>
                  </a:lnTo>
                  <a:lnTo>
                    <a:pt x="640" y="368"/>
                  </a:lnTo>
                  <a:lnTo>
                    <a:pt x="640" y="360"/>
                  </a:lnTo>
                  <a:lnTo>
                    <a:pt x="640" y="360"/>
                  </a:lnTo>
                  <a:lnTo>
                    <a:pt x="648" y="254"/>
                  </a:lnTo>
                  <a:lnTo>
                    <a:pt x="654" y="148"/>
                  </a:lnTo>
                  <a:lnTo>
                    <a:pt x="654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800" b="1" dirty="0" smtClean="0">
                  <a:solidFill>
                    <a:prstClr val="black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3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6066" y="3954463"/>
              <a:ext cx="4206875" cy="793750"/>
            </a:xfrm>
            <a:custGeom>
              <a:avLst/>
              <a:gdLst>
                <a:gd name="T0" fmla="*/ 2646 w 2650"/>
                <a:gd name="T1" fmla="*/ 230 h 500"/>
                <a:gd name="T2" fmla="*/ 2552 w 2650"/>
                <a:gd name="T3" fmla="*/ 126 h 500"/>
                <a:gd name="T4" fmla="*/ 2650 w 2650"/>
                <a:gd name="T5" fmla="*/ 0 h 500"/>
                <a:gd name="T6" fmla="*/ 0 w 2650"/>
                <a:gd name="T7" fmla="*/ 0 h 500"/>
                <a:gd name="T8" fmla="*/ 0 w 2650"/>
                <a:gd name="T9" fmla="*/ 500 h 500"/>
                <a:gd name="T10" fmla="*/ 2650 w 2650"/>
                <a:gd name="T11" fmla="*/ 500 h 500"/>
                <a:gd name="T12" fmla="*/ 2572 w 2650"/>
                <a:gd name="T13" fmla="*/ 360 h 500"/>
                <a:gd name="T14" fmla="*/ 2646 w 2650"/>
                <a:gd name="T15" fmla="*/ 23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0" h="500">
                  <a:moveTo>
                    <a:pt x="2646" y="230"/>
                  </a:moveTo>
                  <a:lnTo>
                    <a:pt x="2552" y="126"/>
                  </a:lnTo>
                  <a:lnTo>
                    <a:pt x="2650" y="0"/>
                  </a:lnTo>
                  <a:lnTo>
                    <a:pt x="0" y="0"/>
                  </a:lnTo>
                  <a:lnTo>
                    <a:pt x="0" y="500"/>
                  </a:lnTo>
                  <a:lnTo>
                    <a:pt x="2650" y="500"/>
                  </a:lnTo>
                  <a:lnTo>
                    <a:pt x="2572" y="360"/>
                  </a:lnTo>
                  <a:lnTo>
                    <a:pt x="2646" y="23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通用能力评分说明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Freeform 12"/>
          <p:cNvSpPr>
            <a:spLocks/>
          </p:cNvSpPr>
          <p:nvPr/>
        </p:nvSpPr>
        <p:spPr bwMode="auto">
          <a:xfrm>
            <a:off x="5713617" y="4135448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070147" y="4135448"/>
            <a:ext cx="5173788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其他项评分填写说明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6928063" y="4365634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642179" y="4992704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 5</a:t>
            </a:r>
            <a:endParaRPr lang="en-US" altLang="zh-CN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1072176" y="4992704"/>
            <a:ext cx="5100321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总分计算方法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6856625" y="5222890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16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620688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总分计算方法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57188" y="1500188"/>
            <a:ext cx="8229600" cy="4857770"/>
          </a:xfrm>
        </p:spPr>
        <p:txBody>
          <a:bodyPr/>
          <a:lstStyle/>
          <a:p>
            <a:r>
              <a:rPr lang="zh-CN" altLang="en-US" sz="2400" b="1" dirty="0" smtClean="0">
                <a:latin typeface="+mj-ea"/>
                <a:ea typeface="+mj-ea"/>
              </a:rPr>
              <a:t>评分原则：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400" b="1" dirty="0" smtClean="0">
                <a:latin typeface="+mj-ea"/>
              </a:rPr>
              <a:t>     </a:t>
            </a:r>
            <a:r>
              <a:rPr lang="zh-CN" altLang="en-US" sz="2400" dirty="0" smtClean="0">
                <a:latin typeface="+mj-ea"/>
              </a:rPr>
              <a:t>标准项目占</a:t>
            </a:r>
            <a:r>
              <a:rPr lang="en-US" altLang="zh-CN" sz="2400" dirty="0" smtClean="0">
                <a:latin typeface="+mj-ea"/>
              </a:rPr>
              <a:t>50%</a:t>
            </a:r>
            <a:r>
              <a:rPr lang="zh-CN" altLang="en-US" sz="2400" dirty="0" smtClean="0">
                <a:latin typeface="+mj-ea"/>
              </a:rPr>
              <a:t>、绩效考核占</a:t>
            </a:r>
            <a:r>
              <a:rPr lang="en-US" altLang="zh-CN" sz="2400" dirty="0" smtClean="0">
                <a:latin typeface="+mj-ea"/>
              </a:rPr>
              <a:t>20%</a:t>
            </a:r>
            <a:r>
              <a:rPr lang="zh-CN" altLang="en-US" sz="2400" dirty="0" smtClean="0">
                <a:latin typeface="+mj-ea"/>
              </a:rPr>
              <a:t>、通用能力占</a:t>
            </a:r>
            <a:r>
              <a:rPr lang="en-US" altLang="zh-CN" sz="2400" dirty="0" smtClean="0">
                <a:latin typeface="+mj-ea"/>
              </a:rPr>
              <a:t>30%</a:t>
            </a:r>
          </a:p>
          <a:p>
            <a:pPr>
              <a:buNone/>
            </a:pP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zh-CN" altLang="en-US" sz="2400" b="1" dirty="0" smtClean="0">
                <a:latin typeface="+mj-ea"/>
                <a:ea typeface="+mj-ea"/>
              </a:rPr>
              <a:t>评分公式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  分值</a:t>
            </a:r>
            <a:r>
              <a:rPr lang="en-US" altLang="zh-CN" sz="2400" dirty="0" smtClean="0">
                <a:latin typeface="+mj-ea"/>
                <a:ea typeface="+mj-ea"/>
              </a:rPr>
              <a:t>=</a:t>
            </a:r>
            <a:r>
              <a:rPr lang="zh-CN" altLang="en-US" sz="2400" dirty="0" smtClean="0">
                <a:latin typeface="+mj-ea"/>
                <a:ea typeface="+mj-ea"/>
              </a:rPr>
              <a:t> </a:t>
            </a:r>
            <a:r>
              <a:rPr lang="zh-CN" altLang="en-US" sz="2200" dirty="0" smtClean="0">
                <a:latin typeface="+mj-ea"/>
                <a:ea typeface="+mj-ea"/>
              </a:rPr>
              <a:t>（（职称级别</a:t>
            </a:r>
            <a:r>
              <a:rPr lang="en-US" altLang="zh-CN" sz="2200" dirty="0" smtClean="0">
                <a:latin typeface="+mj-ea"/>
                <a:ea typeface="+mj-ea"/>
              </a:rPr>
              <a:t>+</a:t>
            </a:r>
            <a:r>
              <a:rPr lang="zh-CN" altLang="en-US" sz="2200" dirty="0" smtClean="0">
                <a:latin typeface="+mj-ea"/>
                <a:ea typeface="+mj-ea"/>
              </a:rPr>
              <a:t>最高学历</a:t>
            </a:r>
            <a:r>
              <a:rPr lang="en-US" altLang="zh-CN" sz="2200" dirty="0" smtClean="0">
                <a:latin typeface="+mj-ea"/>
                <a:ea typeface="+mj-ea"/>
              </a:rPr>
              <a:t>+</a:t>
            </a:r>
            <a:r>
              <a:rPr lang="zh-CN" altLang="en-US" sz="2200" dirty="0" smtClean="0">
                <a:latin typeface="+mj-ea"/>
                <a:ea typeface="+mj-ea"/>
              </a:rPr>
              <a:t>考核记录</a:t>
            </a:r>
            <a:r>
              <a:rPr lang="en-US" altLang="zh-CN" sz="2200" dirty="0" smtClean="0">
                <a:latin typeface="+mj-ea"/>
                <a:ea typeface="+mj-ea"/>
              </a:rPr>
              <a:t>+</a:t>
            </a:r>
            <a:r>
              <a:rPr lang="zh-CN" altLang="en-US" sz="2200" dirty="0" smtClean="0">
                <a:latin typeface="+mj-ea"/>
                <a:ea typeface="+mj-ea"/>
              </a:rPr>
              <a:t>工作经历）*</a:t>
            </a:r>
            <a:r>
              <a:rPr lang="en-US" altLang="zh-CN" sz="2200" dirty="0" smtClean="0">
                <a:latin typeface="+mj-ea"/>
                <a:ea typeface="+mj-ea"/>
              </a:rPr>
              <a:t>1.1+</a:t>
            </a:r>
            <a:r>
              <a:rPr lang="zh-CN" altLang="en-US" sz="2200" dirty="0" smtClean="0">
                <a:latin typeface="+mj-ea"/>
                <a:ea typeface="+mj-ea"/>
              </a:rPr>
              <a:t>奖惩记录</a:t>
            </a:r>
            <a:r>
              <a:rPr lang="en-US" altLang="zh-CN" sz="2200" dirty="0" smtClean="0">
                <a:latin typeface="+mj-ea"/>
                <a:ea typeface="+mj-ea"/>
              </a:rPr>
              <a:t>+</a:t>
            </a:r>
            <a:r>
              <a:rPr lang="zh-CN" altLang="en-US" sz="2200" dirty="0" smtClean="0">
                <a:latin typeface="+mj-ea"/>
                <a:ea typeface="+mj-ea"/>
              </a:rPr>
              <a:t>（通用能力得分*</a:t>
            </a:r>
            <a:r>
              <a:rPr lang="en-US" altLang="zh-CN" sz="2200" dirty="0" smtClean="0">
                <a:latin typeface="+mj-ea"/>
                <a:ea typeface="+mj-ea"/>
              </a:rPr>
              <a:t>1.5</a:t>
            </a:r>
            <a:r>
              <a:rPr lang="zh-CN" altLang="en-US" sz="2200" dirty="0" smtClean="0">
                <a:latin typeface="+mj-ea"/>
                <a:ea typeface="+mj-ea"/>
              </a:rPr>
              <a:t>））</a:t>
            </a:r>
            <a:r>
              <a:rPr lang="en-US" altLang="zh-CN" sz="2200" dirty="0" smtClean="0">
                <a:latin typeface="+mj-ea"/>
                <a:ea typeface="+mj-ea"/>
              </a:rPr>
              <a:t>/2</a:t>
            </a:r>
          </a:p>
          <a:p>
            <a:pPr>
              <a:buNone/>
            </a:pPr>
            <a:endParaRPr lang="en-US" altLang="zh-CN" sz="2200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17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692696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人才盘点及评价工作日程表</a:t>
            </a:r>
            <a:endParaRPr lang="zh-CN" altLang="en-US" sz="3200" dirty="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9" y="1571612"/>
          <a:ext cx="8391305" cy="4143405"/>
        </p:xfrm>
        <a:graphic>
          <a:graphicData uri="http://schemas.openxmlformats.org/drawingml/2006/table">
            <a:tbl>
              <a:tblPr/>
              <a:tblGrid>
                <a:gridCol w="3231895"/>
                <a:gridCol w="1175538"/>
                <a:gridCol w="1217663"/>
                <a:gridCol w="1217661"/>
                <a:gridCol w="1548548"/>
              </a:tblGrid>
              <a:tr h="9004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工作项目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月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月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日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-7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月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9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月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10-7-16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月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17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日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-7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月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19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7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人才盘点及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评价说明会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FAC09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7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各部填写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反馈评价结果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7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人才培养项目组评审评价结果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7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完成并确定评价结果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其他\我的\图片\照片 337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446" y="1233491"/>
            <a:ext cx="50800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D:\其他\我的\图片\照片 3380.jpg"/>
          <p:cNvPicPr>
            <a:picLocks noChangeAspect="1" noChangeArrowheads="1"/>
          </p:cNvPicPr>
          <p:nvPr/>
        </p:nvPicPr>
        <p:blipFill>
          <a:blip r:embed="rId3" cstate="print"/>
          <a:srcRect l="7894" t="36996" r="5264" b="35140"/>
          <a:stretch>
            <a:fillRect/>
          </a:stretch>
        </p:blipFill>
        <p:spPr bwMode="auto">
          <a:xfrm>
            <a:off x="3214678" y="4071942"/>
            <a:ext cx="4714908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19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500166" y="629647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+mj-ea"/>
                <a:ea typeface="+mj-ea"/>
              </a:rPr>
              <a:t>公司各序列人才培养图谱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37" name="组合 65"/>
          <p:cNvGrpSpPr>
            <a:grpSpLocks/>
          </p:cNvGrpSpPr>
          <p:nvPr/>
        </p:nvGrpSpPr>
        <p:grpSpPr bwMode="auto">
          <a:xfrm>
            <a:off x="131397" y="1831828"/>
            <a:ext cx="6269703" cy="4765524"/>
            <a:chOff x="0" y="1314450"/>
            <a:chExt cx="6665913" cy="5003800"/>
          </a:xfrm>
        </p:grpSpPr>
        <p:sp>
          <p:nvSpPr>
            <p:cNvPr id="38" name="Rectangle 80"/>
            <p:cNvSpPr>
              <a:spLocks noChangeArrowheads="1"/>
            </p:cNvSpPr>
            <p:nvPr/>
          </p:nvSpPr>
          <p:spPr bwMode="auto">
            <a:xfrm>
              <a:off x="2717800" y="4529138"/>
              <a:ext cx="571500" cy="928687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Rectangle 80"/>
            <p:cNvSpPr>
              <a:spLocks noChangeArrowheads="1"/>
            </p:cNvSpPr>
            <p:nvPr/>
          </p:nvSpPr>
          <p:spPr bwMode="auto">
            <a:xfrm>
              <a:off x="2717800" y="3386138"/>
              <a:ext cx="571500" cy="1071562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16200000" flipH="1">
              <a:off x="1931988" y="4457700"/>
              <a:ext cx="3643312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35"/>
            <p:cNvGrpSpPr>
              <a:grpSpLocks/>
            </p:cNvGrpSpPr>
            <p:nvPr/>
          </p:nvGrpSpPr>
          <p:grpSpPr bwMode="auto">
            <a:xfrm>
              <a:off x="0" y="1314450"/>
              <a:ext cx="6665913" cy="5003800"/>
              <a:chOff x="283824" y="1380447"/>
              <a:chExt cx="6665332" cy="5004528"/>
            </a:xfrm>
          </p:grpSpPr>
          <p:cxnSp>
            <p:nvCxnSpPr>
              <p:cNvPr id="46" name="直接连接符 45"/>
              <p:cNvCxnSpPr/>
              <p:nvPr/>
            </p:nvCxnSpPr>
            <p:spPr bwMode="auto">
              <a:xfrm rot="5400000">
                <a:off x="774644" y="4372526"/>
                <a:ext cx="402331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任意多边形 46"/>
              <p:cNvSpPr/>
              <p:nvPr/>
            </p:nvSpPr>
            <p:spPr bwMode="auto">
              <a:xfrm>
                <a:off x="3644258" y="3503118"/>
                <a:ext cx="1714363" cy="2021322"/>
              </a:xfrm>
              <a:custGeom>
                <a:avLst/>
                <a:gdLst>
                  <a:gd name="connsiteX0" fmla="*/ 0 w 3009900"/>
                  <a:gd name="connsiteY0" fmla="*/ 0 h 2743200"/>
                  <a:gd name="connsiteX1" fmla="*/ 1257300 w 3009900"/>
                  <a:gd name="connsiteY1" fmla="*/ 0 h 2743200"/>
                  <a:gd name="connsiteX2" fmla="*/ 3009900 w 3009900"/>
                  <a:gd name="connsiteY2" fmla="*/ 2743200 h 2743200"/>
                  <a:gd name="connsiteX3" fmla="*/ 0 w 3009900"/>
                  <a:gd name="connsiteY3" fmla="*/ 2730500 h 2743200"/>
                  <a:gd name="connsiteX4" fmla="*/ 0 w 3009900"/>
                  <a:gd name="connsiteY4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900" h="2743200">
                    <a:moveTo>
                      <a:pt x="0" y="0"/>
                    </a:moveTo>
                    <a:lnTo>
                      <a:pt x="1257300" y="0"/>
                    </a:lnTo>
                    <a:lnTo>
                      <a:pt x="3009900" y="2743200"/>
                    </a:lnTo>
                    <a:lnTo>
                      <a:pt x="0" y="273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EEF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500" b="1" dirty="0">
                  <a:solidFill>
                    <a:schemeClr val="bg1"/>
                  </a:solidFill>
                  <a:latin typeface="微软雅黑" pitchFamily="34" charset="-122"/>
                  <a:cs typeface="Lao UI" pitchFamily="34" charset="0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 bwMode="auto">
              <a:xfrm flipH="1">
                <a:off x="1429873" y="3503118"/>
                <a:ext cx="1500067" cy="2021322"/>
              </a:xfrm>
              <a:custGeom>
                <a:avLst/>
                <a:gdLst>
                  <a:gd name="connsiteX0" fmla="*/ 0 w 3009900"/>
                  <a:gd name="connsiteY0" fmla="*/ 0 h 2743200"/>
                  <a:gd name="connsiteX1" fmla="*/ 1257300 w 3009900"/>
                  <a:gd name="connsiteY1" fmla="*/ 0 h 2743200"/>
                  <a:gd name="connsiteX2" fmla="*/ 3009900 w 3009900"/>
                  <a:gd name="connsiteY2" fmla="*/ 2743200 h 2743200"/>
                  <a:gd name="connsiteX3" fmla="*/ 0 w 3009900"/>
                  <a:gd name="connsiteY3" fmla="*/ 2730500 h 2743200"/>
                  <a:gd name="connsiteX4" fmla="*/ 0 w 3009900"/>
                  <a:gd name="connsiteY4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900" h="2743200">
                    <a:moveTo>
                      <a:pt x="0" y="0"/>
                    </a:moveTo>
                    <a:lnTo>
                      <a:pt x="1257300" y="0"/>
                    </a:lnTo>
                    <a:lnTo>
                      <a:pt x="3009900" y="2743200"/>
                    </a:lnTo>
                    <a:lnTo>
                      <a:pt x="0" y="273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500" b="1" dirty="0">
                  <a:solidFill>
                    <a:schemeClr val="bg1"/>
                  </a:solidFill>
                  <a:latin typeface="微软雅黑" pitchFamily="34" charset="-122"/>
                  <a:cs typeface="Lao UI" pitchFamily="34" charset="0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 bwMode="auto">
              <a:xfrm flipH="1">
                <a:off x="1858464" y="2987562"/>
                <a:ext cx="1078554" cy="1536599"/>
              </a:xfrm>
              <a:custGeom>
                <a:avLst/>
                <a:gdLst>
                  <a:gd name="connsiteX0" fmla="*/ 0 w 3009900"/>
                  <a:gd name="connsiteY0" fmla="*/ 0 h 2743200"/>
                  <a:gd name="connsiteX1" fmla="*/ 1257300 w 3009900"/>
                  <a:gd name="connsiteY1" fmla="*/ 0 h 2743200"/>
                  <a:gd name="connsiteX2" fmla="*/ 3009900 w 3009900"/>
                  <a:gd name="connsiteY2" fmla="*/ 2743200 h 2743200"/>
                  <a:gd name="connsiteX3" fmla="*/ 0 w 3009900"/>
                  <a:gd name="connsiteY3" fmla="*/ 2730500 h 2743200"/>
                  <a:gd name="connsiteX4" fmla="*/ 0 w 3009900"/>
                  <a:gd name="connsiteY4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900" h="2743200">
                    <a:moveTo>
                      <a:pt x="0" y="0"/>
                    </a:moveTo>
                    <a:lnTo>
                      <a:pt x="1257300" y="0"/>
                    </a:lnTo>
                    <a:lnTo>
                      <a:pt x="3009900" y="2743200"/>
                    </a:lnTo>
                    <a:lnTo>
                      <a:pt x="0" y="273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500" b="1" dirty="0">
                  <a:solidFill>
                    <a:schemeClr val="bg1"/>
                  </a:solidFill>
                  <a:latin typeface="微软雅黑" pitchFamily="34" charset="-122"/>
                  <a:cs typeface="Lao UI" pitchFamily="34" charset="0"/>
                </a:endParaRPr>
              </a:p>
            </p:txBody>
          </p:sp>
          <p:grpSp>
            <p:nvGrpSpPr>
              <p:cNvPr id="50" name="组合 37"/>
              <p:cNvGrpSpPr>
                <a:grpSpLocks/>
              </p:cNvGrpSpPr>
              <p:nvPr/>
            </p:nvGrpSpPr>
            <p:grpSpPr bwMode="auto">
              <a:xfrm>
                <a:off x="283824" y="1380447"/>
                <a:ext cx="6665332" cy="4777364"/>
                <a:chOff x="872965" y="768276"/>
                <a:chExt cx="7144025" cy="4671728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872965" y="4753860"/>
                  <a:ext cx="1046339" cy="61632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600" b="1" dirty="0">
                      <a:latin typeface="+mn-ea"/>
                      <a:ea typeface="+mn-ea"/>
                    </a:rPr>
                    <a:t> 待开发</a:t>
                  </a:r>
                  <a:r>
                    <a:rPr lang="zh-CN" altLang="en-US" sz="1600" b="1" dirty="0">
                      <a:solidFill>
                        <a:srgbClr val="FF33CC"/>
                      </a:solidFill>
                      <a:latin typeface="+mn-ea"/>
                      <a:ea typeface="+mn-ea"/>
                    </a:rPr>
                    <a:t>（</a:t>
                  </a:r>
                  <a:r>
                    <a:rPr lang="en-US" altLang="zh-CN" sz="1600" b="1" dirty="0">
                      <a:solidFill>
                        <a:srgbClr val="FF33CC"/>
                      </a:solidFill>
                      <a:latin typeface="+mn-ea"/>
                      <a:ea typeface="+mn-ea"/>
                    </a:rPr>
                    <a:t>C</a:t>
                  </a:r>
                  <a:r>
                    <a:rPr lang="zh-CN" altLang="en-US" sz="1600" b="1" dirty="0">
                      <a:solidFill>
                        <a:srgbClr val="FF33CC"/>
                      </a:solidFill>
                      <a:latin typeface="+mn-ea"/>
                      <a:ea typeface="+mn-ea"/>
                    </a:rPr>
                    <a:t>级）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949527" y="3592498"/>
                  <a:ext cx="1048041" cy="61632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600" b="1" dirty="0">
                      <a:latin typeface="+mn-ea"/>
                      <a:ea typeface="+mn-ea"/>
                    </a:rPr>
                    <a:t> 有潜力</a:t>
                  </a:r>
                  <a:r>
                    <a:rPr lang="zh-CN" altLang="en-US" sz="1600" b="1" dirty="0">
                      <a:solidFill>
                        <a:srgbClr val="FF33CC"/>
                      </a:solidFill>
                      <a:latin typeface="+mn-ea"/>
                      <a:ea typeface="+mn-ea"/>
                    </a:rPr>
                    <a:t>（</a:t>
                  </a:r>
                  <a:r>
                    <a:rPr lang="en-US" altLang="zh-CN" sz="1600" b="1" dirty="0">
                      <a:solidFill>
                        <a:srgbClr val="FF33CC"/>
                      </a:solidFill>
                      <a:latin typeface="+mn-ea"/>
                      <a:ea typeface="+mn-ea"/>
                    </a:rPr>
                    <a:t>B</a:t>
                  </a:r>
                  <a:r>
                    <a:rPr lang="zh-CN" altLang="en-US" sz="1600" b="1" dirty="0">
                      <a:solidFill>
                        <a:srgbClr val="FF33CC"/>
                      </a:solidFill>
                      <a:latin typeface="+mn-ea"/>
                      <a:ea typeface="+mn-ea"/>
                    </a:rPr>
                    <a:t>级）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949527" y="2474609"/>
                  <a:ext cx="1048041" cy="61632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 dirty="0">
                      <a:latin typeface="+mn-ea"/>
                      <a:ea typeface="+mn-ea"/>
                    </a:rPr>
                    <a:t>  称职</a:t>
                  </a:r>
                  <a:r>
                    <a:rPr lang="zh-CN" altLang="en-US" sz="1600" b="1" dirty="0">
                      <a:solidFill>
                        <a:srgbClr val="FF33CC"/>
                      </a:solidFill>
                      <a:latin typeface="+mn-ea"/>
                      <a:ea typeface="+mn-ea"/>
                    </a:rPr>
                    <a:t>（</a:t>
                  </a:r>
                  <a:r>
                    <a:rPr lang="en-US" altLang="zh-CN" sz="1600" b="1" dirty="0">
                      <a:solidFill>
                        <a:srgbClr val="FF33CC"/>
                      </a:solidFill>
                      <a:latin typeface="+mn-ea"/>
                      <a:ea typeface="+mn-ea"/>
                    </a:rPr>
                    <a:t>A</a:t>
                  </a:r>
                  <a:r>
                    <a:rPr lang="zh-CN" altLang="en-US" sz="1600" b="1" dirty="0">
                      <a:solidFill>
                        <a:srgbClr val="FF33CC"/>
                      </a:solidFill>
                      <a:latin typeface="+mn-ea"/>
                      <a:ea typeface="+mn-ea"/>
                    </a:rPr>
                    <a:t>级）</a:t>
                  </a:r>
                </a:p>
              </p:txBody>
            </p:sp>
            <p:grpSp>
              <p:nvGrpSpPr>
                <p:cNvPr id="54" name="组合 36"/>
                <p:cNvGrpSpPr>
                  <a:grpSpLocks/>
                </p:cNvGrpSpPr>
                <p:nvPr/>
              </p:nvGrpSpPr>
              <p:grpSpPr bwMode="auto">
                <a:xfrm>
                  <a:off x="1764479" y="768276"/>
                  <a:ext cx="6252511" cy="4671728"/>
                  <a:chOff x="1764479" y="768276"/>
                  <a:chExt cx="6252511" cy="4671728"/>
                </a:xfrm>
              </p:grpSpPr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37279" y="5092332"/>
                    <a:ext cx="1073560" cy="347672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管理类</a:t>
                    </a: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932418" y="5092332"/>
                    <a:ext cx="1073561" cy="347672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技术类</a:t>
                    </a:r>
                  </a:p>
                </p:txBody>
              </p:sp>
              <p:cxnSp>
                <p:nvCxnSpPr>
                  <p:cNvPr id="57" name="直接连接符 56"/>
                  <p:cNvCxnSpPr/>
                  <p:nvPr/>
                </p:nvCxnSpPr>
                <p:spPr>
                  <a:xfrm flipV="1">
                    <a:off x="1764479" y="5017806"/>
                    <a:ext cx="5105792" cy="2328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任意多边形 57"/>
                  <p:cNvSpPr/>
                  <p:nvPr/>
                </p:nvSpPr>
                <p:spPr>
                  <a:xfrm>
                    <a:off x="4474740" y="2339853"/>
                    <a:ext cx="1309453" cy="1512467"/>
                  </a:xfrm>
                  <a:custGeom>
                    <a:avLst/>
                    <a:gdLst>
                      <a:gd name="connsiteX0" fmla="*/ 0 w 3009900"/>
                      <a:gd name="connsiteY0" fmla="*/ 0 h 2743200"/>
                      <a:gd name="connsiteX1" fmla="*/ 1257300 w 3009900"/>
                      <a:gd name="connsiteY1" fmla="*/ 0 h 2743200"/>
                      <a:gd name="connsiteX2" fmla="*/ 3009900 w 3009900"/>
                      <a:gd name="connsiteY2" fmla="*/ 2743200 h 2743200"/>
                      <a:gd name="connsiteX3" fmla="*/ 0 w 3009900"/>
                      <a:gd name="connsiteY3" fmla="*/ 2730500 h 2743200"/>
                      <a:gd name="connsiteX4" fmla="*/ 0 w 3009900"/>
                      <a:gd name="connsiteY4" fmla="*/ 0 h 274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09900" h="2743200">
                        <a:moveTo>
                          <a:pt x="0" y="0"/>
                        </a:moveTo>
                        <a:lnTo>
                          <a:pt x="1257300" y="0"/>
                        </a:lnTo>
                        <a:lnTo>
                          <a:pt x="3009900" y="2743200"/>
                        </a:lnTo>
                        <a:lnTo>
                          <a:pt x="0" y="273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0EEF2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500" b="1" dirty="0">
                      <a:solidFill>
                        <a:schemeClr val="bg1"/>
                      </a:solidFill>
                      <a:latin typeface="微软雅黑" pitchFamily="34" charset="-122"/>
                      <a:cs typeface="Lao UI" pitchFamily="34" charset="0"/>
                    </a:endParaRPr>
                  </a:p>
                </p:txBody>
              </p:sp>
              <p:cxnSp>
                <p:nvCxnSpPr>
                  <p:cNvPr id="59" name="直接连接符 12"/>
                  <p:cNvCxnSpPr/>
                  <p:nvPr/>
                </p:nvCxnSpPr>
                <p:spPr>
                  <a:xfrm>
                    <a:off x="1841041" y="2785134"/>
                    <a:ext cx="5036036" cy="155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任意多边形 59"/>
                  <p:cNvSpPr/>
                  <p:nvPr/>
                </p:nvSpPr>
                <p:spPr>
                  <a:xfrm>
                    <a:off x="3020064" y="768276"/>
                    <a:ext cx="2220295" cy="2019513"/>
                  </a:xfrm>
                  <a:custGeom>
                    <a:avLst/>
                    <a:gdLst>
                      <a:gd name="connsiteX0" fmla="*/ 1231900 w 2476500"/>
                      <a:gd name="connsiteY0" fmla="*/ 0 h 1917700"/>
                      <a:gd name="connsiteX1" fmla="*/ 2476500 w 2476500"/>
                      <a:gd name="connsiteY1" fmla="*/ 1892300 h 1917700"/>
                      <a:gd name="connsiteX2" fmla="*/ 0 w 2476500"/>
                      <a:gd name="connsiteY2" fmla="*/ 1917700 h 1917700"/>
                      <a:gd name="connsiteX3" fmla="*/ 1231900 w 2476500"/>
                      <a:gd name="connsiteY3" fmla="*/ 0 h 1917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500" h="1917700">
                        <a:moveTo>
                          <a:pt x="1231900" y="0"/>
                        </a:moveTo>
                        <a:lnTo>
                          <a:pt x="2476500" y="1892300"/>
                        </a:lnTo>
                        <a:lnTo>
                          <a:pt x="0" y="1917700"/>
                        </a:lnTo>
                        <a:lnTo>
                          <a:pt x="123190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 w="12700"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  <a:cs typeface="Lao UI" pitchFamily="34" charset="0"/>
                    </a:endParaRPr>
                  </a:p>
                  <a:p>
                    <a:pPr algn="ctr">
                      <a:defRPr/>
                    </a:pPr>
                    <a:endParaRPr lang="en-US" altLang="zh-CN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  <a:cs typeface="Lao UI" pitchFamily="34" charset="0"/>
                    </a:endParaRPr>
                  </a:p>
                  <a:p>
                    <a:pPr algn="ctr">
                      <a:defRPr/>
                    </a:pPr>
                    <a:r>
                      <a:rPr lang="zh-CN" altLang="en-US" sz="21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Lao UI" pitchFamily="34" charset="0"/>
                      </a:rPr>
                      <a:t>人才入库</a:t>
                    </a:r>
                    <a:endParaRPr lang="en-US" altLang="zh-CN" sz="21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  <a:cs typeface="Lao UI" pitchFamily="34" charset="0"/>
                    </a:endParaRPr>
                  </a:p>
                </p:txBody>
              </p:sp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1835936" y="3889049"/>
                    <a:ext cx="5037738" cy="1553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996266" y="3145343"/>
                    <a:ext cx="2067157" cy="711147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marL="432283" indent="-432283" algn="ctr">
                      <a:buClr>
                        <a:srgbClr val="66FF33"/>
                      </a:buClr>
                      <a:defRPr/>
                    </a:pPr>
                    <a:r>
                      <a:rPr lang="zh-CN" altLang="en-US" sz="13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    拓 展 培 训</a:t>
                    </a:r>
                    <a:endParaRPr lang="en-US" altLang="zh-CN" sz="1300" b="1" dirty="0">
                      <a:solidFill>
                        <a:schemeClr val="accent1">
                          <a:lumMod val="50000"/>
                        </a:schemeClr>
                      </a:solidFill>
                      <a:latin typeface="+mn-ea"/>
                      <a:ea typeface="+mn-ea"/>
                    </a:endParaRPr>
                  </a:p>
                  <a:p>
                    <a:pPr algn="ctr">
                      <a:buClr>
                        <a:srgbClr val="66FF33"/>
                      </a:buClr>
                      <a:defRPr/>
                    </a:pPr>
                    <a:r>
                      <a:rPr lang="zh-CN" altLang="en-US" sz="13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    精 英 分 享</a:t>
                    </a:r>
                    <a:endParaRPr lang="en-US" altLang="zh-CN" sz="1300" b="1" dirty="0">
                      <a:solidFill>
                        <a:schemeClr val="accent1">
                          <a:lumMod val="50000"/>
                        </a:schemeClr>
                      </a:solidFill>
                      <a:latin typeface="+mn-ea"/>
                      <a:ea typeface="+mn-ea"/>
                    </a:endParaRPr>
                  </a:p>
                  <a:p>
                    <a:pPr algn="ctr">
                      <a:buClr>
                        <a:srgbClr val="66FF33"/>
                      </a:buClr>
                      <a:defRPr/>
                    </a:pPr>
                    <a:r>
                      <a:rPr lang="zh-CN" altLang="en-US" sz="13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  接 班 人 计 划</a:t>
                    </a:r>
                    <a:endParaRPr lang="en-US" altLang="zh-CN" sz="1300" b="1" dirty="0">
                      <a:solidFill>
                        <a:schemeClr val="accent1">
                          <a:lumMod val="50000"/>
                        </a:schemeClr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790402" y="2862765"/>
                    <a:ext cx="1073560" cy="301209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13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管理能力</a:t>
                    </a: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474751" y="2862765"/>
                    <a:ext cx="1075262" cy="301209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13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技术能力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86618" y="3989970"/>
                    <a:ext cx="2832771" cy="766459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ts val="1324"/>
                      </a:lnSpc>
                      <a:spcBef>
                        <a:spcPts val="567"/>
                      </a:spcBef>
                      <a:buClr>
                        <a:srgbClr val="FF0000"/>
                      </a:buClr>
                      <a:defRPr/>
                    </a:pPr>
                    <a:r>
                      <a:rPr lang="zh-CN" altLang="en-US" sz="13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职业素养培训</a:t>
                    </a:r>
                    <a:endParaRPr lang="en-US" altLang="zh-CN" sz="1300" b="1" dirty="0">
                      <a:solidFill>
                        <a:schemeClr val="accent1">
                          <a:lumMod val="50000"/>
                        </a:schemeClr>
                      </a:solidFill>
                      <a:latin typeface="+mn-ea"/>
                      <a:ea typeface="+mn-ea"/>
                    </a:endParaRPr>
                  </a:p>
                  <a:p>
                    <a:pPr>
                      <a:lnSpc>
                        <a:spcPts val="1324"/>
                      </a:lnSpc>
                      <a:spcBef>
                        <a:spcPts val="567"/>
                      </a:spcBef>
                      <a:defRPr/>
                    </a:pPr>
                    <a:r>
                      <a:rPr lang="zh-CN" altLang="en-US" sz="13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       </a:t>
                    </a:r>
                    <a:r>
                      <a:rPr lang="zh-CN" altLang="en-US" sz="13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任职</a:t>
                    </a:r>
                    <a:r>
                      <a:rPr lang="zh-CN" altLang="en-US" sz="13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资格培训</a:t>
                    </a:r>
                    <a:endParaRPr lang="en-US" altLang="zh-CN" sz="1300" b="1" dirty="0">
                      <a:solidFill>
                        <a:schemeClr val="accent1">
                          <a:lumMod val="50000"/>
                        </a:schemeClr>
                      </a:solidFill>
                      <a:latin typeface="+mn-ea"/>
                      <a:ea typeface="+mn-ea"/>
                    </a:endParaRPr>
                  </a:p>
                  <a:p>
                    <a:pPr algn="ctr">
                      <a:lnSpc>
                        <a:spcPts val="1324"/>
                      </a:lnSpc>
                      <a:spcBef>
                        <a:spcPts val="567"/>
                      </a:spcBef>
                      <a:defRPr/>
                    </a:pPr>
                    <a:r>
                      <a:rPr lang="zh-CN" altLang="en-US" sz="13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rPr>
                      <a:t>内 部 职 称 评 定</a:t>
                    </a:r>
                    <a:endParaRPr lang="en-US" altLang="zh-CN" sz="1300" b="1" dirty="0">
                      <a:solidFill>
                        <a:schemeClr val="accent1">
                          <a:lumMod val="50000"/>
                        </a:schemeClr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640586" y="4629651"/>
                    <a:ext cx="1211371" cy="347672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1600" dirty="0">
                        <a:latin typeface="+mn-ea"/>
                        <a:ea typeface="+mn-ea"/>
                      </a:rPr>
                      <a:t>能力开发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640586" y="3502446"/>
                    <a:ext cx="1376404" cy="347672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1600" dirty="0">
                        <a:latin typeface="+mn-ea"/>
                        <a:ea typeface="+mn-ea"/>
                      </a:rPr>
                      <a:t>能力提升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640586" y="2418715"/>
                    <a:ext cx="1376404" cy="347672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1600" dirty="0">
                        <a:latin typeface="+mn-ea"/>
                        <a:ea typeface="+mn-ea"/>
                      </a:rPr>
                      <a:t>人才储备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 bwMode="auto">
            <a:xfrm>
              <a:off x="2646363" y="5743575"/>
              <a:ext cx="1001712" cy="3540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专业类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2574925" y="3455988"/>
              <a:ext cx="903288" cy="307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300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专业能力</a:t>
              </a:r>
              <a:endParaRPr lang="zh-CN" altLang="en-US" sz="1300" b="1" dirty="0"/>
            </a:p>
          </p:txBody>
        </p:sp>
      </p:grpSp>
      <p:pic>
        <p:nvPicPr>
          <p:cNvPr id="69" name="Picture 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1099" y="1037908"/>
            <a:ext cx="2675710" cy="210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Parallelogram 100"/>
          <p:cNvSpPr/>
          <p:nvPr/>
        </p:nvSpPr>
        <p:spPr>
          <a:xfrm>
            <a:off x="6468290" y="5360792"/>
            <a:ext cx="819735" cy="609298"/>
          </a:xfrm>
          <a:prstGeom prst="parallelogram">
            <a:avLst>
              <a:gd name="adj" fmla="val 74963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57" tIns="43228" rIns="86457" bIns="43228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1" name="Rectangle 101"/>
          <p:cNvSpPr/>
          <p:nvPr/>
        </p:nvSpPr>
        <p:spPr>
          <a:xfrm>
            <a:off x="6929671" y="4997935"/>
            <a:ext cx="358354" cy="36285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57" tIns="43228" rIns="86457" bIns="43228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2" name="Parallelogram 102"/>
          <p:cNvSpPr/>
          <p:nvPr/>
        </p:nvSpPr>
        <p:spPr>
          <a:xfrm>
            <a:off x="6929671" y="4388638"/>
            <a:ext cx="798830" cy="609297"/>
          </a:xfrm>
          <a:prstGeom prst="parallelogram">
            <a:avLst>
              <a:gd name="adj" fmla="val 74963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57" tIns="43228" rIns="86457" bIns="43228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3" name="Up Arrow 104"/>
          <p:cNvSpPr/>
          <p:nvPr/>
        </p:nvSpPr>
        <p:spPr>
          <a:xfrm>
            <a:off x="7213368" y="3363566"/>
            <a:ext cx="686845" cy="1029607"/>
          </a:xfrm>
          <a:prstGeom prst="up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57" tIns="43228" rIns="86457" bIns="43228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41350" y="3284985"/>
            <a:ext cx="451602" cy="3096344"/>
          </a:xfrm>
          <a:prstGeom prst="rect">
            <a:avLst/>
          </a:prstGeom>
          <a:noFill/>
        </p:spPr>
        <p:txBody>
          <a:bodyPr vert="eaVert" wrap="square" lIns="86457" tIns="43228" rIns="86457" bIns="43228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阶 梯 式 循 环 培 养 模 式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0147" y="1500174"/>
            <a:ext cx="6072230" cy="790575"/>
            <a:chOff x="611188" y="2109788"/>
            <a:chExt cx="8382000" cy="790575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688388" y="2344738"/>
              <a:ext cx="304800" cy="349250"/>
            </a:xfrm>
            <a:custGeom>
              <a:avLst/>
              <a:gdLst>
                <a:gd name="T0" fmla="*/ 192 w 192"/>
                <a:gd name="T1" fmla="*/ 40 h 220"/>
                <a:gd name="T2" fmla="*/ 24 w 192"/>
                <a:gd name="T3" fmla="*/ 0 h 220"/>
                <a:gd name="T4" fmla="*/ 24 w 192"/>
                <a:gd name="T5" fmla="*/ 0 h 220"/>
                <a:gd name="T6" fmla="*/ 14 w 192"/>
                <a:gd name="T7" fmla="*/ 106 h 220"/>
                <a:gd name="T8" fmla="*/ 2 w 192"/>
                <a:gd name="T9" fmla="*/ 212 h 220"/>
                <a:gd name="T10" fmla="*/ 2 w 192"/>
                <a:gd name="T11" fmla="*/ 212 h 220"/>
                <a:gd name="T12" fmla="*/ 0 w 192"/>
                <a:gd name="T13" fmla="*/ 220 h 220"/>
                <a:gd name="T14" fmla="*/ 192 w 192"/>
                <a:gd name="T15" fmla="*/ 178 h 220"/>
                <a:gd name="T16" fmla="*/ 192 w 19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0">
                  <a:moveTo>
                    <a:pt x="192" y="4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106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0" y="220"/>
                  </a:lnTo>
                  <a:lnTo>
                    <a:pt x="192" y="178"/>
                  </a:lnTo>
                  <a:lnTo>
                    <a:pt x="19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970713" y="2109788"/>
              <a:ext cx="1755775" cy="790575"/>
            </a:xfrm>
            <a:custGeom>
              <a:avLst/>
              <a:gdLst>
                <a:gd name="T0" fmla="*/ 1106 w 1106"/>
                <a:gd name="T1" fmla="*/ 148 h 498"/>
                <a:gd name="T2" fmla="*/ 478 w 1106"/>
                <a:gd name="T3" fmla="*/ 0 h 498"/>
                <a:gd name="T4" fmla="*/ 0 w 1106"/>
                <a:gd name="T5" fmla="*/ 200 h 498"/>
                <a:gd name="T6" fmla="*/ 98 w 1106"/>
                <a:gd name="T7" fmla="*/ 416 h 498"/>
                <a:gd name="T8" fmla="*/ 478 w 1106"/>
                <a:gd name="T9" fmla="*/ 498 h 498"/>
                <a:gd name="T10" fmla="*/ 1082 w 1106"/>
                <a:gd name="T11" fmla="*/ 368 h 498"/>
                <a:gd name="T12" fmla="*/ 1082 w 1106"/>
                <a:gd name="T13" fmla="*/ 368 h 498"/>
                <a:gd name="T14" fmla="*/ 1084 w 1106"/>
                <a:gd name="T15" fmla="*/ 360 h 498"/>
                <a:gd name="T16" fmla="*/ 1084 w 1106"/>
                <a:gd name="T17" fmla="*/ 360 h 498"/>
                <a:gd name="T18" fmla="*/ 1096 w 1106"/>
                <a:gd name="T19" fmla="*/ 254 h 498"/>
                <a:gd name="T20" fmla="*/ 1106 w 1106"/>
                <a:gd name="T21" fmla="*/ 148 h 498"/>
                <a:gd name="T22" fmla="*/ 1106 w 1106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6" h="498">
                  <a:moveTo>
                    <a:pt x="1106" y="148"/>
                  </a:moveTo>
                  <a:lnTo>
                    <a:pt x="478" y="0"/>
                  </a:lnTo>
                  <a:lnTo>
                    <a:pt x="0" y="200"/>
                  </a:lnTo>
                  <a:lnTo>
                    <a:pt x="98" y="416"/>
                  </a:lnTo>
                  <a:lnTo>
                    <a:pt x="478" y="498"/>
                  </a:lnTo>
                  <a:lnTo>
                    <a:pt x="1082" y="368"/>
                  </a:lnTo>
                  <a:lnTo>
                    <a:pt x="1082" y="368"/>
                  </a:lnTo>
                  <a:lnTo>
                    <a:pt x="1084" y="360"/>
                  </a:lnTo>
                  <a:lnTo>
                    <a:pt x="1084" y="360"/>
                  </a:lnTo>
                  <a:lnTo>
                    <a:pt x="1096" y="254"/>
                  </a:lnTo>
                  <a:lnTo>
                    <a:pt x="1106" y="148"/>
                  </a:lnTo>
                  <a:lnTo>
                    <a:pt x="1106" y="148"/>
                  </a:lnTo>
                  <a:close/>
                </a:path>
              </a:pathLst>
            </a:custGeom>
            <a:solidFill>
              <a:srgbClr val="F9C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1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11188" y="2109788"/>
              <a:ext cx="7118350" cy="790575"/>
            </a:xfrm>
            <a:custGeom>
              <a:avLst/>
              <a:gdLst>
                <a:gd name="T0" fmla="*/ 4478 w 4484"/>
                <a:gd name="T1" fmla="*/ 228 h 498"/>
                <a:gd name="T2" fmla="*/ 4318 w 4484"/>
                <a:gd name="T3" fmla="*/ 124 h 498"/>
                <a:gd name="T4" fmla="*/ 4484 w 4484"/>
                <a:gd name="T5" fmla="*/ 0 h 498"/>
                <a:gd name="T6" fmla="*/ 0 w 4484"/>
                <a:gd name="T7" fmla="*/ 0 h 498"/>
                <a:gd name="T8" fmla="*/ 0 w 4484"/>
                <a:gd name="T9" fmla="*/ 498 h 498"/>
                <a:gd name="T10" fmla="*/ 4484 w 4484"/>
                <a:gd name="T11" fmla="*/ 498 h 498"/>
                <a:gd name="T12" fmla="*/ 4352 w 4484"/>
                <a:gd name="T13" fmla="*/ 360 h 498"/>
                <a:gd name="T14" fmla="*/ 4478 w 4484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4" h="498">
                  <a:moveTo>
                    <a:pt x="4478" y="228"/>
                  </a:moveTo>
                  <a:lnTo>
                    <a:pt x="4318" y="124"/>
                  </a:lnTo>
                  <a:lnTo>
                    <a:pt x="4484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4484" y="498"/>
                  </a:lnTo>
                  <a:lnTo>
                    <a:pt x="4352" y="360"/>
                  </a:lnTo>
                  <a:lnTo>
                    <a:pt x="4478" y="228"/>
                  </a:lnTo>
                  <a:close/>
                </a:path>
              </a:pathLst>
            </a:custGeom>
            <a:solidFill>
              <a:srgbClr val="F5B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人才盘点及评价体系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0147" y="2424099"/>
            <a:ext cx="6002329" cy="790575"/>
            <a:chOff x="611188" y="3033713"/>
            <a:chExt cx="6470650" cy="79057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846888" y="3268663"/>
              <a:ext cx="234950" cy="346075"/>
            </a:xfrm>
            <a:custGeom>
              <a:avLst/>
              <a:gdLst>
                <a:gd name="T0" fmla="*/ 148 w 148"/>
                <a:gd name="T1" fmla="*/ 38 h 218"/>
                <a:gd name="T2" fmla="*/ 18 w 148"/>
                <a:gd name="T3" fmla="*/ 0 h 218"/>
                <a:gd name="T4" fmla="*/ 18 w 148"/>
                <a:gd name="T5" fmla="*/ 0 h 218"/>
                <a:gd name="T6" fmla="*/ 10 w 148"/>
                <a:gd name="T7" fmla="*/ 104 h 218"/>
                <a:gd name="T8" fmla="*/ 0 w 148"/>
                <a:gd name="T9" fmla="*/ 212 h 218"/>
                <a:gd name="T10" fmla="*/ 0 w 148"/>
                <a:gd name="T11" fmla="*/ 212 h 218"/>
                <a:gd name="T12" fmla="*/ 0 w 148"/>
                <a:gd name="T13" fmla="*/ 218 h 218"/>
                <a:gd name="T14" fmla="*/ 148 w 148"/>
                <a:gd name="T15" fmla="*/ 176 h 218"/>
                <a:gd name="T16" fmla="*/ 148 w 148"/>
                <a:gd name="T17" fmla="*/ 3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48" y="38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104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148" y="176"/>
                  </a:lnTo>
                  <a:lnTo>
                    <a:pt x="148" y="38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519738" y="3033713"/>
              <a:ext cx="1355725" cy="790575"/>
            </a:xfrm>
            <a:custGeom>
              <a:avLst/>
              <a:gdLst>
                <a:gd name="T0" fmla="*/ 854 w 854"/>
                <a:gd name="T1" fmla="*/ 148 h 498"/>
                <a:gd name="T2" fmla="*/ 370 w 854"/>
                <a:gd name="T3" fmla="*/ 0 h 498"/>
                <a:gd name="T4" fmla="*/ 0 w 854"/>
                <a:gd name="T5" fmla="*/ 200 h 498"/>
                <a:gd name="T6" fmla="*/ 76 w 854"/>
                <a:gd name="T7" fmla="*/ 414 h 498"/>
                <a:gd name="T8" fmla="*/ 370 w 854"/>
                <a:gd name="T9" fmla="*/ 498 h 498"/>
                <a:gd name="T10" fmla="*/ 836 w 854"/>
                <a:gd name="T11" fmla="*/ 366 h 498"/>
                <a:gd name="T12" fmla="*/ 836 w 854"/>
                <a:gd name="T13" fmla="*/ 366 h 498"/>
                <a:gd name="T14" fmla="*/ 836 w 854"/>
                <a:gd name="T15" fmla="*/ 360 h 498"/>
                <a:gd name="T16" fmla="*/ 836 w 854"/>
                <a:gd name="T17" fmla="*/ 360 h 498"/>
                <a:gd name="T18" fmla="*/ 846 w 854"/>
                <a:gd name="T19" fmla="*/ 252 h 498"/>
                <a:gd name="T20" fmla="*/ 854 w 854"/>
                <a:gd name="T21" fmla="*/ 148 h 498"/>
                <a:gd name="T22" fmla="*/ 854 w 854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498">
                  <a:moveTo>
                    <a:pt x="854" y="148"/>
                  </a:moveTo>
                  <a:lnTo>
                    <a:pt x="370" y="0"/>
                  </a:lnTo>
                  <a:lnTo>
                    <a:pt x="0" y="200"/>
                  </a:lnTo>
                  <a:lnTo>
                    <a:pt x="76" y="414"/>
                  </a:lnTo>
                  <a:lnTo>
                    <a:pt x="370" y="498"/>
                  </a:lnTo>
                  <a:lnTo>
                    <a:pt x="836" y="366"/>
                  </a:lnTo>
                  <a:lnTo>
                    <a:pt x="836" y="366"/>
                  </a:lnTo>
                  <a:lnTo>
                    <a:pt x="836" y="360"/>
                  </a:lnTo>
                  <a:lnTo>
                    <a:pt x="836" y="360"/>
                  </a:lnTo>
                  <a:lnTo>
                    <a:pt x="846" y="252"/>
                  </a:lnTo>
                  <a:lnTo>
                    <a:pt x="854" y="148"/>
                  </a:lnTo>
                  <a:lnTo>
                    <a:pt x="854" y="148"/>
                  </a:lnTo>
                  <a:close/>
                </a:path>
              </a:pathLst>
            </a:custGeom>
            <a:solidFill>
              <a:srgbClr val="F9C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2</a:t>
              </a:r>
              <a:endParaRPr lang="en-US" altLang="zh-CN" sz="2800" b="1" dirty="0">
                <a:latin typeface="+mj-ea"/>
                <a:ea typeface="+mj-ea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11188" y="3033713"/>
              <a:ext cx="5495925" cy="790575"/>
            </a:xfrm>
            <a:custGeom>
              <a:avLst/>
              <a:gdLst>
                <a:gd name="T0" fmla="*/ 3456 w 3462"/>
                <a:gd name="T1" fmla="*/ 228 h 498"/>
                <a:gd name="T2" fmla="*/ 3334 w 3462"/>
                <a:gd name="T3" fmla="*/ 124 h 498"/>
                <a:gd name="T4" fmla="*/ 3462 w 3462"/>
                <a:gd name="T5" fmla="*/ 0 h 498"/>
                <a:gd name="T6" fmla="*/ 0 w 3462"/>
                <a:gd name="T7" fmla="*/ 0 h 498"/>
                <a:gd name="T8" fmla="*/ 0 w 3462"/>
                <a:gd name="T9" fmla="*/ 498 h 498"/>
                <a:gd name="T10" fmla="*/ 3462 w 3462"/>
                <a:gd name="T11" fmla="*/ 498 h 498"/>
                <a:gd name="T12" fmla="*/ 3360 w 3462"/>
                <a:gd name="T13" fmla="*/ 360 h 498"/>
                <a:gd name="T14" fmla="*/ 3456 w 3462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498">
                  <a:moveTo>
                    <a:pt x="3456" y="228"/>
                  </a:moveTo>
                  <a:lnTo>
                    <a:pt x="3334" y="124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3462" y="498"/>
                  </a:lnTo>
                  <a:lnTo>
                    <a:pt x="3360" y="360"/>
                  </a:lnTo>
                  <a:lnTo>
                    <a:pt x="3456" y="228"/>
                  </a:lnTo>
                  <a:close/>
                </a:path>
              </a:pathLst>
            </a:custGeom>
            <a:solidFill>
              <a:srgbClr val="E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标准评分项说明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70148" y="3262581"/>
            <a:ext cx="6017440" cy="793750"/>
            <a:chOff x="546066" y="3954463"/>
            <a:chExt cx="4960012" cy="793750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328278" y="4189413"/>
              <a:ext cx="177800" cy="349250"/>
            </a:xfrm>
            <a:custGeom>
              <a:avLst/>
              <a:gdLst>
                <a:gd name="T0" fmla="*/ 112 w 112"/>
                <a:gd name="T1" fmla="*/ 40 h 220"/>
                <a:gd name="T2" fmla="*/ 14 w 112"/>
                <a:gd name="T3" fmla="*/ 0 h 220"/>
                <a:gd name="T4" fmla="*/ 14 w 112"/>
                <a:gd name="T5" fmla="*/ 0 h 220"/>
                <a:gd name="T6" fmla="*/ 8 w 112"/>
                <a:gd name="T7" fmla="*/ 106 h 220"/>
                <a:gd name="T8" fmla="*/ 0 w 112"/>
                <a:gd name="T9" fmla="*/ 212 h 220"/>
                <a:gd name="T10" fmla="*/ 0 w 112"/>
                <a:gd name="T11" fmla="*/ 212 h 220"/>
                <a:gd name="T12" fmla="*/ 0 w 112"/>
                <a:gd name="T13" fmla="*/ 220 h 220"/>
                <a:gd name="T14" fmla="*/ 112 w 112"/>
                <a:gd name="T15" fmla="*/ 178 h 220"/>
                <a:gd name="T16" fmla="*/ 112 w 11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20">
                  <a:moveTo>
                    <a:pt x="112" y="4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06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20"/>
                  </a:lnTo>
                  <a:lnTo>
                    <a:pt x="112" y="178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305266" y="3954463"/>
              <a:ext cx="1038225" cy="793750"/>
            </a:xfrm>
            <a:custGeom>
              <a:avLst/>
              <a:gdLst>
                <a:gd name="T0" fmla="*/ 654 w 654"/>
                <a:gd name="T1" fmla="*/ 148 h 500"/>
                <a:gd name="T2" fmla="*/ 282 w 654"/>
                <a:gd name="T3" fmla="*/ 0 h 500"/>
                <a:gd name="T4" fmla="*/ 0 w 654"/>
                <a:gd name="T5" fmla="*/ 202 h 500"/>
                <a:gd name="T6" fmla="*/ 58 w 654"/>
                <a:gd name="T7" fmla="*/ 416 h 500"/>
                <a:gd name="T8" fmla="*/ 282 w 654"/>
                <a:gd name="T9" fmla="*/ 500 h 500"/>
                <a:gd name="T10" fmla="*/ 640 w 654"/>
                <a:gd name="T11" fmla="*/ 368 h 500"/>
                <a:gd name="T12" fmla="*/ 640 w 654"/>
                <a:gd name="T13" fmla="*/ 368 h 500"/>
                <a:gd name="T14" fmla="*/ 640 w 654"/>
                <a:gd name="T15" fmla="*/ 360 h 500"/>
                <a:gd name="T16" fmla="*/ 640 w 654"/>
                <a:gd name="T17" fmla="*/ 360 h 500"/>
                <a:gd name="T18" fmla="*/ 648 w 654"/>
                <a:gd name="T19" fmla="*/ 254 h 500"/>
                <a:gd name="T20" fmla="*/ 654 w 654"/>
                <a:gd name="T21" fmla="*/ 148 h 500"/>
                <a:gd name="T22" fmla="*/ 654 w 654"/>
                <a:gd name="T23" fmla="*/ 1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500">
                  <a:moveTo>
                    <a:pt x="654" y="148"/>
                  </a:moveTo>
                  <a:lnTo>
                    <a:pt x="282" y="0"/>
                  </a:lnTo>
                  <a:lnTo>
                    <a:pt x="0" y="202"/>
                  </a:lnTo>
                  <a:lnTo>
                    <a:pt x="58" y="416"/>
                  </a:lnTo>
                  <a:lnTo>
                    <a:pt x="282" y="500"/>
                  </a:lnTo>
                  <a:lnTo>
                    <a:pt x="640" y="368"/>
                  </a:lnTo>
                  <a:lnTo>
                    <a:pt x="640" y="368"/>
                  </a:lnTo>
                  <a:lnTo>
                    <a:pt x="640" y="360"/>
                  </a:lnTo>
                  <a:lnTo>
                    <a:pt x="640" y="360"/>
                  </a:lnTo>
                  <a:lnTo>
                    <a:pt x="648" y="254"/>
                  </a:lnTo>
                  <a:lnTo>
                    <a:pt x="654" y="148"/>
                  </a:lnTo>
                  <a:lnTo>
                    <a:pt x="654" y="148"/>
                  </a:lnTo>
                  <a:close/>
                </a:path>
              </a:pathLst>
            </a:custGeom>
            <a:solidFill>
              <a:srgbClr val="F9C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800" b="1" dirty="0" smtClean="0">
                  <a:solidFill>
                    <a:prstClr val="black"/>
                  </a:solidFill>
                  <a:latin typeface="+mj-ea"/>
                  <a:ea typeface="+mj-ea"/>
                </a:rPr>
                <a:t>  3</a:t>
              </a:r>
              <a:endParaRPr lang="en-US" altLang="zh-CN" sz="2800" b="1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6066" y="3954463"/>
              <a:ext cx="4206875" cy="793750"/>
            </a:xfrm>
            <a:custGeom>
              <a:avLst/>
              <a:gdLst>
                <a:gd name="T0" fmla="*/ 2646 w 2650"/>
                <a:gd name="T1" fmla="*/ 230 h 500"/>
                <a:gd name="T2" fmla="*/ 2552 w 2650"/>
                <a:gd name="T3" fmla="*/ 126 h 500"/>
                <a:gd name="T4" fmla="*/ 2650 w 2650"/>
                <a:gd name="T5" fmla="*/ 0 h 500"/>
                <a:gd name="T6" fmla="*/ 0 w 2650"/>
                <a:gd name="T7" fmla="*/ 0 h 500"/>
                <a:gd name="T8" fmla="*/ 0 w 2650"/>
                <a:gd name="T9" fmla="*/ 500 h 500"/>
                <a:gd name="T10" fmla="*/ 2650 w 2650"/>
                <a:gd name="T11" fmla="*/ 500 h 500"/>
                <a:gd name="T12" fmla="*/ 2572 w 2650"/>
                <a:gd name="T13" fmla="*/ 360 h 500"/>
                <a:gd name="T14" fmla="*/ 2646 w 2650"/>
                <a:gd name="T15" fmla="*/ 23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0" h="500">
                  <a:moveTo>
                    <a:pt x="2646" y="230"/>
                  </a:moveTo>
                  <a:lnTo>
                    <a:pt x="2552" y="126"/>
                  </a:lnTo>
                  <a:lnTo>
                    <a:pt x="2650" y="0"/>
                  </a:lnTo>
                  <a:lnTo>
                    <a:pt x="0" y="0"/>
                  </a:lnTo>
                  <a:lnTo>
                    <a:pt x="0" y="500"/>
                  </a:lnTo>
                  <a:lnTo>
                    <a:pt x="2650" y="500"/>
                  </a:lnTo>
                  <a:lnTo>
                    <a:pt x="2572" y="360"/>
                  </a:lnTo>
                  <a:lnTo>
                    <a:pt x="2646" y="230"/>
                  </a:lnTo>
                  <a:close/>
                </a:path>
              </a:pathLst>
            </a:custGeom>
            <a:solidFill>
              <a:srgbClr val="4E8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通用能力评分说明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Freeform 12"/>
          <p:cNvSpPr>
            <a:spLocks/>
          </p:cNvSpPr>
          <p:nvPr/>
        </p:nvSpPr>
        <p:spPr bwMode="auto">
          <a:xfrm>
            <a:off x="5713617" y="4135448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rgbClr val="F9CB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4</a:t>
            </a:r>
            <a:endParaRPr lang="en-US" altLang="zh-CN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070147" y="4135448"/>
            <a:ext cx="5173788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其他项评分填写说明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6928063" y="4365634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642179" y="4992704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rgbClr val="F9CB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 5</a:t>
            </a:r>
            <a:endParaRPr lang="en-US" altLang="zh-CN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1072176" y="4992704"/>
            <a:ext cx="5100321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总分计算方法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6856625" y="5222890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00166" y="629647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目录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0147" y="1500174"/>
            <a:ext cx="6072230" cy="790575"/>
            <a:chOff x="611188" y="2109788"/>
            <a:chExt cx="8382000" cy="790575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688388" y="2344738"/>
              <a:ext cx="304800" cy="349250"/>
            </a:xfrm>
            <a:custGeom>
              <a:avLst/>
              <a:gdLst>
                <a:gd name="T0" fmla="*/ 192 w 192"/>
                <a:gd name="T1" fmla="*/ 40 h 220"/>
                <a:gd name="T2" fmla="*/ 24 w 192"/>
                <a:gd name="T3" fmla="*/ 0 h 220"/>
                <a:gd name="T4" fmla="*/ 24 w 192"/>
                <a:gd name="T5" fmla="*/ 0 h 220"/>
                <a:gd name="T6" fmla="*/ 14 w 192"/>
                <a:gd name="T7" fmla="*/ 106 h 220"/>
                <a:gd name="T8" fmla="*/ 2 w 192"/>
                <a:gd name="T9" fmla="*/ 212 h 220"/>
                <a:gd name="T10" fmla="*/ 2 w 192"/>
                <a:gd name="T11" fmla="*/ 212 h 220"/>
                <a:gd name="T12" fmla="*/ 0 w 192"/>
                <a:gd name="T13" fmla="*/ 220 h 220"/>
                <a:gd name="T14" fmla="*/ 192 w 192"/>
                <a:gd name="T15" fmla="*/ 178 h 220"/>
                <a:gd name="T16" fmla="*/ 192 w 19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0">
                  <a:moveTo>
                    <a:pt x="192" y="4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106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0" y="220"/>
                  </a:lnTo>
                  <a:lnTo>
                    <a:pt x="192" y="178"/>
                  </a:lnTo>
                  <a:lnTo>
                    <a:pt x="19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970713" y="2109788"/>
              <a:ext cx="1755775" cy="790575"/>
            </a:xfrm>
            <a:custGeom>
              <a:avLst/>
              <a:gdLst>
                <a:gd name="T0" fmla="*/ 1106 w 1106"/>
                <a:gd name="T1" fmla="*/ 148 h 498"/>
                <a:gd name="T2" fmla="*/ 478 w 1106"/>
                <a:gd name="T3" fmla="*/ 0 h 498"/>
                <a:gd name="T4" fmla="*/ 0 w 1106"/>
                <a:gd name="T5" fmla="*/ 200 h 498"/>
                <a:gd name="T6" fmla="*/ 98 w 1106"/>
                <a:gd name="T7" fmla="*/ 416 h 498"/>
                <a:gd name="T8" fmla="*/ 478 w 1106"/>
                <a:gd name="T9" fmla="*/ 498 h 498"/>
                <a:gd name="T10" fmla="*/ 1082 w 1106"/>
                <a:gd name="T11" fmla="*/ 368 h 498"/>
                <a:gd name="T12" fmla="*/ 1082 w 1106"/>
                <a:gd name="T13" fmla="*/ 368 h 498"/>
                <a:gd name="T14" fmla="*/ 1084 w 1106"/>
                <a:gd name="T15" fmla="*/ 360 h 498"/>
                <a:gd name="T16" fmla="*/ 1084 w 1106"/>
                <a:gd name="T17" fmla="*/ 360 h 498"/>
                <a:gd name="T18" fmla="*/ 1096 w 1106"/>
                <a:gd name="T19" fmla="*/ 254 h 498"/>
                <a:gd name="T20" fmla="*/ 1106 w 1106"/>
                <a:gd name="T21" fmla="*/ 148 h 498"/>
                <a:gd name="T22" fmla="*/ 1106 w 1106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6" h="498">
                  <a:moveTo>
                    <a:pt x="1106" y="148"/>
                  </a:moveTo>
                  <a:lnTo>
                    <a:pt x="478" y="0"/>
                  </a:lnTo>
                  <a:lnTo>
                    <a:pt x="0" y="200"/>
                  </a:lnTo>
                  <a:lnTo>
                    <a:pt x="98" y="416"/>
                  </a:lnTo>
                  <a:lnTo>
                    <a:pt x="478" y="498"/>
                  </a:lnTo>
                  <a:lnTo>
                    <a:pt x="1082" y="368"/>
                  </a:lnTo>
                  <a:lnTo>
                    <a:pt x="1082" y="368"/>
                  </a:lnTo>
                  <a:lnTo>
                    <a:pt x="1084" y="360"/>
                  </a:lnTo>
                  <a:lnTo>
                    <a:pt x="1084" y="360"/>
                  </a:lnTo>
                  <a:lnTo>
                    <a:pt x="1096" y="254"/>
                  </a:lnTo>
                  <a:lnTo>
                    <a:pt x="1106" y="148"/>
                  </a:lnTo>
                  <a:lnTo>
                    <a:pt x="1106" y="148"/>
                  </a:lnTo>
                  <a:close/>
                </a:path>
              </a:pathLst>
            </a:custGeom>
            <a:solidFill>
              <a:srgbClr val="F9C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1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11188" y="2109788"/>
              <a:ext cx="7118350" cy="790575"/>
            </a:xfrm>
            <a:custGeom>
              <a:avLst/>
              <a:gdLst>
                <a:gd name="T0" fmla="*/ 4478 w 4484"/>
                <a:gd name="T1" fmla="*/ 228 h 498"/>
                <a:gd name="T2" fmla="*/ 4318 w 4484"/>
                <a:gd name="T3" fmla="*/ 124 h 498"/>
                <a:gd name="T4" fmla="*/ 4484 w 4484"/>
                <a:gd name="T5" fmla="*/ 0 h 498"/>
                <a:gd name="T6" fmla="*/ 0 w 4484"/>
                <a:gd name="T7" fmla="*/ 0 h 498"/>
                <a:gd name="T8" fmla="*/ 0 w 4484"/>
                <a:gd name="T9" fmla="*/ 498 h 498"/>
                <a:gd name="T10" fmla="*/ 4484 w 4484"/>
                <a:gd name="T11" fmla="*/ 498 h 498"/>
                <a:gd name="T12" fmla="*/ 4352 w 4484"/>
                <a:gd name="T13" fmla="*/ 360 h 498"/>
                <a:gd name="T14" fmla="*/ 4478 w 4484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4" h="498">
                  <a:moveTo>
                    <a:pt x="4478" y="228"/>
                  </a:moveTo>
                  <a:lnTo>
                    <a:pt x="4318" y="124"/>
                  </a:lnTo>
                  <a:lnTo>
                    <a:pt x="4484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4484" y="498"/>
                  </a:lnTo>
                  <a:lnTo>
                    <a:pt x="4352" y="360"/>
                  </a:lnTo>
                  <a:lnTo>
                    <a:pt x="4478" y="228"/>
                  </a:lnTo>
                  <a:close/>
                </a:path>
              </a:pathLst>
            </a:custGeom>
            <a:solidFill>
              <a:srgbClr val="F5B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人才盘点及评价体系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0147" y="2424099"/>
            <a:ext cx="6002329" cy="790575"/>
            <a:chOff x="611188" y="3033713"/>
            <a:chExt cx="6470650" cy="79057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846888" y="3268663"/>
              <a:ext cx="234950" cy="346075"/>
            </a:xfrm>
            <a:custGeom>
              <a:avLst/>
              <a:gdLst>
                <a:gd name="T0" fmla="*/ 148 w 148"/>
                <a:gd name="T1" fmla="*/ 38 h 218"/>
                <a:gd name="T2" fmla="*/ 18 w 148"/>
                <a:gd name="T3" fmla="*/ 0 h 218"/>
                <a:gd name="T4" fmla="*/ 18 w 148"/>
                <a:gd name="T5" fmla="*/ 0 h 218"/>
                <a:gd name="T6" fmla="*/ 10 w 148"/>
                <a:gd name="T7" fmla="*/ 104 h 218"/>
                <a:gd name="T8" fmla="*/ 0 w 148"/>
                <a:gd name="T9" fmla="*/ 212 h 218"/>
                <a:gd name="T10" fmla="*/ 0 w 148"/>
                <a:gd name="T11" fmla="*/ 212 h 218"/>
                <a:gd name="T12" fmla="*/ 0 w 148"/>
                <a:gd name="T13" fmla="*/ 218 h 218"/>
                <a:gd name="T14" fmla="*/ 148 w 148"/>
                <a:gd name="T15" fmla="*/ 176 h 218"/>
                <a:gd name="T16" fmla="*/ 148 w 148"/>
                <a:gd name="T17" fmla="*/ 3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48" y="38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104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148" y="176"/>
                  </a:lnTo>
                  <a:lnTo>
                    <a:pt x="148" y="38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519738" y="3033713"/>
              <a:ext cx="1355725" cy="790575"/>
            </a:xfrm>
            <a:custGeom>
              <a:avLst/>
              <a:gdLst>
                <a:gd name="T0" fmla="*/ 854 w 854"/>
                <a:gd name="T1" fmla="*/ 148 h 498"/>
                <a:gd name="T2" fmla="*/ 370 w 854"/>
                <a:gd name="T3" fmla="*/ 0 h 498"/>
                <a:gd name="T4" fmla="*/ 0 w 854"/>
                <a:gd name="T5" fmla="*/ 200 h 498"/>
                <a:gd name="T6" fmla="*/ 76 w 854"/>
                <a:gd name="T7" fmla="*/ 414 h 498"/>
                <a:gd name="T8" fmla="*/ 370 w 854"/>
                <a:gd name="T9" fmla="*/ 498 h 498"/>
                <a:gd name="T10" fmla="*/ 836 w 854"/>
                <a:gd name="T11" fmla="*/ 366 h 498"/>
                <a:gd name="T12" fmla="*/ 836 w 854"/>
                <a:gd name="T13" fmla="*/ 366 h 498"/>
                <a:gd name="T14" fmla="*/ 836 w 854"/>
                <a:gd name="T15" fmla="*/ 360 h 498"/>
                <a:gd name="T16" fmla="*/ 836 w 854"/>
                <a:gd name="T17" fmla="*/ 360 h 498"/>
                <a:gd name="T18" fmla="*/ 846 w 854"/>
                <a:gd name="T19" fmla="*/ 252 h 498"/>
                <a:gd name="T20" fmla="*/ 854 w 854"/>
                <a:gd name="T21" fmla="*/ 148 h 498"/>
                <a:gd name="T22" fmla="*/ 854 w 854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498">
                  <a:moveTo>
                    <a:pt x="854" y="148"/>
                  </a:moveTo>
                  <a:lnTo>
                    <a:pt x="370" y="0"/>
                  </a:lnTo>
                  <a:lnTo>
                    <a:pt x="0" y="200"/>
                  </a:lnTo>
                  <a:lnTo>
                    <a:pt x="76" y="414"/>
                  </a:lnTo>
                  <a:lnTo>
                    <a:pt x="370" y="498"/>
                  </a:lnTo>
                  <a:lnTo>
                    <a:pt x="836" y="366"/>
                  </a:lnTo>
                  <a:lnTo>
                    <a:pt x="836" y="366"/>
                  </a:lnTo>
                  <a:lnTo>
                    <a:pt x="836" y="360"/>
                  </a:lnTo>
                  <a:lnTo>
                    <a:pt x="836" y="360"/>
                  </a:lnTo>
                  <a:lnTo>
                    <a:pt x="846" y="252"/>
                  </a:lnTo>
                  <a:lnTo>
                    <a:pt x="854" y="148"/>
                  </a:lnTo>
                  <a:lnTo>
                    <a:pt x="854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11188" y="3033713"/>
              <a:ext cx="5495925" cy="790575"/>
            </a:xfrm>
            <a:custGeom>
              <a:avLst/>
              <a:gdLst>
                <a:gd name="T0" fmla="*/ 3456 w 3462"/>
                <a:gd name="T1" fmla="*/ 228 h 498"/>
                <a:gd name="T2" fmla="*/ 3334 w 3462"/>
                <a:gd name="T3" fmla="*/ 124 h 498"/>
                <a:gd name="T4" fmla="*/ 3462 w 3462"/>
                <a:gd name="T5" fmla="*/ 0 h 498"/>
                <a:gd name="T6" fmla="*/ 0 w 3462"/>
                <a:gd name="T7" fmla="*/ 0 h 498"/>
                <a:gd name="T8" fmla="*/ 0 w 3462"/>
                <a:gd name="T9" fmla="*/ 498 h 498"/>
                <a:gd name="T10" fmla="*/ 3462 w 3462"/>
                <a:gd name="T11" fmla="*/ 498 h 498"/>
                <a:gd name="T12" fmla="*/ 3360 w 3462"/>
                <a:gd name="T13" fmla="*/ 360 h 498"/>
                <a:gd name="T14" fmla="*/ 3456 w 3462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498">
                  <a:moveTo>
                    <a:pt x="3456" y="228"/>
                  </a:moveTo>
                  <a:lnTo>
                    <a:pt x="3334" y="124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3462" y="498"/>
                  </a:lnTo>
                  <a:lnTo>
                    <a:pt x="3360" y="360"/>
                  </a:lnTo>
                  <a:lnTo>
                    <a:pt x="3456" y="2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标准评分项说明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70148" y="3262581"/>
            <a:ext cx="6017440" cy="793750"/>
            <a:chOff x="546066" y="3954463"/>
            <a:chExt cx="4960012" cy="793750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328278" y="4189413"/>
              <a:ext cx="177800" cy="349250"/>
            </a:xfrm>
            <a:custGeom>
              <a:avLst/>
              <a:gdLst>
                <a:gd name="T0" fmla="*/ 112 w 112"/>
                <a:gd name="T1" fmla="*/ 40 h 220"/>
                <a:gd name="T2" fmla="*/ 14 w 112"/>
                <a:gd name="T3" fmla="*/ 0 h 220"/>
                <a:gd name="T4" fmla="*/ 14 w 112"/>
                <a:gd name="T5" fmla="*/ 0 h 220"/>
                <a:gd name="T6" fmla="*/ 8 w 112"/>
                <a:gd name="T7" fmla="*/ 106 h 220"/>
                <a:gd name="T8" fmla="*/ 0 w 112"/>
                <a:gd name="T9" fmla="*/ 212 h 220"/>
                <a:gd name="T10" fmla="*/ 0 w 112"/>
                <a:gd name="T11" fmla="*/ 212 h 220"/>
                <a:gd name="T12" fmla="*/ 0 w 112"/>
                <a:gd name="T13" fmla="*/ 220 h 220"/>
                <a:gd name="T14" fmla="*/ 112 w 112"/>
                <a:gd name="T15" fmla="*/ 178 h 220"/>
                <a:gd name="T16" fmla="*/ 112 w 11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20">
                  <a:moveTo>
                    <a:pt x="112" y="4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06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20"/>
                  </a:lnTo>
                  <a:lnTo>
                    <a:pt x="112" y="178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305266" y="3954463"/>
              <a:ext cx="1038225" cy="793750"/>
            </a:xfrm>
            <a:custGeom>
              <a:avLst/>
              <a:gdLst>
                <a:gd name="T0" fmla="*/ 654 w 654"/>
                <a:gd name="T1" fmla="*/ 148 h 500"/>
                <a:gd name="T2" fmla="*/ 282 w 654"/>
                <a:gd name="T3" fmla="*/ 0 h 500"/>
                <a:gd name="T4" fmla="*/ 0 w 654"/>
                <a:gd name="T5" fmla="*/ 202 h 500"/>
                <a:gd name="T6" fmla="*/ 58 w 654"/>
                <a:gd name="T7" fmla="*/ 416 h 500"/>
                <a:gd name="T8" fmla="*/ 282 w 654"/>
                <a:gd name="T9" fmla="*/ 500 h 500"/>
                <a:gd name="T10" fmla="*/ 640 w 654"/>
                <a:gd name="T11" fmla="*/ 368 h 500"/>
                <a:gd name="T12" fmla="*/ 640 w 654"/>
                <a:gd name="T13" fmla="*/ 368 h 500"/>
                <a:gd name="T14" fmla="*/ 640 w 654"/>
                <a:gd name="T15" fmla="*/ 360 h 500"/>
                <a:gd name="T16" fmla="*/ 640 w 654"/>
                <a:gd name="T17" fmla="*/ 360 h 500"/>
                <a:gd name="T18" fmla="*/ 648 w 654"/>
                <a:gd name="T19" fmla="*/ 254 h 500"/>
                <a:gd name="T20" fmla="*/ 654 w 654"/>
                <a:gd name="T21" fmla="*/ 148 h 500"/>
                <a:gd name="T22" fmla="*/ 654 w 654"/>
                <a:gd name="T23" fmla="*/ 1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500">
                  <a:moveTo>
                    <a:pt x="654" y="148"/>
                  </a:moveTo>
                  <a:lnTo>
                    <a:pt x="282" y="0"/>
                  </a:lnTo>
                  <a:lnTo>
                    <a:pt x="0" y="202"/>
                  </a:lnTo>
                  <a:lnTo>
                    <a:pt x="58" y="416"/>
                  </a:lnTo>
                  <a:lnTo>
                    <a:pt x="282" y="500"/>
                  </a:lnTo>
                  <a:lnTo>
                    <a:pt x="640" y="368"/>
                  </a:lnTo>
                  <a:lnTo>
                    <a:pt x="640" y="368"/>
                  </a:lnTo>
                  <a:lnTo>
                    <a:pt x="640" y="360"/>
                  </a:lnTo>
                  <a:lnTo>
                    <a:pt x="640" y="360"/>
                  </a:lnTo>
                  <a:lnTo>
                    <a:pt x="648" y="254"/>
                  </a:lnTo>
                  <a:lnTo>
                    <a:pt x="654" y="148"/>
                  </a:lnTo>
                  <a:lnTo>
                    <a:pt x="654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800" b="1" dirty="0" smtClean="0">
                  <a:solidFill>
                    <a:prstClr val="black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3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6066" y="3954463"/>
              <a:ext cx="4206875" cy="793750"/>
            </a:xfrm>
            <a:custGeom>
              <a:avLst/>
              <a:gdLst>
                <a:gd name="T0" fmla="*/ 2646 w 2650"/>
                <a:gd name="T1" fmla="*/ 230 h 500"/>
                <a:gd name="T2" fmla="*/ 2552 w 2650"/>
                <a:gd name="T3" fmla="*/ 126 h 500"/>
                <a:gd name="T4" fmla="*/ 2650 w 2650"/>
                <a:gd name="T5" fmla="*/ 0 h 500"/>
                <a:gd name="T6" fmla="*/ 0 w 2650"/>
                <a:gd name="T7" fmla="*/ 0 h 500"/>
                <a:gd name="T8" fmla="*/ 0 w 2650"/>
                <a:gd name="T9" fmla="*/ 500 h 500"/>
                <a:gd name="T10" fmla="*/ 2650 w 2650"/>
                <a:gd name="T11" fmla="*/ 500 h 500"/>
                <a:gd name="T12" fmla="*/ 2572 w 2650"/>
                <a:gd name="T13" fmla="*/ 360 h 500"/>
                <a:gd name="T14" fmla="*/ 2646 w 2650"/>
                <a:gd name="T15" fmla="*/ 23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0" h="500">
                  <a:moveTo>
                    <a:pt x="2646" y="230"/>
                  </a:moveTo>
                  <a:lnTo>
                    <a:pt x="2552" y="126"/>
                  </a:lnTo>
                  <a:lnTo>
                    <a:pt x="2650" y="0"/>
                  </a:lnTo>
                  <a:lnTo>
                    <a:pt x="0" y="0"/>
                  </a:lnTo>
                  <a:lnTo>
                    <a:pt x="0" y="500"/>
                  </a:lnTo>
                  <a:lnTo>
                    <a:pt x="2650" y="500"/>
                  </a:lnTo>
                  <a:lnTo>
                    <a:pt x="2572" y="360"/>
                  </a:lnTo>
                  <a:lnTo>
                    <a:pt x="2646" y="23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通用能力评分说明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Freeform 12"/>
          <p:cNvSpPr>
            <a:spLocks/>
          </p:cNvSpPr>
          <p:nvPr/>
        </p:nvSpPr>
        <p:spPr bwMode="auto">
          <a:xfrm>
            <a:off x="5713617" y="4135448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070147" y="4135448"/>
            <a:ext cx="5173788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其他项评分填写说明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6928063" y="4365634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642179" y="4992704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5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1072176" y="4992704"/>
            <a:ext cx="5100321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总分计算方法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6856625" y="5222890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357158" y="1285860"/>
          <a:ext cx="6929486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43702" y="1214422"/>
            <a:ext cx="12858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职称级别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最高学历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奖惩记录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43702" y="2285992"/>
            <a:ext cx="12858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考核记录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3702" y="2924944"/>
            <a:ext cx="12858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工作经历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43702" y="3429000"/>
            <a:ext cx="128588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沟通表达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团队合作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学习创新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组织协调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0166" y="62964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人才盘点及评价体系</a:t>
            </a:r>
            <a:endParaRPr lang="zh-CN" altLang="en-US" sz="2800" dirty="0"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463702" y="1637686"/>
            <a:ext cx="180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463702" y="2439422"/>
            <a:ext cx="18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429388" y="3140968"/>
            <a:ext cx="180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463702" y="3933056"/>
            <a:ext cx="18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643438" y="5072074"/>
            <a:ext cx="1785950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部门负责人评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5356238"/>
            <a:ext cx="432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3702" y="4869160"/>
            <a:ext cx="116865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部门负责人加分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英文水平工种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29388" y="5329784"/>
            <a:ext cx="180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85720" y="3571876"/>
            <a:ext cx="142876" cy="1928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572528" y="1500174"/>
            <a:ext cx="428596" cy="32147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00166" y="62964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人才盘点及评价记录表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7" name="Picture 1" descr="redIce_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28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2843" y="936491"/>
          <a:ext cx="9001160" cy="5486813"/>
        </p:xfrm>
        <a:graphic>
          <a:graphicData uri="http://schemas.openxmlformats.org/drawingml/2006/table">
            <a:tbl>
              <a:tblPr/>
              <a:tblGrid>
                <a:gridCol w="252693"/>
                <a:gridCol w="360040"/>
                <a:gridCol w="432048"/>
                <a:gridCol w="720080"/>
                <a:gridCol w="648072"/>
                <a:gridCol w="651284"/>
                <a:gridCol w="436383"/>
                <a:gridCol w="269210"/>
                <a:gridCol w="295262"/>
                <a:gridCol w="303946"/>
                <a:gridCol w="303946"/>
                <a:gridCol w="295262"/>
                <a:gridCol w="260526"/>
                <a:gridCol w="234475"/>
                <a:gridCol w="234475"/>
                <a:gridCol w="234475"/>
                <a:gridCol w="234475"/>
                <a:gridCol w="243159"/>
                <a:gridCol w="260526"/>
                <a:gridCol w="260526"/>
                <a:gridCol w="227961"/>
                <a:gridCol w="227961"/>
                <a:gridCol w="295262"/>
                <a:gridCol w="338683"/>
                <a:gridCol w="338683"/>
                <a:gridCol w="312630"/>
                <a:gridCol w="329117"/>
              </a:tblGrid>
              <a:tr h="260426">
                <a:tc gridSpan="27"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维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珍妮国际（集团）有限公司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8173">
                <a:tc gridSpan="27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sng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人才</a:t>
                      </a:r>
                      <a:r>
                        <a:rPr lang="zh-CN" altLang="en-US" sz="1800" b="1" i="0" u="sng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评价记录表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1713">
                <a:tc gridSpan="27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sng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部门：    </a:t>
                      </a:r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XXXXX</a:t>
                      </a:r>
                      <a:r>
                        <a:rPr lang="zh-CN" altLang="en-US" sz="1600" b="1" i="0" u="sng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部    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27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编号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员工基本信息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标准评分项目及得分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通用能力及得分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部门负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责人加分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总分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英语水平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工种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（只需填写工种代码）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887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入职日期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职称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职务级别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人力资源部评分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绩效部评分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部门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评分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部门负责人评价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技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术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序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专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业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序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管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理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序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03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职称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最高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奖惩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记录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考核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记录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工作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沟通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团队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合作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学习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创新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组织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协调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7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张三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2002-5-25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跟办经理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工程师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经理级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李四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2006-7-1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高级跟办师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初级工程师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主管级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王五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2006-7-1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初级跟办师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助理工程师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科文级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赵六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2007-7-16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跟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办员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高级技术员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组长级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1" descr="redIce_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28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0147" y="1500174"/>
            <a:ext cx="6072230" cy="790575"/>
            <a:chOff x="611188" y="2109788"/>
            <a:chExt cx="8382000" cy="790575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688388" y="2344738"/>
              <a:ext cx="304800" cy="349250"/>
            </a:xfrm>
            <a:custGeom>
              <a:avLst/>
              <a:gdLst>
                <a:gd name="T0" fmla="*/ 192 w 192"/>
                <a:gd name="T1" fmla="*/ 40 h 220"/>
                <a:gd name="T2" fmla="*/ 24 w 192"/>
                <a:gd name="T3" fmla="*/ 0 h 220"/>
                <a:gd name="T4" fmla="*/ 24 w 192"/>
                <a:gd name="T5" fmla="*/ 0 h 220"/>
                <a:gd name="T6" fmla="*/ 14 w 192"/>
                <a:gd name="T7" fmla="*/ 106 h 220"/>
                <a:gd name="T8" fmla="*/ 2 w 192"/>
                <a:gd name="T9" fmla="*/ 212 h 220"/>
                <a:gd name="T10" fmla="*/ 2 w 192"/>
                <a:gd name="T11" fmla="*/ 212 h 220"/>
                <a:gd name="T12" fmla="*/ 0 w 192"/>
                <a:gd name="T13" fmla="*/ 220 h 220"/>
                <a:gd name="T14" fmla="*/ 192 w 192"/>
                <a:gd name="T15" fmla="*/ 178 h 220"/>
                <a:gd name="T16" fmla="*/ 192 w 19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0">
                  <a:moveTo>
                    <a:pt x="192" y="4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106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0" y="220"/>
                  </a:lnTo>
                  <a:lnTo>
                    <a:pt x="192" y="178"/>
                  </a:lnTo>
                  <a:lnTo>
                    <a:pt x="19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970713" y="2109788"/>
              <a:ext cx="1755775" cy="790575"/>
            </a:xfrm>
            <a:custGeom>
              <a:avLst/>
              <a:gdLst>
                <a:gd name="T0" fmla="*/ 1106 w 1106"/>
                <a:gd name="T1" fmla="*/ 148 h 498"/>
                <a:gd name="T2" fmla="*/ 478 w 1106"/>
                <a:gd name="T3" fmla="*/ 0 h 498"/>
                <a:gd name="T4" fmla="*/ 0 w 1106"/>
                <a:gd name="T5" fmla="*/ 200 h 498"/>
                <a:gd name="T6" fmla="*/ 98 w 1106"/>
                <a:gd name="T7" fmla="*/ 416 h 498"/>
                <a:gd name="T8" fmla="*/ 478 w 1106"/>
                <a:gd name="T9" fmla="*/ 498 h 498"/>
                <a:gd name="T10" fmla="*/ 1082 w 1106"/>
                <a:gd name="T11" fmla="*/ 368 h 498"/>
                <a:gd name="T12" fmla="*/ 1082 w 1106"/>
                <a:gd name="T13" fmla="*/ 368 h 498"/>
                <a:gd name="T14" fmla="*/ 1084 w 1106"/>
                <a:gd name="T15" fmla="*/ 360 h 498"/>
                <a:gd name="T16" fmla="*/ 1084 w 1106"/>
                <a:gd name="T17" fmla="*/ 360 h 498"/>
                <a:gd name="T18" fmla="*/ 1096 w 1106"/>
                <a:gd name="T19" fmla="*/ 254 h 498"/>
                <a:gd name="T20" fmla="*/ 1106 w 1106"/>
                <a:gd name="T21" fmla="*/ 148 h 498"/>
                <a:gd name="T22" fmla="*/ 1106 w 1106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6" h="498">
                  <a:moveTo>
                    <a:pt x="1106" y="148"/>
                  </a:moveTo>
                  <a:lnTo>
                    <a:pt x="478" y="0"/>
                  </a:lnTo>
                  <a:lnTo>
                    <a:pt x="0" y="200"/>
                  </a:lnTo>
                  <a:lnTo>
                    <a:pt x="98" y="416"/>
                  </a:lnTo>
                  <a:lnTo>
                    <a:pt x="478" y="498"/>
                  </a:lnTo>
                  <a:lnTo>
                    <a:pt x="1082" y="368"/>
                  </a:lnTo>
                  <a:lnTo>
                    <a:pt x="1082" y="368"/>
                  </a:lnTo>
                  <a:lnTo>
                    <a:pt x="1084" y="360"/>
                  </a:lnTo>
                  <a:lnTo>
                    <a:pt x="1084" y="360"/>
                  </a:lnTo>
                  <a:lnTo>
                    <a:pt x="1096" y="254"/>
                  </a:lnTo>
                  <a:lnTo>
                    <a:pt x="1106" y="148"/>
                  </a:lnTo>
                  <a:lnTo>
                    <a:pt x="1106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11188" y="2109788"/>
              <a:ext cx="7118350" cy="790575"/>
            </a:xfrm>
            <a:custGeom>
              <a:avLst/>
              <a:gdLst>
                <a:gd name="T0" fmla="*/ 4478 w 4484"/>
                <a:gd name="T1" fmla="*/ 228 h 498"/>
                <a:gd name="T2" fmla="*/ 4318 w 4484"/>
                <a:gd name="T3" fmla="*/ 124 h 498"/>
                <a:gd name="T4" fmla="*/ 4484 w 4484"/>
                <a:gd name="T5" fmla="*/ 0 h 498"/>
                <a:gd name="T6" fmla="*/ 0 w 4484"/>
                <a:gd name="T7" fmla="*/ 0 h 498"/>
                <a:gd name="T8" fmla="*/ 0 w 4484"/>
                <a:gd name="T9" fmla="*/ 498 h 498"/>
                <a:gd name="T10" fmla="*/ 4484 w 4484"/>
                <a:gd name="T11" fmla="*/ 498 h 498"/>
                <a:gd name="T12" fmla="*/ 4352 w 4484"/>
                <a:gd name="T13" fmla="*/ 360 h 498"/>
                <a:gd name="T14" fmla="*/ 4478 w 4484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4" h="498">
                  <a:moveTo>
                    <a:pt x="4478" y="228"/>
                  </a:moveTo>
                  <a:lnTo>
                    <a:pt x="4318" y="124"/>
                  </a:lnTo>
                  <a:lnTo>
                    <a:pt x="4484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4484" y="498"/>
                  </a:lnTo>
                  <a:lnTo>
                    <a:pt x="4352" y="360"/>
                  </a:lnTo>
                  <a:lnTo>
                    <a:pt x="4478" y="2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人才盘点及评价体系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0147" y="2424099"/>
            <a:ext cx="6002329" cy="790575"/>
            <a:chOff x="611188" y="3033713"/>
            <a:chExt cx="6470650" cy="79057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846888" y="3268663"/>
              <a:ext cx="234950" cy="346075"/>
            </a:xfrm>
            <a:custGeom>
              <a:avLst/>
              <a:gdLst>
                <a:gd name="T0" fmla="*/ 148 w 148"/>
                <a:gd name="T1" fmla="*/ 38 h 218"/>
                <a:gd name="T2" fmla="*/ 18 w 148"/>
                <a:gd name="T3" fmla="*/ 0 h 218"/>
                <a:gd name="T4" fmla="*/ 18 w 148"/>
                <a:gd name="T5" fmla="*/ 0 h 218"/>
                <a:gd name="T6" fmla="*/ 10 w 148"/>
                <a:gd name="T7" fmla="*/ 104 h 218"/>
                <a:gd name="T8" fmla="*/ 0 w 148"/>
                <a:gd name="T9" fmla="*/ 212 h 218"/>
                <a:gd name="T10" fmla="*/ 0 w 148"/>
                <a:gd name="T11" fmla="*/ 212 h 218"/>
                <a:gd name="T12" fmla="*/ 0 w 148"/>
                <a:gd name="T13" fmla="*/ 218 h 218"/>
                <a:gd name="T14" fmla="*/ 148 w 148"/>
                <a:gd name="T15" fmla="*/ 176 h 218"/>
                <a:gd name="T16" fmla="*/ 148 w 148"/>
                <a:gd name="T17" fmla="*/ 3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48" y="38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104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148" y="176"/>
                  </a:lnTo>
                  <a:lnTo>
                    <a:pt x="148" y="38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519738" y="3033713"/>
              <a:ext cx="1355725" cy="790575"/>
            </a:xfrm>
            <a:custGeom>
              <a:avLst/>
              <a:gdLst>
                <a:gd name="T0" fmla="*/ 854 w 854"/>
                <a:gd name="T1" fmla="*/ 148 h 498"/>
                <a:gd name="T2" fmla="*/ 370 w 854"/>
                <a:gd name="T3" fmla="*/ 0 h 498"/>
                <a:gd name="T4" fmla="*/ 0 w 854"/>
                <a:gd name="T5" fmla="*/ 200 h 498"/>
                <a:gd name="T6" fmla="*/ 76 w 854"/>
                <a:gd name="T7" fmla="*/ 414 h 498"/>
                <a:gd name="T8" fmla="*/ 370 w 854"/>
                <a:gd name="T9" fmla="*/ 498 h 498"/>
                <a:gd name="T10" fmla="*/ 836 w 854"/>
                <a:gd name="T11" fmla="*/ 366 h 498"/>
                <a:gd name="T12" fmla="*/ 836 w 854"/>
                <a:gd name="T13" fmla="*/ 366 h 498"/>
                <a:gd name="T14" fmla="*/ 836 w 854"/>
                <a:gd name="T15" fmla="*/ 360 h 498"/>
                <a:gd name="T16" fmla="*/ 836 w 854"/>
                <a:gd name="T17" fmla="*/ 360 h 498"/>
                <a:gd name="T18" fmla="*/ 846 w 854"/>
                <a:gd name="T19" fmla="*/ 252 h 498"/>
                <a:gd name="T20" fmla="*/ 854 w 854"/>
                <a:gd name="T21" fmla="*/ 148 h 498"/>
                <a:gd name="T22" fmla="*/ 854 w 854"/>
                <a:gd name="T23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498">
                  <a:moveTo>
                    <a:pt x="854" y="148"/>
                  </a:moveTo>
                  <a:lnTo>
                    <a:pt x="370" y="0"/>
                  </a:lnTo>
                  <a:lnTo>
                    <a:pt x="0" y="200"/>
                  </a:lnTo>
                  <a:lnTo>
                    <a:pt x="76" y="414"/>
                  </a:lnTo>
                  <a:lnTo>
                    <a:pt x="370" y="498"/>
                  </a:lnTo>
                  <a:lnTo>
                    <a:pt x="836" y="366"/>
                  </a:lnTo>
                  <a:lnTo>
                    <a:pt x="836" y="366"/>
                  </a:lnTo>
                  <a:lnTo>
                    <a:pt x="836" y="360"/>
                  </a:lnTo>
                  <a:lnTo>
                    <a:pt x="836" y="360"/>
                  </a:lnTo>
                  <a:lnTo>
                    <a:pt x="846" y="252"/>
                  </a:lnTo>
                  <a:lnTo>
                    <a:pt x="854" y="148"/>
                  </a:lnTo>
                  <a:lnTo>
                    <a:pt x="854" y="148"/>
                  </a:lnTo>
                  <a:close/>
                </a:path>
              </a:pathLst>
            </a:custGeom>
            <a:solidFill>
              <a:srgbClr val="F9C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b="1" dirty="0" smtClean="0">
                  <a:latin typeface="+mj-ea"/>
                  <a:ea typeface="+mj-ea"/>
                </a:rPr>
                <a:t>  2</a:t>
              </a:r>
              <a:endParaRPr lang="en-US" altLang="zh-CN" sz="2800" b="1" dirty="0">
                <a:latin typeface="+mj-ea"/>
                <a:ea typeface="+mj-ea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11188" y="3033713"/>
              <a:ext cx="5495925" cy="790575"/>
            </a:xfrm>
            <a:custGeom>
              <a:avLst/>
              <a:gdLst>
                <a:gd name="T0" fmla="*/ 3456 w 3462"/>
                <a:gd name="T1" fmla="*/ 228 h 498"/>
                <a:gd name="T2" fmla="*/ 3334 w 3462"/>
                <a:gd name="T3" fmla="*/ 124 h 498"/>
                <a:gd name="T4" fmla="*/ 3462 w 3462"/>
                <a:gd name="T5" fmla="*/ 0 h 498"/>
                <a:gd name="T6" fmla="*/ 0 w 3462"/>
                <a:gd name="T7" fmla="*/ 0 h 498"/>
                <a:gd name="T8" fmla="*/ 0 w 3462"/>
                <a:gd name="T9" fmla="*/ 498 h 498"/>
                <a:gd name="T10" fmla="*/ 3462 w 3462"/>
                <a:gd name="T11" fmla="*/ 498 h 498"/>
                <a:gd name="T12" fmla="*/ 3360 w 3462"/>
                <a:gd name="T13" fmla="*/ 360 h 498"/>
                <a:gd name="T14" fmla="*/ 3456 w 3462"/>
                <a:gd name="T15" fmla="*/ 2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498">
                  <a:moveTo>
                    <a:pt x="3456" y="228"/>
                  </a:moveTo>
                  <a:lnTo>
                    <a:pt x="3334" y="124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3462" y="498"/>
                  </a:lnTo>
                  <a:lnTo>
                    <a:pt x="3360" y="360"/>
                  </a:lnTo>
                  <a:lnTo>
                    <a:pt x="3456" y="228"/>
                  </a:lnTo>
                  <a:close/>
                </a:path>
              </a:pathLst>
            </a:custGeom>
            <a:solidFill>
              <a:srgbClr val="E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标准评分项说明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70148" y="3262581"/>
            <a:ext cx="6017440" cy="793750"/>
            <a:chOff x="546066" y="3954463"/>
            <a:chExt cx="4960012" cy="793750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328278" y="4189413"/>
              <a:ext cx="177800" cy="349250"/>
            </a:xfrm>
            <a:custGeom>
              <a:avLst/>
              <a:gdLst>
                <a:gd name="T0" fmla="*/ 112 w 112"/>
                <a:gd name="T1" fmla="*/ 40 h 220"/>
                <a:gd name="T2" fmla="*/ 14 w 112"/>
                <a:gd name="T3" fmla="*/ 0 h 220"/>
                <a:gd name="T4" fmla="*/ 14 w 112"/>
                <a:gd name="T5" fmla="*/ 0 h 220"/>
                <a:gd name="T6" fmla="*/ 8 w 112"/>
                <a:gd name="T7" fmla="*/ 106 h 220"/>
                <a:gd name="T8" fmla="*/ 0 w 112"/>
                <a:gd name="T9" fmla="*/ 212 h 220"/>
                <a:gd name="T10" fmla="*/ 0 w 112"/>
                <a:gd name="T11" fmla="*/ 212 h 220"/>
                <a:gd name="T12" fmla="*/ 0 w 112"/>
                <a:gd name="T13" fmla="*/ 220 h 220"/>
                <a:gd name="T14" fmla="*/ 112 w 112"/>
                <a:gd name="T15" fmla="*/ 178 h 220"/>
                <a:gd name="T16" fmla="*/ 112 w 112"/>
                <a:gd name="T17" fmla="*/ 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20">
                  <a:moveTo>
                    <a:pt x="112" y="4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06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20"/>
                  </a:lnTo>
                  <a:lnTo>
                    <a:pt x="112" y="178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rgbClr val="67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305266" y="3954463"/>
              <a:ext cx="1038225" cy="793750"/>
            </a:xfrm>
            <a:custGeom>
              <a:avLst/>
              <a:gdLst>
                <a:gd name="T0" fmla="*/ 654 w 654"/>
                <a:gd name="T1" fmla="*/ 148 h 500"/>
                <a:gd name="T2" fmla="*/ 282 w 654"/>
                <a:gd name="T3" fmla="*/ 0 h 500"/>
                <a:gd name="T4" fmla="*/ 0 w 654"/>
                <a:gd name="T5" fmla="*/ 202 h 500"/>
                <a:gd name="T6" fmla="*/ 58 w 654"/>
                <a:gd name="T7" fmla="*/ 416 h 500"/>
                <a:gd name="T8" fmla="*/ 282 w 654"/>
                <a:gd name="T9" fmla="*/ 500 h 500"/>
                <a:gd name="T10" fmla="*/ 640 w 654"/>
                <a:gd name="T11" fmla="*/ 368 h 500"/>
                <a:gd name="T12" fmla="*/ 640 w 654"/>
                <a:gd name="T13" fmla="*/ 368 h 500"/>
                <a:gd name="T14" fmla="*/ 640 w 654"/>
                <a:gd name="T15" fmla="*/ 360 h 500"/>
                <a:gd name="T16" fmla="*/ 640 w 654"/>
                <a:gd name="T17" fmla="*/ 360 h 500"/>
                <a:gd name="T18" fmla="*/ 648 w 654"/>
                <a:gd name="T19" fmla="*/ 254 h 500"/>
                <a:gd name="T20" fmla="*/ 654 w 654"/>
                <a:gd name="T21" fmla="*/ 148 h 500"/>
                <a:gd name="T22" fmla="*/ 654 w 654"/>
                <a:gd name="T23" fmla="*/ 1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500">
                  <a:moveTo>
                    <a:pt x="654" y="148"/>
                  </a:moveTo>
                  <a:lnTo>
                    <a:pt x="282" y="0"/>
                  </a:lnTo>
                  <a:lnTo>
                    <a:pt x="0" y="202"/>
                  </a:lnTo>
                  <a:lnTo>
                    <a:pt x="58" y="416"/>
                  </a:lnTo>
                  <a:lnTo>
                    <a:pt x="282" y="500"/>
                  </a:lnTo>
                  <a:lnTo>
                    <a:pt x="640" y="368"/>
                  </a:lnTo>
                  <a:lnTo>
                    <a:pt x="640" y="368"/>
                  </a:lnTo>
                  <a:lnTo>
                    <a:pt x="640" y="360"/>
                  </a:lnTo>
                  <a:lnTo>
                    <a:pt x="640" y="360"/>
                  </a:lnTo>
                  <a:lnTo>
                    <a:pt x="648" y="254"/>
                  </a:lnTo>
                  <a:lnTo>
                    <a:pt x="654" y="148"/>
                  </a:lnTo>
                  <a:lnTo>
                    <a:pt x="654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800" b="1" dirty="0" smtClean="0">
                  <a:solidFill>
                    <a:prstClr val="black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3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6066" y="3954463"/>
              <a:ext cx="4206875" cy="793750"/>
            </a:xfrm>
            <a:custGeom>
              <a:avLst/>
              <a:gdLst>
                <a:gd name="T0" fmla="*/ 2646 w 2650"/>
                <a:gd name="T1" fmla="*/ 230 h 500"/>
                <a:gd name="T2" fmla="*/ 2552 w 2650"/>
                <a:gd name="T3" fmla="*/ 126 h 500"/>
                <a:gd name="T4" fmla="*/ 2650 w 2650"/>
                <a:gd name="T5" fmla="*/ 0 h 500"/>
                <a:gd name="T6" fmla="*/ 0 w 2650"/>
                <a:gd name="T7" fmla="*/ 0 h 500"/>
                <a:gd name="T8" fmla="*/ 0 w 2650"/>
                <a:gd name="T9" fmla="*/ 500 h 500"/>
                <a:gd name="T10" fmla="*/ 2650 w 2650"/>
                <a:gd name="T11" fmla="*/ 500 h 500"/>
                <a:gd name="T12" fmla="*/ 2572 w 2650"/>
                <a:gd name="T13" fmla="*/ 360 h 500"/>
                <a:gd name="T14" fmla="*/ 2646 w 2650"/>
                <a:gd name="T15" fmla="*/ 23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0" h="500">
                  <a:moveTo>
                    <a:pt x="2646" y="230"/>
                  </a:moveTo>
                  <a:lnTo>
                    <a:pt x="2552" y="126"/>
                  </a:lnTo>
                  <a:lnTo>
                    <a:pt x="2650" y="0"/>
                  </a:lnTo>
                  <a:lnTo>
                    <a:pt x="0" y="0"/>
                  </a:lnTo>
                  <a:lnTo>
                    <a:pt x="0" y="500"/>
                  </a:lnTo>
                  <a:lnTo>
                    <a:pt x="2650" y="500"/>
                  </a:lnTo>
                  <a:lnTo>
                    <a:pt x="2572" y="360"/>
                  </a:lnTo>
                  <a:lnTo>
                    <a:pt x="2646" y="23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通用能力评分说明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Freeform 12"/>
          <p:cNvSpPr>
            <a:spLocks/>
          </p:cNvSpPr>
          <p:nvPr/>
        </p:nvSpPr>
        <p:spPr bwMode="auto">
          <a:xfrm>
            <a:off x="5713617" y="4135448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070147" y="4135448"/>
            <a:ext cx="5173788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其他项评分填写说明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6928063" y="4365634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642179" y="4992704"/>
            <a:ext cx="1259565" cy="793750"/>
          </a:xfrm>
          <a:custGeom>
            <a:avLst/>
            <a:gdLst>
              <a:gd name="T0" fmla="*/ 654 w 654"/>
              <a:gd name="T1" fmla="*/ 148 h 500"/>
              <a:gd name="T2" fmla="*/ 282 w 654"/>
              <a:gd name="T3" fmla="*/ 0 h 500"/>
              <a:gd name="T4" fmla="*/ 0 w 654"/>
              <a:gd name="T5" fmla="*/ 202 h 500"/>
              <a:gd name="T6" fmla="*/ 58 w 654"/>
              <a:gd name="T7" fmla="*/ 416 h 500"/>
              <a:gd name="T8" fmla="*/ 282 w 654"/>
              <a:gd name="T9" fmla="*/ 500 h 500"/>
              <a:gd name="T10" fmla="*/ 640 w 654"/>
              <a:gd name="T11" fmla="*/ 368 h 500"/>
              <a:gd name="T12" fmla="*/ 640 w 654"/>
              <a:gd name="T13" fmla="*/ 368 h 500"/>
              <a:gd name="T14" fmla="*/ 640 w 654"/>
              <a:gd name="T15" fmla="*/ 360 h 500"/>
              <a:gd name="T16" fmla="*/ 640 w 654"/>
              <a:gd name="T17" fmla="*/ 360 h 500"/>
              <a:gd name="T18" fmla="*/ 648 w 654"/>
              <a:gd name="T19" fmla="*/ 254 h 500"/>
              <a:gd name="T20" fmla="*/ 654 w 654"/>
              <a:gd name="T21" fmla="*/ 148 h 500"/>
              <a:gd name="T22" fmla="*/ 654 w 654"/>
              <a:gd name="T23" fmla="*/ 14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4" h="500">
                <a:moveTo>
                  <a:pt x="654" y="148"/>
                </a:moveTo>
                <a:lnTo>
                  <a:pt x="282" y="0"/>
                </a:lnTo>
                <a:lnTo>
                  <a:pt x="0" y="202"/>
                </a:lnTo>
                <a:lnTo>
                  <a:pt x="58" y="416"/>
                </a:lnTo>
                <a:lnTo>
                  <a:pt x="282" y="500"/>
                </a:lnTo>
                <a:lnTo>
                  <a:pt x="640" y="368"/>
                </a:lnTo>
                <a:lnTo>
                  <a:pt x="640" y="368"/>
                </a:lnTo>
                <a:lnTo>
                  <a:pt x="640" y="360"/>
                </a:lnTo>
                <a:lnTo>
                  <a:pt x="640" y="360"/>
                </a:lnTo>
                <a:lnTo>
                  <a:pt x="648" y="254"/>
                </a:lnTo>
                <a:lnTo>
                  <a:pt x="654" y="148"/>
                </a:lnTo>
                <a:lnTo>
                  <a:pt x="654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  <a:latin typeface="+mj-ea"/>
                <a:ea typeface="+mj-ea"/>
              </a:rPr>
              <a:t> 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5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1072176" y="4992704"/>
            <a:ext cx="5100321" cy="793750"/>
          </a:xfrm>
          <a:custGeom>
            <a:avLst/>
            <a:gdLst>
              <a:gd name="T0" fmla="*/ 2646 w 2650"/>
              <a:gd name="T1" fmla="*/ 230 h 500"/>
              <a:gd name="T2" fmla="*/ 2552 w 2650"/>
              <a:gd name="T3" fmla="*/ 126 h 500"/>
              <a:gd name="T4" fmla="*/ 2650 w 2650"/>
              <a:gd name="T5" fmla="*/ 0 h 500"/>
              <a:gd name="T6" fmla="*/ 0 w 2650"/>
              <a:gd name="T7" fmla="*/ 0 h 500"/>
              <a:gd name="T8" fmla="*/ 0 w 2650"/>
              <a:gd name="T9" fmla="*/ 500 h 500"/>
              <a:gd name="T10" fmla="*/ 2650 w 2650"/>
              <a:gd name="T11" fmla="*/ 500 h 500"/>
              <a:gd name="T12" fmla="*/ 2572 w 2650"/>
              <a:gd name="T13" fmla="*/ 360 h 500"/>
              <a:gd name="T14" fmla="*/ 2646 w 2650"/>
              <a:gd name="T15" fmla="*/ 23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0" h="500">
                <a:moveTo>
                  <a:pt x="2646" y="230"/>
                </a:moveTo>
                <a:lnTo>
                  <a:pt x="2552" y="126"/>
                </a:lnTo>
                <a:lnTo>
                  <a:pt x="2650" y="0"/>
                </a:lnTo>
                <a:lnTo>
                  <a:pt x="0" y="0"/>
                </a:lnTo>
                <a:lnTo>
                  <a:pt x="0" y="500"/>
                </a:lnTo>
                <a:lnTo>
                  <a:pt x="2650" y="500"/>
                </a:lnTo>
                <a:lnTo>
                  <a:pt x="2572" y="360"/>
                </a:lnTo>
                <a:lnTo>
                  <a:pt x="2646" y="2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总分计算方法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6856625" y="5222890"/>
            <a:ext cx="215705" cy="349250"/>
          </a:xfrm>
          <a:custGeom>
            <a:avLst/>
            <a:gdLst>
              <a:gd name="T0" fmla="*/ 112 w 112"/>
              <a:gd name="T1" fmla="*/ 40 h 220"/>
              <a:gd name="T2" fmla="*/ 14 w 112"/>
              <a:gd name="T3" fmla="*/ 0 h 220"/>
              <a:gd name="T4" fmla="*/ 14 w 112"/>
              <a:gd name="T5" fmla="*/ 0 h 220"/>
              <a:gd name="T6" fmla="*/ 8 w 112"/>
              <a:gd name="T7" fmla="*/ 106 h 220"/>
              <a:gd name="T8" fmla="*/ 0 w 112"/>
              <a:gd name="T9" fmla="*/ 212 h 220"/>
              <a:gd name="T10" fmla="*/ 0 w 112"/>
              <a:gd name="T11" fmla="*/ 212 h 220"/>
              <a:gd name="T12" fmla="*/ 0 w 112"/>
              <a:gd name="T13" fmla="*/ 220 h 220"/>
              <a:gd name="T14" fmla="*/ 112 w 112"/>
              <a:gd name="T15" fmla="*/ 178 h 220"/>
              <a:gd name="T16" fmla="*/ 112 w 112"/>
              <a:gd name="T17" fmla="*/ 4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220">
                <a:moveTo>
                  <a:pt x="112" y="40"/>
                </a:moveTo>
                <a:lnTo>
                  <a:pt x="14" y="0"/>
                </a:lnTo>
                <a:lnTo>
                  <a:pt x="14" y="0"/>
                </a:lnTo>
                <a:lnTo>
                  <a:pt x="8" y="106"/>
                </a:lnTo>
                <a:lnTo>
                  <a:pt x="0" y="212"/>
                </a:lnTo>
                <a:lnTo>
                  <a:pt x="0" y="212"/>
                </a:lnTo>
                <a:lnTo>
                  <a:pt x="0" y="220"/>
                </a:lnTo>
                <a:lnTo>
                  <a:pt x="112" y="178"/>
                </a:lnTo>
                <a:lnTo>
                  <a:pt x="112" y="40"/>
                </a:lnTo>
                <a:close/>
              </a:path>
            </a:pathLst>
          </a:custGeom>
          <a:solidFill>
            <a:srgbClr val="6750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62964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标准评分项</a:t>
            </a:r>
            <a:r>
              <a:rPr lang="en-US" altLang="zh-CN" sz="2800" b="1" dirty="0" smtClean="0">
                <a:latin typeface="+mj-ea"/>
                <a:ea typeface="+mj-ea"/>
              </a:rPr>
              <a:t>-</a:t>
            </a:r>
            <a:r>
              <a:rPr lang="zh-CN" altLang="en-US" sz="2600" dirty="0" smtClean="0">
                <a:latin typeface="+mj-ea"/>
                <a:ea typeface="+mj-ea"/>
              </a:rPr>
              <a:t>人力资源部评分说明</a:t>
            </a:r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57188" y="1500188"/>
            <a:ext cx="8229600" cy="4857770"/>
          </a:xfrm>
        </p:spPr>
        <p:txBody>
          <a:bodyPr/>
          <a:lstStyle/>
          <a:p>
            <a:r>
              <a:rPr lang="zh-CN" altLang="en-US" sz="2200" b="1" dirty="0" smtClean="0">
                <a:latin typeface="+mj-ea"/>
                <a:ea typeface="+mj-ea"/>
              </a:rPr>
              <a:t>职称评分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200" b="1" dirty="0" smtClean="0">
                <a:latin typeface="+mj-ea"/>
                <a:ea typeface="+mj-ea"/>
              </a:rPr>
              <a:t>最高学历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200" b="1" dirty="0" smtClean="0">
                <a:solidFill>
                  <a:prstClr val="black"/>
                </a:solidFill>
                <a:latin typeface="微软雅黑"/>
                <a:ea typeface="微软雅黑"/>
              </a:rPr>
              <a:t>奖惩记录</a:t>
            </a:r>
            <a:endParaRPr lang="en-US" altLang="zh-CN" sz="2200" b="1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>
              <a:buNone/>
            </a:pPr>
            <a:r>
              <a:rPr lang="zh-CN" altLang="en-US" sz="1800" b="1" dirty="0" smtClean="0">
                <a:solidFill>
                  <a:prstClr val="black"/>
                </a:solidFill>
                <a:latin typeface="微软雅黑"/>
                <a:ea typeface="微软雅黑"/>
              </a:rPr>
              <a:t>                   近一年奖励是指：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/>
                <a:ea typeface="微软雅黑"/>
              </a:rPr>
              <a:t>最近一年内公司优秀员工、政府奖励、客户嘉奖</a:t>
            </a:r>
            <a:endParaRPr lang="en-US" altLang="zh-CN" sz="18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1472" y="1928802"/>
          <a:ext cx="8001056" cy="7858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3008"/>
                <a:gridCol w="1143008"/>
                <a:gridCol w="1143008"/>
                <a:gridCol w="1143008"/>
                <a:gridCol w="1143008"/>
                <a:gridCol w="1143008"/>
                <a:gridCol w="1143008"/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职称级别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高级师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师级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初师级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助师级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高员级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员级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分值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30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25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20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15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10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17893" y="3214686"/>
          <a:ext cx="8108214" cy="7858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8727"/>
                <a:gridCol w="1000133"/>
                <a:gridCol w="1214446"/>
                <a:gridCol w="1143008"/>
                <a:gridCol w="928694"/>
                <a:gridCol w="1428760"/>
                <a:gridCol w="1214446"/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最高学历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博士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硕士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本科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专科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中专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高中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初中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分值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30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en-US" altLang="zh-CN" sz="1800" b="1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71472" y="4500570"/>
          <a:ext cx="8001056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3008"/>
                <a:gridCol w="1143008"/>
                <a:gridCol w="1143008"/>
                <a:gridCol w="1143008"/>
                <a:gridCol w="1143008"/>
                <a:gridCol w="1143008"/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奖惩</a:t>
                      </a:r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次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近一年奖励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IE</a:t>
                      </a:r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提案人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解聘警告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记大过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记过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书面警告</a:t>
                      </a:r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其他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j-ea"/>
                          <a:ea typeface="+mj-ea"/>
                        </a:rPr>
                        <a:t>分值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+5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+2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-5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-4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-3</a:t>
                      </a:r>
                      <a:endParaRPr lang="zh-CN" altLang="en-US" sz="1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+mj-ea"/>
                          <a:ea typeface="+mj-ea"/>
                        </a:rPr>
                        <a:t>-2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62964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标准评分项</a:t>
            </a:r>
            <a:r>
              <a:rPr lang="en-US" altLang="zh-CN" sz="2800" b="1" dirty="0" smtClean="0">
                <a:latin typeface="+mj-ea"/>
                <a:ea typeface="+mj-ea"/>
              </a:rPr>
              <a:t>-</a:t>
            </a:r>
            <a:r>
              <a:rPr lang="zh-CN" altLang="en-US" sz="2600" dirty="0" smtClean="0">
                <a:latin typeface="+mj-ea"/>
                <a:ea typeface="+mj-ea"/>
              </a:rPr>
              <a:t>绩效部评分说明</a:t>
            </a:r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57188" y="1500188"/>
            <a:ext cx="8229600" cy="4857770"/>
          </a:xfrm>
        </p:spPr>
        <p:txBody>
          <a:bodyPr/>
          <a:lstStyle/>
          <a:p>
            <a:r>
              <a:rPr lang="zh-CN" altLang="en-US" sz="2400" b="1" dirty="0" smtClean="0">
                <a:latin typeface="+mj-ea"/>
                <a:ea typeface="+mj-ea"/>
              </a:rPr>
              <a:t>绩效考核记录</a:t>
            </a:r>
            <a:r>
              <a:rPr lang="zh-CN" altLang="en-US" sz="2000" dirty="0" smtClean="0">
                <a:latin typeface="+mj-ea"/>
                <a:ea typeface="+mj-ea"/>
              </a:rPr>
              <a:t>（最近</a:t>
            </a:r>
            <a:r>
              <a:rPr lang="en-US" altLang="zh-CN" sz="2000" dirty="0" smtClean="0"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年内（</a:t>
            </a:r>
            <a:r>
              <a:rPr lang="en-US" altLang="zh-CN" sz="2000" dirty="0" smtClean="0">
                <a:latin typeface="+mj-ea"/>
                <a:ea typeface="+mj-ea"/>
              </a:rPr>
              <a:t>201305-201404</a:t>
            </a:r>
            <a:r>
              <a:rPr lang="zh-CN" altLang="en-US" sz="2000" dirty="0" smtClean="0">
                <a:latin typeface="+mj-ea"/>
                <a:ea typeface="+mj-ea"/>
              </a:rPr>
              <a:t>））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24000" y="2401568"/>
          <a:ext cx="6096002" cy="95599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64"/>
                <a:gridCol w="962038"/>
                <a:gridCol w="1219200"/>
                <a:gridCol w="1219200"/>
                <a:gridCol w="1219200"/>
              </a:tblGrid>
              <a:tr h="477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绩效等级</a:t>
                      </a:r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月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A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级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B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级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C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级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C</a:t>
                      </a: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级以下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分值（分）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472" y="3786190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举例：</a:t>
            </a:r>
            <a:r>
              <a:rPr lang="en-US" altLang="zh-CN" sz="2000" dirty="0" smtClean="0">
                <a:latin typeface="+mj-ea"/>
                <a:ea typeface="+mj-ea"/>
              </a:rPr>
              <a:t>A</a:t>
            </a:r>
            <a:r>
              <a:rPr lang="zh-CN" altLang="en-US" sz="2000" dirty="0" smtClean="0">
                <a:latin typeface="+mj-ea"/>
                <a:ea typeface="+mj-ea"/>
              </a:rPr>
              <a:t>同事在</a:t>
            </a:r>
            <a:r>
              <a:rPr lang="en-US" altLang="zh-CN" sz="2000" dirty="0" smtClean="0">
                <a:latin typeface="+mj-ea"/>
                <a:ea typeface="+mj-ea"/>
              </a:rPr>
              <a:t>201305-201404</a:t>
            </a:r>
            <a:r>
              <a:rPr lang="zh-CN" altLang="en-US" sz="2000" dirty="0" smtClean="0">
                <a:latin typeface="+mj-ea"/>
                <a:ea typeface="+mj-ea"/>
              </a:rPr>
              <a:t>年中，共得</a:t>
            </a:r>
            <a:r>
              <a:rPr lang="en-US" altLang="zh-CN" sz="2000" dirty="0" smtClean="0">
                <a:latin typeface="+mj-ea"/>
                <a:ea typeface="+mj-ea"/>
              </a:rPr>
              <a:t>3</a:t>
            </a:r>
            <a:r>
              <a:rPr lang="zh-CN" altLang="en-US" sz="2000" dirty="0" smtClean="0">
                <a:latin typeface="+mj-ea"/>
                <a:ea typeface="+mj-ea"/>
              </a:rPr>
              <a:t>个</a:t>
            </a:r>
            <a:r>
              <a:rPr lang="en-US" altLang="zh-CN" sz="2000" dirty="0" smtClean="0">
                <a:latin typeface="+mj-ea"/>
                <a:ea typeface="+mj-ea"/>
              </a:rPr>
              <a:t>A,7</a:t>
            </a:r>
            <a:r>
              <a:rPr lang="zh-CN" altLang="en-US" sz="2000" dirty="0" smtClean="0">
                <a:latin typeface="+mj-ea"/>
                <a:ea typeface="+mj-ea"/>
              </a:rPr>
              <a:t>个</a:t>
            </a:r>
            <a:r>
              <a:rPr lang="en-US" altLang="zh-CN" sz="2000" dirty="0" smtClean="0">
                <a:latin typeface="+mj-ea"/>
                <a:ea typeface="+mj-ea"/>
              </a:rPr>
              <a:t>B</a:t>
            </a:r>
            <a:r>
              <a:rPr lang="zh-CN" altLang="en-US" sz="2000" dirty="0" smtClean="0">
                <a:latin typeface="+mj-ea"/>
                <a:ea typeface="+mj-ea"/>
              </a:rPr>
              <a:t>，</a:t>
            </a:r>
            <a:r>
              <a:rPr lang="en-US" altLang="zh-CN" sz="2000" dirty="0" smtClean="0">
                <a:latin typeface="+mj-ea"/>
                <a:ea typeface="+mj-ea"/>
              </a:rPr>
              <a:t>2</a:t>
            </a:r>
            <a:r>
              <a:rPr lang="zh-CN" altLang="en-US" sz="2000" dirty="0" smtClean="0">
                <a:latin typeface="+mj-ea"/>
                <a:ea typeface="+mj-ea"/>
              </a:rPr>
              <a:t>个</a:t>
            </a:r>
            <a:r>
              <a:rPr lang="en-US" altLang="zh-CN" sz="2000" dirty="0" smtClean="0">
                <a:latin typeface="+mj-ea"/>
                <a:ea typeface="+mj-ea"/>
              </a:rPr>
              <a:t>C</a:t>
            </a:r>
            <a:r>
              <a:rPr lang="zh-CN" altLang="en-US" sz="2000" dirty="0" smtClean="0">
                <a:latin typeface="+mj-ea"/>
                <a:ea typeface="+mj-ea"/>
              </a:rPr>
              <a:t>，则</a:t>
            </a:r>
            <a:r>
              <a:rPr lang="en-US" altLang="zh-CN" sz="2000" dirty="0" smtClean="0">
                <a:latin typeface="+mj-ea"/>
                <a:ea typeface="+mj-ea"/>
              </a:rPr>
              <a:t>A</a:t>
            </a:r>
            <a:r>
              <a:rPr lang="zh-CN" altLang="en-US" sz="2000" dirty="0" smtClean="0">
                <a:latin typeface="+mj-ea"/>
                <a:ea typeface="+mj-ea"/>
              </a:rPr>
              <a:t>同事考核得分为：</a:t>
            </a:r>
            <a:r>
              <a:rPr lang="en-US" altLang="zh-CN" sz="2000" dirty="0" smtClean="0">
                <a:latin typeface="+mj-ea"/>
                <a:ea typeface="+mj-ea"/>
              </a:rPr>
              <a:t>3*3+7*2+2*1=25</a:t>
            </a:r>
            <a:r>
              <a:rPr lang="zh-CN" altLang="en-US" sz="2000" dirty="0" smtClean="0">
                <a:latin typeface="+mj-ea"/>
                <a:ea typeface="+mj-ea"/>
              </a:rPr>
              <a:t>分。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4845618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备注： </a:t>
            </a:r>
            <a:r>
              <a:rPr lang="en-US" altLang="zh-CN" sz="2000" dirty="0" smtClean="0">
                <a:latin typeface="+mj-ea"/>
                <a:ea typeface="+mj-ea"/>
              </a:rPr>
              <a:t>2013</a:t>
            </a:r>
            <a:r>
              <a:rPr lang="zh-CN" altLang="en-US" sz="2000" dirty="0" smtClean="0">
                <a:latin typeface="+mj-ea"/>
                <a:ea typeface="+mj-ea"/>
              </a:rPr>
              <a:t>年以后入职暂不参评，但若有特别推荐的亦可增添。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384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高周波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蓝树</Template>
  <TotalTime>715</TotalTime>
  <Words>1459</Words>
  <Application>Microsoft Office PowerPoint</Application>
  <PresentationFormat>全屏显示(4:3)</PresentationFormat>
  <Paragraphs>583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高周波主题</vt:lpstr>
      <vt:lpstr>公司人才盘点及评价说明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fzzhang</cp:lastModifiedBy>
  <cp:revision>120</cp:revision>
  <dcterms:modified xsi:type="dcterms:W3CDTF">2014-07-02T08:32:59Z</dcterms:modified>
</cp:coreProperties>
</file>