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84" r:id="rId2"/>
    <p:sldId id="298" r:id="rId3"/>
    <p:sldId id="294" r:id="rId4"/>
    <p:sldId id="309" r:id="rId5"/>
    <p:sldId id="310" r:id="rId6"/>
    <p:sldId id="295" r:id="rId7"/>
    <p:sldId id="299" r:id="rId8"/>
    <p:sldId id="296" r:id="rId9"/>
    <p:sldId id="267" r:id="rId10"/>
    <p:sldId id="268" r:id="rId11"/>
    <p:sldId id="297" r:id="rId12"/>
    <p:sldId id="273" r:id="rId13"/>
    <p:sldId id="300" r:id="rId14"/>
    <p:sldId id="303" r:id="rId15"/>
    <p:sldId id="276" r:id="rId16"/>
    <p:sldId id="302" r:id="rId17"/>
    <p:sldId id="304" r:id="rId18"/>
    <p:sldId id="301" r:id="rId19"/>
    <p:sldId id="305" r:id="rId20"/>
    <p:sldId id="306" r:id="rId21"/>
    <p:sldId id="258" r:id="rId22"/>
    <p:sldId id="307" r:id="rId23"/>
    <p:sldId id="308" r:id="rId24"/>
    <p:sldId id="270" r:id="rId25"/>
    <p:sldId id="269" r:id="rId26"/>
    <p:sldId id="277" r:id="rId2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1808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0131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85081" y="8685559"/>
            <a:ext cx="2971321" cy="45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5999" rIns="91998" bIns="45999"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4F81BD"/>
              </a:buClr>
            </a:pPr>
            <a:fld id="{E25483A5-89E5-4F12-BE64-AC94743A094B}" type="slidenum">
              <a:rPr lang="en-US" altLang="zh-CN" sz="1800" smtClean="0">
                <a:solidFill>
                  <a:prstClr val="black"/>
                </a:solidFill>
              </a:rPr>
              <a:pPr algn="ctr" eaLnBrk="1" fontAlgn="base" hangingPunct="1">
                <a:spcBef>
                  <a:spcPct val="30000"/>
                </a:spcBef>
                <a:spcAft>
                  <a:spcPct val="0"/>
                </a:spcAft>
                <a:buClr>
                  <a:srgbClr val="4F81BD"/>
                </a:buClr>
              </a:pPr>
              <a:t>9</a:t>
            </a:fld>
            <a:endParaRPr lang="en-US" altLang="zh-CN" sz="1800" smtClean="0">
              <a:solidFill>
                <a:prstClr val="black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3750"/>
            <a:ext cx="4271963" cy="3203575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59" y="4356649"/>
            <a:ext cx="5027282" cy="41347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72" tIns="44687" rIns="90972" bIns="44687"/>
          <a:lstStyle/>
          <a:p>
            <a:pPr eaLnBrk="1" hangingPunct="1"/>
            <a:endParaRPr lang="de-DE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 defTabSz="914400">
              <a:defRPr sz="1800"/>
            </a:pPr>
            <a:r>
              <a:rPr sz="800"/>
              <a:t>不要动不动就放个总监，下次真的来个总监水平的怎么办？不要层级很多，下次再来个适合做领导的放到哪里？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3750"/>
            <a:ext cx="4273550" cy="3205163"/>
          </a:xfrm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6100"/>
            <a:ext cx="5029200" cy="4137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9320107" y="9126812"/>
            <a:ext cx="3034454" cy="3459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400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01B5844C-DABA-42AD-9F91-3E97F01EC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67A715F6-1835-44E9-B390-D1C376C3145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fld id="{FB5D1989-F754-4CE9-AE0D-1B49FCABB638}" type="slidenum">
              <a:rPr lang="zh-CN" altLang="en-US"/>
              <a:pPr/>
              <a:t>‹#›</a:t>
            </a:fld>
            <a:endParaRPr lang="en-US" altLang="zh-CN" sz="2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9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defTabSz="584200"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/>
            </a:pPr>
            <a:r>
              <a:rPr sz="3200"/>
              <a:t>正文级别 3</a:t>
            </a:r>
          </a:p>
          <a:p>
            <a:pPr lvl="3">
              <a:defRPr sz="1800"/>
            </a:pPr>
            <a:r>
              <a:rPr sz="3200"/>
              <a:t>正文级别 4</a:t>
            </a:r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429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444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正文级别 1</a:t>
            </a:r>
          </a:p>
          <a:p>
            <a:pPr lvl="1">
              <a:defRPr sz="1800"/>
            </a:pPr>
            <a:r>
              <a:rPr sz="3600"/>
              <a:t>正文级别 2</a:t>
            </a:r>
          </a:p>
          <a:p>
            <a:pPr lvl="2">
              <a:defRPr sz="1800"/>
            </a:pPr>
            <a:r>
              <a:rPr sz="3600"/>
              <a:t>正文级别 3</a:t>
            </a:r>
          </a:p>
          <a:p>
            <a:pPr lvl="3">
              <a:defRPr sz="1800"/>
            </a:pPr>
            <a:r>
              <a:rPr sz="3600"/>
              <a:t>正文级别 4</a:t>
            </a:r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50239" y="9114112"/>
            <a:ext cx="3034455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914400"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98989"/>
                </a:solidFill>
              </a:rPr>
              <a:t>8/17/15</a:t>
            </a:r>
          </a:p>
        </p:txBody>
      </p:sp>
      <p:sp>
        <p:nvSpPr>
          <p:cNvPr id="3" name="Shape 3"/>
          <p:cNvSpPr/>
          <p:nvPr/>
        </p:nvSpPr>
        <p:spPr>
          <a:xfrm>
            <a:off x="9320107" y="9080584"/>
            <a:ext cx="3034454" cy="438405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/>
          <a:p>
            <a:pPr lvl="0" algn="r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4" name="Hintergrund.jpeg" descr="Hintergrund"/>
          <p:cNvPicPr/>
          <p:nvPr/>
        </p:nvPicPr>
        <p:blipFill>
          <a:blip r:embed="rId14">
            <a:extLst/>
          </a:blip>
          <a:srcRect b="92570"/>
          <a:stretch>
            <a:fillRect/>
          </a:stretch>
        </p:blipFill>
        <p:spPr>
          <a:xfrm>
            <a:off x="-1" y="9049173"/>
            <a:ext cx="13004801" cy="724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chatten.png" descr="schatten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-1" y="8879840"/>
            <a:ext cx="13004801" cy="17159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50239" y="221262"/>
            <a:ext cx="11704322" cy="214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sz="half" idx="1"/>
          </p:nvPr>
        </p:nvSpPr>
        <p:spPr>
          <a:xfrm>
            <a:off x="868843" y="1990474"/>
            <a:ext cx="11704321" cy="7477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lvl="0">
              <a:defRPr sz="1800"/>
            </a:pPr>
            <a:r>
              <a:rPr sz="4400"/>
              <a:t>正文级别 1</a:t>
            </a:r>
          </a:p>
          <a:p>
            <a:pPr lvl="1">
              <a:defRPr sz="1800"/>
            </a:pPr>
            <a:r>
              <a:rPr sz="4400"/>
              <a:t>正文级别 2</a:t>
            </a:r>
          </a:p>
          <a:p>
            <a:pPr lvl="2">
              <a:defRPr sz="1800"/>
            </a:pPr>
            <a:r>
              <a:rPr sz="4400"/>
              <a:t>正文级别 3</a:t>
            </a:r>
          </a:p>
          <a:p>
            <a:pPr lvl="3">
              <a:defRPr sz="1800"/>
            </a:pPr>
            <a:r>
              <a:rPr sz="4400"/>
              <a:t>正文级别 4</a:t>
            </a:r>
          </a:p>
          <a:p>
            <a:pPr lvl="4">
              <a:defRPr sz="1800"/>
            </a:pPr>
            <a:r>
              <a:rPr sz="44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64" r:id="rId12"/>
  </p:sldLayoutIdLst>
  <p:transition xmlns:p14="http://schemas.microsoft.com/office/powerpoint/2010/main" spd="med"/>
  <p:txStyles>
    <p:titleStyle>
      <a:lvl1pPr algn="ctr">
        <a:defRPr sz="6200">
          <a:latin typeface="Calibri"/>
          <a:ea typeface="Calibri"/>
          <a:cs typeface="Calibri"/>
          <a:sym typeface="Calibri"/>
        </a:defRPr>
      </a:lvl1pPr>
      <a:lvl2pPr algn="ctr">
        <a:defRPr sz="6200">
          <a:latin typeface="Calibri"/>
          <a:ea typeface="Calibri"/>
          <a:cs typeface="Calibri"/>
          <a:sym typeface="Calibri"/>
        </a:defRPr>
      </a:lvl2pPr>
      <a:lvl3pPr algn="ctr">
        <a:defRPr sz="6200">
          <a:latin typeface="Calibri"/>
          <a:ea typeface="Calibri"/>
          <a:cs typeface="Calibri"/>
          <a:sym typeface="Calibri"/>
        </a:defRPr>
      </a:lvl3pPr>
      <a:lvl4pPr algn="ctr">
        <a:defRPr sz="6200">
          <a:latin typeface="Calibri"/>
          <a:ea typeface="Calibri"/>
          <a:cs typeface="Calibri"/>
          <a:sym typeface="Calibri"/>
        </a:defRPr>
      </a:lvl4pPr>
      <a:lvl5pPr algn="ctr">
        <a:defRPr sz="6200">
          <a:latin typeface="Calibri"/>
          <a:ea typeface="Calibri"/>
          <a:cs typeface="Calibri"/>
          <a:sym typeface="Calibri"/>
        </a:defRPr>
      </a:lvl5pPr>
      <a:lvl6pPr indent="457200" algn="ctr">
        <a:defRPr sz="6200">
          <a:latin typeface="Calibri"/>
          <a:ea typeface="Calibri"/>
          <a:cs typeface="Calibri"/>
          <a:sym typeface="Calibri"/>
        </a:defRPr>
      </a:lvl6pPr>
      <a:lvl7pPr indent="914400" algn="ctr">
        <a:defRPr sz="6200">
          <a:latin typeface="Calibri"/>
          <a:ea typeface="Calibri"/>
          <a:cs typeface="Calibri"/>
          <a:sym typeface="Calibri"/>
        </a:defRPr>
      </a:lvl7pPr>
      <a:lvl8pPr indent="1371600" algn="ctr">
        <a:defRPr sz="6200">
          <a:latin typeface="Calibri"/>
          <a:ea typeface="Calibri"/>
          <a:cs typeface="Calibri"/>
          <a:sym typeface="Calibri"/>
        </a:defRPr>
      </a:lvl8pPr>
      <a:lvl9pPr indent="1828800" algn="ctr">
        <a:defRPr sz="6200">
          <a:latin typeface="Calibri"/>
          <a:ea typeface="Calibri"/>
          <a:cs typeface="Calibri"/>
          <a:sym typeface="Calibri"/>
        </a:defRPr>
      </a:lvl9pPr>
    </p:titleStyle>
    <p:bodyStyle>
      <a:lvl1pPr marL="471487" indent="-471487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1pPr>
      <a:lvl2pPr marL="906235" indent="-449035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2pPr>
      <a:lvl3pPr marL="1333500" indent="-4191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3pPr>
      <a:lvl4pPr marL="1874520" indent="-502920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4pPr>
      <a:lvl5pPr marL="2387600" indent="-558800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5pPr>
      <a:lvl6pPr marL="2844800" indent="-5588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6pPr>
      <a:lvl7pPr marL="3302000" indent="-5588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7pPr>
      <a:lvl8pPr marL="3759200" indent="-5588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8pPr>
      <a:lvl9pPr marL="4216400" indent="-5588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 txBox="1">
            <a:spLocks noChangeArrowheads="1"/>
          </p:cNvSpPr>
          <p:nvPr/>
        </p:nvSpPr>
        <p:spPr bwMode="auto">
          <a:xfrm>
            <a:off x="7423573" y="7231664"/>
            <a:ext cx="5581227" cy="209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r>
              <a:rPr lang="en-US" sz="5000">
                <a:solidFill>
                  <a:srgbClr val="254061"/>
                </a:solidFill>
                <a:ea typeface="微软雅黑" charset="0"/>
                <a:cs typeface="微软雅黑" charset="0"/>
              </a:rPr>
              <a:t/>
            </a:r>
            <a:br>
              <a:rPr lang="en-US" sz="5000">
                <a:solidFill>
                  <a:srgbClr val="254061"/>
                </a:solidFill>
                <a:ea typeface="微软雅黑" charset="0"/>
                <a:cs typeface="微软雅黑" charset="0"/>
              </a:rPr>
            </a:br>
            <a:r>
              <a:rPr lang="en-US" sz="3400">
                <a:solidFill>
                  <a:srgbClr val="254061"/>
                </a:solidFill>
                <a:latin typeface="Calibri" charset="0"/>
                <a:ea typeface="微软雅黑" charset="0"/>
                <a:cs typeface="微软雅黑" charset="0"/>
              </a:rPr>
              <a:t>www.shining3d.com</a:t>
            </a:r>
            <a:endParaRPr lang="zh-CN" altLang="en-US" sz="3400">
              <a:solidFill>
                <a:srgbClr val="254061"/>
              </a:solidFill>
              <a:latin typeface="Calibri" charset="0"/>
              <a:ea typeface="微软雅黑" charset="0"/>
              <a:cs typeface="微软雅黑" charset="0"/>
            </a:endParaRPr>
          </a:p>
        </p:txBody>
      </p:sp>
      <p:pic>
        <p:nvPicPr>
          <p:cNvPr id="4099" name="Picture 2" descr="Hinterg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标题 1"/>
          <p:cNvSpPr txBox="1">
            <a:spLocks noChangeArrowheads="1"/>
          </p:cNvSpPr>
          <p:nvPr/>
        </p:nvSpPr>
        <p:spPr bwMode="auto">
          <a:xfrm>
            <a:off x="661044" y="3301464"/>
            <a:ext cx="11525955" cy="262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tx2"/>
                </a:solidFill>
                <a:ea typeface="微软雅黑" charset="0"/>
                <a:cs typeface="微软雅黑" charset="0"/>
              </a:rPr>
              <a:t>人才盘点</a:t>
            </a:r>
            <a:endParaRPr lang="en-US" altLang="zh-CN" sz="5400" b="1" dirty="0" smtClean="0">
              <a:solidFill>
                <a:schemeClr val="tx2"/>
              </a:solidFill>
              <a:ea typeface="微软雅黑" charset="0"/>
              <a:cs typeface="微软雅黑" charset="0"/>
            </a:endParaRPr>
          </a:p>
          <a:p>
            <a:pPr eaLnBrk="1" hangingPunct="1"/>
            <a:endParaRPr lang="en-US" altLang="zh-CN" sz="5400" b="1" dirty="0">
              <a:solidFill>
                <a:schemeClr val="tx2"/>
              </a:solidFill>
              <a:ea typeface="微软雅黑" charset="0"/>
              <a:cs typeface="微软雅黑" charset="0"/>
            </a:endParaRPr>
          </a:p>
          <a:p>
            <a:pPr eaLnBrk="1" hangingPunct="1"/>
            <a:r>
              <a:rPr lang="zh-CN" altLang="en-US" sz="5400" b="1" dirty="0" smtClean="0">
                <a:solidFill>
                  <a:schemeClr val="tx2"/>
                </a:solidFill>
                <a:ea typeface="微软雅黑" charset="0"/>
                <a:cs typeface="微软雅黑" charset="0"/>
              </a:rPr>
              <a:t>工具模版</a:t>
            </a:r>
            <a:endParaRPr lang="zh-CN" altLang="en-US" sz="5400" b="1" dirty="0">
              <a:solidFill>
                <a:schemeClr val="tx2"/>
              </a:solidFill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800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Oval 2"/>
          <p:cNvSpPr>
            <a:spLocks noChangeArrowheads="1"/>
          </p:cNvSpPr>
          <p:nvPr/>
        </p:nvSpPr>
        <p:spPr bwMode="auto">
          <a:xfrm>
            <a:off x="5802489" y="2847446"/>
            <a:ext cx="1300480" cy="1040062"/>
          </a:xfrm>
          <a:prstGeom prst="ellipse">
            <a:avLst/>
          </a:prstGeom>
          <a:solidFill>
            <a:srgbClr val="1F497D">
              <a:alpha val="7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998" tIns="61439" rIns="127998" bIns="61439" anchor="ctr">
            <a:spAutoFit/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CFFCC"/>
              </a:buClr>
            </a:pPr>
            <a:endParaRPr lang="zh-CN" altLang="zh-CN" sz="4000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3452143" y="4960726"/>
            <a:ext cx="1300480" cy="1040062"/>
          </a:xfrm>
          <a:prstGeom prst="ellipse">
            <a:avLst/>
          </a:prstGeom>
          <a:solidFill>
            <a:srgbClr val="1F497D">
              <a:alpha val="7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998" tIns="61439" rIns="127998" bIns="61439" anchor="ctr">
            <a:spAutoFit/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CFFCC"/>
              </a:buClr>
            </a:pPr>
            <a:endParaRPr lang="zh-CN" altLang="zh-CN" sz="4000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5802489" y="6947570"/>
            <a:ext cx="1300480" cy="1040062"/>
          </a:xfrm>
          <a:prstGeom prst="ellipse">
            <a:avLst/>
          </a:prstGeom>
          <a:solidFill>
            <a:srgbClr val="1F497D">
              <a:alpha val="7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998" tIns="61439" rIns="127998" bIns="61439" anchor="ctr">
            <a:spAutoFit/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CFFCC"/>
              </a:buClr>
            </a:pPr>
            <a:endParaRPr lang="zh-CN" altLang="zh-CN" sz="4000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01" name="AutoShape 5"/>
          <p:cNvSpPr>
            <a:spLocks noChangeAspect="1" noChangeArrowheads="1" noTextEdit="1"/>
          </p:cNvSpPr>
          <p:nvPr/>
        </p:nvSpPr>
        <p:spPr bwMode="auto">
          <a:xfrm>
            <a:off x="3020907" y="2388730"/>
            <a:ext cx="6601742" cy="581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8152836" y="4852352"/>
            <a:ext cx="1300480" cy="1040062"/>
          </a:xfrm>
          <a:prstGeom prst="ellipse">
            <a:avLst/>
          </a:prstGeom>
          <a:solidFill>
            <a:srgbClr val="1F497D">
              <a:alpha val="7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998" tIns="61439" rIns="127998" bIns="61439" anchor="ctr">
            <a:spAutoFit/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CFFCC"/>
              </a:buClr>
            </a:pPr>
            <a:endParaRPr lang="zh-CN" altLang="zh-CN" sz="4000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pic>
        <p:nvPicPr>
          <p:cNvPr id="80903" name="Picture 7" descr="orange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81" y="4343965"/>
            <a:ext cx="1991360" cy="181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5734756" y="4834290"/>
            <a:ext cx="1300480" cy="1040062"/>
          </a:xfrm>
          <a:prstGeom prst="ellipse">
            <a:avLst/>
          </a:prstGeom>
          <a:solidFill>
            <a:srgbClr val="1F497D">
              <a:alpha val="7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998" tIns="61439" rIns="127998" bIns="61439" anchor="ctr">
            <a:spAutoFit/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CFFCC"/>
              </a:buClr>
            </a:pPr>
            <a:endParaRPr lang="zh-CN" altLang="zh-CN" sz="4000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9281726" y="5285458"/>
            <a:ext cx="3876604" cy="158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177800" indent="-1778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永不满足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排除万难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引入新的观点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热衷于创意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领导变革</a:t>
            </a:r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340925" y="3099930"/>
            <a:ext cx="3601155" cy="187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177800" indent="-1778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视野广泛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独辟蹊径，解决困难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从容面对复杂模糊的环境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向他人清晰解读思考内容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对错误好奇</a:t>
            </a:r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7014917" y="2381956"/>
            <a:ext cx="4273973" cy="187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177800" indent="-1778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政治敏锐度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卓越沟通者</a:t>
            </a:r>
            <a:r>
              <a:rPr lang="en-US" altLang="zh-CN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</a:t>
            </a:r>
            <a:r>
              <a:rPr lang="zh-CN" altLang="en-US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冲突管理者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自我觉察</a:t>
            </a:r>
            <a:r>
              <a:rPr lang="en-US" altLang="zh-CN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</a:t>
            </a:r>
            <a:r>
              <a:rPr lang="zh-CN" altLang="en-US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自我提高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善于组织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1381760" y="6924605"/>
            <a:ext cx="4752623" cy="223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177800" indent="-1778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高能动力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克服苦难，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打造高绩效团队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激发他人灵感超越自我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灵活</a:t>
            </a:r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205458" y="544407"/>
            <a:ext cx="12223609" cy="160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 smtClean="0">
                <a:solidFill>
                  <a:srgbClr val="000000"/>
                </a:solidFill>
                <a:latin typeface="微软雅黑" pitchFamily="34" charset="-122"/>
                <a:sym typeface="微软雅黑" pitchFamily="34" charset="-122"/>
              </a:rPr>
              <a:t>潜力＝学习力</a:t>
            </a:r>
            <a:endParaRPr lang="zh-CN" altLang="en-US" sz="6000" b="1" dirty="0">
              <a:solidFill>
                <a:srgbClr val="000000"/>
              </a:solidFill>
              <a:latin typeface="微软雅黑" pitchFamily="34" charset="-122"/>
              <a:sym typeface="微软雅黑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600" b="1" dirty="0">
                <a:solidFill>
                  <a:srgbClr val="000000"/>
                </a:solidFill>
                <a:latin typeface="微软雅黑" pitchFamily="34" charset="-122"/>
                <a:sym typeface="微软雅黑" pitchFamily="34" charset="-122"/>
              </a:rPr>
              <a:t>在陌生或变化着的环境中有效应对的学习能力</a:t>
            </a:r>
            <a:endParaRPr lang="zh-CN" altLang="en-US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 flipV="1">
            <a:off x="6315006" y="4088836"/>
            <a:ext cx="2257" cy="512515"/>
          </a:xfrm>
          <a:prstGeom prst="line">
            <a:avLst/>
          </a:prstGeom>
          <a:noFill/>
          <a:ln w="17463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  <a:sym typeface="Verdana" pitchFamily="34" charset="0"/>
            </a:endParaRP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7044266" y="5267397"/>
            <a:ext cx="857956" cy="2257"/>
          </a:xfrm>
          <a:prstGeom prst="line">
            <a:avLst/>
          </a:prstGeom>
          <a:noFill/>
          <a:ln w="17463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  <a:sym typeface="Verdana" pitchFamily="34" charset="0"/>
            </a:endParaRPr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flipH="1" flipV="1">
            <a:off x="4768427" y="5256106"/>
            <a:ext cx="810543" cy="11290"/>
          </a:xfrm>
          <a:prstGeom prst="line">
            <a:avLst/>
          </a:prstGeom>
          <a:noFill/>
          <a:ln w="17463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  <a:sym typeface="Verdana" pitchFamily="34" charset="0"/>
            </a:endParaRPr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>
            <a:off x="6312747" y="5937956"/>
            <a:ext cx="2258" cy="557672"/>
          </a:xfrm>
          <a:prstGeom prst="line">
            <a:avLst/>
          </a:prstGeom>
          <a:noFill/>
          <a:ln w="17463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  <a:sym typeface="Verdana" pitchFamily="34" charset="0"/>
            </a:endParaRPr>
          </a:p>
        </p:txBody>
      </p:sp>
      <p:sp>
        <p:nvSpPr>
          <p:cNvPr id="80914" name="Freeform 18"/>
          <p:cNvSpPr>
            <a:spLocks noChangeArrowheads="1"/>
          </p:cNvSpPr>
          <p:nvPr/>
        </p:nvSpPr>
        <p:spPr bwMode="auto">
          <a:xfrm>
            <a:off x="3971432" y="3255715"/>
            <a:ext cx="1429173" cy="1183076"/>
          </a:xfrm>
          <a:custGeom>
            <a:avLst/>
            <a:gdLst>
              <a:gd name="T0" fmla="*/ 2147483647 w 632"/>
              <a:gd name="T1" fmla="*/ 0 h 524"/>
              <a:gd name="T2" fmla="*/ 2147483647 w 632"/>
              <a:gd name="T3" fmla="*/ 2147483647 h 524"/>
              <a:gd name="T4" fmla="*/ 2147483647 w 632"/>
              <a:gd name="T5" fmla="*/ 2147483647 h 524"/>
              <a:gd name="T6" fmla="*/ 2147483647 w 632"/>
              <a:gd name="T7" fmla="*/ 2147483647 h 524"/>
              <a:gd name="T8" fmla="*/ 2147483647 w 632"/>
              <a:gd name="T9" fmla="*/ 2147483647 h 524"/>
              <a:gd name="T10" fmla="*/ 2147483647 w 632"/>
              <a:gd name="T11" fmla="*/ 2147483647 h 524"/>
              <a:gd name="T12" fmla="*/ 2147483647 w 632"/>
              <a:gd name="T13" fmla="*/ 2147483647 h 524"/>
              <a:gd name="T14" fmla="*/ 2147483647 w 632"/>
              <a:gd name="T15" fmla="*/ 2147483647 h 524"/>
              <a:gd name="T16" fmla="*/ 2147483647 w 632"/>
              <a:gd name="T17" fmla="*/ 2147483647 h 524"/>
              <a:gd name="T18" fmla="*/ 2147483647 w 632"/>
              <a:gd name="T19" fmla="*/ 2147483647 h 524"/>
              <a:gd name="T20" fmla="*/ 2147483647 w 632"/>
              <a:gd name="T21" fmla="*/ 2147483647 h 524"/>
              <a:gd name="T22" fmla="*/ 2147483647 w 632"/>
              <a:gd name="T23" fmla="*/ 2147483647 h 524"/>
              <a:gd name="T24" fmla="*/ 2147483647 w 632"/>
              <a:gd name="T25" fmla="*/ 2147483647 h 524"/>
              <a:gd name="T26" fmla="*/ 2147483647 w 632"/>
              <a:gd name="T27" fmla="*/ 2147483647 h 524"/>
              <a:gd name="T28" fmla="*/ 2147483647 w 632"/>
              <a:gd name="T29" fmla="*/ 2147483647 h 524"/>
              <a:gd name="T30" fmla="*/ 2147483647 w 632"/>
              <a:gd name="T31" fmla="*/ 2147483647 h 524"/>
              <a:gd name="T32" fmla="*/ 2147483647 w 632"/>
              <a:gd name="T33" fmla="*/ 2147483647 h 524"/>
              <a:gd name="T34" fmla="*/ 2147483647 w 632"/>
              <a:gd name="T35" fmla="*/ 2147483647 h 524"/>
              <a:gd name="T36" fmla="*/ 2147483647 w 632"/>
              <a:gd name="T37" fmla="*/ 2147483647 h 524"/>
              <a:gd name="T38" fmla="*/ 2147483647 w 632"/>
              <a:gd name="T39" fmla="*/ 2147483647 h 524"/>
              <a:gd name="T40" fmla="*/ 2147483647 w 632"/>
              <a:gd name="T41" fmla="*/ 2147483647 h 524"/>
              <a:gd name="T42" fmla="*/ 2147483647 w 632"/>
              <a:gd name="T43" fmla="*/ 2147483647 h 524"/>
              <a:gd name="T44" fmla="*/ 2147483647 w 632"/>
              <a:gd name="T45" fmla="*/ 2147483647 h 524"/>
              <a:gd name="T46" fmla="*/ 2147483647 w 632"/>
              <a:gd name="T47" fmla="*/ 2147483647 h 524"/>
              <a:gd name="T48" fmla="*/ 2147483647 w 632"/>
              <a:gd name="T49" fmla="*/ 2147483647 h 524"/>
              <a:gd name="T50" fmla="*/ 2147483647 w 632"/>
              <a:gd name="T51" fmla="*/ 2147483647 h 524"/>
              <a:gd name="T52" fmla="*/ 2147483647 w 632"/>
              <a:gd name="T53" fmla="*/ 2147483647 h 524"/>
              <a:gd name="T54" fmla="*/ 2147483647 w 632"/>
              <a:gd name="T55" fmla="*/ 2147483647 h 524"/>
              <a:gd name="T56" fmla="*/ 2147483647 w 632"/>
              <a:gd name="T57" fmla="*/ 2147483647 h 524"/>
              <a:gd name="T58" fmla="*/ 2147483647 w 632"/>
              <a:gd name="T59" fmla="*/ 2147483647 h 524"/>
              <a:gd name="T60" fmla="*/ 2147483647 w 632"/>
              <a:gd name="T61" fmla="*/ 2147483647 h 524"/>
              <a:gd name="T62" fmla="*/ 0 w 632"/>
              <a:gd name="T63" fmla="*/ 2147483647 h 52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2"/>
              <a:gd name="T97" fmla="*/ 0 h 524"/>
              <a:gd name="T98" fmla="*/ 632 w 632"/>
              <a:gd name="T99" fmla="*/ 524 h 52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5" name="Freeform 19"/>
          <p:cNvSpPr>
            <a:spLocks noChangeArrowheads="1"/>
          </p:cNvSpPr>
          <p:nvPr/>
        </p:nvSpPr>
        <p:spPr bwMode="auto">
          <a:xfrm>
            <a:off x="3971432" y="6107290"/>
            <a:ext cx="1424657" cy="1223716"/>
          </a:xfrm>
          <a:custGeom>
            <a:avLst/>
            <a:gdLst>
              <a:gd name="T0" fmla="*/ 0 w 631"/>
              <a:gd name="T1" fmla="*/ 0 h 542"/>
              <a:gd name="T2" fmla="*/ 2147483647 w 631"/>
              <a:gd name="T3" fmla="*/ 2147483647 h 542"/>
              <a:gd name="T4" fmla="*/ 2147483647 w 631"/>
              <a:gd name="T5" fmla="*/ 2147483647 h 542"/>
              <a:gd name="T6" fmla="*/ 2147483647 w 631"/>
              <a:gd name="T7" fmla="*/ 2147483647 h 542"/>
              <a:gd name="T8" fmla="*/ 2147483647 w 631"/>
              <a:gd name="T9" fmla="*/ 2147483647 h 542"/>
              <a:gd name="T10" fmla="*/ 2147483647 w 631"/>
              <a:gd name="T11" fmla="*/ 2147483647 h 542"/>
              <a:gd name="T12" fmla="*/ 2147483647 w 631"/>
              <a:gd name="T13" fmla="*/ 2147483647 h 542"/>
              <a:gd name="T14" fmla="*/ 2147483647 w 631"/>
              <a:gd name="T15" fmla="*/ 2147483647 h 542"/>
              <a:gd name="T16" fmla="*/ 2147483647 w 631"/>
              <a:gd name="T17" fmla="*/ 2147483647 h 542"/>
              <a:gd name="T18" fmla="*/ 2147483647 w 631"/>
              <a:gd name="T19" fmla="*/ 2147483647 h 542"/>
              <a:gd name="T20" fmla="*/ 2147483647 w 631"/>
              <a:gd name="T21" fmla="*/ 2147483647 h 542"/>
              <a:gd name="T22" fmla="*/ 2147483647 w 631"/>
              <a:gd name="T23" fmla="*/ 2147483647 h 542"/>
              <a:gd name="T24" fmla="*/ 2147483647 w 631"/>
              <a:gd name="T25" fmla="*/ 2147483647 h 542"/>
              <a:gd name="T26" fmla="*/ 2147483647 w 631"/>
              <a:gd name="T27" fmla="*/ 2147483647 h 542"/>
              <a:gd name="T28" fmla="*/ 2147483647 w 631"/>
              <a:gd name="T29" fmla="*/ 2147483647 h 542"/>
              <a:gd name="T30" fmla="*/ 2147483647 w 631"/>
              <a:gd name="T31" fmla="*/ 2147483647 h 542"/>
              <a:gd name="T32" fmla="*/ 2147483647 w 631"/>
              <a:gd name="T33" fmla="*/ 2147483647 h 542"/>
              <a:gd name="T34" fmla="*/ 2147483647 w 631"/>
              <a:gd name="T35" fmla="*/ 2147483647 h 542"/>
              <a:gd name="T36" fmla="*/ 2147483647 w 631"/>
              <a:gd name="T37" fmla="*/ 2147483647 h 542"/>
              <a:gd name="T38" fmla="*/ 2147483647 w 631"/>
              <a:gd name="T39" fmla="*/ 2147483647 h 542"/>
              <a:gd name="T40" fmla="*/ 2147483647 w 631"/>
              <a:gd name="T41" fmla="*/ 2147483647 h 542"/>
              <a:gd name="T42" fmla="*/ 2147483647 w 631"/>
              <a:gd name="T43" fmla="*/ 2147483647 h 542"/>
              <a:gd name="T44" fmla="*/ 2147483647 w 631"/>
              <a:gd name="T45" fmla="*/ 2147483647 h 542"/>
              <a:gd name="T46" fmla="*/ 2147483647 w 631"/>
              <a:gd name="T47" fmla="*/ 2147483647 h 542"/>
              <a:gd name="T48" fmla="*/ 2147483647 w 631"/>
              <a:gd name="T49" fmla="*/ 2147483647 h 542"/>
              <a:gd name="T50" fmla="*/ 2147483647 w 631"/>
              <a:gd name="T51" fmla="*/ 2147483647 h 542"/>
              <a:gd name="T52" fmla="*/ 2147483647 w 631"/>
              <a:gd name="T53" fmla="*/ 2147483647 h 542"/>
              <a:gd name="T54" fmla="*/ 2147483647 w 631"/>
              <a:gd name="T55" fmla="*/ 2147483647 h 542"/>
              <a:gd name="T56" fmla="*/ 2147483647 w 631"/>
              <a:gd name="T57" fmla="*/ 2147483647 h 542"/>
              <a:gd name="T58" fmla="*/ 2147483647 w 631"/>
              <a:gd name="T59" fmla="*/ 2147483647 h 542"/>
              <a:gd name="T60" fmla="*/ 2147483647 w 631"/>
              <a:gd name="T61" fmla="*/ 2147483647 h 542"/>
              <a:gd name="T62" fmla="*/ 2147483647 w 631"/>
              <a:gd name="T63" fmla="*/ 2147483647 h 54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1"/>
              <a:gd name="T97" fmla="*/ 0 h 542"/>
              <a:gd name="T98" fmla="*/ 631 w 631"/>
              <a:gd name="T99" fmla="*/ 542 h 54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6" name="Freeform 20"/>
          <p:cNvSpPr>
            <a:spLocks noChangeArrowheads="1"/>
          </p:cNvSpPr>
          <p:nvPr/>
        </p:nvSpPr>
        <p:spPr bwMode="auto">
          <a:xfrm>
            <a:off x="7227148" y="3255716"/>
            <a:ext cx="1442719" cy="1176303"/>
          </a:xfrm>
          <a:custGeom>
            <a:avLst/>
            <a:gdLst>
              <a:gd name="T0" fmla="*/ 0 w 639"/>
              <a:gd name="T1" fmla="*/ 0 h 521"/>
              <a:gd name="T2" fmla="*/ 2147483647 w 639"/>
              <a:gd name="T3" fmla="*/ 2147483647 h 521"/>
              <a:gd name="T4" fmla="*/ 2147483647 w 639"/>
              <a:gd name="T5" fmla="*/ 2147483647 h 521"/>
              <a:gd name="T6" fmla="*/ 2147483647 w 639"/>
              <a:gd name="T7" fmla="*/ 2147483647 h 521"/>
              <a:gd name="T8" fmla="*/ 2147483647 w 639"/>
              <a:gd name="T9" fmla="*/ 2147483647 h 521"/>
              <a:gd name="T10" fmla="*/ 2147483647 w 639"/>
              <a:gd name="T11" fmla="*/ 2147483647 h 521"/>
              <a:gd name="T12" fmla="*/ 2147483647 w 639"/>
              <a:gd name="T13" fmla="*/ 2147483647 h 521"/>
              <a:gd name="T14" fmla="*/ 2147483647 w 639"/>
              <a:gd name="T15" fmla="*/ 2147483647 h 521"/>
              <a:gd name="T16" fmla="*/ 2147483647 w 639"/>
              <a:gd name="T17" fmla="*/ 2147483647 h 521"/>
              <a:gd name="T18" fmla="*/ 2147483647 w 639"/>
              <a:gd name="T19" fmla="*/ 2147483647 h 521"/>
              <a:gd name="T20" fmla="*/ 2147483647 w 639"/>
              <a:gd name="T21" fmla="*/ 2147483647 h 521"/>
              <a:gd name="T22" fmla="*/ 2147483647 w 639"/>
              <a:gd name="T23" fmla="*/ 2147483647 h 521"/>
              <a:gd name="T24" fmla="*/ 2147483647 w 639"/>
              <a:gd name="T25" fmla="*/ 2147483647 h 521"/>
              <a:gd name="T26" fmla="*/ 2147483647 w 639"/>
              <a:gd name="T27" fmla="*/ 2147483647 h 521"/>
              <a:gd name="T28" fmla="*/ 2147483647 w 639"/>
              <a:gd name="T29" fmla="*/ 2147483647 h 521"/>
              <a:gd name="T30" fmla="*/ 2147483647 w 639"/>
              <a:gd name="T31" fmla="*/ 2147483647 h 521"/>
              <a:gd name="T32" fmla="*/ 2147483647 w 639"/>
              <a:gd name="T33" fmla="*/ 2147483647 h 521"/>
              <a:gd name="T34" fmla="*/ 2147483647 w 639"/>
              <a:gd name="T35" fmla="*/ 2147483647 h 521"/>
              <a:gd name="T36" fmla="*/ 2147483647 w 639"/>
              <a:gd name="T37" fmla="*/ 2147483647 h 521"/>
              <a:gd name="T38" fmla="*/ 2147483647 w 639"/>
              <a:gd name="T39" fmla="*/ 2147483647 h 521"/>
              <a:gd name="T40" fmla="*/ 2147483647 w 639"/>
              <a:gd name="T41" fmla="*/ 2147483647 h 521"/>
              <a:gd name="T42" fmla="*/ 2147483647 w 639"/>
              <a:gd name="T43" fmla="*/ 2147483647 h 521"/>
              <a:gd name="T44" fmla="*/ 2147483647 w 639"/>
              <a:gd name="T45" fmla="*/ 2147483647 h 521"/>
              <a:gd name="T46" fmla="*/ 2147483647 w 639"/>
              <a:gd name="T47" fmla="*/ 2147483647 h 521"/>
              <a:gd name="T48" fmla="*/ 2147483647 w 639"/>
              <a:gd name="T49" fmla="*/ 2147483647 h 521"/>
              <a:gd name="T50" fmla="*/ 2147483647 w 639"/>
              <a:gd name="T51" fmla="*/ 2147483647 h 521"/>
              <a:gd name="T52" fmla="*/ 2147483647 w 639"/>
              <a:gd name="T53" fmla="*/ 2147483647 h 521"/>
              <a:gd name="T54" fmla="*/ 2147483647 w 639"/>
              <a:gd name="T55" fmla="*/ 2147483647 h 521"/>
              <a:gd name="T56" fmla="*/ 2147483647 w 639"/>
              <a:gd name="T57" fmla="*/ 2147483647 h 521"/>
              <a:gd name="T58" fmla="*/ 2147483647 w 639"/>
              <a:gd name="T59" fmla="*/ 2147483647 h 521"/>
              <a:gd name="T60" fmla="*/ 2147483647 w 639"/>
              <a:gd name="T61" fmla="*/ 2147483647 h 521"/>
              <a:gd name="T62" fmla="*/ 2147483647 w 639"/>
              <a:gd name="T63" fmla="*/ 2147483647 h 5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9"/>
              <a:gd name="T97" fmla="*/ 0 h 521"/>
              <a:gd name="T98" fmla="*/ 639 w 639"/>
              <a:gd name="T99" fmla="*/ 521 h 52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7" name="Freeform 21"/>
          <p:cNvSpPr>
            <a:spLocks noChangeArrowheads="1"/>
          </p:cNvSpPr>
          <p:nvPr/>
        </p:nvSpPr>
        <p:spPr bwMode="auto">
          <a:xfrm>
            <a:off x="7224889" y="6102774"/>
            <a:ext cx="1444978" cy="1228231"/>
          </a:xfrm>
          <a:custGeom>
            <a:avLst/>
            <a:gdLst>
              <a:gd name="T0" fmla="*/ 2147483647 w 640"/>
              <a:gd name="T1" fmla="*/ 0 h 544"/>
              <a:gd name="T2" fmla="*/ 2147483647 w 640"/>
              <a:gd name="T3" fmla="*/ 2147483647 h 544"/>
              <a:gd name="T4" fmla="*/ 2147483647 w 640"/>
              <a:gd name="T5" fmla="*/ 2147483647 h 544"/>
              <a:gd name="T6" fmla="*/ 2147483647 w 640"/>
              <a:gd name="T7" fmla="*/ 2147483647 h 544"/>
              <a:gd name="T8" fmla="*/ 2147483647 w 640"/>
              <a:gd name="T9" fmla="*/ 2147483647 h 544"/>
              <a:gd name="T10" fmla="*/ 2147483647 w 640"/>
              <a:gd name="T11" fmla="*/ 2147483647 h 544"/>
              <a:gd name="T12" fmla="*/ 2147483647 w 640"/>
              <a:gd name="T13" fmla="*/ 2147483647 h 544"/>
              <a:gd name="T14" fmla="*/ 2147483647 w 640"/>
              <a:gd name="T15" fmla="*/ 2147483647 h 544"/>
              <a:gd name="T16" fmla="*/ 2147483647 w 640"/>
              <a:gd name="T17" fmla="*/ 2147483647 h 544"/>
              <a:gd name="T18" fmla="*/ 2147483647 w 640"/>
              <a:gd name="T19" fmla="*/ 2147483647 h 544"/>
              <a:gd name="T20" fmla="*/ 2147483647 w 640"/>
              <a:gd name="T21" fmla="*/ 2147483647 h 544"/>
              <a:gd name="T22" fmla="*/ 2147483647 w 640"/>
              <a:gd name="T23" fmla="*/ 2147483647 h 544"/>
              <a:gd name="T24" fmla="*/ 2147483647 w 640"/>
              <a:gd name="T25" fmla="*/ 2147483647 h 544"/>
              <a:gd name="T26" fmla="*/ 2147483647 w 640"/>
              <a:gd name="T27" fmla="*/ 2147483647 h 544"/>
              <a:gd name="T28" fmla="*/ 2147483647 w 640"/>
              <a:gd name="T29" fmla="*/ 2147483647 h 544"/>
              <a:gd name="T30" fmla="*/ 2147483647 w 640"/>
              <a:gd name="T31" fmla="*/ 2147483647 h 544"/>
              <a:gd name="T32" fmla="*/ 2147483647 w 640"/>
              <a:gd name="T33" fmla="*/ 2147483647 h 544"/>
              <a:gd name="T34" fmla="*/ 2147483647 w 640"/>
              <a:gd name="T35" fmla="*/ 2147483647 h 544"/>
              <a:gd name="T36" fmla="*/ 2147483647 w 640"/>
              <a:gd name="T37" fmla="*/ 2147483647 h 544"/>
              <a:gd name="T38" fmla="*/ 2147483647 w 640"/>
              <a:gd name="T39" fmla="*/ 2147483647 h 544"/>
              <a:gd name="T40" fmla="*/ 2147483647 w 640"/>
              <a:gd name="T41" fmla="*/ 2147483647 h 544"/>
              <a:gd name="T42" fmla="*/ 2147483647 w 640"/>
              <a:gd name="T43" fmla="*/ 2147483647 h 544"/>
              <a:gd name="T44" fmla="*/ 2147483647 w 640"/>
              <a:gd name="T45" fmla="*/ 2147483647 h 544"/>
              <a:gd name="T46" fmla="*/ 2147483647 w 640"/>
              <a:gd name="T47" fmla="*/ 2147483647 h 544"/>
              <a:gd name="T48" fmla="*/ 2147483647 w 640"/>
              <a:gd name="T49" fmla="*/ 2147483647 h 544"/>
              <a:gd name="T50" fmla="*/ 2147483647 w 640"/>
              <a:gd name="T51" fmla="*/ 2147483647 h 544"/>
              <a:gd name="T52" fmla="*/ 2147483647 w 640"/>
              <a:gd name="T53" fmla="*/ 2147483647 h 544"/>
              <a:gd name="T54" fmla="*/ 2147483647 w 640"/>
              <a:gd name="T55" fmla="*/ 2147483647 h 544"/>
              <a:gd name="T56" fmla="*/ 2147483647 w 640"/>
              <a:gd name="T57" fmla="*/ 2147483647 h 544"/>
              <a:gd name="T58" fmla="*/ 2147483647 w 640"/>
              <a:gd name="T59" fmla="*/ 2147483647 h 544"/>
              <a:gd name="T60" fmla="*/ 2147483647 w 640"/>
              <a:gd name="T61" fmla="*/ 2147483647 h 544"/>
              <a:gd name="T62" fmla="*/ 0 w 640"/>
              <a:gd name="T63" fmla="*/ 2147483647 h 5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40"/>
              <a:gd name="T97" fmla="*/ 0 h 544"/>
              <a:gd name="T98" fmla="*/ 640 w 640"/>
              <a:gd name="T99" fmla="*/ 544 h 54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pic>
        <p:nvPicPr>
          <p:cNvPr id="80918" name="Picture 22" descr="BallsOf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27" y="4447823"/>
            <a:ext cx="1528516" cy="165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9" name="Picture 23" descr="orange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623" y="2316481"/>
            <a:ext cx="2108764" cy="181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0" name="Picture 24" descr="orange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36" y="4362027"/>
            <a:ext cx="2199076" cy="181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1" name="Picture 25" descr="orange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920" y="6412089"/>
            <a:ext cx="2251005" cy="181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22" name="Text Box 26"/>
          <p:cNvSpPr>
            <a:spLocks noChangeArrowheads="1"/>
          </p:cNvSpPr>
          <p:nvPr/>
        </p:nvSpPr>
        <p:spPr bwMode="auto">
          <a:xfrm>
            <a:off x="5034123" y="2801903"/>
            <a:ext cx="2656588" cy="22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1439" rIns="127998" bIns="61439">
            <a:spAutoFit/>
          </a:bodyPr>
          <a:lstStyle/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en-US" altLang="zh-CN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People Agility</a:t>
            </a:r>
            <a:endParaRPr lang="zh-CN" altLang="en-US" sz="2800" b="1">
              <a:solidFill>
                <a:srgbClr val="0066CC"/>
              </a:solidFill>
              <a:latin typeface="微软雅黑" pitchFamily="34" charset="-122"/>
              <a:sym typeface="Arial" pitchFamily="34" charset="0"/>
            </a:endParaRP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zh-CN" altLang="en-US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人际敏锐力</a:t>
            </a: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endParaRPr lang="zh-CN" altLang="en-US" sz="2800" b="1">
              <a:solidFill>
                <a:srgbClr val="0066CC"/>
              </a:solidFill>
              <a:latin typeface="微软雅黑" pitchFamily="34" charset="-122"/>
              <a:sym typeface="Arial" pitchFamily="34" charset="0"/>
            </a:endParaRP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endParaRPr lang="zh-CN" altLang="en-US" sz="2800" b="1">
              <a:solidFill>
                <a:srgbClr val="0066CC"/>
              </a:solidFill>
              <a:latin typeface="微软雅黑" pitchFamily="34" charset="-122"/>
              <a:sym typeface="Arial" pitchFamily="34" charset="0"/>
            </a:endParaRPr>
          </a:p>
        </p:txBody>
      </p:sp>
      <p:sp>
        <p:nvSpPr>
          <p:cNvPr id="80923" name="Text Box 27"/>
          <p:cNvSpPr>
            <a:spLocks noChangeArrowheads="1"/>
          </p:cNvSpPr>
          <p:nvPr/>
        </p:nvSpPr>
        <p:spPr bwMode="auto">
          <a:xfrm>
            <a:off x="7394857" y="4842934"/>
            <a:ext cx="2784829" cy="111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1439" rIns="127998" bIns="61439">
            <a:spAutoFit/>
          </a:bodyPr>
          <a:lstStyle/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en-US" altLang="zh-CN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Change Agility</a:t>
            </a:r>
            <a:endParaRPr lang="zh-CN" altLang="en-US" sz="2800" b="1">
              <a:solidFill>
                <a:srgbClr val="0066CC"/>
              </a:solidFill>
              <a:latin typeface="微软雅黑" pitchFamily="34" charset="-122"/>
              <a:sym typeface="Arial" pitchFamily="34" charset="0"/>
            </a:endParaRP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zh-CN" altLang="en-US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变革敏锐力</a:t>
            </a:r>
            <a:endParaRPr lang="zh-CN" altLang="en-US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80924" name="Text Box 28"/>
          <p:cNvSpPr>
            <a:spLocks noChangeArrowheads="1"/>
          </p:cNvSpPr>
          <p:nvPr/>
        </p:nvSpPr>
        <p:spPr bwMode="auto">
          <a:xfrm>
            <a:off x="2565967" y="4775201"/>
            <a:ext cx="2682236" cy="111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1439" rIns="127998" bIns="61439">
            <a:spAutoFit/>
          </a:bodyPr>
          <a:lstStyle/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en-US" altLang="zh-CN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Mental Agility</a:t>
            </a:r>
            <a:endParaRPr lang="zh-CN" altLang="en-US" sz="2800" b="1">
              <a:solidFill>
                <a:srgbClr val="0066CC"/>
              </a:solidFill>
              <a:latin typeface="微软雅黑" pitchFamily="34" charset="-122"/>
              <a:sym typeface="Arial" pitchFamily="34" charset="0"/>
            </a:endParaRP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zh-CN" altLang="en-US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思维敏锐力</a:t>
            </a:r>
            <a:endParaRPr lang="zh-CN" altLang="en-US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80925" name="Text Box 29"/>
          <p:cNvSpPr>
            <a:spLocks noChangeArrowheads="1"/>
          </p:cNvSpPr>
          <p:nvPr/>
        </p:nvSpPr>
        <p:spPr bwMode="auto">
          <a:xfrm>
            <a:off x="5016017" y="6938152"/>
            <a:ext cx="2695060" cy="111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1439" rIns="127998" bIns="61439">
            <a:spAutoFit/>
          </a:bodyPr>
          <a:lstStyle/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en-US" altLang="zh-CN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Results Agility</a:t>
            </a:r>
            <a:endParaRPr lang="zh-CN" altLang="en-US" sz="2800" b="1">
              <a:solidFill>
                <a:srgbClr val="0066CC"/>
              </a:solidFill>
              <a:latin typeface="微软雅黑" pitchFamily="34" charset="-122"/>
              <a:sym typeface="Arial" pitchFamily="34" charset="0"/>
            </a:endParaRP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zh-CN" altLang="en-US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结果敏锐力</a:t>
            </a:r>
            <a:endParaRPr lang="zh-CN" altLang="en-US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80926" name="Text Box 30"/>
          <p:cNvSpPr>
            <a:spLocks noChangeArrowheads="1"/>
          </p:cNvSpPr>
          <p:nvPr/>
        </p:nvSpPr>
        <p:spPr bwMode="auto">
          <a:xfrm>
            <a:off x="5700890" y="4985174"/>
            <a:ext cx="1336604" cy="114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1439" rIns="127998" bIns="61439">
            <a:spAutoFit/>
          </a:bodyPr>
          <a:lstStyle/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zh-CN" altLang="en-US" sz="2800" b="1">
                <a:solidFill>
                  <a:srgbClr val="FFFFFF"/>
                </a:solidFill>
                <a:latin typeface="Arial" pitchFamily="34" charset="0"/>
                <a:sym typeface="Arial" pitchFamily="34" charset="0"/>
              </a:rPr>
              <a:t>高潜力</a:t>
            </a: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endParaRPr lang="en-US" altLang="zh-CN" sz="2800" b="1">
              <a:solidFill>
                <a:srgbClr val="FFFFFF"/>
              </a:solidFill>
              <a:latin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0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5" grpId="0" bldLvl="0" autoUpdateAnimBg="0"/>
      <p:bldP spid="80906" grpId="0" bldLvl="0" autoUpdateAnimBg="0"/>
      <p:bldP spid="80907" grpId="0" bldLvl="0" autoUpdateAnimBg="0"/>
      <p:bldP spid="80908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AutoShape 5"/>
          <p:cNvSpPr>
            <a:spLocks noChangeAspect="1" noChangeArrowheads="1" noTextEdit="1"/>
          </p:cNvSpPr>
          <p:nvPr/>
        </p:nvSpPr>
        <p:spPr bwMode="auto">
          <a:xfrm>
            <a:off x="3020907" y="2388730"/>
            <a:ext cx="6601742" cy="581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4" name="Freeform 18"/>
          <p:cNvSpPr>
            <a:spLocks noChangeArrowheads="1"/>
          </p:cNvSpPr>
          <p:nvPr/>
        </p:nvSpPr>
        <p:spPr bwMode="auto">
          <a:xfrm>
            <a:off x="3971432" y="3255715"/>
            <a:ext cx="1429173" cy="1183076"/>
          </a:xfrm>
          <a:custGeom>
            <a:avLst/>
            <a:gdLst>
              <a:gd name="T0" fmla="*/ 2147483647 w 632"/>
              <a:gd name="T1" fmla="*/ 0 h 524"/>
              <a:gd name="T2" fmla="*/ 2147483647 w 632"/>
              <a:gd name="T3" fmla="*/ 2147483647 h 524"/>
              <a:gd name="T4" fmla="*/ 2147483647 w 632"/>
              <a:gd name="T5" fmla="*/ 2147483647 h 524"/>
              <a:gd name="T6" fmla="*/ 2147483647 w 632"/>
              <a:gd name="T7" fmla="*/ 2147483647 h 524"/>
              <a:gd name="T8" fmla="*/ 2147483647 w 632"/>
              <a:gd name="T9" fmla="*/ 2147483647 h 524"/>
              <a:gd name="T10" fmla="*/ 2147483647 w 632"/>
              <a:gd name="T11" fmla="*/ 2147483647 h 524"/>
              <a:gd name="T12" fmla="*/ 2147483647 w 632"/>
              <a:gd name="T13" fmla="*/ 2147483647 h 524"/>
              <a:gd name="T14" fmla="*/ 2147483647 w 632"/>
              <a:gd name="T15" fmla="*/ 2147483647 h 524"/>
              <a:gd name="T16" fmla="*/ 2147483647 w 632"/>
              <a:gd name="T17" fmla="*/ 2147483647 h 524"/>
              <a:gd name="T18" fmla="*/ 2147483647 w 632"/>
              <a:gd name="T19" fmla="*/ 2147483647 h 524"/>
              <a:gd name="T20" fmla="*/ 2147483647 w 632"/>
              <a:gd name="T21" fmla="*/ 2147483647 h 524"/>
              <a:gd name="T22" fmla="*/ 2147483647 w 632"/>
              <a:gd name="T23" fmla="*/ 2147483647 h 524"/>
              <a:gd name="T24" fmla="*/ 2147483647 w 632"/>
              <a:gd name="T25" fmla="*/ 2147483647 h 524"/>
              <a:gd name="T26" fmla="*/ 2147483647 w 632"/>
              <a:gd name="T27" fmla="*/ 2147483647 h 524"/>
              <a:gd name="T28" fmla="*/ 2147483647 w 632"/>
              <a:gd name="T29" fmla="*/ 2147483647 h 524"/>
              <a:gd name="T30" fmla="*/ 2147483647 w 632"/>
              <a:gd name="T31" fmla="*/ 2147483647 h 524"/>
              <a:gd name="T32" fmla="*/ 2147483647 w 632"/>
              <a:gd name="T33" fmla="*/ 2147483647 h 524"/>
              <a:gd name="T34" fmla="*/ 2147483647 w 632"/>
              <a:gd name="T35" fmla="*/ 2147483647 h 524"/>
              <a:gd name="T36" fmla="*/ 2147483647 w 632"/>
              <a:gd name="T37" fmla="*/ 2147483647 h 524"/>
              <a:gd name="T38" fmla="*/ 2147483647 w 632"/>
              <a:gd name="T39" fmla="*/ 2147483647 h 524"/>
              <a:gd name="T40" fmla="*/ 2147483647 w 632"/>
              <a:gd name="T41" fmla="*/ 2147483647 h 524"/>
              <a:gd name="T42" fmla="*/ 2147483647 w 632"/>
              <a:gd name="T43" fmla="*/ 2147483647 h 524"/>
              <a:gd name="T44" fmla="*/ 2147483647 w 632"/>
              <a:gd name="T45" fmla="*/ 2147483647 h 524"/>
              <a:gd name="T46" fmla="*/ 2147483647 w 632"/>
              <a:gd name="T47" fmla="*/ 2147483647 h 524"/>
              <a:gd name="T48" fmla="*/ 2147483647 w 632"/>
              <a:gd name="T49" fmla="*/ 2147483647 h 524"/>
              <a:gd name="T50" fmla="*/ 2147483647 w 632"/>
              <a:gd name="T51" fmla="*/ 2147483647 h 524"/>
              <a:gd name="T52" fmla="*/ 2147483647 w 632"/>
              <a:gd name="T53" fmla="*/ 2147483647 h 524"/>
              <a:gd name="T54" fmla="*/ 2147483647 w 632"/>
              <a:gd name="T55" fmla="*/ 2147483647 h 524"/>
              <a:gd name="T56" fmla="*/ 2147483647 w 632"/>
              <a:gd name="T57" fmla="*/ 2147483647 h 524"/>
              <a:gd name="T58" fmla="*/ 2147483647 w 632"/>
              <a:gd name="T59" fmla="*/ 2147483647 h 524"/>
              <a:gd name="T60" fmla="*/ 2147483647 w 632"/>
              <a:gd name="T61" fmla="*/ 2147483647 h 524"/>
              <a:gd name="T62" fmla="*/ 0 w 632"/>
              <a:gd name="T63" fmla="*/ 2147483647 h 52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2"/>
              <a:gd name="T97" fmla="*/ 0 h 524"/>
              <a:gd name="T98" fmla="*/ 632 w 632"/>
              <a:gd name="T99" fmla="*/ 524 h 52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5" name="Freeform 19"/>
          <p:cNvSpPr>
            <a:spLocks noChangeArrowheads="1"/>
          </p:cNvSpPr>
          <p:nvPr/>
        </p:nvSpPr>
        <p:spPr bwMode="auto">
          <a:xfrm>
            <a:off x="3971432" y="6107290"/>
            <a:ext cx="1424657" cy="1223716"/>
          </a:xfrm>
          <a:custGeom>
            <a:avLst/>
            <a:gdLst>
              <a:gd name="T0" fmla="*/ 0 w 631"/>
              <a:gd name="T1" fmla="*/ 0 h 542"/>
              <a:gd name="T2" fmla="*/ 2147483647 w 631"/>
              <a:gd name="T3" fmla="*/ 2147483647 h 542"/>
              <a:gd name="T4" fmla="*/ 2147483647 w 631"/>
              <a:gd name="T5" fmla="*/ 2147483647 h 542"/>
              <a:gd name="T6" fmla="*/ 2147483647 w 631"/>
              <a:gd name="T7" fmla="*/ 2147483647 h 542"/>
              <a:gd name="T8" fmla="*/ 2147483647 w 631"/>
              <a:gd name="T9" fmla="*/ 2147483647 h 542"/>
              <a:gd name="T10" fmla="*/ 2147483647 w 631"/>
              <a:gd name="T11" fmla="*/ 2147483647 h 542"/>
              <a:gd name="T12" fmla="*/ 2147483647 w 631"/>
              <a:gd name="T13" fmla="*/ 2147483647 h 542"/>
              <a:gd name="T14" fmla="*/ 2147483647 w 631"/>
              <a:gd name="T15" fmla="*/ 2147483647 h 542"/>
              <a:gd name="T16" fmla="*/ 2147483647 w 631"/>
              <a:gd name="T17" fmla="*/ 2147483647 h 542"/>
              <a:gd name="T18" fmla="*/ 2147483647 w 631"/>
              <a:gd name="T19" fmla="*/ 2147483647 h 542"/>
              <a:gd name="T20" fmla="*/ 2147483647 w 631"/>
              <a:gd name="T21" fmla="*/ 2147483647 h 542"/>
              <a:gd name="T22" fmla="*/ 2147483647 w 631"/>
              <a:gd name="T23" fmla="*/ 2147483647 h 542"/>
              <a:gd name="T24" fmla="*/ 2147483647 w 631"/>
              <a:gd name="T25" fmla="*/ 2147483647 h 542"/>
              <a:gd name="T26" fmla="*/ 2147483647 w 631"/>
              <a:gd name="T27" fmla="*/ 2147483647 h 542"/>
              <a:gd name="T28" fmla="*/ 2147483647 w 631"/>
              <a:gd name="T29" fmla="*/ 2147483647 h 542"/>
              <a:gd name="T30" fmla="*/ 2147483647 w 631"/>
              <a:gd name="T31" fmla="*/ 2147483647 h 542"/>
              <a:gd name="T32" fmla="*/ 2147483647 w 631"/>
              <a:gd name="T33" fmla="*/ 2147483647 h 542"/>
              <a:gd name="T34" fmla="*/ 2147483647 w 631"/>
              <a:gd name="T35" fmla="*/ 2147483647 h 542"/>
              <a:gd name="T36" fmla="*/ 2147483647 w 631"/>
              <a:gd name="T37" fmla="*/ 2147483647 h 542"/>
              <a:gd name="T38" fmla="*/ 2147483647 w 631"/>
              <a:gd name="T39" fmla="*/ 2147483647 h 542"/>
              <a:gd name="T40" fmla="*/ 2147483647 w 631"/>
              <a:gd name="T41" fmla="*/ 2147483647 h 542"/>
              <a:gd name="T42" fmla="*/ 2147483647 w 631"/>
              <a:gd name="T43" fmla="*/ 2147483647 h 542"/>
              <a:gd name="T44" fmla="*/ 2147483647 w 631"/>
              <a:gd name="T45" fmla="*/ 2147483647 h 542"/>
              <a:gd name="T46" fmla="*/ 2147483647 w 631"/>
              <a:gd name="T47" fmla="*/ 2147483647 h 542"/>
              <a:gd name="T48" fmla="*/ 2147483647 w 631"/>
              <a:gd name="T49" fmla="*/ 2147483647 h 542"/>
              <a:gd name="T50" fmla="*/ 2147483647 w 631"/>
              <a:gd name="T51" fmla="*/ 2147483647 h 542"/>
              <a:gd name="T52" fmla="*/ 2147483647 w 631"/>
              <a:gd name="T53" fmla="*/ 2147483647 h 542"/>
              <a:gd name="T54" fmla="*/ 2147483647 w 631"/>
              <a:gd name="T55" fmla="*/ 2147483647 h 542"/>
              <a:gd name="T56" fmla="*/ 2147483647 w 631"/>
              <a:gd name="T57" fmla="*/ 2147483647 h 542"/>
              <a:gd name="T58" fmla="*/ 2147483647 w 631"/>
              <a:gd name="T59" fmla="*/ 2147483647 h 542"/>
              <a:gd name="T60" fmla="*/ 2147483647 w 631"/>
              <a:gd name="T61" fmla="*/ 2147483647 h 542"/>
              <a:gd name="T62" fmla="*/ 2147483647 w 631"/>
              <a:gd name="T63" fmla="*/ 2147483647 h 54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1"/>
              <a:gd name="T97" fmla="*/ 0 h 542"/>
              <a:gd name="T98" fmla="*/ 631 w 631"/>
              <a:gd name="T99" fmla="*/ 542 h 54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6" name="Freeform 20"/>
          <p:cNvSpPr>
            <a:spLocks noChangeArrowheads="1"/>
          </p:cNvSpPr>
          <p:nvPr/>
        </p:nvSpPr>
        <p:spPr bwMode="auto">
          <a:xfrm>
            <a:off x="7227148" y="3255716"/>
            <a:ext cx="1442719" cy="1176303"/>
          </a:xfrm>
          <a:custGeom>
            <a:avLst/>
            <a:gdLst>
              <a:gd name="T0" fmla="*/ 0 w 639"/>
              <a:gd name="T1" fmla="*/ 0 h 521"/>
              <a:gd name="T2" fmla="*/ 2147483647 w 639"/>
              <a:gd name="T3" fmla="*/ 2147483647 h 521"/>
              <a:gd name="T4" fmla="*/ 2147483647 w 639"/>
              <a:gd name="T5" fmla="*/ 2147483647 h 521"/>
              <a:gd name="T6" fmla="*/ 2147483647 w 639"/>
              <a:gd name="T7" fmla="*/ 2147483647 h 521"/>
              <a:gd name="T8" fmla="*/ 2147483647 w 639"/>
              <a:gd name="T9" fmla="*/ 2147483647 h 521"/>
              <a:gd name="T10" fmla="*/ 2147483647 w 639"/>
              <a:gd name="T11" fmla="*/ 2147483647 h 521"/>
              <a:gd name="T12" fmla="*/ 2147483647 w 639"/>
              <a:gd name="T13" fmla="*/ 2147483647 h 521"/>
              <a:gd name="T14" fmla="*/ 2147483647 w 639"/>
              <a:gd name="T15" fmla="*/ 2147483647 h 521"/>
              <a:gd name="T16" fmla="*/ 2147483647 w 639"/>
              <a:gd name="T17" fmla="*/ 2147483647 h 521"/>
              <a:gd name="T18" fmla="*/ 2147483647 w 639"/>
              <a:gd name="T19" fmla="*/ 2147483647 h 521"/>
              <a:gd name="T20" fmla="*/ 2147483647 w 639"/>
              <a:gd name="T21" fmla="*/ 2147483647 h 521"/>
              <a:gd name="T22" fmla="*/ 2147483647 w 639"/>
              <a:gd name="T23" fmla="*/ 2147483647 h 521"/>
              <a:gd name="T24" fmla="*/ 2147483647 w 639"/>
              <a:gd name="T25" fmla="*/ 2147483647 h 521"/>
              <a:gd name="T26" fmla="*/ 2147483647 w 639"/>
              <a:gd name="T27" fmla="*/ 2147483647 h 521"/>
              <a:gd name="T28" fmla="*/ 2147483647 w 639"/>
              <a:gd name="T29" fmla="*/ 2147483647 h 521"/>
              <a:gd name="T30" fmla="*/ 2147483647 w 639"/>
              <a:gd name="T31" fmla="*/ 2147483647 h 521"/>
              <a:gd name="T32" fmla="*/ 2147483647 w 639"/>
              <a:gd name="T33" fmla="*/ 2147483647 h 521"/>
              <a:gd name="T34" fmla="*/ 2147483647 w 639"/>
              <a:gd name="T35" fmla="*/ 2147483647 h 521"/>
              <a:gd name="T36" fmla="*/ 2147483647 w 639"/>
              <a:gd name="T37" fmla="*/ 2147483647 h 521"/>
              <a:gd name="T38" fmla="*/ 2147483647 w 639"/>
              <a:gd name="T39" fmla="*/ 2147483647 h 521"/>
              <a:gd name="T40" fmla="*/ 2147483647 w 639"/>
              <a:gd name="T41" fmla="*/ 2147483647 h 521"/>
              <a:gd name="T42" fmla="*/ 2147483647 w 639"/>
              <a:gd name="T43" fmla="*/ 2147483647 h 521"/>
              <a:gd name="T44" fmla="*/ 2147483647 w 639"/>
              <a:gd name="T45" fmla="*/ 2147483647 h 521"/>
              <a:gd name="T46" fmla="*/ 2147483647 w 639"/>
              <a:gd name="T47" fmla="*/ 2147483647 h 521"/>
              <a:gd name="T48" fmla="*/ 2147483647 w 639"/>
              <a:gd name="T49" fmla="*/ 2147483647 h 521"/>
              <a:gd name="T50" fmla="*/ 2147483647 w 639"/>
              <a:gd name="T51" fmla="*/ 2147483647 h 521"/>
              <a:gd name="T52" fmla="*/ 2147483647 w 639"/>
              <a:gd name="T53" fmla="*/ 2147483647 h 521"/>
              <a:gd name="T54" fmla="*/ 2147483647 w 639"/>
              <a:gd name="T55" fmla="*/ 2147483647 h 521"/>
              <a:gd name="T56" fmla="*/ 2147483647 w 639"/>
              <a:gd name="T57" fmla="*/ 2147483647 h 521"/>
              <a:gd name="T58" fmla="*/ 2147483647 w 639"/>
              <a:gd name="T59" fmla="*/ 2147483647 h 521"/>
              <a:gd name="T60" fmla="*/ 2147483647 w 639"/>
              <a:gd name="T61" fmla="*/ 2147483647 h 521"/>
              <a:gd name="T62" fmla="*/ 2147483647 w 639"/>
              <a:gd name="T63" fmla="*/ 2147483647 h 5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9"/>
              <a:gd name="T97" fmla="*/ 0 h 521"/>
              <a:gd name="T98" fmla="*/ 639 w 639"/>
              <a:gd name="T99" fmla="*/ 521 h 52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7" name="Freeform 21"/>
          <p:cNvSpPr>
            <a:spLocks noChangeArrowheads="1"/>
          </p:cNvSpPr>
          <p:nvPr/>
        </p:nvSpPr>
        <p:spPr bwMode="auto">
          <a:xfrm>
            <a:off x="7224889" y="6102774"/>
            <a:ext cx="1444978" cy="1228231"/>
          </a:xfrm>
          <a:custGeom>
            <a:avLst/>
            <a:gdLst>
              <a:gd name="T0" fmla="*/ 2147483647 w 640"/>
              <a:gd name="T1" fmla="*/ 0 h 544"/>
              <a:gd name="T2" fmla="*/ 2147483647 w 640"/>
              <a:gd name="T3" fmla="*/ 2147483647 h 544"/>
              <a:gd name="T4" fmla="*/ 2147483647 w 640"/>
              <a:gd name="T5" fmla="*/ 2147483647 h 544"/>
              <a:gd name="T6" fmla="*/ 2147483647 w 640"/>
              <a:gd name="T7" fmla="*/ 2147483647 h 544"/>
              <a:gd name="T8" fmla="*/ 2147483647 w 640"/>
              <a:gd name="T9" fmla="*/ 2147483647 h 544"/>
              <a:gd name="T10" fmla="*/ 2147483647 w 640"/>
              <a:gd name="T11" fmla="*/ 2147483647 h 544"/>
              <a:gd name="T12" fmla="*/ 2147483647 w 640"/>
              <a:gd name="T13" fmla="*/ 2147483647 h 544"/>
              <a:gd name="T14" fmla="*/ 2147483647 w 640"/>
              <a:gd name="T15" fmla="*/ 2147483647 h 544"/>
              <a:gd name="T16" fmla="*/ 2147483647 w 640"/>
              <a:gd name="T17" fmla="*/ 2147483647 h 544"/>
              <a:gd name="T18" fmla="*/ 2147483647 w 640"/>
              <a:gd name="T19" fmla="*/ 2147483647 h 544"/>
              <a:gd name="T20" fmla="*/ 2147483647 w 640"/>
              <a:gd name="T21" fmla="*/ 2147483647 h 544"/>
              <a:gd name="T22" fmla="*/ 2147483647 w 640"/>
              <a:gd name="T23" fmla="*/ 2147483647 h 544"/>
              <a:gd name="T24" fmla="*/ 2147483647 w 640"/>
              <a:gd name="T25" fmla="*/ 2147483647 h 544"/>
              <a:gd name="T26" fmla="*/ 2147483647 w 640"/>
              <a:gd name="T27" fmla="*/ 2147483647 h 544"/>
              <a:gd name="T28" fmla="*/ 2147483647 w 640"/>
              <a:gd name="T29" fmla="*/ 2147483647 h 544"/>
              <a:gd name="T30" fmla="*/ 2147483647 w 640"/>
              <a:gd name="T31" fmla="*/ 2147483647 h 544"/>
              <a:gd name="T32" fmla="*/ 2147483647 w 640"/>
              <a:gd name="T33" fmla="*/ 2147483647 h 544"/>
              <a:gd name="T34" fmla="*/ 2147483647 w 640"/>
              <a:gd name="T35" fmla="*/ 2147483647 h 544"/>
              <a:gd name="T36" fmla="*/ 2147483647 w 640"/>
              <a:gd name="T37" fmla="*/ 2147483647 h 544"/>
              <a:gd name="T38" fmla="*/ 2147483647 w 640"/>
              <a:gd name="T39" fmla="*/ 2147483647 h 544"/>
              <a:gd name="T40" fmla="*/ 2147483647 w 640"/>
              <a:gd name="T41" fmla="*/ 2147483647 h 544"/>
              <a:gd name="T42" fmla="*/ 2147483647 w 640"/>
              <a:gd name="T43" fmla="*/ 2147483647 h 544"/>
              <a:gd name="T44" fmla="*/ 2147483647 w 640"/>
              <a:gd name="T45" fmla="*/ 2147483647 h 544"/>
              <a:gd name="T46" fmla="*/ 2147483647 w 640"/>
              <a:gd name="T47" fmla="*/ 2147483647 h 544"/>
              <a:gd name="T48" fmla="*/ 2147483647 w 640"/>
              <a:gd name="T49" fmla="*/ 2147483647 h 544"/>
              <a:gd name="T50" fmla="*/ 2147483647 w 640"/>
              <a:gd name="T51" fmla="*/ 2147483647 h 544"/>
              <a:gd name="T52" fmla="*/ 2147483647 w 640"/>
              <a:gd name="T53" fmla="*/ 2147483647 h 544"/>
              <a:gd name="T54" fmla="*/ 2147483647 w 640"/>
              <a:gd name="T55" fmla="*/ 2147483647 h 544"/>
              <a:gd name="T56" fmla="*/ 2147483647 w 640"/>
              <a:gd name="T57" fmla="*/ 2147483647 h 544"/>
              <a:gd name="T58" fmla="*/ 2147483647 w 640"/>
              <a:gd name="T59" fmla="*/ 2147483647 h 544"/>
              <a:gd name="T60" fmla="*/ 2147483647 w 640"/>
              <a:gd name="T61" fmla="*/ 2147483647 h 544"/>
              <a:gd name="T62" fmla="*/ 0 w 640"/>
              <a:gd name="T63" fmla="*/ 2147483647 h 5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40"/>
              <a:gd name="T97" fmla="*/ 0 h 544"/>
              <a:gd name="T98" fmla="*/ 640 w 640"/>
              <a:gd name="T99" fmla="*/ 544 h 54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75486"/>
              </p:ext>
            </p:extLst>
          </p:nvPr>
        </p:nvGraphicFramePr>
        <p:xfrm>
          <a:off x="646489" y="1483833"/>
          <a:ext cx="11659873" cy="6210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750"/>
                <a:gridCol w="2436039"/>
                <a:gridCol w="2767150"/>
                <a:gridCol w="2483339"/>
                <a:gridCol w="2601595"/>
              </a:tblGrid>
              <a:tr h="3131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学习力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思维心智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人际情商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变革创新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结果导向</a:t>
                      </a:r>
                    </a:p>
                  </a:txBody>
                  <a:tcPr/>
                </a:tc>
              </a:tr>
              <a:tr h="48017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能力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在相关领域有较强的专业能力和视野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对于人际关系有较高敏感度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不满足现状，持续改善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有较强自我驱动力和能动性</a:t>
                      </a:r>
                      <a:endParaRPr lang="zh-CN" altLang="en-US" sz="1800" dirty="0"/>
                    </a:p>
                  </a:txBody>
                  <a:tcPr/>
                </a:tc>
              </a:tr>
              <a:tr h="3131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得分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</a:tr>
              <a:tr h="68894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能力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具有解决问题的有效方法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能够通过交流有力地影响他人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愿意迎接挑战，不轻易放弃难点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愿意付出足够的努力，能吃苦耐劳</a:t>
                      </a:r>
                      <a:endParaRPr lang="zh-CN" altLang="en-US" sz="1800" dirty="0"/>
                    </a:p>
                  </a:txBody>
                  <a:tcPr/>
                </a:tc>
              </a:tr>
              <a:tr h="3131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得分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</a:tr>
              <a:tr h="68894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能力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从容面对复杂模糊的环境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能够倾听和接纳不同意见和负面反馈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善于引入新的观点和方式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具有较高的绩效标准，并激励团队达成</a:t>
                      </a:r>
                      <a:endParaRPr lang="zh-CN" altLang="en-US" sz="1800" dirty="0"/>
                    </a:p>
                  </a:txBody>
                  <a:tcPr/>
                </a:tc>
              </a:tr>
              <a:tr h="3131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得分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</a:tr>
              <a:tr h="7175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能力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a typeface="微软雅黑" pitchFamily="34" charset="-122"/>
                          <a:sym typeface="Arial" pitchFamily="34" charset="0"/>
                        </a:rPr>
                        <a:t>向他人清晰解读思考内容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/>
                        <a:t> </a:t>
                      </a:r>
                      <a:r>
                        <a:rPr lang="zh-CN" altLang="en-US" sz="1800" dirty="0" smtClean="0"/>
                        <a:t>能够自我察觉内在情绪和弱点并自我进化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热衷于收集和尝试新的方案和创意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激励自己和他人发挥潜力</a:t>
                      </a:r>
                      <a:endParaRPr lang="zh-CN" altLang="en-US" sz="1800" dirty="0"/>
                    </a:p>
                  </a:txBody>
                  <a:tcPr/>
                </a:tc>
              </a:tr>
              <a:tr h="3131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得分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</a:tr>
              <a:tr h="48017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能力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善于发现错误和并将此视为改进机会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善于组织和协调各方资源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能够拥抱并推动变革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以结果导向，不拘泥于方式方法</a:t>
                      </a:r>
                      <a:endParaRPr lang="zh-CN" altLang="en-US" sz="1800" dirty="0"/>
                    </a:p>
                  </a:txBody>
                  <a:tcPr/>
                </a:tc>
              </a:tr>
              <a:tr h="3131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得分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</a:tr>
              <a:tr h="313155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/>
                        <a:t>总得分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198" y="136342"/>
            <a:ext cx="900465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 smtClean="0">
                <a:solidFill>
                  <a:srgbClr val="000000"/>
                </a:solidFill>
              </a:rPr>
              <a:t>学习力（潜力）评价表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5177" y="8200250"/>
            <a:ext cx="1092103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注：按照表现程度：总是／经常／一般</a:t>
            </a:r>
            <a:r>
              <a:rPr lang="zh-CN" altLang="en-US" sz="2000" dirty="0">
                <a:solidFill>
                  <a:srgbClr val="000000"/>
                </a:solidFill>
              </a:rPr>
              <a:t>／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有时</a:t>
            </a:r>
            <a:r>
              <a:rPr lang="zh-CN" altLang="en-US" sz="2000" dirty="0">
                <a:solidFill>
                  <a:srgbClr val="000000"/>
                </a:solidFill>
              </a:rPr>
              <a:t>／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很少分别给出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5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／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4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／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3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／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2/1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的分数。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000000"/>
                </a:solidFill>
              </a:rPr>
              <a:t>依据总得分</a:t>
            </a:r>
            <a:r>
              <a:rPr lang="zh-CN" altLang="zh-CN" sz="2000" dirty="0" smtClean="0">
                <a:solidFill>
                  <a:srgbClr val="000000"/>
                </a:solidFill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</a:rPr>
              <a:t>分及以上，</a:t>
            </a:r>
            <a:r>
              <a:rPr lang="zh-CN" altLang="zh-CN" sz="2000" dirty="0" smtClean="0">
                <a:solidFill>
                  <a:srgbClr val="000000"/>
                </a:solidFill>
              </a:rPr>
              <a:t>8</a:t>
            </a:r>
            <a:r>
              <a:rPr lang="en-US" altLang="zh-CN" sz="2000" dirty="0" smtClean="0">
                <a:solidFill>
                  <a:srgbClr val="000000"/>
                </a:solidFill>
              </a:rPr>
              <a:t>-14</a:t>
            </a:r>
            <a:r>
              <a:rPr lang="zh-CN" altLang="en-US" sz="2000" dirty="0" smtClean="0">
                <a:solidFill>
                  <a:srgbClr val="000000"/>
                </a:solidFill>
              </a:rPr>
              <a:t>分，</a:t>
            </a:r>
            <a:r>
              <a:rPr lang="zh-CN" altLang="zh-CN" sz="2000" dirty="0" smtClean="0">
                <a:solidFill>
                  <a:srgbClr val="000000"/>
                </a:solidFill>
              </a:rPr>
              <a:t>7</a:t>
            </a:r>
            <a:r>
              <a:rPr lang="zh-CN" altLang="en-US" sz="2000" dirty="0" smtClean="0">
                <a:solidFill>
                  <a:srgbClr val="000000"/>
                </a:solidFill>
              </a:rPr>
              <a:t>分及以下给出高／中／低潜力的评价。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50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6000" dirty="0" smtClean="0"/>
              <a:t>潜力和绩效的简要定义</a:t>
            </a:r>
            <a:endParaRPr kumimoji="1" lang="zh-CN" altLang="en-US" sz="6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64013"/>
              </p:ext>
            </p:extLst>
          </p:nvPr>
        </p:nvGraphicFramePr>
        <p:xfrm>
          <a:off x="1169197" y="2056044"/>
          <a:ext cx="10744519" cy="620843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499663"/>
                <a:gridCol w="8244856"/>
              </a:tblGrid>
              <a:tr h="59300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潜力／绩效水平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简要定义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838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高潜力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dirty="0" smtClean="0"/>
                        <a:t>在</a:t>
                      </a:r>
                      <a:r>
                        <a:rPr kumimoji="1" lang="en-US" altLang="zh-CN" sz="2400" dirty="0" smtClean="0"/>
                        <a:t>1</a:t>
                      </a:r>
                      <a:r>
                        <a:rPr kumimoji="1" lang="zh-CN" altLang="en-US" sz="2400" dirty="0" smtClean="0"/>
                        <a:t>年之内有能力可以承担更高的职责或挑战</a:t>
                      </a:r>
                      <a:endParaRPr kumimoji="1" lang="en-US" altLang="zh-CN" sz="2400" dirty="0" smtClean="0"/>
                    </a:p>
                    <a:p>
                      <a:pPr algn="l"/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4838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中潜力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dirty="0" smtClean="0"/>
                        <a:t>在</a:t>
                      </a:r>
                      <a:r>
                        <a:rPr kumimoji="1" lang="en-US" altLang="zh-CN" sz="2400" dirty="0" smtClean="0"/>
                        <a:t>2</a:t>
                      </a:r>
                      <a:r>
                        <a:rPr kumimoji="1" lang="zh-CN" altLang="en-US" sz="2400" dirty="0" smtClean="0"/>
                        <a:t>年内有能力可以承担更高的职责或挑战</a:t>
                      </a:r>
                      <a:endParaRPr kumimoji="1" lang="en-US" altLang="zh-CN" sz="2400" dirty="0" smtClean="0"/>
                    </a:p>
                    <a:p>
                      <a:pPr algn="l"/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4838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低潜力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dirty="0" smtClean="0"/>
                        <a:t>未看到几年内有能力可以承担更高的职责或挑战</a:t>
                      </a:r>
                      <a:endParaRPr kumimoji="1" lang="en-US" altLang="zh-CN" sz="2400" dirty="0" smtClean="0"/>
                    </a:p>
                    <a:p>
                      <a:pPr algn="l"/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0729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卓越绩效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2400" dirty="0" smtClean="0"/>
                        <a:t>每次工作都出类拔萃，成为公司甚至行业内的榜样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4838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优秀绩效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dirty="0" smtClean="0"/>
                        <a:t>几乎总是能够出色完成任务，是值得信赖的公认的优秀员工</a:t>
                      </a:r>
                      <a:endParaRPr kumimoji="1" lang="en-US" altLang="zh-CN" sz="2400" dirty="0" smtClean="0"/>
                    </a:p>
                    <a:p>
                      <a:pPr algn="l"/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0729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良好绩效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2400" dirty="0" smtClean="0"/>
                        <a:t>基本能够较好地完成工作任务，工作表现较为稳定。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0729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有待改善绩效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2400" dirty="0" smtClean="0"/>
                        <a:t>较常出现工作业绩未达到要求的情况。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1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人才盘点工具箱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1795440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</a:rPr>
              <a:t>人才地图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4800" b="1" dirty="0" smtClean="0">
                <a:solidFill>
                  <a:srgbClr val="FF0000"/>
                </a:solidFill>
              </a:rPr>
              <a:t>360</a:t>
            </a:r>
            <a:r>
              <a:rPr kumimoji="1" lang="zh-CN" altLang="en-US" sz="4800" b="1" dirty="0" smtClean="0">
                <a:solidFill>
                  <a:srgbClr val="FF0000"/>
                </a:solidFill>
              </a:rPr>
              <a:t>度全景组织定位</a:t>
            </a:r>
            <a:endParaRPr kumimoji="1" lang="en-US" altLang="zh-CN" sz="48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利益相关方关键需求表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工作量分析及效能提升表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17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《360</a:t>
            </a:r>
            <a:r>
              <a:rPr kumimoji="1" lang="zh-CN" altLang="en-US" dirty="0" smtClean="0"/>
              <a:t>度全景组织定位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843" y="2036659"/>
            <a:ext cx="11704321" cy="747776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此工具可用于以下几个方面：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明确岗位在组织内外的定位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了解其利益相关方及其需求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了解该岗位的责权利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了解该岗位可能得到的资源和支持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8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正圆 159"/>
          <p:cNvSpPr>
            <a:spLocks noChangeArrowheads="1"/>
          </p:cNvSpPr>
          <p:nvPr/>
        </p:nvSpPr>
        <p:spPr bwMode="auto">
          <a:xfrm>
            <a:off x="4454596" y="2214881"/>
            <a:ext cx="3892409" cy="3788551"/>
          </a:xfrm>
          <a:prstGeom prst="ellipse">
            <a:avLst/>
          </a:prstGeom>
          <a:solidFill>
            <a:schemeClr val="accent1">
              <a:alpha val="54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240" tIns="66829" rIns="128240" bIns="66829" anchor="ctr"/>
          <a:lstStyle/>
          <a:p>
            <a:endParaRPr lang="zh-CN" altLang="en-US"/>
          </a:p>
        </p:txBody>
      </p:sp>
      <p:sp>
        <p:nvSpPr>
          <p:cNvPr id="7171" name="正圆 120"/>
          <p:cNvSpPr>
            <a:spLocks noChangeArrowheads="1"/>
          </p:cNvSpPr>
          <p:nvPr/>
        </p:nvSpPr>
        <p:spPr bwMode="auto">
          <a:xfrm>
            <a:off x="2302933" y="63218"/>
            <a:ext cx="8193476" cy="8091876"/>
          </a:xfrm>
          <a:prstGeom prst="ellipse">
            <a:avLst/>
          </a:prstGeom>
          <a:solidFill>
            <a:schemeClr val="accent1">
              <a:alpha val="35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240" tIns="66829" rIns="128240" bIns="66829" anchor="ctr"/>
          <a:lstStyle/>
          <a:p>
            <a:endParaRPr lang="zh-CN" altLang="en-US"/>
          </a:p>
        </p:txBody>
      </p:sp>
      <p:sp>
        <p:nvSpPr>
          <p:cNvPr id="7172" name="正圆 80"/>
          <p:cNvSpPr>
            <a:spLocks noChangeArrowheads="1"/>
          </p:cNvSpPr>
          <p:nvPr/>
        </p:nvSpPr>
        <p:spPr bwMode="auto">
          <a:xfrm>
            <a:off x="5375769" y="3136055"/>
            <a:ext cx="2047804" cy="19462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240" tIns="66829" rIns="128240" bIns="66829" anchor="ctr"/>
          <a:lstStyle/>
          <a:p>
            <a:r>
              <a:rPr lang="zh-CN" altLang="en-US"/>
              <a:t>  </a:t>
            </a:r>
            <a:r>
              <a:rPr lang="zh-CN" altLang="en-US">
                <a:ea typeface="微软雅黑" charset="0"/>
                <a:cs typeface="微软雅黑" charset="0"/>
              </a:rPr>
              <a:t>员工</a:t>
            </a:r>
            <a:r>
              <a:rPr lang="zh-CN" altLang="en-US"/>
              <a:t>：</a:t>
            </a:r>
            <a:endParaRPr lang="zh-CN" altLang="en-US">
              <a:ea typeface="微软雅黑" charset="0"/>
              <a:cs typeface="微软雅黑" charset="0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3738881" y="3955627"/>
            <a:ext cx="715716" cy="410916"/>
          </a:xfrm>
          <a:prstGeom prst="rightArrow">
            <a:avLst>
              <a:gd name="adj1" fmla="val 50000"/>
              <a:gd name="adj2" fmla="val 9340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 anchor="ctr"/>
          <a:lstStyle/>
          <a:p>
            <a:endParaRPr lang="zh-CN" altLang="en-US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8347005" y="3955627"/>
            <a:ext cx="715715" cy="410916"/>
          </a:xfrm>
          <a:prstGeom prst="rightArrow">
            <a:avLst>
              <a:gd name="adj1" fmla="val 50000"/>
              <a:gd name="adj2" fmla="val 9340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 anchor="ctr"/>
          <a:lstStyle/>
          <a:p>
            <a:endParaRPr lang="zh-CN" altLang="en-US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1280161" y="3648569"/>
            <a:ext cx="2149404" cy="9211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r>
              <a:rPr lang="zh-CN" altLang="en-US">
                <a:ea typeface="微软雅黑" charset="0"/>
                <a:cs typeface="微软雅黑" charset="0"/>
              </a:rPr>
              <a:t>供应商：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9166578" y="3750170"/>
            <a:ext cx="2149404" cy="9211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r>
              <a:rPr lang="zh-CN" altLang="en-US">
                <a:ea typeface="微软雅黑" charset="0"/>
                <a:cs typeface="微软雅黑" charset="0"/>
              </a:rPr>
              <a:t>客户：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4763911" y="882792"/>
            <a:ext cx="3070578" cy="9211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ctr"/>
            <a:r>
              <a:rPr lang="zh-CN" altLang="en-US" sz="2800" b="1">
                <a:ea typeface="微软雅黑" charset="0"/>
                <a:cs typeface="微软雅黑" charset="0"/>
              </a:rPr>
              <a:t>下属</a:t>
            </a:r>
            <a:r>
              <a:rPr lang="zh-CN" altLang="en-US" sz="2000" b="1">
                <a:ea typeface="微软雅黑" charset="0"/>
                <a:cs typeface="微软雅黑" charset="0"/>
              </a:rPr>
              <a:t>：</a:t>
            </a:r>
          </a:p>
          <a:p>
            <a:pPr algn="ctr"/>
            <a:endParaRPr lang="zh-CN" altLang="en-US" sz="2000">
              <a:ea typeface="微软雅黑" charset="0"/>
              <a:cs typeface="微软雅黑" charset="0"/>
            </a:endParaRP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4865512" y="6409832"/>
            <a:ext cx="2968977" cy="9211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r>
              <a:rPr lang="zh-CN" altLang="en-US">
                <a:ea typeface="微软雅黑" charset="0"/>
                <a:cs typeface="微软雅黑" charset="0"/>
              </a:rPr>
              <a:t>直接上级：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4967112" y="7848036"/>
            <a:ext cx="2867378" cy="9211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r>
              <a:rPr lang="zh-CN" altLang="en-US">
                <a:ea typeface="微软雅黑" charset="0"/>
                <a:cs typeface="微软雅黑" charset="0"/>
              </a:rPr>
              <a:t>二级领导：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 flipH="1">
            <a:off x="6195342" y="1907823"/>
            <a:ext cx="408658" cy="516866"/>
          </a:xfrm>
          <a:prstGeom prst="upArrow">
            <a:avLst>
              <a:gd name="adj1" fmla="val 50000"/>
              <a:gd name="adj2" fmla="val 68922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130046" tIns="65023" rIns="130046" bIns="65023" anchor="ctr"/>
          <a:lstStyle/>
          <a:p>
            <a:endParaRPr lang="zh-CN" altLang="en-US"/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 flipH="1">
            <a:off x="6195342" y="5726884"/>
            <a:ext cx="408658" cy="583606"/>
          </a:xfrm>
          <a:prstGeom prst="upArrow">
            <a:avLst>
              <a:gd name="adj1" fmla="val 50000"/>
              <a:gd name="adj2" fmla="val 6892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130046" tIns="65023" rIns="130046" bIns="65023" anchor="ctr"/>
          <a:lstStyle/>
          <a:p>
            <a:endParaRPr lang="zh-CN" altLang="en-US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 flipH="1">
            <a:off x="6195342" y="7335521"/>
            <a:ext cx="408658" cy="408657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130046" tIns="65023" rIns="130046" bIns="65023" anchor="ctr"/>
          <a:lstStyle/>
          <a:p>
            <a:endParaRPr lang="zh-CN" alt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7118774" y="3034454"/>
            <a:ext cx="1126630" cy="48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/>
          <a:p>
            <a:r>
              <a:rPr lang="zh-CN" altLang="en-US" sz="2300">
                <a:ea typeface="微软雅黑" charset="0"/>
                <a:cs typeface="微软雅黑" charset="0"/>
              </a:rPr>
              <a:t>同事：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4660054" y="3034454"/>
            <a:ext cx="1126632" cy="48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r>
              <a:rPr lang="zh-CN" altLang="en-US" sz="2300">
                <a:ea typeface="微软雅黑" charset="0"/>
                <a:cs typeface="微软雅黑" charset="0"/>
              </a:rPr>
              <a:t>同事：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750365" y="4842934"/>
            <a:ext cx="1124373" cy="48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r>
              <a:rPr lang="zh-CN" altLang="en-US" sz="2300">
                <a:ea typeface="微软雅黑" charset="0"/>
                <a:cs typeface="微软雅黑" charset="0"/>
              </a:rPr>
              <a:t>同事：</a:t>
            </a:r>
            <a:endParaRPr lang="zh-CN" altLang="en-US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6924605" y="4854222"/>
            <a:ext cx="1126630" cy="48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r>
              <a:rPr lang="zh-CN" altLang="en-US" sz="2300">
                <a:ea typeface="微软雅黑" charset="0"/>
                <a:cs typeface="微软雅黑" charset="0"/>
              </a:rPr>
              <a:t>同事：</a:t>
            </a:r>
            <a:endParaRPr lang="zh-CN" altLang="en-US"/>
          </a:p>
        </p:txBody>
      </p:sp>
      <p:sp>
        <p:nvSpPr>
          <p:cNvPr id="7188" name="AutoShape 20"/>
          <p:cNvSpPr>
            <a:spLocks/>
          </p:cNvSpPr>
          <p:nvPr/>
        </p:nvSpPr>
        <p:spPr bwMode="auto">
          <a:xfrm>
            <a:off x="8039947" y="106117"/>
            <a:ext cx="2968977" cy="1801707"/>
          </a:xfrm>
          <a:prstGeom prst="accentCallout2">
            <a:avLst>
              <a:gd name="adj1" fmla="val 9019"/>
              <a:gd name="adj2" fmla="val -3648"/>
              <a:gd name="adj3" fmla="val 9019"/>
              <a:gd name="adj4" fmla="val -14843"/>
              <a:gd name="adj5" fmla="val 75102"/>
              <a:gd name="adj6" fmla="val -25972"/>
            </a:avLst>
          </a:prstGeom>
          <a:solidFill>
            <a:srgbClr val="FF99CC">
              <a:alpha val="48999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240" tIns="66829" rIns="128240" bIns="66829"/>
          <a:lstStyle/>
          <a:p>
            <a:pPr>
              <a:lnSpc>
                <a:spcPct val="110000"/>
              </a:lnSpc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189" name="AutoShape 21"/>
          <p:cNvSpPr>
            <a:spLocks/>
          </p:cNvSpPr>
          <p:nvPr/>
        </p:nvSpPr>
        <p:spPr bwMode="auto">
          <a:xfrm>
            <a:off x="10598009" y="4980658"/>
            <a:ext cx="2050062" cy="2456462"/>
          </a:xfrm>
          <a:prstGeom prst="accentCallout1">
            <a:avLst>
              <a:gd name="adj1" fmla="val 6611"/>
              <a:gd name="adj2" fmla="val -5292"/>
              <a:gd name="adj3" fmla="val -17782"/>
              <a:gd name="adj4" fmla="val -28528"/>
            </a:avLst>
          </a:prstGeom>
          <a:solidFill>
            <a:srgbClr val="99CC00">
              <a:alpha val="29999"/>
            </a:srgbClr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240" tIns="66829" rIns="128240" bIns="66829"/>
          <a:lstStyle/>
          <a:p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190" name="AutoShape 22"/>
          <p:cNvSpPr>
            <a:spLocks/>
          </p:cNvSpPr>
          <p:nvPr/>
        </p:nvSpPr>
        <p:spPr bwMode="auto">
          <a:xfrm>
            <a:off x="255130" y="4980659"/>
            <a:ext cx="2149404" cy="3481493"/>
          </a:xfrm>
          <a:prstGeom prst="accentCallout1">
            <a:avLst>
              <a:gd name="adj1" fmla="val 4667"/>
              <a:gd name="adj2" fmla="val 105042"/>
              <a:gd name="adj3" fmla="val -13898"/>
              <a:gd name="adj4" fmla="val 122269"/>
            </a:avLst>
          </a:prstGeom>
          <a:solidFill>
            <a:srgbClr val="FF6600">
              <a:alpha val="39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240" tIns="66829" rIns="128240" bIns="66829"/>
          <a:lstStyle/>
          <a:p>
            <a:pPr>
              <a:lnSpc>
                <a:spcPct val="110000"/>
              </a:lnSpc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49672" y="167076"/>
            <a:ext cx="4413956" cy="65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r>
              <a:rPr lang="zh-CN" altLang="en-US" sz="3400" b="1" dirty="0" smtClean="0">
                <a:latin typeface="微软雅黑" charset="0"/>
                <a:ea typeface="微软雅黑" charset="0"/>
                <a:cs typeface="微软雅黑" charset="0"/>
              </a:rPr>
              <a:t>360度全景组织 定位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1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人才盘点工具箱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1795440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</a:rPr>
              <a:t>人才地图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solidFill>
                  <a:schemeClr val="tx1"/>
                </a:solidFill>
              </a:rPr>
              <a:t>360</a:t>
            </a:r>
            <a:r>
              <a:rPr kumimoji="1" lang="zh-CN" altLang="en-US" dirty="0">
                <a:solidFill>
                  <a:schemeClr val="tx1"/>
                </a:solidFill>
              </a:rPr>
              <a:t>度全景组织定位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4800" b="1" dirty="0" smtClean="0">
                <a:solidFill>
                  <a:srgbClr val="FF0000"/>
                </a:solidFill>
              </a:rPr>
              <a:t>利益相关方关键需求表</a:t>
            </a:r>
            <a:endParaRPr kumimoji="1" lang="en-US" altLang="zh-CN" sz="48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工作量分析及效能提升表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4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6000" b="1" dirty="0" smtClean="0"/>
              <a:t>《</a:t>
            </a:r>
            <a:r>
              <a:rPr kumimoji="1" lang="zh-CN" altLang="en-US" sz="6000" b="1" dirty="0" smtClean="0"/>
              <a:t>利益相关方关键需求表</a:t>
            </a:r>
            <a:r>
              <a:rPr kumimoji="1" lang="en-US" altLang="zh-CN" sz="6000" b="1" dirty="0" smtClean="0"/>
              <a:t>》</a:t>
            </a:r>
            <a:endParaRPr kumimoji="1"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465" y="2867981"/>
            <a:ext cx="11704321" cy="747776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此工具可以用于以下几个方面：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了解各利益相关方的关键需求</a:t>
            </a: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明确并满足利益相关者的需求</a:t>
            </a: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建立合作伙伴和服务意识</a:t>
            </a: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强化为客户创造价值的意识</a:t>
            </a: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4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39" y="0"/>
            <a:ext cx="11704322" cy="2144889"/>
          </a:xfrm>
        </p:spPr>
        <p:txBody>
          <a:bodyPr/>
          <a:lstStyle/>
          <a:p>
            <a:r>
              <a:rPr kumimoji="1" lang="en-US" altLang="zh-CN" sz="6000" b="1" dirty="0" smtClean="0"/>
              <a:t>《</a:t>
            </a:r>
            <a:r>
              <a:rPr kumimoji="1" lang="zh-CN" altLang="en-US" sz="6000" b="1" dirty="0" smtClean="0"/>
              <a:t>利益相关者关键需求表</a:t>
            </a:r>
            <a:r>
              <a:rPr kumimoji="1" lang="en-US" altLang="zh-CN" sz="6000" b="1" dirty="0" smtClean="0"/>
              <a:t>》</a:t>
            </a:r>
            <a:r>
              <a:rPr kumimoji="1" lang="zh-CN" altLang="en-US" sz="6000" b="1" dirty="0" smtClean="0"/>
              <a:t>模版</a:t>
            </a:r>
            <a:endParaRPr kumimoji="1" lang="zh-CN" altLang="en-US" sz="60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843523"/>
              </p:ext>
            </p:extLst>
          </p:nvPr>
        </p:nvGraphicFramePr>
        <p:xfrm>
          <a:off x="778028" y="1950490"/>
          <a:ext cx="11704636" cy="7266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034"/>
                <a:gridCol w="3197071"/>
                <a:gridCol w="3217334"/>
                <a:gridCol w="3457197"/>
              </a:tblGrid>
              <a:tr h="6849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利益相关者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关键需求（</a:t>
                      </a:r>
                      <a:r>
                        <a:rPr lang="en-US" altLang="zh-CN" sz="2400" b="1" dirty="0" smtClean="0"/>
                        <a:t>1-3</a:t>
                      </a:r>
                      <a:r>
                        <a:rPr lang="zh-CN" altLang="en-US" sz="2400" b="1" dirty="0" smtClean="0"/>
                        <a:t>条）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你需采取的行动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完成时间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1232969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下属</a:t>
                      </a:r>
                      <a:endParaRPr lang="en-US" altLang="zh-CN" b="1" dirty="0" smtClean="0"/>
                    </a:p>
                    <a:p>
                      <a:pPr algn="l"/>
                      <a:r>
                        <a:rPr lang="zh-CN" altLang="zh-CN" b="1" dirty="0" smtClean="0"/>
                        <a:t>（</a:t>
                      </a:r>
                      <a:r>
                        <a:rPr lang="zh-CN" altLang="en-US" b="1" dirty="0" smtClean="0"/>
                        <a:t>如有个性需求则请注明）</a:t>
                      </a:r>
                      <a:endParaRPr lang="en-US" altLang="zh-CN" b="1" dirty="0" smtClean="0"/>
                    </a:p>
                    <a:p>
                      <a:pPr algn="l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得到公正的绩效反馈</a:t>
                      </a:r>
                      <a:endParaRPr lang="en-US" altLang="zh-CN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得到适时的激励和回报</a:t>
                      </a:r>
                      <a:endParaRPr lang="en-US" altLang="zh-CN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提升专业能力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人才盘点／绩效评估／日常反馈</a:t>
                      </a:r>
                      <a:endParaRPr lang="en-US" altLang="zh-CN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职业访谈／调薪考虑</a:t>
                      </a:r>
                      <a:endParaRPr lang="en-US" altLang="zh-CN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工作辅导，组织学习活动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月完成盘点／每年两次正式评估／每月每周例会／日常</a:t>
                      </a:r>
                      <a:endParaRPr lang="en-US" altLang="zh-CN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一年</a:t>
                      </a:r>
                      <a:r>
                        <a:rPr lang="en-US" altLang="zh-CN" dirty="0" smtClean="0"/>
                        <a:t>1-2</a:t>
                      </a:r>
                      <a:r>
                        <a:rPr lang="zh-CN" altLang="en-US" dirty="0" smtClean="0"/>
                        <a:t>次职业访谈和调薪考虑，平时精神激励为主</a:t>
                      </a:r>
                      <a:endParaRPr lang="en-US" altLang="zh-CN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根据需要持续进行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上司：倪彩霞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提供足够的资源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帮助我提升专业能力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多沟通，全面了解公司自己能调配的资源，分清哪些是向领导提出的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多请教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供应商：培训公司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推荐经验丰富的讲师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提供免费的听课名额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讲师讲课的经历介绍、试讲视频等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与客服沟通搞好关系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客户：内部员工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真诚的意见反馈及建议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清晰自己的学习需求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多沟通，与客户多接触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多沟通，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同事</a:t>
                      </a:r>
                      <a:r>
                        <a:rPr lang="en-US" altLang="zh-CN" b="1" dirty="0" smtClean="0"/>
                        <a:t>1</a:t>
                      </a:r>
                      <a:r>
                        <a:rPr lang="zh-CN" altLang="en-US" b="1" dirty="0" smtClean="0"/>
                        <a:t>（跨部门合作伙伴）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多参加试讲试听，及时给于反馈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我的问题比较多多点耐心给我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同事</a:t>
                      </a:r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同事</a:t>
                      </a:r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同事</a:t>
                      </a:r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社区／政府等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3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人才盘点工具箱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1795440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</a:rPr>
              <a:t>人才地图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solidFill>
                  <a:schemeClr val="tx1"/>
                </a:solidFill>
              </a:rPr>
              <a:t>360</a:t>
            </a:r>
            <a:r>
              <a:rPr kumimoji="1" lang="zh-CN" altLang="en-US" dirty="0">
                <a:solidFill>
                  <a:schemeClr val="tx1"/>
                </a:solidFill>
              </a:rPr>
              <a:t>度全景组织定位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</a:rPr>
              <a:t>利益相关方关键需求表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4800" b="1" dirty="0">
                <a:solidFill>
                  <a:srgbClr val="FF0000"/>
                </a:solidFill>
              </a:rPr>
              <a:t>工作量分析及效能提升表</a:t>
            </a:r>
            <a:endParaRPr kumimoji="1" lang="en-US" altLang="zh-CN" sz="48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59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843" y="2175210"/>
            <a:ext cx="11704321" cy="747776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人才的重要性对于先临三维来说无可置疑。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     </a:t>
            </a:r>
            <a:r>
              <a:rPr kumimoji="1" lang="zh-CN" altLang="en-US" dirty="0" smtClean="0"/>
              <a:t>然而公司需要的人才特质，人才分布的情况，人才的质量和数量（而非人头数量），如何使用、激励和发展人才，公司的人才是否放在合适的位置上发挥最大效能，这些问题都没有清晰的答案。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     </a:t>
            </a:r>
            <a:r>
              <a:rPr kumimoji="1" lang="zh-CN" altLang="en-US" dirty="0" smtClean="0"/>
              <a:t>在此背景下，高管决策委员会一致认为人才盘点是一个重要而紧急的项目。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8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《</a:t>
            </a:r>
            <a:r>
              <a:rPr kumimoji="1" lang="zh-CN" altLang="en-US" b="1" dirty="0" smtClean="0"/>
              <a:t>工作量分析和效能提升表</a:t>
            </a:r>
            <a:r>
              <a:rPr kumimoji="1" lang="en-US" altLang="zh-CN" b="1" dirty="0" smtClean="0"/>
              <a:t>》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843" y="2275840"/>
            <a:ext cx="11704321" cy="747776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此表可用于以下几个方面</a:t>
            </a:r>
            <a:endParaRPr kumimoji="1" lang="en-US" altLang="zh-CN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分析工作量和时间分配比例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确定工作重点和可能需要的资源</a:t>
            </a:r>
            <a:endParaRPr kumimoji="1" lang="en-US" altLang="zh-CN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发现工作效能提升的空间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3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89"/>
          <p:cNvGraphicFramePr/>
          <p:nvPr>
            <p:extLst>
              <p:ext uri="{D42A27DB-BD31-4B8C-83A1-F6EECF244321}">
                <p14:modId xmlns:p14="http://schemas.microsoft.com/office/powerpoint/2010/main" val="4286685008"/>
              </p:ext>
            </p:extLst>
          </p:nvPr>
        </p:nvGraphicFramePr>
        <p:xfrm>
          <a:off x="650239" y="2054577"/>
          <a:ext cx="11921065" cy="636467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02542"/>
                <a:gridCol w="456071"/>
                <a:gridCol w="650240"/>
                <a:gridCol w="1517226"/>
                <a:gridCol w="975360"/>
                <a:gridCol w="975360"/>
                <a:gridCol w="1083733"/>
                <a:gridCol w="2600960"/>
                <a:gridCol w="975360"/>
                <a:gridCol w="1083733"/>
                <a:gridCol w="1300480"/>
              </a:tblGrid>
              <a:tr h="2070382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频率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性质</a:t>
                      </a:r>
                      <a:b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</a:br>
                      <a:endParaRPr sz="1400" b="1">
                        <a:solidFill>
                          <a:srgbClr val="C00000"/>
                        </a:solidFill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主要工作内容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用时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 dirty="0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日均小时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占日均实际工作量比例%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结合公司和部门目标实现效率提升的方案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调整后用时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调整后 日均小时）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 dirty="0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调后占日均实际工作量比例%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1183075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日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固定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招聘网站信息发布、更新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11.9%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改变发布频率，辅导用人部门明确岗位要求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0.5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0.5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7.6%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313831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日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固定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面试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5.0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5.0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59.3%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61.2%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32835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日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非固定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指导实习生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0.5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0.5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5.9%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15.3%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32835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周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固定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HR周例会参加及准备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8.0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1.6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19.0%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0.8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12.2%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32835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月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固定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劳务派遣公司的结算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0.2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2.3%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0.1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2.2%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792480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月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非固定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劳务派遣、猎头费用审批、流转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0.1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1.7%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0.1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1.5%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合计：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8.4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6.5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758613" y="242452"/>
            <a:ext cx="11704321" cy="1625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/>
            </a:pPr>
            <a:r>
              <a:rPr kumimoji="1" lang="zh-CN" altLang="en-US" sz="4400" dirty="0"/>
              <a:t>工作量分析及效能提</a:t>
            </a:r>
            <a:r>
              <a:rPr kumimoji="1" lang="zh-CN" altLang="en-US" sz="4400" dirty="0" smtClean="0"/>
              <a:t>升表</a:t>
            </a:r>
            <a:endParaRPr sz="115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人才盘点工具箱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1795440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</a:rPr>
              <a:t>人才地图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solidFill>
                  <a:schemeClr val="tx1"/>
                </a:solidFill>
              </a:rPr>
              <a:t>360</a:t>
            </a:r>
            <a:r>
              <a:rPr kumimoji="1" lang="zh-CN" altLang="en-US" dirty="0">
                <a:solidFill>
                  <a:schemeClr val="tx1"/>
                </a:solidFill>
              </a:rPr>
              <a:t>度全景组织定位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</a:rPr>
              <a:t>利益相关方关键需求表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4800" b="1" dirty="0">
                <a:solidFill>
                  <a:srgbClr val="FF0000"/>
                </a:solidFill>
              </a:rPr>
              <a:t>工作量分析及效能提升表</a:t>
            </a:r>
            <a:endParaRPr kumimoji="1" lang="en-US" altLang="zh-CN" sz="48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96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个人发展计划表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此工具可以用于以下几个方面：</a:t>
            </a:r>
            <a:endParaRPr kumimoji="1" lang="en-US" altLang="zh-CN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了解个人职业愿景和规划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了解为支持绩效目标和职业发展所需的胜任力要求及差距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提供相应的学习发展支持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44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个人发展计划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模版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951" y="2009282"/>
            <a:ext cx="11704320" cy="677928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职业目标：（希望下一个职位是什么？希望什么时候实现？）</a:t>
            </a:r>
            <a:endParaRPr lang="en-US" altLang="zh-CN" sz="3200" dirty="0"/>
          </a:p>
          <a:p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绩效目标</a:t>
            </a:r>
            <a:r>
              <a:rPr lang="zh-CN" altLang="en-US" sz="3200" dirty="0">
                <a:sym typeface="Wingdings" pitchFamily="2" charset="2"/>
              </a:rPr>
              <a:t>：（</a:t>
            </a:r>
            <a:r>
              <a:rPr lang="en-US" altLang="zh-CN" sz="3200" dirty="0">
                <a:sym typeface="Wingdings" pitchFamily="2" charset="2"/>
              </a:rPr>
              <a:t>2015</a:t>
            </a:r>
            <a:r>
              <a:rPr lang="zh-CN" altLang="en-US" sz="3200" dirty="0">
                <a:sym typeface="Wingdings" pitchFamily="2" charset="2"/>
              </a:rPr>
              <a:t>年主要绩效目标</a:t>
            </a:r>
            <a:r>
              <a:rPr lang="en-US" altLang="zh-CN" sz="3200" dirty="0">
                <a:sym typeface="Wingdings" pitchFamily="2" charset="2"/>
              </a:rPr>
              <a:t>/</a:t>
            </a:r>
            <a:r>
              <a:rPr lang="zh-CN" altLang="en-US" sz="3200" dirty="0">
                <a:sym typeface="Wingdings" pitchFamily="2" charset="2"/>
              </a:rPr>
              <a:t>关键任务）</a:t>
            </a:r>
            <a:endParaRPr lang="en-US" altLang="zh-CN" sz="3200" dirty="0"/>
          </a:p>
          <a:p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能力提升：为达到以上目标，我需要提升哪些技能？</a:t>
            </a:r>
            <a:endParaRPr lang="en-US" altLang="zh-CN" sz="3200" dirty="0"/>
          </a:p>
          <a:p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4. 70/20/10</a:t>
            </a:r>
            <a:r>
              <a:rPr lang="zh-CN" altLang="en-US" sz="3200" dirty="0"/>
              <a:t>学习计划</a:t>
            </a:r>
            <a:r>
              <a:rPr lang="en-US" altLang="zh-CN" sz="3200" dirty="0">
                <a:sym typeface="Wingdings" pitchFamily="2" charset="2"/>
              </a:rPr>
              <a:t>(</a:t>
            </a:r>
            <a:r>
              <a:rPr lang="zh-CN" altLang="en-US" sz="3200" dirty="0">
                <a:sym typeface="Wingdings" pitchFamily="2" charset="2"/>
              </a:rPr>
              <a:t>工作中学习</a:t>
            </a:r>
            <a:r>
              <a:rPr lang="en-US" altLang="zh-CN" sz="3200" dirty="0">
                <a:sym typeface="Wingdings" pitchFamily="2" charset="2"/>
              </a:rPr>
              <a:t>/</a:t>
            </a:r>
            <a:r>
              <a:rPr lang="zh-CN" altLang="en-US" sz="3200" dirty="0">
                <a:sym typeface="Wingdings" pitchFamily="2" charset="2"/>
              </a:rPr>
              <a:t>间接学习</a:t>
            </a:r>
            <a:r>
              <a:rPr lang="en-US" altLang="zh-CN" sz="3200" dirty="0">
                <a:sym typeface="Wingdings" pitchFamily="2" charset="2"/>
              </a:rPr>
              <a:t>/</a:t>
            </a:r>
            <a:r>
              <a:rPr lang="zh-CN" altLang="en-US" sz="3200" dirty="0">
                <a:sym typeface="Wingdings" pitchFamily="2" charset="2"/>
              </a:rPr>
              <a:t>正式培训）</a:t>
            </a:r>
            <a:endParaRPr lang="en-US" altLang="zh-CN" sz="3200" dirty="0"/>
          </a:p>
          <a:p>
            <a:pPr>
              <a:buNone/>
            </a:pPr>
            <a:r>
              <a:rPr lang="zh-CN" altLang="en-US" sz="3200" dirty="0"/>
              <a:t>学习方式：      具体行动     需要的支持   完成时间 </a:t>
            </a:r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70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20:</a:t>
            </a:r>
          </a:p>
          <a:p>
            <a:pPr>
              <a:buNone/>
            </a:pPr>
            <a:r>
              <a:rPr lang="en-US" altLang="zh-CN" sz="3200" dirty="0" smtClean="0"/>
              <a:t>10</a:t>
            </a:r>
            <a:r>
              <a:rPr lang="zh-CN" altLang="zh-CN" sz="3200" dirty="0"/>
              <a:t>：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248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0570" y="688624"/>
            <a:ext cx="11763022" cy="111534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zh-CN" altLang="en-US" b="1" dirty="0" smtClean="0">
                <a:latin typeface="+mj-ea"/>
                <a:sym typeface="Wingdings" pitchFamily="2" charset="2"/>
              </a:rPr>
              <a:t>超越培训（</a:t>
            </a:r>
            <a:r>
              <a:rPr lang="en-US" altLang="zh-CN" b="1" dirty="0" smtClean="0">
                <a:latin typeface="+mj-ea"/>
                <a:sym typeface="Wingdings" pitchFamily="2" charset="2"/>
              </a:rPr>
              <a:t>70-20-10</a:t>
            </a:r>
            <a:r>
              <a:rPr lang="zh-CN" altLang="en-US" b="1" dirty="0" smtClean="0">
                <a:latin typeface="+mj-ea"/>
                <a:sym typeface="Wingdings" pitchFamily="2" charset="2"/>
              </a:rPr>
              <a:t>学习模式）</a:t>
            </a:r>
            <a:r>
              <a:rPr lang="en-GB" altLang="zh-CN" b="1" dirty="0" smtClean="0">
                <a:solidFill>
                  <a:schemeClr val="accent2"/>
                </a:solidFill>
                <a:latin typeface="+mj-ea"/>
              </a:rPr>
              <a:t> </a:t>
            </a:r>
            <a:r>
              <a:rPr lang="en-GB" altLang="zh-CN" b="1" dirty="0" smtClean="0">
                <a:solidFill>
                  <a:schemeClr val="accent2"/>
                </a:solidFill>
                <a:ea typeface="宋体" pitchFamily="2" charset="-122"/>
              </a:rPr>
              <a:t/>
            </a:r>
            <a:br>
              <a:rPr lang="en-GB" altLang="zh-CN" b="1" dirty="0" smtClean="0">
                <a:solidFill>
                  <a:schemeClr val="accent2"/>
                </a:solidFill>
                <a:ea typeface="宋体" pitchFamily="2" charset="-122"/>
              </a:rPr>
            </a:br>
            <a:endParaRPr lang="en-US" altLang="zh-CN" sz="4000" b="1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65891" name="AutoShape 3"/>
          <p:cNvSpPr>
            <a:spLocks noChangeArrowheads="1"/>
          </p:cNvSpPr>
          <p:nvPr/>
        </p:nvSpPr>
        <p:spPr bwMode="auto">
          <a:xfrm>
            <a:off x="6475308" y="2214215"/>
            <a:ext cx="6091484" cy="6729486"/>
          </a:xfrm>
          <a:prstGeom prst="roundRect">
            <a:avLst>
              <a:gd name="adj" fmla="val 10745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lIns="130046" tIns="127998" rIns="130046" bIns="12799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None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&lt; 70 &gt;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工作中学习（行）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项目工作、实际任务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学习小组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最佳实践共享、论坛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传帮带</a:t>
            </a: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自学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职位轮换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行动学习</a:t>
            </a:r>
            <a:endParaRPr lang="en-US" altLang="zh-CN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65892" name="AutoShape 4"/>
          <p:cNvSpPr>
            <a:spLocks noChangeArrowheads="1"/>
          </p:cNvSpPr>
          <p:nvPr/>
        </p:nvSpPr>
        <p:spPr bwMode="auto">
          <a:xfrm>
            <a:off x="347698" y="5347334"/>
            <a:ext cx="6089227" cy="3552437"/>
          </a:xfrm>
          <a:prstGeom prst="roundRect">
            <a:avLst>
              <a:gd name="adj" fmla="val 10745"/>
            </a:avLst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lIns="130046" tIns="127998" rIns="130046" bIns="12799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None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&lt; 20 &gt;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间接学习（省）</a:t>
            </a: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教练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导师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测评</a:t>
            </a: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员工敬业度调查，</a:t>
            </a: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360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评估，盖洛普测试等等）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65893" name="AutoShape 5"/>
          <p:cNvSpPr>
            <a:spLocks noChangeArrowheads="1"/>
          </p:cNvSpPr>
          <p:nvPr/>
        </p:nvSpPr>
        <p:spPr bwMode="auto">
          <a:xfrm>
            <a:off x="433494" y="2275841"/>
            <a:ext cx="6073422" cy="2996072"/>
          </a:xfrm>
          <a:prstGeom prst="roundRect">
            <a:avLst>
              <a:gd name="adj" fmla="val 10745"/>
            </a:avLst>
          </a:prstGeom>
          <a:solidFill>
            <a:schemeClr val="accent1">
              <a:lumMod val="20000"/>
              <a:lumOff val="8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lIns="130046" tIns="127998" rIns="130046" bIns="12799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None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&lt; 10 &gt;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正式培训（知）</a:t>
            </a: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传统讲师培训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E-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学习</a:t>
            </a: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阅读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304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39" y="-504390"/>
            <a:ext cx="11704322" cy="2144889"/>
          </a:xfrm>
        </p:spPr>
        <p:txBody>
          <a:bodyPr/>
          <a:lstStyle/>
          <a:p>
            <a:r>
              <a:rPr lang="zh-CN" altLang="en-US" sz="6000" b="1" dirty="0" smtClean="0"/>
              <a:t>个人发展计划（举例）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239" y="1202991"/>
            <a:ext cx="11704320" cy="7373619"/>
          </a:xfrm>
          <a:ln>
            <a:solidFill>
              <a:schemeClr val="tx1"/>
            </a:solidFill>
          </a:ln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2000" dirty="0" smtClean="0"/>
              <a:t>职业</a:t>
            </a:r>
            <a:r>
              <a:rPr lang="zh-CN" altLang="en-US" sz="2000" dirty="0"/>
              <a:t>目标：（希望下一个职位是什么？希望什么时候实现？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希望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年后进行职责的增加或轮岗。尝试市场和国际交流的职责。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en-US" altLang="zh-CN" sz="2000" dirty="0"/>
              <a:t>. </a:t>
            </a:r>
            <a:r>
              <a:rPr lang="zh-CN" altLang="en-US" sz="2000" dirty="0"/>
              <a:t>绩效目标</a:t>
            </a:r>
            <a:r>
              <a:rPr lang="zh-CN" altLang="en-US" sz="2000" dirty="0">
                <a:sym typeface="Wingdings" pitchFamily="2" charset="2"/>
              </a:rPr>
              <a:t>：（</a:t>
            </a:r>
            <a:r>
              <a:rPr lang="en-US" altLang="zh-CN" sz="2000" dirty="0">
                <a:sym typeface="Wingdings" pitchFamily="2" charset="2"/>
              </a:rPr>
              <a:t>2015</a:t>
            </a:r>
            <a:r>
              <a:rPr lang="zh-CN" altLang="en-US" sz="2000" dirty="0">
                <a:sym typeface="Wingdings" pitchFamily="2" charset="2"/>
              </a:rPr>
              <a:t>年主要绩效目标</a:t>
            </a:r>
            <a:r>
              <a:rPr lang="en-US" altLang="zh-CN" sz="2000" dirty="0">
                <a:sym typeface="Wingdings" pitchFamily="2" charset="2"/>
              </a:rPr>
              <a:t>/</a:t>
            </a:r>
            <a:r>
              <a:rPr lang="zh-CN" altLang="en-US" sz="2000" dirty="0">
                <a:sym typeface="Wingdings" pitchFamily="2" charset="2"/>
              </a:rPr>
              <a:t>关键任务）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梳理并初步建立管理相关体系，在行动中建设企业文化</a:t>
            </a:r>
            <a:r>
              <a:rPr lang="zh-CN" altLang="zh-CN" sz="2000" dirty="0" smtClean="0"/>
              <a:t>；</a:t>
            </a:r>
            <a:r>
              <a:rPr lang="zh-CN" altLang="en-US" sz="2000" dirty="0" smtClean="0"/>
              <a:t>培养部门和公司高潜力管理团队，做好总公司支持，促进业绩提升。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能力提升：为达到以上目标，我需要提升哪些</a:t>
            </a:r>
            <a:r>
              <a:rPr lang="zh-CN" altLang="en-US" sz="2000" dirty="0" smtClean="0"/>
              <a:t>技能？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对公司现有人员，业务，政策流程的熟悉</a:t>
            </a:r>
            <a:endParaRPr lang="en-US" altLang="zh-CN" sz="2000" dirty="0"/>
          </a:p>
          <a:p>
            <a:pPr marL="949098" lvl="1" indent="-514350"/>
            <a:r>
              <a:rPr lang="zh-CN" altLang="en-US" sz="2000" dirty="0"/>
              <a:t>对行业知识和竞争对手的学习</a:t>
            </a:r>
            <a:endParaRPr lang="en-US" altLang="zh-CN" sz="2000" dirty="0"/>
          </a:p>
          <a:p>
            <a:pPr marL="949098" lvl="1" indent="-514350"/>
            <a:r>
              <a:rPr lang="zh-CN" altLang="en-US" sz="2000" dirty="0"/>
              <a:t>参与战略规划，更多交流</a:t>
            </a:r>
            <a:endParaRPr lang="en-US" altLang="zh-CN" sz="2000" dirty="0"/>
          </a:p>
          <a:p>
            <a:pPr marL="949098" lvl="1" indent="-514350"/>
            <a:r>
              <a:rPr lang="zh-CN" altLang="en-US" sz="2000" dirty="0"/>
              <a:t>保持对外界新知识</a:t>
            </a:r>
            <a:r>
              <a:rPr lang="zh-CN" altLang="en-US" sz="2000" dirty="0" smtClean="0"/>
              <a:t>的接触和学习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4. 70/20/10</a:t>
            </a:r>
            <a:r>
              <a:rPr lang="zh-CN" altLang="en-US" sz="2000" dirty="0"/>
              <a:t>学习计划</a:t>
            </a:r>
            <a:r>
              <a:rPr lang="en-US" altLang="zh-CN" sz="2000" dirty="0">
                <a:sym typeface="Wingdings" pitchFamily="2" charset="2"/>
              </a:rPr>
              <a:t>(</a:t>
            </a:r>
            <a:r>
              <a:rPr lang="zh-CN" altLang="en-US" sz="2000" dirty="0">
                <a:sym typeface="Wingdings" pitchFamily="2" charset="2"/>
              </a:rPr>
              <a:t>工作中学习</a:t>
            </a:r>
            <a:r>
              <a:rPr lang="en-US" altLang="zh-CN" sz="2000" dirty="0">
                <a:sym typeface="Wingdings" pitchFamily="2" charset="2"/>
              </a:rPr>
              <a:t>/</a:t>
            </a:r>
            <a:r>
              <a:rPr lang="zh-CN" altLang="en-US" sz="2000" dirty="0">
                <a:sym typeface="Wingdings" pitchFamily="2" charset="2"/>
              </a:rPr>
              <a:t>间接学习</a:t>
            </a:r>
            <a:r>
              <a:rPr lang="en-US" altLang="zh-CN" sz="2000" dirty="0">
                <a:sym typeface="Wingdings" pitchFamily="2" charset="2"/>
              </a:rPr>
              <a:t>/</a:t>
            </a:r>
            <a:r>
              <a:rPr lang="zh-CN" altLang="en-US" sz="2000" dirty="0">
                <a:sym typeface="Wingdings" pitchFamily="2" charset="2"/>
              </a:rPr>
              <a:t>正式培训</a:t>
            </a:r>
            <a:r>
              <a:rPr lang="zh-CN" altLang="en-US" sz="2000" dirty="0" smtClean="0">
                <a:sym typeface="Wingdings" pitchFamily="2" charset="2"/>
              </a:rPr>
              <a:t>）</a:t>
            </a:r>
            <a:endParaRPr lang="en-US" altLang="zh-CN" sz="2000" dirty="0" smtClean="0">
              <a:sym typeface="Wingdings" pitchFamily="2" charset="2"/>
            </a:endParaRP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97952"/>
              </p:ext>
            </p:extLst>
          </p:nvPr>
        </p:nvGraphicFramePr>
        <p:xfrm>
          <a:off x="917634" y="5655468"/>
          <a:ext cx="11096876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214874"/>
                <a:gridCol w="3809970"/>
                <a:gridCol w="2398870"/>
                <a:gridCol w="16731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学习方式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具体行动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需要的支持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完成时间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7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843" y="2280378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盘点公司现有人才库资源（绩效和潜力）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明确岗位的定位和相应的责权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分析个人的工作量以提升效能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制定和实施个人发展计划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50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项目时间表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860051"/>
              </p:ext>
            </p:extLst>
          </p:nvPr>
        </p:nvGraphicFramePr>
        <p:xfrm>
          <a:off x="383497" y="2366151"/>
          <a:ext cx="12269199" cy="55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512"/>
                <a:gridCol w="5628494"/>
                <a:gridCol w="2355063"/>
                <a:gridCol w="1824020"/>
                <a:gridCol w="184711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序号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行动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完成时间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负责人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进展情况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讨论并设计人才盘点工具表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高管完成本人工具表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高管层集体回顾高管团队人才盘点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全体管理人员进行人才盘点说明会议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每个部门进行人才盘点会议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汇总人才盘点结果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51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项目成员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dirty="0" smtClean="0"/>
              <a:t>项目决策委员会成员：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项目负责人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项目成员：所有管理人员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项目参加者：全体员工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项目助理：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75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人才盘点工具箱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2275840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人才地图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/>
              <a:t>360</a:t>
            </a:r>
            <a:r>
              <a:rPr kumimoji="1" lang="zh-CN" altLang="en-US" dirty="0" smtClean="0"/>
              <a:t>度全景组织定位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利益相关方关键需求表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工作量分析及效能提升表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51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人才盘点工具箱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1795440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4800" dirty="0" smtClean="0">
                <a:solidFill>
                  <a:srgbClr val="FF0000"/>
                </a:solidFill>
              </a:rPr>
              <a:t>人才地图</a:t>
            </a:r>
            <a:endParaRPr kumimoji="1" lang="en-US" altLang="zh-CN" sz="4800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3</a:t>
            </a:r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度全景组织定位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利益相关方关键需求表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工作量分析及效能提升表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32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人才地图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用途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1795440"/>
            <a:ext cx="11704321" cy="74777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/>
              <a:t>人才地图可用于以下几个方面：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团队成员绩效和潜力的评价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人才梯队建设的参考信息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职业发展和培训需求的依据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81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39"/>
          <p:cNvSpPr txBox="1">
            <a:spLocks noChangeArrowheads="1"/>
          </p:cNvSpPr>
          <p:nvPr/>
        </p:nvSpPr>
        <p:spPr bwMode="auto">
          <a:xfrm>
            <a:off x="7958364" y="2174242"/>
            <a:ext cx="1029706" cy="91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10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19" name="TextBox 40"/>
          <p:cNvSpPr txBox="1">
            <a:spLocks noChangeArrowheads="1"/>
          </p:cNvSpPr>
          <p:nvPr/>
        </p:nvSpPr>
        <p:spPr bwMode="auto">
          <a:xfrm>
            <a:off x="5373511" y="2174242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7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0" name="TextBox 43"/>
          <p:cNvSpPr txBox="1">
            <a:spLocks noChangeArrowheads="1"/>
          </p:cNvSpPr>
          <p:nvPr/>
        </p:nvSpPr>
        <p:spPr bwMode="auto">
          <a:xfrm>
            <a:off x="5558649" y="440492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5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1" name="TextBox 44"/>
          <p:cNvSpPr txBox="1">
            <a:spLocks noChangeArrowheads="1"/>
          </p:cNvSpPr>
          <p:nvPr/>
        </p:nvSpPr>
        <p:spPr bwMode="auto">
          <a:xfrm>
            <a:off x="8094134" y="440492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8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2" name="TextBox 45"/>
          <p:cNvSpPr txBox="1">
            <a:spLocks noChangeArrowheads="1"/>
          </p:cNvSpPr>
          <p:nvPr/>
        </p:nvSpPr>
        <p:spPr bwMode="auto">
          <a:xfrm>
            <a:off x="10852836" y="4404926"/>
            <a:ext cx="1029706" cy="91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11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3" name="TextBox 46"/>
          <p:cNvSpPr txBox="1">
            <a:spLocks noChangeArrowheads="1"/>
          </p:cNvSpPr>
          <p:nvPr/>
        </p:nvSpPr>
        <p:spPr bwMode="auto">
          <a:xfrm>
            <a:off x="10812499" y="647756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9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4" name="TextBox 38"/>
          <p:cNvSpPr txBox="1">
            <a:spLocks noChangeArrowheads="1"/>
          </p:cNvSpPr>
          <p:nvPr/>
        </p:nvSpPr>
        <p:spPr bwMode="auto">
          <a:xfrm>
            <a:off x="10654151" y="2174242"/>
            <a:ext cx="1029706" cy="91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12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5" name="TextBox 41"/>
          <p:cNvSpPr txBox="1">
            <a:spLocks noChangeArrowheads="1"/>
          </p:cNvSpPr>
          <p:nvPr/>
        </p:nvSpPr>
        <p:spPr bwMode="auto">
          <a:xfrm>
            <a:off x="2655147" y="2174242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4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6" name="TextBox 42"/>
          <p:cNvSpPr txBox="1">
            <a:spLocks noChangeArrowheads="1"/>
          </p:cNvSpPr>
          <p:nvPr/>
        </p:nvSpPr>
        <p:spPr bwMode="auto">
          <a:xfrm>
            <a:off x="2655147" y="440492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2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7" name="TextBox 47"/>
          <p:cNvSpPr txBox="1">
            <a:spLocks noChangeArrowheads="1"/>
          </p:cNvSpPr>
          <p:nvPr/>
        </p:nvSpPr>
        <p:spPr bwMode="auto">
          <a:xfrm>
            <a:off x="8094134" y="647756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6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8" name="TextBox 48"/>
          <p:cNvSpPr txBox="1">
            <a:spLocks noChangeArrowheads="1"/>
          </p:cNvSpPr>
          <p:nvPr/>
        </p:nvSpPr>
        <p:spPr bwMode="auto">
          <a:xfrm>
            <a:off x="5558649" y="647756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3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9" name="TextBox 49"/>
          <p:cNvSpPr txBox="1">
            <a:spLocks noChangeArrowheads="1"/>
          </p:cNvSpPr>
          <p:nvPr/>
        </p:nvSpPr>
        <p:spPr bwMode="auto">
          <a:xfrm>
            <a:off x="2655147" y="647756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1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30" name="Text Box 27"/>
          <p:cNvSpPr txBox="1">
            <a:spLocks noChangeArrowheads="1"/>
          </p:cNvSpPr>
          <p:nvPr/>
        </p:nvSpPr>
        <p:spPr bwMode="auto">
          <a:xfrm>
            <a:off x="5181592" y="8534427"/>
            <a:ext cx="3104445" cy="52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692" tIns="63217" rIns="128692" bIns="63217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600" b="1" dirty="0">
                <a:solidFill>
                  <a:srgbClr val="000000"/>
                </a:solidFill>
                <a:latin typeface="微软雅黑"/>
                <a:ea typeface="微软雅黑"/>
              </a:rPr>
              <a:t>绩效</a:t>
            </a:r>
          </a:p>
        </p:txBody>
      </p:sp>
      <p:sp>
        <p:nvSpPr>
          <p:cNvPr id="60431" name="Text Box 28"/>
          <p:cNvSpPr txBox="1">
            <a:spLocks noChangeArrowheads="1"/>
          </p:cNvSpPr>
          <p:nvPr/>
        </p:nvSpPr>
        <p:spPr bwMode="auto">
          <a:xfrm rot="16200000" flipH="1">
            <a:off x="-641207" y="4541792"/>
            <a:ext cx="1984586" cy="52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692" tIns="63217" rIns="128692" bIns="63217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600" b="1">
                <a:solidFill>
                  <a:srgbClr val="000000"/>
                </a:solidFill>
                <a:latin typeface="微软雅黑"/>
                <a:ea typeface="微软雅黑"/>
              </a:rPr>
              <a:t>潜力</a:t>
            </a:r>
          </a:p>
        </p:txBody>
      </p:sp>
      <p:sp>
        <p:nvSpPr>
          <p:cNvPr id="60432" name="Line 29"/>
          <p:cNvSpPr>
            <a:spLocks noChangeShapeType="1"/>
          </p:cNvSpPr>
          <p:nvPr/>
        </p:nvSpPr>
        <p:spPr bwMode="auto">
          <a:xfrm>
            <a:off x="1381761" y="8358293"/>
            <a:ext cx="11266311" cy="0"/>
          </a:xfrm>
          <a:prstGeom prst="line">
            <a:avLst/>
          </a:prstGeom>
          <a:noFill/>
          <a:ln w="19050">
            <a:solidFill>
              <a:srgbClr val="70007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8692" tIns="63217" rIns="128692" bIns="63217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0433" name="Line 30"/>
          <p:cNvSpPr>
            <a:spLocks noChangeShapeType="1"/>
          </p:cNvSpPr>
          <p:nvPr/>
        </p:nvSpPr>
        <p:spPr bwMode="auto">
          <a:xfrm flipH="1" flipV="1">
            <a:off x="1381760" y="1456268"/>
            <a:ext cx="0" cy="6902026"/>
          </a:xfrm>
          <a:prstGeom prst="line">
            <a:avLst/>
          </a:prstGeom>
          <a:noFill/>
          <a:ln w="19050">
            <a:solidFill>
              <a:srgbClr val="70007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8692" tIns="63217" rIns="128692" bIns="63217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0434" name="Text Box 31"/>
          <p:cNvSpPr txBox="1">
            <a:spLocks noChangeArrowheads="1"/>
          </p:cNvSpPr>
          <p:nvPr/>
        </p:nvSpPr>
        <p:spPr bwMode="auto">
          <a:xfrm>
            <a:off x="458330" y="2135858"/>
            <a:ext cx="1025031" cy="83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998" tIns="66559" rIns="127998" bIns="66559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en-US" altLang="zh-CN" sz="2000" b="1">
                <a:solidFill>
                  <a:srgbClr val="000000"/>
                </a:solidFill>
                <a:latin typeface="微软雅黑"/>
                <a:ea typeface="微软雅黑"/>
              </a:rPr>
              <a:t>3 or 4 </a:t>
            </a:r>
          </a:p>
          <a:p>
            <a:pPr algn="ctr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000" b="1">
                <a:solidFill>
                  <a:srgbClr val="000000"/>
                </a:solidFill>
                <a:latin typeface="微软雅黑"/>
                <a:ea typeface="微软雅黑"/>
              </a:rPr>
              <a:t>学习力</a:t>
            </a:r>
          </a:p>
        </p:txBody>
      </p:sp>
      <p:sp>
        <p:nvSpPr>
          <p:cNvPr id="60435" name="Text Box 32"/>
          <p:cNvSpPr txBox="1">
            <a:spLocks noChangeArrowheads="1"/>
          </p:cNvSpPr>
          <p:nvPr/>
        </p:nvSpPr>
        <p:spPr bwMode="auto">
          <a:xfrm>
            <a:off x="458330" y="4323645"/>
            <a:ext cx="1025031" cy="83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998" tIns="66559" rIns="127998" bIns="66559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2000" b="1">
                <a:solidFill>
                  <a:srgbClr val="000000"/>
                </a:solidFill>
                <a:latin typeface="微软雅黑"/>
                <a:ea typeface="微软雅黑"/>
              </a:rPr>
              <a:t>2 or 3 </a:t>
            </a:r>
          </a:p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zh-CN" altLang="en-US" sz="2000" b="1">
                <a:solidFill>
                  <a:srgbClr val="000000"/>
                </a:solidFill>
                <a:latin typeface="微软雅黑"/>
                <a:ea typeface="微软雅黑"/>
              </a:rPr>
              <a:t>学习力</a:t>
            </a:r>
          </a:p>
        </p:txBody>
      </p:sp>
      <p:sp>
        <p:nvSpPr>
          <p:cNvPr id="60436" name="Text Box 33"/>
          <p:cNvSpPr txBox="1">
            <a:spLocks noChangeArrowheads="1"/>
          </p:cNvSpPr>
          <p:nvPr/>
        </p:nvSpPr>
        <p:spPr bwMode="auto">
          <a:xfrm>
            <a:off x="2095218" y="7848036"/>
            <a:ext cx="1280161" cy="44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6559" rIns="127998" bIns="66559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000" b="1" u="sng">
                <a:solidFill>
                  <a:srgbClr val="000000"/>
                </a:solidFill>
                <a:latin typeface="微软雅黑"/>
                <a:ea typeface="微软雅黑"/>
              </a:rPr>
              <a:t>需要提高</a:t>
            </a:r>
          </a:p>
        </p:txBody>
      </p:sp>
      <p:sp>
        <p:nvSpPr>
          <p:cNvPr id="60437" name="Text Box 34"/>
          <p:cNvSpPr txBox="1">
            <a:spLocks noChangeArrowheads="1"/>
          </p:cNvSpPr>
          <p:nvPr/>
        </p:nvSpPr>
        <p:spPr bwMode="auto">
          <a:xfrm>
            <a:off x="5572909" y="7848036"/>
            <a:ext cx="784281" cy="44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6559" rIns="127998" bIns="66559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000" b="1" u="sng">
                <a:solidFill>
                  <a:srgbClr val="000000"/>
                </a:solidFill>
                <a:latin typeface="微软雅黑"/>
                <a:ea typeface="微软雅黑"/>
              </a:rPr>
              <a:t>良好</a:t>
            </a:r>
          </a:p>
        </p:txBody>
      </p:sp>
      <p:sp>
        <p:nvSpPr>
          <p:cNvPr id="60438" name="Text Box 35"/>
          <p:cNvSpPr txBox="1">
            <a:spLocks noChangeArrowheads="1"/>
          </p:cNvSpPr>
          <p:nvPr/>
        </p:nvSpPr>
        <p:spPr bwMode="auto">
          <a:xfrm>
            <a:off x="7868356" y="7845779"/>
            <a:ext cx="767644" cy="44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6559" rIns="127998" bIns="66559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000" b="1" u="sng">
                <a:solidFill>
                  <a:srgbClr val="000000"/>
                </a:solidFill>
                <a:latin typeface="微软雅黑"/>
                <a:ea typeface="微软雅黑"/>
              </a:rPr>
              <a:t>优秀</a:t>
            </a:r>
          </a:p>
        </p:txBody>
      </p:sp>
      <p:sp>
        <p:nvSpPr>
          <p:cNvPr id="60439" name="Text Box 36"/>
          <p:cNvSpPr txBox="1">
            <a:spLocks noChangeArrowheads="1"/>
          </p:cNvSpPr>
          <p:nvPr/>
        </p:nvSpPr>
        <p:spPr bwMode="auto">
          <a:xfrm>
            <a:off x="10516729" y="7845779"/>
            <a:ext cx="769903" cy="44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6559" rIns="127998" bIns="66559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000" b="1" u="sng">
                <a:solidFill>
                  <a:srgbClr val="000000"/>
                </a:solidFill>
                <a:latin typeface="微软雅黑"/>
                <a:ea typeface="微软雅黑"/>
              </a:rPr>
              <a:t>卓越</a:t>
            </a:r>
          </a:p>
        </p:txBody>
      </p:sp>
      <p:sp>
        <p:nvSpPr>
          <p:cNvPr id="60440" name="Rectangle 37"/>
          <p:cNvSpPr>
            <a:spLocks noChangeArrowheads="1"/>
          </p:cNvSpPr>
          <p:nvPr/>
        </p:nvSpPr>
        <p:spPr bwMode="auto">
          <a:xfrm>
            <a:off x="356730" y="6373708"/>
            <a:ext cx="1126632" cy="83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998" tIns="66559" rIns="127998" bIns="66559">
            <a:spAutoFit/>
          </a:bodyPr>
          <a:lstStyle/>
          <a:p>
            <a:pPr defTabSz="1083716" fontAlgn="base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2000" b="1">
                <a:solidFill>
                  <a:srgbClr val="000000"/>
                </a:solidFill>
                <a:latin typeface="微软雅黑"/>
              </a:rPr>
              <a:t>1 or 2 </a:t>
            </a:r>
          </a:p>
          <a:p>
            <a:pPr defTabSz="1083716" fontAlgn="base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zh-CN" altLang="en-US" sz="2000" b="1">
                <a:solidFill>
                  <a:srgbClr val="000000"/>
                </a:solidFill>
                <a:latin typeface="微软雅黑"/>
              </a:rPr>
              <a:t>学习力</a:t>
            </a:r>
          </a:p>
        </p:txBody>
      </p:sp>
      <p:sp>
        <p:nvSpPr>
          <p:cNvPr id="60441" name="Rectangle 79"/>
          <p:cNvSpPr>
            <a:spLocks noChangeArrowheads="1"/>
          </p:cNvSpPr>
          <p:nvPr/>
        </p:nvSpPr>
        <p:spPr bwMode="auto">
          <a:xfrm>
            <a:off x="1381760" y="7335521"/>
            <a:ext cx="10947965" cy="51251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zh-CN" altLang="en-US" sz="2000" b="1">
                <a:solidFill>
                  <a:srgbClr val="000000"/>
                </a:solidFill>
                <a:latin typeface="微软雅黑"/>
              </a:rPr>
              <a:t>试用期员工</a:t>
            </a:r>
          </a:p>
        </p:txBody>
      </p:sp>
      <p:sp>
        <p:nvSpPr>
          <p:cNvPr id="44058" name="Title 28"/>
          <p:cNvSpPr>
            <a:spLocks noGrp="1"/>
          </p:cNvSpPr>
          <p:nvPr>
            <p:ph type="title"/>
          </p:nvPr>
        </p:nvSpPr>
        <p:spPr>
          <a:xfrm>
            <a:off x="625405" y="202540"/>
            <a:ext cx="11704320" cy="16256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altLang="zh-CN" dirty="0" smtClean="0">
                <a:latin typeface="+mj-ea"/>
              </a:rPr>
              <a:t>《</a:t>
            </a:r>
            <a:r>
              <a:rPr lang="zh-CN" altLang="de-DE" dirty="0" smtClean="0">
                <a:latin typeface="+mj-ea"/>
              </a:rPr>
              <a:t>人才地图</a:t>
            </a:r>
            <a:r>
              <a:rPr lang="en-US" altLang="zh-CN" dirty="0" smtClean="0">
                <a:latin typeface="+mj-ea"/>
              </a:rPr>
              <a:t>》</a:t>
            </a:r>
            <a:r>
              <a:rPr lang="zh-CN" altLang="en-US" dirty="0" smtClean="0">
                <a:latin typeface="+mj-ea"/>
              </a:rPr>
              <a:t>模版</a:t>
            </a:r>
            <a:endParaRPr lang="zh-CN" altLang="de-DE" dirty="0" smtClean="0">
              <a:latin typeface="+mj-ea"/>
            </a:endParaRPr>
          </a:p>
        </p:txBody>
      </p:sp>
      <p:graphicFrame>
        <p:nvGraphicFramePr>
          <p:cNvPr id="2023451" name="Group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86491"/>
              </p:ext>
            </p:extLst>
          </p:nvPr>
        </p:nvGraphicFramePr>
        <p:xfrm>
          <a:off x="1381760" y="1652693"/>
          <a:ext cx="10884747" cy="5560908"/>
        </p:xfrm>
        <a:graphic>
          <a:graphicData uri="http://schemas.openxmlformats.org/drawingml/2006/table">
            <a:tbl>
              <a:tblPr/>
              <a:tblGrid>
                <a:gridCol w="2764810"/>
                <a:gridCol w="2696259"/>
                <a:gridCol w="2625634"/>
                <a:gridCol w="2798044"/>
              </a:tblGrid>
              <a:tr h="1866227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他们是待磨的璞玉。他们的潜力尚未变成业绩。有时会闪光。多数人承认他们的潜力，他们有可能被放错了位置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姓名：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高潜力的绩效良好者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姓名：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高潜力的绩效优秀者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F00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高潜力的卓越贡献者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4901"/>
                      </a:srgbClr>
                    </a:solidFill>
                  </a:tcPr>
                </a:tc>
              </a:tr>
              <a:tr h="1961481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8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业绩不尽如人意。可能是对工作尚未熟悉，也可能是态度问题。如果环境改变有可能适应。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业绩良好，有潜力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有潜力的绩效优秀者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F00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有潜力的卓越贡献者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F00">
                        <a:alpha val="74901"/>
                      </a:srgbClr>
                    </a:solidFill>
                  </a:tcPr>
                </a:tc>
              </a:tr>
              <a:tr h="17332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8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业绩不如人意，无法适应变化。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8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业绩良好，潜力一般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8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业绩优秀，潜力一般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08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8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专家或技术型的卓越贡献者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08">
                        <a:alpha val="74901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3602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1281</Words>
  <Application>Microsoft Macintosh PowerPoint</Application>
  <PresentationFormat>自定义</PresentationFormat>
  <Paragraphs>466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White</vt:lpstr>
      <vt:lpstr>PowerPoint 演示文稿</vt:lpstr>
      <vt:lpstr>项目背景</vt:lpstr>
      <vt:lpstr>项目目标</vt:lpstr>
      <vt:lpstr>项目时间表</vt:lpstr>
      <vt:lpstr>项目成员</vt:lpstr>
      <vt:lpstr>人才盘点工具箱</vt:lpstr>
      <vt:lpstr>人才盘点工具箱</vt:lpstr>
      <vt:lpstr>《人才地图》用途</vt:lpstr>
      <vt:lpstr>《人才地图》模版</vt:lpstr>
      <vt:lpstr>PowerPoint 演示文稿</vt:lpstr>
      <vt:lpstr>PowerPoint 演示文稿</vt:lpstr>
      <vt:lpstr>潜力和绩效的简要定义</vt:lpstr>
      <vt:lpstr>人才盘点工具箱</vt:lpstr>
      <vt:lpstr>《360度全景组织定位》</vt:lpstr>
      <vt:lpstr>PowerPoint 演示文稿</vt:lpstr>
      <vt:lpstr>人才盘点工具箱</vt:lpstr>
      <vt:lpstr>《利益相关方关键需求表》</vt:lpstr>
      <vt:lpstr>《利益相关者关键需求表》模版</vt:lpstr>
      <vt:lpstr>人才盘点工具箱</vt:lpstr>
      <vt:lpstr>《工作量分析和效能提升表》</vt:lpstr>
      <vt:lpstr>工作量分析及效能提升表</vt:lpstr>
      <vt:lpstr>人才盘点工具箱</vt:lpstr>
      <vt:lpstr>《个人发展计划表》</vt:lpstr>
      <vt:lpstr>《个人发展计划》模版</vt:lpstr>
      <vt:lpstr>超越培训（70-20-10学习模式）  </vt:lpstr>
      <vt:lpstr>个人发展计划（举例）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人才盘点</dc:title>
  <cp:lastModifiedBy>onion onion</cp:lastModifiedBy>
  <cp:revision>61</cp:revision>
  <dcterms:modified xsi:type="dcterms:W3CDTF">2016-11-16T12:19:26Z</dcterms:modified>
</cp:coreProperties>
</file>