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8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59827" y="801370"/>
            <a:ext cx="1920239" cy="3415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0175" y="1251203"/>
            <a:ext cx="2263648" cy="71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284" y="1099820"/>
            <a:ext cx="8647430" cy="344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4300"/>
            <a:ext cx="9144000" cy="3848100"/>
          </a:xfrm>
          <a:custGeom>
            <a:avLst/>
            <a:gdLst/>
            <a:ahLst/>
            <a:cxnLst/>
            <a:rect l="l" t="t" r="r" b="b"/>
            <a:pathLst>
              <a:path w="9144000" h="3848100">
                <a:moveTo>
                  <a:pt x="4766183" y="3653790"/>
                </a:moveTo>
                <a:lnTo>
                  <a:pt x="4377817" y="3653790"/>
                </a:lnTo>
                <a:lnTo>
                  <a:pt x="4572000" y="3848100"/>
                </a:lnTo>
                <a:lnTo>
                  <a:pt x="4766183" y="3653790"/>
                </a:lnTo>
                <a:close/>
              </a:path>
              <a:path w="9144000" h="3848100">
                <a:moveTo>
                  <a:pt x="9144000" y="0"/>
                </a:moveTo>
                <a:lnTo>
                  <a:pt x="0" y="0"/>
                </a:lnTo>
                <a:lnTo>
                  <a:pt x="0" y="3653790"/>
                </a:lnTo>
                <a:lnTo>
                  <a:pt x="9144000" y="36537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848100"/>
          </a:xfrm>
          <a:custGeom>
            <a:avLst/>
            <a:gdLst/>
            <a:ahLst/>
            <a:cxnLst/>
            <a:rect l="l" t="t" r="r" b="b"/>
            <a:pathLst>
              <a:path w="9144000" h="3848100">
                <a:moveTo>
                  <a:pt x="4766183" y="3653790"/>
                </a:moveTo>
                <a:lnTo>
                  <a:pt x="4377817" y="3653790"/>
                </a:lnTo>
                <a:lnTo>
                  <a:pt x="4572000" y="3848100"/>
                </a:lnTo>
                <a:lnTo>
                  <a:pt x="4766183" y="3653790"/>
                </a:lnTo>
                <a:close/>
              </a:path>
              <a:path w="9144000" h="3848100">
                <a:moveTo>
                  <a:pt x="9144000" y="0"/>
                </a:moveTo>
                <a:lnTo>
                  <a:pt x="0" y="0"/>
                </a:lnTo>
                <a:lnTo>
                  <a:pt x="0" y="3653790"/>
                </a:lnTo>
                <a:lnTo>
                  <a:pt x="9144000" y="365379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9667" y="1650"/>
            <a:ext cx="7134225" cy="3568065"/>
          </a:xfrm>
          <a:custGeom>
            <a:avLst/>
            <a:gdLst/>
            <a:ahLst/>
            <a:cxnLst/>
            <a:rect l="l" t="t" r="r" b="b"/>
            <a:pathLst>
              <a:path w="7134225" h="3568065">
                <a:moveTo>
                  <a:pt x="7133793" y="0"/>
                </a:moveTo>
                <a:lnTo>
                  <a:pt x="0" y="1397"/>
                </a:lnTo>
                <a:lnTo>
                  <a:pt x="3566236" y="3567557"/>
                </a:lnTo>
                <a:lnTo>
                  <a:pt x="7133793" y="0"/>
                </a:lnTo>
                <a:close/>
              </a:path>
            </a:pathLst>
          </a:custGeom>
          <a:solidFill>
            <a:srgbClr val="FF96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人才盘点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1450" y="2355850"/>
            <a:ext cx="6261100" cy="431800"/>
          </a:xfrm>
          <a:prstGeom prst="rect">
            <a:avLst/>
          </a:prstGeom>
          <a:solidFill>
            <a:srgbClr val="9A5100"/>
          </a:solidFill>
        </p:spPr>
        <p:txBody>
          <a:bodyPr vert="horz" wrap="square" lIns="0" tIns="75565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模板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7250" y="3378200"/>
            <a:ext cx="4086225" cy="107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60750" y="3530600"/>
            <a:ext cx="330200" cy="323850"/>
          </a:xfrm>
          <a:custGeom>
            <a:avLst/>
            <a:gdLst/>
            <a:ahLst/>
            <a:cxnLst/>
            <a:rect l="l" t="t" r="r" b="b"/>
            <a:pathLst>
              <a:path w="330200" h="323850">
                <a:moveTo>
                  <a:pt x="165100" y="0"/>
                </a:moveTo>
                <a:lnTo>
                  <a:pt x="121208" y="5785"/>
                </a:lnTo>
                <a:lnTo>
                  <a:pt x="81769" y="22112"/>
                </a:lnTo>
                <a:lnTo>
                  <a:pt x="48355" y="47434"/>
                </a:lnTo>
                <a:lnTo>
                  <a:pt x="22540" y="80207"/>
                </a:lnTo>
                <a:lnTo>
                  <a:pt x="5897" y="118886"/>
                </a:lnTo>
                <a:lnTo>
                  <a:pt x="0" y="161925"/>
                </a:lnTo>
                <a:lnTo>
                  <a:pt x="5897" y="204963"/>
                </a:lnTo>
                <a:lnTo>
                  <a:pt x="22540" y="243642"/>
                </a:lnTo>
                <a:lnTo>
                  <a:pt x="48355" y="276415"/>
                </a:lnTo>
                <a:lnTo>
                  <a:pt x="81769" y="301737"/>
                </a:lnTo>
                <a:lnTo>
                  <a:pt x="121208" y="318064"/>
                </a:lnTo>
                <a:lnTo>
                  <a:pt x="165100" y="323850"/>
                </a:lnTo>
                <a:lnTo>
                  <a:pt x="208991" y="318064"/>
                </a:lnTo>
                <a:lnTo>
                  <a:pt x="248430" y="301737"/>
                </a:lnTo>
                <a:lnTo>
                  <a:pt x="281844" y="276415"/>
                </a:lnTo>
                <a:lnTo>
                  <a:pt x="307659" y="243642"/>
                </a:lnTo>
                <a:lnTo>
                  <a:pt x="324302" y="204963"/>
                </a:lnTo>
                <a:lnTo>
                  <a:pt x="330200" y="161925"/>
                </a:lnTo>
                <a:lnTo>
                  <a:pt x="324302" y="118886"/>
                </a:lnTo>
                <a:lnTo>
                  <a:pt x="307659" y="80207"/>
                </a:lnTo>
                <a:lnTo>
                  <a:pt x="281844" y="47434"/>
                </a:lnTo>
                <a:lnTo>
                  <a:pt x="248430" y="22112"/>
                </a:lnTo>
                <a:lnTo>
                  <a:pt x="208991" y="5785"/>
                </a:lnTo>
                <a:lnTo>
                  <a:pt x="1651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79800" y="3949700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165100" y="0"/>
                </a:move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5897" y="208991"/>
                </a:lnTo>
                <a:lnTo>
                  <a:pt x="22540" y="248430"/>
                </a:lnTo>
                <a:lnTo>
                  <a:pt x="48355" y="281844"/>
                </a:lnTo>
                <a:lnTo>
                  <a:pt x="81769" y="307659"/>
                </a:lnTo>
                <a:lnTo>
                  <a:pt x="121208" y="324302"/>
                </a:lnTo>
                <a:lnTo>
                  <a:pt x="165100" y="330200"/>
                </a:lnTo>
                <a:lnTo>
                  <a:pt x="208991" y="324302"/>
                </a:lnTo>
                <a:lnTo>
                  <a:pt x="248430" y="307659"/>
                </a:lnTo>
                <a:lnTo>
                  <a:pt x="281844" y="281844"/>
                </a:lnTo>
                <a:lnTo>
                  <a:pt x="307659" y="248430"/>
                </a:lnTo>
                <a:lnTo>
                  <a:pt x="324302" y="208991"/>
                </a:lnTo>
                <a:lnTo>
                  <a:pt x="330200" y="165100"/>
                </a:lnTo>
                <a:lnTo>
                  <a:pt x="324302" y="121208"/>
                </a:lnTo>
                <a:lnTo>
                  <a:pt x="307659" y="81769"/>
                </a:lnTo>
                <a:lnTo>
                  <a:pt x="281844" y="48355"/>
                </a:lnTo>
                <a:lnTo>
                  <a:pt x="248430" y="22540"/>
                </a:lnTo>
                <a:lnTo>
                  <a:pt x="208991" y="5897"/>
                </a:lnTo>
                <a:lnTo>
                  <a:pt x="165100" y="0"/>
                </a:lnTo>
                <a:close/>
              </a:path>
            </a:pathLst>
          </a:custGeom>
          <a:solidFill>
            <a:srgbClr val="AC00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8550" y="3378200"/>
            <a:ext cx="2333625" cy="1076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650" y="3416300"/>
            <a:ext cx="2209800" cy="952500"/>
          </a:xfrm>
          <a:custGeom>
            <a:avLst/>
            <a:gdLst/>
            <a:ahLst/>
            <a:cxnLst/>
            <a:rect l="l" t="t" r="r" b="b"/>
            <a:pathLst>
              <a:path w="2209800" h="952500">
                <a:moveTo>
                  <a:pt x="0" y="952500"/>
                </a:moveTo>
                <a:lnTo>
                  <a:pt x="2209800" y="952500"/>
                </a:lnTo>
                <a:lnTo>
                  <a:pt x="2209800" y="0"/>
                </a:lnTo>
                <a:lnTo>
                  <a:pt x="0" y="0"/>
                </a:lnTo>
                <a:lnTo>
                  <a:pt x="0" y="9525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06345" y="3461766"/>
            <a:ext cx="56007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latin typeface="微软雅黑" panose="020B0503020204020204" charset="-122"/>
                <a:cs typeface="微软雅黑" panose="020B0503020204020204" charset="-122"/>
              </a:rPr>
              <a:t>颜色表达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19200" y="3638550"/>
          <a:ext cx="2044700" cy="66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700"/>
              </a:tblGrid>
              <a:tr h="1714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适岗（完全符合岗位要求）</a:t>
                      </a:r>
                      <a:endParaRPr sz="9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有待观察（基本胜任）</a:t>
                      </a:r>
                      <a:endParaRPr sz="9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71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不适岗（和要求有明显差距）</a:t>
                      </a:r>
                      <a:endParaRPr sz="9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444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25400">
                      <a:solidFill>
                        <a:srgbClr val="80808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空缺岗（尚且寻觅中）</a:t>
                      </a:r>
                      <a:endParaRPr sz="9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54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254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435350" y="622300"/>
            <a:ext cx="1447800" cy="457200"/>
          </a:xfrm>
          <a:custGeom>
            <a:avLst/>
            <a:gdLst/>
            <a:ahLst/>
            <a:cxnLst/>
            <a:rect l="l" t="t" r="r" b="b"/>
            <a:pathLst>
              <a:path w="1447800" h="457200">
                <a:moveTo>
                  <a:pt x="0" y="457200"/>
                </a:moveTo>
                <a:lnTo>
                  <a:pt x="1447800" y="457200"/>
                </a:lnTo>
                <a:lnTo>
                  <a:pt x="1447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2100" y="1822450"/>
            <a:ext cx="1206500" cy="457200"/>
          </a:xfrm>
          <a:custGeom>
            <a:avLst/>
            <a:gdLst/>
            <a:ahLst/>
            <a:cxnLst/>
            <a:rect l="l" t="t" r="r" b="b"/>
            <a:pathLst>
              <a:path w="1206500" h="457200">
                <a:moveTo>
                  <a:pt x="0" y="457200"/>
                </a:moveTo>
                <a:lnTo>
                  <a:pt x="1206500" y="457200"/>
                </a:lnTo>
                <a:lnTo>
                  <a:pt x="12065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62100" y="1822450"/>
            <a:ext cx="1206500" cy="457200"/>
          </a:xfrm>
          <a:custGeom>
            <a:avLst/>
            <a:gdLst/>
            <a:ahLst/>
            <a:cxnLst/>
            <a:rect l="l" t="t" r="r" b="b"/>
            <a:pathLst>
              <a:path w="1206500" h="457200">
                <a:moveTo>
                  <a:pt x="0" y="457200"/>
                </a:moveTo>
                <a:lnTo>
                  <a:pt x="1206500" y="457200"/>
                </a:lnTo>
                <a:lnTo>
                  <a:pt x="12065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77745" y="1871979"/>
            <a:ext cx="77724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800" spc="-15" dirty="0">
                <a:latin typeface="微软雅黑" panose="020B0503020204020204" charset="-122"/>
                <a:cs typeface="微软雅黑" panose="020B0503020204020204" charset="-122"/>
              </a:rPr>
              <a:t>XXX</a:t>
            </a:r>
            <a:r>
              <a:rPr sz="8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800" spc="-5" dirty="0">
                <a:latin typeface="微软雅黑" panose="020B0503020204020204" charset="-122"/>
                <a:cs typeface="微软雅黑" panose="020B0503020204020204" charset="-122"/>
              </a:rPr>
              <a:t>部门</a:t>
            </a:r>
            <a:endParaRPr sz="800">
              <a:latin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800" spc="-1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800" dirty="0">
                <a:latin typeface="微软雅黑" panose="020B0503020204020204" charset="-122"/>
                <a:cs typeface="微软雅黑" panose="020B0503020204020204" charset="-122"/>
              </a:rPr>
              <a:t>总监</a:t>
            </a:r>
            <a:r>
              <a:rPr sz="8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800" spc="-10" dirty="0">
                <a:latin typeface="微软雅黑" panose="020B0503020204020204" charset="-122"/>
                <a:cs typeface="微软雅黑" panose="020B0503020204020204" charset="-122"/>
              </a:rPr>
              <a:t>(M5)</a:t>
            </a:r>
            <a:r>
              <a:rPr sz="800" spc="18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800" spc="-5" dirty="0">
                <a:latin typeface="微软雅黑" panose="020B0503020204020204" charset="-122"/>
                <a:cs typeface="微软雅黑" panose="020B0503020204020204" charset="-122"/>
              </a:rPr>
              <a:t>7/4</a:t>
            </a:r>
            <a:endParaRPr sz="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75050" y="1816100"/>
            <a:ext cx="1289050" cy="457200"/>
          </a:xfrm>
          <a:custGeom>
            <a:avLst/>
            <a:gdLst/>
            <a:ahLst/>
            <a:cxnLst/>
            <a:rect l="l" t="t" r="r" b="b"/>
            <a:pathLst>
              <a:path w="1289050" h="457200">
                <a:moveTo>
                  <a:pt x="0" y="457200"/>
                </a:moveTo>
                <a:lnTo>
                  <a:pt x="1289050" y="457200"/>
                </a:lnTo>
                <a:lnTo>
                  <a:pt x="128905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75050" y="1816100"/>
            <a:ext cx="1289050" cy="457200"/>
          </a:xfrm>
          <a:custGeom>
            <a:avLst/>
            <a:gdLst/>
            <a:ahLst/>
            <a:cxnLst/>
            <a:rect l="l" t="t" r="r" b="b"/>
            <a:pathLst>
              <a:path w="1289050" h="457200">
                <a:moveTo>
                  <a:pt x="0" y="457200"/>
                </a:moveTo>
                <a:lnTo>
                  <a:pt x="1289050" y="457200"/>
                </a:lnTo>
                <a:lnTo>
                  <a:pt x="128905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33165" y="1846198"/>
            <a:ext cx="97536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ct val="100000"/>
              </a:lnSpc>
            </a:pPr>
            <a:r>
              <a:rPr sz="900" spc="10" dirty="0">
                <a:latin typeface="微软雅黑" panose="020B0503020204020204" charset="-122"/>
                <a:cs typeface="微软雅黑" panose="020B0503020204020204" charset="-122"/>
              </a:rPr>
              <a:t>XXX</a:t>
            </a:r>
            <a:r>
              <a:rPr sz="900" spc="-1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部门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900" spc="-2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900" spc="-5" dirty="0">
                <a:latin typeface="微软雅黑" panose="020B0503020204020204" charset="-122"/>
                <a:cs typeface="微软雅黑" panose="020B0503020204020204" charset="-122"/>
              </a:rPr>
              <a:t>总</a:t>
            </a: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监</a:t>
            </a:r>
            <a:r>
              <a:rPr sz="9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" dirty="0">
                <a:latin typeface="微软雅黑" panose="020B0503020204020204" charset="-122"/>
                <a:cs typeface="微软雅黑" panose="020B0503020204020204" charset="-122"/>
              </a:rPr>
              <a:t>(M5)</a:t>
            </a:r>
            <a:r>
              <a:rPr sz="900" spc="-1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0" dirty="0">
                <a:latin typeface="微软雅黑" panose="020B0503020204020204" charset="-122"/>
                <a:cs typeface="微软雅黑" panose="020B0503020204020204" charset="-122"/>
              </a:rPr>
              <a:t>12/10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05450" y="182245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200"/>
                </a:moveTo>
                <a:lnTo>
                  <a:pt x="1371600" y="457200"/>
                </a:lnTo>
                <a:lnTo>
                  <a:pt x="1371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05450" y="182245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200"/>
                </a:moveTo>
                <a:lnTo>
                  <a:pt x="1371600" y="457200"/>
                </a:lnTo>
                <a:lnTo>
                  <a:pt x="13716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33364" y="1855723"/>
            <a:ext cx="720725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ct val="100000"/>
              </a:lnSpc>
            </a:pPr>
            <a:r>
              <a:rPr sz="900" spc="10" dirty="0">
                <a:latin typeface="微软雅黑" panose="020B0503020204020204" charset="-122"/>
                <a:cs typeface="微软雅黑" panose="020B0503020204020204" charset="-122"/>
              </a:rPr>
              <a:t>XXX</a:t>
            </a:r>
            <a:r>
              <a:rPr sz="900" spc="-1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部门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C </a:t>
            </a:r>
            <a:r>
              <a:rPr sz="900" spc="5" dirty="0">
                <a:latin typeface="微软雅黑" panose="020B0503020204020204" charset="-122"/>
                <a:cs typeface="微软雅黑" panose="020B0503020204020204" charset="-122"/>
              </a:rPr>
              <a:t>(XX)</a:t>
            </a:r>
            <a:r>
              <a:rPr sz="900" spc="-11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0" dirty="0">
                <a:latin typeface="微软雅黑" panose="020B0503020204020204" charset="-122"/>
                <a:cs typeface="微软雅黑" panose="020B0503020204020204" charset="-122"/>
              </a:rPr>
              <a:t>12/12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35350" y="1079500"/>
            <a:ext cx="1447800" cy="285750"/>
          </a:xfrm>
          <a:custGeom>
            <a:avLst/>
            <a:gdLst/>
            <a:ahLst/>
            <a:cxnLst/>
            <a:rect l="l" t="t" r="r" b="b"/>
            <a:pathLst>
              <a:path w="1447800" h="285750">
                <a:moveTo>
                  <a:pt x="0" y="285750"/>
                </a:moveTo>
                <a:lnTo>
                  <a:pt x="1447800" y="285750"/>
                </a:lnTo>
                <a:lnTo>
                  <a:pt x="1447800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49015" y="636523"/>
            <a:ext cx="1219835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000" spc="5" dirty="0">
                <a:latin typeface="微软雅黑" panose="020B0503020204020204" charset="-122"/>
                <a:cs typeface="微软雅黑" panose="020B0503020204020204" charset="-122"/>
              </a:rPr>
              <a:t>X</a:t>
            </a: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X总裁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000" spc="10" dirty="0">
                <a:latin typeface="微软雅黑" panose="020B0503020204020204" charset="-122"/>
                <a:cs typeface="微软雅黑" panose="020B0503020204020204" charset="-122"/>
              </a:rPr>
              <a:t>20/15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000" spc="-5" dirty="0">
                <a:latin typeface="微软雅黑" panose="020B0503020204020204" charset="-122"/>
                <a:cs typeface="微软雅黑" panose="020B0503020204020204" charset="-122"/>
              </a:rPr>
              <a:t>接班人</a:t>
            </a: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000" spc="-5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无</a:t>
            </a:r>
            <a:r>
              <a:rPr sz="1000" spc="2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1000" spc="-5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有：</a:t>
            </a:r>
            <a:r>
              <a:rPr sz="100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XXX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62100" y="2279650"/>
            <a:ext cx="1206500" cy="196850"/>
          </a:xfrm>
          <a:custGeom>
            <a:avLst/>
            <a:gdLst/>
            <a:ahLst/>
            <a:cxnLst/>
            <a:rect l="l" t="t" r="r" b="b"/>
            <a:pathLst>
              <a:path w="1206500" h="196850">
                <a:moveTo>
                  <a:pt x="0" y="196850"/>
                </a:moveTo>
                <a:lnTo>
                  <a:pt x="1206500" y="196850"/>
                </a:lnTo>
                <a:lnTo>
                  <a:pt x="1206500" y="0"/>
                </a:lnTo>
                <a:lnTo>
                  <a:pt x="0" y="0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12519" y="2301875"/>
            <a:ext cx="110553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接班人：无</a:t>
            </a:r>
            <a:r>
              <a:rPr sz="900" spc="15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90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有：</a:t>
            </a:r>
            <a:r>
              <a:rPr sz="900" spc="15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XXX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75050" y="2273300"/>
            <a:ext cx="1289050" cy="196850"/>
          </a:xfrm>
          <a:custGeom>
            <a:avLst/>
            <a:gdLst/>
            <a:ahLst/>
            <a:cxnLst/>
            <a:rect l="l" t="t" r="r" b="b"/>
            <a:pathLst>
              <a:path w="1289050" h="196850">
                <a:moveTo>
                  <a:pt x="0" y="196850"/>
                </a:moveTo>
                <a:lnTo>
                  <a:pt x="1289050" y="196850"/>
                </a:lnTo>
                <a:lnTo>
                  <a:pt x="1289050" y="0"/>
                </a:lnTo>
                <a:lnTo>
                  <a:pt x="0" y="0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69665" y="2292350"/>
            <a:ext cx="110553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接班人：无</a:t>
            </a:r>
            <a:r>
              <a:rPr sz="900" spc="1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90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有：</a:t>
            </a:r>
            <a:r>
              <a:rPr sz="900" spc="15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XXX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05450" y="2279650"/>
            <a:ext cx="1371600" cy="196850"/>
          </a:xfrm>
          <a:custGeom>
            <a:avLst/>
            <a:gdLst/>
            <a:ahLst/>
            <a:cxnLst/>
            <a:rect l="l" t="t" r="r" b="b"/>
            <a:pathLst>
              <a:path w="1371600" h="196850">
                <a:moveTo>
                  <a:pt x="0" y="196850"/>
                </a:moveTo>
                <a:lnTo>
                  <a:pt x="1371600" y="196850"/>
                </a:lnTo>
                <a:lnTo>
                  <a:pt x="1371600" y="0"/>
                </a:lnTo>
                <a:lnTo>
                  <a:pt x="0" y="0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5500" y="2705100"/>
            <a:ext cx="1066800" cy="361950"/>
          </a:xfrm>
          <a:custGeom>
            <a:avLst/>
            <a:gdLst/>
            <a:ahLst/>
            <a:cxnLst/>
            <a:rect l="l" t="t" r="r" b="b"/>
            <a:pathLst>
              <a:path w="1066800" h="361950">
                <a:moveTo>
                  <a:pt x="0" y="361950"/>
                </a:moveTo>
                <a:lnTo>
                  <a:pt x="1066800" y="361950"/>
                </a:lnTo>
                <a:lnTo>
                  <a:pt x="106680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5500" y="2705100"/>
            <a:ext cx="1066800" cy="361950"/>
          </a:xfrm>
          <a:custGeom>
            <a:avLst/>
            <a:gdLst/>
            <a:ahLst/>
            <a:cxnLst/>
            <a:rect l="l" t="t" r="r" b="b"/>
            <a:pathLst>
              <a:path w="1066800" h="361950">
                <a:moveTo>
                  <a:pt x="0" y="361950"/>
                </a:moveTo>
                <a:lnTo>
                  <a:pt x="1066800" y="361950"/>
                </a:lnTo>
                <a:lnTo>
                  <a:pt x="1066800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38860" y="2719704"/>
            <a:ext cx="63246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ct val="100000"/>
              </a:lnSpc>
            </a:pPr>
            <a:r>
              <a:rPr sz="900" spc="-10" dirty="0">
                <a:latin typeface="微软雅黑" panose="020B0503020204020204" charset="-122"/>
                <a:cs typeface="微软雅黑" panose="020B0503020204020204" charset="-122"/>
              </a:rPr>
              <a:t>xxx</a:t>
            </a:r>
            <a:r>
              <a:rPr sz="900" spc="-1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部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a1 </a:t>
            </a:r>
            <a:r>
              <a:rPr sz="900" spc="5" dirty="0">
                <a:latin typeface="微软雅黑" panose="020B0503020204020204" charset="-122"/>
                <a:cs typeface="微软雅黑" panose="020B0503020204020204" charset="-122"/>
              </a:rPr>
              <a:t>(XX)</a:t>
            </a:r>
            <a:r>
              <a:rPr sz="900" spc="-1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0" dirty="0">
                <a:latin typeface="微软雅黑" panose="020B0503020204020204" charset="-122"/>
                <a:cs typeface="微软雅黑" panose="020B0503020204020204" charset="-122"/>
              </a:rPr>
              <a:t>4/2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25500" y="3067050"/>
            <a:ext cx="1066800" cy="196850"/>
          </a:xfrm>
          <a:custGeom>
            <a:avLst/>
            <a:gdLst/>
            <a:ahLst/>
            <a:cxnLst/>
            <a:rect l="l" t="t" r="r" b="b"/>
            <a:pathLst>
              <a:path w="1066800" h="196850">
                <a:moveTo>
                  <a:pt x="0" y="196850"/>
                </a:moveTo>
                <a:lnTo>
                  <a:pt x="1066800" y="196850"/>
                </a:lnTo>
                <a:lnTo>
                  <a:pt x="1066800" y="0"/>
                </a:lnTo>
                <a:lnTo>
                  <a:pt x="0" y="0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73760" y="3092195"/>
            <a:ext cx="97218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接班人：无</a:t>
            </a:r>
            <a:r>
              <a:rPr sz="800" spc="5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800" spc="-5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80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800" spc="-2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XXX</a:t>
            </a:r>
            <a:endParaRPr sz="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28850" y="2686050"/>
            <a:ext cx="1073150" cy="387350"/>
          </a:xfrm>
          <a:custGeom>
            <a:avLst/>
            <a:gdLst/>
            <a:ahLst/>
            <a:cxnLst/>
            <a:rect l="l" t="t" r="r" b="b"/>
            <a:pathLst>
              <a:path w="1073150" h="387350">
                <a:moveTo>
                  <a:pt x="0" y="387350"/>
                </a:moveTo>
                <a:lnTo>
                  <a:pt x="1073150" y="387350"/>
                </a:lnTo>
                <a:lnTo>
                  <a:pt x="1073150" y="0"/>
                </a:lnTo>
                <a:lnTo>
                  <a:pt x="0" y="0"/>
                </a:lnTo>
                <a:lnTo>
                  <a:pt x="0" y="3873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28850" y="2686050"/>
            <a:ext cx="1073150" cy="387350"/>
          </a:xfrm>
          <a:custGeom>
            <a:avLst/>
            <a:gdLst/>
            <a:ahLst/>
            <a:cxnLst/>
            <a:rect l="l" t="t" r="r" b="b"/>
            <a:pathLst>
              <a:path w="1073150" h="387350">
                <a:moveTo>
                  <a:pt x="0" y="387350"/>
                </a:moveTo>
                <a:lnTo>
                  <a:pt x="1073150" y="387350"/>
                </a:lnTo>
                <a:lnTo>
                  <a:pt x="1073150" y="0"/>
                </a:lnTo>
                <a:lnTo>
                  <a:pt x="0" y="0"/>
                </a:lnTo>
                <a:lnTo>
                  <a:pt x="0" y="387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443226" y="2679806"/>
            <a:ext cx="63182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100">
              <a:lnSpc>
                <a:spcPct val="125000"/>
              </a:lnSpc>
            </a:pPr>
            <a:r>
              <a:rPr sz="900" spc="-10" dirty="0">
                <a:latin typeface="微软雅黑" panose="020B0503020204020204" charset="-122"/>
                <a:cs typeface="微软雅黑" panose="020B0503020204020204" charset="-122"/>
              </a:rPr>
              <a:t>xxx</a:t>
            </a: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部 a2 </a:t>
            </a:r>
            <a:r>
              <a:rPr sz="900" spc="5" dirty="0">
                <a:latin typeface="微软雅黑" panose="020B0503020204020204" charset="-122"/>
                <a:cs typeface="微软雅黑" panose="020B0503020204020204" charset="-122"/>
              </a:rPr>
              <a:t>(XX)</a:t>
            </a:r>
            <a:r>
              <a:rPr sz="900" spc="-16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0" dirty="0">
                <a:latin typeface="微软雅黑" panose="020B0503020204020204" charset="-122"/>
                <a:cs typeface="微软雅黑" panose="020B0503020204020204" charset="-122"/>
              </a:rPr>
              <a:t>3/2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28850" y="3073400"/>
            <a:ext cx="1073150" cy="196850"/>
          </a:xfrm>
          <a:custGeom>
            <a:avLst/>
            <a:gdLst/>
            <a:ahLst/>
            <a:cxnLst/>
            <a:rect l="l" t="t" r="r" b="b"/>
            <a:pathLst>
              <a:path w="1073150" h="196850">
                <a:moveTo>
                  <a:pt x="0" y="196850"/>
                </a:moveTo>
                <a:lnTo>
                  <a:pt x="1073150" y="196850"/>
                </a:lnTo>
                <a:lnTo>
                  <a:pt x="1073150" y="0"/>
                </a:lnTo>
                <a:lnTo>
                  <a:pt x="0" y="0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78126" y="3100070"/>
            <a:ext cx="97218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接班人：无</a:t>
            </a:r>
            <a:r>
              <a:rPr sz="800" spc="5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800" spc="-5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有：</a:t>
            </a:r>
            <a:r>
              <a:rPr sz="800" spc="-2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XXX</a:t>
            </a:r>
            <a:endParaRPr sz="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97000" y="1727200"/>
            <a:ext cx="330200" cy="323850"/>
          </a:xfrm>
          <a:custGeom>
            <a:avLst/>
            <a:gdLst/>
            <a:ahLst/>
            <a:cxnLst/>
            <a:rect l="l" t="t" r="r" b="b"/>
            <a:pathLst>
              <a:path w="330200" h="323850">
                <a:moveTo>
                  <a:pt x="165100" y="0"/>
                </a:moveTo>
                <a:lnTo>
                  <a:pt x="121208" y="5785"/>
                </a:lnTo>
                <a:lnTo>
                  <a:pt x="81769" y="22112"/>
                </a:lnTo>
                <a:lnTo>
                  <a:pt x="48355" y="47434"/>
                </a:lnTo>
                <a:lnTo>
                  <a:pt x="22540" y="80207"/>
                </a:lnTo>
                <a:lnTo>
                  <a:pt x="5897" y="118886"/>
                </a:lnTo>
                <a:lnTo>
                  <a:pt x="0" y="161925"/>
                </a:lnTo>
                <a:lnTo>
                  <a:pt x="5897" y="204963"/>
                </a:lnTo>
                <a:lnTo>
                  <a:pt x="22540" y="243642"/>
                </a:lnTo>
                <a:lnTo>
                  <a:pt x="48355" y="276415"/>
                </a:lnTo>
                <a:lnTo>
                  <a:pt x="81769" y="301737"/>
                </a:lnTo>
                <a:lnTo>
                  <a:pt x="121208" y="318064"/>
                </a:lnTo>
                <a:lnTo>
                  <a:pt x="165100" y="323850"/>
                </a:lnTo>
                <a:lnTo>
                  <a:pt x="208991" y="318064"/>
                </a:lnTo>
                <a:lnTo>
                  <a:pt x="248430" y="301737"/>
                </a:lnTo>
                <a:lnTo>
                  <a:pt x="281844" y="276415"/>
                </a:lnTo>
                <a:lnTo>
                  <a:pt x="307659" y="243642"/>
                </a:lnTo>
                <a:lnTo>
                  <a:pt x="324302" y="204963"/>
                </a:lnTo>
                <a:lnTo>
                  <a:pt x="330200" y="161925"/>
                </a:lnTo>
                <a:lnTo>
                  <a:pt x="324302" y="118886"/>
                </a:lnTo>
                <a:lnTo>
                  <a:pt x="307659" y="80207"/>
                </a:lnTo>
                <a:lnTo>
                  <a:pt x="281844" y="47434"/>
                </a:lnTo>
                <a:lnTo>
                  <a:pt x="248430" y="22112"/>
                </a:lnTo>
                <a:lnTo>
                  <a:pt x="208991" y="5785"/>
                </a:lnTo>
                <a:lnTo>
                  <a:pt x="1651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14728" y="1815719"/>
            <a:ext cx="9842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09950" y="1701800"/>
            <a:ext cx="330200" cy="323850"/>
          </a:xfrm>
          <a:custGeom>
            <a:avLst/>
            <a:gdLst/>
            <a:ahLst/>
            <a:cxnLst/>
            <a:rect l="l" t="t" r="r" b="b"/>
            <a:pathLst>
              <a:path w="330200" h="323850">
                <a:moveTo>
                  <a:pt x="165100" y="0"/>
                </a:moveTo>
                <a:lnTo>
                  <a:pt x="121208" y="5785"/>
                </a:lnTo>
                <a:lnTo>
                  <a:pt x="81769" y="22112"/>
                </a:lnTo>
                <a:lnTo>
                  <a:pt x="48355" y="47434"/>
                </a:lnTo>
                <a:lnTo>
                  <a:pt x="22540" y="80207"/>
                </a:lnTo>
                <a:lnTo>
                  <a:pt x="5897" y="118886"/>
                </a:lnTo>
                <a:lnTo>
                  <a:pt x="0" y="161925"/>
                </a:lnTo>
                <a:lnTo>
                  <a:pt x="5897" y="204963"/>
                </a:lnTo>
                <a:lnTo>
                  <a:pt x="22540" y="243642"/>
                </a:lnTo>
                <a:lnTo>
                  <a:pt x="48355" y="276415"/>
                </a:lnTo>
                <a:lnTo>
                  <a:pt x="81769" y="301737"/>
                </a:lnTo>
                <a:lnTo>
                  <a:pt x="121208" y="318064"/>
                </a:lnTo>
                <a:lnTo>
                  <a:pt x="165100" y="323850"/>
                </a:lnTo>
                <a:lnTo>
                  <a:pt x="208991" y="318064"/>
                </a:lnTo>
                <a:lnTo>
                  <a:pt x="248430" y="301737"/>
                </a:lnTo>
                <a:lnTo>
                  <a:pt x="281844" y="276415"/>
                </a:lnTo>
                <a:lnTo>
                  <a:pt x="307659" y="243642"/>
                </a:lnTo>
                <a:lnTo>
                  <a:pt x="324302" y="204963"/>
                </a:lnTo>
                <a:lnTo>
                  <a:pt x="330200" y="161925"/>
                </a:lnTo>
                <a:lnTo>
                  <a:pt x="324302" y="118886"/>
                </a:lnTo>
                <a:lnTo>
                  <a:pt x="307659" y="80207"/>
                </a:lnTo>
                <a:lnTo>
                  <a:pt x="281844" y="47434"/>
                </a:lnTo>
                <a:lnTo>
                  <a:pt x="248430" y="22112"/>
                </a:lnTo>
                <a:lnTo>
                  <a:pt x="208991" y="5785"/>
                </a:lnTo>
                <a:lnTo>
                  <a:pt x="1651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526790" y="1791080"/>
            <a:ext cx="9842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61150" y="1739900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165100" y="0"/>
                </a:move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5897" y="208991"/>
                </a:lnTo>
                <a:lnTo>
                  <a:pt x="22540" y="248430"/>
                </a:lnTo>
                <a:lnTo>
                  <a:pt x="48355" y="281844"/>
                </a:lnTo>
                <a:lnTo>
                  <a:pt x="81769" y="307659"/>
                </a:lnTo>
                <a:lnTo>
                  <a:pt x="121208" y="324302"/>
                </a:lnTo>
                <a:lnTo>
                  <a:pt x="165100" y="330200"/>
                </a:lnTo>
                <a:lnTo>
                  <a:pt x="208991" y="324302"/>
                </a:lnTo>
                <a:lnTo>
                  <a:pt x="248430" y="307659"/>
                </a:lnTo>
                <a:lnTo>
                  <a:pt x="281844" y="281844"/>
                </a:lnTo>
                <a:lnTo>
                  <a:pt x="307659" y="248430"/>
                </a:lnTo>
                <a:lnTo>
                  <a:pt x="324302" y="208991"/>
                </a:lnTo>
                <a:lnTo>
                  <a:pt x="330200" y="165100"/>
                </a:lnTo>
                <a:lnTo>
                  <a:pt x="324302" y="121208"/>
                </a:lnTo>
                <a:lnTo>
                  <a:pt x="307659" y="81769"/>
                </a:lnTo>
                <a:lnTo>
                  <a:pt x="281844" y="48355"/>
                </a:lnTo>
                <a:lnTo>
                  <a:pt x="248430" y="22540"/>
                </a:lnTo>
                <a:lnTo>
                  <a:pt x="208991" y="5897"/>
                </a:lnTo>
                <a:lnTo>
                  <a:pt x="165100" y="0"/>
                </a:lnTo>
                <a:close/>
              </a:path>
            </a:pathLst>
          </a:custGeom>
          <a:solidFill>
            <a:srgbClr val="AC00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780276" y="1830704"/>
            <a:ext cx="10033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46700" y="1714500"/>
            <a:ext cx="323850" cy="330200"/>
          </a:xfrm>
          <a:custGeom>
            <a:avLst/>
            <a:gdLst/>
            <a:ahLst/>
            <a:cxnLst/>
            <a:rect l="l" t="t" r="r" b="b"/>
            <a:pathLst>
              <a:path w="323850" h="330200">
                <a:moveTo>
                  <a:pt x="161925" y="0"/>
                </a:moveTo>
                <a:lnTo>
                  <a:pt x="118886" y="5897"/>
                </a:lnTo>
                <a:lnTo>
                  <a:pt x="80207" y="22540"/>
                </a:lnTo>
                <a:lnTo>
                  <a:pt x="47434" y="48355"/>
                </a:lnTo>
                <a:lnTo>
                  <a:pt x="22112" y="81769"/>
                </a:lnTo>
                <a:lnTo>
                  <a:pt x="5785" y="121208"/>
                </a:lnTo>
                <a:lnTo>
                  <a:pt x="0" y="165100"/>
                </a:lnTo>
                <a:lnTo>
                  <a:pt x="5785" y="208991"/>
                </a:lnTo>
                <a:lnTo>
                  <a:pt x="22112" y="248430"/>
                </a:lnTo>
                <a:lnTo>
                  <a:pt x="47434" y="281844"/>
                </a:lnTo>
                <a:lnTo>
                  <a:pt x="80207" y="307659"/>
                </a:lnTo>
                <a:lnTo>
                  <a:pt x="118886" y="324302"/>
                </a:lnTo>
                <a:lnTo>
                  <a:pt x="161925" y="330200"/>
                </a:lnTo>
                <a:lnTo>
                  <a:pt x="204963" y="324302"/>
                </a:lnTo>
                <a:lnTo>
                  <a:pt x="243642" y="307659"/>
                </a:lnTo>
                <a:lnTo>
                  <a:pt x="276415" y="281844"/>
                </a:lnTo>
                <a:lnTo>
                  <a:pt x="301737" y="248430"/>
                </a:lnTo>
                <a:lnTo>
                  <a:pt x="318064" y="208991"/>
                </a:lnTo>
                <a:lnTo>
                  <a:pt x="323850" y="165100"/>
                </a:lnTo>
                <a:lnTo>
                  <a:pt x="318064" y="121208"/>
                </a:lnTo>
                <a:lnTo>
                  <a:pt x="301737" y="81769"/>
                </a:lnTo>
                <a:lnTo>
                  <a:pt x="276415" y="48355"/>
                </a:lnTo>
                <a:lnTo>
                  <a:pt x="243642" y="22540"/>
                </a:lnTo>
                <a:lnTo>
                  <a:pt x="204963" y="5897"/>
                </a:lnTo>
                <a:lnTo>
                  <a:pt x="16192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461634" y="1806320"/>
            <a:ext cx="9842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60400" y="2641600"/>
            <a:ext cx="330200" cy="323850"/>
          </a:xfrm>
          <a:custGeom>
            <a:avLst/>
            <a:gdLst/>
            <a:ahLst/>
            <a:cxnLst/>
            <a:rect l="l" t="t" r="r" b="b"/>
            <a:pathLst>
              <a:path w="330200" h="323850">
                <a:moveTo>
                  <a:pt x="165100" y="0"/>
                </a:moveTo>
                <a:lnTo>
                  <a:pt x="121208" y="5785"/>
                </a:lnTo>
                <a:lnTo>
                  <a:pt x="81769" y="22112"/>
                </a:lnTo>
                <a:lnTo>
                  <a:pt x="48355" y="47434"/>
                </a:lnTo>
                <a:lnTo>
                  <a:pt x="22540" y="80207"/>
                </a:lnTo>
                <a:lnTo>
                  <a:pt x="5897" y="118886"/>
                </a:lnTo>
                <a:lnTo>
                  <a:pt x="0" y="161925"/>
                </a:lnTo>
                <a:lnTo>
                  <a:pt x="5897" y="204963"/>
                </a:lnTo>
                <a:lnTo>
                  <a:pt x="22540" y="243642"/>
                </a:lnTo>
                <a:lnTo>
                  <a:pt x="48355" y="276415"/>
                </a:lnTo>
                <a:lnTo>
                  <a:pt x="81769" y="301737"/>
                </a:lnTo>
                <a:lnTo>
                  <a:pt x="121208" y="318064"/>
                </a:lnTo>
                <a:lnTo>
                  <a:pt x="165100" y="323850"/>
                </a:lnTo>
                <a:lnTo>
                  <a:pt x="208991" y="318064"/>
                </a:lnTo>
                <a:lnTo>
                  <a:pt x="248430" y="301737"/>
                </a:lnTo>
                <a:lnTo>
                  <a:pt x="281844" y="276415"/>
                </a:lnTo>
                <a:lnTo>
                  <a:pt x="307659" y="243642"/>
                </a:lnTo>
                <a:lnTo>
                  <a:pt x="324302" y="204963"/>
                </a:lnTo>
                <a:lnTo>
                  <a:pt x="330200" y="161925"/>
                </a:lnTo>
                <a:lnTo>
                  <a:pt x="324302" y="118886"/>
                </a:lnTo>
                <a:lnTo>
                  <a:pt x="307659" y="80207"/>
                </a:lnTo>
                <a:lnTo>
                  <a:pt x="281844" y="47434"/>
                </a:lnTo>
                <a:lnTo>
                  <a:pt x="248430" y="22112"/>
                </a:lnTo>
                <a:lnTo>
                  <a:pt x="208991" y="5785"/>
                </a:lnTo>
                <a:lnTo>
                  <a:pt x="1651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75334" y="2731135"/>
            <a:ext cx="9842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44700" y="2641600"/>
            <a:ext cx="330200" cy="323850"/>
          </a:xfrm>
          <a:custGeom>
            <a:avLst/>
            <a:gdLst/>
            <a:ahLst/>
            <a:cxnLst/>
            <a:rect l="l" t="t" r="r" b="b"/>
            <a:pathLst>
              <a:path w="330200" h="323850">
                <a:moveTo>
                  <a:pt x="165100" y="0"/>
                </a:moveTo>
                <a:lnTo>
                  <a:pt x="121208" y="5785"/>
                </a:lnTo>
                <a:lnTo>
                  <a:pt x="81769" y="22112"/>
                </a:lnTo>
                <a:lnTo>
                  <a:pt x="48355" y="47434"/>
                </a:lnTo>
                <a:lnTo>
                  <a:pt x="22540" y="80207"/>
                </a:lnTo>
                <a:lnTo>
                  <a:pt x="5897" y="118886"/>
                </a:lnTo>
                <a:lnTo>
                  <a:pt x="0" y="161925"/>
                </a:lnTo>
                <a:lnTo>
                  <a:pt x="5897" y="204963"/>
                </a:lnTo>
                <a:lnTo>
                  <a:pt x="22540" y="243642"/>
                </a:lnTo>
                <a:lnTo>
                  <a:pt x="48355" y="276415"/>
                </a:lnTo>
                <a:lnTo>
                  <a:pt x="81769" y="301737"/>
                </a:lnTo>
                <a:lnTo>
                  <a:pt x="121208" y="318064"/>
                </a:lnTo>
                <a:lnTo>
                  <a:pt x="165100" y="323850"/>
                </a:lnTo>
                <a:lnTo>
                  <a:pt x="208991" y="318064"/>
                </a:lnTo>
                <a:lnTo>
                  <a:pt x="248430" y="301737"/>
                </a:lnTo>
                <a:lnTo>
                  <a:pt x="281844" y="276415"/>
                </a:lnTo>
                <a:lnTo>
                  <a:pt x="307659" y="243642"/>
                </a:lnTo>
                <a:lnTo>
                  <a:pt x="324302" y="204963"/>
                </a:lnTo>
                <a:lnTo>
                  <a:pt x="330200" y="161925"/>
                </a:lnTo>
                <a:lnTo>
                  <a:pt x="324302" y="118886"/>
                </a:lnTo>
                <a:lnTo>
                  <a:pt x="307659" y="80207"/>
                </a:lnTo>
                <a:lnTo>
                  <a:pt x="281844" y="47434"/>
                </a:lnTo>
                <a:lnTo>
                  <a:pt x="248430" y="22112"/>
                </a:lnTo>
                <a:lnTo>
                  <a:pt x="208991" y="5785"/>
                </a:lnTo>
                <a:lnTo>
                  <a:pt x="1651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159635" y="2731135"/>
            <a:ext cx="9842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40150" y="2660650"/>
            <a:ext cx="1066800" cy="368300"/>
          </a:xfrm>
          <a:custGeom>
            <a:avLst/>
            <a:gdLst/>
            <a:ahLst/>
            <a:cxnLst/>
            <a:rect l="l" t="t" r="r" b="b"/>
            <a:pathLst>
              <a:path w="1066800" h="368300">
                <a:moveTo>
                  <a:pt x="0" y="368300"/>
                </a:moveTo>
                <a:lnTo>
                  <a:pt x="1066800" y="368300"/>
                </a:lnTo>
                <a:lnTo>
                  <a:pt x="1066800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884040" y="2682620"/>
            <a:ext cx="773430" cy="328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" algn="ctr">
              <a:lnSpc>
                <a:spcPct val="100000"/>
              </a:lnSpc>
            </a:pPr>
            <a:r>
              <a:rPr sz="900" spc="-10" dirty="0">
                <a:latin typeface="微软雅黑" panose="020B0503020204020204" charset="-122"/>
                <a:cs typeface="微软雅黑" panose="020B0503020204020204" charset="-122"/>
              </a:rPr>
              <a:t>xxx</a:t>
            </a: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部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a2 </a:t>
            </a:r>
            <a:r>
              <a:rPr sz="900" spc="5" dirty="0">
                <a:latin typeface="微软雅黑" panose="020B0503020204020204" charset="-122"/>
                <a:cs typeface="微软雅黑" panose="020B0503020204020204" charset="-122"/>
              </a:rPr>
              <a:t>(XX)</a:t>
            </a:r>
            <a:r>
              <a:rPr sz="900" spc="-15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5" dirty="0">
                <a:latin typeface="微软雅黑" panose="020B0503020204020204" charset="-122"/>
                <a:cs typeface="微软雅黑" panose="020B0503020204020204" charset="-122"/>
              </a:rPr>
              <a:t>12/10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740150" y="3028950"/>
            <a:ext cx="1066800" cy="234950"/>
          </a:xfrm>
          <a:custGeom>
            <a:avLst/>
            <a:gdLst/>
            <a:ahLst/>
            <a:cxnLst/>
            <a:rect l="l" t="t" r="r" b="b"/>
            <a:pathLst>
              <a:path w="1066800" h="234950">
                <a:moveTo>
                  <a:pt x="0" y="234950"/>
                </a:moveTo>
                <a:lnTo>
                  <a:pt x="1066800" y="234950"/>
                </a:lnTo>
                <a:lnTo>
                  <a:pt x="1066800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788790" y="3075558"/>
            <a:ext cx="97218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接班人：无</a:t>
            </a:r>
            <a:r>
              <a:rPr sz="800" spc="5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80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有：</a:t>
            </a:r>
            <a:r>
              <a:rPr sz="800" spc="-2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XXX</a:t>
            </a:r>
            <a:endParaRPr sz="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549650" y="2641600"/>
            <a:ext cx="323850" cy="330200"/>
          </a:xfrm>
          <a:custGeom>
            <a:avLst/>
            <a:gdLst/>
            <a:ahLst/>
            <a:cxnLst/>
            <a:rect l="l" t="t" r="r" b="b"/>
            <a:pathLst>
              <a:path w="323850" h="330200">
                <a:moveTo>
                  <a:pt x="161925" y="0"/>
                </a:moveTo>
                <a:lnTo>
                  <a:pt x="118886" y="5897"/>
                </a:lnTo>
                <a:lnTo>
                  <a:pt x="80207" y="22540"/>
                </a:lnTo>
                <a:lnTo>
                  <a:pt x="47434" y="48355"/>
                </a:lnTo>
                <a:lnTo>
                  <a:pt x="22112" y="81769"/>
                </a:lnTo>
                <a:lnTo>
                  <a:pt x="5785" y="121208"/>
                </a:lnTo>
                <a:lnTo>
                  <a:pt x="0" y="165100"/>
                </a:lnTo>
                <a:lnTo>
                  <a:pt x="5785" y="208991"/>
                </a:lnTo>
                <a:lnTo>
                  <a:pt x="22112" y="248430"/>
                </a:lnTo>
                <a:lnTo>
                  <a:pt x="47434" y="281844"/>
                </a:lnTo>
                <a:lnTo>
                  <a:pt x="80207" y="307659"/>
                </a:lnTo>
                <a:lnTo>
                  <a:pt x="118886" y="324302"/>
                </a:lnTo>
                <a:lnTo>
                  <a:pt x="161925" y="330200"/>
                </a:lnTo>
                <a:lnTo>
                  <a:pt x="204963" y="324302"/>
                </a:lnTo>
                <a:lnTo>
                  <a:pt x="243642" y="307659"/>
                </a:lnTo>
                <a:lnTo>
                  <a:pt x="276415" y="281844"/>
                </a:lnTo>
                <a:lnTo>
                  <a:pt x="301737" y="248430"/>
                </a:lnTo>
                <a:lnTo>
                  <a:pt x="318064" y="208991"/>
                </a:lnTo>
                <a:lnTo>
                  <a:pt x="323850" y="165100"/>
                </a:lnTo>
                <a:lnTo>
                  <a:pt x="318064" y="121208"/>
                </a:lnTo>
                <a:lnTo>
                  <a:pt x="301737" y="81769"/>
                </a:lnTo>
                <a:lnTo>
                  <a:pt x="276415" y="48355"/>
                </a:lnTo>
                <a:lnTo>
                  <a:pt x="243642" y="22540"/>
                </a:lnTo>
                <a:lnTo>
                  <a:pt x="204963" y="5897"/>
                </a:lnTo>
                <a:lnTo>
                  <a:pt x="16192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663315" y="2732658"/>
            <a:ext cx="9842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276850" y="2698750"/>
            <a:ext cx="1073150" cy="400050"/>
          </a:xfrm>
          <a:custGeom>
            <a:avLst/>
            <a:gdLst/>
            <a:ahLst/>
            <a:cxnLst/>
            <a:rect l="l" t="t" r="r" b="b"/>
            <a:pathLst>
              <a:path w="1073150" h="400050">
                <a:moveTo>
                  <a:pt x="0" y="400050"/>
                </a:moveTo>
                <a:lnTo>
                  <a:pt x="1073150" y="400050"/>
                </a:lnTo>
                <a:lnTo>
                  <a:pt x="107315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76850" y="2698750"/>
            <a:ext cx="1073150" cy="400050"/>
          </a:xfrm>
          <a:custGeom>
            <a:avLst/>
            <a:gdLst/>
            <a:ahLst/>
            <a:cxnLst/>
            <a:rect l="l" t="t" r="r" b="b"/>
            <a:pathLst>
              <a:path w="1073150" h="400050">
                <a:moveTo>
                  <a:pt x="0" y="400050"/>
                </a:moveTo>
                <a:lnTo>
                  <a:pt x="1073150" y="400050"/>
                </a:lnTo>
                <a:lnTo>
                  <a:pt x="107315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76850" y="3098800"/>
            <a:ext cx="1073150" cy="196850"/>
          </a:xfrm>
          <a:custGeom>
            <a:avLst/>
            <a:gdLst/>
            <a:ahLst/>
            <a:cxnLst/>
            <a:rect l="l" t="t" r="r" b="b"/>
            <a:pathLst>
              <a:path w="1073150" h="196850">
                <a:moveTo>
                  <a:pt x="0" y="196850"/>
                </a:moveTo>
                <a:lnTo>
                  <a:pt x="1073150" y="196850"/>
                </a:lnTo>
                <a:lnTo>
                  <a:pt x="1073150" y="0"/>
                </a:lnTo>
                <a:lnTo>
                  <a:pt x="0" y="0"/>
                </a:lnTo>
                <a:lnTo>
                  <a:pt x="0" y="1968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328284" y="3128010"/>
            <a:ext cx="97218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接班人：无</a:t>
            </a:r>
            <a:r>
              <a:rPr sz="800" spc="5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80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有：</a:t>
            </a:r>
            <a:r>
              <a:rPr sz="800" spc="-2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XXX</a:t>
            </a:r>
            <a:endParaRPr sz="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086350" y="2673350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165100" y="0"/>
                </a:move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5897" y="208991"/>
                </a:lnTo>
                <a:lnTo>
                  <a:pt x="22540" y="248430"/>
                </a:lnTo>
                <a:lnTo>
                  <a:pt x="48355" y="281844"/>
                </a:lnTo>
                <a:lnTo>
                  <a:pt x="81769" y="307659"/>
                </a:lnTo>
                <a:lnTo>
                  <a:pt x="121208" y="324302"/>
                </a:lnTo>
                <a:lnTo>
                  <a:pt x="165100" y="330200"/>
                </a:lnTo>
                <a:lnTo>
                  <a:pt x="208991" y="324302"/>
                </a:lnTo>
                <a:lnTo>
                  <a:pt x="248430" y="307659"/>
                </a:lnTo>
                <a:lnTo>
                  <a:pt x="281844" y="281844"/>
                </a:lnTo>
                <a:lnTo>
                  <a:pt x="307659" y="248430"/>
                </a:lnTo>
                <a:lnTo>
                  <a:pt x="324302" y="208991"/>
                </a:lnTo>
                <a:lnTo>
                  <a:pt x="330200" y="165100"/>
                </a:lnTo>
                <a:lnTo>
                  <a:pt x="324302" y="121208"/>
                </a:lnTo>
                <a:lnTo>
                  <a:pt x="307659" y="81769"/>
                </a:lnTo>
                <a:lnTo>
                  <a:pt x="281844" y="48355"/>
                </a:lnTo>
                <a:lnTo>
                  <a:pt x="248430" y="22540"/>
                </a:lnTo>
                <a:lnTo>
                  <a:pt x="208991" y="5897"/>
                </a:lnTo>
                <a:lnTo>
                  <a:pt x="1651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203571" y="2766948"/>
            <a:ext cx="9842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750050" y="2698750"/>
            <a:ext cx="1073150" cy="368300"/>
          </a:xfrm>
          <a:custGeom>
            <a:avLst/>
            <a:gdLst/>
            <a:ahLst/>
            <a:cxnLst/>
            <a:rect l="l" t="t" r="r" b="b"/>
            <a:pathLst>
              <a:path w="1073150" h="368300">
                <a:moveTo>
                  <a:pt x="0" y="368300"/>
                </a:moveTo>
                <a:lnTo>
                  <a:pt x="1073150" y="368300"/>
                </a:lnTo>
                <a:lnTo>
                  <a:pt x="1073150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50050" y="2698750"/>
            <a:ext cx="1073150" cy="368300"/>
          </a:xfrm>
          <a:custGeom>
            <a:avLst/>
            <a:gdLst/>
            <a:ahLst/>
            <a:cxnLst/>
            <a:rect l="l" t="t" r="r" b="b"/>
            <a:pathLst>
              <a:path w="1073150" h="368300">
                <a:moveTo>
                  <a:pt x="0" y="368300"/>
                </a:moveTo>
                <a:lnTo>
                  <a:pt x="1073150" y="368300"/>
                </a:lnTo>
                <a:lnTo>
                  <a:pt x="1073150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969125" y="2682717"/>
            <a:ext cx="63182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100">
              <a:lnSpc>
                <a:spcPct val="125000"/>
              </a:lnSpc>
            </a:pPr>
            <a:r>
              <a:rPr sz="900" spc="-10" dirty="0">
                <a:latin typeface="微软雅黑" panose="020B0503020204020204" charset="-122"/>
                <a:cs typeface="微软雅黑" panose="020B0503020204020204" charset="-122"/>
              </a:rPr>
              <a:t>xxx</a:t>
            </a: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部 a2 </a:t>
            </a:r>
            <a:r>
              <a:rPr sz="900" spc="5" dirty="0">
                <a:latin typeface="微软雅黑" panose="020B0503020204020204" charset="-122"/>
                <a:cs typeface="微软雅黑" panose="020B0503020204020204" charset="-122"/>
              </a:rPr>
              <a:t>(XX)</a:t>
            </a:r>
            <a:r>
              <a:rPr sz="900" spc="-16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0" dirty="0">
                <a:latin typeface="微软雅黑" panose="020B0503020204020204" charset="-122"/>
                <a:cs typeface="微软雅黑" panose="020B0503020204020204" charset="-122"/>
              </a:rPr>
              <a:t>6/6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750050" y="3067050"/>
            <a:ext cx="1073150" cy="234950"/>
          </a:xfrm>
          <a:custGeom>
            <a:avLst/>
            <a:gdLst/>
            <a:ahLst/>
            <a:cxnLst/>
            <a:rect l="l" t="t" r="r" b="b"/>
            <a:pathLst>
              <a:path w="1073150" h="234950">
                <a:moveTo>
                  <a:pt x="0" y="234950"/>
                </a:moveTo>
                <a:lnTo>
                  <a:pt x="1073150" y="234950"/>
                </a:lnTo>
                <a:lnTo>
                  <a:pt x="1073150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804025" y="3113658"/>
            <a:ext cx="97218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接班人：无</a:t>
            </a:r>
            <a:r>
              <a:rPr sz="800" spc="5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80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有：</a:t>
            </a:r>
            <a:r>
              <a:rPr sz="800" spc="-2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XXX</a:t>
            </a:r>
            <a:endParaRPr sz="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559550" y="2647950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165100" y="0"/>
                </a:moveTo>
                <a:lnTo>
                  <a:pt x="121208" y="5897"/>
                </a:lnTo>
                <a:lnTo>
                  <a:pt x="81769" y="22540"/>
                </a:lnTo>
                <a:lnTo>
                  <a:pt x="48355" y="48355"/>
                </a:lnTo>
                <a:lnTo>
                  <a:pt x="22540" y="81769"/>
                </a:lnTo>
                <a:lnTo>
                  <a:pt x="5897" y="121208"/>
                </a:lnTo>
                <a:lnTo>
                  <a:pt x="0" y="165100"/>
                </a:lnTo>
                <a:lnTo>
                  <a:pt x="5897" y="208991"/>
                </a:lnTo>
                <a:lnTo>
                  <a:pt x="22540" y="248430"/>
                </a:lnTo>
                <a:lnTo>
                  <a:pt x="48355" y="281844"/>
                </a:lnTo>
                <a:lnTo>
                  <a:pt x="81769" y="307659"/>
                </a:lnTo>
                <a:lnTo>
                  <a:pt x="121208" y="324302"/>
                </a:lnTo>
                <a:lnTo>
                  <a:pt x="165100" y="330200"/>
                </a:lnTo>
                <a:lnTo>
                  <a:pt x="208991" y="324302"/>
                </a:lnTo>
                <a:lnTo>
                  <a:pt x="248430" y="307659"/>
                </a:lnTo>
                <a:lnTo>
                  <a:pt x="281844" y="281844"/>
                </a:lnTo>
                <a:lnTo>
                  <a:pt x="307659" y="248430"/>
                </a:lnTo>
                <a:lnTo>
                  <a:pt x="324302" y="208991"/>
                </a:lnTo>
                <a:lnTo>
                  <a:pt x="330200" y="165100"/>
                </a:lnTo>
                <a:lnTo>
                  <a:pt x="324302" y="121208"/>
                </a:lnTo>
                <a:lnTo>
                  <a:pt x="307659" y="81769"/>
                </a:lnTo>
                <a:lnTo>
                  <a:pt x="281844" y="48355"/>
                </a:lnTo>
                <a:lnTo>
                  <a:pt x="248430" y="22540"/>
                </a:lnTo>
                <a:lnTo>
                  <a:pt x="208991" y="5897"/>
                </a:lnTo>
                <a:lnTo>
                  <a:pt x="1651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93384" y="2301875"/>
            <a:ext cx="128270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sz="90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接班人：无</a:t>
            </a:r>
            <a:r>
              <a:rPr sz="900" spc="15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90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有：</a:t>
            </a:r>
            <a:r>
              <a:rPr sz="900" spc="15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XXX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77800">
              <a:lnSpc>
                <a:spcPct val="100000"/>
              </a:lnSpc>
              <a:spcBef>
                <a:spcPts val="1000"/>
              </a:spcBef>
              <a:tabLst>
                <a:tab pos="1196340" algn="l"/>
              </a:tabLst>
            </a:pPr>
            <a:r>
              <a:rPr sz="1350" spc="-15" baseline="3000" dirty="0">
                <a:latin typeface="微软雅黑" panose="020B0503020204020204" charset="-122"/>
                <a:cs typeface="微软雅黑" panose="020B0503020204020204" charset="-122"/>
              </a:rPr>
              <a:t>xx</a:t>
            </a:r>
            <a:r>
              <a:rPr sz="1350" spc="-7" baseline="3000" dirty="0">
                <a:latin typeface="微软雅黑" panose="020B0503020204020204" charset="-122"/>
                <a:cs typeface="微软雅黑" panose="020B0503020204020204" charset="-122"/>
              </a:rPr>
              <a:t>x</a:t>
            </a:r>
            <a:r>
              <a:rPr sz="1350" baseline="3000" dirty="0">
                <a:latin typeface="微软雅黑" panose="020B0503020204020204" charset="-122"/>
                <a:cs typeface="微软雅黑" panose="020B0503020204020204" charset="-122"/>
              </a:rPr>
              <a:t>部	</a:t>
            </a:r>
            <a:r>
              <a:rPr sz="9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a2 </a:t>
            </a:r>
            <a:r>
              <a:rPr sz="900" spc="5" dirty="0">
                <a:latin typeface="微软雅黑" panose="020B0503020204020204" charset="-122"/>
                <a:cs typeface="微软雅黑" panose="020B0503020204020204" charset="-122"/>
              </a:rPr>
              <a:t>(XX)</a:t>
            </a:r>
            <a:r>
              <a:rPr sz="900" spc="-1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" dirty="0">
                <a:latin typeface="微软雅黑" panose="020B0503020204020204" charset="-122"/>
                <a:cs typeface="微软雅黑" panose="020B0503020204020204" charset="-122"/>
              </a:rPr>
              <a:t>6/6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435350" y="3416300"/>
            <a:ext cx="3962400" cy="9525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147320">
              <a:lnSpc>
                <a:spcPct val="100000"/>
              </a:lnSpc>
              <a:tabLst>
                <a:tab pos="412750" algn="l"/>
              </a:tabLst>
            </a:pPr>
            <a:r>
              <a:rPr sz="9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K	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关键岗位：这些岗位对业务至关重要，不易填补和培养。</a:t>
            </a:r>
            <a:endParaRPr sz="11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68910">
              <a:lnSpc>
                <a:spcPct val="100000"/>
              </a:lnSpc>
              <a:tabLst>
                <a:tab pos="412750" algn="l"/>
              </a:tabLst>
            </a:pPr>
            <a:r>
              <a:rPr sz="9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R	</a:t>
            </a:r>
            <a:r>
              <a:rPr sz="1050" dirty="0">
                <a:latin typeface="微软雅黑" panose="020B0503020204020204" charset="-122"/>
                <a:cs typeface="微软雅黑" panose="020B0503020204020204" charset="-122"/>
              </a:rPr>
              <a:t>留任风险高：存在</a:t>
            </a:r>
            <a:r>
              <a:rPr sz="1050" spc="-15" dirty="0">
                <a:latin typeface="微软雅黑" panose="020B0503020204020204" charset="-122"/>
                <a:cs typeface="微软雅黑" panose="020B0503020204020204" charset="-122"/>
              </a:rPr>
              <a:t>近</a:t>
            </a:r>
            <a:r>
              <a:rPr sz="1050" spc="-20" dirty="0">
                <a:latin typeface="微软雅黑" panose="020B0503020204020204" charset="-122"/>
                <a:cs typeface="微软雅黑" panose="020B0503020204020204" charset="-122"/>
              </a:rPr>
              <a:t>12</a:t>
            </a:r>
            <a:r>
              <a:rPr sz="1050" dirty="0">
                <a:latin typeface="微软雅黑" panose="020B0503020204020204" charset="-122"/>
                <a:cs typeface="微软雅黑" panose="020B0503020204020204" charset="-122"/>
              </a:rPr>
              <a:t>个月内离开公司的风险。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97802" y="4589462"/>
            <a:ext cx="857313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50"/>
              </a:lnSpc>
            </a:pP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通过岗位匹配度矩阵，可以明确各岗位满足度、匹配度、留任风险和接班人情况等核心信息，有 效支撑组织人才管理的选用预留退。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159250" y="1365250"/>
            <a:ext cx="0" cy="450850"/>
          </a:xfrm>
          <a:custGeom>
            <a:avLst/>
            <a:gdLst/>
            <a:ahLst/>
            <a:cxnLst/>
            <a:rect l="l" t="t" r="r" b="b"/>
            <a:pathLst>
              <a:path h="450850">
                <a:moveTo>
                  <a:pt x="0" y="0"/>
                </a:moveTo>
                <a:lnTo>
                  <a:pt x="0" y="4508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65350" y="1587500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65350" y="1600200"/>
            <a:ext cx="2024380" cy="6350"/>
          </a:xfrm>
          <a:custGeom>
            <a:avLst/>
            <a:gdLst/>
            <a:ahLst/>
            <a:cxnLst/>
            <a:rect l="l" t="t" r="r" b="b"/>
            <a:pathLst>
              <a:path w="2024379" h="6350">
                <a:moveTo>
                  <a:pt x="2023999" y="0"/>
                </a:moveTo>
                <a:lnTo>
                  <a:pt x="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65600" y="1587500"/>
            <a:ext cx="2025650" cy="6350"/>
          </a:xfrm>
          <a:custGeom>
            <a:avLst/>
            <a:gdLst/>
            <a:ahLst/>
            <a:cxnLst/>
            <a:rect l="l" t="t" r="r" b="b"/>
            <a:pathLst>
              <a:path w="2025650" h="6350">
                <a:moveTo>
                  <a:pt x="2025650" y="0"/>
                </a:moveTo>
                <a:lnTo>
                  <a:pt x="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582294" y="171703"/>
            <a:ext cx="34702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组织盘</a:t>
            </a:r>
            <a:r>
              <a:rPr sz="2400" b="1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1600" spc="5" dirty="0">
                <a:solidFill>
                  <a:srgbClr val="FF8506"/>
                </a:solidFill>
              </a:rPr>
              <a:t>-</a:t>
            </a:r>
            <a:r>
              <a:rPr sz="2400" dirty="0">
                <a:solidFill>
                  <a:srgbClr val="FF8506"/>
                </a:solidFill>
              </a:rPr>
              <a:t>岗位匹配度矩阵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191250" y="1587500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58900" y="2559050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53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58900" y="2552700"/>
            <a:ext cx="1470025" cy="8890"/>
          </a:xfrm>
          <a:custGeom>
            <a:avLst/>
            <a:gdLst/>
            <a:ahLst/>
            <a:cxnLst/>
            <a:rect l="l" t="t" r="r" b="b"/>
            <a:pathLst>
              <a:path w="1470025" h="8889">
                <a:moveTo>
                  <a:pt x="1470025" y="0"/>
                </a:moveTo>
                <a:lnTo>
                  <a:pt x="0" y="87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25750" y="2546350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53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152650" y="2489200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18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43550" y="256540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6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43550" y="2559050"/>
            <a:ext cx="1470025" cy="8890"/>
          </a:xfrm>
          <a:custGeom>
            <a:avLst/>
            <a:gdLst/>
            <a:ahLst/>
            <a:cxnLst/>
            <a:rect l="l" t="t" r="r" b="b"/>
            <a:pathLst>
              <a:path w="1470025" h="8889">
                <a:moveTo>
                  <a:pt x="1470025" y="0"/>
                </a:moveTo>
                <a:lnTo>
                  <a:pt x="0" y="87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10400" y="255270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6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37300" y="2489200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3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22750" y="247650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412496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组织盘</a:t>
            </a:r>
            <a:r>
              <a:rPr sz="2400" b="1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dirty="0">
                <a:solidFill>
                  <a:srgbClr val="FF8506"/>
                </a:solidFill>
              </a:rPr>
              <a:t>岗位的人才“热图”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81375" y="765175"/>
            <a:ext cx="4305300" cy="4178300"/>
          </a:xfrm>
          <a:custGeom>
            <a:avLst/>
            <a:gdLst/>
            <a:ahLst/>
            <a:cxnLst/>
            <a:rect l="l" t="t" r="r" b="b"/>
            <a:pathLst>
              <a:path w="4305300" h="4178300">
                <a:moveTo>
                  <a:pt x="0" y="4178300"/>
                </a:moveTo>
                <a:lnTo>
                  <a:pt x="4305300" y="4178300"/>
                </a:lnTo>
                <a:lnTo>
                  <a:pt x="4305300" y="0"/>
                </a:lnTo>
                <a:lnTo>
                  <a:pt x="0" y="0"/>
                </a:lnTo>
                <a:lnTo>
                  <a:pt x="0" y="4178300"/>
                </a:lnTo>
                <a:close/>
              </a:path>
            </a:pathLst>
          </a:custGeom>
          <a:ln w="190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78200" y="762000"/>
            <a:ext cx="4305300" cy="298450"/>
          </a:xfrm>
          <a:custGeom>
            <a:avLst/>
            <a:gdLst/>
            <a:ahLst/>
            <a:cxnLst/>
            <a:rect l="l" t="t" r="r" b="b"/>
            <a:pathLst>
              <a:path w="4305300" h="298450">
                <a:moveTo>
                  <a:pt x="0" y="298450"/>
                </a:moveTo>
                <a:lnTo>
                  <a:pt x="4305300" y="298450"/>
                </a:lnTo>
                <a:lnTo>
                  <a:pt x="4305300" y="0"/>
                </a:lnTo>
                <a:lnTo>
                  <a:pt x="0" y="0"/>
                </a:lnTo>
                <a:lnTo>
                  <a:pt x="0" y="2984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78200" y="762000"/>
            <a:ext cx="4305300" cy="298450"/>
          </a:xfrm>
          <a:custGeom>
            <a:avLst/>
            <a:gdLst/>
            <a:ahLst/>
            <a:cxnLst/>
            <a:rect l="l" t="t" r="r" b="b"/>
            <a:pathLst>
              <a:path w="4305300" h="298450">
                <a:moveTo>
                  <a:pt x="0" y="298450"/>
                </a:moveTo>
                <a:lnTo>
                  <a:pt x="4305300" y="298450"/>
                </a:lnTo>
                <a:lnTo>
                  <a:pt x="4305300" y="0"/>
                </a:lnTo>
                <a:lnTo>
                  <a:pt x="0" y="0"/>
                </a:lnTo>
                <a:lnTo>
                  <a:pt x="0" y="298450"/>
                </a:lnTo>
                <a:close/>
              </a:path>
            </a:pathLst>
          </a:custGeom>
          <a:ln w="127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15614" y="788670"/>
            <a:ext cx="7112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热图举例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0775" y="765175"/>
            <a:ext cx="2317750" cy="4178300"/>
          </a:xfrm>
          <a:custGeom>
            <a:avLst/>
            <a:gdLst/>
            <a:ahLst/>
            <a:cxnLst/>
            <a:rect l="l" t="t" r="r" b="b"/>
            <a:pathLst>
              <a:path w="2317750" h="4178300">
                <a:moveTo>
                  <a:pt x="2104517" y="0"/>
                </a:moveTo>
                <a:lnTo>
                  <a:pt x="0" y="0"/>
                </a:lnTo>
                <a:lnTo>
                  <a:pt x="0" y="4178300"/>
                </a:lnTo>
                <a:lnTo>
                  <a:pt x="2104517" y="4178300"/>
                </a:lnTo>
                <a:lnTo>
                  <a:pt x="2317750" y="2089150"/>
                </a:lnTo>
                <a:lnTo>
                  <a:pt x="21045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775" y="765175"/>
            <a:ext cx="2317750" cy="4178300"/>
          </a:xfrm>
          <a:custGeom>
            <a:avLst/>
            <a:gdLst/>
            <a:ahLst/>
            <a:cxnLst/>
            <a:rect l="l" t="t" r="r" b="b"/>
            <a:pathLst>
              <a:path w="2317750" h="4178300">
                <a:moveTo>
                  <a:pt x="0" y="0"/>
                </a:moveTo>
                <a:lnTo>
                  <a:pt x="2104517" y="0"/>
                </a:lnTo>
                <a:lnTo>
                  <a:pt x="2317750" y="2089150"/>
                </a:lnTo>
                <a:lnTo>
                  <a:pt x="2104517" y="4178300"/>
                </a:lnTo>
                <a:lnTo>
                  <a:pt x="0" y="41783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0775" y="765175"/>
            <a:ext cx="2146300" cy="298450"/>
          </a:xfrm>
          <a:custGeom>
            <a:avLst/>
            <a:gdLst/>
            <a:ahLst/>
            <a:cxnLst/>
            <a:rect l="l" t="t" r="r" b="b"/>
            <a:pathLst>
              <a:path w="2146300" h="298450">
                <a:moveTo>
                  <a:pt x="2098167" y="0"/>
                </a:moveTo>
                <a:lnTo>
                  <a:pt x="0" y="1651"/>
                </a:lnTo>
                <a:lnTo>
                  <a:pt x="0" y="298450"/>
                </a:lnTo>
                <a:lnTo>
                  <a:pt x="2146300" y="298450"/>
                </a:lnTo>
                <a:lnTo>
                  <a:pt x="209816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0775" y="765175"/>
            <a:ext cx="2146300" cy="298450"/>
          </a:xfrm>
          <a:custGeom>
            <a:avLst/>
            <a:gdLst/>
            <a:ahLst/>
            <a:cxnLst/>
            <a:rect l="l" t="t" r="r" b="b"/>
            <a:pathLst>
              <a:path w="2146300" h="298450">
                <a:moveTo>
                  <a:pt x="2098167" y="0"/>
                </a:moveTo>
                <a:lnTo>
                  <a:pt x="2146300" y="298450"/>
                </a:lnTo>
                <a:lnTo>
                  <a:pt x="0" y="298450"/>
                </a:lnTo>
                <a:lnTo>
                  <a:pt x="0" y="1651"/>
                </a:lnTo>
                <a:lnTo>
                  <a:pt x="2098167" y="0"/>
                </a:lnTo>
                <a:close/>
              </a:path>
            </a:pathLst>
          </a:custGeom>
          <a:ln w="190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确定关键岗位与胜任度</a:t>
            </a:r>
          </a:p>
          <a:p>
            <a:pPr marL="52070">
              <a:lnSpc>
                <a:spcPct val="100000"/>
              </a:lnSpc>
              <a:spcBef>
                <a:spcPts val="1305"/>
              </a:spcBef>
            </a:pPr>
            <a:r>
              <a:rPr sz="1100" spc="-5" dirty="0">
                <a:solidFill>
                  <a:srgbClr val="000000"/>
                </a:solidFill>
              </a:rPr>
              <a:t>关键岗位：</a:t>
            </a:r>
            <a:endParaRPr sz="1100"/>
          </a:p>
          <a:p>
            <a:pPr marL="242570" indent="-190500">
              <a:lnSpc>
                <a:spcPts val="1310"/>
              </a:lnSpc>
              <a:spcBef>
                <a:spcPts val="30"/>
              </a:spcBef>
              <a:buClr>
                <a:srgbClr val="1F487C"/>
              </a:buClr>
              <a:buSzPct val="127000"/>
              <a:buFont typeface="Arial" panose="020B0604020202020204"/>
              <a:buChar char="▪"/>
              <a:tabLst>
                <a:tab pos="242570" algn="l"/>
                <a:tab pos="242570" algn="l"/>
              </a:tabLst>
            </a:pPr>
            <a:r>
              <a:rPr sz="1100" dirty="0">
                <a:solidFill>
                  <a:srgbClr val="000000"/>
                </a:solidFill>
              </a:rPr>
              <a:t>重大业务影响</a:t>
            </a:r>
            <a:endParaRPr sz="1100"/>
          </a:p>
          <a:p>
            <a:pPr marL="242570" indent="-190500">
              <a:lnSpc>
                <a:spcPts val="1200"/>
              </a:lnSpc>
              <a:buClr>
                <a:srgbClr val="1F487C"/>
              </a:buClr>
              <a:buSzPct val="127000"/>
              <a:buFont typeface="Arial" panose="020B0604020202020204"/>
              <a:buChar char="▪"/>
              <a:tabLst>
                <a:tab pos="242570" algn="l"/>
                <a:tab pos="242570" algn="l"/>
              </a:tabLst>
            </a:pPr>
            <a:r>
              <a:rPr sz="1100" spc="-5" dirty="0">
                <a:solidFill>
                  <a:srgbClr val="000000"/>
                </a:solidFill>
              </a:rPr>
              <a:t>总体战略影响</a:t>
            </a:r>
            <a:endParaRPr sz="1100"/>
          </a:p>
          <a:p>
            <a:pPr marL="509905" lvl="1" indent="-260985">
              <a:lnSpc>
                <a:spcPts val="1350"/>
              </a:lnSpc>
              <a:buClr>
                <a:srgbClr val="1F487C"/>
              </a:buClr>
              <a:buSzPct val="118000"/>
              <a:buFont typeface="Arial" panose="020B0604020202020204"/>
              <a:buChar char="–"/>
              <a:tabLst>
                <a:tab pos="509905" algn="l"/>
                <a:tab pos="510540" algn="l"/>
              </a:tabLst>
            </a:pP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特殊市场机会</a:t>
            </a:r>
            <a:endParaRPr sz="1100">
              <a:latin typeface="微软雅黑" panose="020B0503020204020204" charset="-122"/>
              <a:cs typeface="微软雅黑" panose="020B0503020204020204" charset="-122"/>
            </a:endParaRPr>
          </a:p>
          <a:p>
            <a:pPr marL="509905" lvl="1" indent="-260985">
              <a:lnSpc>
                <a:spcPts val="1325"/>
              </a:lnSpc>
              <a:buClr>
                <a:srgbClr val="1F487C"/>
              </a:buClr>
              <a:buSzPct val="118000"/>
              <a:buFont typeface="Arial" panose="020B0604020202020204"/>
              <a:buChar char="–"/>
              <a:tabLst>
                <a:tab pos="509905" algn="l"/>
                <a:tab pos="510540" algn="l"/>
              </a:tabLst>
            </a:pP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监管或技术知识</a:t>
            </a:r>
            <a:endParaRPr sz="1100">
              <a:latin typeface="微软雅黑" panose="020B0503020204020204" charset="-122"/>
              <a:cs typeface="微软雅黑" panose="020B0503020204020204" charset="-122"/>
            </a:endParaRPr>
          </a:p>
          <a:p>
            <a:pPr marL="509905" lvl="1" indent="-260985">
              <a:lnSpc>
                <a:spcPts val="1425"/>
              </a:lnSpc>
              <a:buClr>
                <a:srgbClr val="1F487C"/>
              </a:buClr>
              <a:buSzPct val="118000"/>
              <a:buFont typeface="Arial" panose="020B0604020202020204"/>
              <a:buChar char="–"/>
              <a:tabLst>
                <a:tab pos="509905" algn="l"/>
                <a:tab pos="510540" algn="l"/>
              </a:tabLst>
            </a:pPr>
            <a:r>
              <a:rPr sz="1100" spc="-5" dirty="0">
                <a:latin typeface="微软雅黑" panose="020B0503020204020204" charset="-122"/>
                <a:cs typeface="微软雅黑" panose="020B0503020204020204" charset="-122"/>
              </a:rPr>
              <a:t>市场高度稀缺</a:t>
            </a:r>
            <a:endParaRPr sz="1100">
              <a:latin typeface="微软雅黑" panose="020B0503020204020204" charset="-122"/>
              <a:cs typeface="微软雅黑" panose="020B0503020204020204" charset="-122"/>
            </a:endParaRPr>
          </a:p>
          <a:p>
            <a:pPr marL="242570" indent="-190500">
              <a:lnSpc>
                <a:spcPts val="1210"/>
              </a:lnSpc>
              <a:buClr>
                <a:srgbClr val="1F487C"/>
              </a:buClr>
              <a:buSzPct val="127000"/>
              <a:buFont typeface="Arial" panose="020B0604020202020204"/>
              <a:buChar char="▪"/>
              <a:tabLst>
                <a:tab pos="242570" algn="l"/>
                <a:tab pos="242570" algn="l"/>
              </a:tabLst>
            </a:pPr>
            <a:r>
              <a:rPr sz="1100" dirty="0">
                <a:solidFill>
                  <a:srgbClr val="000000"/>
                </a:solidFill>
              </a:rPr>
              <a:t>对组织影响重大</a:t>
            </a:r>
            <a:endParaRPr sz="1100"/>
          </a:p>
          <a:p>
            <a:pPr marL="509905" lvl="1" indent="-260985">
              <a:lnSpc>
                <a:spcPts val="1420"/>
              </a:lnSpc>
              <a:buClr>
                <a:srgbClr val="1F487C"/>
              </a:buClr>
              <a:buSzPct val="118000"/>
              <a:buFont typeface="Arial" panose="020B0604020202020204"/>
              <a:buChar char="–"/>
              <a:tabLst>
                <a:tab pos="509905" algn="l"/>
                <a:tab pos="510540" algn="l"/>
              </a:tabLst>
            </a:pP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岗位本身对部门而言不</a:t>
            </a:r>
            <a:endParaRPr sz="1100">
              <a:latin typeface="微软雅黑" panose="020B0503020204020204" charset="-122"/>
              <a:cs typeface="微软雅黑" panose="020B0503020204020204" charset="-122"/>
            </a:endParaRPr>
          </a:p>
          <a:p>
            <a:pPr marL="509905">
              <a:lnSpc>
                <a:spcPts val="1290"/>
              </a:lnSpc>
            </a:pPr>
            <a:r>
              <a:rPr sz="1100" spc="-5" dirty="0">
                <a:solidFill>
                  <a:srgbClr val="000000"/>
                </a:solidFill>
              </a:rPr>
              <a:t>可或缺，不是为继任者</a:t>
            </a:r>
            <a:endParaRPr sz="1100"/>
          </a:p>
          <a:p>
            <a:pPr marL="509905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000000"/>
                </a:solidFill>
              </a:rPr>
              <a:t>设置的虚职</a:t>
            </a:r>
            <a:endParaRPr sz="110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52070">
              <a:lnSpc>
                <a:spcPts val="1310"/>
              </a:lnSpc>
            </a:pPr>
            <a:r>
              <a:rPr sz="1100" spc="-5" dirty="0">
                <a:solidFill>
                  <a:srgbClr val="000000"/>
                </a:solidFill>
              </a:rPr>
              <a:t>胜任度：</a:t>
            </a:r>
            <a:endParaRPr sz="1100"/>
          </a:p>
          <a:p>
            <a:pPr marL="242570" indent="-190500">
              <a:lnSpc>
                <a:spcPts val="1300"/>
              </a:lnSpc>
              <a:buClr>
                <a:srgbClr val="1F487C"/>
              </a:buClr>
              <a:buSzPct val="127000"/>
              <a:buFont typeface="Arial" panose="020B0604020202020204"/>
              <a:buChar char="▪"/>
              <a:tabLst>
                <a:tab pos="242570" algn="l"/>
                <a:tab pos="242570" algn="l"/>
              </a:tabLst>
            </a:pPr>
            <a:r>
              <a:rPr sz="1100" dirty="0">
                <a:solidFill>
                  <a:srgbClr val="000000"/>
                </a:solidFill>
              </a:rPr>
              <a:t>绩效优秀</a:t>
            </a:r>
            <a:endParaRPr sz="1100"/>
          </a:p>
          <a:p>
            <a:pPr marL="242570" indent="-190500">
              <a:lnSpc>
                <a:spcPts val="1225"/>
              </a:lnSpc>
              <a:buClr>
                <a:srgbClr val="1F487C"/>
              </a:buClr>
              <a:buSzPct val="127000"/>
              <a:buFont typeface="Arial" panose="020B0604020202020204"/>
              <a:buChar char="▪"/>
              <a:tabLst>
                <a:tab pos="242570" algn="l"/>
                <a:tab pos="242570" algn="l"/>
              </a:tabLst>
            </a:pPr>
            <a:r>
              <a:rPr sz="1100" spc="-5" dirty="0">
                <a:solidFill>
                  <a:srgbClr val="000000"/>
                </a:solidFill>
              </a:rPr>
              <a:t>能力强：</a:t>
            </a:r>
            <a:endParaRPr sz="1100"/>
          </a:p>
          <a:p>
            <a:pPr marL="509905" lvl="1" indent="-260985">
              <a:lnSpc>
                <a:spcPts val="1345"/>
              </a:lnSpc>
              <a:buClr>
                <a:srgbClr val="1F487C"/>
              </a:buClr>
              <a:buSzPct val="118000"/>
              <a:buFont typeface="Arial" panose="020B0604020202020204"/>
              <a:buChar char="–"/>
              <a:tabLst>
                <a:tab pos="509905" algn="l"/>
                <a:tab pos="510540" algn="l"/>
              </a:tabLst>
            </a:pPr>
            <a:r>
              <a:rPr sz="1100" spc="-5" dirty="0">
                <a:latin typeface="微软雅黑" panose="020B0503020204020204" charset="-122"/>
                <a:cs typeface="微软雅黑" panose="020B0503020204020204" charset="-122"/>
              </a:rPr>
              <a:t>领导力</a:t>
            </a:r>
            <a:endParaRPr sz="1100">
              <a:latin typeface="微软雅黑" panose="020B0503020204020204" charset="-122"/>
              <a:cs typeface="微软雅黑" panose="020B0503020204020204" charset="-122"/>
            </a:endParaRPr>
          </a:p>
          <a:p>
            <a:pPr marL="509905" lvl="1" indent="-260985">
              <a:lnSpc>
                <a:spcPts val="1325"/>
              </a:lnSpc>
              <a:buClr>
                <a:srgbClr val="1F487C"/>
              </a:buClr>
              <a:buSzPct val="118000"/>
              <a:buFont typeface="Arial" panose="020B0604020202020204"/>
              <a:buChar char="–"/>
              <a:tabLst>
                <a:tab pos="509905" algn="l"/>
                <a:tab pos="510540" algn="l"/>
              </a:tabLst>
            </a:pP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特殊技能</a:t>
            </a:r>
            <a:r>
              <a:rPr sz="1100" spc="-20" dirty="0"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能力</a:t>
            </a:r>
            <a:endParaRPr sz="1100">
              <a:latin typeface="微软雅黑" panose="020B0503020204020204" charset="-122"/>
              <a:cs typeface="微软雅黑" panose="020B0503020204020204" charset="-122"/>
            </a:endParaRPr>
          </a:p>
          <a:p>
            <a:pPr marL="509905" lvl="1" indent="-260985">
              <a:lnSpc>
                <a:spcPts val="1425"/>
              </a:lnSpc>
              <a:buClr>
                <a:srgbClr val="1F487C"/>
              </a:buClr>
              <a:buSzPct val="118000"/>
              <a:buFont typeface="Arial" panose="020B0604020202020204"/>
              <a:buChar char="–"/>
              <a:tabLst>
                <a:tab pos="509905" algn="l"/>
                <a:tab pos="510540" algn="l"/>
              </a:tabLst>
            </a:pPr>
            <a:r>
              <a:rPr sz="1100" spc="-5" dirty="0">
                <a:latin typeface="微软雅黑" panose="020B0503020204020204" charset="-122"/>
                <a:cs typeface="微软雅黑" panose="020B0503020204020204" charset="-122"/>
              </a:rPr>
              <a:t>拥有组织中亟待提升的</a:t>
            </a:r>
            <a:endParaRPr sz="1100">
              <a:latin typeface="微软雅黑" panose="020B0503020204020204" charset="-122"/>
              <a:cs typeface="微软雅黑" panose="020B0503020204020204" charset="-122"/>
            </a:endParaRPr>
          </a:p>
          <a:p>
            <a:pPr marL="509905">
              <a:lnSpc>
                <a:spcPts val="1290"/>
              </a:lnSpc>
            </a:pPr>
            <a:r>
              <a:rPr sz="1100" dirty="0">
                <a:solidFill>
                  <a:srgbClr val="000000"/>
                </a:solidFill>
              </a:rPr>
              <a:t>能力</a:t>
            </a:r>
            <a:endParaRPr sz="1100"/>
          </a:p>
        </p:txBody>
      </p:sp>
      <p:sp>
        <p:nvSpPr>
          <p:cNvPr id="12" name="object 12"/>
          <p:cNvSpPr/>
          <p:nvPr/>
        </p:nvSpPr>
        <p:spPr>
          <a:xfrm>
            <a:off x="4241800" y="1511300"/>
            <a:ext cx="184150" cy="139700"/>
          </a:xfrm>
          <a:custGeom>
            <a:avLst/>
            <a:gdLst/>
            <a:ahLst/>
            <a:cxnLst/>
            <a:rect l="l" t="t" r="r" b="b"/>
            <a:pathLst>
              <a:path w="184150" h="139700">
                <a:moveTo>
                  <a:pt x="184150" y="0"/>
                </a:moveTo>
                <a:lnTo>
                  <a:pt x="0" y="139700"/>
                </a:lnTo>
                <a:lnTo>
                  <a:pt x="184150" y="139700"/>
                </a:lnTo>
                <a:lnTo>
                  <a:pt x="18415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41800" y="1511300"/>
            <a:ext cx="184150" cy="139700"/>
          </a:xfrm>
          <a:custGeom>
            <a:avLst/>
            <a:gdLst/>
            <a:ahLst/>
            <a:cxnLst/>
            <a:rect l="l" t="t" r="r" b="b"/>
            <a:pathLst>
              <a:path w="184150" h="139700">
                <a:moveTo>
                  <a:pt x="184150" y="139700"/>
                </a:moveTo>
                <a:lnTo>
                  <a:pt x="184150" y="0"/>
                </a:lnTo>
                <a:lnTo>
                  <a:pt x="0" y="139700"/>
                </a:lnTo>
                <a:lnTo>
                  <a:pt x="184150" y="139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86150" y="1517650"/>
            <a:ext cx="190500" cy="146050"/>
          </a:xfrm>
          <a:custGeom>
            <a:avLst/>
            <a:gdLst/>
            <a:ahLst/>
            <a:cxnLst/>
            <a:rect l="l" t="t" r="r" b="b"/>
            <a:pathLst>
              <a:path w="190500" h="146050">
                <a:moveTo>
                  <a:pt x="190500" y="0"/>
                </a:moveTo>
                <a:lnTo>
                  <a:pt x="0" y="0"/>
                </a:lnTo>
                <a:lnTo>
                  <a:pt x="0" y="146050"/>
                </a:lnTo>
                <a:lnTo>
                  <a:pt x="19050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6150" y="1517650"/>
            <a:ext cx="190500" cy="146050"/>
          </a:xfrm>
          <a:custGeom>
            <a:avLst/>
            <a:gdLst/>
            <a:ahLst/>
            <a:cxnLst/>
            <a:rect l="l" t="t" r="r" b="b"/>
            <a:pathLst>
              <a:path w="190500" h="146050">
                <a:moveTo>
                  <a:pt x="0" y="0"/>
                </a:moveTo>
                <a:lnTo>
                  <a:pt x="0" y="146050"/>
                </a:lnTo>
                <a:lnTo>
                  <a:pt x="1905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41800" y="1333500"/>
            <a:ext cx="184150" cy="139700"/>
          </a:xfrm>
          <a:custGeom>
            <a:avLst/>
            <a:gdLst/>
            <a:ahLst/>
            <a:cxnLst/>
            <a:rect l="l" t="t" r="r" b="b"/>
            <a:pathLst>
              <a:path w="184150" h="139700">
                <a:moveTo>
                  <a:pt x="184150" y="0"/>
                </a:moveTo>
                <a:lnTo>
                  <a:pt x="0" y="139700"/>
                </a:lnTo>
                <a:lnTo>
                  <a:pt x="184150" y="139700"/>
                </a:lnTo>
                <a:lnTo>
                  <a:pt x="18415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41800" y="1333500"/>
            <a:ext cx="184150" cy="139700"/>
          </a:xfrm>
          <a:custGeom>
            <a:avLst/>
            <a:gdLst/>
            <a:ahLst/>
            <a:cxnLst/>
            <a:rect l="l" t="t" r="r" b="b"/>
            <a:pathLst>
              <a:path w="184150" h="139700">
                <a:moveTo>
                  <a:pt x="184150" y="139700"/>
                </a:moveTo>
                <a:lnTo>
                  <a:pt x="184150" y="0"/>
                </a:lnTo>
                <a:lnTo>
                  <a:pt x="0" y="139700"/>
                </a:lnTo>
                <a:lnTo>
                  <a:pt x="184150" y="139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86150" y="1701800"/>
            <a:ext cx="190500" cy="139700"/>
          </a:xfrm>
          <a:custGeom>
            <a:avLst/>
            <a:gdLst/>
            <a:ahLst/>
            <a:cxnLst/>
            <a:rect l="l" t="t" r="r" b="b"/>
            <a:pathLst>
              <a:path w="190500" h="139700">
                <a:moveTo>
                  <a:pt x="190500" y="0"/>
                </a:moveTo>
                <a:lnTo>
                  <a:pt x="0" y="0"/>
                </a:lnTo>
                <a:lnTo>
                  <a:pt x="0" y="139700"/>
                </a:lnTo>
                <a:lnTo>
                  <a:pt x="1905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86150" y="1701800"/>
            <a:ext cx="190500" cy="139700"/>
          </a:xfrm>
          <a:custGeom>
            <a:avLst/>
            <a:gdLst/>
            <a:ahLst/>
            <a:cxnLst/>
            <a:rect l="l" t="t" r="r" b="b"/>
            <a:pathLst>
              <a:path w="190500" h="139700">
                <a:moveTo>
                  <a:pt x="0" y="0"/>
                </a:moveTo>
                <a:lnTo>
                  <a:pt x="0" y="139700"/>
                </a:lnTo>
                <a:lnTo>
                  <a:pt x="1905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29100" y="1695450"/>
            <a:ext cx="190500" cy="139700"/>
          </a:xfrm>
          <a:custGeom>
            <a:avLst/>
            <a:gdLst/>
            <a:ahLst/>
            <a:cxnLst/>
            <a:rect l="l" t="t" r="r" b="b"/>
            <a:pathLst>
              <a:path w="190500" h="139700">
                <a:moveTo>
                  <a:pt x="190500" y="0"/>
                </a:moveTo>
                <a:lnTo>
                  <a:pt x="0" y="139700"/>
                </a:lnTo>
                <a:lnTo>
                  <a:pt x="190500" y="139700"/>
                </a:lnTo>
                <a:lnTo>
                  <a:pt x="190500" y="0"/>
                </a:lnTo>
                <a:close/>
              </a:path>
            </a:pathLst>
          </a:custGeom>
          <a:solidFill>
            <a:srgbClr val="EE4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29100" y="1695450"/>
            <a:ext cx="190500" cy="139700"/>
          </a:xfrm>
          <a:custGeom>
            <a:avLst/>
            <a:gdLst/>
            <a:ahLst/>
            <a:cxnLst/>
            <a:rect l="l" t="t" r="r" b="b"/>
            <a:pathLst>
              <a:path w="190500" h="139700">
                <a:moveTo>
                  <a:pt x="190500" y="139700"/>
                </a:moveTo>
                <a:lnTo>
                  <a:pt x="190500" y="0"/>
                </a:lnTo>
                <a:lnTo>
                  <a:pt x="0" y="139700"/>
                </a:lnTo>
                <a:lnTo>
                  <a:pt x="190500" y="139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86150" y="1327150"/>
            <a:ext cx="190500" cy="146050"/>
          </a:xfrm>
          <a:custGeom>
            <a:avLst/>
            <a:gdLst/>
            <a:ahLst/>
            <a:cxnLst/>
            <a:rect l="l" t="t" r="r" b="b"/>
            <a:pathLst>
              <a:path w="190500" h="146050">
                <a:moveTo>
                  <a:pt x="190500" y="0"/>
                </a:moveTo>
                <a:lnTo>
                  <a:pt x="0" y="0"/>
                </a:lnTo>
                <a:lnTo>
                  <a:pt x="0" y="146050"/>
                </a:lnTo>
                <a:lnTo>
                  <a:pt x="190500" y="0"/>
                </a:lnTo>
                <a:close/>
              </a:path>
            </a:pathLst>
          </a:custGeom>
          <a:solidFill>
            <a:srgbClr val="EE4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86150" y="1327150"/>
            <a:ext cx="190500" cy="146050"/>
          </a:xfrm>
          <a:custGeom>
            <a:avLst/>
            <a:gdLst/>
            <a:ahLst/>
            <a:cxnLst/>
            <a:rect l="l" t="t" r="r" b="b"/>
            <a:pathLst>
              <a:path w="190500" h="146050">
                <a:moveTo>
                  <a:pt x="0" y="0"/>
                </a:moveTo>
                <a:lnTo>
                  <a:pt x="0" y="146050"/>
                </a:lnTo>
                <a:lnTo>
                  <a:pt x="1905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67734" y="1122298"/>
            <a:ext cx="695960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岗位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  <a:p>
            <a:pPr marL="225425">
              <a:lnSpc>
                <a:spcPct val="100000"/>
              </a:lnSpc>
              <a:spcBef>
                <a:spcPts val="470"/>
              </a:spcBef>
            </a:pP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高度重要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  <a:p>
            <a:pPr marL="225425">
              <a:lnSpc>
                <a:spcPct val="100000"/>
              </a:lnSpc>
              <a:spcBef>
                <a:spcPts val="340"/>
              </a:spcBef>
            </a:pPr>
            <a:r>
              <a:rPr sz="900" spc="-5" dirty="0">
                <a:latin typeface="微软雅黑" panose="020B0503020204020204" charset="-122"/>
                <a:cs typeface="微软雅黑" panose="020B0503020204020204" charset="-122"/>
              </a:rPr>
              <a:t>重要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  <a:p>
            <a:pPr marL="225425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不重要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29100" y="1892300"/>
            <a:ext cx="190500" cy="139700"/>
          </a:xfrm>
          <a:custGeom>
            <a:avLst/>
            <a:gdLst/>
            <a:ahLst/>
            <a:cxnLst/>
            <a:rect l="l" t="t" r="r" b="b"/>
            <a:pathLst>
              <a:path w="190500" h="139700">
                <a:moveTo>
                  <a:pt x="190500" y="0"/>
                </a:moveTo>
                <a:lnTo>
                  <a:pt x="0" y="139700"/>
                </a:lnTo>
                <a:lnTo>
                  <a:pt x="190500" y="139700"/>
                </a:lnTo>
                <a:lnTo>
                  <a:pt x="1905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29100" y="1892300"/>
            <a:ext cx="190500" cy="139700"/>
          </a:xfrm>
          <a:custGeom>
            <a:avLst/>
            <a:gdLst/>
            <a:ahLst/>
            <a:cxnLst/>
            <a:rect l="l" t="t" r="r" b="b"/>
            <a:pathLst>
              <a:path w="190500" h="139700">
                <a:moveTo>
                  <a:pt x="190500" y="139700"/>
                </a:moveTo>
                <a:lnTo>
                  <a:pt x="190500" y="0"/>
                </a:lnTo>
                <a:lnTo>
                  <a:pt x="0" y="139700"/>
                </a:lnTo>
                <a:lnTo>
                  <a:pt x="190500" y="139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28846" y="1122298"/>
            <a:ext cx="1153160" cy="91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胜任度</a:t>
            </a:r>
            <a:r>
              <a:rPr sz="900" spc="15" dirty="0"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继任者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  <a:p>
            <a:pPr marL="225425" marR="5080" algn="just">
              <a:lnSpc>
                <a:spcPts val="1490"/>
              </a:lnSpc>
              <a:spcBef>
                <a:spcPts val="115"/>
              </a:spcBef>
            </a:pPr>
            <a:r>
              <a:rPr sz="900" spc="-5" dirty="0">
                <a:latin typeface="微软雅黑" panose="020B0503020204020204" charset="-122"/>
                <a:cs typeface="微软雅黑" panose="020B0503020204020204" charset="-122"/>
              </a:rPr>
              <a:t>胜任且继任者充足 胜任但没有继任者 </a:t>
            </a: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不胜任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  <a:p>
            <a:pPr marL="225425" algn="just">
              <a:lnSpc>
                <a:spcPct val="100000"/>
              </a:lnSpc>
              <a:spcBef>
                <a:spcPts val="330"/>
              </a:spcBef>
            </a:pP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空缺</a:t>
            </a:r>
            <a:r>
              <a:rPr sz="900" spc="15" dirty="0"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无继任者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10100" y="2265045"/>
            <a:ext cx="66040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微软雅黑" panose="020B0503020204020204" charset="-122"/>
                <a:cs typeface="微软雅黑" panose="020B0503020204020204" charset="-122"/>
              </a:rPr>
              <a:t>事业部总裁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13150" y="278130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0" y="234950"/>
                </a:moveTo>
                <a:lnTo>
                  <a:pt x="431800" y="234950"/>
                </a:lnTo>
                <a:lnTo>
                  <a:pt x="431800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13150" y="278130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0" y="234950"/>
                </a:moveTo>
                <a:lnTo>
                  <a:pt x="431800" y="234950"/>
                </a:lnTo>
                <a:lnTo>
                  <a:pt x="431800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13150" y="278130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431800" y="0"/>
                </a:moveTo>
                <a:lnTo>
                  <a:pt x="0" y="234950"/>
                </a:lnTo>
                <a:lnTo>
                  <a:pt x="431800" y="234950"/>
                </a:lnTo>
                <a:lnTo>
                  <a:pt x="4318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13150" y="278130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431800" y="234950"/>
                </a:moveTo>
                <a:lnTo>
                  <a:pt x="431800" y="0"/>
                </a:lnTo>
                <a:lnTo>
                  <a:pt x="0" y="234950"/>
                </a:lnTo>
                <a:lnTo>
                  <a:pt x="431800" y="234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598290" y="3053333"/>
            <a:ext cx="45720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30" dirty="0">
                <a:latin typeface="微软雅黑" panose="020B0503020204020204" charset="-122"/>
                <a:cs typeface="微软雅黑" panose="020B0503020204020204" charset="-122"/>
              </a:rPr>
              <a:t>H</a:t>
            </a:r>
            <a:r>
              <a:rPr sz="1000" spc="-1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000" spc="-5" dirty="0">
                <a:latin typeface="微软雅黑" panose="020B0503020204020204" charset="-122"/>
                <a:cs typeface="微软雅黑" panose="020B0503020204020204" charset="-122"/>
              </a:rPr>
              <a:t>总监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832225" y="2473325"/>
            <a:ext cx="1701800" cy="309880"/>
          </a:xfrm>
          <a:custGeom>
            <a:avLst/>
            <a:gdLst/>
            <a:ahLst/>
            <a:cxnLst/>
            <a:rect l="l" t="t" r="r" b="b"/>
            <a:pathLst>
              <a:path w="1701800" h="309880">
                <a:moveTo>
                  <a:pt x="1701800" y="0"/>
                </a:moveTo>
                <a:lnTo>
                  <a:pt x="1701800" y="154813"/>
                </a:lnTo>
                <a:lnTo>
                  <a:pt x="0" y="154813"/>
                </a:lnTo>
                <a:lnTo>
                  <a:pt x="0" y="309626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73550" y="278130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0" y="234950"/>
                </a:moveTo>
                <a:lnTo>
                  <a:pt x="431800" y="234950"/>
                </a:lnTo>
                <a:lnTo>
                  <a:pt x="431800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73550" y="278130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0" y="234950"/>
                </a:moveTo>
                <a:lnTo>
                  <a:pt x="431800" y="234950"/>
                </a:lnTo>
                <a:lnTo>
                  <a:pt x="431800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73550" y="278130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431800" y="0"/>
                </a:moveTo>
                <a:lnTo>
                  <a:pt x="0" y="234950"/>
                </a:lnTo>
                <a:lnTo>
                  <a:pt x="431800" y="234950"/>
                </a:lnTo>
                <a:lnTo>
                  <a:pt x="4318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73550" y="278130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431800" y="234950"/>
                </a:moveTo>
                <a:lnTo>
                  <a:pt x="431800" y="0"/>
                </a:lnTo>
                <a:lnTo>
                  <a:pt x="0" y="234950"/>
                </a:lnTo>
                <a:lnTo>
                  <a:pt x="431800" y="234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173220" y="3053333"/>
            <a:ext cx="53340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微软雅黑" panose="020B0503020204020204" charset="-122"/>
                <a:cs typeface="微软雅黑" panose="020B0503020204020204" charset="-122"/>
              </a:rPr>
              <a:t>财务总监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492625" y="2473325"/>
            <a:ext cx="1038225" cy="309880"/>
          </a:xfrm>
          <a:custGeom>
            <a:avLst/>
            <a:gdLst/>
            <a:ahLst/>
            <a:cxnLst/>
            <a:rect l="l" t="t" r="r" b="b"/>
            <a:pathLst>
              <a:path w="1038225" h="309880">
                <a:moveTo>
                  <a:pt x="1038225" y="0"/>
                </a:moveTo>
                <a:lnTo>
                  <a:pt x="1038225" y="154813"/>
                </a:lnTo>
                <a:lnTo>
                  <a:pt x="0" y="154813"/>
                </a:lnTo>
                <a:lnTo>
                  <a:pt x="0" y="309626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24450" y="2781300"/>
            <a:ext cx="438150" cy="234950"/>
          </a:xfrm>
          <a:custGeom>
            <a:avLst/>
            <a:gdLst/>
            <a:ahLst/>
            <a:cxnLst/>
            <a:rect l="l" t="t" r="r" b="b"/>
            <a:pathLst>
              <a:path w="438150" h="234950">
                <a:moveTo>
                  <a:pt x="0" y="234950"/>
                </a:moveTo>
                <a:lnTo>
                  <a:pt x="438150" y="234950"/>
                </a:lnTo>
                <a:lnTo>
                  <a:pt x="438150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24450" y="2781300"/>
            <a:ext cx="438150" cy="234950"/>
          </a:xfrm>
          <a:custGeom>
            <a:avLst/>
            <a:gdLst/>
            <a:ahLst/>
            <a:cxnLst/>
            <a:rect l="l" t="t" r="r" b="b"/>
            <a:pathLst>
              <a:path w="438150" h="234950">
                <a:moveTo>
                  <a:pt x="0" y="234950"/>
                </a:moveTo>
                <a:lnTo>
                  <a:pt x="438150" y="234950"/>
                </a:lnTo>
                <a:lnTo>
                  <a:pt x="438150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30800" y="278130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431800" y="0"/>
                </a:moveTo>
                <a:lnTo>
                  <a:pt x="0" y="234950"/>
                </a:lnTo>
                <a:lnTo>
                  <a:pt x="431800" y="234950"/>
                </a:lnTo>
                <a:lnTo>
                  <a:pt x="4318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30800" y="278130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431800" y="234950"/>
                </a:moveTo>
                <a:lnTo>
                  <a:pt x="431800" y="0"/>
                </a:lnTo>
                <a:lnTo>
                  <a:pt x="0" y="234950"/>
                </a:lnTo>
                <a:lnTo>
                  <a:pt x="431800" y="234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43525" y="2473325"/>
            <a:ext cx="186055" cy="309880"/>
          </a:xfrm>
          <a:custGeom>
            <a:avLst/>
            <a:gdLst/>
            <a:ahLst/>
            <a:cxnLst/>
            <a:rect l="l" t="t" r="r" b="b"/>
            <a:pathLst>
              <a:path w="186054" h="309880">
                <a:moveTo>
                  <a:pt x="185674" y="0"/>
                </a:moveTo>
                <a:lnTo>
                  <a:pt x="185674" y="154813"/>
                </a:lnTo>
                <a:lnTo>
                  <a:pt x="0" y="154813"/>
                </a:lnTo>
                <a:lnTo>
                  <a:pt x="0" y="309626"/>
                </a:lnTo>
              </a:path>
            </a:pathLst>
          </a:custGeom>
          <a:ln w="1904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34025" y="2473325"/>
            <a:ext cx="590550" cy="319405"/>
          </a:xfrm>
          <a:custGeom>
            <a:avLst/>
            <a:gdLst/>
            <a:ahLst/>
            <a:cxnLst/>
            <a:rect l="l" t="t" r="r" b="b"/>
            <a:pathLst>
              <a:path w="590550" h="319405">
                <a:moveTo>
                  <a:pt x="0" y="0"/>
                </a:moveTo>
                <a:lnTo>
                  <a:pt x="0" y="159512"/>
                </a:lnTo>
                <a:lnTo>
                  <a:pt x="590550" y="159512"/>
                </a:lnTo>
                <a:lnTo>
                  <a:pt x="590550" y="319151"/>
                </a:lnTo>
              </a:path>
            </a:pathLst>
          </a:custGeom>
          <a:ln w="1904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79900" y="3638550"/>
            <a:ext cx="438150" cy="234950"/>
          </a:xfrm>
          <a:custGeom>
            <a:avLst/>
            <a:gdLst/>
            <a:ahLst/>
            <a:cxnLst/>
            <a:rect l="l" t="t" r="r" b="b"/>
            <a:pathLst>
              <a:path w="438150" h="234950">
                <a:moveTo>
                  <a:pt x="0" y="234950"/>
                </a:moveTo>
                <a:lnTo>
                  <a:pt x="438150" y="234950"/>
                </a:lnTo>
                <a:lnTo>
                  <a:pt x="438150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79900" y="3638550"/>
            <a:ext cx="438150" cy="234950"/>
          </a:xfrm>
          <a:custGeom>
            <a:avLst/>
            <a:gdLst/>
            <a:ahLst/>
            <a:cxnLst/>
            <a:rect l="l" t="t" r="r" b="b"/>
            <a:pathLst>
              <a:path w="438150" h="234950">
                <a:moveTo>
                  <a:pt x="0" y="234950"/>
                </a:moveTo>
                <a:lnTo>
                  <a:pt x="438150" y="234950"/>
                </a:lnTo>
                <a:lnTo>
                  <a:pt x="438150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79900" y="3638550"/>
            <a:ext cx="438150" cy="234950"/>
          </a:xfrm>
          <a:custGeom>
            <a:avLst/>
            <a:gdLst/>
            <a:ahLst/>
            <a:cxnLst/>
            <a:rect l="l" t="t" r="r" b="b"/>
            <a:pathLst>
              <a:path w="438150" h="234950">
                <a:moveTo>
                  <a:pt x="438150" y="0"/>
                </a:moveTo>
                <a:lnTo>
                  <a:pt x="0" y="234950"/>
                </a:lnTo>
                <a:lnTo>
                  <a:pt x="438150" y="234950"/>
                </a:lnTo>
                <a:lnTo>
                  <a:pt x="43815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79900" y="3638550"/>
            <a:ext cx="438150" cy="234950"/>
          </a:xfrm>
          <a:custGeom>
            <a:avLst/>
            <a:gdLst/>
            <a:ahLst/>
            <a:cxnLst/>
            <a:rect l="l" t="t" r="r" b="b"/>
            <a:pathLst>
              <a:path w="438150" h="234950">
                <a:moveTo>
                  <a:pt x="438150" y="234950"/>
                </a:moveTo>
                <a:lnTo>
                  <a:pt x="438150" y="0"/>
                </a:lnTo>
                <a:lnTo>
                  <a:pt x="0" y="234950"/>
                </a:lnTo>
                <a:lnTo>
                  <a:pt x="438150" y="234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98975" y="3209925"/>
            <a:ext cx="3175" cy="430530"/>
          </a:xfrm>
          <a:custGeom>
            <a:avLst/>
            <a:gdLst/>
            <a:ahLst/>
            <a:cxnLst/>
            <a:rect l="l" t="t" r="r" b="b"/>
            <a:pathLst>
              <a:path w="3175" h="430529">
                <a:moveTo>
                  <a:pt x="1587" y="0"/>
                </a:moveTo>
                <a:lnTo>
                  <a:pt x="1587" y="430275"/>
                </a:lnTo>
              </a:path>
            </a:pathLst>
          </a:custGeom>
          <a:ln w="31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32450" y="363855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431800" y="0"/>
                </a:moveTo>
                <a:lnTo>
                  <a:pt x="0" y="234950"/>
                </a:lnTo>
                <a:lnTo>
                  <a:pt x="431800" y="234950"/>
                </a:lnTo>
                <a:lnTo>
                  <a:pt x="431800" y="0"/>
                </a:lnTo>
                <a:close/>
              </a:path>
            </a:pathLst>
          </a:custGeom>
          <a:solidFill>
            <a:srgbClr val="EE4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32450" y="363855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431800" y="234950"/>
                </a:moveTo>
                <a:lnTo>
                  <a:pt x="431800" y="0"/>
                </a:lnTo>
                <a:lnTo>
                  <a:pt x="0" y="234950"/>
                </a:lnTo>
                <a:lnTo>
                  <a:pt x="431800" y="234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634609" y="3903662"/>
            <a:ext cx="53340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微软雅黑" panose="020B0503020204020204" charset="-122"/>
                <a:cs typeface="微软雅黑" panose="020B0503020204020204" charset="-122"/>
              </a:rPr>
              <a:t>渠道副总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921250" y="363855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431800" y="0"/>
                </a:moveTo>
                <a:lnTo>
                  <a:pt x="0" y="234950"/>
                </a:lnTo>
                <a:lnTo>
                  <a:pt x="431800" y="234950"/>
                </a:lnTo>
                <a:lnTo>
                  <a:pt x="43180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21250" y="363855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431800" y="234950"/>
                </a:moveTo>
                <a:lnTo>
                  <a:pt x="431800" y="0"/>
                </a:lnTo>
                <a:lnTo>
                  <a:pt x="0" y="234950"/>
                </a:lnTo>
                <a:lnTo>
                  <a:pt x="431800" y="234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195445" y="3903662"/>
            <a:ext cx="126301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微软雅黑" panose="020B0503020204020204" charset="-122"/>
                <a:cs typeface="微软雅黑" panose="020B0503020204020204" charset="-122"/>
              </a:rPr>
              <a:t>财务副总</a:t>
            </a: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监 </a:t>
            </a:r>
            <a:r>
              <a:rPr sz="1000" spc="6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-5" dirty="0">
                <a:latin typeface="微软雅黑" panose="020B0503020204020204" charset="-122"/>
                <a:cs typeface="微软雅黑" panose="020B0503020204020204" charset="-122"/>
              </a:rPr>
              <a:t>商务副总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4914900" y="3209925"/>
          <a:ext cx="1142999" cy="663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"/>
                <a:gridCol w="212725"/>
                <a:gridCol w="74612"/>
                <a:gridCol w="204787"/>
                <a:gridCol w="212725"/>
                <a:gridCol w="219075"/>
              </a:tblGrid>
              <a:tr h="215137">
                <a:tc gridSpan="3">
                  <a:txBody>
                    <a:bodyPr/>
                    <a:lstStyle/>
                    <a:p>
                      <a:endParaRPr sz="1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R w="19050">
                      <a:solidFill>
                        <a:srgbClr val="A6A6A6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</a:tr>
              <a:tr h="213487">
                <a:tc>
                  <a:txBody>
                    <a:bodyPr/>
                    <a:lstStyle/>
                    <a:p>
                      <a:endParaRPr sz="1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R w="19050">
                      <a:solidFill>
                        <a:srgbClr val="A6A6A6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endParaRPr sz="1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R w="19050">
                      <a:solidFill>
                        <a:srgbClr val="A6A6A6"/>
                      </a:solidFill>
                      <a:prstDash val="solid"/>
                    </a:lnR>
                    <a:lnT w="1905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A6A6A6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950">
                <a:tc gridSpan="2">
                  <a:txBody>
                    <a:bodyPr/>
                    <a:lstStyle/>
                    <a:p>
                      <a:endParaRPr sz="1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5035803" y="3053333"/>
            <a:ext cx="53340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微软雅黑" panose="020B0503020204020204" charset="-122"/>
                <a:cs typeface="微软雅黑" panose="020B0503020204020204" charset="-122"/>
              </a:rPr>
              <a:t>销售总监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311775" y="2238375"/>
            <a:ext cx="438150" cy="234950"/>
          </a:xfrm>
          <a:custGeom>
            <a:avLst/>
            <a:gdLst/>
            <a:ahLst/>
            <a:cxnLst/>
            <a:rect l="l" t="t" r="r" b="b"/>
            <a:pathLst>
              <a:path w="438150" h="234950">
                <a:moveTo>
                  <a:pt x="0" y="234950"/>
                </a:moveTo>
                <a:lnTo>
                  <a:pt x="438150" y="234950"/>
                </a:lnTo>
                <a:lnTo>
                  <a:pt x="438150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21300" y="2222500"/>
            <a:ext cx="431800" cy="241300"/>
          </a:xfrm>
          <a:custGeom>
            <a:avLst/>
            <a:gdLst/>
            <a:ahLst/>
            <a:cxnLst/>
            <a:rect l="l" t="t" r="r" b="b"/>
            <a:pathLst>
              <a:path w="431800" h="241300">
                <a:moveTo>
                  <a:pt x="431800" y="0"/>
                </a:moveTo>
                <a:lnTo>
                  <a:pt x="0" y="241300"/>
                </a:lnTo>
                <a:lnTo>
                  <a:pt x="431800" y="241300"/>
                </a:lnTo>
                <a:lnTo>
                  <a:pt x="43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21300" y="2222500"/>
            <a:ext cx="431800" cy="241300"/>
          </a:xfrm>
          <a:custGeom>
            <a:avLst/>
            <a:gdLst/>
            <a:ahLst/>
            <a:cxnLst/>
            <a:rect l="l" t="t" r="r" b="b"/>
            <a:pathLst>
              <a:path w="431800" h="241300">
                <a:moveTo>
                  <a:pt x="431800" y="241300"/>
                </a:moveTo>
                <a:lnTo>
                  <a:pt x="431800" y="0"/>
                </a:lnTo>
                <a:lnTo>
                  <a:pt x="0" y="241300"/>
                </a:lnTo>
                <a:lnTo>
                  <a:pt x="431800" y="2413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08675" y="2790825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0" y="234950"/>
                </a:moveTo>
                <a:lnTo>
                  <a:pt x="431800" y="234950"/>
                </a:lnTo>
                <a:lnTo>
                  <a:pt x="431800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11850" y="278130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431800" y="0"/>
                </a:moveTo>
                <a:lnTo>
                  <a:pt x="0" y="234950"/>
                </a:lnTo>
                <a:lnTo>
                  <a:pt x="431800" y="234950"/>
                </a:lnTo>
                <a:lnTo>
                  <a:pt x="43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911850" y="278130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431800" y="234950"/>
                </a:moveTo>
                <a:lnTo>
                  <a:pt x="431800" y="0"/>
                </a:lnTo>
                <a:lnTo>
                  <a:pt x="0" y="234950"/>
                </a:lnTo>
                <a:lnTo>
                  <a:pt x="431800" y="234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24625" y="2790825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0" y="234950"/>
                </a:moveTo>
                <a:lnTo>
                  <a:pt x="431800" y="234950"/>
                </a:lnTo>
                <a:lnTo>
                  <a:pt x="431800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34150" y="278130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431800" y="0"/>
                </a:moveTo>
                <a:lnTo>
                  <a:pt x="0" y="234950"/>
                </a:lnTo>
                <a:lnTo>
                  <a:pt x="431800" y="234950"/>
                </a:lnTo>
                <a:lnTo>
                  <a:pt x="43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34150" y="278130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431800" y="234950"/>
                </a:moveTo>
                <a:lnTo>
                  <a:pt x="431800" y="0"/>
                </a:lnTo>
                <a:lnTo>
                  <a:pt x="0" y="234950"/>
                </a:lnTo>
                <a:lnTo>
                  <a:pt x="431800" y="234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53275" y="2790825"/>
            <a:ext cx="438150" cy="234950"/>
          </a:xfrm>
          <a:custGeom>
            <a:avLst/>
            <a:gdLst/>
            <a:ahLst/>
            <a:cxnLst/>
            <a:rect l="l" t="t" r="r" b="b"/>
            <a:pathLst>
              <a:path w="438150" h="234950">
                <a:moveTo>
                  <a:pt x="0" y="234950"/>
                </a:moveTo>
                <a:lnTo>
                  <a:pt x="438150" y="234950"/>
                </a:lnTo>
                <a:lnTo>
                  <a:pt x="438150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62800" y="278130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431800" y="0"/>
                </a:moveTo>
                <a:lnTo>
                  <a:pt x="0" y="234950"/>
                </a:lnTo>
                <a:lnTo>
                  <a:pt x="431800" y="234950"/>
                </a:lnTo>
                <a:lnTo>
                  <a:pt x="43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62800" y="278130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431800" y="234950"/>
                </a:moveTo>
                <a:lnTo>
                  <a:pt x="431800" y="0"/>
                </a:lnTo>
                <a:lnTo>
                  <a:pt x="0" y="234950"/>
                </a:lnTo>
                <a:lnTo>
                  <a:pt x="431800" y="234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34025" y="2473325"/>
            <a:ext cx="1209675" cy="319405"/>
          </a:xfrm>
          <a:custGeom>
            <a:avLst/>
            <a:gdLst/>
            <a:ahLst/>
            <a:cxnLst/>
            <a:rect l="l" t="t" r="r" b="b"/>
            <a:pathLst>
              <a:path w="1209675" h="319405">
                <a:moveTo>
                  <a:pt x="0" y="0"/>
                </a:moveTo>
                <a:lnTo>
                  <a:pt x="0" y="159512"/>
                </a:lnTo>
                <a:lnTo>
                  <a:pt x="1209675" y="159512"/>
                </a:lnTo>
                <a:lnTo>
                  <a:pt x="1209675" y="319151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34025" y="2473325"/>
            <a:ext cx="1840230" cy="319405"/>
          </a:xfrm>
          <a:custGeom>
            <a:avLst/>
            <a:gdLst/>
            <a:ahLst/>
            <a:cxnLst/>
            <a:rect l="l" t="t" r="r" b="b"/>
            <a:pathLst>
              <a:path w="1840229" h="319405">
                <a:moveTo>
                  <a:pt x="0" y="0"/>
                </a:moveTo>
                <a:lnTo>
                  <a:pt x="0" y="159512"/>
                </a:lnTo>
                <a:lnTo>
                  <a:pt x="1839976" y="159512"/>
                </a:lnTo>
                <a:lnTo>
                  <a:pt x="1839976" y="319151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65975" y="3279775"/>
            <a:ext cx="431800" cy="241300"/>
          </a:xfrm>
          <a:custGeom>
            <a:avLst/>
            <a:gdLst/>
            <a:ahLst/>
            <a:cxnLst/>
            <a:rect l="l" t="t" r="r" b="b"/>
            <a:pathLst>
              <a:path w="431800" h="241300">
                <a:moveTo>
                  <a:pt x="0" y="241300"/>
                </a:moveTo>
                <a:lnTo>
                  <a:pt x="431800" y="241300"/>
                </a:lnTo>
                <a:lnTo>
                  <a:pt x="4318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69150" y="327025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431800" y="0"/>
                </a:moveTo>
                <a:lnTo>
                  <a:pt x="0" y="234950"/>
                </a:lnTo>
                <a:lnTo>
                  <a:pt x="431800" y="234950"/>
                </a:lnTo>
                <a:lnTo>
                  <a:pt x="43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69150" y="327025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431800" y="234950"/>
                </a:moveTo>
                <a:lnTo>
                  <a:pt x="431800" y="0"/>
                </a:lnTo>
                <a:lnTo>
                  <a:pt x="0" y="234950"/>
                </a:lnTo>
                <a:lnTo>
                  <a:pt x="431800" y="234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24625" y="3279775"/>
            <a:ext cx="431800" cy="241300"/>
          </a:xfrm>
          <a:custGeom>
            <a:avLst/>
            <a:gdLst/>
            <a:ahLst/>
            <a:cxnLst/>
            <a:rect l="l" t="t" r="r" b="b"/>
            <a:pathLst>
              <a:path w="431800" h="241300">
                <a:moveTo>
                  <a:pt x="0" y="241300"/>
                </a:moveTo>
                <a:lnTo>
                  <a:pt x="431800" y="241300"/>
                </a:lnTo>
                <a:lnTo>
                  <a:pt x="431800" y="0"/>
                </a:lnTo>
                <a:lnTo>
                  <a:pt x="0" y="0"/>
                </a:lnTo>
                <a:lnTo>
                  <a:pt x="0" y="241300"/>
                </a:lnTo>
                <a:close/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34150" y="327025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431800" y="0"/>
                </a:moveTo>
                <a:lnTo>
                  <a:pt x="0" y="234950"/>
                </a:lnTo>
                <a:lnTo>
                  <a:pt x="431800" y="234950"/>
                </a:lnTo>
                <a:lnTo>
                  <a:pt x="43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34150" y="3270250"/>
            <a:ext cx="431800" cy="234950"/>
          </a:xfrm>
          <a:custGeom>
            <a:avLst/>
            <a:gdLst/>
            <a:ahLst/>
            <a:cxnLst/>
            <a:rect l="l" t="t" r="r" b="b"/>
            <a:pathLst>
              <a:path w="431800" h="234950">
                <a:moveTo>
                  <a:pt x="431800" y="234950"/>
                </a:moveTo>
                <a:lnTo>
                  <a:pt x="431800" y="0"/>
                </a:lnTo>
                <a:lnTo>
                  <a:pt x="0" y="234950"/>
                </a:lnTo>
                <a:lnTo>
                  <a:pt x="431800" y="234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51677" y="4057650"/>
            <a:ext cx="1517650" cy="819150"/>
          </a:xfrm>
          <a:custGeom>
            <a:avLst/>
            <a:gdLst/>
            <a:ahLst/>
            <a:cxnLst/>
            <a:rect l="l" t="t" r="r" b="b"/>
            <a:pathLst>
              <a:path w="1517650" h="819150">
                <a:moveTo>
                  <a:pt x="1380998" y="0"/>
                </a:moveTo>
                <a:lnTo>
                  <a:pt x="345948" y="0"/>
                </a:lnTo>
                <a:lnTo>
                  <a:pt x="302781" y="6960"/>
                </a:lnTo>
                <a:lnTo>
                  <a:pt x="265301" y="26341"/>
                </a:lnTo>
                <a:lnTo>
                  <a:pt x="235753" y="55895"/>
                </a:lnTo>
                <a:lnTo>
                  <a:pt x="216379" y="93372"/>
                </a:lnTo>
                <a:lnTo>
                  <a:pt x="209423" y="136525"/>
                </a:lnTo>
                <a:lnTo>
                  <a:pt x="0" y="183045"/>
                </a:lnTo>
                <a:lnTo>
                  <a:pt x="209423" y="341312"/>
                </a:lnTo>
                <a:lnTo>
                  <a:pt x="209423" y="682625"/>
                </a:lnTo>
                <a:lnTo>
                  <a:pt x="216379" y="725777"/>
                </a:lnTo>
                <a:lnTo>
                  <a:pt x="235753" y="763254"/>
                </a:lnTo>
                <a:lnTo>
                  <a:pt x="265301" y="792808"/>
                </a:lnTo>
                <a:lnTo>
                  <a:pt x="302781" y="812189"/>
                </a:lnTo>
                <a:lnTo>
                  <a:pt x="345948" y="819150"/>
                </a:lnTo>
                <a:lnTo>
                  <a:pt x="1380998" y="819150"/>
                </a:lnTo>
                <a:lnTo>
                  <a:pt x="1424164" y="812189"/>
                </a:lnTo>
                <a:lnTo>
                  <a:pt x="1461644" y="792808"/>
                </a:lnTo>
                <a:lnTo>
                  <a:pt x="1491192" y="763254"/>
                </a:lnTo>
                <a:lnTo>
                  <a:pt x="1510566" y="725777"/>
                </a:lnTo>
                <a:lnTo>
                  <a:pt x="1517523" y="682625"/>
                </a:lnTo>
                <a:lnTo>
                  <a:pt x="1517523" y="136525"/>
                </a:lnTo>
                <a:lnTo>
                  <a:pt x="1510566" y="93372"/>
                </a:lnTo>
                <a:lnTo>
                  <a:pt x="1491192" y="55895"/>
                </a:lnTo>
                <a:lnTo>
                  <a:pt x="1461644" y="26341"/>
                </a:lnTo>
                <a:lnTo>
                  <a:pt x="1424164" y="6960"/>
                </a:lnTo>
                <a:lnTo>
                  <a:pt x="138099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51677" y="4057650"/>
            <a:ext cx="1517650" cy="819150"/>
          </a:xfrm>
          <a:custGeom>
            <a:avLst/>
            <a:gdLst/>
            <a:ahLst/>
            <a:cxnLst/>
            <a:rect l="l" t="t" r="r" b="b"/>
            <a:pathLst>
              <a:path w="1517650" h="819150">
                <a:moveTo>
                  <a:pt x="209423" y="136525"/>
                </a:moveTo>
                <a:lnTo>
                  <a:pt x="216379" y="93372"/>
                </a:lnTo>
                <a:lnTo>
                  <a:pt x="235753" y="55895"/>
                </a:lnTo>
                <a:lnTo>
                  <a:pt x="265301" y="26341"/>
                </a:lnTo>
                <a:lnTo>
                  <a:pt x="302781" y="6960"/>
                </a:lnTo>
                <a:lnTo>
                  <a:pt x="345948" y="0"/>
                </a:lnTo>
                <a:lnTo>
                  <a:pt x="427482" y="0"/>
                </a:lnTo>
                <a:lnTo>
                  <a:pt x="754507" y="0"/>
                </a:lnTo>
                <a:lnTo>
                  <a:pt x="1380998" y="0"/>
                </a:lnTo>
                <a:lnTo>
                  <a:pt x="1424164" y="6960"/>
                </a:lnTo>
                <a:lnTo>
                  <a:pt x="1461644" y="26341"/>
                </a:lnTo>
                <a:lnTo>
                  <a:pt x="1491192" y="55895"/>
                </a:lnTo>
                <a:lnTo>
                  <a:pt x="1510566" y="93372"/>
                </a:lnTo>
                <a:lnTo>
                  <a:pt x="1517523" y="136525"/>
                </a:lnTo>
                <a:lnTo>
                  <a:pt x="1517523" y="341312"/>
                </a:lnTo>
                <a:lnTo>
                  <a:pt x="1517523" y="682625"/>
                </a:lnTo>
                <a:lnTo>
                  <a:pt x="1510566" y="725777"/>
                </a:lnTo>
                <a:lnTo>
                  <a:pt x="1491192" y="763254"/>
                </a:lnTo>
                <a:lnTo>
                  <a:pt x="1461644" y="792808"/>
                </a:lnTo>
                <a:lnTo>
                  <a:pt x="1424164" y="812189"/>
                </a:lnTo>
                <a:lnTo>
                  <a:pt x="1380998" y="819150"/>
                </a:lnTo>
                <a:lnTo>
                  <a:pt x="754507" y="819150"/>
                </a:lnTo>
                <a:lnTo>
                  <a:pt x="427482" y="819150"/>
                </a:lnTo>
                <a:lnTo>
                  <a:pt x="345948" y="819150"/>
                </a:lnTo>
                <a:lnTo>
                  <a:pt x="302781" y="812189"/>
                </a:lnTo>
                <a:lnTo>
                  <a:pt x="265301" y="792808"/>
                </a:lnTo>
                <a:lnTo>
                  <a:pt x="235753" y="763254"/>
                </a:lnTo>
                <a:lnTo>
                  <a:pt x="216379" y="725777"/>
                </a:lnTo>
                <a:lnTo>
                  <a:pt x="209423" y="682625"/>
                </a:lnTo>
                <a:lnTo>
                  <a:pt x="209423" y="341312"/>
                </a:lnTo>
                <a:lnTo>
                  <a:pt x="0" y="183045"/>
                </a:lnTo>
                <a:lnTo>
                  <a:pt x="209423" y="136525"/>
                </a:lnTo>
                <a:close/>
              </a:path>
            </a:pathLst>
          </a:custGeom>
          <a:ln w="12700">
            <a:solidFill>
              <a:srgbClr val="AD4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362953" y="4099052"/>
            <a:ext cx="1041400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140"/>
              </a:lnSpc>
            </a:pPr>
            <a:r>
              <a:rPr sz="1000" spc="-5" dirty="0">
                <a:latin typeface="微软雅黑" panose="020B0503020204020204" charset="-122"/>
                <a:cs typeface="微软雅黑" panose="020B0503020204020204" charset="-122"/>
              </a:rPr>
              <a:t>虽然出现了部分不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97000"/>
              </a:lnSpc>
              <a:spcBef>
                <a:spcPts val="5"/>
              </a:spcBef>
            </a:pP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胜任的高管，但整 </a:t>
            </a:r>
            <a:r>
              <a:rPr sz="1000" spc="-5" dirty="0">
                <a:latin typeface="微软雅黑" panose="020B0503020204020204" charset="-122"/>
                <a:cs typeface="微软雅黑" panose="020B0503020204020204" charset="-122"/>
              </a:rPr>
              <a:t>体情况较好，未出 </a:t>
            </a: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现高度重要岗位的 </a:t>
            </a:r>
            <a:r>
              <a:rPr sz="1000" spc="-5" dirty="0">
                <a:latin typeface="微软雅黑" panose="020B0503020204020204" charset="-122"/>
                <a:cs typeface="微软雅黑" panose="020B0503020204020204" charset="-122"/>
              </a:rPr>
              <a:t>高管人才稀缺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740525" y="3025775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81875" y="3019425"/>
            <a:ext cx="1905" cy="262255"/>
          </a:xfrm>
          <a:custGeom>
            <a:avLst/>
            <a:gdLst/>
            <a:ahLst/>
            <a:cxnLst/>
            <a:rect l="l" t="t" r="r" b="b"/>
            <a:pathLst>
              <a:path w="1904" h="262254">
                <a:moveTo>
                  <a:pt x="1650" y="0"/>
                </a:moveTo>
                <a:lnTo>
                  <a:pt x="0" y="262001"/>
                </a:lnTo>
              </a:path>
            </a:pathLst>
          </a:custGeom>
          <a:ln w="1904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00750" y="1308100"/>
            <a:ext cx="184150" cy="139700"/>
          </a:xfrm>
          <a:custGeom>
            <a:avLst/>
            <a:gdLst/>
            <a:ahLst/>
            <a:cxnLst/>
            <a:rect l="l" t="t" r="r" b="b"/>
            <a:pathLst>
              <a:path w="184150" h="139700">
                <a:moveTo>
                  <a:pt x="184150" y="0"/>
                </a:moveTo>
                <a:lnTo>
                  <a:pt x="0" y="0"/>
                </a:lnTo>
                <a:lnTo>
                  <a:pt x="0" y="139700"/>
                </a:lnTo>
                <a:lnTo>
                  <a:pt x="184150" y="0"/>
                </a:lnTo>
                <a:close/>
              </a:path>
            </a:pathLst>
          </a:custGeom>
          <a:solidFill>
            <a:srgbClr val="EE4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00750" y="1308100"/>
            <a:ext cx="184150" cy="139700"/>
          </a:xfrm>
          <a:custGeom>
            <a:avLst/>
            <a:gdLst/>
            <a:ahLst/>
            <a:cxnLst/>
            <a:rect l="l" t="t" r="r" b="b"/>
            <a:pathLst>
              <a:path w="184150" h="139700">
                <a:moveTo>
                  <a:pt x="0" y="0"/>
                </a:moveTo>
                <a:lnTo>
                  <a:pt x="0" y="139700"/>
                </a:lnTo>
                <a:lnTo>
                  <a:pt x="1841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00750" y="1308100"/>
            <a:ext cx="184150" cy="139700"/>
          </a:xfrm>
          <a:custGeom>
            <a:avLst/>
            <a:gdLst/>
            <a:ahLst/>
            <a:cxnLst/>
            <a:rect l="l" t="t" r="r" b="b"/>
            <a:pathLst>
              <a:path w="184150" h="139700">
                <a:moveTo>
                  <a:pt x="184150" y="0"/>
                </a:moveTo>
                <a:lnTo>
                  <a:pt x="0" y="139700"/>
                </a:lnTo>
                <a:lnTo>
                  <a:pt x="184150" y="139700"/>
                </a:lnTo>
                <a:lnTo>
                  <a:pt x="184150" y="0"/>
                </a:lnTo>
                <a:close/>
              </a:path>
            </a:pathLst>
          </a:custGeom>
          <a:solidFill>
            <a:srgbClr val="EE4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000750" y="1308100"/>
            <a:ext cx="184150" cy="139700"/>
          </a:xfrm>
          <a:custGeom>
            <a:avLst/>
            <a:gdLst/>
            <a:ahLst/>
            <a:cxnLst/>
            <a:rect l="l" t="t" r="r" b="b"/>
            <a:pathLst>
              <a:path w="184150" h="139700">
                <a:moveTo>
                  <a:pt x="184150" y="139700"/>
                </a:moveTo>
                <a:lnTo>
                  <a:pt x="184150" y="0"/>
                </a:lnTo>
                <a:lnTo>
                  <a:pt x="0" y="139700"/>
                </a:lnTo>
                <a:lnTo>
                  <a:pt x="184150" y="139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261100" y="1308100"/>
            <a:ext cx="190500" cy="139700"/>
          </a:xfrm>
          <a:custGeom>
            <a:avLst/>
            <a:gdLst/>
            <a:ahLst/>
            <a:cxnLst/>
            <a:rect l="l" t="t" r="r" b="b"/>
            <a:pathLst>
              <a:path w="190500" h="139700">
                <a:moveTo>
                  <a:pt x="190500" y="0"/>
                </a:moveTo>
                <a:lnTo>
                  <a:pt x="0" y="0"/>
                </a:lnTo>
                <a:lnTo>
                  <a:pt x="0" y="139700"/>
                </a:lnTo>
                <a:lnTo>
                  <a:pt x="190500" y="0"/>
                </a:lnTo>
                <a:close/>
              </a:path>
            </a:pathLst>
          </a:custGeom>
          <a:solidFill>
            <a:srgbClr val="EE4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261100" y="1308100"/>
            <a:ext cx="190500" cy="139700"/>
          </a:xfrm>
          <a:custGeom>
            <a:avLst/>
            <a:gdLst/>
            <a:ahLst/>
            <a:cxnLst/>
            <a:rect l="l" t="t" r="r" b="b"/>
            <a:pathLst>
              <a:path w="190500" h="139700">
                <a:moveTo>
                  <a:pt x="0" y="0"/>
                </a:moveTo>
                <a:lnTo>
                  <a:pt x="0" y="139700"/>
                </a:lnTo>
                <a:lnTo>
                  <a:pt x="1905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61100" y="1308100"/>
            <a:ext cx="190500" cy="139700"/>
          </a:xfrm>
          <a:custGeom>
            <a:avLst/>
            <a:gdLst/>
            <a:ahLst/>
            <a:cxnLst/>
            <a:rect l="l" t="t" r="r" b="b"/>
            <a:pathLst>
              <a:path w="190500" h="139700">
                <a:moveTo>
                  <a:pt x="190500" y="0"/>
                </a:moveTo>
                <a:lnTo>
                  <a:pt x="0" y="139700"/>
                </a:lnTo>
                <a:lnTo>
                  <a:pt x="190500" y="139700"/>
                </a:lnTo>
                <a:lnTo>
                  <a:pt x="19050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261100" y="1308100"/>
            <a:ext cx="190500" cy="139700"/>
          </a:xfrm>
          <a:custGeom>
            <a:avLst/>
            <a:gdLst/>
            <a:ahLst/>
            <a:cxnLst/>
            <a:rect l="l" t="t" r="r" b="b"/>
            <a:pathLst>
              <a:path w="190500" h="139700">
                <a:moveTo>
                  <a:pt x="190500" y="139700"/>
                </a:moveTo>
                <a:lnTo>
                  <a:pt x="190500" y="0"/>
                </a:lnTo>
                <a:lnTo>
                  <a:pt x="0" y="139700"/>
                </a:lnTo>
                <a:lnTo>
                  <a:pt x="190500" y="139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0" y="1308100"/>
            <a:ext cx="184150" cy="139700"/>
          </a:xfrm>
          <a:custGeom>
            <a:avLst/>
            <a:gdLst/>
            <a:ahLst/>
            <a:cxnLst/>
            <a:rect l="l" t="t" r="r" b="b"/>
            <a:pathLst>
              <a:path w="184150" h="139700">
                <a:moveTo>
                  <a:pt x="184150" y="0"/>
                </a:moveTo>
                <a:lnTo>
                  <a:pt x="0" y="0"/>
                </a:lnTo>
                <a:lnTo>
                  <a:pt x="0" y="139700"/>
                </a:lnTo>
                <a:lnTo>
                  <a:pt x="18415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27800" y="1308100"/>
            <a:ext cx="184150" cy="139700"/>
          </a:xfrm>
          <a:custGeom>
            <a:avLst/>
            <a:gdLst/>
            <a:ahLst/>
            <a:cxnLst/>
            <a:rect l="l" t="t" r="r" b="b"/>
            <a:pathLst>
              <a:path w="184150" h="139700">
                <a:moveTo>
                  <a:pt x="0" y="0"/>
                </a:moveTo>
                <a:lnTo>
                  <a:pt x="0" y="139700"/>
                </a:lnTo>
                <a:lnTo>
                  <a:pt x="1841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527800" y="1308100"/>
            <a:ext cx="184150" cy="139700"/>
          </a:xfrm>
          <a:custGeom>
            <a:avLst/>
            <a:gdLst/>
            <a:ahLst/>
            <a:cxnLst/>
            <a:rect l="l" t="t" r="r" b="b"/>
            <a:pathLst>
              <a:path w="184150" h="139700">
                <a:moveTo>
                  <a:pt x="184150" y="0"/>
                </a:moveTo>
                <a:lnTo>
                  <a:pt x="0" y="139700"/>
                </a:lnTo>
                <a:lnTo>
                  <a:pt x="184150" y="139700"/>
                </a:lnTo>
                <a:lnTo>
                  <a:pt x="18415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27800" y="1308100"/>
            <a:ext cx="184150" cy="139700"/>
          </a:xfrm>
          <a:custGeom>
            <a:avLst/>
            <a:gdLst/>
            <a:ahLst/>
            <a:cxnLst/>
            <a:rect l="l" t="t" r="r" b="b"/>
            <a:pathLst>
              <a:path w="184150" h="139700">
                <a:moveTo>
                  <a:pt x="184150" y="139700"/>
                </a:moveTo>
                <a:lnTo>
                  <a:pt x="184150" y="0"/>
                </a:lnTo>
                <a:lnTo>
                  <a:pt x="0" y="139700"/>
                </a:lnTo>
                <a:lnTo>
                  <a:pt x="184150" y="139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794500" y="1308100"/>
            <a:ext cx="184150" cy="139700"/>
          </a:xfrm>
          <a:custGeom>
            <a:avLst/>
            <a:gdLst/>
            <a:ahLst/>
            <a:cxnLst/>
            <a:rect l="l" t="t" r="r" b="b"/>
            <a:pathLst>
              <a:path w="184150" h="139700">
                <a:moveTo>
                  <a:pt x="184150" y="0"/>
                </a:moveTo>
                <a:lnTo>
                  <a:pt x="0" y="0"/>
                </a:lnTo>
                <a:lnTo>
                  <a:pt x="0" y="139700"/>
                </a:lnTo>
                <a:lnTo>
                  <a:pt x="18415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794500" y="1308100"/>
            <a:ext cx="184150" cy="139700"/>
          </a:xfrm>
          <a:custGeom>
            <a:avLst/>
            <a:gdLst/>
            <a:ahLst/>
            <a:cxnLst/>
            <a:rect l="l" t="t" r="r" b="b"/>
            <a:pathLst>
              <a:path w="184150" h="139700">
                <a:moveTo>
                  <a:pt x="0" y="0"/>
                </a:moveTo>
                <a:lnTo>
                  <a:pt x="0" y="139700"/>
                </a:lnTo>
                <a:lnTo>
                  <a:pt x="1841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788150" y="1308100"/>
            <a:ext cx="190500" cy="139700"/>
          </a:xfrm>
          <a:custGeom>
            <a:avLst/>
            <a:gdLst/>
            <a:ahLst/>
            <a:cxnLst/>
            <a:rect l="l" t="t" r="r" b="b"/>
            <a:pathLst>
              <a:path w="190500" h="139700">
                <a:moveTo>
                  <a:pt x="190500" y="0"/>
                </a:moveTo>
                <a:lnTo>
                  <a:pt x="0" y="139700"/>
                </a:lnTo>
                <a:lnTo>
                  <a:pt x="190500" y="139700"/>
                </a:lnTo>
                <a:lnTo>
                  <a:pt x="190500" y="0"/>
                </a:lnTo>
                <a:close/>
              </a:path>
            </a:pathLst>
          </a:custGeom>
          <a:solidFill>
            <a:srgbClr val="EE4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788150" y="1308100"/>
            <a:ext cx="190500" cy="139700"/>
          </a:xfrm>
          <a:custGeom>
            <a:avLst/>
            <a:gdLst/>
            <a:ahLst/>
            <a:cxnLst/>
            <a:rect l="l" t="t" r="r" b="b"/>
            <a:pathLst>
              <a:path w="190500" h="139700">
                <a:moveTo>
                  <a:pt x="190500" y="139700"/>
                </a:moveTo>
                <a:lnTo>
                  <a:pt x="190500" y="0"/>
                </a:lnTo>
                <a:lnTo>
                  <a:pt x="0" y="139700"/>
                </a:lnTo>
                <a:lnTo>
                  <a:pt x="190500" y="139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5911850" y="1111250"/>
            <a:ext cx="1689100" cy="5334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50"/>
              </a:spcBef>
            </a:pP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需警惕情况：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74930">
              <a:lnSpc>
                <a:spcPct val="100000"/>
              </a:lnSpc>
            </a:pP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岗位重要但不胜任或缺乏继任者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054850" y="1308100"/>
            <a:ext cx="184150" cy="139700"/>
          </a:xfrm>
          <a:custGeom>
            <a:avLst/>
            <a:gdLst/>
            <a:ahLst/>
            <a:cxnLst/>
            <a:rect l="l" t="t" r="r" b="b"/>
            <a:pathLst>
              <a:path w="184150" h="139700">
                <a:moveTo>
                  <a:pt x="184150" y="0"/>
                </a:moveTo>
                <a:lnTo>
                  <a:pt x="0" y="0"/>
                </a:lnTo>
                <a:lnTo>
                  <a:pt x="0" y="139700"/>
                </a:lnTo>
                <a:lnTo>
                  <a:pt x="184150" y="0"/>
                </a:lnTo>
                <a:close/>
              </a:path>
            </a:pathLst>
          </a:custGeom>
          <a:solidFill>
            <a:srgbClr val="EE4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54850" y="1308100"/>
            <a:ext cx="184150" cy="139700"/>
          </a:xfrm>
          <a:custGeom>
            <a:avLst/>
            <a:gdLst/>
            <a:ahLst/>
            <a:cxnLst/>
            <a:rect l="l" t="t" r="r" b="b"/>
            <a:pathLst>
              <a:path w="184150" h="139700">
                <a:moveTo>
                  <a:pt x="0" y="0"/>
                </a:moveTo>
                <a:lnTo>
                  <a:pt x="0" y="139700"/>
                </a:lnTo>
                <a:lnTo>
                  <a:pt x="1841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54850" y="1308100"/>
            <a:ext cx="184150" cy="139700"/>
          </a:xfrm>
          <a:custGeom>
            <a:avLst/>
            <a:gdLst/>
            <a:ahLst/>
            <a:cxnLst/>
            <a:rect l="l" t="t" r="r" b="b"/>
            <a:pathLst>
              <a:path w="184150" h="139700">
                <a:moveTo>
                  <a:pt x="184150" y="0"/>
                </a:moveTo>
                <a:lnTo>
                  <a:pt x="0" y="139700"/>
                </a:lnTo>
                <a:lnTo>
                  <a:pt x="184150" y="139700"/>
                </a:lnTo>
                <a:lnTo>
                  <a:pt x="18415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54850" y="1308100"/>
            <a:ext cx="184150" cy="139700"/>
          </a:xfrm>
          <a:custGeom>
            <a:avLst/>
            <a:gdLst/>
            <a:ahLst/>
            <a:cxnLst/>
            <a:rect l="l" t="t" r="r" b="b"/>
            <a:pathLst>
              <a:path w="184150" h="139700">
                <a:moveTo>
                  <a:pt x="184150" y="139700"/>
                </a:moveTo>
                <a:lnTo>
                  <a:pt x="184150" y="0"/>
                </a:lnTo>
                <a:lnTo>
                  <a:pt x="0" y="139700"/>
                </a:lnTo>
                <a:lnTo>
                  <a:pt x="184150" y="139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321550" y="1308100"/>
            <a:ext cx="184150" cy="139700"/>
          </a:xfrm>
          <a:custGeom>
            <a:avLst/>
            <a:gdLst/>
            <a:ahLst/>
            <a:cxnLst/>
            <a:rect l="l" t="t" r="r" b="b"/>
            <a:pathLst>
              <a:path w="184150" h="139700">
                <a:moveTo>
                  <a:pt x="184150" y="0"/>
                </a:moveTo>
                <a:lnTo>
                  <a:pt x="0" y="0"/>
                </a:lnTo>
                <a:lnTo>
                  <a:pt x="0" y="139700"/>
                </a:lnTo>
                <a:lnTo>
                  <a:pt x="18415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321550" y="1308100"/>
            <a:ext cx="184150" cy="139700"/>
          </a:xfrm>
          <a:custGeom>
            <a:avLst/>
            <a:gdLst/>
            <a:ahLst/>
            <a:cxnLst/>
            <a:rect l="l" t="t" r="r" b="b"/>
            <a:pathLst>
              <a:path w="184150" h="139700">
                <a:moveTo>
                  <a:pt x="0" y="0"/>
                </a:moveTo>
                <a:lnTo>
                  <a:pt x="0" y="139700"/>
                </a:lnTo>
                <a:lnTo>
                  <a:pt x="18415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315200" y="1308100"/>
            <a:ext cx="190500" cy="139700"/>
          </a:xfrm>
          <a:custGeom>
            <a:avLst/>
            <a:gdLst/>
            <a:ahLst/>
            <a:cxnLst/>
            <a:rect l="l" t="t" r="r" b="b"/>
            <a:pathLst>
              <a:path w="190500" h="139700">
                <a:moveTo>
                  <a:pt x="190500" y="0"/>
                </a:moveTo>
                <a:lnTo>
                  <a:pt x="0" y="139700"/>
                </a:lnTo>
                <a:lnTo>
                  <a:pt x="190500" y="139700"/>
                </a:lnTo>
                <a:lnTo>
                  <a:pt x="1905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315200" y="1308100"/>
            <a:ext cx="190500" cy="139700"/>
          </a:xfrm>
          <a:custGeom>
            <a:avLst/>
            <a:gdLst/>
            <a:ahLst/>
            <a:cxnLst/>
            <a:rect l="l" t="t" r="r" b="b"/>
            <a:pathLst>
              <a:path w="190500" h="139700">
                <a:moveTo>
                  <a:pt x="190500" y="139700"/>
                </a:moveTo>
                <a:lnTo>
                  <a:pt x="190500" y="0"/>
                </a:lnTo>
                <a:lnTo>
                  <a:pt x="0" y="139700"/>
                </a:lnTo>
                <a:lnTo>
                  <a:pt x="190500" y="139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2287" y="1224025"/>
          <a:ext cx="7467663" cy="1431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63"/>
                <a:gridCol w="1866900"/>
                <a:gridCol w="1866900"/>
                <a:gridCol w="1866900"/>
              </a:tblGrid>
              <a:tr h="517906">
                <a:tc>
                  <a:txBody>
                    <a:bodyPr/>
                    <a:lstStyle/>
                    <a:p>
                      <a:pPr marL="56896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被接班人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接班人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接班时间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1-2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接班时间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5213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年或以上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04672"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04672"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04673"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8325" y="3209925"/>
          <a:ext cx="7467599" cy="1433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3520"/>
                <a:gridCol w="1493520"/>
                <a:gridCol w="1493520"/>
                <a:gridCol w="1493519"/>
                <a:gridCol w="1493520"/>
              </a:tblGrid>
              <a:tr h="518541"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核心岗位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现在战将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474980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接班人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成长时间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1-2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接班时间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314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年或以上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04965"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05003"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05003"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290449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组织盘</a:t>
            </a:r>
            <a:r>
              <a:rPr sz="2400" b="1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dirty="0">
                <a:solidFill>
                  <a:srgbClr val="FF8506"/>
                </a:solidFill>
              </a:rPr>
              <a:t>接班人计划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0707" y="804290"/>
            <a:ext cx="451104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总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裁</a:t>
            </a:r>
            <a:r>
              <a:rPr sz="1800" spc="-25" dirty="0"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总经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理/BU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head/BU</a:t>
            </a:r>
            <a:r>
              <a:rPr sz="1800" spc="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Head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D的接班人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0300" y="2774950"/>
            <a:ext cx="1330325" cy="42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7694" y="2797555"/>
            <a:ext cx="3075940" cy="30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核心岗位的接班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人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140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关键战役战</a:t>
            </a:r>
            <a:r>
              <a:rPr sz="1400" spc="-1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将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320992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人员盘</a:t>
            </a:r>
            <a:r>
              <a:rPr sz="2400" b="1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dirty="0">
                <a:solidFill>
                  <a:srgbClr val="FF8506"/>
                </a:solidFill>
              </a:rPr>
              <a:t>人员现状分析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0350" y="987488"/>
            <a:ext cx="8623300" cy="342265"/>
          </a:xfrm>
          <a:prstGeom prst="rect">
            <a:avLst/>
          </a:prstGeom>
          <a:solidFill>
            <a:srgbClr val="585858"/>
          </a:solidFill>
        </p:spPr>
        <p:txBody>
          <a:bodyPr vert="horz" wrap="square" lIns="0" tIns="349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75"/>
              </a:spcBef>
              <a:tabLst>
                <a:tab pos="737235" algn="l"/>
              </a:tabLst>
            </a:pPr>
            <a:r>
              <a:rPr sz="18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王</a:t>
            </a:r>
            <a:r>
              <a:rPr sz="1800" spc="-1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x</a:t>
            </a: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x	</a:t>
            </a:r>
            <a:r>
              <a:rPr sz="18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人才盘点表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942" y="1358265"/>
            <a:ext cx="109220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一、基本信息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942" y="2366645"/>
            <a:ext cx="1447800" cy="654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二、重要职业经历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入职阿里前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7168" y="3030340"/>
          <a:ext cx="8623298" cy="493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653"/>
                <a:gridCol w="1682623"/>
                <a:gridCol w="1136396"/>
                <a:gridCol w="1690115"/>
                <a:gridCol w="1377822"/>
                <a:gridCol w="1448689"/>
              </a:tblGrid>
              <a:tr h="24663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时间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034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公司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034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部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门</a:t>
                      </a:r>
                      <a:r>
                        <a:rPr sz="12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职务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034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634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时间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034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公司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034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部门</a:t>
                      </a:r>
                      <a:r>
                        <a:rPr sz="12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职务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034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01942" y="3556634"/>
            <a:ext cx="6350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阿里期间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7168" y="3770242"/>
          <a:ext cx="8623298" cy="739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653"/>
                <a:gridCol w="1682623"/>
                <a:gridCol w="1136396"/>
                <a:gridCol w="1690115"/>
                <a:gridCol w="1377822"/>
                <a:gridCol w="1448689"/>
              </a:tblGrid>
              <a:tr h="24658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时间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67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2010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r>
                        <a:rPr sz="12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月</a:t>
                      </a:r>
                      <a:r>
                        <a:rPr sz="12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-</a:t>
                      </a:r>
                      <a:r>
                        <a:rPr sz="12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201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5年5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月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67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公司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67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R="68135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淘宝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67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部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门</a:t>
                      </a:r>
                      <a:r>
                        <a:rPr sz="12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职务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67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R="40703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运营专员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67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62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时间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730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2015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月至今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730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公司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730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R="68135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天猫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730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部门</a:t>
                      </a:r>
                      <a:r>
                        <a:rPr sz="12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职务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730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R="40703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产品经理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730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634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未来发展方向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7939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产品总监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7939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57168" y="1593462"/>
          <a:ext cx="8623298" cy="739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653"/>
                <a:gridCol w="1682623"/>
                <a:gridCol w="1136396"/>
                <a:gridCol w="1690115"/>
                <a:gridCol w="1377822"/>
                <a:gridCol w="1448689"/>
              </a:tblGrid>
              <a:tr h="24663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姓名</a:t>
                      </a:r>
                      <a:r>
                        <a:rPr sz="12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花名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413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R="4921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王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刚</a:t>
                      </a:r>
                      <a:r>
                        <a:rPr sz="12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小呆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413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年龄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413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7531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28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413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最高学历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413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本科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413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634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入职时间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476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R="49530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2010</a:t>
                      </a:r>
                      <a:r>
                        <a:rPr sz="12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r>
                        <a:rPr sz="12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476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层级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476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7531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P7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476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最近一次晋升时间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476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2015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476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63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目前岗位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476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R="52387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产品经理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476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在现岗位时长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476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7213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476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下一理想岗位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476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产品总监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476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320992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人员盘</a:t>
            </a:r>
            <a:r>
              <a:rPr sz="2400" b="1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dirty="0">
                <a:solidFill>
                  <a:srgbClr val="FF8506"/>
                </a:solidFill>
              </a:rPr>
              <a:t>人员现状分析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1192" y="870203"/>
            <a:ext cx="215900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三、业绩、能力及潜力评估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3567" y="1100963"/>
          <a:ext cx="8064434" cy="3493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7292"/>
                <a:gridCol w="1580515"/>
                <a:gridCol w="1062735"/>
                <a:gridCol w="2122074"/>
                <a:gridCol w="2101818"/>
              </a:tblGrid>
              <a:tr h="2352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时间段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970" marB="0">
                    <a:lnL w="15240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15240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绩效分数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97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15240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绩效趋势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97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15240">
                      <a:solidFill>
                        <a:srgbClr val="000000"/>
                      </a:solidFill>
                      <a:prstDash val="solid"/>
                    </a:lnR>
                    <a:lnT w="15240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</a:tr>
              <a:tr h="2352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2014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年度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1115" marB="0">
                    <a:lnL w="15240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3.75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841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sz="1200" spc="-1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进步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58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sz="1200" spc="-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原地踏步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587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r>
                        <a:rPr sz="1200" spc="-1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退步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048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15240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</a:tr>
              <a:tr h="23520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201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5年度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1115" marB="0">
                    <a:lnL w="15240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3.5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841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7048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15240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</a:tr>
              <a:tr h="2352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201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6年度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1750" marB="0">
                    <a:lnL w="15240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3.25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905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7048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15240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</a:tr>
              <a:tr h="235203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优势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9050" marB="0">
                    <a:lnL w="15240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劣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势</a:t>
                      </a:r>
                      <a:r>
                        <a:rPr sz="12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待发展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905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15240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</a:tr>
              <a:tr h="309118"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、工作态度良好：吃苦耐劳、认真负责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6515" marB="0">
                    <a:lnL w="15240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07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、学习能力：对新事物的学习和领会较慢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651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15240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</a:tr>
              <a:tr h="309245"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、团队精神：愿意帮助同事，乐于分享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7150" marB="0">
                    <a:lnL w="15240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07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、沟通能力：沟通风格单一，容易引起同事误解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715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15240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</a:tr>
              <a:tr h="309117">
                <a:tc gridSpan="3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、对文化的坚守：有很强的文化认同感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7150" marB="0">
                    <a:lnL w="15240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07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、影响力：在团队中和在对外的沟通中影响力偏弱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715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15240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</a:tr>
              <a:tr h="6010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工作业绩评价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350" marB="0">
                    <a:lnL w="15240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9530" marR="30480">
                        <a:lnSpc>
                          <a:spcPct val="101000"/>
                        </a:lnSpc>
                        <a:spcBef>
                          <a:spcPts val="250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在上半年</a:t>
                      </a:r>
                      <a:r>
                        <a:rPr sz="12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sz="1200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XX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项目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中，</a:t>
                      </a:r>
                      <a:r>
                        <a:rPr sz="1200" spc="4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始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终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冲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在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第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一线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在完成个人工作的同</a:t>
                      </a:r>
                      <a:r>
                        <a:rPr sz="12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时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积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极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帮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助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同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事</a:t>
                      </a:r>
                      <a:r>
                        <a:rPr sz="1200" spc="4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解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决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问</a:t>
                      </a:r>
                      <a:r>
                        <a:rPr sz="1200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题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确</a:t>
                      </a:r>
                      <a:r>
                        <a:rPr sz="1200" spc="4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保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了项 目的按时上</a:t>
                      </a:r>
                      <a:r>
                        <a:rPr sz="12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线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。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175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15240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</a:tr>
              <a:tr h="33586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晋升潜力: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175" marB="0">
                    <a:lnL w="15240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15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A.</a:t>
                      </a:r>
                      <a:r>
                        <a:rPr sz="1200" spc="-9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半年内有能力晋升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9535" marB="0">
                    <a:lnL w="6362">
                      <a:solidFill>
                        <a:srgbClr val="000000"/>
                      </a:solidFill>
                      <a:prstDash val="solid"/>
                    </a:lnL>
                    <a:lnT w="636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T w="636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B.</a:t>
                      </a:r>
                      <a:r>
                        <a:rPr sz="1200" spc="-9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2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1-2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年内有能力晋升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9535" marB="0">
                    <a:lnT w="636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78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C.</a:t>
                      </a:r>
                      <a:r>
                        <a:rPr sz="1200" spc="-9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在原层级继续发展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9535" marB="0">
                    <a:lnR w="15240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5312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3175" marB="0">
                    <a:lnL w="15240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15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200" spc="-6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D.</a:t>
                      </a:r>
                      <a:r>
                        <a:rPr sz="1200" spc="-9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降级或需重点关注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1765" marB="0">
                    <a:lnL w="6362">
                      <a:solidFill>
                        <a:srgbClr val="000000"/>
                      </a:solidFill>
                      <a:prstDash val="solid"/>
                    </a:lnL>
                    <a:lnB w="152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B w="152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E.</a:t>
                      </a:r>
                      <a:r>
                        <a:rPr sz="1200" spc="-9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终止合同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1765" marB="0">
                    <a:lnB w="152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0" marR="137160">
                        <a:lnSpc>
                          <a:spcPct val="101000"/>
                        </a:lnSpc>
                        <a:spcBef>
                          <a:spcPts val="460"/>
                        </a:spcBef>
                      </a:pPr>
                      <a:r>
                        <a:rPr sz="1200" spc="-4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F.</a:t>
                      </a:r>
                      <a:r>
                        <a:rPr sz="1200" spc="-7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新入职或换岗，暂 不评估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8419" marB="0">
                    <a:lnR w="15240">
                      <a:solidFill>
                        <a:srgbClr val="000000"/>
                      </a:solidFill>
                      <a:prstDash val="solid"/>
                    </a:lnR>
                    <a:lnB w="1524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910"/>
              </a:lnSpc>
            </a:pPr>
            <a:r>
              <a:rPr spc="-5" dirty="0"/>
              <a:t>整体数据分析</a:t>
            </a:r>
          </a:p>
          <a:p>
            <a:pPr marL="838835" indent="-285750">
              <a:lnSpc>
                <a:spcPts val="1910"/>
              </a:lnSpc>
              <a:buFont typeface="Arial" panose="020B0604020202020204"/>
              <a:buChar char="•"/>
              <a:tabLst>
                <a:tab pos="838835" algn="l"/>
                <a:tab pos="838835" algn="l"/>
              </a:tabLst>
            </a:pPr>
            <a:r>
              <a:rPr b="0" dirty="0">
                <a:latin typeface="微软雅黑" panose="020B0503020204020204" charset="-122"/>
                <a:cs typeface="微软雅黑" panose="020B0503020204020204" charset="-122"/>
              </a:rPr>
              <a:t>全员数据（层级分布 、职务和司龄分布、年龄分布、性别分布、学历分布、区域分布）</a:t>
            </a:r>
          </a:p>
          <a:p>
            <a:pPr marL="838835" indent="-285750">
              <a:lnSpc>
                <a:spcPts val="1910"/>
              </a:lnSpc>
              <a:spcBef>
                <a:spcPts val="30"/>
              </a:spcBef>
              <a:buFont typeface="Arial" panose="020B0604020202020204"/>
              <a:buChar char="•"/>
              <a:tabLst>
                <a:tab pos="838835" algn="l"/>
                <a:tab pos="838835" algn="l"/>
              </a:tabLst>
            </a:pPr>
            <a:r>
              <a:rPr b="0" dirty="0">
                <a:latin typeface="微软雅黑" panose="020B0503020204020204" charset="-122"/>
                <a:cs typeface="微软雅黑" panose="020B0503020204020204" charset="-122"/>
              </a:rPr>
              <a:t>入职情况（入职清单、</a:t>
            </a:r>
            <a:r>
              <a:rPr b="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b="0" spc="-5" dirty="0">
                <a:latin typeface="微软雅黑" panose="020B0503020204020204" charset="-122"/>
                <a:cs typeface="微软雅黑" panose="020B0503020204020204" charset="-122"/>
              </a:rPr>
              <a:t>按部门、按职类、按渠道、按目标公司等）</a:t>
            </a:r>
          </a:p>
          <a:p>
            <a:pPr marL="838835" indent="-285750">
              <a:lnSpc>
                <a:spcPts val="1905"/>
              </a:lnSpc>
              <a:buFont typeface="Arial" panose="020B0604020202020204"/>
              <a:buChar char="•"/>
              <a:tabLst>
                <a:tab pos="838835" algn="l"/>
                <a:tab pos="838835" algn="l"/>
              </a:tabLst>
            </a:pPr>
            <a:r>
              <a:rPr b="0" dirty="0">
                <a:latin typeface="微软雅黑" panose="020B0503020204020204" charset="-122"/>
                <a:cs typeface="微软雅黑" panose="020B0503020204020204" charset="-122"/>
              </a:rPr>
              <a:t>离职情况（离职清单、 </a:t>
            </a:r>
            <a:r>
              <a:rPr b="0" spc="-5" dirty="0">
                <a:latin typeface="微软雅黑" panose="020B0503020204020204" charset="-122"/>
                <a:cs typeface="微软雅黑" panose="020B0503020204020204" charset="-122"/>
              </a:rPr>
              <a:t>按部门、按职类、按服务年限、可惜离职</a:t>
            </a:r>
            <a:r>
              <a:rPr b="0" spc="15" dirty="0">
                <a:latin typeface="微软雅黑" panose="020B0503020204020204" charset="-122"/>
                <a:cs typeface="微软雅黑" panose="020B0503020204020204" charset="-122"/>
              </a:rPr>
              <a:t>率</a:t>
            </a:r>
            <a:r>
              <a:rPr b="0" spc="5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b="0" dirty="0">
                <a:latin typeface="微软雅黑" panose="020B0503020204020204" charset="-122"/>
                <a:cs typeface="微软雅黑" panose="020B0503020204020204" charset="-122"/>
              </a:rPr>
              <a:t>高绩效或者高潜或</a:t>
            </a:r>
          </a:p>
          <a:p>
            <a:pPr marL="838835">
              <a:lnSpc>
                <a:spcPts val="1910"/>
              </a:lnSpc>
            </a:pPr>
            <a:r>
              <a:rPr b="0" dirty="0">
                <a:latin typeface="微软雅黑" panose="020B0503020204020204" charset="-122"/>
                <a:cs typeface="微软雅黑" panose="020B0503020204020204" charset="-122"/>
              </a:rPr>
              <a:t>最近一次获得期权</a:t>
            </a:r>
            <a:r>
              <a:rPr b="0" spc="-15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b="0" dirty="0">
                <a:latin typeface="微软雅黑" panose="020B0503020204020204" charset="-122"/>
                <a:cs typeface="微软雅黑" panose="020B0503020204020204" charset="-122"/>
              </a:rPr>
              <a:t>闪离率）</a:t>
            </a:r>
          </a:p>
          <a:p>
            <a:pPr marL="83185"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95885">
              <a:lnSpc>
                <a:spcPct val="100000"/>
              </a:lnSpc>
              <a:spcBef>
                <a:spcPts val="5"/>
              </a:spcBef>
            </a:pPr>
            <a:r>
              <a:rPr dirty="0"/>
              <a:t>深入具体分析</a:t>
            </a:r>
          </a:p>
          <a:p>
            <a:pPr marL="838835" indent="-285750">
              <a:lnSpc>
                <a:spcPts val="1910"/>
              </a:lnSpc>
              <a:spcBef>
                <a:spcPts val="30"/>
              </a:spcBef>
              <a:buFont typeface="Arial" panose="020B0604020202020204"/>
              <a:buChar char="•"/>
              <a:tabLst>
                <a:tab pos="838835" algn="l"/>
                <a:tab pos="838835" algn="l"/>
              </a:tabLst>
            </a:pPr>
            <a:r>
              <a:rPr b="0" dirty="0">
                <a:latin typeface="微软雅黑" panose="020B0503020204020204" charset="-122"/>
                <a:cs typeface="微软雅黑" panose="020B0503020204020204" charset="-122"/>
              </a:rPr>
              <a:t>关键员工的九宫格的分布</a:t>
            </a:r>
          </a:p>
          <a:p>
            <a:pPr marL="838835" indent="-285750">
              <a:lnSpc>
                <a:spcPts val="1900"/>
              </a:lnSpc>
              <a:buFont typeface="Arial" panose="020B0604020202020204"/>
              <a:buChar char="•"/>
              <a:tabLst>
                <a:tab pos="838835" algn="l"/>
                <a:tab pos="838835" algn="l"/>
              </a:tabLst>
            </a:pPr>
            <a:r>
              <a:rPr b="0" dirty="0">
                <a:latin typeface="微软雅黑" panose="020B0503020204020204" charset="-122"/>
                <a:cs typeface="微软雅黑" panose="020B0503020204020204" charset="-122"/>
              </a:rPr>
              <a:t>关键员工的九宫格的比例变化</a:t>
            </a:r>
          </a:p>
          <a:p>
            <a:pPr marL="838835" indent="-285750">
              <a:lnSpc>
                <a:spcPts val="1910"/>
              </a:lnSpc>
              <a:buFont typeface="Arial" panose="020B0604020202020204"/>
              <a:buChar char="•"/>
              <a:tabLst>
                <a:tab pos="838835" algn="l"/>
                <a:tab pos="838835" algn="l"/>
              </a:tabLst>
            </a:pPr>
            <a:r>
              <a:rPr b="0" dirty="0">
                <a:latin typeface="微软雅黑" panose="020B0503020204020204" charset="-122"/>
                <a:cs typeface="微软雅黑" panose="020B0503020204020204" charset="-122"/>
              </a:rPr>
              <a:t>一年内入职员工（结构分布、九宫格分布）</a:t>
            </a:r>
          </a:p>
          <a:p>
            <a:pPr marL="838835" indent="-285750">
              <a:lnSpc>
                <a:spcPts val="1910"/>
              </a:lnSpc>
              <a:spcBef>
                <a:spcPts val="30"/>
              </a:spcBef>
              <a:buFont typeface="Arial" panose="020B0604020202020204"/>
              <a:buChar char="•"/>
              <a:tabLst>
                <a:tab pos="838835" algn="l"/>
                <a:tab pos="838835" algn="l"/>
              </a:tabLst>
            </a:pPr>
            <a:r>
              <a:rPr b="0" dirty="0">
                <a:latin typeface="微软雅黑" panose="020B0503020204020204" charset="-122"/>
                <a:cs typeface="微软雅黑" panose="020B0503020204020204" charset="-122"/>
              </a:rPr>
              <a:t>五年以上员工（结构分布、九宫格分布）</a:t>
            </a:r>
          </a:p>
          <a:p>
            <a:pPr marL="838835" indent="-285750">
              <a:lnSpc>
                <a:spcPts val="1910"/>
              </a:lnSpc>
              <a:buFont typeface="Arial" panose="020B0604020202020204"/>
              <a:buChar char="•"/>
              <a:tabLst>
                <a:tab pos="838835" algn="l"/>
                <a:tab pos="838835" algn="l"/>
              </a:tabLst>
            </a:pPr>
            <a:r>
              <a:rPr b="0" dirty="0">
                <a:latin typeface="微软雅黑" panose="020B0503020204020204" charset="-122"/>
                <a:cs typeface="微软雅黑" panose="020B0503020204020204" charset="-122"/>
              </a:rPr>
              <a:t>校招新人成</a:t>
            </a:r>
            <a:r>
              <a:rPr b="0" spc="-10" dirty="0">
                <a:latin typeface="微软雅黑" panose="020B0503020204020204" charset="-122"/>
                <a:cs typeface="微软雅黑" panose="020B0503020204020204" charset="-122"/>
              </a:rPr>
              <a:t>长</a:t>
            </a:r>
            <a:r>
              <a:rPr b="0" spc="-5" dirty="0">
                <a:latin typeface="微软雅黑" panose="020B0503020204020204" charset="-122"/>
                <a:cs typeface="微软雅黑" panose="020B0503020204020204" charset="-122"/>
              </a:rPr>
              <a:t>（层级分布、潜力分布）</a:t>
            </a:r>
          </a:p>
          <a:p>
            <a:pPr marL="838835" indent="-285750">
              <a:lnSpc>
                <a:spcPts val="1910"/>
              </a:lnSpc>
              <a:spcBef>
                <a:spcPts val="30"/>
              </a:spcBef>
              <a:buFont typeface="Arial" panose="020B0604020202020204"/>
              <a:buChar char="•"/>
              <a:tabLst>
                <a:tab pos="838835" algn="l"/>
                <a:tab pos="838835" algn="l"/>
              </a:tabLst>
            </a:pPr>
            <a:r>
              <a:rPr b="0" dirty="0">
                <a:latin typeface="微软雅黑" panose="020B0503020204020204" charset="-122"/>
                <a:cs typeface="微软雅黑" panose="020B0503020204020204" charset="-122"/>
              </a:rPr>
              <a:t>五</a:t>
            </a:r>
            <a:r>
              <a:rPr b="0" spc="-5" dirty="0">
                <a:latin typeface="微软雅黑" panose="020B0503020204020204" charset="-122"/>
                <a:cs typeface="微软雅黑" panose="020B0503020204020204" charset="-122"/>
              </a:rPr>
              <a:t>年</a:t>
            </a:r>
            <a:r>
              <a:rPr b="0" dirty="0">
                <a:latin typeface="微软雅黑" panose="020B0503020204020204" charset="-122"/>
                <a:cs typeface="微软雅黑" panose="020B0503020204020204" charset="-122"/>
              </a:rPr>
              <a:t>未</a:t>
            </a:r>
            <a:r>
              <a:rPr b="0" spc="-5" dirty="0">
                <a:latin typeface="微软雅黑" panose="020B0503020204020204" charset="-122"/>
                <a:cs typeface="微软雅黑" panose="020B0503020204020204" charset="-122"/>
              </a:rPr>
              <a:t>晋升人群</a:t>
            </a:r>
            <a:r>
              <a:rPr b="0" dirty="0">
                <a:latin typeface="微软雅黑" panose="020B0503020204020204" charset="-122"/>
                <a:cs typeface="微软雅黑" panose="020B0503020204020204" charset="-122"/>
              </a:rPr>
              <a:t>情况</a:t>
            </a:r>
          </a:p>
          <a:p>
            <a:pPr marL="838835" indent="-285750">
              <a:lnSpc>
                <a:spcPts val="1910"/>
              </a:lnSpc>
              <a:buFont typeface="Arial" panose="020B0604020202020204"/>
              <a:buChar char="•"/>
              <a:tabLst>
                <a:tab pos="838835" algn="l"/>
                <a:tab pos="838835" algn="l"/>
              </a:tabLst>
            </a:pPr>
            <a:r>
              <a:rPr b="0" dirty="0">
                <a:latin typeface="微软雅黑" panose="020B0503020204020204" charset="-122"/>
                <a:cs typeface="微软雅黑" panose="020B0503020204020204" charset="-122"/>
              </a:rPr>
              <a:t>双高、双底人群比例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443039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人员盘</a:t>
            </a:r>
            <a:r>
              <a:rPr sz="2400" b="1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dirty="0">
                <a:solidFill>
                  <a:srgbClr val="FF8506"/>
                </a:solidFill>
              </a:rPr>
              <a:t>人员现状分析维度清单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443039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人员盘</a:t>
            </a:r>
            <a:r>
              <a:rPr sz="2400" b="1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dirty="0">
                <a:solidFill>
                  <a:srgbClr val="FF8506"/>
                </a:solidFill>
              </a:rPr>
              <a:t>人员现状分析维度清单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1837" y="934973"/>
            <a:ext cx="3327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分析维度举例：总体数据分析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194" y="4417059"/>
            <a:ext cx="357568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 panose="020B0604020202020204"/>
              <a:buChar char="•"/>
              <a:tabLst>
                <a:tab pos="184785" algn="l"/>
              </a:tabLst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老人偏多多，如何突破原有视角不断创新？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4595" y="4308792"/>
            <a:ext cx="2740025" cy="45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 panose="020B0604020202020204"/>
              <a:buChar char="•"/>
              <a:tabLst>
                <a:tab pos="184150" algn="l"/>
              </a:tabLst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平均年</a:t>
            </a:r>
            <a:r>
              <a:rPr sz="1400" spc="-5" dirty="0">
                <a:latin typeface="微软雅黑" panose="020B0503020204020204" charset="-122"/>
                <a:cs typeface="微软雅黑" panose="020B0503020204020204" charset="-122"/>
              </a:rPr>
              <a:t>龄</a:t>
            </a:r>
            <a:r>
              <a:rPr sz="1400" spc="-15" dirty="0">
                <a:latin typeface="微软雅黑" panose="020B0503020204020204" charset="-122"/>
                <a:cs typeface="微软雅黑" panose="020B0503020204020204" charset="-122"/>
              </a:rPr>
              <a:t>xx</a:t>
            </a:r>
            <a:r>
              <a:rPr sz="1400" spc="-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400" spc="10" dirty="0">
                <a:latin typeface="微软雅黑" panose="020B0503020204020204" charset="-122"/>
                <a:cs typeface="微软雅黑" panose="020B0503020204020204" charset="-122"/>
              </a:rPr>
              <a:t>……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84150" indent="-171450">
              <a:lnSpc>
                <a:spcPct val="100000"/>
              </a:lnSpc>
              <a:spcBef>
                <a:spcPts val="2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1400" spc="-25" dirty="0">
                <a:latin typeface="微软雅黑" panose="020B0503020204020204" charset="-122"/>
                <a:cs typeface="微软雅黑" panose="020B0503020204020204" charset="-122"/>
              </a:rPr>
              <a:t>8</a:t>
            </a:r>
            <a:r>
              <a:rPr sz="1400" spc="-2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400" spc="-5" dirty="0">
                <a:latin typeface="微软雅黑" panose="020B0503020204020204" charset="-122"/>
                <a:cs typeface="微软雅黑" panose="020B0503020204020204" charset="-122"/>
              </a:rPr>
              <a:t>后为主力军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400" spc="-25" dirty="0">
                <a:latin typeface="微软雅黑" panose="020B0503020204020204" charset="-122"/>
                <a:cs typeface="微软雅黑" panose="020B0503020204020204" charset="-122"/>
              </a:rPr>
              <a:t>85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后也逐步雄起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3500" y="2743200"/>
            <a:ext cx="444500" cy="927100"/>
          </a:xfrm>
          <a:custGeom>
            <a:avLst/>
            <a:gdLst/>
            <a:ahLst/>
            <a:cxnLst/>
            <a:rect l="l" t="t" r="r" b="b"/>
            <a:pathLst>
              <a:path w="444500" h="927100">
                <a:moveTo>
                  <a:pt x="444500" y="0"/>
                </a:moveTo>
                <a:lnTo>
                  <a:pt x="0" y="0"/>
                </a:lnTo>
                <a:lnTo>
                  <a:pt x="0" y="927100"/>
                </a:lnTo>
                <a:lnTo>
                  <a:pt x="444500" y="927100"/>
                </a:lnTo>
                <a:lnTo>
                  <a:pt x="4445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8200" y="3206750"/>
            <a:ext cx="444500" cy="463550"/>
          </a:xfrm>
          <a:custGeom>
            <a:avLst/>
            <a:gdLst/>
            <a:ahLst/>
            <a:cxnLst/>
            <a:rect l="l" t="t" r="r" b="b"/>
            <a:pathLst>
              <a:path w="444500" h="463550">
                <a:moveTo>
                  <a:pt x="444500" y="0"/>
                </a:moveTo>
                <a:lnTo>
                  <a:pt x="0" y="0"/>
                </a:lnTo>
                <a:lnTo>
                  <a:pt x="0" y="463550"/>
                </a:lnTo>
                <a:lnTo>
                  <a:pt x="444500" y="463550"/>
                </a:lnTo>
                <a:lnTo>
                  <a:pt x="4445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2900" y="2425700"/>
            <a:ext cx="444500" cy="1244600"/>
          </a:xfrm>
          <a:custGeom>
            <a:avLst/>
            <a:gdLst/>
            <a:ahLst/>
            <a:cxnLst/>
            <a:rect l="l" t="t" r="r" b="b"/>
            <a:pathLst>
              <a:path w="444500" h="1244600">
                <a:moveTo>
                  <a:pt x="444500" y="0"/>
                </a:moveTo>
                <a:lnTo>
                  <a:pt x="0" y="0"/>
                </a:lnTo>
                <a:lnTo>
                  <a:pt x="0" y="1244600"/>
                </a:lnTo>
                <a:lnTo>
                  <a:pt x="444500" y="1244600"/>
                </a:lnTo>
                <a:lnTo>
                  <a:pt x="4445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63950" y="2628900"/>
            <a:ext cx="444500" cy="1041400"/>
          </a:xfrm>
          <a:custGeom>
            <a:avLst/>
            <a:gdLst/>
            <a:ahLst/>
            <a:cxnLst/>
            <a:rect l="l" t="t" r="r" b="b"/>
            <a:pathLst>
              <a:path w="444500" h="1041400">
                <a:moveTo>
                  <a:pt x="444500" y="0"/>
                </a:moveTo>
                <a:lnTo>
                  <a:pt x="0" y="0"/>
                </a:lnTo>
                <a:lnTo>
                  <a:pt x="0" y="1041400"/>
                </a:lnTo>
                <a:lnTo>
                  <a:pt x="444500" y="1041400"/>
                </a:lnTo>
                <a:lnTo>
                  <a:pt x="4445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5225" y="3673475"/>
            <a:ext cx="3105150" cy="0"/>
          </a:xfrm>
          <a:custGeom>
            <a:avLst/>
            <a:gdLst/>
            <a:ahLst/>
            <a:cxnLst/>
            <a:rect l="l" t="t" r="r" b="b"/>
            <a:pathLst>
              <a:path w="3105150">
                <a:moveTo>
                  <a:pt x="0" y="0"/>
                </a:moveTo>
                <a:lnTo>
                  <a:pt x="3105150" y="0"/>
                </a:lnTo>
              </a:path>
            </a:pathLst>
          </a:custGeom>
          <a:ln w="636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2005" y="2141220"/>
            <a:ext cx="252729" cy="161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spc="1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000" spc="-4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  <a:p>
            <a:pPr marL="74295" algn="ctr">
              <a:lnSpc>
                <a:spcPct val="100000"/>
              </a:lnSpc>
              <a:spcBef>
                <a:spcPts val="1075"/>
              </a:spcBef>
            </a:pPr>
            <a:r>
              <a:rPr sz="1000" spc="10" dirty="0">
                <a:latin typeface="微软雅黑" panose="020B0503020204020204" charset="-122"/>
                <a:cs typeface="微软雅黑" panose="020B0503020204020204" charset="-122"/>
              </a:rPr>
              <a:t>80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  <a:p>
            <a:pPr marL="74295" algn="ctr">
              <a:lnSpc>
                <a:spcPct val="100000"/>
              </a:lnSpc>
              <a:spcBef>
                <a:spcPts val="1075"/>
              </a:spcBef>
            </a:pPr>
            <a:r>
              <a:rPr sz="1000" spc="10" dirty="0">
                <a:latin typeface="微软雅黑" panose="020B0503020204020204" charset="-122"/>
                <a:cs typeface="微软雅黑" panose="020B0503020204020204" charset="-122"/>
              </a:rPr>
              <a:t>60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  <a:p>
            <a:pPr marL="74295" algn="ctr">
              <a:lnSpc>
                <a:spcPct val="100000"/>
              </a:lnSpc>
              <a:spcBef>
                <a:spcPts val="1075"/>
              </a:spcBef>
            </a:pPr>
            <a:r>
              <a:rPr sz="1000" spc="10" dirty="0">
                <a:latin typeface="微软雅黑" panose="020B0503020204020204" charset="-122"/>
                <a:cs typeface="微软雅黑" panose="020B0503020204020204" charset="-122"/>
              </a:rPr>
              <a:t>40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  <a:p>
            <a:pPr marL="74295" algn="ctr">
              <a:lnSpc>
                <a:spcPct val="100000"/>
              </a:lnSpc>
              <a:spcBef>
                <a:spcPts val="1075"/>
              </a:spcBef>
            </a:pPr>
            <a:r>
              <a:rPr sz="1000" spc="10" dirty="0">
                <a:latin typeface="微软雅黑" panose="020B0503020204020204" charset="-122"/>
                <a:cs typeface="微软雅黑" panose="020B0503020204020204" charset="-122"/>
              </a:rPr>
              <a:t>20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  <a:p>
            <a:pPr marL="145415" algn="ctr">
              <a:lnSpc>
                <a:spcPct val="100000"/>
              </a:lnSpc>
              <a:spcBef>
                <a:spcPts val="1075"/>
              </a:spcBef>
            </a:pP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8341" y="3771265"/>
            <a:ext cx="19685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微软雅黑" panose="020B0503020204020204" charset="-122"/>
                <a:cs typeface="微软雅黑" panose="020B0503020204020204" charset="-122"/>
              </a:rPr>
              <a:t>&lt;1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7801" y="3771265"/>
            <a:ext cx="227329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000" spc="-35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94660" y="3771265"/>
            <a:ext cx="227329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1000" spc="-35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5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4434" y="3771265"/>
            <a:ext cx="30289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微软雅黑" panose="020B0503020204020204" charset="-122"/>
                <a:cs typeface="微软雅黑" panose="020B0503020204020204" charset="-122"/>
              </a:rPr>
              <a:t>5</a:t>
            </a:r>
            <a:r>
              <a:rPr sz="1000" spc="-35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1000" spc="1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4389" y="1726945"/>
            <a:ext cx="939800" cy="30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司龄情况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70500" y="3314700"/>
            <a:ext cx="107950" cy="146050"/>
          </a:xfrm>
          <a:custGeom>
            <a:avLst/>
            <a:gdLst/>
            <a:ahLst/>
            <a:cxnLst/>
            <a:rect l="l" t="t" r="r" b="b"/>
            <a:pathLst>
              <a:path w="107950" h="146050">
                <a:moveTo>
                  <a:pt x="107950" y="0"/>
                </a:moveTo>
                <a:lnTo>
                  <a:pt x="0" y="0"/>
                </a:lnTo>
                <a:lnTo>
                  <a:pt x="0" y="146050"/>
                </a:lnTo>
                <a:lnTo>
                  <a:pt x="107950" y="146050"/>
                </a:lnTo>
                <a:lnTo>
                  <a:pt x="10795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70500" y="2952750"/>
            <a:ext cx="1206500" cy="146050"/>
          </a:xfrm>
          <a:custGeom>
            <a:avLst/>
            <a:gdLst/>
            <a:ahLst/>
            <a:cxnLst/>
            <a:rect l="l" t="t" r="r" b="b"/>
            <a:pathLst>
              <a:path w="1206500" h="146050">
                <a:moveTo>
                  <a:pt x="1206500" y="0"/>
                </a:moveTo>
                <a:lnTo>
                  <a:pt x="0" y="0"/>
                </a:lnTo>
                <a:lnTo>
                  <a:pt x="0" y="146050"/>
                </a:lnTo>
                <a:lnTo>
                  <a:pt x="1206500" y="146050"/>
                </a:lnTo>
                <a:lnTo>
                  <a:pt x="12065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70500" y="2590800"/>
            <a:ext cx="2857500" cy="146050"/>
          </a:xfrm>
          <a:custGeom>
            <a:avLst/>
            <a:gdLst/>
            <a:ahLst/>
            <a:cxnLst/>
            <a:rect l="l" t="t" r="r" b="b"/>
            <a:pathLst>
              <a:path w="2857500" h="146050">
                <a:moveTo>
                  <a:pt x="2857500" y="0"/>
                </a:moveTo>
                <a:lnTo>
                  <a:pt x="0" y="0"/>
                </a:lnTo>
                <a:lnTo>
                  <a:pt x="0" y="146050"/>
                </a:lnTo>
                <a:lnTo>
                  <a:pt x="2857500" y="146050"/>
                </a:lnTo>
                <a:lnTo>
                  <a:pt x="28575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70500" y="2228850"/>
            <a:ext cx="1231900" cy="146050"/>
          </a:xfrm>
          <a:custGeom>
            <a:avLst/>
            <a:gdLst/>
            <a:ahLst/>
            <a:cxnLst/>
            <a:rect l="l" t="t" r="r" b="b"/>
            <a:pathLst>
              <a:path w="1231900" h="146050">
                <a:moveTo>
                  <a:pt x="1231900" y="0"/>
                </a:moveTo>
                <a:lnTo>
                  <a:pt x="0" y="0"/>
                </a:lnTo>
                <a:lnTo>
                  <a:pt x="0" y="146050"/>
                </a:lnTo>
                <a:lnTo>
                  <a:pt x="1231900" y="146050"/>
                </a:lnTo>
                <a:lnTo>
                  <a:pt x="12319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73675" y="35718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636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73675" y="2117725"/>
            <a:ext cx="0" cy="1454150"/>
          </a:xfrm>
          <a:custGeom>
            <a:avLst/>
            <a:gdLst/>
            <a:ahLst/>
            <a:cxnLst/>
            <a:rect l="l" t="t" r="r" b="b"/>
            <a:pathLst>
              <a:path h="1454150">
                <a:moveTo>
                  <a:pt x="0" y="1454150"/>
                </a:moveTo>
                <a:lnTo>
                  <a:pt x="0" y="0"/>
                </a:lnTo>
              </a:path>
            </a:pathLst>
          </a:custGeom>
          <a:ln w="6362">
            <a:solidFill>
              <a:srgbClr val="888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227065" y="3671316"/>
            <a:ext cx="10033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47129" y="3671316"/>
            <a:ext cx="17843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微软雅黑" panose="020B0503020204020204" charset="-122"/>
                <a:cs typeface="微软雅黑" panose="020B0503020204020204" charset="-122"/>
              </a:rPr>
              <a:t>50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67575" y="3671316"/>
            <a:ext cx="246379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000" spc="-4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25104" y="3671316"/>
            <a:ext cx="246379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000" spc="-40" dirty="0">
                <a:latin typeface="微软雅黑" panose="020B0503020204020204" charset="-122"/>
                <a:cs typeface="微软雅黑" panose="020B0503020204020204" charset="-122"/>
              </a:rPr>
              <a:t>5</a:t>
            </a: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57496" y="3306191"/>
            <a:ext cx="30543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微软雅黑" panose="020B0503020204020204" charset="-122"/>
                <a:cs typeface="微软雅黑" panose="020B0503020204020204" charset="-122"/>
              </a:rPr>
              <a:t>7</a:t>
            </a:r>
            <a:r>
              <a:rPr sz="1000" spc="15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后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57496" y="2942589"/>
            <a:ext cx="30543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微软雅黑" panose="020B0503020204020204" charset="-122"/>
                <a:cs typeface="微软雅黑" panose="020B0503020204020204" charset="-122"/>
              </a:rPr>
              <a:t>7</a:t>
            </a:r>
            <a:r>
              <a:rPr sz="1000" spc="15" dirty="0">
                <a:latin typeface="微软雅黑" panose="020B0503020204020204" charset="-122"/>
                <a:cs typeface="微软雅黑" panose="020B0503020204020204" charset="-122"/>
              </a:rPr>
              <a:t>5</a:t>
            </a: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后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57496" y="2578989"/>
            <a:ext cx="30543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微软雅黑" panose="020B0503020204020204" charset="-122"/>
                <a:cs typeface="微软雅黑" panose="020B0503020204020204" charset="-122"/>
              </a:rPr>
              <a:t>8</a:t>
            </a:r>
            <a:r>
              <a:rPr sz="1000" spc="15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后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57496" y="2215514"/>
            <a:ext cx="30543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微软雅黑" panose="020B0503020204020204" charset="-122"/>
                <a:cs typeface="微软雅黑" panose="020B0503020204020204" charset="-122"/>
              </a:rPr>
              <a:t>85</a:t>
            </a: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后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73800" y="1626870"/>
            <a:ext cx="939800" cy="30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年龄分布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7435" y="1114425"/>
            <a:ext cx="103505" cy="3748404"/>
          </a:xfrm>
          <a:custGeom>
            <a:avLst/>
            <a:gdLst/>
            <a:ahLst/>
            <a:cxnLst/>
            <a:rect l="l" t="t" r="r" b="b"/>
            <a:pathLst>
              <a:path w="103505" h="3748404">
                <a:moveTo>
                  <a:pt x="51688" y="25109"/>
                </a:moveTo>
                <a:lnTo>
                  <a:pt x="45338" y="35995"/>
                </a:lnTo>
                <a:lnTo>
                  <a:pt x="45338" y="3748087"/>
                </a:lnTo>
                <a:lnTo>
                  <a:pt x="58038" y="3748087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w="103505" h="3748404">
                <a:moveTo>
                  <a:pt x="51688" y="0"/>
                </a:moveTo>
                <a:lnTo>
                  <a:pt x="0" y="88646"/>
                </a:lnTo>
                <a:lnTo>
                  <a:pt x="1015" y="92455"/>
                </a:lnTo>
                <a:lnTo>
                  <a:pt x="7111" y="96012"/>
                </a:lnTo>
                <a:lnTo>
                  <a:pt x="10921" y="94996"/>
                </a:lnTo>
                <a:lnTo>
                  <a:pt x="45338" y="35995"/>
                </a:lnTo>
                <a:lnTo>
                  <a:pt x="45338" y="12446"/>
                </a:lnTo>
                <a:lnTo>
                  <a:pt x="58946" y="12446"/>
                </a:lnTo>
                <a:lnTo>
                  <a:pt x="51688" y="0"/>
                </a:lnTo>
                <a:close/>
              </a:path>
              <a:path w="103505" h="3748404">
                <a:moveTo>
                  <a:pt x="58946" y="12446"/>
                </a:moveTo>
                <a:lnTo>
                  <a:pt x="58038" y="12446"/>
                </a:lnTo>
                <a:lnTo>
                  <a:pt x="58038" y="35995"/>
                </a:lnTo>
                <a:lnTo>
                  <a:pt x="92455" y="94996"/>
                </a:lnTo>
                <a:lnTo>
                  <a:pt x="96265" y="96012"/>
                </a:lnTo>
                <a:lnTo>
                  <a:pt x="102361" y="92455"/>
                </a:lnTo>
                <a:lnTo>
                  <a:pt x="103377" y="88646"/>
                </a:lnTo>
                <a:lnTo>
                  <a:pt x="58946" y="12446"/>
                </a:lnTo>
                <a:close/>
              </a:path>
              <a:path w="103505" h="3748404">
                <a:moveTo>
                  <a:pt x="58038" y="12446"/>
                </a:moveTo>
                <a:lnTo>
                  <a:pt x="45338" y="12446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8"/>
                </a:lnTo>
                <a:lnTo>
                  <a:pt x="58038" y="15748"/>
                </a:lnTo>
                <a:lnTo>
                  <a:pt x="58038" y="12446"/>
                </a:lnTo>
                <a:close/>
              </a:path>
              <a:path w="103505" h="3748404">
                <a:moveTo>
                  <a:pt x="58038" y="15748"/>
                </a:moveTo>
                <a:lnTo>
                  <a:pt x="57149" y="15748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8"/>
                </a:lnTo>
                <a:close/>
              </a:path>
              <a:path w="103505" h="3748404">
                <a:moveTo>
                  <a:pt x="57149" y="15748"/>
                </a:moveTo>
                <a:lnTo>
                  <a:pt x="46227" y="15748"/>
                </a:lnTo>
                <a:lnTo>
                  <a:pt x="51688" y="25109"/>
                </a:lnTo>
                <a:lnTo>
                  <a:pt x="57149" y="15748"/>
                </a:lnTo>
                <a:close/>
              </a:path>
            </a:pathLst>
          </a:custGeom>
          <a:solidFill>
            <a:srgbClr val="AD4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2338" y="1022350"/>
            <a:ext cx="3302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潜力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9125" y="4809223"/>
            <a:ext cx="5273675" cy="103505"/>
          </a:xfrm>
          <a:custGeom>
            <a:avLst/>
            <a:gdLst/>
            <a:ahLst/>
            <a:cxnLst/>
            <a:rect l="l" t="t" r="r" b="b"/>
            <a:pathLst>
              <a:path w="5273675" h="103504">
                <a:moveTo>
                  <a:pt x="5248519" y="51701"/>
                </a:moveTo>
                <a:lnTo>
                  <a:pt x="5178679" y="92430"/>
                </a:lnTo>
                <a:lnTo>
                  <a:pt x="5177663" y="96316"/>
                </a:lnTo>
                <a:lnTo>
                  <a:pt x="5181219" y="102374"/>
                </a:lnTo>
                <a:lnTo>
                  <a:pt x="5185029" y="103403"/>
                </a:lnTo>
                <a:lnTo>
                  <a:pt x="5262787" y="58051"/>
                </a:lnTo>
                <a:lnTo>
                  <a:pt x="5261229" y="58051"/>
                </a:lnTo>
                <a:lnTo>
                  <a:pt x="5261229" y="57188"/>
                </a:lnTo>
                <a:lnTo>
                  <a:pt x="5257927" y="57188"/>
                </a:lnTo>
                <a:lnTo>
                  <a:pt x="5248519" y="51701"/>
                </a:lnTo>
                <a:close/>
              </a:path>
              <a:path w="5273675" h="103504">
                <a:moveTo>
                  <a:pt x="5237630" y="45351"/>
                </a:moveTo>
                <a:lnTo>
                  <a:pt x="0" y="45351"/>
                </a:lnTo>
                <a:lnTo>
                  <a:pt x="0" y="58051"/>
                </a:lnTo>
                <a:lnTo>
                  <a:pt x="5237630" y="58051"/>
                </a:lnTo>
                <a:lnTo>
                  <a:pt x="5248519" y="51701"/>
                </a:lnTo>
                <a:lnTo>
                  <a:pt x="5237630" y="45351"/>
                </a:lnTo>
                <a:close/>
              </a:path>
              <a:path w="5273675" h="103504">
                <a:moveTo>
                  <a:pt x="5262790" y="45351"/>
                </a:moveTo>
                <a:lnTo>
                  <a:pt x="5261229" y="45351"/>
                </a:lnTo>
                <a:lnTo>
                  <a:pt x="5261229" y="58051"/>
                </a:lnTo>
                <a:lnTo>
                  <a:pt x="5262787" y="58051"/>
                </a:lnTo>
                <a:lnTo>
                  <a:pt x="5273675" y="51701"/>
                </a:lnTo>
                <a:lnTo>
                  <a:pt x="5262790" y="45351"/>
                </a:lnTo>
                <a:close/>
              </a:path>
              <a:path w="5273675" h="103504">
                <a:moveTo>
                  <a:pt x="5257927" y="46215"/>
                </a:moveTo>
                <a:lnTo>
                  <a:pt x="5248519" y="51701"/>
                </a:lnTo>
                <a:lnTo>
                  <a:pt x="5257927" y="57188"/>
                </a:lnTo>
                <a:lnTo>
                  <a:pt x="5257927" y="46215"/>
                </a:lnTo>
                <a:close/>
              </a:path>
              <a:path w="5273675" h="103504">
                <a:moveTo>
                  <a:pt x="5261229" y="46215"/>
                </a:moveTo>
                <a:lnTo>
                  <a:pt x="5257927" y="46215"/>
                </a:lnTo>
                <a:lnTo>
                  <a:pt x="5257927" y="57188"/>
                </a:lnTo>
                <a:lnTo>
                  <a:pt x="5261229" y="57188"/>
                </a:lnTo>
                <a:lnTo>
                  <a:pt x="5261229" y="46215"/>
                </a:lnTo>
                <a:close/>
              </a:path>
              <a:path w="5273675" h="103504">
                <a:moveTo>
                  <a:pt x="5185029" y="0"/>
                </a:moveTo>
                <a:lnTo>
                  <a:pt x="5181219" y="1028"/>
                </a:lnTo>
                <a:lnTo>
                  <a:pt x="5177663" y="7086"/>
                </a:lnTo>
                <a:lnTo>
                  <a:pt x="5178679" y="10972"/>
                </a:lnTo>
                <a:lnTo>
                  <a:pt x="5248519" y="51701"/>
                </a:lnTo>
                <a:lnTo>
                  <a:pt x="5257927" y="46215"/>
                </a:lnTo>
                <a:lnTo>
                  <a:pt x="5261229" y="46215"/>
                </a:lnTo>
                <a:lnTo>
                  <a:pt x="5261229" y="45351"/>
                </a:lnTo>
                <a:lnTo>
                  <a:pt x="5262790" y="45351"/>
                </a:lnTo>
                <a:lnTo>
                  <a:pt x="5185029" y="0"/>
                </a:lnTo>
                <a:close/>
              </a:path>
            </a:pathLst>
          </a:custGeom>
          <a:solidFill>
            <a:srgbClr val="AD4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86676" y="4763770"/>
            <a:ext cx="330835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绩效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89125" y="2327275"/>
            <a:ext cx="5273675" cy="0"/>
          </a:xfrm>
          <a:custGeom>
            <a:avLst/>
            <a:gdLst/>
            <a:ahLst/>
            <a:cxnLst/>
            <a:rect l="l" t="t" r="r" b="b"/>
            <a:pathLst>
              <a:path w="5273675">
                <a:moveTo>
                  <a:pt x="0" y="0"/>
                </a:moveTo>
                <a:lnTo>
                  <a:pt x="5273675" y="0"/>
                </a:lnTo>
              </a:path>
            </a:pathLst>
          </a:custGeom>
          <a:ln w="6362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25" y="3597275"/>
            <a:ext cx="5273675" cy="0"/>
          </a:xfrm>
          <a:custGeom>
            <a:avLst/>
            <a:gdLst/>
            <a:ahLst/>
            <a:cxnLst/>
            <a:rect l="l" t="t" r="r" b="b"/>
            <a:pathLst>
              <a:path w="5273675">
                <a:moveTo>
                  <a:pt x="0" y="0"/>
                </a:moveTo>
                <a:lnTo>
                  <a:pt x="5273675" y="0"/>
                </a:lnTo>
              </a:path>
            </a:pathLst>
          </a:custGeom>
          <a:ln w="6362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61795" y="1640459"/>
            <a:ext cx="1778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高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1795" y="2886710"/>
            <a:ext cx="1778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中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1795" y="4105592"/>
            <a:ext cx="178435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低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8725" y="1114425"/>
            <a:ext cx="0" cy="3748404"/>
          </a:xfrm>
          <a:custGeom>
            <a:avLst/>
            <a:gdLst/>
            <a:ahLst/>
            <a:cxnLst/>
            <a:rect l="l" t="t" r="r" b="b"/>
            <a:pathLst>
              <a:path h="3748404">
                <a:moveTo>
                  <a:pt x="0" y="3748087"/>
                </a:moveTo>
                <a:lnTo>
                  <a:pt x="0" y="0"/>
                </a:lnTo>
              </a:path>
            </a:pathLst>
          </a:custGeom>
          <a:ln w="6362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7125" y="1114425"/>
            <a:ext cx="0" cy="1235075"/>
          </a:xfrm>
          <a:custGeom>
            <a:avLst/>
            <a:gdLst/>
            <a:ahLst/>
            <a:cxnLst/>
            <a:rect l="l" t="t" r="r" b="b"/>
            <a:pathLst>
              <a:path h="1235075">
                <a:moveTo>
                  <a:pt x="0" y="0"/>
                </a:moveTo>
                <a:lnTo>
                  <a:pt x="0" y="1235075"/>
                </a:lnTo>
              </a:path>
            </a:pathLst>
          </a:custGeom>
          <a:ln w="6362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7125" y="3594100"/>
            <a:ext cx="0" cy="22225"/>
          </a:xfrm>
          <a:custGeom>
            <a:avLst/>
            <a:gdLst/>
            <a:ahLst/>
            <a:cxnLst/>
            <a:rect l="l" t="t" r="r" b="b"/>
            <a:pathLst>
              <a:path h="22225">
                <a:moveTo>
                  <a:pt x="0" y="0"/>
                </a:moveTo>
                <a:lnTo>
                  <a:pt x="0" y="22225"/>
                </a:lnTo>
              </a:path>
            </a:pathLst>
          </a:custGeom>
          <a:ln w="6362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67125" y="4854575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7937"/>
                </a:lnTo>
              </a:path>
            </a:pathLst>
          </a:custGeom>
          <a:ln w="6362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35525" y="1114425"/>
            <a:ext cx="0" cy="3748404"/>
          </a:xfrm>
          <a:custGeom>
            <a:avLst/>
            <a:gdLst/>
            <a:ahLst/>
            <a:cxnLst/>
            <a:rect l="l" t="t" r="r" b="b"/>
            <a:pathLst>
              <a:path h="3748404">
                <a:moveTo>
                  <a:pt x="0" y="3748087"/>
                </a:moveTo>
                <a:lnTo>
                  <a:pt x="0" y="0"/>
                </a:lnTo>
              </a:path>
            </a:pathLst>
          </a:custGeom>
          <a:ln w="6362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97575" y="2320925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575"/>
                </a:lnTo>
              </a:path>
            </a:pathLst>
          </a:custGeom>
          <a:ln w="6362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97575" y="3594100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9050"/>
                </a:lnTo>
              </a:path>
            </a:pathLst>
          </a:custGeom>
          <a:ln w="6362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97575" y="4851400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112"/>
                </a:lnTo>
              </a:path>
            </a:pathLst>
          </a:custGeom>
          <a:ln w="6362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13026" y="4876482"/>
            <a:ext cx="14224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5229" y="4876482"/>
            <a:ext cx="127635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79570" y="4876482"/>
            <a:ext cx="121285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99328" y="4876482"/>
            <a:ext cx="13335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30593" y="4876482"/>
            <a:ext cx="113664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48225" y="1108075"/>
            <a:ext cx="2343150" cy="1212850"/>
          </a:xfrm>
          <a:custGeom>
            <a:avLst/>
            <a:gdLst/>
            <a:ahLst/>
            <a:cxnLst/>
            <a:rect l="l" t="t" r="r" b="b"/>
            <a:pathLst>
              <a:path w="2343150" h="1212850">
                <a:moveTo>
                  <a:pt x="0" y="1212850"/>
                </a:moveTo>
                <a:lnTo>
                  <a:pt x="2343150" y="1212850"/>
                </a:lnTo>
                <a:lnTo>
                  <a:pt x="2343150" y="0"/>
                </a:lnTo>
                <a:lnTo>
                  <a:pt x="0" y="0"/>
                </a:lnTo>
                <a:lnTo>
                  <a:pt x="0" y="1212850"/>
                </a:lnTo>
                <a:close/>
              </a:path>
            </a:pathLst>
          </a:custGeom>
          <a:solidFill>
            <a:srgbClr val="FF99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48225" y="1108075"/>
            <a:ext cx="2343150" cy="1212850"/>
          </a:xfrm>
          <a:custGeom>
            <a:avLst/>
            <a:gdLst/>
            <a:ahLst/>
            <a:cxnLst/>
            <a:rect l="l" t="t" r="r" b="b"/>
            <a:pathLst>
              <a:path w="2343150" h="1212850">
                <a:moveTo>
                  <a:pt x="0" y="1212850"/>
                </a:moveTo>
                <a:lnTo>
                  <a:pt x="2343150" y="1212850"/>
                </a:lnTo>
                <a:lnTo>
                  <a:pt x="2343150" y="0"/>
                </a:lnTo>
                <a:lnTo>
                  <a:pt x="0" y="0"/>
                </a:lnTo>
                <a:lnTo>
                  <a:pt x="0" y="12128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88229" y="1114171"/>
            <a:ext cx="2044700" cy="102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高潜人才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203200" indent="-190500">
              <a:lnSpc>
                <a:spcPct val="100000"/>
              </a:lnSpc>
              <a:spcBef>
                <a:spcPts val="685"/>
              </a:spcBef>
              <a:buSzPct val="125000"/>
              <a:buFont typeface="Arial" panose="020B0604020202020204"/>
              <a:buChar char="▪"/>
              <a:tabLst>
                <a:tab pos="20320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规划多元的职业机会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203200" indent="-190500">
              <a:lnSpc>
                <a:spcPct val="100000"/>
              </a:lnSpc>
              <a:spcBef>
                <a:spcPts val="10"/>
              </a:spcBef>
              <a:buSzPct val="125000"/>
              <a:buFont typeface="Arial" panose="020B0604020202020204"/>
              <a:buChar char="▪"/>
              <a:tabLst>
                <a:tab pos="20320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实施专门培养计划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203200" marR="5080" indent="-190500">
              <a:lnSpc>
                <a:spcPts val="1400"/>
              </a:lnSpc>
              <a:spcBef>
                <a:spcPts val="90"/>
              </a:spcBef>
              <a:buSzPct val="125000"/>
              <a:buFont typeface="Arial" panose="020B0604020202020204"/>
              <a:buChar char="▪"/>
              <a:tabLst>
                <a:tab pos="203200" algn="l"/>
              </a:tabLst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确保挑战性的工作和有竞争 力的薪酬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57750" y="2349500"/>
            <a:ext cx="2336800" cy="1244600"/>
          </a:xfrm>
          <a:custGeom>
            <a:avLst/>
            <a:gdLst/>
            <a:ahLst/>
            <a:cxnLst/>
            <a:rect l="l" t="t" r="r" b="b"/>
            <a:pathLst>
              <a:path w="2336800" h="1244600">
                <a:moveTo>
                  <a:pt x="0" y="1244600"/>
                </a:moveTo>
                <a:lnTo>
                  <a:pt x="2336800" y="1244600"/>
                </a:lnTo>
                <a:lnTo>
                  <a:pt x="2336800" y="0"/>
                </a:lnTo>
                <a:lnTo>
                  <a:pt x="0" y="0"/>
                </a:lnTo>
                <a:lnTo>
                  <a:pt x="0" y="1244600"/>
                </a:lnTo>
                <a:close/>
              </a:path>
            </a:pathLst>
          </a:custGeom>
          <a:solidFill>
            <a:srgbClr val="A6A6A6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04104" y="2376170"/>
            <a:ext cx="215265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绩效突出者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58750" indent="-146050">
              <a:lnSpc>
                <a:spcPct val="100000"/>
              </a:lnSpc>
              <a:spcBef>
                <a:spcPts val="740"/>
              </a:spcBef>
              <a:buSzPct val="125000"/>
              <a:buFont typeface="Arial" panose="020B0604020202020204"/>
              <a:buChar char="▪"/>
              <a:tabLst>
                <a:tab pos="1587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给予新的发展机遇和工作平台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57750" y="3613150"/>
            <a:ext cx="2336800" cy="1238250"/>
          </a:xfrm>
          <a:custGeom>
            <a:avLst/>
            <a:gdLst/>
            <a:ahLst/>
            <a:cxnLst/>
            <a:rect l="l" t="t" r="r" b="b"/>
            <a:pathLst>
              <a:path w="2336800" h="1238250">
                <a:moveTo>
                  <a:pt x="0" y="1238250"/>
                </a:moveTo>
                <a:lnTo>
                  <a:pt x="2336800" y="1238250"/>
                </a:lnTo>
                <a:lnTo>
                  <a:pt x="2336800" y="0"/>
                </a:lnTo>
                <a:lnTo>
                  <a:pt x="0" y="0"/>
                </a:lnTo>
                <a:lnTo>
                  <a:pt x="0" y="1238250"/>
                </a:lnTo>
                <a:close/>
              </a:path>
            </a:pathLst>
          </a:custGeom>
          <a:solidFill>
            <a:srgbClr val="A6A6A6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904104" y="3666744"/>
            <a:ext cx="2152650" cy="63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重点挽留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58750" indent="-146050">
              <a:lnSpc>
                <a:spcPct val="100000"/>
              </a:lnSpc>
              <a:spcBef>
                <a:spcPts val="500"/>
              </a:spcBef>
              <a:buSzPct val="125000"/>
              <a:buFont typeface="Arial" panose="020B0604020202020204"/>
              <a:buChar char="▪"/>
              <a:tabLst>
                <a:tab pos="1587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留任并考虑扩大所担任职位的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R="1522730"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职责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17775" y="3616325"/>
            <a:ext cx="2305050" cy="1238250"/>
          </a:xfrm>
          <a:custGeom>
            <a:avLst/>
            <a:gdLst/>
            <a:ahLst/>
            <a:cxnLst/>
            <a:rect l="l" t="t" r="r" b="b"/>
            <a:pathLst>
              <a:path w="2305050" h="1238250">
                <a:moveTo>
                  <a:pt x="0" y="1238250"/>
                </a:moveTo>
                <a:lnTo>
                  <a:pt x="2305050" y="1238250"/>
                </a:lnTo>
                <a:lnTo>
                  <a:pt x="2305050" y="0"/>
                </a:lnTo>
                <a:lnTo>
                  <a:pt x="0" y="0"/>
                </a:lnTo>
                <a:lnTo>
                  <a:pt x="0" y="123825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17775" y="3616325"/>
            <a:ext cx="2305050" cy="1238250"/>
          </a:xfrm>
          <a:custGeom>
            <a:avLst/>
            <a:gdLst/>
            <a:ahLst/>
            <a:cxnLst/>
            <a:rect l="l" t="t" r="r" b="b"/>
            <a:pathLst>
              <a:path w="2305050" h="1238250">
                <a:moveTo>
                  <a:pt x="0" y="1238250"/>
                </a:moveTo>
                <a:lnTo>
                  <a:pt x="2305050" y="1238250"/>
                </a:lnTo>
                <a:lnTo>
                  <a:pt x="2305050" y="0"/>
                </a:lnTo>
                <a:lnTo>
                  <a:pt x="0" y="0"/>
                </a:lnTo>
                <a:lnTo>
                  <a:pt x="0" y="123825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576829" y="3654044"/>
            <a:ext cx="158750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考虑转岗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203200" indent="-190500">
              <a:lnSpc>
                <a:spcPct val="100000"/>
              </a:lnSpc>
              <a:spcBef>
                <a:spcPts val="410"/>
              </a:spcBef>
              <a:buClr>
                <a:srgbClr val="1F487C"/>
              </a:buClr>
              <a:buSzPct val="125000"/>
              <a:buFont typeface="Arial" panose="020B0604020202020204"/>
              <a:buChar char="▪"/>
              <a:tabLst>
                <a:tab pos="203200" algn="l"/>
              </a:tabLst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了解情况并考虑转岗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203200" indent="-190500">
              <a:lnSpc>
                <a:spcPct val="100000"/>
              </a:lnSpc>
              <a:spcBef>
                <a:spcPts val="10"/>
              </a:spcBef>
              <a:buClr>
                <a:srgbClr val="1F487C"/>
              </a:buClr>
              <a:buSzPct val="125000"/>
              <a:buFont typeface="Arial" panose="020B0604020202020204"/>
              <a:buChar char="▪"/>
              <a:tabLst>
                <a:tab pos="203200" algn="l"/>
              </a:tabLst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淘汰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14600" y="2349500"/>
            <a:ext cx="2305050" cy="1244600"/>
          </a:xfrm>
          <a:custGeom>
            <a:avLst/>
            <a:gdLst/>
            <a:ahLst/>
            <a:cxnLst/>
            <a:rect l="l" t="t" r="r" b="b"/>
            <a:pathLst>
              <a:path w="2305050" h="1244600">
                <a:moveTo>
                  <a:pt x="0" y="1244600"/>
                </a:moveTo>
                <a:lnTo>
                  <a:pt x="2305050" y="1244600"/>
                </a:lnTo>
                <a:lnTo>
                  <a:pt x="2305050" y="0"/>
                </a:lnTo>
                <a:lnTo>
                  <a:pt x="0" y="0"/>
                </a:lnTo>
                <a:lnTo>
                  <a:pt x="0" y="1244600"/>
                </a:lnTo>
                <a:close/>
              </a:path>
            </a:pathLst>
          </a:custGeom>
          <a:solidFill>
            <a:srgbClr val="A6A6A6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65654" y="1811908"/>
            <a:ext cx="6350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需要驱动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51429" y="2133345"/>
            <a:ext cx="215265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750" indent="-146050">
              <a:lnSpc>
                <a:spcPct val="100000"/>
              </a:lnSpc>
              <a:buClr>
                <a:srgbClr val="1F487C"/>
              </a:buClr>
              <a:buSzPct val="125000"/>
              <a:buFont typeface="Arial" panose="020B0604020202020204"/>
              <a:buChar char="▪"/>
              <a:tabLst>
                <a:tab pos="1587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了解情况并提供必要的支持从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97479" y="2317495"/>
            <a:ext cx="7874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而克服不足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42338" y="763270"/>
            <a:ext cx="6123940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10605" algn="l"/>
              </a:tabLst>
            </a:pPr>
            <a:r>
              <a:rPr sz="1200" u="sng" spc="-5" dirty="0">
                <a:latin typeface="微软雅黑" panose="020B0503020204020204" charset="-122"/>
                <a:cs typeface="微软雅黑" panose="020B0503020204020204" charset="-122"/>
              </a:rPr>
              <a:t>高潜人才评定模</a:t>
            </a:r>
            <a:r>
              <a:rPr sz="1200" u="sng" dirty="0">
                <a:latin typeface="微软雅黑" panose="020B0503020204020204" charset="-122"/>
                <a:cs typeface="微软雅黑" panose="020B0503020204020204" charset="-122"/>
              </a:rPr>
              <a:t>板	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412496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人员盘</a:t>
            </a:r>
            <a:r>
              <a:rPr sz="2400" b="1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dirty="0">
                <a:solidFill>
                  <a:srgbClr val="FF8506"/>
                </a:solidFill>
              </a:rPr>
              <a:t>人才评定和人才策略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775" y="3616325"/>
            <a:ext cx="2298700" cy="1238250"/>
          </a:xfrm>
          <a:custGeom>
            <a:avLst/>
            <a:gdLst/>
            <a:ahLst/>
            <a:cxnLst/>
            <a:rect l="l" t="t" r="r" b="b"/>
            <a:pathLst>
              <a:path w="2298700" h="1238250">
                <a:moveTo>
                  <a:pt x="0" y="1238250"/>
                </a:moveTo>
                <a:lnTo>
                  <a:pt x="2298700" y="1238250"/>
                </a:lnTo>
                <a:lnTo>
                  <a:pt x="2298700" y="0"/>
                </a:lnTo>
                <a:lnTo>
                  <a:pt x="0" y="0"/>
                </a:lnTo>
                <a:lnTo>
                  <a:pt x="0" y="1238250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37435" y="1114425"/>
            <a:ext cx="103505" cy="3748404"/>
          </a:xfrm>
          <a:custGeom>
            <a:avLst/>
            <a:gdLst/>
            <a:ahLst/>
            <a:cxnLst/>
            <a:rect l="l" t="t" r="r" b="b"/>
            <a:pathLst>
              <a:path w="103505" h="3748404">
                <a:moveTo>
                  <a:pt x="51688" y="25109"/>
                </a:moveTo>
                <a:lnTo>
                  <a:pt x="45338" y="35995"/>
                </a:lnTo>
                <a:lnTo>
                  <a:pt x="45338" y="3748087"/>
                </a:lnTo>
                <a:lnTo>
                  <a:pt x="58038" y="3748087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w="103505" h="3748404">
                <a:moveTo>
                  <a:pt x="51688" y="0"/>
                </a:moveTo>
                <a:lnTo>
                  <a:pt x="0" y="88646"/>
                </a:lnTo>
                <a:lnTo>
                  <a:pt x="1015" y="92455"/>
                </a:lnTo>
                <a:lnTo>
                  <a:pt x="7111" y="96012"/>
                </a:lnTo>
                <a:lnTo>
                  <a:pt x="10921" y="94996"/>
                </a:lnTo>
                <a:lnTo>
                  <a:pt x="45338" y="35995"/>
                </a:lnTo>
                <a:lnTo>
                  <a:pt x="45338" y="12446"/>
                </a:lnTo>
                <a:lnTo>
                  <a:pt x="58946" y="12446"/>
                </a:lnTo>
                <a:lnTo>
                  <a:pt x="51688" y="0"/>
                </a:lnTo>
                <a:close/>
              </a:path>
              <a:path w="103505" h="3748404">
                <a:moveTo>
                  <a:pt x="58946" y="12446"/>
                </a:moveTo>
                <a:lnTo>
                  <a:pt x="58038" y="12446"/>
                </a:lnTo>
                <a:lnTo>
                  <a:pt x="58038" y="35995"/>
                </a:lnTo>
                <a:lnTo>
                  <a:pt x="92455" y="94996"/>
                </a:lnTo>
                <a:lnTo>
                  <a:pt x="96265" y="96012"/>
                </a:lnTo>
                <a:lnTo>
                  <a:pt x="102361" y="92455"/>
                </a:lnTo>
                <a:lnTo>
                  <a:pt x="103377" y="88646"/>
                </a:lnTo>
                <a:lnTo>
                  <a:pt x="58946" y="12446"/>
                </a:lnTo>
                <a:close/>
              </a:path>
              <a:path w="103505" h="3748404">
                <a:moveTo>
                  <a:pt x="58038" y="12446"/>
                </a:moveTo>
                <a:lnTo>
                  <a:pt x="45338" y="12446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8"/>
                </a:lnTo>
                <a:lnTo>
                  <a:pt x="58038" y="15748"/>
                </a:lnTo>
                <a:lnTo>
                  <a:pt x="58038" y="12446"/>
                </a:lnTo>
                <a:close/>
              </a:path>
              <a:path w="103505" h="3748404">
                <a:moveTo>
                  <a:pt x="58038" y="15748"/>
                </a:moveTo>
                <a:lnTo>
                  <a:pt x="57149" y="15748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8"/>
                </a:lnTo>
                <a:close/>
              </a:path>
              <a:path w="103505" h="3748404">
                <a:moveTo>
                  <a:pt x="57149" y="15748"/>
                </a:moveTo>
                <a:lnTo>
                  <a:pt x="46227" y="15748"/>
                </a:lnTo>
                <a:lnTo>
                  <a:pt x="51688" y="25109"/>
                </a:lnTo>
                <a:lnTo>
                  <a:pt x="57149" y="15748"/>
                </a:lnTo>
                <a:close/>
              </a:path>
            </a:pathLst>
          </a:custGeom>
          <a:solidFill>
            <a:srgbClr val="AD4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2338" y="1022350"/>
            <a:ext cx="3302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潜力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9125" y="4809223"/>
            <a:ext cx="5273675" cy="103505"/>
          </a:xfrm>
          <a:custGeom>
            <a:avLst/>
            <a:gdLst/>
            <a:ahLst/>
            <a:cxnLst/>
            <a:rect l="l" t="t" r="r" b="b"/>
            <a:pathLst>
              <a:path w="5273675" h="103504">
                <a:moveTo>
                  <a:pt x="5248519" y="51701"/>
                </a:moveTo>
                <a:lnTo>
                  <a:pt x="5178679" y="92430"/>
                </a:lnTo>
                <a:lnTo>
                  <a:pt x="5177663" y="96316"/>
                </a:lnTo>
                <a:lnTo>
                  <a:pt x="5181219" y="102374"/>
                </a:lnTo>
                <a:lnTo>
                  <a:pt x="5185029" y="103403"/>
                </a:lnTo>
                <a:lnTo>
                  <a:pt x="5262787" y="58051"/>
                </a:lnTo>
                <a:lnTo>
                  <a:pt x="5261229" y="58051"/>
                </a:lnTo>
                <a:lnTo>
                  <a:pt x="5261229" y="57188"/>
                </a:lnTo>
                <a:lnTo>
                  <a:pt x="5257927" y="57188"/>
                </a:lnTo>
                <a:lnTo>
                  <a:pt x="5248519" y="51701"/>
                </a:lnTo>
                <a:close/>
              </a:path>
              <a:path w="5273675" h="103504">
                <a:moveTo>
                  <a:pt x="5237630" y="45351"/>
                </a:moveTo>
                <a:lnTo>
                  <a:pt x="0" y="45351"/>
                </a:lnTo>
                <a:lnTo>
                  <a:pt x="0" y="58051"/>
                </a:lnTo>
                <a:lnTo>
                  <a:pt x="5237630" y="58051"/>
                </a:lnTo>
                <a:lnTo>
                  <a:pt x="5248519" y="51701"/>
                </a:lnTo>
                <a:lnTo>
                  <a:pt x="5237630" y="45351"/>
                </a:lnTo>
                <a:close/>
              </a:path>
              <a:path w="5273675" h="103504">
                <a:moveTo>
                  <a:pt x="5262790" y="45351"/>
                </a:moveTo>
                <a:lnTo>
                  <a:pt x="5261229" y="45351"/>
                </a:lnTo>
                <a:lnTo>
                  <a:pt x="5261229" y="58051"/>
                </a:lnTo>
                <a:lnTo>
                  <a:pt x="5262787" y="58051"/>
                </a:lnTo>
                <a:lnTo>
                  <a:pt x="5273675" y="51701"/>
                </a:lnTo>
                <a:lnTo>
                  <a:pt x="5262790" y="45351"/>
                </a:lnTo>
                <a:close/>
              </a:path>
              <a:path w="5273675" h="103504">
                <a:moveTo>
                  <a:pt x="5257927" y="46215"/>
                </a:moveTo>
                <a:lnTo>
                  <a:pt x="5248519" y="51701"/>
                </a:lnTo>
                <a:lnTo>
                  <a:pt x="5257927" y="57188"/>
                </a:lnTo>
                <a:lnTo>
                  <a:pt x="5257927" y="46215"/>
                </a:lnTo>
                <a:close/>
              </a:path>
              <a:path w="5273675" h="103504">
                <a:moveTo>
                  <a:pt x="5261229" y="46215"/>
                </a:moveTo>
                <a:lnTo>
                  <a:pt x="5257927" y="46215"/>
                </a:lnTo>
                <a:lnTo>
                  <a:pt x="5257927" y="57188"/>
                </a:lnTo>
                <a:lnTo>
                  <a:pt x="5261229" y="57188"/>
                </a:lnTo>
                <a:lnTo>
                  <a:pt x="5261229" y="46215"/>
                </a:lnTo>
                <a:close/>
              </a:path>
              <a:path w="5273675" h="103504">
                <a:moveTo>
                  <a:pt x="5185029" y="0"/>
                </a:moveTo>
                <a:lnTo>
                  <a:pt x="5181219" y="1028"/>
                </a:lnTo>
                <a:lnTo>
                  <a:pt x="5177663" y="7086"/>
                </a:lnTo>
                <a:lnTo>
                  <a:pt x="5178679" y="10972"/>
                </a:lnTo>
                <a:lnTo>
                  <a:pt x="5248519" y="51701"/>
                </a:lnTo>
                <a:lnTo>
                  <a:pt x="5257927" y="46215"/>
                </a:lnTo>
                <a:lnTo>
                  <a:pt x="5261229" y="46215"/>
                </a:lnTo>
                <a:lnTo>
                  <a:pt x="5261229" y="45351"/>
                </a:lnTo>
                <a:lnTo>
                  <a:pt x="5262790" y="45351"/>
                </a:lnTo>
                <a:lnTo>
                  <a:pt x="5185029" y="0"/>
                </a:lnTo>
                <a:close/>
              </a:path>
            </a:pathLst>
          </a:custGeom>
          <a:solidFill>
            <a:srgbClr val="AD47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86676" y="4763770"/>
            <a:ext cx="330835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绩效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89125" y="2327275"/>
            <a:ext cx="5273675" cy="0"/>
          </a:xfrm>
          <a:custGeom>
            <a:avLst/>
            <a:gdLst/>
            <a:ahLst/>
            <a:cxnLst/>
            <a:rect l="l" t="t" r="r" b="b"/>
            <a:pathLst>
              <a:path w="5273675">
                <a:moveTo>
                  <a:pt x="0" y="0"/>
                </a:moveTo>
                <a:lnTo>
                  <a:pt x="5273675" y="0"/>
                </a:lnTo>
              </a:path>
            </a:pathLst>
          </a:custGeom>
          <a:ln w="6362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125" y="3597275"/>
            <a:ext cx="5273675" cy="0"/>
          </a:xfrm>
          <a:custGeom>
            <a:avLst/>
            <a:gdLst/>
            <a:ahLst/>
            <a:cxnLst/>
            <a:rect l="l" t="t" r="r" b="b"/>
            <a:pathLst>
              <a:path w="5273675">
                <a:moveTo>
                  <a:pt x="0" y="0"/>
                </a:moveTo>
                <a:lnTo>
                  <a:pt x="5273675" y="0"/>
                </a:lnTo>
              </a:path>
            </a:pathLst>
          </a:custGeom>
          <a:ln w="6362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61795" y="1640459"/>
            <a:ext cx="1778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高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1795" y="2886710"/>
            <a:ext cx="1778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中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1795" y="4105592"/>
            <a:ext cx="178435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低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98725" y="1114425"/>
            <a:ext cx="0" cy="3748404"/>
          </a:xfrm>
          <a:custGeom>
            <a:avLst/>
            <a:gdLst/>
            <a:ahLst/>
            <a:cxnLst/>
            <a:rect l="l" t="t" r="r" b="b"/>
            <a:pathLst>
              <a:path h="3748404">
                <a:moveTo>
                  <a:pt x="0" y="3748087"/>
                </a:moveTo>
                <a:lnTo>
                  <a:pt x="0" y="0"/>
                </a:lnTo>
              </a:path>
            </a:pathLst>
          </a:custGeom>
          <a:ln w="6362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7125" y="1114425"/>
            <a:ext cx="0" cy="3748404"/>
          </a:xfrm>
          <a:custGeom>
            <a:avLst/>
            <a:gdLst/>
            <a:ahLst/>
            <a:cxnLst/>
            <a:rect l="l" t="t" r="r" b="b"/>
            <a:pathLst>
              <a:path h="3748404">
                <a:moveTo>
                  <a:pt x="0" y="3748087"/>
                </a:moveTo>
                <a:lnTo>
                  <a:pt x="0" y="0"/>
                </a:lnTo>
              </a:path>
            </a:pathLst>
          </a:custGeom>
          <a:ln w="6362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5525" y="1114425"/>
            <a:ext cx="0" cy="3748404"/>
          </a:xfrm>
          <a:custGeom>
            <a:avLst/>
            <a:gdLst/>
            <a:ahLst/>
            <a:cxnLst/>
            <a:rect l="l" t="t" r="r" b="b"/>
            <a:pathLst>
              <a:path h="3748404">
                <a:moveTo>
                  <a:pt x="0" y="3748087"/>
                </a:moveTo>
                <a:lnTo>
                  <a:pt x="0" y="0"/>
                </a:lnTo>
              </a:path>
            </a:pathLst>
          </a:custGeom>
          <a:ln w="6362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21425" y="1177925"/>
            <a:ext cx="0" cy="3748404"/>
          </a:xfrm>
          <a:custGeom>
            <a:avLst/>
            <a:gdLst/>
            <a:ahLst/>
            <a:cxnLst/>
            <a:rect l="l" t="t" r="r" b="b"/>
            <a:pathLst>
              <a:path h="3748404">
                <a:moveTo>
                  <a:pt x="0" y="3748087"/>
                </a:moveTo>
                <a:lnTo>
                  <a:pt x="0" y="0"/>
                </a:lnTo>
              </a:path>
            </a:pathLst>
          </a:custGeom>
          <a:ln w="6362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13026" y="4876482"/>
            <a:ext cx="14224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5229" y="4876482"/>
            <a:ext cx="127635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79570" y="4876482"/>
            <a:ext cx="121285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9328" y="4876482"/>
            <a:ext cx="13335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30593" y="4876482"/>
            <a:ext cx="113664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34150" y="1320800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79375" y="0"/>
                </a:move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6240" y="110261"/>
                </a:lnTo>
                <a:lnTo>
                  <a:pt x="23256" y="135493"/>
                </a:lnTo>
                <a:lnTo>
                  <a:pt x="48488" y="152509"/>
                </a:lnTo>
                <a:lnTo>
                  <a:pt x="79375" y="158750"/>
                </a:lnTo>
                <a:lnTo>
                  <a:pt x="110261" y="152509"/>
                </a:lnTo>
                <a:lnTo>
                  <a:pt x="135493" y="135493"/>
                </a:lnTo>
                <a:lnTo>
                  <a:pt x="152509" y="110261"/>
                </a:lnTo>
                <a:lnTo>
                  <a:pt x="158750" y="79375"/>
                </a:lnTo>
                <a:lnTo>
                  <a:pt x="152509" y="48488"/>
                </a:lnTo>
                <a:lnTo>
                  <a:pt x="135493" y="23256"/>
                </a:lnTo>
                <a:lnTo>
                  <a:pt x="110261" y="6240"/>
                </a:lnTo>
                <a:lnTo>
                  <a:pt x="79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54650" y="1987550"/>
            <a:ext cx="158750" cy="165100"/>
          </a:xfrm>
          <a:custGeom>
            <a:avLst/>
            <a:gdLst/>
            <a:ahLst/>
            <a:cxnLst/>
            <a:rect l="l" t="t" r="r" b="b"/>
            <a:pathLst>
              <a:path w="158750" h="165100">
                <a:moveTo>
                  <a:pt x="79375" y="0"/>
                </a:moveTo>
                <a:lnTo>
                  <a:pt x="48488" y="6486"/>
                </a:lnTo>
                <a:lnTo>
                  <a:pt x="23256" y="24177"/>
                </a:lnTo>
                <a:lnTo>
                  <a:pt x="6240" y="50417"/>
                </a:lnTo>
                <a:lnTo>
                  <a:pt x="0" y="82550"/>
                </a:lnTo>
                <a:lnTo>
                  <a:pt x="6240" y="114682"/>
                </a:lnTo>
                <a:lnTo>
                  <a:pt x="23256" y="140922"/>
                </a:lnTo>
                <a:lnTo>
                  <a:pt x="48488" y="158613"/>
                </a:lnTo>
                <a:lnTo>
                  <a:pt x="79375" y="165100"/>
                </a:lnTo>
                <a:lnTo>
                  <a:pt x="110261" y="158613"/>
                </a:lnTo>
                <a:lnTo>
                  <a:pt x="135493" y="140922"/>
                </a:lnTo>
                <a:lnTo>
                  <a:pt x="152509" y="114682"/>
                </a:lnTo>
                <a:lnTo>
                  <a:pt x="158750" y="82550"/>
                </a:lnTo>
                <a:lnTo>
                  <a:pt x="152509" y="50417"/>
                </a:lnTo>
                <a:lnTo>
                  <a:pt x="135493" y="24177"/>
                </a:lnTo>
                <a:lnTo>
                  <a:pt x="110261" y="6486"/>
                </a:lnTo>
                <a:lnTo>
                  <a:pt x="79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10150" y="1809750"/>
            <a:ext cx="165100" cy="158750"/>
          </a:xfrm>
          <a:custGeom>
            <a:avLst/>
            <a:gdLst/>
            <a:ahLst/>
            <a:cxnLst/>
            <a:rect l="l" t="t" r="r" b="b"/>
            <a:pathLst>
              <a:path w="165100" h="158750">
                <a:moveTo>
                  <a:pt x="82550" y="0"/>
                </a:moveTo>
                <a:lnTo>
                  <a:pt x="50417" y="6240"/>
                </a:lnTo>
                <a:lnTo>
                  <a:pt x="24177" y="23256"/>
                </a:lnTo>
                <a:lnTo>
                  <a:pt x="6486" y="48488"/>
                </a:lnTo>
                <a:lnTo>
                  <a:pt x="0" y="79375"/>
                </a:lnTo>
                <a:lnTo>
                  <a:pt x="6486" y="110261"/>
                </a:lnTo>
                <a:lnTo>
                  <a:pt x="24177" y="135493"/>
                </a:lnTo>
                <a:lnTo>
                  <a:pt x="50417" y="152509"/>
                </a:lnTo>
                <a:lnTo>
                  <a:pt x="82550" y="158750"/>
                </a:lnTo>
                <a:lnTo>
                  <a:pt x="114682" y="152509"/>
                </a:lnTo>
                <a:lnTo>
                  <a:pt x="140922" y="135493"/>
                </a:lnTo>
                <a:lnTo>
                  <a:pt x="158613" y="110261"/>
                </a:lnTo>
                <a:lnTo>
                  <a:pt x="165100" y="79375"/>
                </a:lnTo>
                <a:lnTo>
                  <a:pt x="158613" y="48488"/>
                </a:lnTo>
                <a:lnTo>
                  <a:pt x="140922" y="23256"/>
                </a:lnTo>
                <a:lnTo>
                  <a:pt x="114682" y="6240"/>
                </a:lnTo>
                <a:lnTo>
                  <a:pt x="8255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0150" y="1371600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79375" y="0"/>
                </a:move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6240" y="110261"/>
                </a:lnTo>
                <a:lnTo>
                  <a:pt x="23256" y="135493"/>
                </a:lnTo>
                <a:lnTo>
                  <a:pt x="48488" y="152509"/>
                </a:lnTo>
                <a:lnTo>
                  <a:pt x="79375" y="158750"/>
                </a:lnTo>
                <a:lnTo>
                  <a:pt x="110261" y="152509"/>
                </a:lnTo>
                <a:lnTo>
                  <a:pt x="135493" y="135493"/>
                </a:lnTo>
                <a:lnTo>
                  <a:pt x="152509" y="110261"/>
                </a:lnTo>
                <a:lnTo>
                  <a:pt x="158750" y="79375"/>
                </a:lnTo>
                <a:lnTo>
                  <a:pt x="152509" y="48488"/>
                </a:lnTo>
                <a:lnTo>
                  <a:pt x="135493" y="23256"/>
                </a:lnTo>
                <a:lnTo>
                  <a:pt x="110261" y="6240"/>
                </a:lnTo>
                <a:lnTo>
                  <a:pt x="79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84850" y="3244850"/>
            <a:ext cx="158750" cy="165100"/>
          </a:xfrm>
          <a:custGeom>
            <a:avLst/>
            <a:gdLst/>
            <a:ahLst/>
            <a:cxnLst/>
            <a:rect l="l" t="t" r="r" b="b"/>
            <a:pathLst>
              <a:path w="158750" h="165100">
                <a:moveTo>
                  <a:pt x="79375" y="0"/>
                </a:moveTo>
                <a:lnTo>
                  <a:pt x="48488" y="6486"/>
                </a:lnTo>
                <a:lnTo>
                  <a:pt x="23256" y="24177"/>
                </a:lnTo>
                <a:lnTo>
                  <a:pt x="6240" y="50417"/>
                </a:lnTo>
                <a:lnTo>
                  <a:pt x="0" y="82550"/>
                </a:lnTo>
                <a:lnTo>
                  <a:pt x="6240" y="114682"/>
                </a:lnTo>
                <a:lnTo>
                  <a:pt x="23256" y="140922"/>
                </a:lnTo>
                <a:lnTo>
                  <a:pt x="48488" y="158613"/>
                </a:lnTo>
                <a:lnTo>
                  <a:pt x="79375" y="165100"/>
                </a:lnTo>
                <a:lnTo>
                  <a:pt x="110261" y="158613"/>
                </a:lnTo>
                <a:lnTo>
                  <a:pt x="135493" y="140922"/>
                </a:lnTo>
                <a:lnTo>
                  <a:pt x="152509" y="114682"/>
                </a:lnTo>
                <a:lnTo>
                  <a:pt x="158750" y="82550"/>
                </a:lnTo>
                <a:lnTo>
                  <a:pt x="152509" y="50417"/>
                </a:lnTo>
                <a:lnTo>
                  <a:pt x="135493" y="24177"/>
                </a:lnTo>
                <a:lnTo>
                  <a:pt x="110261" y="6486"/>
                </a:lnTo>
                <a:lnTo>
                  <a:pt x="79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7550" y="2813050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79375" y="0"/>
                </a:move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6240" y="110261"/>
                </a:lnTo>
                <a:lnTo>
                  <a:pt x="23256" y="135493"/>
                </a:lnTo>
                <a:lnTo>
                  <a:pt x="48488" y="152509"/>
                </a:lnTo>
                <a:lnTo>
                  <a:pt x="79375" y="158750"/>
                </a:lnTo>
                <a:lnTo>
                  <a:pt x="110261" y="152509"/>
                </a:lnTo>
                <a:lnTo>
                  <a:pt x="135493" y="135493"/>
                </a:lnTo>
                <a:lnTo>
                  <a:pt x="152509" y="110261"/>
                </a:lnTo>
                <a:lnTo>
                  <a:pt x="158750" y="79375"/>
                </a:lnTo>
                <a:lnTo>
                  <a:pt x="152509" y="48488"/>
                </a:lnTo>
                <a:lnTo>
                  <a:pt x="135493" y="23256"/>
                </a:lnTo>
                <a:lnTo>
                  <a:pt x="110261" y="6240"/>
                </a:lnTo>
                <a:lnTo>
                  <a:pt x="79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97550" y="2813050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0" y="79375"/>
                </a:moveTo>
                <a:lnTo>
                  <a:pt x="6240" y="48488"/>
                </a:lnTo>
                <a:lnTo>
                  <a:pt x="23256" y="23256"/>
                </a:lnTo>
                <a:lnTo>
                  <a:pt x="48488" y="6240"/>
                </a:lnTo>
                <a:lnTo>
                  <a:pt x="79375" y="0"/>
                </a:lnTo>
                <a:lnTo>
                  <a:pt x="110261" y="6240"/>
                </a:lnTo>
                <a:lnTo>
                  <a:pt x="135493" y="23256"/>
                </a:lnTo>
                <a:lnTo>
                  <a:pt x="152509" y="48488"/>
                </a:lnTo>
                <a:lnTo>
                  <a:pt x="158750" y="79375"/>
                </a:lnTo>
                <a:lnTo>
                  <a:pt x="152509" y="110261"/>
                </a:lnTo>
                <a:lnTo>
                  <a:pt x="135493" y="135493"/>
                </a:lnTo>
                <a:lnTo>
                  <a:pt x="110261" y="152509"/>
                </a:lnTo>
                <a:lnTo>
                  <a:pt x="79375" y="158750"/>
                </a:lnTo>
                <a:lnTo>
                  <a:pt x="48488" y="152509"/>
                </a:lnTo>
                <a:lnTo>
                  <a:pt x="23256" y="135493"/>
                </a:lnTo>
                <a:lnTo>
                  <a:pt x="6240" y="110261"/>
                </a:lnTo>
                <a:lnTo>
                  <a:pt x="0" y="79375"/>
                </a:lnTo>
                <a:close/>
              </a:path>
            </a:pathLst>
          </a:custGeom>
          <a:ln w="1270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81600" y="3225800"/>
            <a:ext cx="165100" cy="158750"/>
          </a:xfrm>
          <a:custGeom>
            <a:avLst/>
            <a:gdLst/>
            <a:ahLst/>
            <a:cxnLst/>
            <a:rect l="l" t="t" r="r" b="b"/>
            <a:pathLst>
              <a:path w="165100" h="158750">
                <a:moveTo>
                  <a:pt x="82550" y="0"/>
                </a:moveTo>
                <a:lnTo>
                  <a:pt x="50417" y="6240"/>
                </a:lnTo>
                <a:lnTo>
                  <a:pt x="24177" y="23256"/>
                </a:lnTo>
                <a:lnTo>
                  <a:pt x="6486" y="48488"/>
                </a:lnTo>
                <a:lnTo>
                  <a:pt x="0" y="79375"/>
                </a:lnTo>
                <a:lnTo>
                  <a:pt x="6486" y="110261"/>
                </a:lnTo>
                <a:lnTo>
                  <a:pt x="24177" y="135493"/>
                </a:lnTo>
                <a:lnTo>
                  <a:pt x="50417" y="152509"/>
                </a:lnTo>
                <a:lnTo>
                  <a:pt x="82550" y="158750"/>
                </a:lnTo>
                <a:lnTo>
                  <a:pt x="114682" y="152509"/>
                </a:lnTo>
                <a:lnTo>
                  <a:pt x="140922" y="135493"/>
                </a:lnTo>
                <a:lnTo>
                  <a:pt x="158613" y="110261"/>
                </a:lnTo>
                <a:lnTo>
                  <a:pt x="165100" y="79375"/>
                </a:lnTo>
                <a:lnTo>
                  <a:pt x="158613" y="48488"/>
                </a:lnTo>
                <a:lnTo>
                  <a:pt x="140922" y="23256"/>
                </a:lnTo>
                <a:lnTo>
                  <a:pt x="114682" y="6240"/>
                </a:lnTo>
                <a:lnTo>
                  <a:pt x="8255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81600" y="2603500"/>
            <a:ext cx="158750" cy="165100"/>
          </a:xfrm>
          <a:custGeom>
            <a:avLst/>
            <a:gdLst/>
            <a:ahLst/>
            <a:cxnLst/>
            <a:rect l="l" t="t" r="r" b="b"/>
            <a:pathLst>
              <a:path w="158750" h="165100">
                <a:moveTo>
                  <a:pt x="79375" y="0"/>
                </a:moveTo>
                <a:lnTo>
                  <a:pt x="48488" y="6486"/>
                </a:lnTo>
                <a:lnTo>
                  <a:pt x="23256" y="24177"/>
                </a:lnTo>
                <a:lnTo>
                  <a:pt x="6240" y="50417"/>
                </a:lnTo>
                <a:lnTo>
                  <a:pt x="0" y="82550"/>
                </a:lnTo>
                <a:lnTo>
                  <a:pt x="6240" y="114682"/>
                </a:lnTo>
                <a:lnTo>
                  <a:pt x="23256" y="140922"/>
                </a:lnTo>
                <a:lnTo>
                  <a:pt x="48488" y="158613"/>
                </a:lnTo>
                <a:lnTo>
                  <a:pt x="79375" y="165100"/>
                </a:lnTo>
                <a:lnTo>
                  <a:pt x="110261" y="158613"/>
                </a:lnTo>
                <a:lnTo>
                  <a:pt x="135493" y="140922"/>
                </a:lnTo>
                <a:lnTo>
                  <a:pt x="152509" y="114682"/>
                </a:lnTo>
                <a:lnTo>
                  <a:pt x="158750" y="82550"/>
                </a:lnTo>
                <a:lnTo>
                  <a:pt x="152509" y="50417"/>
                </a:lnTo>
                <a:lnTo>
                  <a:pt x="135493" y="24177"/>
                </a:lnTo>
                <a:lnTo>
                  <a:pt x="110261" y="6486"/>
                </a:lnTo>
                <a:lnTo>
                  <a:pt x="79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81600" y="2603500"/>
            <a:ext cx="158750" cy="165100"/>
          </a:xfrm>
          <a:custGeom>
            <a:avLst/>
            <a:gdLst/>
            <a:ahLst/>
            <a:cxnLst/>
            <a:rect l="l" t="t" r="r" b="b"/>
            <a:pathLst>
              <a:path w="158750" h="165100">
                <a:moveTo>
                  <a:pt x="0" y="82550"/>
                </a:moveTo>
                <a:lnTo>
                  <a:pt x="6240" y="50417"/>
                </a:lnTo>
                <a:lnTo>
                  <a:pt x="23256" y="24177"/>
                </a:lnTo>
                <a:lnTo>
                  <a:pt x="48488" y="6486"/>
                </a:lnTo>
                <a:lnTo>
                  <a:pt x="79375" y="0"/>
                </a:lnTo>
                <a:lnTo>
                  <a:pt x="110261" y="6486"/>
                </a:lnTo>
                <a:lnTo>
                  <a:pt x="135493" y="24177"/>
                </a:lnTo>
                <a:lnTo>
                  <a:pt x="152509" y="50417"/>
                </a:lnTo>
                <a:lnTo>
                  <a:pt x="158750" y="82550"/>
                </a:lnTo>
                <a:lnTo>
                  <a:pt x="152509" y="114682"/>
                </a:lnTo>
                <a:lnTo>
                  <a:pt x="135493" y="140922"/>
                </a:lnTo>
                <a:lnTo>
                  <a:pt x="110261" y="158613"/>
                </a:lnTo>
                <a:lnTo>
                  <a:pt x="79375" y="165100"/>
                </a:lnTo>
                <a:lnTo>
                  <a:pt x="48488" y="158613"/>
                </a:lnTo>
                <a:lnTo>
                  <a:pt x="23256" y="140922"/>
                </a:lnTo>
                <a:lnTo>
                  <a:pt x="6240" y="114682"/>
                </a:lnTo>
                <a:lnTo>
                  <a:pt x="0" y="82550"/>
                </a:lnTo>
                <a:close/>
              </a:path>
            </a:pathLst>
          </a:custGeom>
          <a:ln w="1270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63900" y="4337050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79375" y="0"/>
                </a:moveTo>
                <a:lnTo>
                  <a:pt x="48488" y="6237"/>
                </a:lnTo>
                <a:lnTo>
                  <a:pt x="23256" y="23247"/>
                </a:lnTo>
                <a:lnTo>
                  <a:pt x="6240" y="48477"/>
                </a:lnTo>
                <a:lnTo>
                  <a:pt x="0" y="79375"/>
                </a:lnTo>
                <a:lnTo>
                  <a:pt x="6240" y="110272"/>
                </a:lnTo>
                <a:lnTo>
                  <a:pt x="23256" y="135502"/>
                </a:lnTo>
                <a:lnTo>
                  <a:pt x="48488" y="152512"/>
                </a:lnTo>
                <a:lnTo>
                  <a:pt x="79375" y="158750"/>
                </a:lnTo>
                <a:lnTo>
                  <a:pt x="110261" y="152512"/>
                </a:lnTo>
                <a:lnTo>
                  <a:pt x="135493" y="135502"/>
                </a:lnTo>
                <a:lnTo>
                  <a:pt x="152509" y="110272"/>
                </a:lnTo>
                <a:lnTo>
                  <a:pt x="158750" y="79375"/>
                </a:lnTo>
                <a:lnTo>
                  <a:pt x="152509" y="48477"/>
                </a:lnTo>
                <a:lnTo>
                  <a:pt x="135493" y="23247"/>
                </a:lnTo>
                <a:lnTo>
                  <a:pt x="110261" y="6237"/>
                </a:lnTo>
                <a:lnTo>
                  <a:pt x="79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13100" y="3911600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79375" y="0"/>
                </a:moveTo>
                <a:lnTo>
                  <a:pt x="48488" y="6237"/>
                </a:lnTo>
                <a:lnTo>
                  <a:pt x="23256" y="23247"/>
                </a:lnTo>
                <a:lnTo>
                  <a:pt x="6240" y="48477"/>
                </a:lnTo>
                <a:lnTo>
                  <a:pt x="0" y="79375"/>
                </a:lnTo>
                <a:lnTo>
                  <a:pt x="6240" y="110272"/>
                </a:lnTo>
                <a:lnTo>
                  <a:pt x="23256" y="135502"/>
                </a:lnTo>
                <a:lnTo>
                  <a:pt x="48488" y="152512"/>
                </a:lnTo>
                <a:lnTo>
                  <a:pt x="79375" y="158750"/>
                </a:lnTo>
                <a:lnTo>
                  <a:pt x="110261" y="152512"/>
                </a:lnTo>
                <a:lnTo>
                  <a:pt x="135493" y="135502"/>
                </a:lnTo>
                <a:lnTo>
                  <a:pt x="152509" y="110272"/>
                </a:lnTo>
                <a:lnTo>
                  <a:pt x="158750" y="79375"/>
                </a:lnTo>
                <a:lnTo>
                  <a:pt x="152509" y="48477"/>
                </a:lnTo>
                <a:lnTo>
                  <a:pt x="135493" y="23247"/>
                </a:lnTo>
                <a:lnTo>
                  <a:pt x="110261" y="6237"/>
                </a:lnTo>
                <a:lnTo>
                  <a:pt x="79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73650" y="4445000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79375" y="0"/>
                </a:moveTo>
                <a:lnTo>
                  <a:pt x="48488" y="6237"/>
                </a:lnTo>
                <a:lnTo>
                  <a:pt x="23256" y="23247"/>
                </a:lnTo>
                <a:lnTo>
                  <a:pt x="6240" y="48477"/>
                </a:lnTo>
                <a:lnTo>
                  <a:pt x="0" y="79375"/>
                </a:lnTo>
                <a:lnTo>
                  <a:pt x="6240" y="110272"/>
                </a:lnTo>
                <a:lnTo>
                  <a:pt x="23256" y="135502"/>
                </a:lnTo>
                <a:lnTo>
                  <a:pt x="48488" y="152512"/>
                </a:lnTo>
                <a:lnTo>
                  <a:pt x="79375" y="158750"/>
                </a:lnTo>
                <a:lnTo>
                  <a:pt x="110261" y="152512"/>
                </a:lnTo>
                <a:lnTo>
                  <a:pt x="135493" y="135502"/>
                </a:lnTo>
                <a:lnTo>
                  <a:pt x="152509" y="110272"/>
                </a:lnTo>
                <a:lnTo>
                  <a:pt x="158750" y="79375"/>
                </a:lnTo>
                <a:lnTo>
                  <a:pt x="152509" y="48477"/>
                </a:lnTo>
                <a:lnTo>
                  <a:pt x="135493" y="23247"/>
                </a:lnTo>
                <a:lnTo>
                  <a:pt x="110261" y="6237"/>
                </a:lnTo>
                <a:lnTo>
                  <a:pt x="79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29400" y="4260850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79375" y="0"/>
                </a:moveTo>
                <a:lnTo>
                  <a:pt x="48488" y="6237"/>
                </a:lnTo>
                <a:lnTo>
                  <a:pt x="23256" y="23247"/>
                </a:lnTo>
                <a:lnTo>
                  <a:pt x="6240" y="48477"/>
                </a:lnTo>
                <a:lnTo>
                  <a:pt x="0" y="79375"/>
                </a:lnTo>
                <a:lnTo>
                  <a:pt x="6240" y="110272"/>
                </a:lnTo>
                <a:lnTo>
                  <a:pt x="23256" y="135502"/>
                </a:lnTo>
                <a:lnTo>
                  <a:pt x="48488" y="152512"/>
                </a:lnTo>
                <a:lnTo>
                  <a:pt x="79375" y="158750"/>
                </a:lnTo>
                <a:lnTo>
                  <a:pt x="110261" y="152512"/>
                </a:lnTo>
                <a:lnTo>
                  <a:pt x="135493" y="135502"/>
                </a:lnTo>
                <a:lnTo>
                  <a:pt x="152509" y="110272"/>
                </a:lnTo>
                <a:lnTo>
                  <a:pt x="158750" y="79375"/>
                </a:lnTo>
                <a:lnTo>
                  <a:pt x="152509" y="48477"/>
                </a:lnTo>
                <a:lnTo>
                  <a:pt x="135493" y="23247"/>
                </a:lnTo>
                <a:lnTo>
                  <a:pt x="110261" y="6237"/>
                </a:lnTo>
                <a:lnTo>
                  <a:pt x="79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48225" y="1108075"/>
            <a:ext cx="2343150" cy="1212850"/>
          </a:xfrm>
          <a:custGeom>
            <a:avLst/>
            <a:gdLst/>
            <a:ahLst/>
            <a:cxnLst/>
            <a:rect l="l" t="t" r="r" b="b"/>
            <a:pathLst>
              <a:path w="2343150" h="1212850">
                <a:moveTo>
                  <a:pt x="0" y="1212850"/>
                </a:moveTo>
                <a:lnTo>
                  <a:pt x="2343150" y="1212850"/>
                </a:lnTo>
                <a:lnTo>
                  <a:pt x="2343150" y="0"/>
                </a:lnTo>
                <a:lnTo>
                  <a:pt x="0" y="0"/>
                </a:lnTo>
                <a:lnTo>
                  <a:pt x="0" y="12128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888229" y="1114171"/>
            <a:ext cx="6350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高潜人才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57750" y="2349500"/>
            <a:ext cx="2336800" cy="1244600"/>
          </a:xfrm>
          <a:custGeom>
            <a:avLst/>
            <a:gdLst/>
            <a:ahLst/>
            <a:cxnLst/>
            <a:rect l="l" t="t" r="r" b="b"/>
            <a:pathLst>
              <a:path w="2336800" h="1244600">
                <a:moveTo>
                  <a:pt x="0" y="1244600"/>
                </a:moveTo>
                <a:lnTo>
                  <a:pt x="2336800" y="1244600"/>
                </a:lnTo>
                <a:lnTo>
                  <a:pt x="2336800" y="0"/>
                </a:lnTo>
                <a:lnTo>
                  <a:pt x="0" y="0"/>
                </a:lnTo>
                <a:lnTo>
                  <a:pt x="0" y="12446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904104" y="2376170"/>
            <a:ext cx="7874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绩效突出者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57750" y="3613150"/>
            <a:ext cx="2336800" cy="1238250"/>
          </a:xfrm>
          <a:custGeom>
            <a:avLst/>
            <a:gdLst/>
            <a:ahLst/>
            <a:cxnLst/>
            <a:rect l="l" t="t" r="r" b="b"/>
            <a:pathLst>
              <a:path w="2336800" h="1238250">
                <a:moveTo>
                  <a:pt x="0" y="1238250"/>
                </a:moveTo>
                <a:lnTo>
                  <a:pt x="2336800" y="1238250"/>
                </a:lnTo>
                <a:lnTo>
                  <a:pt x="2336800" y="0"/>
                </a:lnTo>
                <a:lnTo>
                  <a:pt x="0" y="0"/>
                </a:lnTo>
                <a:lnTo>
                  <a:pt x="0" y="123825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904104" y="3666744"/>
            <a:ext cx="6350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重点挽留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76829" y="3654044"/>
            <a:ext cx="6350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考虑转岗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14600" y="2349500"/>
            <a:ext cx="2305050" cy="1244600"/>
          </a:xfrm>
          <a:custGeom>
            <a:avLst/>
            <a:gdLst/>
            <a:ahLst/>
            <a:cxnLst/>
            <a:rect l="l" t="t" r="r" b="b"/>
            <a:pathLst>
              <a:path w="2305050" h="1244600">
                <a:moveTo>
                  <a:pt x="0" y="1244600"/>
                </a:moveTo>
                <a:lnTo>
                  <a:pt x="2305050" y="1244600"/>
                </a:lnTo>
                <a:lnTo>
                  <a:pt x="2305050" y="0"/>
                </a:lnTo>
                <a:lnTo>
                  <a:pt x="0" y="0"/>
                </a:lnTo>
                <a:lnTo>
                  <a:pt x="0" y="124460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560954" y="2376170"/>
            <a:ext cx="6350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需要驱动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89878" y="1597405"/>
            <a:ext cx="58420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10074206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58820" y="4656772"/>
            <a:ext cx="58420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10002470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43250" y="3423666"/>
            <a:ext cx="58420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10009329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98284" y="1870710"/>
            <a:ext cx="58420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10004631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96633" y="3002279"/>
            <a:ext cx="58420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10009613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41083" y="4065587"/>
            <a:ext cx="58420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10011938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93945" y="1554098"/>
            <a:ext cx="58420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10008990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62300" y="4528184"/>
            <a:ext cx="58420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10022249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01946" y="1986533"/>
            <a:ext cx="58420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10262733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71745" y="2782823"/>
            <a:ext cx="58420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10001778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4701" y="2185289"/>
            <a:ext cx="58420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10007422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90795" y="3415665"/>
            <a:ext cx="114490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30" baseline="3000" dirty="0">
                <a:latin typeface="微软雅黑" panose="020B0503020204020204" charset="-122"/>
                <a:cs typeface="微软雅黑" panose="020B0503020204020204" charset="-122"/>
              </a:rPr>
              <a:t>10021999</a:t>
            </a: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10018086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05171" y="1762505"/>
            <a:ext cx="58674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10003145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422900" y="1568450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79375" y="0"/>
                </a:move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6240" y="110261"/>
                </a:lnTo>
                <a:lnTo>
                  <a:pt x="23256" y="135493"/>
                </a:lnTo>
                <a:lnTo>
                  <a:pt x="48488" y="152509"/>
                </a:lnTo>
                <a:lnTo>
                  <a:pt x="79375" y="158750"/>
                </a:lnTo>
                <a:lnTo>
                  <a:pt x="110261" y="152509"/>
                </a:lnTo>
                <a:lnTo>
                  <a:pt x="135493" y="135493"/>
                </a:lnTo>
                <a:lnTo>
                  <a:pt x="152509" y="110261"/>
                </a:lnTo>
                <a:lnTo>
                  <a:pt x="158750" y="79375"/>
                </a:lnTo>
                <a:lnTo>
                  <a:pt x="152509" y="48488"/>
                </a:lnTo>
                <a:lnTo>
                  <a:pt x="135493" y="23256"/>
                </a:lnTo>
                <a:lnTo>
                  <a:pt x="110261" y="6240"/>
                </a:lnTo>
                <a:lnTo>
                  <a:pt x="79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858770" y="3054730"/>
            <a:ext cx="58420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10003992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422009" y="1506473"/>
            <a:ext cx="58420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10006196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228971" y="2984880"/>
            <a:ext cx="1040130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7995">
              <a:lnSpc>
                <a:spcPts val="1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10013803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ts val="1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10589375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353050" y="2927350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79375" y="0"/>
                </a:move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6240" y="110261"/>
                </a:lnTo>
                <a:lnTo>
                  <a:pt x="23256" y="135493"/>
                </a:lnTo>
                <a:lnTo>
                  <a:pt x="48488" y="152509"/>
                </a:lnTo>
                <a:lnTo>
                  <a:pt x="79375" y="158750"/>
                </a:lnTo>
                <a:lnTo>
                  <a:pt x="110261" y="152509"/>
                </a:lnTo>
                <a:lnTo>
                  <a:pt x="135493" y="135493"/>
                </a:lnTo>
                <a:lnTo>
                  <a:pt x="152509" y="110261"/>
                </a:lnTo>
                <a:lnTo>
                  <a:pt x="158750" y="79375"/>
                </a:lnTo>
                <a:lnTo>
                  <a:pt x="152509" y="48488"/>
                </a:lnTo>
                <a:lnTo>
                  <a:pt x="135493" y="23256"/>
                </a:lnTo>
                <a:lnTo>
                  <a:pt x="110261" y="6240"/>
                </a:lnTo>
                <a:lnTo>
                  <a:pt x="79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954270" y="4607559"/>
            <a:ext cx="58420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10071411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536308" y="4445317"/>
            <a:ext cx="58420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10015938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765800" y="3860800"/>
            <a:ext cx="158750" cy="165100"/>
          </a:xfrm>
          <a:custGeom>
            <a:avLst/>
            <a:gdLst/>
            <a:ahLst/>
            <a:cxnLst/>
            <a:rect l="l" t="t" r="r" b="b"/>
            <a:pathLst>
              <a:path w="158750" h="165100">
                <a:moveTo>
                  <a:pt x="79375" y="0"/>
                </a:moveTo>
                <a:lnTo>
                  <a:pt x="48488" y="6486"/>
                </a:lnTo>
                <a:lnTo>
                  <a:pt x="23256" y="24177"/>
                </a:lnTo>
                <a:lnTo>
                  <a:pt x="6240" y="50417"/>
                </a:lnTo>
                <a:lnTo>
                  <a:pt x="0" y="82550"/>
                </a:lnTo>
                <a:lnTo>
                  <a:pt x="6240" y="114682"/>
                </a:lnTo>
                <a:lnTo>
                  <a:pt x="23256" y="140922"/>
                </a:lnTo>
                <a:lnTo>
                  <a:pt x="48488" y="158613"/>
                </a:lnTo>
                <a:lnTo>
                  <a:pt x="79375" y="165100"/>
                </a:lnTo>
                <a:lnTo>
                  <a:pt x="110261" y="158613"/>
                </a:lnTo>
                <a:lnTo>
                  <a:pt x="135493" y="140922"/>
                </a:lnTo>
                <a:lnTo>
                  <a:pt x="152509" y="114682"/>
                </a:lnTo>
                <a:lnTo>
                  <a:pt x="158750" y="82550"/>
                </a:lnTo>
                <a:lnTo>
                  <a:pt x="152509" y="50417"/>
                </a:lnTo>
                <a:lnTo>
                  <a:pt x="135493" y="24177"/>
                </a:lnTo>
                <a:lnTo>
                  <a:pt x="110261" y="6486"/>
                </a:lnTo>
                <a:lnTo>
                  <a:pt x="79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195570" y="4059237"/>
            <a:ext cx="105791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5775">
              <a:lnSpc>
                <a:spcPct val="100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10009651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10003188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295900" y="4032250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79375" y="0"/>
                </a:moveTo>
                <a:lnTo>
                  <a:pt x="48488" y="6237"/>
                </a:lnTo>
                <a:lnTo>
                  <a:pt x="23256" y="23247"/>
                </a:lnTo>
                <a:lnTo>
                  <a:pt x="6240" y="48477"/>
                </a:lnTo>
                <a:lnTo>
                  <a:pt x="0" y="79375"/>
                </a:lnTo>
                <a:lnTo>
                  <a:pt x="6240" y="110272"/>
                </a:lnTo>
                <a:lnTo>
                  <a:pt x="23256" y="135502"/>
                </a:lnTo>
                <a:lnTo>
                  <a:pt x="48488" y="152512"/>
                </a:lnTo>
                <a:lnTo>
                  <a:pt x="79375" y="158750"/>
                </a:lnTo>
                <a:lnTo>
                  <a:pt x="110261" y="152512"/>
                </a:lnTo>
                <a:lnTo>
                  <a:pt x="135493" y="135502"/>
                </a:lnTo>
                <a:lnTo>
                  <a:pt x="152509" y="110272"/>
                </a:lnTo>
                <a:lnTo>
                  <a:pt x="158750" y="79375"/>
                </a:lnTo>
                <a:lnTo>
                  <a:pt x="152509" y="48477"/>
                </a:lnTo>
                <a:lnTo>
                  <a:pt x="135493" y="23247"/>
                </a:lnTo>
                <a:lnTo>
                  <a:pt x="110261" y="6237"/>
                </a:lnTo>
                <a:lnTo>
                  <a:pt x="79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729351" y="1956435"/>
            <a:ext cx="58420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10001777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829300" y="1758950"/>
            <a:ext cx="158750" cy="165100"/>
          </a:xfrm>
          <a:custGeom>
            <a:avLst/>
            <a:gdLst/>
            <a:ahLst/>
            <a:cxnLst/>
            <a:rect l="l" t="t" r="r" b="b"/>
            <a:pathLst>
              <a:path w="158750" h="165100">
                <a:moveTo>
                  <a:pt x="79375" y="0"/>
                </a:moveTo>
                <a:lnTo>
                  <a:pt x="48488" y="6486"/>
                </a:lnTo>
                <a:lnTo>
                  <a:pt x="23256" y="24177"/>
                </a:lnTo>
                <a:lnTo>
                  <a:pt x="6240" y="50417"/>
                </a:lnTo>
                <a:lnTo>
                  <a:pt x="0" y="82550"/>
                </a:lnTo>
                <a:lnTo>
                  <a:pt x="6240" y="114682"/>
                </a:lnTo>
                <a:lnTo>
                  <a:pt x="23256" y="140922"/>
                </a:lnTo>
                <a:lnTo>
                  <a:pt x="48488" y="158613"/>
                </a:lnTo>
                <a:lnTo>
                  <a:pt x="79375" y="165100"/>
                </a:lnTo>
                <a:lnTo>
                  <a:pt x="110261" y="158613"/>
                </a:lnTo>
                <a:lnTo>
                  <a:pt x="135493" y="140922"/>
                </a:lnTo>
                <a:lnTo>
                  <a:pt x="152509" y="114682"/>
                </a:lnTo>
                <a:lnTo>
                  <a:pt x="158750" y="82550"/>
                </a:lnTo>
                <a:lnTo>
                  <a:pt x="152509" y="50417"/>
                </a:lnTo>
                <a:lnTo>
                  <a:pt x="135493" y="24177"/>
                </a:lnTo>
                <a:lnTo>
                  <a:pt x="110261" y="6486"/>
                </a:lnTo>
                <a:lnTo>
                  <a:pt x="79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713476" y="4591684"/>
            <a:ext cx="58420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10291170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829300" y="4394200"/>
            <a:ext cx="158750" cy="165100"/>
          </a:xfrm>
          <a:custGeom>
            <a:avLst/>
            <a:gdLst/>
            <a:ahLst/>
            <a:cxnLst/>
            <a:rect l="l" t="t" r="r" b="b"/>
            <a:pathLst>
              <a:path w="158750" h="165100">
                <a:moveTo>
                  <a:pt x="79375" y="0"/>
                </a:moveTo>
                <a:lnTo>
                  <a:pt x="48488" y="6486"/>
                </a:lnTo>
                <a:lnTo>
                  <a:pt x="23256" y="24177"/>
                </a:lnTo>
                <a:lnTo>
                  <a:pt x="6240" y="50417"/>
                </a:lnTo>
                <a:lnTo>
                  <a:pt x="0" y="82550"/>
                </a:lnTo>
                <a:lnTo>
                  <a:pt x="6240" y="114682"/>
                </a:lnTo>
                <a:lnTo>
                  <a:pt x="23256" y="140922"/>
                </a:lnTo>
                <a:lnTo>
                  <a:pt x="48488" y="158613"/>
                </a:lnTo>
                <a:lnTo>
                  <a:pt x="79375" y="165100"/>
                </a:lnTo>
                <a:lnTo>
                  <a:pt x="110261" y="158613"/>
                </a:lnTo>
                <a:lnTo>
                  <a:pt x="135493" y="140922"/>
                </a:lnTo>
                <a:lnTo>
                  <a:pt x="152509" y="114682"/>
                </a:lnTo>
                <a:lnTo>
                  <a:pt x="158750" y="82550"/>
                </a:lnTo>
                <a:lnTo>
                  <a:pt x="152509" y="50417"/>
                </a:lnTo>
                <a:lnTo>
                  <a:pt x="135493" y="24177"/>
                </a:lnTo>
                <a:lnTo>
                  <a:pt x="110261" y="6486"/>
                </a:lnTo>
                <a:lnTo>
                  <a:pt x="79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647569" y="4098925"/>
            <a:ext cx="104203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30" baseline="-19000" dirty="0">
                <a:latin typeface="微软雅黑" panose="020B0503020204020204" charset="-122"/>
                <a:cs typeface="微软雅黑" panose="020B0503020204020204" charset="-122"/>
              </a:rPr>
              <a:t>10056</a:t>
            </a:r>
            <a:r>
              <a:rPr sz="1350" spc="22" baseline="-19000" dirty="0"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1350" spc="-337" baseline="-19000" dirty="0">
                <a:latin typeface="微软雅黑" panose="020B0503020204020204" charset="-122"/>
                <a:cs typeface="微软雅黑" panose="020B0503020204020204" charset="-122"/>
              </a:rPr>
              <a:t>6</a:t>
            </a:r>
            <a:r>
              <a:rPr sz="900" spc="-285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350" spc="-337" baseline="-19000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0284115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743200" y="3962400"/>
            <a:ext cx="165100" cy="158750"/>
          </a:xfrm>
          <a:custGeom>
            <a:avLst/>
            <a:gdLst/>
            <a:ahLst/>
            <a:cxnLst/>
            <a:rect l="l" t="t" r="r" b="b"/>
            <a:pathLst>
              <a:path w="165100" h="158750">
                <a:moveTo>
                  <a:pt x="82550" y="0"/>
                </a:moveTo>
                <a:lnTo>
                  <a:pt x="50417" y="6237"/>
                </a:lnTo>
                <a:lnTo>
                  <a:pt x="24177" y="23247"/>
                </a:lnTo>
                <a:lnTo>
                  <a:pt x="6486" y="48477"/>
                </a:lnTo>
                <a:lnTo>
                  <a:pt x="0" y="79375"/>
                </a:lnTo>
                <a:lnTo>
                  <a:pt x="6486" y="110272"/>
                </a:lnTo>
                <a:lnTo>
                  <a:pt x="24177" y="135502"/>
                </a:lnTo>
                <a:lnTo>
                  <a:pt x="50417" y="152512"/>
                </a:lnTo>
                <a:lnTo>
                  <a:pt x="82550" y="158750"/>
                </a:lnTo>
                <a:lnTo>
                  <a:pt x="114682" y="152512"/>
                </a:lnTo>
                <a:lnTo>
                  <a:pt x="140922" y="135502"/>
                </a:lnTo>
                <a:lnTo>
                  <a:pt x="158613" y="110272"/>
                </a:lnTo>
                <a:lnTo>
                  <a:pt x="165100" y="79375"/>
                </a:lnTo>
                <a:lnTo>
                  <a:pt x="158613" y="48477"/>
                </a:lnTo>
                <a:lnTo>
                  <a:pt x="140922" y="23247"/>
                </a:lnTo>
                <a:lnTo>
                  <a:pt x="114682" y="6237"/>
                </a:lnTo>
                <a:lnTo>
                  <a:pt x="8255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514975" y="1397000"/>
            <a:ext cx="58420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微软雅黑" panose="020B0503020204020204" charset="-122"/>
                <a:cs typeface="微软雅黑" panose="020B0503020204020204" charset="-122"/>
              </a:rPr>
              <a:t>10015030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952750" y="2851150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79375" y="0"/>
                </a:move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6240" y="110261"/>
                </a:lnTo>
                <a:lnTo>
                  <a:pt x="23256" y="135493"/>
                </a:lnTo>
                <a:lnTo>
                  <a:pt x="48488" y="152509"/>
                </a:lnTo>
                <a:lnTo>
                  <a:pt x="79375" y="158750"/>
                </a:lnTo>
                <a:lnTo>
                  <a:pt x="110261" y="152509"/>
                </a:lnTo>
                <a:lnTo>
                  <a:pt x="135493" y="135493"/>
                </a:lnTo>
                <a:lnTo>
                  <a:pt x="152509" y="110261"/>
                </a:lnTo>
                <a:lnTo>
                  <a:pt x="158750" y="79375"/>
                </a:lnTo>
                <a:lnTo>
                  <a:pt x="152509" y="48488"/>
                </a:lnTo>
                <a:lnTo>
                  <a:pt x="135493" y="23256"/>
                </a:lnTo>
                <a:lnTo>
                  <a:pt x="110261" y="6240"/>
                </a:lnTo>
                <a:lnTo>
                  <a:pt x="79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607050" y="1193800"/>
            <a:ext cx="158750" cy="165100"/>
          </a:xfrm>
          <a:custGeom>
            <a:avLst/>
            <a:gdLst/>
            <a:ahLst/>
            <a:cxnLst/>
            <a:rect l="l" t="t" r="r" b="b"/>
            <a:pathLst>
              <a:path w="158750" h="165100">
                <a:moveTo>
                  <a:pt x="79375" y="0"/>
                </a:moveTo>
                <a:lnTo>
                  <a:pt x="48488" y="6486"/>
                </a:lnTo>
                <a:lnTo>
                  <a:pt x="23256" y="24177"/>
                </a:lnTo>
                <a:lnTo>
                  <a:pt x="6240" y="50417"/>
                </a:lnTo>
                <a:lnTo>
                  <a:pt x="0" y="82550"/>
                </a:lnTo>
                <a:lnTo>
                  <a:pt x="6240" y="114682"/>
                </a:lnTo>
                <a:lnTo>
                  <a:pt x="23256" y="140922"/>
                </a:lnTo>
                <a:lnTo>
                  <a:pt x="48488" y="158613"/>
                </a:lnTo>
                <a:lnTo>
                  <a:pt x="79375" y="165100"/>
                </a:lnTo>
                <a:lnTo>
                  <a:pt x="110261" y="158613"/>
                </a:lnTo>
                <a:lnTo>
                  <a:pt x="135493" y="140922"/>
                </a:lnTo>
                <a:lnTo>
                  <a:pt x="152509" y="114682"/>
                </a:lnTo>
                <a:lnTo>
                  <a:pt x="158750" y="82550"/>
                </a:lnTo>
                <a:lnTo>
                  <a:pt x="152509" y="50417"/>
                </a:lnTo>
                <a:lnTo>
                  <a:pt x="135493" y="24177"/>
                </a:lnTo>
                <a:lnTo>
                  <a:pt x="110261" y="6486"/>
                </a:lnTo>
                <a:lnTo>
                  <a:pt x="79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88050" y="1409700"/>
            <a:ext cx="165100" cy="158750"/>
          </a:xfrm>
          <a:custGeom>
            <a:avLst/>
            <a:gdLst/>
            <a:ahLst/>
            <a:cxnLst/>
            <a:rect l="l" t="t" r="r" b="b"/>
            <a:pathLst>
              <a:path w="165100" h="158750">
                <a:moveTo>
                  <a:pt x="82550" y="0"/>
                </a:moveTo>
                <a:lnTo>
                  <a:pt x="50417" y="6240"/>
                </a:lnTo>
                <a:lnTo>
                  <a:pt x="24177" y="23256"/>
                </a:lnTo>
                <a:lnTo>
                  <a:pt x="6486" y="48488"/>
                </a:lnTo>
                <a:lnTo>
                  <a:pt x="0" y="79375"/>
                </a:lnTo>
                <a:lnTo>
                  <a:pt x="6486" y="110261"/>
                </a:lnTo>
                <a:lnTo>
                  <a:pt x="24177" y="135493"/>
                </a:lnTo>
                <a:lnTo>
                  <a:pt x="50417" y="152509"/>
                </a:lnTo>
                <a:lnTo>
                  <a:pt x="82550" y="158750"/>
                </a:lnTo>
                <a:lnTo>
                  <a:pt x="114682" y="152509"/>
                </a:lnTo>
                <a:lnTo>
                  <a:pt x="140922" y="135493"/>
                </a:lnTo>
                <a:lnTo>
                  <a:pt x="158613" y="110261"/>
                </a:lnTo>
                <a:lnTo>
                  <a:pt x="165100" y="79375"/>
                </a:lnTo>
                <a:lnTo>
                  <a:pt x="158613" y="48488"/>
                </a:lnTo>
                <a:lnTo>
                  <a:pt x="140922" y="23256"/>
                </a:lnTo>
                <a:lnTo>
                  <a:pt x="114682" y="6240"/>
                </a:lnTo>
                <a:lnTo>
                  <a:pt x="8255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51150" y="4470400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79375" y="0"/>
                </a:moveTo>
                <a:lnTo>
                  <a:pt x="48488" y="6237"/>
                </a:lnTo>
                <a:lnTo>
                  <a:pt x="23256" y="23247"/>
                </a:lnTo>
                <a:lnTo>
                  <a:pt x="6240" y="48477"/>
                </a:lnTo>
                <a:lnTo>
                  <a:pt x="0" y="79375"/>
                </a:lnTo>
                <a:lnTo>
                  <a:pt x="6240" y="110272"/>
                </a:lnTo>
                <a:lnTo>
                  <a:pt x="23256" y="135502"/>
                </a:lnTo>
                <a:lnTo>
                  <a:pt x="48488" y="152512"/>
                </a:lnTo>
                <a:lnTo>
                  <a:pt x="79375" y="158750"/>
                </a:lnTo>
                <a:lnTo>
                  <a:pt x="110261" y="152512"/>
                </a:lnTo>
                <a:lnTo>
                  <a:pt x="135493" y="135502"/>
                </a:lnTo>
                <a:lnTo>
                  <a:pt x="152509" y="110272"/>
                </a:lnTo>
                <a:lnTo>
                  <a:pt x="158750" y="79375"/>
                </a:lnTo>
                <a:lnTo>
                  <a:pt x="152509" y="48477"/>
                </a:lnTo>
                <a:lnTo>
                  <a:pt x="135493" y="23247"/>
                </a:lnTo>
                <a:lnTo>
                  <a:pt x="110261" y="6237"/>
                </a:lnTo>
                <a:lnTo>
                  <a:pt x="79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13100" y="3225800"/>
            <a:ext cx="165100" cy="158750"/>
          </a:xfrm>
          <a:custGeom>
            <a:avLst/>
            <a:gdLst/>
            <a:ahLst/>
            <a:cxnLst/>
            <a:rect l="l" t="t" r="r" b="b"/>
            <a:pathLst>
              <a:path w="165100" h="158750">
                <a:moveTo>
                  <a:pt x="82550" y="0"/>
                </a:moveTo>
                <a:lnTo>
                  <a:pt x="50417" y="6240"/>
                </a:lnTo>
                <a:lnTo>
                  <a:pt x="24177" y="23256"/>
                </a:lnTo>
                <a:lnTo>
                  <a:pt x="6486" y="48488"/>
                </a:lnTo>
                <a:lnTo>
                  <a:pt x="0" y="79375"/>
                </a:lnTo>
                <a:lnTo>
                  <a:pt x="6486" y="110261"/>
                </a:lnTo>
                <a:lnTo>
                  <a:pt x="24177" y="135493"/>
                </a:lnTo>
                <a:lnTo>
                  <a:pt x="50417" y="152509"/>
                </a:lnTo>
                <a:lnTo>
                  <a:pt x="82550" y="158750"/>
                </a:lnTo>
                <a:lnTo>
                  <a:pt x="114682" y="152509"/>
                </a:lnTo>
                <a:lnTo>
                  <a:pt x="140922" y="135493"/>
                </a:lnTo>
                <a:lnTo>
                  <a:pt x="158613" y="110261"/>
                </a:lnTo>
                <a:lnTo>
                  <a:pt x="165100" y="79375"/>
                </a:lnTo>
                <a:lnTo>
                  <a:pt x="158613" y="48488"/>
                </a:lnTo>
                <a:lnTo>
                  <a:pt x="140922" y="23256"/>
                </a:lnTo>
                <a:lnTo>
                  <a:pt x="114682" y="6240"/>
                </a:lnTo>
                <a:lnTo>
                  <a:pt x="8255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11950" y="1701800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79375" y="0"/>
                </a:moveTo>
                <a:lnTo>
                  <a:pt x="48488" y="6240"/>
                </a:lnTo>
                <a:lnTo>
                  <a:pt x="23256" y="23256"/>
                </a:lnTo>
                <a:lnTo>
                  <a:pt x="6240" y="48488"/>
                </a:lnTo>
                <a:lnTo>
                  <a:pt x="0" y="79375"/>
                </a:lnTo>
                <a:lnTo>
                  <a:pt x="6240" y="110261"/>
                </a:lnTo>
                <a:lnTo>
                  <a:pt x="23256" y="135493"/>
                </a:lnTo>
                <a:lnTo>
                  <a:pt x="48488" y="152509"/>
                </a:lnTo>
                <a:lnTo>
                  <a:pt x="79375" y="158750"/>
                </a:lnTo>
                <a:lnTo>
                  <a:pt x="110261" y="152509"/>
                </a:lnTo>
                <a:lnTo>
                  <a:pt x="135493" y="135493"/>
                </a:lnTo>
                <a:lnTo>
                  <a:pt x="152509" y="110261"/>
                </a:lnTo>
                <a:lnTo>
                  <a:pt x="158750" y="79375"/>
                </a:lnTo>
                <a:lnTo>
                  <a:pt x="152509" y="48488"/>
                </a:lnTo>
                <a:lnTo>
                  <a:pt x="135493" y="23256"/>
                </a:lnTo>
                <a:lnTo>
                  <a:pt x="110261" y="6240"/>
                </a:lnTo>
                <a:lnTo>
                  <a:pt x="79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73850" y="2800350"/>
            <a:ext cx="165100" cy="158750"/>
          </a:xfrm>
          <a:custGeom>
            <a:avLst/>
            <a:gdLst/>
            <a:ahLst/>
            <a:cxnLst/>
            <a:rect l="l" t="t" r="r" b="b"/>
            <a:pathLst>
              <a:path w="165100" h="158750">
                <a:moveTo>
                  <a:pt x="82550" y="0"/>
                </a:moveTo>
                <a:lnTo>
                  <a:pt x="50417" y="6240"/>
                </a:lnTo>
                <a:lnTo>
                  <a:pt x="24177" y="23256"/>
                </a:lnTo>
                <a:lnTo>
                  <a:pt x="6486" y="48488"/>
                </a:lnTo>
                <a:lnTo>
                  <a:pt x="0" y="79375"/>
                </a:lnTo>
                <a:lnTo>
                  <a:pt x="6486" y="110261"/>
                </a:lnTo>
                <a:lnTo>
                  <a:pt x="24177" y="135493"/>
                </a:lnTo>
                <a:lnTo>
                  <a:pt x="50417" y="152509"/>
                </a:lnTo>
                <a:lnTo>
                  <a:pt x="82550" y="158750"/>
                </a:lnTo>
                <a:lnTo>
                  <a:pt x="114682" y="152509"/>
                </a:lnTo>
                <a:lnTo>
                  <a:pt x="140922" y="135493"/>
                </a:lnTo>
                <a:lnTo>
                  <a:pt x="158613" y="110261"/>
                </a:lnTo>
                <a:lnTo>
                  <a:pt x="165100" y="79375"/>
                </a:lnTo>
                <a:lnTo>
                  <a:pt x="158613" y="48488"/>
                </a:lnTo>
                <a:lnTo>
                  <a:pt x="140922" y="23256"/>
                </a:lnTo>
                <a:lnTo>
                  <a:pt x="114682" y="6240"/>
                </a:lnTo>
                <a:lnTo>
                  <a:pt x="8255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37350" y="3879850"/>
            <a:ext cx="165100" cy="158750"/>
          </a:xfrm>
          <a:custGeom>
            <a:avLst/>
            <a:gdLst/>
            <a:ahLst/>
            <a:cxnLst/>
            <a:rect l="l" t="t" r="r" b="b"/>
            <a:pathLst>
              <a:path w="165100" h="158750">
                <a:moveTo>
                  <a:pt x="82550" y="0"/>
                </a:moveTo>
                <a:lnTo>
                  <a:pt x="50417" y="6237"/>
                </a:lnTo>
                <a:lnTo>
                  <a:pt x="24177" y="23247"/>
                </a:lnTo>
                <a:lnTo>
                  <a:pt x="6486" y="48477"/>
                </a:lnTo>
                <a:lnTo>
                  <a:pt x="0" y="79375"/>
                </a:lnTo>
                <a:lnTo>
                  <a:pt x="6486" y="110272"/>
                </a:lnTo>
                <a:lnTo>
                  <a:pt x="24177" y="135502"/>
                </a:lnTo>
                <a:lnTo>
                  <a:pt x="50417" y="152512"/>
                </a:lnTo>
                <a:lnTo>
                  <a:pt x="82550" y="158750"/>
                </a:lnTo>
                <a:lnTo>
                  <a:pt x="114682" y="152512"/>
                </a:lnTo>
                <a:lnTo>
                  <a:pt x="140922" y="135502"/>
                </a:lnTo>
                <a:lnTo>
                  <a:pt x="158613" y="110272"/>
                </a:lnTo>
                <a:lnTo>
                  <a:pt x="165100" y="79375"/>
                </a:lnTo>
                <a:lnTo>
                  <a:pt x="158613" y="48477"/>
                </a:lnTo>
                <a:lnTo>
                  <a:pt x="140922" y="23247"/>
                </a:lnTo>
                <a:lnTo>
                  <a:pt x="114682" y="6237"/>
                </a:lnTo>
                <a:lnTo>
                  <a:pt x="8255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3932554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人员盘</a:t>
            </a:r>
            <a:r>
              <a:rPr sz="2400" b="1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dirty="0">
                <a:solidFill>
                  <a:srgbClr val="FF8506"/>
                </a:solidFill>
              </a:rPr>
              <a:t>某</a:t>
            </a:r>
            <a:r>
              <a:rPr sz="2400" spc="-10" dirty="0">
                <a:solidFill>
                  <a:srgbClr val="FF8506"/>
                </a:solidFill>
              </a:rPr>
              <a:t>B</a:t>
            </a:r>
            <a:r>
              <a:rPr sz="2400" spc="5" dirty="0">
                <a:solidFill>
                  <a:srgbClr val="FF8506"/>
                </a:solidFill>
              </a:rPr>
              <a:t>U</a:t>
            </a:r>
            <a:r>
              <a:rPr sz="2400" spc="-5" dirty="0">
                <a:solidFill>
                  <a:srgbClr val="FF8506"/>
                </a:solidFill>
              </a:rPr>
              <a:t>人才现状盘点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259969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人员盘</a:t>
            </a:r>
            <a:r>
              <a:rPr sz="2400" b="1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dirty="0">
                <a:solidFill>
                  <a:srgbClr val="FF8506"/>
                </a:solidFill>
              </a:rPr>
              <a:t>潜力评估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400" y="1295400"/>
            <a:ext cx="1733550" cy="1327150"/>
          </a:xfrm>
          <a:custGeom>
            <a:avLst/>
            <a:gdLst/>
            <a:ahLst/>
            <a:cxnLst/>
            <a:rect l="l" t="t" r="r" b="b"/>
            <a:pathLst>
              <a:path w="1733550" h="1327150">
                <a:moveTo>
                  <a:pt x="1556004" y="0"/>
                </a:moveTo>
                <a:lnTo>
                  <a:pt x="177546" y="0"/>
                </a:lnTo>
                <a:lnTo>
                  <a:pt x="130351" y="6342"/>
                </a:lnTo>
                <a:lnTo>
                  <a:pt x="87940" y="24242"/>
                </a:lnTo>
                <a:lnTo>
                  <a:pt x="52006" y="52006"/>
                </a:lnTo>
                <a:lnTo>
                  <a:pt x="24242" y="87940"/>
                </a:lnTo>
                <a:lnTo>
                  <a:pt x="6342" y="130351"/>
                </a:lnTo>
                <a:lnTo>
                  <a:pt x="0" y="177546"/>
                </a:lnTo>
                <a:lnTo>
                  <a:pt x="0" y="1149604"/>
                </a:lnTo>
                <a:lnTo>
                  <a:pt x="6342" y="1196798"/>
                </a:lnTo>
                <a:lnTo>
                  <a:pt x="24242" y="1239209"/>
                </a:lnTo>
                <a:lnTo>
                  <a:pt x="52006" y="1275143"/>
                </a:lnTo>
                <a:lnTo>
                  <a:pt x="87940" y="1302907"/>
                </a:lnTo>
                <a:lnTo>
                  <a:pt x="130351" y="1320807"/>
                </a:lnTo>
                <a:lnTo>
                  <a:pt x="177546" y="1327150"/>
                </a:lnTo>
                <a:lnTo>
                  <a:pt x="1556004" y="1327150"/>
                </a:lnTo>
                <a:lnTo>
                  <a:pt x="1603198" y="1320807"/>
                </a:lnTo>
                <a:lnTo>
                  <a:pt x="1645609" y="1302907"/>
                </a:lnTo>
                <a:lnTo>
                  <a:pt x="1681543" y="1275143"/>
                </a:lnTo>
                <a:lnTo>
                  <a:pt x="1709307" y="1239209"/>
                </a:lnTo>
                <a:lnTo>
                  <a:pt x="1727207" y="1196798"/>
                </a:lnTo>
                <a:lnTo>
                  <a:pt x="1733550" y="1149604"/>
                </a:lnTo>
                <a:lnTo>
                  <a:pt x="1733550" y="177546"/>
                </a:lnTo>
                <a:lnTo>
                  <a:pt x="1727207" y="130351"/>
                </a:lnTo>
                <a:lnTo>
                  <a:pt x="1709307" y="87940"/>
                </a:lnTo>
                <a:lnTo>
                  <a:pt x="1681543" y="52006"/>
                </a:lnTo>
                <a:lnTo>
                  <a:pt x="1645609" y="24242"/>
                </a:lnTo>
                <a:lnTo>
                  <a:pt x="1603198" y="6342"/>
                </a:lnTo>
                <a:lnTo>
                  <a:pt x="1556004" y="0"/>
                </a:lnTo>
                <a:close/>
              </a:path>
            </a:pathLst>
          </a:custGeom>
          <a:solidFill>
            <a:srgbClr val="3E3E3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8050" y="1295400"/>
            <a:ext cx="1733550" cy="1327150"/>
          </a:xfrm>
          <a:custGeom>
            <a:avLst/>
            <a:gdLst/>
            <a:ahLst/>
            <a:cxnLst/>
            <a:rect l="l" t="t" r="r" b="b"/>
            <a:pathLst>
              <a:path w="1733550" h="1327150">
                <a:moveTo>
                  <a:pt x="1556004" y="0"/>
                </a:moveTo>
                <a:lnTo>
                  <a:pt x="177546" y="0"/>
                </a:lnTo>
                <a:lnTo>
                  <a:pt x="130351" y="6342"/>
                </a:lnTo>
                <a:lnTo>
                  <a:pt x="87940" y="24242"/>
                </a:lnTo>
                <a:lnTo>
                  <a:pt x="52006" y="52006"/>
                </a:lnTo>
                <a:lnTo>
                  <a:pt x="24242" y="87940"/>
                </a:lnTo>
                <a:lnTo>
                  <a:pt x="6342" y="130351"/>
                </a:lnTo>
                <a:lnTo>
                  <a:pt x="0" y="177546"/>
                </a:lnTo>
                <a:lnTo>
                  <a:pt x="0" y="1149604"/>
                </a:lnTo>
                <a:lnTo>
                  <a:pt x="6342" y="1196798"/>
                </a:lnTo>
                <a:lnTo>
                  <a:pt x="24242" y="1239209"/>
                </a:lnTo>
                <a:lnTo>
                  <a:pt x="52006" y="1275143"/>
                </a:lnTo>
                <a:lnTo>
                  <a:pt x="87940" y="1302907"/>
                </a:lnTo>
                <a:lnTo>
                  <a:pt x="130351" y="1320807"/>
                </a:lnTo>
                <a:lnTo>
                  <a:pt x="177546" y="1327150"/>
                </a:lnTo>
                <a:lnTo>
                  <a:pt x="1556004" y="1327150"/>
                </a:lnTo>
                <a:lnTo>
                  <a:pt x="1603198" y="1320807"/>
                </a:lnTo>
                <a:lnTo>
                  <a:pt x="1645609" y="1302907"/>
                </a:lnTo>
                <a:lnTo>
                  <a:pt x="1681543" y="1275143"/>
                </a:lnTo>
                <a:lnTo>
                  <a:pt x="1709307" y="1239209"/>
                </a:lnTo>
                <a:lnTo>
                  <a:pt x="1727207" y="1196798"/>
                </a:lnTo>
                <a:lnTo>
                  <a:pt x="1733550" y="1149604"/>
                </a:lnTo>
                <a:lnTo>
                  <a:pt x="1733550" y="177546"/>
                </a:lnTo>
                <a:lnTo>
                  <a:pt x="1727207" y="130351"/>
                </a:lnTo>
                <a:lnTo>
                  <a:pt x="1709307" y="87940"/>
                </a:lnTo>
                <a:lnTo>
                  <a:pt x="1681543" y="52006"/>
                </a:lnTo>
                <a:lnTo>
                  <a:pt x="1645609" y="24242"/>
                </a:lnTo>
                <a:lnTo>
                  <a:pt x="1603198" y="6342"/>
                </a:lnTo>
                <a:lnTo>
                  <a:pt x="1556004" y="0"/>
                </a:lnTo>
                <a:close/>
              </a:path>
            </a:pathLst>
          </a:custGeom>
          <a:solidFill>
            <a:srgbClr val="FF99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18050" y="2844800"/>
            <a:ext cx="1733550" cy="1327150"/>
          </a:xfrm>
          <a:custGeom>
            <a:avLst/>
            <a:gdLst/>
            <a:ahLst/>
            <a:cxnLst/>
            <a:rect l="l" t="t" r="r" b="b"/>
            <a:pathLst>
              <a:path w="1733550" h="1327150">
                <a:moveTo>
                  <a:pt x="1556004" y="0"/>
                </a:moveTo>
                <a:lnTo>
                  <a:pt x="177546" y="0"/>
                </a:lnTo>
                <a:lnTo>
                  <a:pt x="130351" y="6342"/>
                </a:lnTo>
                <a:lnTo>
                  <a:pt x="87940" y="24242"/>
                </a:lnTo>
                <a:lnTo>
                  <a:pt x="52006" y="52006"/>
                </a:lnTo>
                <a:lnTo>
                  <a:pt x="24242" y="87940"/>
                </a:lnTo>
                <a:lnTo>
                  <a:pt x="6342" y="130351"/>
                </a:lnTo>
                <a:lnTo>
                  <a:pt x="0" y="177545"/>
                </a:lnTo>
                <a:lnTo>
                  <a:pt x="0" y="1149578"/>
                </a:lnTo>
                <a:lnTo>
                  <a:pt x="6342" y="1196783"/>
                </a:lnTo>
                <a:lnTo>
                  <a:pt x="24242" y="1239202"/>
                </a:lnTo>
                <a:lnTo>
                  <a:pt x="52006" y="1275140"/>
                </a:lnTo>
                <a:lnTo>
                  <a:pt x="87940" y="1302906"/>
                </a:lnTo>
                <a:lnTo>
                  <a:pt x="130351" y="1320806"/>
                </a:lnTo>
                <a:lnTo>
                  <a:pt x="177546" y="1327149"/>
                </a:lnTo>
                <a:lnTo>
                  <a:pt x="1556004" y="1327149"/>
                </a:lnTo>
                <a:lnTo>
                  <a:pt x="1603198" y="1320806"/>
                </a:lnTo>
                <a:lnTo>
                  <a:pt x="1645609" y="1302906"/>
                </a:lnTo>
                <a:lnTo>
                  <a:pt x="1681543" y="1275140"/>
                </a:lnTo>
                <a:lnTo>
                  <a:pt x="1709307" y="1239202"/>
                </a:lnTo>
                <a:lnTo>
                  <a:pt x="1727207" y="1196783"/>
                </a:lnTo>
                <a:lnTo>
                  <a:pt x="1733550" y="1149578"/>
                </a:lnTo>
                <a:lnTo>
                  <a:pt x="1733550" y="177545"/>
                </a:lnTo>
                <a:lnTo>
                  <a:pt x="1727207" y="130351"/>
                </a:lnTo>
                <a:lnTo>
                  <a:pt x="1709307" y="87940"/>
                </a:lnTo>
                <a:lnTo>
                  <a:pt x="1681543" y="52006"/>
                </a:lnTo>
                <a:lnTo>
                  <a:pt x="1645609" y="24242"/>
                </a:lnTo>
                <a:lnTo>
                  <a:pt x="1603198" y="6342"/>
                </a:lnTo>
                <a:lnTo>
                  <a:pt x="1556004" y="0"/>
                </a:lnTo>
                <a:close/>
              </a:path>
            </a:pathLst>
          </a:custGeom>
          <a:solidFill>
            <a:srgbClr val="3E3E3E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2400" y="2844800"/>
            <a:ext cx="1733550" cy="1327150"/>
          </a:xfrm>
          <a:custGeom>
            <a:avLst/>
            <a:gdLst/>
            <a:ahLst/>
            <a:cxnLst/>
            <a:rect l="l" t="t" r="r" b="b"/>
            <a:pathLst>
              <a:path w="1733550" h="1327150">
                <a:moveTo>
                  <a:pt x="1556004" y="0"/>
                </a:moveTo>
                <a:lnTo>
                  <a:pt x="177546" y="0"/>
                </a:lnTo>
                <a:lnTo>
                  <a:pt x="130351" y="6342"/>
                </a:lnTo>
                <a:lnTo>
                  <a:pt x="87940" y="24242"/>
                </a:lnTo>
                <a:lnTo>
                  <a:pt x="52006" y="52006"/>
                </a:lnTo>
                <a:lnTo>
                  <a:pt x="24242" y="87940"/>
                </a:lnTo>
                <a:lnTo>
                  <a:pt x="6342" y="130351"/>
                </a:lnTo>
                <a:lnTo>
                  <a:pt x="0" y="177545"/>
                </a:lnTo>
                <a:lnTo>
                  <a:pt x="0" y="1149578"/>
                </a:lnTo>
                <a:lnTo>
                  <a:pt x="6342" y="1196783"/>
                </a:lnTo>
                <a:lnTo>
                  <a:pt x="24242" y="1239202"/>
                </a:lnTo>
                <a:lnTo>
                  <a:pt x="52006" y="1275140"/>
                </a:lnTo>
                <a:lnTo>
                  <a:pt x="87940" y="1302906"/>
                </a:lnTo>
                <a:lnTo>
                  <a:pt x="130351" y="1320806"/>
                </a:lnTo>
                <a:lnTo>
                  <a:pt x="177546" y="1327149"/>
                </a:lnTo>
                <a:lnTo>
                  <a:pt x="1556004" y="1327149"/>
                </a:lnTo>
                <a:lnTo>
                  <a:pt x="1603198" y="1320806"/>
                </a:lnTo>
                <a:lnTo>
                  <a:pt x="1645609" y="1302906"/>
                </a:lnTo>
                <a:lnTo>
                  <a:pt x="1681543" y="1275140"/>
                </a:lnTo>
                <a:lnTo>
                  <a:pt x="1709307" y="1239202"/>
                </a:lnTo>
                <a:lnTo>
                  <a:pt x="1727207" y="1196783"/>
                </a:lnTo>
                <a:lnTo>
                  <a:pt x="1733550" y="1149578"/>
                </a:lnTo>
                <a:lnTo>
                  <a:pt x="1733550" y="177545"/>
                </a:lnTo>
                <a:lnTo>
                  <a:pt x="1727207" y="130351"/>
                </a:lnTo>
                <a:lnTo>
                  <a:pt x="1709307" y="87940"/>
                </a:lnTo>
                <a:lnTo>
                  <a:pt x="1681543" y="52006"/>
                </a:lnTo>
                <a:lnTo>
                  <a:pt x="1645609" y="24242"/>
                </a:lnTo>
                <a:lnTo>
                  <a:pt x="1603198" y="6342"/>
                </a:lnTo>
                <a:lnTo>
                  <a:pt x="1556004" y="0"/>
                </a:lnTo>
                <a:close/>
              </a:path>
            </a:pathLst>
          </a:custGeom>
          <a:solidFill>
            <a:srgbClr val="FF99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43350" y="2120900"/>
            <a:ext cx="1263650" cy="1257300"/>
          </a:xfrm>
          <a:custGeom>
            <a:avLst/>
            <a:gdLst/>
            <a:ahLst/>
            <a:cxnLst/>
            <a:rect l="l" t="t" r="r" b="b"/>
            <a:pathLst>
              <a:path w="1263650" h="1257300">
                <a:moveTo>
                  <a:pt x="631825" y="0"/>
                </a:moveTo>
                <a:lnTo>
                  <a:pt x="584665" y="1724"/>
                </a:lnTo>
                <a:lnTo>
                  <a:pt x="538447" y="6815"/>
                </a:lnTo>
                <a:lnTo>
                  <a:pt x="493294" y="15152"/>
                </a:lnTo>
                <a:lnTo>
                  <a:pt x="449327" y="26614"/>
                </a:lnTo>
                <a:lnTo>
                  <a:pt x="406669" y="41078"/>
                </a:lnTo>
                <a:lnTo>
                  <a:pt x="365442" y="58424"/>
                </a:lnTo>
                <a:lnTo>
                  <a:pt x="325767" y="78529"/>
                </a:lnTo>
                <a:lnTo>
                  <a:pt x="287768" y="101273"/>
                </a:lnTo>
                <a:lnTo>
                  <a:pt x="251565" y="126533"/>
                </a:lnTo>
                <a:lnTo>
                  <a:pt x="217281" y="154189"/>
                </a:lnTo>
                <a:lnTo>
                  <a:pt x="185038" y="184118"/>
                </a:lnTo>
                <a:lnTo>
                  <a:pt x="154959" y="216199"/>
                </a:lnTo>
                <a:lnTo>
                  <a:pt x="127165" y="250311"/>
                </a:lnTo>
                <a:lnTo>
                  <a:pt x="101778" y="286332"/>
                </a:lnTo>
                <a:lnTo>
                  <a:pt x="78921" y="324141"/>
                </a:lnTo>
                <a:lnTo>
                  <a:pt x="58715" y="363616"/>
                </a:lnTo>
                <a:lnTo>
                  <a:pt x="41283" y="404636"/>
                </a:lnTo>
                <a:lnTo>
                  <a:pt x="26746" y="447078"/>
                </a:lnTo>
                <a:lnTo>
                  <a:pt x="15228" y="490822"/>
                </a:lnTo>
                <a:lnTo>
                  <a:pt x="6849" y="535747"/>
                </a:lnTo>
                <a:lnTo>
                  <a:pt x="1732" y="581730"/>
                </a:lnTo>
                <a:lnTo>
                  <a:pt x="0" y="628650"/>
                </a:lnTo>
                <a:lnTo>
                  <a:pt x="1732" y="675569"/>
                </a:lnTo>
                <a:lnTo>
                  <a:pt x="6849" y="721552"/>
                </a:lnTo>
                <a:lnTo>
                  <a:pt x="15228" y="766477"/>
                </a:lnTo>
                <a:lnTo>
                  <a:pt x="26746" y="810221"/>
                </a:lnTo>
                <a:lnTo>
                  <a:pt x="41283" y="852663"/>
                </a:lnTo>
                <a:lnTo>
                  <a:pt x="58715" y="893683"/>
                </a:lnTo>
                <a:lnTo>
                  <a:pt x="78921" y="933158"/>
                </a:lnTo>
                <a:lnTo>
                  <a:pt x="101778" y="970967"/>
                </a:lnTo>
                <a:lnTo>
                  <a:pt x="127165" y="1006988"/>
                </a:lnTo>
                <a:lnTo>
                  <a:pt x="154959" y="1041100"/>
                </a:lnTo>
                <a:lnTo>
                  <a:pt x="185038" y="1073181"/>
                </a:lnTo>
                <a:lnTo>
                  <a:pt x="217281" y="1103110"/>
                </a:lnTo>
                <a:lnTo>
                  <a:pt x="251565" y="1130766"/>
                </a:lnTo>
                <a:lnTo>
                  <a:pt x="287768" y="1156026"/>
                </a:lnTo>
                <a:lnTo>
                  <a:pt x="325767" y="1178770"/>
                </a:lnTo>
                <a:lnTo>
                  <a:pt x="365442" y="1198875"/>
                </a:lnTo>
                <a:lnTo>
                  <a:pt x="406669" y="1216221"/>
                </a:lnTo>
                <a:lnTo>
                  <a:pt x="449327" y="1230685"/>
                </a:lnTo>
                <a:lnTo>
                  <a:pt x="493294" y="1242147"/>
                </a:lnTo>
                <a:lnTo>
                  <a:pt x="538447" y="1250484"/>
                </a:lnTo>
                <a:lnTo>
                  <a:pt x="584665" y="1255575"/>
                </a:lnTo>
                <a:lnTo>
                  <a:pt x="631825" y="1257300"/>
                </a:lnTo>
                <a:lnTo>
                  <a:pt x="678984" y="1255575"/>
                </a:lnTo>
                <a:lnTo>
                  <a:pt x="725202" y="1250484"/>
                </a:lnTo>
                <a:lnTo>
                  <a:pt x="770355" y="1242147"/>
                </a:lnTo>
                <a:lnTo>
                  <a:pt x="814322" y="1230685"/>
                </a:lnTo>
                <a:lnTo>
                  <a:pt x="856980" y="1216221"/>
                </a:lnTo>
                <a:lnTo>
                  <a:pt x="898207" y="1198875"/>
                </a:lnTo>
                <a:lnTo>
                  <a:pt x="937882" y="1178770"/>
                </a:lnTo>
                <a:lnTo>
                  <a:pt x="975881" y="1156026"/>
                </a:lnTo>
                <a:lnTo>
                  <a:pt x="1012084" y="1130766"/>
                </a:lnTo>
                <a:lnTo>
                  <a:pt x="1046368" y="1103110"/>
                </a:lnTo>
                <a:lnTo>
                  <a:pt x="1078610" y="1073181"/>
                </a:lnTo>
                <a:lnTo>
                  <a:pt x="1108690" y="1041100"/>
                </a:lnTo>
                <a:lnTo>
                  <a:pt x="1136484" y="1006988"/>
                </a:lnTo>
                <a:lnTo>
                  <a:pt x="1161871" y="970967"/>
                </a:lnTo>
                <a:lnTo>
                  <a:pt x="1184728" y="933158"/>
                </a:lnTo>
                <a:lnTo>
                  <a:pt x="1204934" y="893683"/>
                </a:lnTo>
                <a:lnTo>
                  <a:pt x="1222366" y="852663"/>
                </a:lnTo>
                <a:lnTo>
                  <a:pt x="1236903" y="810221"/>
                </a:lnTo>
                <a:lnTo>
                  <a:pt x="1248421" y="766477"/>
                </a:lnTo>
                <a:lnTo>
                  <a:pt x="1256800" y="721552"/>
                </a:lnTo>
                <a:lnTo>
                  <a:pt x="1261917" y="675569"/>
                </a:lnTo>
                <a:lnTo>
                  <a:pt x="1263650" y="628650"/>
                </a:lnTo>
                <a:lnTo>
                  <a:pt x="1261917" y="581730"/>
                </a:lnTo>
                <a:lnTo>
                  <a:pt x="1256800" y="535747"/>
                </a:lnTo>
                <a:lnTo>
                  <a:pt x="1248421" y="490822"/>
                </a:lnTo>
                <a:lnTo>
                  <a:pt x="1236903" y="447078"/>
                </a:lnTo>
                <a:lnTo>
                  <a:pt x="1222366" y="404636"/>
                </a:lnTo>
                <a:lnTo>
                  <a:pt x="1204934" y="363616"/>
                </a:lnTo>
                <a:lnTo>
                  <a:pt x="1184728" y="324141"/>
                </a:lnTo>
                <a:lnTo>
                  <a:pt x="1161871" y="286332"/>
                </a:lnTo>
                <a:lnTo>
                  <a:pt x="1136484" y="250311"/>
                </a:lnTo>
                <a:lnTo>
                  <a:pt x="1108690" y="216199"/>
                </a:lnTo>
                <a:lnTo>
                  <a:pt x="1078611" y="184118"/>
                </a:lnTo>
                <a:lnTo>
                  <a:pt x="1046368" y="154189"/>
                </a:lnTo>
                <a:lnTo>
                  <a:pt x="1012084" y="126533"/>
                </a:lnTo>
                <a:lnTo>
                  <a:pt x="975881" y="101273"/>
                </a:lnTo>
                <a:lnTo>
                  <a:pt x="937882" y="78529"/>
                </a:lnTo>
                <a:lnTo>
                  <a:pt x="898207" y="58424"/>
                </a:lnTo>
                <a:lnTo>
                  <a:pt x="856980" y="41078"/>
                </a:lnTo>
                <a:lnTo>
                  <a:pt x="814322" y="26614"/>
                </a:lnTo>
                <a:lnTo>
                  <a:pt x="770355" y="15152"/>
                </a:lnTo>
                <a:lnTo>
                  <a:pt x="725202" y="6815"/>
                </a:lnTo>
                <a:lnTo>
                  <a:pt x="678984" y="1724"/>
                </a:lnTo>
                <a:lnTo>
                  <a:pt x="631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29150" y="2343150"/>
            <a:ext cx="120650" cy="165100"/>
          </a:xfrm>
          <a:custGeom>
            <a:avLst/>
            <a:gdLst/>
            <a:ahLst/>
            <a:cxnLst/>
            <a:rect l="l" t="t" r="r" b="b"/>
            <a:pathLst>
              <a:path w="120650" h="165100">
                <a:moveTo>
                  <a:pt x="77469" y="0"/>
                </a:moveTo>
                <a:lnTo>
                  <a:pt x="71627" y="2031"/>
                </a:lnTo>
                <a:lnTo>
                  <a:pt x="3936" y="28828"/>
                </a:lnTo>
                <a:lnTo>
                  <a:pt x="1015" y="29844"/>
                </a:lnTo>
                <a:lnTo>
                  <a:pt x="0" y="32765"/>
                </a:lnTo>
                <a:lnTo>
                  <a:pt x="1015" y="34797"/>
                </a:lnTo>
                <a:lnTo>
                  <a:pt x="7844" y="60277"/>
                </a:lnTo>
                <a:lnTo>
                  <a:pt x="17541" y="97472"/>
                </a:lnTo>
                <a:lnTo>
                  <a:pt x="27072" y="134667"/>
                </a:lnTo>
                <a:lnTo>
                  <a:pt x="33400" y="160146"/>
                </a:lnTo>
                <a:lnTo>
                  <a:pt x="34289" y="163067"/>
                </a:lnTo>
                <a:lnTo>
                  <a:pt x="36321" y="165099"/>
                </a:lnTo>
                <a:lnTo>
                  <a:pt x="39242" y="164083"/>
                </a:lnTo>
                <a:lnTo>
                  <a:pt x="112775" y="148208"/>
                </a:lnTo>
                <a:lnTo>
                  <a:pt x="118744" y="147192"/>
                </a:lnTo>
                <a:lnTo>
                  <a:pt x="120649" y="141223"/>
                </a:lnTo>
                <a:lnTo>
                  <a:pt x="109438" y="122162"/>
                </a:lnTo>
                <a:lnTo>
                  <a:pt x="102266" y="106933"/>
                </a:lnTo>
                <a:lnTo>
                  <a:pt x="86548" y="55965"/>
                </a:lnTo>
                <a:lnTo>
                  <a:pt x="82422" y="9905"/>
                </a:lnTo>
                <a:lnTo>
                  <a:pt x="83438" y="3936"/>
                </a:lnTo>
                <a:lnTo>
                  <a:pt x="774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40830" y="2324100"/>
            <a:ext cx="70485" cy="153035"/>
          </a:xfrm>
          <a:custGeom>
            <a:avLst/>
            <a:gdLst/>
            <a:ahLst/>
            <a:cxnLst/>
            <a:rect l="l" t="t" r="r" b="b"/>
            <a:pathLst>
              <a:path w="70485" h="153035">
                <a:moveTo>
                  <a:pt x="15573" y="0"/>
                </a:moveTo>
                <a:lnTo>
                  <a:pt x="9731" y="5842"/>
                </a:lnTo>
                <a:lnTo>
                  <a:pt x="2919" y="17287"/>
                </a:lnTo>
                <a:lnTo>
                  <a:pt x="0" y="35877"/>
                </a:lnTo>
                <a:lnTo>
                  <a:pt x="1248" y="59705"/>
                </a:lnTo>
                <a:lnTo>
                  <a:pt x="10943" y="99871"/>
                </a:lnTo>
                <a:lnTo>
                  <a:pt x="29035" y="136144"/>
                </a:lnTo>
                <a:lnTo>
                  <a:pt x="58342" y="152967"/>
                </a:lnTo>
                <a:lnTo>
                  <a:pt x="66627" y="142875"/>
                </a:lnTo>
                <a:lnTo>
                  <a:pt x="69726" y="129295"/>
                </a:lnTo>
                <a:lnTo>
                  <a:pt x="70278" y="112156"/>
                </a:lnTo>
                <a:lnTo>
                  <a:pt x="68306" y="92279"/>
                </a:lnTo>
                <a:lnTo>
                  <a:pt x="56453" y="49236"/>
                </a:lnTo>
                <a:lnTo>
                  <a:pt x="28146" y="6731"/>
                </a:lnTo>
                <a:lnTo>
                  <a:pt x="15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33773" y="2444750"/>
            <a:ext cx="143510" cy="124460"/>
          </a:xfrm>
          <a:custGeom>
            <a:avLst/>
            <a:gdLst/>
            <a:ahLst/>
            <a:cxnLst/>
            <a:rect l="l" t="t" r="r" b="b"/>
            <a:pathLst>
              <a:path w="143510" h="124460">
                <a:moveTo>
                  <a:pt x="115544" y="0"/>
                </a:moveTo>
                <a:lnTo>
                  <a:pt x="9626" y="40640"/>
                </a:lnTo>
                <a:lnTo>
                  <a:pt x="0" y="70804"/>
                </a:lnTo>
                <a:lnTo>
                  <a:pt x="2768" y="87249"/>
                </a:lnTo>
                <a:lnTo>
                  <a:pt x="8655" y="103487"/>
                </a:lnTo>
                <a:lnTo>
                  <a:pt x="16531" y="115712"/>
                </a:lnTo>
                <a:lnTo>
                  <a:pt x="25145" y="122914"/>
                </a:lnTo>
                <a:lnTo>
                  <a:pt x="33248" y="124079"/>
                </a:lnTo>
                <a:lnTo>
                  <a:pt x="139039" y="102235"/>
                </a:lnTo>
                <a:lnTo>
                  <a:pt x="141960" y="101219"/>
                </a:lnTo>
                <a:lnTo>
                  <a:pt x="142976" y="99187"/>
                </a:lnTo>
                <a:lnTo>
                  <a:pt x="141960" y="97282"/>
                </a:lnTo>
                <a:lnTo>
                  <a:pt x="137324" y="77946"/>
                </a:lnTo>
                <a:lnTo>
                  <a:pt x="130593" y="50609"/>
                </a:lnTo>
                <a:lnTo>
                  <a:pt x="123672" y="23272"/>
                </a:lnTo>
                <a:lnTo>
                  <a:pt x="118465" y="3937"/>
                </a:lnTo>
                <a:lnTo>
                  <a:pt x="118465" y="2032"/>
                </a:lnTo>
                <a:lnTo>
                  <a:pt x="115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5186" y="2377314"/>
            <a:ext cx="307340" cy="401955"/>
          </a:xfrm>
          <a:custGeom>
            <a:avLst/>
            <a:gdLst/>
            <a:ahLst/>
            <a:cxnLst/>
            <a:rect l="l" t="t" r="r" b="b"/>
            <a:pathLst>
              <a:path w="307339" h="401955">
                <a:moveTo>
                  <a:pt x="170656" y="177671"/>
                </a:moveTo>
                <a:lnTo>
                  <a:pt x="128746" y="177671"/>
                </a:lnTo>
                <a:lnTo>
                  <a:pt x="135604" y="182624"/>
                </a:lnTo>
                <a:lnTo>
                  <a:pt x="135604" y="219962"/>
                </a:lnTo>
                <a:lnTo>
                  <a:pt x="5810" y="367536"/>
                </a:lnTo>
                <a:lnTo>
                  <a:pt x="1452" y="374215"/>
                </a:lnTo>
                <a:lnTo>
                  <a:pt x="0" y="381823"/>
                </a:lnTo>
                <a:lnTo>
                  <a:pt x="1452" y="389431"/>
                </a:lnTo>
                <a:lnTo>
                  <a:pt x="5810" y="396111"/>
                </a:lnTo>
                <a:lnTo>
                  <a:pt x="12467" y="400111"/>
                </a:lnTo>
                <a:lnTo>
                  <a:pt x="20018" y="401635"/>
                </a:lnTo>
                <a:lnTo>
                  <a:pt x="27545" y="400397"/>
                </a:lnTo>
                <a:lnTo>
                  <a:pt x="34131" y="396111"/>
                </a:lnTo>
                <a:lnTo>
                  <a:pt x="116046" y="313434"/>
                </a:lnTo>
                <a:lnTo>
                  <a:pt x="121995" y="309967"/>
                </a:lnTo>
                <a:lnTo>
                  <a:pt x="244846" y="309967"/>
                </a:lnTo>
                <a:lnTo>
                  <a:pt x="182467" y="247521"/>
                </a:lnTo>
                <a:lnTo>
                  <a:pt x="177299" y="241270"/>
                </a:lnTo>
                <a:lnTo>
                  <a:pt x="173608" y="234376"/>
                </a:lnTo>
                <a:lnTo>
                  <a:pt x="171394" y="226911"/>
                </a:lnTo>
                <a:lnTo>
                  <a:pt x="170750" y="219962"/>
                </a:lnTo>
                <a:lnTo>
                  <a:pt x="170656" y="177671"/>
                </a:lnTo>
                <a:close/>
              </a:path>
              <a:path w="307339" h="401955">
                <a:moveTo>
                  <a:pt x="244846" y="309967"/>
                </a:moveTo>
                <a:lnTo>
                  <a:pt x="185656" y="309967"/>
                </a:lnTo>
                <a:lnTo>
                  <a:pt x="192119" y="313434"/>
                </a:lnTo>
                <a:lnTo>
                  <a:pt x="273145" y="395095"/>
                </a:lnTo>
                <a:lnTo>
                  <a:pt x="279356" y="399024"/>
                </a:lnTo>
                <a:lnTo>
                  <a:pt x="286924" y="400333"/>
                </a:lnTo>
                <a:lnTo>
                  <a:pt x="294683" y="399024"/>
                </a:lnTo>
                <a:lnTo>
                  <a:pt x="301466" y="395095"/>
                </a:lnTo>
                <a:lnTo>
                  <a:pt x="305823" y="388435"/>
                </a:lnTo>
                <a:lnTo>
                  <a:pt x="307276" y="380871"/>
                </a:lnTo>
                <a:lnTo>
                  <a:pt x="305823" y="373306"/>
                </a:lnTo>
                <a:lnTo>
                  <a:pt x="301466" y="366647"/>
                </a:lnTo>
                <a:lnTo>
                  <a:pt x="244846" y="309967"/>
                </a:lnTo>
                <a:close/>
              </a:path>
              <a:path w="307339" h="401955">
                <a:moveTo>
                  <a:pt x="185656" y="309967"/>
                </a:moveTo>
                <a:lnTo>
                  <a:pt x="121995" y="309967"/>
                </a:lnTo>
                <a:lnTo>
                  <a:pt x="128396" y="310751"/>
                </a:lnTo>
                <a:lnTo>
                  <a:pt x="133512" y="314844"/>
                </a:lnTo>
                <a:lnTo>
                  <a:pt x="135604" y="321308"/>
                </a:lnTo>
                <a:lnTo>
                  <a:pt x="135604" y="383284"/>
                </a:lnTo>
                <a:lnTo>
                  <a:pt x="136620" y="385316"/>
                </a:lnTo>
                <a:lnTo>
                  <a:pt x="143009" y="395245"/>
                </a:lnTo>
                <a:lnTo>
                  <a:pt x="153638" y="398555"/>
                </a:lnTo>
                <a:lnTo>
                  <a:pt x="164266" y="395245"/>
                </a:lnTo>
                <a:lnTo>
                  <a:pt x="170656" y="385316"/>
                </a:lnTo>
                <a:lnTo>
                  <a:pt x="171672" y="383284"/>
                </a:lnTo>
                <a:lnTo>
                  <a:pt x="171672" y="321308"/>
                </a:lnTo>
                <a:lnTo>
                  <a:pt x="173777" y="314844"/>
                </a:lnTo>
                <a:lnTo>
                  <a:pt x="178990" y="310751"/>
                </a:lnTo>
                <a:lnTo>
                  <a:pt x="185656" y="309967"/>
                </a:lnTo>
                <a:close/>
              </a:path>
              <a:path w="307339" h="401955">
                <a:moveTo>
                  <a:pt x="167717" y="0"/>
                </a:moveTo>
                <a:lnTo>
                  <a:pt x="74136" y="35939"/>
                </a:lnTo>
                <a:lnTo>
                  <a:pt x="59884" y="55191"/>
                </a:lnTo>
                <a:lnTo>
                  <a:pt x="60547" y="63498"/>
                </a:lnTo>
                <a:lnTo>
                  <a:pt x="84931" y="161923"/>
                </a:lnTo>
                <a:lnTo>
                  <a:pt x="108299" y="180592"/>
                </a:lnTo>
                <a:lnTo>
                  <a:pt x="109315" y="180592"/>
                </a:lnTo>
                <a:lnTo>
                  <a:pt x="115157" y="179576"/>
                </a:lnTo>
                <a:lnTo>
                  <a:pt x="121888" y="178687"/>
                </a:lnTo>
                <a:lnTo>
                  <a:pt x="128746" y="177671"/>
                </a:lnTo>
                <a:lnTo>
                  <a:pt x="170656" y="177671"/>
                </a:lnTo>
                <a:lnTo>
                  <a:pt x="170656" y="173734"/>
                </a:lnTo>
                <a:lnTo>
                  <a:pt x="175609" y="168781"/>
                </a:lnTo>
                <a:lnTo>
                  <a:pt x="180435" y="167765"/>
                </a:lnTo>
                <a:lnTo>
                  <a:pt x="202914" y="163828"/>
                </a:lnTo>
                <a:lnTo>
                  <a:pt x="211705" y="160224"/>
                </a:lnTo>
                <a:lnTo>
                  <a:pt x="218376" y="153191"/>
                </a:lnTo>
                <a:lnTo>
                  <a:pt x="221952" y="144111"/>
                </a:lnTo>
                <a:lnTo>
                  <a:pt x="221456" y="134364"/>
                </a:lnTo>
                <a:lnTo>
                  <a:pt x="191230" y="17270"/>
                </a:lnTo>
                <a:lnTo>
                  <a:pt x="190214" y="15238"/>
                </a:lnTo>
                <a:lnTo>
                  <a:pt x="190214" y="12317"/>
                </a:lnTo>
                <a:lnTo>
                  <a:pt x="188309" y="10412"/>
                </a:lnTo>
                <a:lnTo>
                  <a:pt x="182794" y="4718"/>
                </a:lnTo>
                <a:lnTo>
                  <a:pt x="175625" y="1156"/>
                </a:lnTo>
                <a:lnTo>
                  <a:pt x="167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82185" y="2821304"/>
            <a:ext cx="712470" cy="30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高潜力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285" y="1611629"/>
            <a:ext cx="787400" cy="63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0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变革敏 </a:t>
            </a:r>
            <a:r>
              <a:rPr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锐力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1604" y="1603628"/>
            <a:ext cx="788670" cy="63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结果敏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锐力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81985" y="3251834"/>
            <a:ext cx="787400" cy="63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000">
              <a:lnSpc>
                <a:spcPct val="100000"/>
              </a:lnSpc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思维敏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锐力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96534" y="3207385"/>
            <a:ext cx="787400" cy="63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0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人际敏 锐力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42690" y="850265"/>
            <a:ext cx="148653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潜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力</a:t>
            </a:r>
            <a:r>
              <a:rPr sz="2000" spc="15" dirty="0"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学习力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47951" y="4432934"/>
            <a:ext cx="485140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在陌生或变化的环境中有效应对的学习能力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5950" y="2597150"/>
            <a:ext cx="908050" cy="69850"/>
          </a:xfrm>
          <a:custGeom>
            <a:avLst/>
            <a:gdLst/>
            <a:ahLst/>
            <a:cxnLst/>
            <a:rect l="l" t="t" r="r" b="b"/>
            <a:pathLst>
              <a:path w="908050" h="69850">
                <a:moveTo>
                  <a:pt x="0" y="69850"/>
                </a:moveTo>
                <a:lnTo>
                  <a:pt x="908050" y="69850"/>
                </a:lnTo>
                <a:lnTo>
                  <a:pt x="908050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65950" y="2597150"/>
            <a:ext cx="584200" cy="69850"/>
          </a:xfrm>
          <a:custGeom>
            <a:avLst/>
            <a:gdLst/>
            <a:ahLst/>
            <a:cxnLst/>
            <a:rect l="l" t="t" r="r" b="b"/>
            <a:pathLst>
              <a:path w="584200" h="69850">
                <a:moveTo>
                  <a:pt x="0" y="69850"/>
                </a:moveTo>
                <a:lnTo>
                  <a:pt x="584200" y="69850"/>
                </a:lnTo>
                <a:lnTo>
                  <a:pt x="584200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89600" y="2597150"/>
            <a:ext cx="584200" cy="69850"/>
          </a:xfrm>
          <a:custGeom>
            <a:avLst/>
            <a:gdLst/>
            <a:ahLst/>
            <a:cxnLst/>
            <a:rect l="l" t="t" r="r" b="b"/>
            <a:pathLst>
              <a:path w="584200" h="69850">
                <a:moveTo>
                  <a:pt x="0" y="69850"/>
                </a:moveTo>
                <a:lnTo>
                  <a:pt x="584200" y="69850"/>
                </a:lnTo>
                <a:lnTo>
                  <a:pt x="584200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3250" y="2597150"/>
            <a:ext cx="584200" cy="69850"/>
          </a:xfrm>
          <a:custGeom>
            <a:avLst/>
            <a:gdLst/>
            <a:ahLst/>
            <a:cxnLst/>
            <a:rect l="l" t="t" r="r" b="b"/>
            <a:pathLst>
              <a:path w="584200" h="69850">
                <a:moveTo>
                  <a:pt x="0" y="69850"/>
                </a:moveTo>
                <a:lnTo>
                  <a:pt x="584200" y="69850"/>
                </a:lnTo>
                <a:lnTo>
                  <a:pt x="584200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6900" y="2597150"/>
            <a:ext cx="584200" cy="69850"/>
          </a:xfrm>
          <a:custGeom>
            <a:avLst/>
            <a:gdLst/>
            <a:ahLst/>
            <a:cxnLst/>
            <a:rect l="l" t="t" r="r" b="b"/>
            <a:pathLst>
              <a:path w="584200" h="69850">
                <a:moveTo>
                  <a:pt x="0" y="69850"/>
                </a:moveTo>
                <a:lnTo>
                  <a:pt x="584200" y="69850"/>
                </a:lnTo>
                <a:lnTo>
                  <a:pt x="584200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0550" y="2597150"/>
            <a:ext cx="590550" cy="69850"/>
          </a:xfrm>
          <a:custGeom>
            <a:avLst/>
            <a:gdLst/>
            <a:ahLst/>
            <a:cxnLst/>
            <a:rect l="l" t="t" r="r" b="b"/>
            <a:pathLst>
              <a:path w="590550" h="69850">
                <a:moveTo>
                  <a:pt x="0" y="69850"/>
                </a:moveTo>
                <a:lnTo>
                  <a:pt x="590550" y="69850"/>
                </a:lnTo>
                <a:lnTo>
                  <a:pt x="590550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597150"/>
            <a:ext cx="1174750" cy="69850"/>
          </a:xfrm>
          <a:custGeom>
            <a:avLst/>
            <a:gdLst/>
            <a:ahLst/>
            <a:cxnLst/>
            <a:rect l="l" t="t" r="r" b="b"/>
            <a:pathLst>
              <a:path w="1174750" h="69850">
                <a:moveTo>
                  <a:pt x="0" y="69850"/>
                </a:moveTo>
                <a:lnTo>
                  <a:pt x="1174750" y="69850"/>
                </a:lnTo>
                <a:lnTo>
                  <a:pt x="1174750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8500" y="1949450"/>
            <a:ext cx="1450975" cy="145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5850" y="2089150"/>
            <a:ext cx="869950" cy="863600"/>
          </a:xfrm>
          <a:custGeom>
            <a:avLst/>
            <a:gdLst/>
            <a:ahLst/>
            <a:cxnLst/>
            <a:rect l="l" t="t" r="r" b="b"/>
            <a:pathLst>
              <a:path w="869950" h="863600">
                <a:moveTo>
                  <a:pt x="434975" y="0"/>
                </a:moveTo>
                <a:lnTo>
                  <a:pt x="387570" y="2533"/>
                </a:lnTo>
                <a:lnTo>
                  <a:pt x="341646" y="9958"/>
                </a:lnTo>
                <a:lnTo>
                  <a:pt x="297468" y="22010"/>
                </a:lnTo>
                <a:lnTo>
                  <a:pt x="255301" y="38427"/>
                </a:lnTo>
                <a:lnTo>
                  <a:pt x="215410" y="58946"/>
                </a:lnTo>
                <a:lnTo>
                  <a:pt x="178061" y="83303"/>
                </a:lnTo>
                <a:lnTo>
                  <a:pt x="143517" y="111235"/>
                </a:lnTo>
                <a:lnTo>
                  <a:pt x="112045" y="142479"/>
                </a:lnTo>
                <a:lnTo>
                  <a:pt x="83909" y="176771"/>
                </a:lnTo>
                <a:lnTo>
                  <a:pt x="59374" y="213849"/>
                </a:lnTo>
                <a:lnTo>
                  <a:pt x="38706" y="253448"/>
                </a:lnTo>
                <a:lnTo>
                  <a:pt x="22170" y="295306"/>
                </a:lnTo>
                <a:lnTo>
                  <a:pt x="10030" y="339159"/>
                </a:lnTo>
                <a:lnTo>
                  <a:pt x="2551" y="384745"/>
                </a:lnTo>
                <a:lnTo>
                  <a:pt x="0" y="431800"/>
                </a:lnTo>
                <a:lnTo>
                  <a:pt x="2551" y="478854"/>
                </a:lnTo>
                <a:lnTo>
                  <a:pt x="10030" y="524440"/>
                </a:lnTo>
                <a:lnTo>
                  <a:pt x="22170" y="568293"/>
                </a:lnTo>
                <a:lnTo>
                  <a:pt x="38706" y="610151"/>
                </a:lnTo>
                <a:lnTo>
                  <a:pt x="59374" y="649750"/>
                </a:lnTo>
                <a:lnTo>
                  <a:pt x="83909" y="686828"/>
                </a:lnTo>
                <a:lnTo>
                  <a:pt x="112045" y="721120"/>
                </a:lnTo>
                <a:lnTo>
                  <a:pt x="143517" y="752364"/>
                </a:lnTo>
                <a:lnTo>
                  <a:pt x="178061" y="780296"/>
                </a:lnTo>
                <a:lnTo>
                  <a:pt x="215410" y="804653"/>
                </a:lnTo>
                <a:lnTo>
                  <a:pt x="255301" y="825172"/>
                </a:lnTo>
                <a:lnTo>
                  <a:pt x="297468" y="841589"/>
                </a:lnTo>
                <a:lnTo>
                  <a:pt x="341646" y="853641"/>
                </a:lnTo>
                <a:lnTo>
                  <a:pt x="387570" y="861066"/>
                </a:lnTo>
                <a:lnTo>
                  <a:pt x="434975" y="863600"/>
                </a:lnTo>
                <a:lnTo>
                  <a:pt x="482379" y="861066"/>
                </a:lnTo>
                <a:lnTo>
                  <a:pt x="528303" y="853641"/>
                </a:lnTo>
                <a:lnTo>
                  <a:pt x="572481" y="841589"/>
                </a:lnTo>
                <a:lnTo>
                  <a:pt x="614648" y="825172"/>
                </a:lnTo>
                <a:lnTo>
                  <a:pt x="621911" y="821436"/>
                </a:lnTo>
                <a:lnTo>
                  <a:pt x="434975" y="821436"/>
                </a:lnTo>
                <a:lnTo>
                  <a:pt x="385706" y="818401"/>
                </a:lnTo>
                <a:lnTo>
                  <a:pt x="338262" y="809540"/>
                </a:lnTo>
                <a:lnTo>
                  <a:pt x="293010" y="795218"/>
                </a:lnTo>
                <a:lnTo>
                  <a:pt x="250319" y="775798"/>
                </a:lnTo>
                <a:lnTo>
                  <a:pt x="210557" y="751646"/>
                </a:lnTo>
                <a:lnTo>
                  <a:pt x="174093" y="723126"/>
                </a:lnTo>
                <a:lnTo>
                  <a:pt x="141295" y="690602"/>
                </a:lnTo>
                <a:lnTo>
                  <a:pt x="112533" y="654440"/>
                </a:lnTo>
                <a:lnTo>
                  <a:pt x="88173" y="615003"/>
                </a:lnTo>
                <a:lnTo>
                  <a:pt x="68586" y="572655"/>
                </a:lnTo>
                <a:lnTo>
                  <a:pt x="54138" y="527763"/>
                </a:lnTo>
                <a:lnTo>
                  <a:pt x="45200" y="480689"/>
                </a:lnTo>
                <a:lnTo>
                  <a:pt x="42138" y="431800"/>
                </a:lnTo>
                <a:lnTo>
                  <a:pt x="45200" y="382910"/>
                </a:lnTo>
                <a:lnTo>
                  <a:pt x="54138" y="335836"/>
                </a:lnTo>
                <a:lnTo>
                  <a:pt x="68586" y="290944"/>
                </a:lnTo>
                <a:lnTo>
                  <a:pt x="88173" y="248596"/>
                </a:lnTo>
                <a:lnTo>
                  <a:pt x="112533" y="209159"/>
                </a:lnTo>
                <a:lnTo>
                  <a:pt x="141295" y="172997"/>
                </a:lnTo>
                <a:lnTo>
                  <a:pt x="174093" y="140473"/>
                </a:lnTo>
                <a:lnTo>
                  <a:pt x="210557" y="111953"/>
                </a:lnTo>
                <a:lnTo>
                  <a:pt x="250319" y="87801"/>
                </a:lnTo>
                <a:lnTo>
                  <a:pt x="293010" y="68381"/>
                </a:lnTo>
                <a:lnTo>
                  <a:pt x="338262" y="54059"/>
                </a:lnTo>
                <a:lnTo>
                  <a:pt x="385706" y="45198"/>
                </a:lnTo>
                <a:lnTo>
                  <a:pt x="434975" y="42164"/>
                </a:lnTo>
                <a:lnTo>
                  <a:pt x="621911" y="42164"/>
                </a:lnTo>
                <a:lnTo>
                  <a:pt x="614648" y="38427"/>
                </a:lnTo>
                <a:lnTo>
                  <a:pt x="572481" y="22010"/>
                </a:lnTo>
                <a:lnTo>
                  <a:pt x="528303" y="9958"/>
                </a:lnTo>
                <a:lnTo>
                  <a:pt x="482379" y="2533"/>
                </a:lnTo>
                <a:lnTo>
                  <a:pt x="434975" y="0"/>
                </a:lnTo>
                <a:close/>
              </a:path>
              <a:path w="869950" h="863600">
                <a:moveTo>
                  <a:pt x="621911" y="42164"/>
                </a:moveTo>
                <a:lnTo>
                  <a:pt x="434975" y="42164"/>
                </a:lnTo>
                <a:lnTo>
                  <a:pt x="484242" y="45198"/>
                </a:lnTo>
                <a:lnTo>
                  <a:pt x="531686" y="54059"/>
                </a:lnTo>
                <a:lnTo>
                  <a:pt x="576936" y="68381"/>
                </a:lnTo>
                <a:lnTo>
                  <a:pt x="619625" y="87801"/>
                </a:lnTo>
                <a:lnTo>
                  <a:pt x="659384" y="111953"/>
                </a:lnTo>
                <a:lnTo>
                  <a:pt x="695845" y="140473"/>
                </a:lnTo>
                <a:lnTo>
                  <a:pt x="728639" y="172997"/>
                </a:lnTo>
                <a:lnTo>
                  <a:pt x="757399" y="209159"/>
                </a:lnTo>
                <a:lnTo>
                  <a:pt x="781756" y="248596"/>
                </a:lnTo>
                <a:lnTo>
                  <a:pt x="801341" y="290944"/>
                </a:lnTo>
                <a:lnTo>
                  <a:pt x="815787" y="335836"/>
                </a:lnTo>
                <a:lnTo>
                  <a:pt x="824724" y="382910"/>
                </a:lnTo>
                <a:lnTo>
                  <a:pt x="827786" y="431800"/>
                </a:lnTo>
                <a:lnTo>
                  <a:pt x="824724" y="480689"/>
                </a:lnTo>
                <a:lnTo>
                  <a:pt x="815787" y="527763"/>
                </a:lnTo>
                <a:lnTo>
                  <a:pt x="801341" y="572655"/>
                </a:lnTo>
                <a:lnTo>
                  <a:pt x="781756" y="615003"/>
                </a:lnTo>
                <a:lnTo>
                  <a:pt x="757399" y="654440"/>
                </a:lnTo>
                <a:lnTo>
                  <a:pt x="728639" y="690602"/>
                </a:lnTo>
                <a:lnTo>
                  <a:pt x="695845" y="723126"/>
                </a:lnTo>
                <a:lnTo>
                  <a:pt x="659384" y="751646"/>
                </a:lnTo>
                <a:lnTo>
                  <a:pt x="619625" y="775798"/>
                </a:lnTo>
                <a:lnTo>
                  <a:pt x="576936" y="795218"/>
                </a:lnTo>
                <a:lnTo>
                  <a:pt x="531686" y="809540"/>
                </a:lnTo>
                <a:lnTo>
                  <a:pt x="484242" y="818401"/>
                </a:lnTo>
                <a:lnTo>
                  <a:pt x="434975" y="821436"/>
                </a:lnTo>
                <a:lnTo>
                  <a:pt x="621911" y="821436"/>
                </a:lnTo>
                <a:lnTo>
                  <a:pt x="691888" y="780296"/>
                </a:lnTo>
                <a:lnTo>
                  <a:pt x="726432" y="752364"/>
                </a:lnTo>
                <a:lnTo>
                  <a:pt x="757904" y="721120"/>
                </a:lnTo>
                <a:lnTo>
                  <a:pt x="786040" y="686828"/>
                </a:lnTo>
                <a:lnTo>
                  <a:pt x="810575" y="649750"/>
                </a:lnTo>
                <a:lnTo>
                  <a:pt x="831243" y="610151"/>
                </a:lnTo>
                <a:lnTo>
                  <a:pt x="847779" y="568293"/>
                </a:lnTo>
                <a:lnTo>
                  <a:pt x="859919" y="524440"/>
                </a:lnTo>
                <a:lnTo>
                  <a:pt x="867398" y="478854"/>
                </a:lnTo>
                <a:lnTo>
                  <a:pt x="869950" y="431800"/>
                </a:lnTo>
                <a:lnTo>
                  <a:pt x="867398" y="384745"/>
                </a:lnTo>
                <a:lnTo>
                  <a:pt x="859919" y="339159"/>
                </a:lnTo>
                <a:lnTo>
                  <a:pt x="847779" y="295306"/>
                </a:lnTo>
                <a:lnTo>
                  <a:pt x="831243" y="253448"/>
                </a:lnTo>
                <a:lnTo>
                  <a:pt x="810575" y="213849"/>
                </a:lnTo>
                <a:lnTo>
                  <a:pt x="786040" y="176771"/>
                </a:lnTo>
                <a:lnTo>
                  <a:pt x="757904" y="142479"/>
                </a:lnTo>
                <a:lnTo>
                  <a:pt x="726432" y="111235"/>
                </a:lnTo>
                <a:lnTo>
                  <a:pt x="691888" y="83303"/>
                </a:lnTo>
                <a:lnTo>
                  <a:pt x="654539" y="58946"/>
                </a:lnTo>
                <a:lnTo>
                  <a:pt x="621911" y="42164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2200" y="2095500"/>
            <a:ext cx="850900" cy="844550"/>
          </a:xfrm>
          <a:custGeom>
            <a:avLst/>
            <a:gdLst/>
            <a:ahLst/>
            <a:cxnLst/>
            <a:rect l="l" t="t" r="r" b="b"/>
            <a:pathLst>
              <a:path w="850900" h="844550">
                <a:moveTo>
                  <a:pt x="425450" y="0"/>
                </a:moveTo>
                <a:lnTo>
                  <a:pt x="375837" y="2841"/>
                </a:lnTo>
                <a:lnTo>
                  <a:pt x="327904" y="11154"/>
                </a:lnTo>
                <a:lnTo>
                  <a:pt x="281971" y="24622"/>
                </a:lnTo>
                <a:lnTo>
                  <a:pt x="238356" y="42928"/>
                </a:lnTo>
                <a:lnTo>
                  <a:pt x="197379" y="65753"/>
                </a:lnTo>
                <a:lnTo>
                  <a:pt x="159360" y="92782"/>
                </a:lnTo>
                <a:lnTo>
                  <a:pt x="124618" y="123698"/>
                </a:lnTo>
                <a:lnTo>
                  <a:pt x="93472" y="158182"/>
                </a:lnTo>
                <a:lnTo>
                  <a:pt x="66242" y="195917"/>
                </a:lnTo>
                <a:lnTo>
                  <a:pt x="43246" y="236588"/>
                </a:lnTo>
                <a:lnTo>
                  <a:pt x="24805" y="279876"/>
                </a:lnTo>
                <a:lnTo>
                  <a:pt x="11237" y="325465"/>
                </a:lnTo>
                <a:lnTo>
                  <a:pt x="2862" y="373036"/>
                </a:lnTo>
                <a:lnTo>
                  <a:pt x="0" y="422275"/>
                </a:lnTo>
                <a:lnTo>
                  <a:pt x="2862" y="471513"/>
                </a:lnTo>
                <a:lnTo>
                  <a:pt x="11237" y="519084"/>
                </a:lnTo>
                <a:lnTo>
                  <a:pt x="24805" y="564673"/>
                </a:lnTo>
                <a:lnTo>
                  <a:pt x="43246" y="607961"/>
                </a:lnTo>
                <a:lnTo>
                  <a:pt x="66242" y="648632"/>
                </a:lnTo>
                <a:lnTo>
                  <a:pt x="93472" y="686367"/>
                </a:lnTo>
                <a:lnTo>
                  <a:pt x="124618" y="720851"/>
                </a:lnTo>
                <a:lnTo>
                  <a:pt x="159360" y="751767"/>
                </a:lnTo>
                <a:lnTo>
                  <a:pt x="197379" y="778796"/>
                </a:lnTo>
                <a:lnTo>
                  <a:pt x="238356" y="801621"/>
                </a:lnTo>
                <a:lnTo>
                  <a:pt x="281971" y="819927"/>
                </a:lnTo>
                <a:lnTo>
                  <a:pt x="327904" y="833395"/>
                </a:lnTo>
                <a:lnTo>
                  <a:pt x="375837" y="841708"/>
                </a:lnTo>
                <a:lnTo>
                  <a:pt x="425450" y="844550"/>
                </a:lnTo>
                <a:lnTo>
                  <a:pt x="475062" y="841708"/>
                </a:lnTo>
                <a:lnTo>
                  <a:pt x="522995" y="833395"/>
                </a:lnTo>
                <a:lnTo>
                  <a:pt x="568928" y="819927"/>
                </a:lnTo>
                <a:lnTo>
                  <a:pt x="612543" y="801621"/>
                </a:lnTo>
                <a:lnTo>
                  <a:pt x="653520" y="778796"/>
                </a:lnTo>
                <a:lnTo>
                  <a:pt x="691539" y="751767"/>
                </a:lnTo>
                <a:lnTo>
                  <a:pt x="726281" y="720852"/>
                </a:lnTo>
                <a:lnTo>
                  <a:pt x="757427" y="686367"/>
                </a:lnTo>
                <a:lnTo>
                  <a:pt x="784657" y="648632"/>
                </a:lnTo>
                <a:lnTo>
                  <a:pt x="807653" y="607961"/>
                </a:lnTo>
                <a:lnTo>
                  <a:pt x="826094" y="564673"/>
                </a:lnTo>
                <a:lnTo>
                  <a:pt x="839662" y="519084"/>
                </a:lnTo>
                <a:lnTo>
                  <a:pt x="848037" y="471513"/>
                </a:lnTo>
                <a:lnTo>
                  <a:pt x="850900" y="422275"/>
                </a:lnTo>
                <a:lnTo>
                  <a:pt x="848037" y="373036"/>
                </a:lnTo>
                <a:lnTo>
                  <a:pt x="839662" y="325465"/>
                </a:lnTo>
                <a:lnTo>
                  <a:pt x="826094" y="279876"/>
                </a:lnTo>
                <a:lnTo>
                  <a:pt x="807653" y="236588"/>
                </a:lnTo>
                <a:lnTo>
                  <a:pt x="784657" y="195917"/>
                </a:lnTo>
                <a:lnTo>
                  <a:pt x="757427" y="158182"/>
                </a:lnTo>
                <a:lnTo>
                  <a:pt x="726281" y="123698"/>
                </a:lnTo>
                <a:lnTo>
                  <a:pt x="691539" y="92782"/>
                </a:lnTo>
                <a:lnTo>
                  <a:pt x="653520" y="65753"/>
                </a:lnTo>
                <a:lnTo>
                  <a:pt x="612543" y="42928"/>
                </a:lnTo>
                <a:lnTo>
                  <a:pt x="568928" y="24622"/>
                </a:lnTo>
                <a:lnTo>
                  <a:pt x="522995" y="11154"/>
                </a:lnTo>
                <a:lnTo>
                  <a:pt x="475062" y="2841"/>
                </a:lnTo>
                <a:lnTo>
                  <a:pt x="42545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0300" y="2133600"/>
            <a:ext cx="774700" cy="774700"/>
          </a:xfrm>
          <a:custGeom>
            <a:avLst/>
            <a:gdLst/>
            <a:ahLst/>
            <a:cxnLst/>
            <a:rect l="l" t="t" r="r" b="b"/>
            <a:pathLst>
              <a:path w="774700" h="774700">
                <a:moveTo>
                  <a:pt x="387350" y="0"/>
                </a:moveTo>
                <a:lnTo>
                  <a:pt x="338773" y="3018"/>
                </a:lnTo>
                <a:lnTo>
                  <a:pt x="291993" y="11833"/>
                </a:lnTo>
                <a:lnTo>
                  <a:pt x="247375" y="26080"/>
                </a:lnTo>
                <a:lnTo>
                  <a:pt x="205281" y="45395"/>
                </a:lnTo>
                <a:lnTo>
                  <a:pt x="166074" y="69416"/>
                </a:lnTo>
                <a:lnTo>
                  <a:pt x="130119" y="97778"/>
                </a:lnTo>
                <a:lnTo>
                  <a:pt x="97778" y="130119"/>
                </a:lnTo>
                <a:lnTo>
                  <a:pt x="69416" y="166074"/>
                </a:lnTo>
                <a:lnTo>
                  <a:pt x="45395" y="205281"/>
                </a:lnTo>
                <a:lnTo>
                  <a:pt x="26080" y="247375"/>
                </a:lnTo>
                <a:lnTo>
                  <a:pt x="11833" y="291993"/>
                </a:lnTo>
                <a:lnTo>
                  <a:pt x="3018" y="338773"/>
                </a:lnTo>
                <a:lnTo>
                  <a:pt x="0" y="387350"/>
                </a:lnTo>
                <a:lnTo>
                  <a:pt x="3018" y="435926"/>
                </a:lnTo>
                <a:lnTo>
                  <a:pt x="11833" y="482706"/>
                </a:lnTo>
                <a:lnTo>
                  <a:pt x="26080" y="527324"/>
                </a:lnTo>
                <a:lnTo>
                  <a:pt x="45395" y="569418"/>
                </a:lnTo>
                <a:lnTo>
                  <a:pt x="69416" y="608625"/>
                </a:lnTo>
                <a:lnTo>
                  <a:pt x="97778" y="644580"/>
                </a:lnTo>
                <a:lnTo>
                  <a:pt x="130119" y="676921"/>
                </a:lnTo>
                <a:lnTo>
                  <a:pt x="166074" y="705283"/>
                </a:lnTo>
                <a:lnTo>
                  <a:pt x="205281" y="729304"/>
                </a:lnTo>
                <a:lnTo>
                  <a:pt x="247375" y="748619"/>
                </a:lnTo>
                <a:lnTo>
                  <a:pt x="291993" y="762866"/>
                </a:lnTo>
                <a:lnTo>
                  <a:pt x="338773" y="771681"/>
                </a:lnTo>
                <a:lnTo>
                  <a:pt x="387350" y="774700"/>
                </a:lnTo>
                <a:lnTo>
                  <a:pt x="435926" y="771681"/>
                </a:lnTo>
                <a:lnTo>
                  <a:pt x="482706" y="762866"/>
                </a:lnTo>
                <a:lnTo>
                  <a:pt x="527324" y="748619"/>
                </a:lnTo>
                <a:lnTo>
                  <a:pt x="569418" y="729304"/>
                </a:lnTo>
                <a:lnTo>
                  <a:pt x="608625" y="705283"/>
                </a:lnTo>
                <a:lnTo>
                  <a:pt x="644580" y="676921"/>
                </a:lnTo>
                <a:lnTo>
                  <a:pt x="676921" y="644580"/>
                </a:lnTo>
                <a:lnTo>
                  <a:pt x="705283" y="608625"/>
                </a:lnTo>
                <a:lnTo>
                  <a:pt x="729304" y="569418"/>
                </a:lnTo>
                <a:lnTo>
                  <a:pt x="748619" y="527324"/>
                </a:lnTo>
                <a:lnTo>
                  <a:pt x="762866" y="482706"/>
                </a:lnTo>
                <a:lnTo>
                  <a:pt x="771681" y="435926"/>
                </a:lnTo>
                <a:lnTo>
                  <a:pt x="774700" y="387350"/>
                </a:lnTo>
                <a:lnTo>
                  <a:pt x="771681" y="338773"/>
                </a:lnTo>
                <a:lnTo>
                  <a:pt x="762866" y="291993"/>
                </a:lnTo>
                <a:lnTo>
                  <a:pt x="748619" y="247375"/>
                </a:lnTo>
                <a:lnTo>
                  <a:pt x="729304" y="205281"/>
                </a:lnTo>
                <a:lnTo>
                  <a:pt x="705283" y="166074"/>
                </a:lnTo>
                <a:lnTo>
                  <a:pt x="676921" y="130119"/>
                </a:lnTo>
                <a:lnTo>
                  <a:pt x="644580" y="97778"/>
                </a:lnTo>
                <a:lnTo>
                  <a:pt x="608625" y="69416"/>
                </a:lnTo>
                <a:lnTo>
                  <a:pt x="569418" y="45395"/>
                </a:lnTo>
                <a:lnTo>
                  <a:pt x="527324" y="26080"/>
                </a:lnTo>
                <a:lnTo>
                  <a:pt x="482706" y="11833"/>
                </a:lnTo>
                <a:lnTo>
                  <a:pt x="435926" y="3018"/>
                </a:lnTo>
                <a:lnTo>
                  <a:pt x="38735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4750" y="23495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685800" h="400050">
                <a:moveTo>
                  <a:pt x="0" y="400050"/>
                </a:moveTo>
                <a:lnTo>
                  <a:pt x="685800" y="400050"/>
                </a:lnTo>
                <a:lnTo>
                  <a:pt x="68580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01775" y="1743075"/>
            <a:ext cx="50800" cy="252729"/>
          </a:xfrm>
          <a:custGeom>
            <a:avLst/>
            <a:gdLst/>
            <a:ahLst/>
            <a:cxnLst/>
            <a:rect l="l" t="t" r="r" b="b"/>
            <a:pathLst>
              <a:path w="50800" h="252730">
                <a:moveTo>
                  <a:pt x="19050" y="202954"/>
                </a:moveTo>
                <a:lnTo>
                  <a:pt x="15537" y="203662"/>
                </a:lnTo>
                <a:lnTo>
                  <a:pt x="7461" y="209089"/>
                </a:lnTo>
                <a:lnTo>
                  <a:pt x="2004" y="217160"/>
                </a:lnTo>
                <a:lnTo>
                  <a:pt x="0" y="227075"/>
                </a:lnTo>
                <a:lnTo>
                  <a:pt x="2004" y="236938"/>
                </a:lnTo>
                <a:lnTo>
                  <a:pt x="7461" y="245014"/>
                </a:lnTo>
                <a:lnTo>
                  <a:pt x="15537" y="250471"/>
                </a:lnTo>
                <a:lnTo>
                  <a:pt x="25400" y="252475"/>
                </a:lnTo>
                <a:lnTo>
                  <a:pt x="35262" y="250471"/>
                </a:lnTo>
                <a:lnTo>
                  <a:pt x="43338" y="245014"/>
                </a:lnTo>
                <a:lnTo>
                  <a:pt x="48795" y="236938"/>
                </a:lnTo>
                <a:lnTo>
                  <a:pt x="50800" y="227075"/>
                </a:lnTo>
                <a:lnTo>
                  <a:pt x="19050" y="227075"/>
                </a:lnTo>
                <a:lnTo>
                  <a:pt x="19050" y="202954"/>
                </a:lnTo>
                <a:close/>
              </a:path>
              <a:path w="50800" h="252730">
                <a:moveTo>
                  <a:pt x="25400" y="201675"/>
                </a:moveTo>
                <a:lnTo>
                  <a:pt x="19050" y="202954"/>
                </a:lnTo>
                <a:lnTo>
                  <a:pt x="19050" y="227075"/>
                </a:lnTo>
                <a:lnTo>
                  <a:pt x="31750" y="227075"/>
                </a:lnTo>
                <a:lnTo>
                  <a:pt x="31750" y="202954"/>
                </a:lnTo>
                <a:lnTo>
                  <a:pt x="25400" y="201675"/>
                </a:lnTo>
                <a:close/>
              </a:path>
              <a:path w="50800" h="252730">
                <a:moveTo>
                  <a:pt x="31750" y="202954"/>
                </a:moveTo>
                <a:lnTo>
                  <a:pt x="31750" y="227075"/>
                </a:lnTo>
                <a:lnTo>
                  <a:pt x="50800" y="227075"/>
                </a:lnTo>
                <a:lnTo>
                  <a:pt x="48795" y="217160"/>
                </a:lnTo>
                <a:lnTo>
                  <a:pt x="43338" y="209089"/>
                </a:lnTo>
                <a:lnTo>
                  <a:pt x="35262" y="203662"/>
                </a:lnTo>
                <a:lnTo>
                  <a:pt x="31750" y="202954"/>
                </a:lnTo>
                <a:close/>
              </a:path>
              <a:path w="50800" h="252730">
                <a:moveTo>
                  <a:pt x="31750" y="0"/>
                </a:moveTo>
                <a:lnTo>
                  <a:pt x="19050" y="0"/>
                </a:lnTo>
                <a:lnTo>
                  <a:pt x="19050" y="202954"/>
                </a:lnTo>
                <a:lnTo>
                  <a:pt x="25400" y="201675"/>
                </a:lnTo>
                <a:lnTo>
                  <a:pt x="31750" y="201675"/>
                </a:lnTo>
                <a:lnTo>
                  <a:pt x="31750" y="0"/>
                </a:lnTo>
                <a:close/>
              </a:path>
              <a:path w="50800" h="252730">
                <a:moveTo>
                  <a:pt x="31750" y="201675"/>
                </a:moveTo>
                <a:lnTo>
                  <a:pt x="25400" y="201675"/>
                </a:lnTo>
                <a:lnTo>
                  <a:pt x="31750" y="202954"/>
                </a:lnTo>
                <a:lnTo>
                  <a:pt x="31750" y="20167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03935" y="947420"/>
            <a:ext cx="156527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了解业务策略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4765">
              <a:lnSpc>
                <a:spcPct val="100000"/>
              </a:lnSpc>
              <a:spcBef>
                <a:spcPts val="765"/>
              </a:spcBef>
            </a:pPr>
            <a:r>
              <a:rPr sz="1200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从业务策略出发制定人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24765">
              <a:lnSpc>
                <a:spcPct val="100000"/>
              </a:lnSpc>
              <a:spcBef>
                <a:spcPts val="460"/>
              </a:spcBef>
            </a:pPr>
            <a:r>
              <a:rPr sz="1200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力资源战略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41775" y="1743075"/>
            <a:ext cx="50800" cy="281305"/>
          </a:xfrm>
          <a:custGeom>
            <a:avLst/>
            <a:gdLst/>
            <a:ahLst/>
            <a:cxnLst/>
            <a:rect l="l" t="t" r="r" b="b"/>
            <a:pathLst>
              <a:path w="50800" h="281305">
                <a:moveTo>
                  <a:pt x="19050" y="231414"/>
                </a:moveTo>
                <a:lnTo>
                  <a:pt x="15537" y="232128"/>
                </a:lnTo>
                <a:lnTo>
                  <a:pt x="7461" y="237585"/>
                </a:lnTo>
                <a:lnTo>
                  <a:pt x="2004" y="245661"/>
                </a:lnTo>
                <a:lnTo>
                  <a:pt x="0" y="255524"/>
                </a:lnTo>
                <a:lnTo>
                  <a:pt x="2004" y="265439"/>
                </a:lnTo>
                <a:lnTo>
                  <a:pt x="7461" y="273510"/>
                </a:lnTo>
                <a:lnTo>
                  <a:pt x="15537" y="278937"/>
                </a:lnTo>
                <a:lnTo>
                  <a:pt x="25400" y="280924"/>
                </a:lnTo>
                <a:lnTo>
                  <a:pt x="35262" y="278937"/>
                </a:lnTo>
                <a:lnTo>
                  <a:pt x="43338" y="273510"/>
                </a:lnTo>
                <a:lnTo>
                  <a:pt x="48795" y="265439"/>
                </a:lnTo>
                <a:lnTo>
                  <a:pt x="50800" y="255524"/>
                </a:lnTo>
                <a:lnTo>
                  <a:pt x="19050" y="255524"/>
                </a:lnTo>
                <a:lnTo>
                  <a:pt x="19050" y="231414"/>
                </a:lnTo>
                <a:close/>
              </a:path>
              <a:path w="50800" h="281305">
                <a:moveTo>
                  <a:pt x="25400" y="230124"/>
                </a:moveTo>
                <a:lnTo>
                  <a:pt x="19050" y="231414"/>
                </a:lnTo>
                <a:lnTo>
                  <a:pt x="19050" y="255524"/>
                </a:lnTo>
                <a:lnTo>
                  <a:pt x="31750" y="255524"/>
                </a:lnTo>
                <a:lnTo>
                  <a:pt x="31750" y="231414"/>
                </a:lnTo>
                <a:lnTo>
                  <a:pt x="25400" y="230124"/>
                </a:lnTo>
                <a:close/>
              </a:path>
              <a:path w="50800" h="281305">
                <a:moveTo>
                  <a:pt x="31750" y="231414"/>
                </a:moveTo>
                <a:lnTo>
                  <a:pt x="31750" y="255524"/>
                </a:lnTo>
                <a:lnTo>
                  <a:pt x="50800" y="255524"/>
                </a:lnTo>
                <a:lnTo>
                  <a:pt x="48795" y="245661"/>
                </a:lnTo>
                <a:lnTo>
                  <a:pt x="43338" y="237585"/>
                </a:lnTo>
                <a:lnTo>
                  <a:pt x="35262" y="232128"/>
                </a:lnTo>
                <a:lnTo>
                  <a:pt x="31750" y="231414"/>
                </a:lnTo>
                <a:close/>
              </a:path>
              <a:path w="50800" h="281305">
                <a:moveTo>
                  <a:pt x="31750" y="0"/>
                </a:moveTo>
                <a:lnTo>
                  <a:pt x="19050" y="0"/>
                </a:lnTo>
                <a:lnTo>
                  <a:pt x="19050" y="231414"/>
                </a:lnTo>
                <a:lnTo>
                  <a:pt x="25400" y="230124"/>
                </a:lnTo>
                <a:lnTo>
                  <a:pt x="31750" y="230124"/>
                </a:lnTo>
                <a:lnTo>
                  <a:pt x="31750" y="0"/>
                </a:lnTo>
                <a:close/>
              </a:path>
              <a:path w="50800" h="281305">
                <a:moveTo>
                  <a:pt x="31750" y="230124"/>
                </a:moveTo>
                <a:lnTo>
                  <a:pt x="25400" y="230124"/>
                </a:lnTo>
                <a:lnTo>
                  <a:pt x="31750" y="231414"/>
                </a:lnTo>
                <a:lnTo>
                  <a:pt x="31750" y="23012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94475" y="1736725"/>
            <a:ext cx="50800" cy="304800"/>
          </a:xfrm>
          <a:custGeom>
            <a:avLst/>
            <a:gdLst/>
            <a:ahLst/>
            <a:cxnLst/>
            <a:rect l="l" t="t" r="r" b="b"/>
            <a:pathLst>
              <a:path w="50800" h="304800">
                <a:moveTo>
                  <a:pt x="19050" y="255290"/>
                </a:moveTo>
                <a:lnTo>
                  <a:pt x="15537" y="256004"/>
                </a:lnTo>
                <a:lnTo>
                  <a:pt x="7461" y="261461"/>
                </a:lnTo>
                <a:lnTo>
                  <a:pt x="2004" y="269537"/>
                </a:lnTo>
                <a:lnTo>
                  <a:pt x="0" y="279400"/>
                </a:lnTo>
                <a:lnTo>
                  <a:pt x="2004" y="289262"/>
                </a:lnTo>
                <a:lnTo>
                  <a:pt x="7461" y="297338"/>
                </a:lnTo>
                <a:lnTo>
                  <a:pt x="15537" y="302795"/>
                </a:lnTo>
                <a:lnTo>
                  <a:pt x="25400" y="304800"/>
                </a:lnTo>
                <a:lnTo>
                  <a:pt x="35262" y="302795"/>
                </a:lnTo>
                <a:lnTo>
                  <a:pt x="43338" y="297338"/>
                </a:lnTo>
                <a:lnTo>
                  <a:pt x="48795" y="289262"/>
                </a:lnTo>
                <a:lnTo>
                  <a:pt x="50800" y="279400"/>
                </a:lnTo>
                <a:lnTo>
                  <a:pt x="19050" y="279400"/>
                </a:lnTo>
                <a:lnTo>
                  <a:pt x="19050" y="255290"/>
                </a:lnTo>
                <a:close/>
              </a:path>
              <a:path w="50800" h="304800">
                <a:moveTo>
                  <a:pt x="25400" y="254000"/>
                </a:moveTo>
                <a:lnTo>
                  <a:pt x="19050" y="255290"/>
                </a:lnTo>
                <a:lnTo>
                  <a:pt x="19050" y="279400"/>
                </a:lnTo>
                <a:lnTo>
                  <a:pt x="31750" y="279400"/>
                </a:lnTo>
                <a:lnTo>
                  <a:pt x="31750" y="255290"/>
                </a:lnTo>
                <a:lnTo>
                  <a:pt x="25400" y="254000"/>
                </a:lnTo>
                <a:close/>
              </a:path>
              <a:path w="50800" h="304800">
                <a:moveTo>
                  <a:pt x="31750" y="255290"/>
                </a:moveTo>
                <a:lnTo>
                  <a:pt x="31750" y="279400"/>
                </a:lnTo>
                <a:lnTo>
                  <a:pt x="50800" y="279400"/>
                </a:lnTo>
                <a:lnTo>
                  <a:pt x="48795" y="269537"/>
                </a:lnTo>
                <a:lnTo>
                  <a:pt x="43338" y="261461"/>
                </a:lnTo>
                <a:lnTo>
                  <a:pt x="35262" y="256004"/>
                </a:lnTo>
                <a:lnTo>
                  <a:pt x="31750" y="255290"/>
                </a:lnTo>
                <a:close/>
              </a:path>
              <a:path w="50800" h="304800">
                <a:moveTo>
                  <a:pt x="31750" y="0"/>
                </a:moveTo>
                <a:lnTo>
                  <a:pt x="19050" y="0"/>
                </a:lnTo>
                <a:lnTo>
                  <a:pt x="19050" y="255290"/>
                </a:lnTo>
                <a:lnTo>
                  <a:pt x="25400" y="254000"/>
                </a:lnTo>
                <a:lnTo>
                  <a:pt x="31750" y="254000"/>
                </a:lnTo>
                <a:lnTo>
                  <a:pt x="31750" y="0"/>
                </a:lnTo>
                <a:close/>
              </a:path>
              <a:path w="50800" h="304800">
                <a:moveTo>
                  <a:pt x="31750" y="254000"/>
                </a:moveTo>
                <a:lnTo>
                  <a:pt x="25400" y="254000"/>
                </a:lnTo>
                <a:lnTo>
                  <a:pt x="31750" y="255290"/>
                </a:lnTo>
                <a:lnTo>
                  <a:pt x="31750" y="2540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71775" y="3108325"/>
            <a:ext cx="50800" cy="243204"/>
          </a:xfrm>
          <a:custGeom>
            <a:avLst/>
            <a:gdLst/>
            <a:ahLst/>
            <a:cxnLst/>
            <a:rect l="l" t="t" r="r" b="b"/>
            <a:pathLst>
              <a:path w="50800" h="243204">
                <a:moveTo>
                  <a:pt x="19050" y="49509"/>
                </a:moveTo>
                <a:lnTo>
                  <a:pt x="19050" y="242824"/>
                </a:lnTo>
                <a:lnTo>
                  <a:pt x="31750" y="242824"/>
                </a:lnTo>
                <a:lnTo>
                  <a:pt x="31750" y="50800"/>
                </a:lnTo>
                <a:lnTo>
                  <a:pt x="25400" y="50800"/>
                </a:lnTo>
                <a:lnTo>
                  <a:pt x="19050" y="49509"/>
                </a:lnTo>
                <a:close/>
              </a:path>
              <a:path w="50800" h="243204">
                <a:moveTo>
                  <a:pt x="31750" y="25400"/>
                </a:moveTo>
                <a:lnTo>
                  <a:pt x="19050" y="25400"/>
                </a:lnTo>
                <a:lnTo>
                  <a:pt x="19050" y="49509"/>
                </a:lnTo>
                <a:lnTo>
                  <a:pt x="25400" y="50800"/>
                </a:lnTo>
                <a:lnTo>
                  <a:pt x="31749" y="49509"/>
                </a:lnTo>
                <a:lnTo>
                  <a:pt x="31750" y="25400"/>
                </a:lnTo>
                <a:close/>
              </a:path>
              <a:path w="50800" h="243204">
                <a:moveTo>
                  <a:pt x="31750" y="49509"/>
                </a:moveTo>
                <a:lnTo>
                  <a:pt x="25400" y="50800"/>
                </a:lnTo>
                <a:lnTo>
                  <a:pt x="31750" y="50800"/>
                </a:lnTo>
                <a:lnTo>
                  <a:pt x="31750" y="49509"/>
                </a:lnTo>
                <a:close/>
              </a:path>
              <a:path w="50800" h="243204">
                <a:moveTo>
                  <a:pt x="25400" y="0"/>
                </a:move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2004" y="35262"/>
                </a:lnTo>
                <a:lnTo>
                  <a:pt x="7461" y="43338"/>
                </a:lnTo>
                <a:lnTo>
                  <a:pt x="15537" y="48795"/>
                </a:lnTo>
                <a:lnTo>
                  <a:pt x="19050" y="49509"/>
                </a:lnTo>
                <a:lnTo>
                  <a:pt x="19050" y="25400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close/>
              </a:path>
              <a:path w="50800" h="243204">
                <a:moveTo>
                  <a:pt x="50800" y="25400"/>
                </a:moveTo>
                <a:lnTo>
                  <a:pt x="31750" y="25400"/>
                </a:lnTo>
                <a:lnTo>
                  <a:pt x="31750" y="49509"/>
                </a:ln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44116" y="3349371"/>
            <a:ext cx="1705610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algn="ctr">
              <a:lnSpc>
                <a:spcPct val="100000"/>
              </a:lnSpc>
            </a:pPr>
            <a:r>
              <a:rPr sz="16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是否满足需求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ctr">
              <a:lnSpc>
                <a:spcPct val="132000"/>
              </a:lnSpc>
              <a:spcBef>
                <a:spcPts val="310"/>
              </a:spcBef>
            </a:pPr>
            <a:r>
              <a:rPr sz="1200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现有的组织、人才是否能 够满足业务策略的需</a:t>
            </a:r>
            <a:r>
              <a:rPr sz="1200" spc="-20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求</a:t>
            </a:r>
            <a:r>
              <a:rPr sz="1200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？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11775" y="3070225"/>
            <a:ext cx="50800" cy="243204"/>
          </a:xfrm>
          <a:custGeom>
            <a:avLst/>
            <a:gdLst/>
            <a:ahLst/>
            <a:cxnLst/>
            <a:rect l="l" t="t" r="r" b="b"/>
            <a:pathLst>
              <a:path w="50800" h="243204">
                <a:moveTo>
                  <a:pt x="19050" y="49509"/>
                </a:moveTo>
                <a:lnTo>
                  <a:pt x="19050" y="242824"/>
                </a:lnTo>
                <a:lnTo>
                  <a:pt x="31750" y="242824"/>
                </a:lnTo>
                <a:lnTo>
                  <a:pt x="31750" y="50800"/>
                </a:lnTo>
                <a:lnTo>
                  <a:pt x="25400" y="50800"/>
                </a:lnTo>
                <a:lnTo>
                  <a:pt x="19050" y="49509"/>
                </a:lnTo>
                <a:close/>
              </a:path>
              <a:path w="50800" h="243204">
                <a:moveTo>
                  <a:pt x="31750" y="25400"/>
                </a:moveTo>
                <a:lnTo>
                  <a:pt x="19050" y="25400"/>
                </a:lnTo>
                <a:lnTo>
                  <a:pt x="19050" y="49509"/>
                </a:lnTo>
                <a:lnTo>
                  <a:pt x="25400" y="50800"/>
                </a:lnTo>
                <a:lnTo>
                  <a:pt x="31749" y="49509"/>
                </a:lnTo>
                <a:lnTo>
                  <a:pt x="31750" y="25400"/>
                </a:lnTo>
                <a:close/>
              </a:path>
              <a:path w="50800" h="243204">
                <a:moveTo>
                  <a:pt x="31750" y="49509"/>
                </a:moveTo>
                <a:lnTo>
                  <a:pt x="25400" y="50800"/>
                </a:lnTo>
                <a:lnTo>
                  <a:pt x="31750" y="50800"/>
                </a:lnTo>
                <a:lnTo>
                  <a:pt x="31750" y="49509"/>
                </a:lnTo>
                <a:close/>
              </a:path>
              <a:path w="50800" h="243204">
                <a:moveTo>
                  <a:pt x="25400" y="0"/>
                </a:move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2004" y="35262"/>
                </a:lnTo>
                <a:lnTo>
                  <a:pt x="7461" y="43338"/>
                </a:lnTo>
                <a:lnTo>
                  <a:pt x="15537" y="48795"/>
                </a:lnTo>
                <a:lnTo>
                  <a:pt x="19050" y="49509"/>
                </a:lnTo>
                <a:lnTo>
                  <a:pt x="19050" y="25400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close/>
              </a:path>
              <a:path w="50800" h="243204">
                <a:moveTo>
                  <a:pt x="50800" y="25400"/>
                </a:moveTo>
                <a:lnTo>
                  <a:pt x="31750" y="25400"/>
                </a:lnTo>
                <a:lnTo>
                  <a:pt x="31750" y="49509"/>
                </a:ln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41850" y="3382645"/>
            <a:ext cx="2217420" cy="169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人力资</a:t>
            </a:r>
            <a:r>
              <a:rPr sz="1600" b="1" spc="5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源</a:t>
            </a:r>
            <a:r>
              <a:rPr sz="1600" b="1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盘点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71120" marR="459105">
              <a:lnSpc>
                <a:spcPts val="1900"/>
              </a:lnSpc>
              <a:spcBef>
                <a:spcPts val="115"/>
              </a:spcBef>
            </a:pPr>
            <a:r>
              <a:rPr sz="1200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现有的人才是怎样的？  是否能够支撑业务发展？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71120">
              <a:lnSpc>
                <a:spcPct val="100000"/>
              </a:lnSpc>
              <a:spcBef>
                <a:spcPts val="265"/>
              </a:spcBef>
            </a:pPr>
            <a:r>
              <a:rPr sz="1200" spc="-5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还需要增加哪些新的技</a:t>
            </a:r>
            <a:r>
              <a:rPr sz="1200" spc="5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能</a:t>
            </a:r>
            <a:r>
              <a:rPr sz="1200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？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71120">
              <a:lnSpc>
                <a:spcPct val="100000"/>
              </a:lnSpc>
              <a:spcBef>
                <a:spcPts val="410"/>
              </a:spcBef>
            </a:pPr>
            <a:r>
              <a:rPr sz="1200" spc="-5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还需要增</a:t>
            </a:r>
            <a:r>
              <a:rPr sz="1200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加</a:t>
            </a:r>
            <a:r>
              <a:rPr sz="1200" spc="-5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哪些新的岗位？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71120" marR="5080">
              <a:lnSpc>
                <a:spcPct val="129000"/>
              </a:lnSpc>
              <a:spcBef>
                <a:spcPts val="50"/>
              </a:spcBef>
            </a:pPr>
            <a:r>
              <a:rPr sz="1200" spc="-5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人才和能力是自己培养还是外部 招</a:t>
            </a:r>
            <a:r>
              <a:rPr sz="1200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聘</a:t>
            </a:r>
            <a:r>
              <a:rPr sz="1200" spc="-5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？或</a:t>
            </a:r>
            <a:r>
              <a:rPr sz="1200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资源整合？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08925" y="3121025"/>
            <a:ext cx="50800" cy="243204"/>
          </a:xfrm>
          <a:custGeom>
            <a:avLst/>
            <a:gdLst/>
            <a:ahLst/>
            <a:cxnLst/>
            <a:rect l="l" t="t" r="r" b="b"/>
            <a:pathLst>
              <a:path w="50800" h="243204">
                <a:moveTo>
                  <a:pt x="19050" y="49509"/>
                </a:moveTo>
                <a:lnTo>
                  <a:pt x="19050" y="242824"/>
                </a:lnTo>
                <a:lnTo>
                  <a:pt x="31750" y="242824"/>
                </a:lnTo>
                <a:lnTo>
                  <a:pt x="31750" y="50800"/>
                </a:lnTo>
                <a:lnTo>
                  <a:pt x="25400" y="50800"/>
                </a:lnTo>
                <a:lnTo>
                  <a:pt x="19050" y="49509"/>
                </a:lnTo>
                <a:close/>
              </a:path>
              <a:path w="50800" h="243204">
                <a:moveTo>
                  <a:pt x="31750" y="25400"/>
                </a:moveTo>
                <a:lnTo>
                  <a:pt x="19050" y="25400"/>
                </a:lnTo>
                <a:lnTo>
                  <a:pt x="19050" y="49509"/>
                </a:lnTo>
                <a:lnTo>
                  <a:pt x="25400" y="50800"/>
                </a:lnTo>
                <a:lnTo>
                  <a:pt x="31749" y="49509"/>
                </a:lnTo>
                <a:lnTo>
                  <a:pt x="31750" y="25400"/>
                </a:lnTo>
                <a:close/>
              </a:path>
              <a:path w="50800" h="243204">
                <a:moveTo>
                  <a:pt x="31750" y="49509"/>
                </a:moveTo>
                <a:lnTo>
                  <a:pt x="25400" y="50800"/>
                </a:lnTo>
                <a:lnTo>
                  <a:pt x="31750" y="50800"/>
                </a:lnTo>
                <a:lnTo>
                  <a:pt x="31750" y="49509"/>
                </a:lnTo>
                <a:close/>
              </a:path>
              <a:path w="50800" h="243204">
                <a:moveTo>
                  <a:pt x="25400" y="0"/>
                </a:move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  <a:lnTo>
                  <a:pt x="2004" y="35262"/>
                </a:lnTo>
                <a:lnTo>
                  <a:pt x="7461" y="43338"/>
                </a:lnTo>
                <a:lnTo>
                  <a:pt x="15537" y="48795"/>
                </a:lnTo>
                <a:lnTo>
                  <a:pt x="19050" y="49509"/>
                </a:lnTo>
                <a:lnTo>
                  <a:pt x="19050" y="25400"/>
                </a:lnTo>
                <a:lnTo>
                  <a:pt x="50800" y="25400"/>
                </a:lnTo>
                <a:lnTo>
                  <a:pt x="48795" y="15537"/>
                </a:lnTo>
                <a:lnTo>
                  <a:pt x="43338" y="7461"/>
                </a:lnTo>
                <a:lnTo>
                  <a:pt x="35262" y="2004"/>
                </a:lnTo>
                <a:lnTo>
                  <a:pt x="25400" y="0"/>
                </a:lnTo>
                <a:close/>
              </a:path>
              <a:path w="50800" h="243204">
                <a:moveTo>
                  <a:pt x="50800" y="25400"/>
                </a:moveTo>
                <a:lnTo>
                  <a:pt x="31750" y="25400"/>
                </a:lnTo>
                <a:lnTo>
                  <a:pt x="31750" y="49509"/>
                </a:lnTo>
                <a:lnTo>
                  <a:pt x="35262" y="48795"/>
                </a:lnTo>
                <a:lnTo>
                  <a:pt x="43338" y="43338"/>
                </a:lnTo>
                <a:lnTo>
                  <a:pt x="48795" y="35262"/>
                </a:lnTo>
                <a:lnTo>
                  <a:pt x="50800" y="254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70318" y="3366770"/>
            <a:ext cx="2160270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>
              <a:lnSpc>
                <a:spcPct val="100000"/>
              </a:lnSpc>
            </a:pPr>
            <a:r>
              <a:rPr sz="1600" b="1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组织和人才策略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ts val="1900"/>
              </a:lnSpc>
              <a:spcBef>
                <a:spcPts val="130"/>
              </a:spcBef>
            </a:pPr>
            <a:r>
              <a:rPr sz="1200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根据盘点的结</a:t>
            </a:r>
            <a:r>
              <a:rPr sz="1200" spc="-5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果</a:t>
            </a:r>
            <a:r>
              <a:rPr sz="1200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对组织进行调整 制定人员的发展计划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68500" y="1949450"/>
            <a:ext cx="1450975" cy="145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55850" y="2089150"/>
            <a:ext cx="869950" cy="863600"/>
          </a:xfrm>
          <a:custGeom>
            <a:avLst/>
            <a:gdLst/>
            <a:ahLst/>
            <a:cxnLst/>
            <a:rect l="l" t="t" r="r" b="b"/>
            <a:pathLst>
              <a:path w="869950" h="863600">
                <a:moveTo>
                  <a:pt x="434975" y="0"/>
                </a:moveTo>
                <a:lnTo>
                  <a:pt x="387570" y="2533"/>
                </a:lnTo>
                <a:lnTo>
                  <a:pt x="341646" y="9958"/>
                </a:lnTo>
                <a:lnTo>
                  <a:pt x="297468" y="22010"/>
                </a:lnTo>
                <a:lnTo>
                  <a:pt x="255301" y="38427"/>
                </a:lnTo>
                <a:lnTo>
                  <a:pt x="215410" y="58946"/>
                </a:lnTo>
                <a:lnTo>
                  <a:pt x="178061" y="83303"/>
                </a:lnTo>
                <a:lnTo>
                  <a:pt x="143517" y="111235"/>
                </a:lnTo>
                <a:lnTo>
                  <a:pt x="112045" y="142479"/>
                </a:lnTo>
                <a:lnTo>
                  <a:pt x="83909" y="176771"/>
                </a:lnTo>
                <a:lnTo>
                  <a:pt x="59374" y="213849"/>
                </a:lnTo>
                <a:lnTo>
                  <a:pt x="38706" y="253448"/>
                </a:lnTo>
                <a:lnTo>
                  <a:pt x="22170" y="295306"/>
                </a:lnTo>
                <a:lnTo>
                  <a:pt x="10030" y="339159"/>
                </a:lnTo>
                <a:lnTo>
                  <a:pt x="2551" y="384745"/>
                </a:lnTo>
                <a:lnTo>
                  <a:pt x="0" y="431800"/>
                </a:lnTo>
                <a:lnTo>
                  <a:pt x="2551" y="478854"/>
                </a:lnTo>
                <a:lnTo>
                  <a:pt x="10030" y="524440"/>
                </a:lnTo>
                <a:lnTo>
                  <a:pt x="22170" y="568293"/>
                </a:lnTo>
                <a:lnTo>
                  <a:pt x="38706" y="610151"/>
                </a:lnTo>
                <a:lnTo>
                  <a:pt x="59374" y="649750"/>
                </a:lnTo>
                <a:lnTo>
                  <a:pt x="83909" y="686828"/>
                </a:lnTo>
                <a:lnTo>
                  <a:pt x="112045" y="721120"/>
                </a:lnTo>
                <a:lnTo>
                  <a:pt x="143517" y="752364"/>
                </a:lnTo>
                <a:lnTo>
                  <a:pt x="178061" y="780296"/>
                </a:lnTo>
                <a:lnTo>
                  <a:pt x="215410" y="804653"/>
                </a:lnTo>
                <a:lnTo>
                  <a:pt x="255301" y="825172"/>
                </a:lnTo>
                <a:lnTo>
                  <a:pt x="297468" y="841589"/>
                </a:lnTo>
                <a:lnTo>
                  <a:pt x="341646" y="853641"/>
                </a:lnTo>
                <a:lnTo>
                  <a:pt x="387570" y="861066"/>
                </a:lnTo>
                <a:lnTo>
                  <a:pt x="434975" y="863600"/>
                </a:lnTo>
                <a:lnTo>
                  <a:pt x="482379" y="861066"/>
                </a:lnTo>
                <a:lnTo>
                  <a:pt x="528303" y="853641"/>
                </a:lnTo>
                <a:lnTo>
                  <a:pt x="572481" y="841589"/>
                </a:lnTo>
                <a:lnTo>
                  <a:pt x="614648" y="825172"/>
                </a:lnTo>
                <a:lnTo>
                  <a:pt x="621911" y="821436"/>
                </a:lnTo>
                <a:lnTo>
                  <a:pt x="434975" y="821436"/>
                </a:lnTo>
                <a:lnTo>
                  <a:pt x="385707" y="818401"/>
                </a:lnTo>
                <a:lnTo>
                  <a:pt x="338263" y="809540"/>
                </a:lnTo>
                <a:lnTo>
                  <a:pt x="293013" y="795218"/>
                </a:lnTo>
                <a:lnTo>
                  <a:pt x="250324" y="775798"/>
                </a:lnTo>
                <a:lnTo>
                  <a:pt x="210565" y="751646"/>
                </a:lnTo>
                <a:lnTo>
                  <a:pt x="174104" y="723126"/>
                </a:lnTo>
                <a:lnTo>
                  <a:pt x="141310" y="690602"/>
                </a:lnTo>
                <a:lnTo>
                  <a:pt x="112550" y="654440"/>
                </a:lnTo>
                <a:lnTo>
                  <a:pt x="88193" y="615003"/>
                </a:lnTo>
                <a:lnTo>
                  <a:pt x="68608" y="572655"/>
                </a:lnTo>
                <a:lnTo>
                  <a:pt x="54162" y="527763"/>
                </a:lnTo>
                <a:lnTo>
                  <a:pt x="45225" y="480689"/>
                </a:lnTo>
                <a:lnTo>
                  <a:pt x="42164" y="431800"/>
                </a:lnTo>
                <a:lnTo>
                  <a:pt x="45225" y="382910"/>
                </a:lnTo>
                <a:lnTo>
                  <a:pt x="54162" y="335836"/>
                </a:lnTo>
                <a:lnTo>
                  <a:pt x="68608" y="290944"/>
                </a:lnTo>
                <a:lnTo>
                  <a:pt x="88193" y="248596"/>
                </a:lnTo>
                <a:lnTo>
                  <a:pt x="112550" y="209159"/>
                </a:lnTo>
                <a:lnTo>
                  <a:pt x="141310" y="172997"/>
                </a:lnTo>
                <a:lnTo>
                  <a:pt x="174104" y="140473"/>
                </a:lnTo>
                <a:lnTo>
                  <a:pt x="210565" y="111953"/>
                </a:lnTo>
                <a:lnTo>
                  <a:pt x="250324" y="87801"/>
                </a:lnTo>
                <a:lnTo>
                  <a:pt x="293013" y="68381"/>
                </a:lnTo>
                <a:lnTo>
                  <a:pt x="338263" y="54059"/>
                </a:lnTo>
                <a:lnTo>
                  <a:pt x="385707" y="45198"/>
                </a:lnTo>
                <a:lnTo>
                  <a:pt x="434975" y="42164"/>
                </a:lnTo>
                <a:lnTo>
                  <a:pt x="621911" y="42164"/>
                </a:lnTo>
                <a:lnTo>
                  <a:pt x="614648" y="38427"/>
                </a:lnTo>
                <a:lnTo>
                  <a:pt x="572481" y="22010"/>
                </a:lnTo>
                <a:lnTo>
                  <a:pt x="528303" y="9958"/>
                </a:lnTo>
                <a:lnTo>
                  <a:pt x="482379" y="2533"/>
                </a:lnTo>
                <a:lnTo>
                  <a:pt x="434975" y="0"/>
                </a:lnTo>
                <a:close/>
              </a:path>
              <a:path w="869950" h="863600">
                <a:moveTo>
                  <a:pt x="621911" y="42164"/>
                </a:moveTo>
                <a:lnTo>
                  <a:pt x="434975" y="42164"/>
                </a:lnTo>
                <a:lnTo>
                  <a:pt x="484242" y="45198"/>
                </a:lnTo>
                <a:lnTo>
                  <a:pt x="531686" y="54059"/>
                </a:lnTo>
                <a:lnTo>
                  <a:pt x="576936" y="68381"/>
                </a:lnTo>
                <a:lnTo>
                  <a:pt x="619625" y="87801"/>
                </a:lnTo>
                <a:lnTo>
                  <a:pt x="659384" y="111953"/>
                </a:lnTo>
                <a:lnTo>
                  <a:pt x="695845" y="140473"/>
                </a:lnTo>
                <a:lnTo>
                  <a:pt x="728639" y="172997"/>
                </a:lnTo>
                <a:lnTo>
                  <a:pt x="757399" y="209159"/>
                </a:lnTo>
                <a:lnTo>
                  <a:pt x="781756" y="248596"/>
                </a:lnTo>
                <a:lnTo>
                  <a:pt x="801341" y="290944"/>
                </a:lnTo>
                <a:lnTo>
                  <a:pt x="815787" y="335836"/>
                </a:lnTo>
                <a:lnTo>
                  <a:pt x="824724" y="382910"/>
                </a:lnTo>
                <a:lnTo>
                  <a:pt x="827786" y="431800"/>
                </a:lnTo>
                <a:lnTo>
                  <a:pt x="824724" y="480689"/>
                </a:lnTo>
                <a:lnTo>
                  <a:pt x="815787" y="527763"/>
                </a:lnTo>
                <a:lnTo>
                  <a:pt x="801341" y="572655"/>
                </a:lnTo>
                <a:lnTo>
                  <a:pt x="781756" y="615003"/>
                </a:lnTo>
                <a:lnTo>
                  <a:pt x="757399" y="654440"/>
                </a:lnTo>
                <a:lnTo>
                  <a:pt x="728639" y="690602"/>
                </a:lnTo>
                <a:lnTo>
                  <a:pt x="695845" y="723126"/>
                </a:lnTo>
                <a:lnTo>
                  <a:pt x="659384" y="751646"/>
                </a:lnTo>
                <a:lnTo>
                  <a:pt x="619625" y="775798"/>
                </a:lnTo>
                <a:lnTo>
                  <a:pt x="576936" y="795218"/>
                </a:lnTo>
                <a:lnTo>
                  <a:pt x="531686" y="809540"/>
                </a:lnTo>
                <a:lnTo>
                  <a:pt x="484242" y="818401"/>
                </a:lnTo>
                <a:lnTo>
                  <a:pt x="434975" y="821436"/>
                </a:lnTo>
                <a:lnTo>
                  <a:pt x="621911" y="821436"/>
                </a:lnTo>
                <a:lnTo>
                  <a:pt x="691888" y="780296"/>
                </a:lnTo>
                <a:lnTo>
                  <a:pt x="726432" y="752364"/>
                </a:lnTo>
                <a:lnTo>
                  <a:pt x="757904" y="721120"/>
                </a:lnTo>
                <a:lnTo>
                  <a:pt x="786040" y="686828"/>
                </a:lnTo>
                <a:lnTo>
                  <a:pt x="810575" y="649750"/>
                </a:lnTo>
                <a:lnTo>
                  <a:pt x="831243" y="610151"/>
                </a:lnTo>
                <a:lnTo>
                  <a:pt x="847779" y="568293"/>
                </a:lnTo>
                <a:lnTo>
                  <a:pt x="859919" y="524440"/>
                </a:lnTo>
                <a:lnTo>
                  <a:pt x="867398" y="478854"/>
                </a:lnTo>
                <a:lnTo>
                  <a:pt x="869950" y="431800"/>
                </a:lnTo>
                <a:lnTo>
                  <a:pt x="867398" y="384745"/>
                </a:lnTo>
                <a:lnTo>
                  <a:pt x="859919" y="339159"/>
                </a:lnTo>
                <a:lnTo>
                  <a:pt x="847779" y="295306"/>
                </a:lnTo>
                <a:lnTo>
                  <a:pt x="831243" y="253448"/>
                </a:lnTo>
                <a:lnTo>
                  <a:pt x="810575" y="213849"/>
                </a:lnTo>
                <a:lnTo>
                  <a:pt x="786040" y="176771"/>
                </a:lnTo>
                <a:lnTo>
                  <a:pt x="757904" y="142479"/>
                </a:lnTo>
                <a:lnTo>
                  <a:pt x="726432" y="111235"/>
                </a:lnTo>
                <a:lnTo>
                  <a:pt x="691888" y="83303"/>
                </a:lnTo>
                <a:lnTo>
                  <a:pt x="654539" y="58946"/>
                </a:lnTo>
                <a:lnTo>
                  <a:pt x="621911" y="42164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68550" y="2095500"/>
            <a:ext cx="844550" cy="844550"/>
          </a:xfrm>
          <a:custGeom>
            <a:avLst/>
            <a:gdLst/>
            <a:ahLst/>
            <a:cxnLst/>
            <a:rect l="l" t="t" r="r" b="b"/>
            <a:pathLst>
              <a:path w="844550" h="844550">
                <a:moveTo>
                  <a:pt x="422275" y="0"/>
                </a:moveTo>
                <a:lnTo>
                  <a:pt x="373036" y="2841"/>
                </a:lnTo>
                <a:lnTo>
                  <a:pt x="325465" y="11154"/>
                </a:lnTo>
                <a:lnTo>
                  <a:pt x="279876" y="24622"/>
                </a:lnTo>
                <a:lnTo>
                  <a:pt x="236588" y="42928"/>
                </a:lnTo>
                <a:lnTo>
                  <a:pt x="195917" y="65753"/>
                </a:lnTo>
                <a:lnTo>
                  <a:pt x="158182" y="92782"/>
                </a:lnTo>
                <a:lnTo>
                  <a:pt x="123698" y="123698"/>
                </a:lnTo>
                <a:lnTo>
                  <a:pt x="92782" y="158182"/>
                </a:lnTo>
                <a:lnTo>
                  <a:pt x="65753" y="195917"/>
                </a:lnTo>
                <a:lnTo>
                  <a:pt x="42928" y="236588"/>
                </a:lnTo>
                <a:lnTo>
                  <a:pt x="24622" y="279876"/>
                </a:lnTo>
                <a:lnTo>
                  <a:pt x="11154" y="325465"/>
                </a:lnTo>
                <a:lnTo>
                  <a:pt x="2841" y="373036"/>
                </a:lnTo>
                <a:lnTo>
                  <a:pt x="0" y="422275"/>
                </a:lnTo>
                <a:lnTo>
                  <a:pt x="2841" y="471513"/>
                </a:lnTo>
                <a:lnTo>
                  <a:pt x="11154" y="519084"/>
                </a:lnTo>
                <a:lnTo>
                  <a:pt x="24622" y="564673"/>
                </a:lnTo>
                <a:lnTo>
                  <a:pt x="42928" y="607961"/>
                </a:lnTo>
                <a:lnTo>
                  <a:pt x="65753" y="648632"/>
                </a:lnTo>
                <a:lnTo>
                  <a:pt x="92782" y="686367"/>
                </a:lnTo>
                <a:lnTo>
                  <a:pt x="123698" y="720851"/>
                </a:lnTo>
                <a:lnTo>
                  <a:pt x="158182" y="751767"/>
                </a:lnTo>
                <a:lnTo>
                  <a:pt x="195917" y="778796"/>
                </a:lnTo>
                <a:lnTo>
                  <a:pt x="236588" y="801621"/>
                </a:lnTo>
                <a:lnTo>
                  <a:pt x="279876" y="819927"/>
                </a:lnTo>
                <a:lnTo>
                  <a:pt x="325465" y="833395"/>
                </a:lnTo>
                <a:lnTo>
                  <a:pt x="373036" y="841708"/>
                </a:lnTo>
                <a:lnTo>
                  <a:pt x="422275" y="844550"/>
                </a:lnTo>
                <a:lnTo>
                  <a:pt x="471513" y="841708"/>
                </a:lnTo>
                <a:lnTo>
                  <a:pt x="519084" y="833395"/>
                </a:lnTo>
                <a:lnTo>
                  <a:pt x="564673" y="819927"/>
                </a:lnTo>
                <a:lnTo>
                  <a:pt x="607961" y="801621"/>
                </a:lnTo>
                <a:lnTo>
                  <a:pt x="648632" y="778796"/>
                </a:lnTo>
                <a:lnTo>
                  <a:pt x="686367" y="751767"/>
                </a:lnTo>
                <a:lnTo>
                  <a:pt x="720851" y="720852"/>
                </a:lnTo>
                <a:lnTo>
                  <a:pt x="751767" y="686367"/>
                </a:lnTo>
                <a:lnTo>
                  <a:pt x="778796" y="648632"/>
                </a:lnTo>
                <a:lnTo>
                  <a:pt x="801621" y="607961"/>
                </a:lnTo>
                <a:lnTo>
                  <a:pt x="819927" y="564673"/>
                </a:lnTo>
                <a:lnTo>
                  <a:pt x="833395" y="519084"/>
                </a:lnTo>
                <a:lnTo>
                  <a:pt x="841708" y="471513"/>
                </a:lnTo>
                <a:lnTo>
                  <a:pt x="844550" y="422275"/>
                </a:lnTo>
                <a:lnTo>
                  <a:pt x="841708" y="373036"/>
                </a:lnTo>
                <a:lnTo>
                  <a:pt x="833395" y="325465"/>
                </a:lnTo>
                <a:lnTo>
                  <a:pt x="819927" y="279876"/>
                </a:lnTo>
                <a:lnTo>
                  <a:pt x="801621" y="236588"/>
                </a:lnTo>
                <a:lnTo>
                  <a:pt x="778796" y="195917"/>
                </a:lnTo>
                <a:lnTo>
                  <a:pt x="751767" y="158182"/>
                </a:lnTo>
                <a:lnTo>
                  <a:pt x="720852" y="123698"/>
                </a:lnTo>
                <a:lnTo>
                  <a:pt x="686367" y="92782"/>
                </a:lnTo>
                <a:lnTo>
                  <a:pt x="648632" y="65753"/>
                </a:lnTo>
                <a:lnTo>
                  <a:pt x="607961" y="42928"/>
                </a:lnTo>
                <a:lnTo>
                  <a:pt x="564673" y="24622"/>
                </a:lnTo>
                <a:lnTo>
                  <a:pt x="519084" y="11154"/>
                </a:lnTo>
                <a:lnTo>
                  <a:pt x="471513" y="2841"/>
                </a:lnTo>
                <a:lnTo>
                  <a:pt x="422275" y="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06650" y="2133600"/>
            <a:ext cx="774700" cy="774700"/>
          </a:xfrm>
          <a:custGeom>
            <a:avLst/>
            <a:gdLst/>
            <a:ahLst/>
            <a:cxnLst/>
            <a:rect l="l" t="t" r="r" b="b"/>
            <a:pathLst>
              <a:path w="774700" h="774700">
                <a:moveTo>
                  <a:pt x="387350" y="0"/>
                </a:moveTo>
                <a:lnTo>
                  <a:pt x="338773" y="3018"/>
                </a:lnTo>
                <a:lnTo>
                  <a:pt x="291993" y="11833"/>
                </a:lnTo>
                <a:lnTo>
                  <a:pt x="247375" y="26080"/>
                </a:lnTo>
                <a:lnTo>
                  <a:pt x="205281" y="45395"/>
                </a:lnTo>
                <a:lnTo>
                  <a:pt x="166074" y="69416"/>
                </a:lnTo>
                <a:lnTo>
                  <a:pt x="130119" y="97778"/>
                </a:lnTo>
                <a:lnTo>
                  <a:pt x="97778" y="130119"/>
                </a:lnTo>
                <a:lnTo>
                  <a:pt x="69416" y="166074"/>
                </a:lnTo>
                <a:lnTo>
                  <a:pt x="45395" y="205281"/>
                </a:lnTo>
                <a:lnTo>
                  <a:pt x="26080" y="247375"/>
                </a:lnTo>
                <a:lnTo>
                  <a:pt x="11833" y="291993"/>
                </a:lnTo>
                <a:lnTo>
                  <a:pt x="3018" y="338773"/>
                </a:lnTo>
                <a:lnTo>
                  <a:pt x="0" y="387350"/>
                </a:lnTo>
                <a:lnTo>
                  <a:pt x="3018" y="435926"/>
                </a:lnTo>
                <a:lnTo>
                  <a:pt x="11833" y="482706"/>
                </a:lnTo>
                <a:lnTo>
                  <a:pt x="26080" y="527324"/>
                </a:lnTo>
                <a:lnTo>
                  <a:pt x="45395" y="569418"/>
                </a:lnTo>
                <a:lnTo>
                  <a:pt x="69416" y="608625"/>
                </a:lnTo>
                <a:lnTo>
                  <a:pt x="97778" y="644580"/>
                </a:lnTo>
                <a:lnTo>
                  <a:pt x="130119" y="676921"/>
                </a:lnTo>
                <a:lnTo>
                  <a:pt x="166074" y="705283"/>
                </a:lnTo>
                <a:lnTo>
                  <a:pt x="205281" y="729304"/>
                </a:lnTo>
                <a:lnTo>
                  <a:pt x="247375" y="748619"/>
                </a:lnTo>
                <a:lnTo>
                  <a:pt x="291993" y="762866"/>
                </a:lnTo>
                <a:lnTo>
                  <a:pt x="338773" y="771681"/>
                </a:lnTo>
                <a:lnTo>
                  <a:pt x="387350" y="774700"/>
                </a:lnTo>
                <a:lnTo>
                  <a:pt x="435926" y="771681"/>
                </a:lnTo>
                <a:lnTo>
                  <a:pt x="482706" y="762866"/>
                </a:lnTo>
                <a:lnTo>
                  <a:pt x="527324" y="748619"/>
                </a:lnTo>
                <a:lnTo>
                  <a:pt x="569418" y="729304"/>
                </a:lnTo>
                <a:lnTo>
                  <a:pt x="608625" y="705283"/>
                </a:lnTo>
                <a:lnTo>
                  <a:pt x="644580" y="676921"/>
                </a:lnTo>
                <a:lnTo>
                  <a:pt x="676921" y="644580"/>
                </a:lnTo>
                <a:lnTo>
                  <a:pt x="705283" y="608625"/>
                </a:lnTo>
                <a:lnTo>
                  <a:pt x="729304" y="569418"/>
                </a:lnTo>
                <a:lnTo>
                  <a:pt x="748619" y="527324"/>
                </a:lnTo>
                <a:lnTo>
                  <a:pt x="762866" y="482706"/>
                </a:lnTo>
                <a:lnTo>
                  <a:pt x="771681" y="435926"/>
                </a:lnTo>
                <a:lnTo>
                  <a:pt x="774700" y="387350"/>
                </a:lnTo>
                <a:lnTo>
                  <a:pt x="771681" y="338773"/>
                </a:lnTo>
                <a:lnTo>
                  <a:pt x="762866" y="291993"/>
                </a:lnTo>
                <a:lnTo>
                  <a:pt x="748619" y="247375"/>
                </a:lnTo>
                <a:lnTo>
                  <a:pt x="729304" y="205281"/>
                </a:lnTo>
                <a:lnTo>
                  <a:pt x="705283" y="166074"/>
                </a:lnTo>
                <a:lnTo>
                  <a:pt x="676921" y="130119"/>
                </a:lnTo>
                <a:lnTo>
                  <a:pt x="644580" y="97778"/>
                </a:lnTo>
                <a:lnTo>
                  <a:pt x="608625" y="69416"/>
                </a:lnTo>
                <a:lnTo>
                  <a:pt x="569418" y="45395"/>
                </a:lnTo>
                <a:lnTo>
                  <a:pt x="527324" y="26080"/>
                </a:lnTo>
                <a:lnTo>
                  <a:pt x="482706" y="11833"/>
                </a:lnTo>
                <a:lnTo>
                  <a:pt x="435926" y="3018"/>
                </a:lnTo>
                <a:lnTo>
                  <a:pt x="387350" y="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51100" y="23495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685800" h="400050">
                <a:moveTo>
                  <a:pt x="0" y="400050"/>
                </a:moveTo>
                <a:lnTo>
                  <a:pt x="685800" y="400050"/>
                </a:lnTo>
                <a:lnTo>
                  <a:pt x="68580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44850" y="1949450"/>
            <a:ext cx="1450975" cy="145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32200" y="2089150"/>
            <a:ext cx="869950" cy="863600"/>
          </a:xfrm>
          <a:custGeom>
            <a:avLst/>
            <a:gdLst/>
            <a:ahLst/>
            <a:cxnLst/>
            <a:rect l="l" t="t" r="r" b="b"/>
            <a:pathLst>
              <a:path w="869950" h="863600">
                <a:moveTo>
                  <a:pt x="434975" y="0"/>
                </a:moveTo>
                <a:lnTo>
                  <a:pt x="387570" y="2533"/>
                </a:lnTo>
                <a:lnTo>
                  <a:pt x="341646" y="9958"/>
                </a:lnTo>
                <a:lnTo>
                  <a:pt x="297468" y="22010"/>
                </a:lnTo>
                <a:lnTo>
                  <a:pt x="255301" y="38427"/>
                </a:lnTo>
                <a:lnTo>
                  <a:pt x="215410" y="58946"/>
                </a:lnTo>
                <a:lnTo>
                  <a:pt x="178061" y="83303"/>
                </a:lnTo>
                <a:lnTo>
                  <a:pt x="143517" y="111235"/>
                </a:lnTo>
                <a:lnTo>
                  <a:pt x="112045" y="142479"/>
                </a:lnTo>
                <a:lnTo>
                  <a:pt x="83909" y="176771"/>
                </a:lnTo>
                <a:lnTo>
                  <a:pt x="59374" y="213849"/>
                </a:lnTo>
                <a:lnTo>
                  <a:pt x="38706" y="253448"/>
                </a:lnTo>
                <a:lnTo>
                  <a:pt x="22170" y="295306"/>
                </a:lnTo>
                <a:lnTo>
                  <a:pt x="10030" y="339159"/>
                </a:lnTo>
                <a:lnTo>
                  <a:pt x="2551" y="384745"/>
                </a:lnTo>
                <a:lnTo>
                  <a:pt x="0" y="431800"/>
                </a:lnTo>
                <a:lnTo>
                  <a:pt x="2551" y="478854"/>
                </a:lnTo>
                <a:lnTo>
                  <a:pt x="10030" y="524440"/>
                </a:lnTo>
                <a:lnTo>
                  <a:pt x="22170" y="568293"/>
                </a:lnTo>
                <a:lnTo>
                  <a:pt x="38706" y="610151"/>
                </a:lnTo>
                <a:lnTo>
                  <a:pt x="59374" y="649750"/>
                </a:lnTo>
                <a:lnTo>
                  <a:pt x="83909" y="686828"/>
                </a:lnTo>
                <a:lnTo>
                  <a:pt x="112045" y="721120"/>
                </a:lnTo>
                <a:lnTo>
                  <a:pt x="143517" y="752364"/>
                </a:lnTo>
                <a:lnTo>
                  <a:pt x="178061" y="780296"/>
                </a:lnTo>
                <a:lnTo>
                  <a:pt x="215410" y="804653"/>
                </a:lnTo>
                <a:lnTo>
                  <a:pt x="255301" y="825172"/>
                </a:lnTo>
                <a:lnTo>
                  <a:pt x="297468" y="841589"/>
                </a:lnTo>
                <a:lnTo>
                  <a:pt x="341646" y="853641"/>
                </a:lnTo>
                <a:lnTo>
                  <a:pt x="387570" y="861066"/>
                </a:lnTo>
                <a:lnTo>
                  <a:pt x="434975" y="863600"/>
                </a:lnTo>
                <a:lnTo>
                  <a:pt x="482379" y="861066"/>
                </a:lnTo>
                <a:lnTo>
                  <a:pt x="528303" y="853641"/>
                </a:lnTo>
                <a:lnTo>
                  <a:pt x="572481" y="841589"/>
                </a:lnTo>
                <a:lnTo>
                  <a:pt x="614648" y="825172"/>
                </a:lnTo>
                <a:lnTo>
                  <a:pt x="621911" y="821436"/>
                </a:lnTo>
                <a:lnTo>
                  <a:pt x="434975" y="821436"/>
                </a:lnTo>
                <a:lnTo>
                  <a:pt x="385707" y="818401"/>
                </a:lnTo>
                <a:lnTo>
                  <a:pt x="338263" y="809540"/>
                </a:lnTo>
                <a:lnTo>
                  <a:pt x="293013" y="795218"/>
                </a:lnTo>
                <a:lnTo>
                  <a:pt x="250324" y="775798"/>
                </a:lnTo>
                <a:lnTo>
                  <a:pt x="210565" y="751646"/>
                </a:lnTo>
                <a:lnTo>
                  <a:pt x="174104" y="723126"/>
                </a:lnTo>
                <a:lnTo>
                  <a:pt x="141310" y="690602"/>
                </a:lnTo>
                <a:lnTo>
                  <a:pt x="112550" y="654440"/>
                </a:lnTo>
                <a:lnTo>
                  <a:pt x="88193" y="615003"/>
                </a:lnTo>
                <a:lnTo>
                  <a:pt x="68608" y="572655"/>
                </a:lnTo>
                <a:lnTo>
                  <a:pt x="54162" y="527763"/>
                </a:lnTo>
                <a:lnTo>
                  <a:pt x="45225" y="480689"/>
                </a:lnTo>
                <a:lnTo>
                  <a:pt x="42164" y="431800"/>
                </a:lnTo>
                <a:lnTo>
                  <a:pt x="45225" y="382910"/>
                </a:lnTo>
                <a:lnTo>
                  <a:pt x="54162" y="335836"/>
                </a:lnTo>
                <a:lnTo>
                  <a:pt x="68608" y="290944"/>
                </a:lnTo>
                <a:lnTo>
                  <a:pt x="88193" y="248596"/>
                </a:lnTo>
                <a:lnTo>
                  <a:pt x="112550" y="209159"/>
                </a:lnTo>
                <a:lnTo>
                  <a:pt x="141310" y="172997"/>
                </a:lnTo>
                <a:lnTo>
                  <a:pt x="174104" y="140473"/>
                </a:lnTo>
                <a:lnTo>
                  <a:pt x="210565" y="111953"/>
                </a:lnTo>
                <a:lnTo>
                  <a:pt x="250324" y="87801"/>
                </a:lnTo>
                <a:lnTo>
                  <a:pt x="293013" y="68381"/>
                </a:lnTo>
                <a:lnTo>
                  <a:pt x="338263" y="54059"/>
                </a:lnTo>
                <a:lnTo>
                  <a:pt x="385707" y="45198"/>
                </a:lnTo>
                <a:lnTo>
                  <a:pt x="434975" y="42164"/>
                </a:lnTo>
                <a:lnTo>
                  <a:pt x="621911" y="42164"/>
                </a:lnTo>
                <a:lnTo>
                  <a:pt x="614648" y="38427"/>
                </a:lnTo>
                <a:lnTo>
                  <a:pt x="572481" y="22010"/>
                </a:lnTo>
                <a:lnTo>
                  <a:pt x="528303" y="9958"/>
                </a:lnTo>
                <a:lnTo>
                  <a:pt x="482379" y="2533"/>
                </a:lnTo>
                <a:lnTo>
                  <a:pt x="434975" y="0"/>
                </a:lnTo>
                <a:close/>
              </a:path>
              <a:path w="869950" h="863600">
                <a:moveTo>
                  <a:pt x="621911" y="42164"/>
                </a:moveTo>
                <a:lnTo>
                  <a:pt x="434975" y="42164"/>
                </a:lnTo>
                <a:lnTo>
                  <a:pt x="484242" y="45198"/>
                </a:lnTo>
                <a:lnTo>
                  <a:pt x="531686" y="54059"/>
                </a:lnTo>
                <a:lnTo>
                  <a:pt x="576936" y="68381"/>
                </a:lnTo>
                <a:lnTo>
                  <a:pt x="619625" y="87801"/>
                </a:lnTo>
                <a:lnTo>
                  <a:pt x="659384" y="111953"/>
                </a:lnTo>
                <a:lnTo>
                  <a:pt x="695845" y="140473"/>
                </a:lnTo>
                <a:lnTo>
                  <a:pt x="728639" y="172997"/>
                </a:lnTo>
                <a:lnTo>
                  <a:pt x="757399" y="209159"/>
                </a:lnTo>
                <a:lnTo>
                  <a:pt x="781756" y="248596"/>
                </a:lnTo>
                <a:lnTo>
                  <a:pt x="801341" y="290944"/>
                </a:lnTo>
                <a:lnTo>
                  <a:pt x="815787" y="335836"/>
                </a:lnTo>
                <a:lnTo>
                  <a:pt x="824724" y="382910"/>
                </a:lnTo>
                <a:lnTo>
                  <a:pt x="827786" y="431800"/>
                </a:lnTo>
                <a:lnTo>
                  <a:pt x="824724" y="480689"/>
                </a:lnTo>
                <a:lnTo>
                  <a:pt x="815787" y="527763"/>
                </a:lnTo>
                <a:lnTo>
                  <a:pt x="801341" y="572655"/>
                </a:lnTo>
                <a:lnTo>
                  <a:pt x="781756" y="615003"/>
                </a:lnTo>
                <a:lnTo>
                  <a:pt x="757399" y="654440"/>
                </a:lnTo>
                <a:lnTo>
                  <a:pt x="728639" y="690602"/>
                </a:lnTo>
                <a:lnTo>
                  <a:pt x="695845" y="723126"/>
                </a:lnTo>
                <a:lnTo>
                  <a:pt x="659384" y="751646"/>
                </a:lnTo>
                <a:lnTo>
                  <a:pt x="619625" y="775798"/>
                </a:lnTo>
                <a:lnTo>
                  <a:pt x="576936" y="795218"/>
                </a:lnTo>
                <a:lnTo>
                  <a:pt x="531686" y="809540"/>
                </a:lnTo>
                <a:lnTo>
                  <a:pt x="484242" y="818401"/>
                </a:lnTo>
                <a:lnTo>
                  <a:pt x="434975" y="821436"/>
                </a:lnTo>
                <a:lnTo>
                  <a:pt x="621911" y="821436"/>
                </a:lnTo>
                <a:lnTo>
                  <a:pt x="691888" y="780296"/>
                </a:lnTo>
                <a:lnTo>
                  <a:pt x="726432" y="752364"/>
                </a:lnTo>
                <a:lnTo>
                  <a:pt x="757904" y="721120"/>
                </a:lnTo>
                <a:lnTo>
                  <a:pt x="786040" y="686828"/>
                </a:lnTo>
                <a:lnTo>
                  <a:pt x="810575" y="649750"/>
                </a:lnTo>
                <a:lnTo>
                  <a:pt x="831243" y="610151"/>
                </a:lnTo>
                <a:lnTo>
                  <a:pt x="847779" y="568293"/>
                </a:lnTo>
                <a:lnTo>
                  <a:pt x="859919" y="524440"/>
                </a:lnTo>
                <a:lnTo>
                  <a:pt x="867398" y="478854"/>
                </a:lnTo>
                <a:lnTo>
                  <a:pt x="869950" y="431800"/>
                </a:lnTo>
                <a:lnTo>
                  <a:pt x="867398" y="384745"/>
                </a:lnTo>
                <a:lnTo>
                  <a:pt x="859919" y="339159"/>
                </a:lnTo>
                <a:lnTo>
                  <a:pt x="847779" y="295306"/>
                </a:lnTo>
                <a:lnTo>
                  <a:pt x="831243" y="253448"/>
                </a:lnTo>
                <a:lnTo>
                  <a:pt x="810575" y="213849"/>
                </a:lnTo>
                <a:lnTo>
                  <a:pt x="786040" y="176771"/>
                </a:lnTo>
                <a:lnTo>
                  <a:pt x="757904" y="142479"/>
                </a:lnTo>
                <a:lnTo>
                  <a:pt x="726432" y="111235"/>
                </a:lnTo>
                <a:lnTo>
                  <a:pt x="691888" y="83303"/>
                </a:lnTo>
                <a:lnTo>
                  <a:pt x="654539" y="58946"/>
                </a:lnTo>
                <a:lnTo>
                  <a:pt x="621911" y="42164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44900" y="2095500"/>
            <a:ext cx="844550" cy="844550"/>
          </a:xfrm>
          <a:custGeom>
            <a:avLst/>
            <a:gdLst/>
            <a:ahLst/>
            <a:cxnLst/>
            <a:rect l="l" t="t" r="r" b="b"/>
            <a:pathLst>
              <a:path w="844550" h="844550">
                <a:moveTo>
                  <a:pt x="422275" y="0"/>
                </a:moveTo>
                <a:lnTo>
                  <a:pt x="373036" y="2841"/>
                </a:lnTo>
                <a:lnTo>
                  <a:pt x="325465" y="11154"/>
                </a:lnTo>
                <a:lnTo>
                  <a:pt x="279876" y="24622"/>
                </a:lnTo>
                <a:lnTo>
                  <a:pt x="236588" y="42928"/>
                </a:lnTo>
                <a:lnTo>
                  <a:pt x="195917" y="65753"/>
                </a:lnTo>
                <a:lnTo>
                  <a:pt x="158182" y="92782"/>
                </a:lnTo>
                <a:lnTo>
                  <a:pt x="123698" y="123698"/>
                </a:lnTo>
                <a:lnTo>
                  <a:pt x="92782" y="158182"/>
                </a:lnTo>
                <a:lnTo>
                  <a:pt x="65753" y="195917"/>
                </a:lnTo>
                <a:lnTo>
                  <a:pt x="42928" y="236588"/>
                </a:lnTo>
                <a:lnTo>
                  <a:pt x="24622" y="279876"/>
                </a:lnTo>
                <a:lnTo>
                  <a:pt x="11154" y="325465"/>
                </a:lnTo>
                <a:lnTo>
                  <a:pt x="2841" y="373036"/>
                </a:lnTo>
                <a:lnTo>
                  <a:pt x="0" y="422275"/>
                </a:lnTo>
                <a:lnTo>
                  <a:pt x="2841" y="471513"/>
                </a:lnTo>
                <a:lnTo>
                  <a:pt x="11154" y="519084"/>
                </a:lnTo>
                <a:lnTo>
                  <a:pt x="24622" y="564673"/>
                </a:lnTo>
                <a:lnTo>
                  <a:pt x="42928" y="607961"/>
                </a:lnTo>
                <a:lnTo>
                  <a:pt x="65753" y="648632"/>
                </a:lnTo>
                <a:lnTo>
                  <a:pt x="92782" y="686367"/>
                </a:lnTo>
                <a:lnTo>
                  <a:pt x="123698" y="720851"/>
                </a:lnTo>
                <a:lnTo>
                  <a:pt x="158182" y="751767"/>
                </a:lnTo>
                <a:lnTo>
                  <a:pt x="195917" y="778796"/>
                </a:lnTo>
                <a:lnTo>
                  <a:pt x="236588" y="801621"/>
                </a:lnTo>
                <a:lnTo>
                  <a:pt x="279876" y="819927"/>
                </a:lnTo>
                <a:lnTo>
                  <a:pt x="325465" y="833395"/>
                </a:lnTo>
                <a:lnTo>
                  <a:pt x="373036" y="841708"/>
                </a:lnTo>
                <a:lnTo>
                  <a:pt x="422275" y="844550"/>
                </a:lnTo>
                <a:lnTo>
                  <a:pt x="471513" y="841708"/>
                </a:lnTo>
                <a:lnTo>
                  <a:pt x="519084" y="833395"/>
                </a:lnTo>
                <a:lnTo>
                  <a:pt x="564673" y="819927"/>
                </a:lnTo>
                <a:lnTo>
                  <a:pt x="607961" y="801621"/>
                </a:lnTo>
                <a:lnTo>
                  <a:pt x="648632" y="778796"/>
                </a:lnTo>
                <a:lnTo>
                  <a:pt x="686367" y="751767"/>
                </a:lnTo>
                <a:lnTo>
                  <a:pt x="720851" y="720852"/>
                </a:lnTo>
                <a:lnTo>
                  <a:pt x="751767" y="686367"/>
                </a:lnTo>
                <a:lnTo>
                  <a:pt x="778796" y="648632"/>
                </a:lnTo>
                <a:lnTo>
                  <a:pt x="801621" y="607961"/>
                </a:lnTo>
                <a:lnTo>
                  <a:pt x="819927" y="564673"/>
                </a:lnTo>
                <a:lnTo>
                  <a:pt x="833395" y="519084"/>
                </a:lnTo>
                <a:lnTo>
                  <a:pt x="841708" y="471513"/>
                </a:lnTo>
                <a:lnTo>
                  <a:pt x="844550" y="422275"/>
                </a:lnTo>
                <a:lnTo>
                  <a:pt x="841708" y="373036"/>
                </a:lnTo>
                <a:lnTo>
                  <a:pt x="833395" y="325465"/>
                </a:lnTo>
                <a:lnTo>
                  <a:pt x="819927" y="279876"/>
                </a:lnTo>
                <a:lnTo>
                  <a:pt x="801621" y="236588"/>
                </a:lnTo>
                <a:lnTo>
                  <a:pt x="778796" y="195917"/>
                </a:lnTo>
                <a:lnTo>
                  <a:pt x="751767" y="158182"/>
                </a:lnTo>
                <a:lnTo>
                  <a:pt x="720852" y="123698"/>
                </a:lnTo>
                <a:lnTo>
                  <a:pt x="686367" y="92782"/>
                </a:lnTo>
                <a:lnTo>
                  <a:pt x="648632" y="65753"/>
                </a:lnTo>
                <a:lnTo>
                  <a:pt x="607961" y="42928"/>
                </a:lnTo>
                <a:lnTo>
                  <a:pt x="564673" y="24622"/>
                </a:lnTo>
                <a:lnTo>
                  <a:pt x="519084" y="11154"/>
                </a:lnTo>
                <a:lnTo>
                  <a:pt x="471513" y="2841"/>
                </a:lnTo>
                <a:lnTo>
                  <a:pt x="42227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83000" y="2133600"/>
            <a:ext cx="768350" cy="774700"/>
          </a:xfrm>
          <a:custGeom>
            <a:avLst/>
            <a:gdLst/>
            <a:ahLst/>
            <a:cxnLst/>
            <a:rect l="l" t="t" r="r" b="b"/>
            <a:pathLst>
              <a:path w="768350" h="774700">
                <a:moveTo>
                  <a:pt x="384175" y="0"/>
                </a:moveTo>
                <a:lnTo>
                  <a:pt x="335976" y="3018"/>
                </a:lnTo>
                <a:lnTo>
                  <a:pt x="289566" y="11833"/>
                </a:lnTo>
                <a:lnTo>
                  <a:pt x="245305" y="26080"/>
                </a:lnTo>
                <a:lnTo>
                  <a:pt x="203553" y="45395"/>
                </a:lnTo>
                <a:lnTo>
                  <a:pt x="164668" y="69416"/>
                </a:lnTo>
                <a:lnTo>
                  <a:pt x="129011" y="97778"/>
                </a:lnTo>
                <a:lnTo>
                  <a:pt x="96942" y="130119"/>
                </a:lnTo>
                <a:lnTo>
                  <a:pt x="68819" y="166074"/>
                </a:lnTo>
                <a:lnTo>
                  <a:pt x="45003" y="205281"/>
                </a:lnTo>
                <a:lnTo>
                  <a:pt x="25854" y="247375"/>
                </a:lnTo>
                <a:lnTo>
                  <a:pt x="11730" y="291993"/>
                </a:lnTo>
                <a:lnTo>
                  <a:pt x="2992" y="338773"/>
                </a:lnTo>
                <a:lnTo>
                  <a:pt x="0" y="387350"/>
                </a:lnTo>
                <a:lnTo>
                  <a:pt x="2992" y="435926"/>
                </a:lnTo>
                <a:lnTo>
                  <a:pt x="11730" y="482706"/>
                </a:lnTo>
                <a:lnTo>
                  <a:pt x="25854" y="527324"/>
                </a:lnTo>
                <a:lnTo>
                  <a:pt x="45003" y="569418"/>
                </a:lnTo>
                <a:lnTo>
                  <a:pt x="68819" y="608625"/>
                </a:lnTo>
                <a:lnTo>
                  <a:pt x="96942" y="644580"/>
                </a:lnTo>
                <a:lnTo>
                  <a:pt x="129011" y="676921"/>
                </a:lnTo>
                <a:lnTo>
                  <a:pt x="164668" y="705283"/>
                </a:lnTo>
                <a:lnTo>
                  <a:pt x="203553" y="729304"/>
                </a:lnTo>
                <a:lnTo>
                  <a:pt x="245305" y="748619"/>
                </a:lnTo>
                <a:lnTo>
                  <a:pt x="289566" y="762866"/>
                </a:lnTo>
                <a:lnTo>
                  <a:pt x="335976" y="771681"/>
                </a:lnTo>
                <a:lnTo>
                  <a:pt x="384175" y="774700"/>
                </a:lnTo>
                <a:lnTo>
                  <a:pt x="432373" y="771681"/>
                </a:lnTo>
                <a:lnTo>
                  <a:pt x="478783" y="762866"/>
                </a:lnTo>
                <a:lnTo>
                  <a:pt x="523044" y="748619"/>
                </a:lnTo>
                <a:lnTo>
                  <a:pt x="564796" y="729304"/>
                </a:lnTo>
                <a:lnTo>
                  <a:pt x="603681" y="705283"/>
                </a:lnTo>
                <a:lnTo>
                  <a:pt x="639338" y="676921"/>
                </a:lnTo>
                <a:lnTo>
                  <a:pt x="671407" y="644580"/>
                </a:lnTo>
                <a:lnTo>
                  <a:pt x="699530" y="608625"/>
                </a:lnTo>
                <a:lnTo>
                  <a:pt x="723346" y="569418"/>
                </a:lnTo>
                <a:lnTo>
                  <a:pt x="742495" y="527324"/>
                </a:lnTo>
                <a:lnTo>
                  <a:pt x="756619" y="482706"/>
                </a:lnTo>
                <a:lnTo>
                  <a:pt x="765357" y="435926"/>
                </a:lnTo>
                <a:lnTo>
                  <a:pt x="768350" y="387350"/>
                </a:lnTo>
                <a:lnTo>
                  <a:pt x="765357" y="338773"/>
                </a:lnTo>
                <a:lnTo>
                  <a:pt x="756619" y="291993"/>
                </a:lnTo>
                <a:lnTo>
                  <a:pt x="742495" y="247375"/>
                </a:lnTo>
                <a:lnTo>
                  <a:pt x="723346" y="205281"/>
                </a:lnTo>
                <a:lnTo>
                  <a:pt x="699530" y="166074"/>
                </a:lnTo>
                <a:lnTo>
                  <a:pt x="671407" y="130119"/>
                </a:lnTo>
                <a:lnTo>
                  <a:pt x="639338" y="97778"/>
                </a:lnTo>
                <a:lnTo>
                  <a:pt x="603681" y="69416"/>
                </a:lnTo>
                <a:lnTo>
                  <a:pt x="564796" y="45395"/>
                </a:lnTo>
                <a:lnTo>
                  <a:pt x="523044" y="26080"/>
                </a:lnTo>
                <a:lnTo>
                  <a:pt x="478783" y="11833"/>
                </a:lnTo>
                <a:lnTo>
                  <a:pt x="432373" y="3018"/>
                </a:lnTo>
                <a:lnTo>
                  <a:pt x="38417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21100" y="2349500"/>
            <a:ext cx="692150" cy="400050"/>
          </a:xfrm>
          <a:custGeom>
            <a:avLst/>
            <a:gdLst/>
            <a:ahLst/>
            <a:cxnLst/>
            <a:rect l="l" t="t" r="r" b="b"/>
            <a:pathLst>
              <a:path w="692150" h="400050">
                <a:moveTo>
                  <a:pt x="0" y="400050"/>
                </a:moveTo>
                <a:lnTo>
                  <a:pt x="692150" y="400050"/>
                </a:lnTo>
                <a:lnTo>
                  <a:pt x="69215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1200" y="1949450"/>
            <a:ext cx="1450975" cy="145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08550" y="2089150"/>
            <a:ext cx="869950" cy="863600"/>
          </a:xfrm>
          <a:custGeom>
            <a:avLst/>
            <a:gdLst/>
            <a:ahLst/>
            <a:cxnLst/>
            <a:rect l="l" t="t" r="r" b="b"/>
            <a:pathLst>
              <a:path w="869950" h="863600">
                <a:moveTo>
                  <a:pt x="434975" y="0"/>
                </a:moveTo>
                <a:lnTo>
                  <a:pt x="387570" y="2533"/>
                </a:lnTo>
                <a:lnTo>
                  <a:pt x="341646" y="9958"/>
                </a:lnTo>
                <a:lnTo>
                  <a:pt x="297468" y="22010"/>
                </a:lnTo>
                <a:lnTo>
                  <a:pt x="255301" y="38427"/>
                </a:lnTo>
                <a:lnTo>
                  <a:pt x="215410" y="58946"/>
                </a:lnTo>
                <a:lnTo>
                  <a:pt x="178061" y="83303"/>
                </a:lnTo>
                <a:lnTo>
                  <a:pt x="143517" y="111235"/>
                </a:lnTo>
                <a:lnTo>
                  <a:pt x="112045" y="142479"/>
                </a:lnTo>
                <a:lnTo>
                  <a:pt x="83909" y="176771"/>
                </a:lnTo>
                <a:lnTo>
                  <a:pt x="59374" y="213849"/>
                </a:lnTo>
                <a:lnTo>
                  <a:pt x="38706" y="253448"/>
                </a:lnTo>
                <a:lnTo>
                  <a:pt x="22170" y="295306"/>
                </a:lnTo>
                <a:lnTo>
                  <a:pt x="10030" y="339159"/>
                </a:lnTo>
                <a:lnTo>
                  <a:pt x="2551" y="384745"/>
                </a:lnTo>
                <a:lnTo>
                  <a:pt x="0" y="431800"/>
                </a:lnTo>
                <a:lnTo>
                  <a:pt x="2551" y="478854"/>
                </a:lnTo>
                <a:lnTo>
                  <a:pt x="10030" y="524440"/>
                </a:lnTo>
                <a:lnTo>
                  <a:pt x="22170" y="568293"/>
                </a:lnTo>
                <a:lnTo>
                  <a:pt x="38706" y="610151"/>
                </a:lnTo>
                <a:lnTo>
                  <a:pt x="59374" y="649750"/>
                </a:lnTo>
                <a:lnTo>
                  <a:pt x="83909" y="686828"/>
                </a:lnTo>
                <a:lnTo>
                  <a:pt x="112045" y="721120"/>
                </a:lnTo>
                <a:lnTo>
                  <a:pt x="143517" y="752364"/>
                </a:lnTo>
                <a:lnTo>
                  <a:pt x="178061" y="780296"/>
                </a:lnTo>
                <a:lnTo>
                  <a:pt x="215410" y="804653"/>
                </a:lnTo>
                <a:lnTo>
                  <a:pt x="255301" y="825172"/>
                </a:lnTo>
                <a:lnTo>
                  <a:pt x="297468" y="841589"/>
                </a:lnTo>
                <a:lnTo>
                  <a:pt x="341646" y="853641"/>
                </a:lnTo>
                <a:lnTo>
                  <a:pt x="387570" y="861066"/>
                </a:lnTo>
                <a:lnTo>
                  <a:pt x="434975" y="863600"/>
                </a:lnTo>
                <a:lnTo>
                  <a:pt x="482379" y="861066"/>
                </a:lnTo>
                <a:lnTo>
                  <a:pt x="528303" y="853641"/>
                </a:lnTo>
                <a:lnTo>
                  <a:pt x="572481" y="841589"/>
                </a:lnTo>
                <a:lnTo>
                  <a:pt x="614648" y="825172"/>
                </a:lnTo>
                <a:lnTo>
                  <a:pt x="621911" y="821436"/>
                </a:lnTo>
                <a:lnTo>
                  <a:pt x="434975" y="821436"/>
                </a:lnTo>
                <a:lnTo>
                  <a:pt x="385707" y="818401"/>
                </a:lnTo>
                <a:lnTo>
                  <a:pt x="338263" y="809540"/>
                </a:lnTo>
                <a:lnTo>
                  <a:pt x="293013" y="795218"/>
                </a:lnTo>
                <a:lnTo>
                  <a:pt x="250324" y="775798"/>
                </a:lnTo>
                <a:lnTo>
                  <a:pt x="210565" y="751646"/>
                </a:lnTo>
                <a:lnTo>
                  <a:pt x="174104" y="723126"/>
                </a:lnTo>
                <a:lnTo>
                  <a:pt x="141310" y="690602"/>
                </a:lnTo>
                <a:lnTo>
                  <a:pt x="112550" y="654440"/>
                </a:lnTo>
                <a:lnTo>
                  <a:pt x="88193" y="615003"/>
                </a:lnTo>
                <a:lnTo>
                  <a:pt x="68608" y="572655"/>
                </a:lnTo>
                <a:lnTo>
                  <a:pt x="54162" y="527763"/>
                </a:lnTo>
                <a:lnTo>
                  <a:pt x="45225" y="480689"/>
                </a:lnTo>
                <a:lnTo>
                  <a:pt x="42164" y="431800"/>
                </a:lnTo>
                <a:lnTo>
                  <a:pt x="45225" y="382910"/>
                </a:lnTo>
                <a:lnTo>
                  <a:pt x="54162" y="335836"/>
                </a:lnTo>
                <a:lnTo>
                  <a:pt x="68608" y="290944"/>
                </a:lnTo>
                <a:lnTo>
                  <a:pt x="88193" y="248596"/>
                </a:lnTo>
                <a:lnTo>
                  <a:pt x="112550" y="209159"/>
                </a:lnTo>
                <a:lnTo>
                  <a:pt x="141310" y="172997"/>
                </a:lnTo>
                <a:lnTo>
                  <a:pt x="174104" y="140473"/>
                </a:lnTo>
                <a:lnTo>
                  <a:pt x="210565" y="111953"/>
                </a:lnTo>
                <a:lnTo>
                  <a:pt x="250324" y="87801"/>
                </a:lnTo>
                <a:lnTo>
                  <a:pt x="293013" y="68381"/>
                </a:lnTo>
                <a:lnTo>
                  <a:pt x="338263" y="54059"/>
                </a:lnTo>
                <a:lnTo>
                  <a:pt x="385707" y="45198"/>
                </a:lnTo>
                <a:lnTo>
                  <a:pt x="434975" y="42164"/>
                </a:lnTo>
                <a:lnTo>
                  <a:pt x="621911" y="42164"/>
                </a:lnTo>
                <a:lnTo>
                  <a:pt x="614648" y="38427"/>
                </a:lnTo>
                <a:lnTo>
                  <a:pt x="572481" y="22010"/>
                </a:lnTo>
                <a:lnTo>
                  <a:pt x="528303" y="9958"/>
                </a:lnTo>
                <a:lnTo>
                  <a:pt x="482379" y="2533"/>
                </a:lnTo>
                <a:lnTo>
                  <a:pt x="434975" y="0"/>
                </a:lnTo>
                <a:close/>
              </a:path>
              <a:path w="869950" h="863600">
                <a:moveTo>
                  <a:pt x="621911" y="42164"/>
                </a:moveTo>
                <a:lnTo>
                  <a:pt x="434975" y="42164"/>
                </a:lnTo>
                <a:lnTo>
                  <a:pt x="484242" y="45198"/>
                </a:lnTo>
                <a:lnTo>
                  <a:pt x="531686" y="54059"/>
                </a:lnTo>
                <a:lnTo>
                  <a:pt x="576936" y="68381"/>
                </a:lnTo>
                <a:lnTo>
                  <a:pt x="619625" y="87801"/>
                </a:lnTo>
                <a:lnTo>
                  <a:pt x="659384" y="111953"/>
                </a:lnTo>
                <a:lnTo>
                  <a:pt x="695845" y="140473"/>
                </a:lnTo>
                <a:lnTo>
                  <a:pt x="728639" y="172997"/>
                </a:lnTo>
                <a:lnTo>
                  <a:pt x="757399" y="209159"/>
                </a:lnTo>
                <a:lnTo>
                  <a:pt x="781756" y="248596"/>
                </a:lnTo>
                <a:lnTo>
                  <a:pt x="801341" y="290944"/>
                </a:lnTo>
                <a:lnTo>
                  <a:pt x="815787" y="335836"/>
                </a:lnTo>
                <a:lnTo>
                  <a:pt x="824724" y="382910"/>
                </a:lnTo>
                <a:lnTo>
                  <a:pt x="827786" y="431800"/>
                </a:lnTo>
                <a:lnTo>
                  <a:pt x="824724" y="480689"/>
                </a:lnTo>
                <a:lnTo>
                  <a:pt x="815787" y="527763"/>
                </a:lnTo>
                <a:lnTo>
                  <a:pt x="801341" y="572655"/>
                </a:lnTo>
                <a:lnTo>
                  <a:pt x="781756" y="615003"/>
                </a:lnTo>
                <a:lnTo>
                  <a:pt x="757399" y="654440"/>
                </a:lnTo>
                <a:lnTo>
                  <a:pt x="728639" y="690602"/>
                </a:lnTo>
                <a:lnTo>
                  <a:pt x="695845" y="723126"/>
                </a:lnTo>
                <a:lnTo>
                  <a:pt x="659384" y="751646"/>
                </a:lnTo>
                <a:lnTo>
                  <a:pt x="619625" y="775798"/>
                </a:lnTo>
                <a:lnTo>
                  <a:pt x="576936" y="795218"/>
                </a:lnTo>
                <a:lnTo>
                  <a:pt x="531686" y="809540"/>
                </a:lnTo>
                <a:lnTo>
                  <a:pt x="484242" y="818401"/>
                </a:lnTo>
                <a:lnTo>
                  <a:pt x="434975" y="821436"/>
                </a:lnTo>
                <a:lnTo>
                  <a:pt x="621911" y="821436"/>
                </a:lnTo>
                <a:lnTo>
                  <a:pt x="691888" y="780296"/>
                </a:lnTo>
                <a:lnTo>
                  <a:pt x="726432" y="752364"/>
                </a:lnTo>
                <a:lnTo>
                  <a:pt x="757904" y="721120"/>
                </a:lnTo>
                <a:lnTo>
                  <a:pt x="786040" y="686828"/>
                </a:lnTo>
                <a:lnTo>
                  <a:pt x="810575" y="649750"/>
                </a:lnTo>
                <a:lnTo>
                  <a:pt x="831243" y="610151"/>
                </a:lnTo>
                <a:lnTo>
                  <a:pt x="847779" y="568293"/>
                </a:lnTo>
                <a:lnTo>
                  <a:pt x="859919" y="524440"/>
                </a:lnTo>
                <a:lnTo>
                  <a:pt x="867398" y="478854"/>
                </a:lnTo>
                <a:lnTo>
                  <a:pt x="869950" y="431800"/>
                </a:lnTo>
                <a:lnTo>
                  <a:pt x="867398" y="384745"/>
                </a:lnTo>
                <a:lnTo>
                  <a:pt x="859919" y="339159"/>
                </a:lnTo>
                <a:lnTo>
                  <a:pt x="847779" y="295306"/>
                </a:lnTo>
                <a:lnTo>
                  <a:pt x="831243" y="253448"/>
                </a:lnTo>
                <a:lnTo>
                  <a:pt x="810575" y="213849"/>
                </a:lnTo>
                <a:lnTo>
                  <a:pt x="786040" y="176771"/>
                </a:lnTo>
                <a:lnTo>
                  <a:pt x="757904" y="142479"/>
                </a:lnTo>
                <a:lnTo>
                  <a:pt x="726432" y="111235"/>
                </a:lnTo>
                <a:lnTo>
                  <a:pt x="691888" y="83303"/>
                </a:lnTo>
                <a:lnTo>
                  <a:pt x="654539" y="58946"/>
                </a:lnTo>
                <a:lnTo>
                  <a:pt x="621911" y="42164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21250" y="2095500"/>
            <a:ext cx="844550" cy="844550"/>
          </a:xfrm>
          <a:custGeom>
            <a:avLst/>
            <a:gdLst/>
            <a:ahLst/>
            <a:cxnLst/>
            <a:rect l="l" t="t" r="r" b="b"/>
            <a:pathLst>
              <a:path w="844550" h="844550">
                <a:moveTo>
                  <a:pt x="422275" y="0"/>
                </a:moveTo>
                <a:lnTo>
                  <a:pt x="373036" y="2841"/>
                </a:lnTo>
                <a:lnTo>
                  <a:pt x="325465" y="11154"/>
                </a:lnTo>
                <a:lnTo>
                  <a:pt x="279876" y="24622"/>
                </a:lnTo>
                <a:lnTo>
                  <a:pt x="236588" y="42928"/>
                </a:lnTo>
                <a:lnTo>
                  <a:pt x="195917" y="65753"/>
                </a:lnTo>
                <a:lnTo>
                  <a:pt x="158182" y="92782"/>
                </a:lnTo>
                <a:lnTo>
                  <a:pt x="123698" y="123698"/>
                </a:lnTo>
                <a:lnTo>
                  <a:pt x="92782" y="158182"/>
                </a:lnTo>
                <a:lnTo>
                  <a:pt x="65753" y="195917"/>
                </a:lnTo>
                <a:lnTo>
                  <a:pt x="42928" y="236588"/>
                </a:lnTo>
                <a:lnTo>
                  <a:pt x="24622" y="279876"/>
                </a:lnTo>
                <a:lnTo>
                  <a:pt x="11154" y="325465"/>
                </a:lnTo>
                <a:lnTo>
                  <a:pt x="2841" y="373036"/>
                </a:lnTo>
                <a:lnTo>
                  <a:pt x="0" y="422275"/>
                </a:lnTo>
                <a:lnTo>
                  <a:pt x="2841" y="471513"/>
                </a:lnTo>
                <a:lnTo>
                  <a:pt x="11154" y="519084"/>
                </a:lnTo>
                <a:lnTo>
                  <a:pt x="24622" y="564673"/>
                </a:lnTo>
                <a:lnTo>
                  <a:pt x="42928" y="607961"/>
                </a:lnTo>
                <a:lnTo>
                  <a:pt x="65753" y="648632"/>
                </a:lnTo>
                <a:lnTo>
                  <a:pt x="92782" y="686367"/>
                </a:lnTo>
                <a:lnTo>
                  <a:pt x="123698" y="720851"/>
                </a:lnTo>
                <a:lnTo>
                  <a:pt x="158182" y="751767"/>
                </a:lnTo>
                <a:lnTo>
                  <a:pt x="195917" y="778796"/>
                </a:lnTo>
                <a:lnTo>
                  <a:pt x="236588" y="801621"/>
                </a:lnTo>
                <a:lnTo>
                  <a:pt x="279876" y="819927"/>
                </a:lnTo>
                <a:lnTo>
                  <a:pt x="325465" y="833395"/>
                </a:lnTo>
                <a:lnTo>
                  <a:pt x="373036" y="841708"/>
                </a:lnTo>
                <a:lnTo>
                  <a:pt x="422275" y="844550"/>
                </a:lnTo>
                <a:lnTo>
                  <a:pt x="471513" y="841708"/>
                </a:lnTo>
                <a:lnTo>
                  <a:pt x="519084" y="833395"/>
                </a:lnTo>
                <a:lnTo>
                  <a:pt x="564673" y="819927"/>
                </a:lnTo>
                <a:lnTo>
                  <a:pt x="607961" y="801621"/>
                </a:lnTo>
                <a:lnTo>
                  <a:pt x="648632" y="778796"/>
                </a:lnTo>
                <a:lnTo>
                  <a:pt x="686367" y="751767"/>
                </a:lnTo>
                <a:lnTo>
                  <a:pt x="720851" y="720852"/>
                </a:lnTo>
                <a:lnTo>
                  <a:pt x="751767" y="686367"/>
                </a:lnTo>
                <a:lnTo>
                  <a:pt x="778796" y="648632"/>
                </a:lnTo>
                <a:lnTo>
                  <a:pt x="801621" y="607961"/>
                </a:lnTo>
                <a:lnTo>
                  <a:pt x="819927" y="564673"/>
                </a:lnTo>
                <a:lnTo>
                  <a:pt x="833395" y="519084"/>
                </a:lnTo>
                <a:lnTo>
                  <a:pt x="841708" y="471513"/>
                </a:lnTo>
                <a:lnTo>
                  <a:pt x="844550" y="422275"/>
                </a:lnTo>
                <a:lnTo>
                  <a:pt x="841708" y="373036"/>
                </a:lnTo>
                <a:lnTo>
                  <a:pt x="833395" y="325465"/>
                </a:lnTo>
                <a:lnTo>
                  <a:pt x="819927" y="279876"/>
                </a:lnTo>
                <a:lnTo>
                  <a:pt x="801621" y="236588"/>
                </a:lnTo>
                <a:lnTo>
                  <a:pt x="778796" y="195917"/>
                </a:lnTo>
                <a:lnTo>
                  <a:pt x="751767" y="158182"/>
                </a:lnTo>
                <a:lnTo>
                  <a:pt x="720852" y="123698"/>
                </a:lnTo>
                <a:lnTo>
                  <a:pt x="686367" y="92782"/>
                </a:lnTo>
                <a:lnTo>
                  <a:pt x="648632" y="65753"/>
                </a:lnTo>
                <a:lnTo>
                  <a:pt x="607961" y="42928"/>
                </a:lnTo>
                <a:lnTo>
                  <a:pt x="564673" y="24622"/>
                </a:lnTo>
                <a:lnTo>
                  <a:pt x="519084" y="11154"/>
                </a:lnTo>
                <a:lnTo>
                  <a:pt x="471513" y="2841"/>
                </a:lnTo>
                <a:lnTo>
                  <a:pt x="422275" y="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59350" y="2133600"/>
            <a:ext cx="768350" cy="774700"/>
          </a:xfrm>
          <a:custGeom>
            <a:avLst/>
            <a:gdLst/>
            <a:ahLst/>
            <a:cxnLst/>
            <a:rect l="l" t="t" r="r" b="b"/>
            <a:pathLst>
              <a:path w="768350" h="774700">
                <a:moveTo>
                  <a:pt x="384175" y="0"/>
                </a:moveTo>
                <a:lnTo>
                  <a:pt x="335976" y="3018"/>
                </a:lnTo>
                <a:lnTo>
                  <a:pt x="289566" y="11833"/>
                </a:lnTo>
                <a:lnTo>
                  <a:pt x="245305" y="26080"/>
                </a:lnTo>
                <a:lnTo>
                  <a:pt x="203553" y="45395"/>
                </a:lnTo>
                <a:lnTo>
                  <a:pt x="164668" y="69416"/>
                </a:lnTo>
                <a:lnTo>
                  <a:pt x="129011" y="97778"/>
                </a:lnTo>
                <a:lnTo>
                  <a:pt x="96942" y="130119"/>
                </a:lnTo>
                <a:lnTo>
                  <a:pt x="68819" y="166074"/>
                </a:lnTo>
                <a:lnTo>
                  <a:pt x="45003" y="205281"/>
                </a:lnTo>
                <a:lnTo>
                  <a:pt x="25854" y="247375"/>
                </a:lnTo>
                <a:lnTo>
                  <a:pt x="11730" y="291993"/>
                </a:lnTo>
                <a:lnTo>
                  <a:pt x="2992" y="338773"/>
                </a:lnTo>
                <a:lnTo>
                  <a:pt x="0" y="387350"/>
                </a:lnTo>
                <a:lnTo>
                  <a:pt x="2992" y="435926"/>
                </a:lnTo>
                <a:lnTo>
                  <a:pt x="11730" y="482706"/>
                </a:lnTo>
                <a:lnTo>
                  <a:pt x="25854" y="527324"/>
                </a:lnTo>
                <a:lnTo>
                  <a:pt x="45003" y="569418"/>
                </a:lnTo>
                <a:lnTo>
                  <a:pt x="68819" y="608625"/>
                </a:lnTo>
                <a:lnTo>
                  <a:pt x="96942" y="644580"/>
                </a:lnTo>
                <a:lnTo>
                  <a:pt x="129011" y="676921"/>
                </a:lnTo>
                <a:lnTo>
                  <a:pt x="164668" y="705283"/>
                </a:lnTo>
                <a:lnTo>
                  <a:pt x="203553" y="729304"/>
                </a:lnTo>
                <a:lnTo>
                  <a:pt x="245305" y="748619"/>
                </a:lnTo>
                <a:lnTo>
                  <a:pt x="289566" y="762866"/>
                </a:lnTo>
                <a:lnTo>
                  <a:pt x="335976" y="771681"/>
                </a:lnTo>
                <a:lnTo>
                  <a:pt x="384175" y="774700"/>
                </a:lnTo>
                <a:lnTo>
                  <a:pt x="432373" y="771681"/>
                </a:lnTo>
                <a:lnTo>
                  <a:pt x="478783" y="762866"/>
                </a:lnTo>
                <a:lnTo>
                  <a:pt x="523044" y="748619"/>
                </a:lnTo>
                <a:lnTo>
                  <a:pt x="564796" y="729304"/>
                </a:lnTo>
                <a:lnTo>
                  <a:pt x="603681" y="705283"/>
                </a:lnTo>
                <a:lnTo>
                  <a:pt x="639338" y="676921"/>
                </a:lnTo>
                <a:lnTo>
                  <a:pt x="671407" y="644580"/>
                </a:lnTo>
                <a:lnTo>
                  <a:pt x="699530" y="608625"/>
                </a:lnTo>
                <a:lnTo>
                  <a:pt x="723346" y="569418"/>
                </a:lnTo>
                <a:lnTo>
                  <a:pt x="742495" y="527324"/>
                </a:lnTo>
                <a:lnTo>
                  <a:pt x="756619" y="482706"/>
                </a:lnTo>
                <a:lnTo>
                  <a:pt x="765357" y="435926"/>
                </a:lnTo>
                <a:lnTo>
                  <a:pt x="768350" y="387350"/>
                </a:lnTo>
                <a:lnTo>
                  <a:pt x="765357" y="338773"/>
                </a:lnTo>
                <a:lnTo>
                  <a:pt x="756619" y="291993"/>
                </a:lnTo>
                <a:lnTo>
                  <a:pt x="742495" y="247375"/>
                </a:lnTo>
                <a:lnTo>
                  <a:pt x="723346" y="205281"/>
                </a:lnTo>
                <a:lnTo>
                  <a:pt x="699530" y="166074"/>
                </a:lnTo>
                <a:lnTo>
                  <a:pt x="671407" y="130119"/>
                </a:lnTo>
                <a:lnTo>
                  <a:pt x="639338" y="97778"/>
                </a:lnTo>
                <a:lnTo>
                  <a:pt x="603681" y="69416"/>
                </a:lnTo>
                <a:lnTo>
                  <a:pt x="564796" y="45395"/>
                </a:lnTo>
                <a:lnTo>
                  <a:pt x="523044" y="26080"/>
                </a:lnTo>
                <a:lnTo>
                  <a:pt x="478783" y="11833"/>
                </a:lnTo>
                <a:lnTo>
                  <a:pt x="432373" y="3018"/>
                </a:lnTo>
                <a:lnTo>
                  <a:pt x="384175" y="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97450" y="2349500"/>
            <a:ext cx="692150" cy="400050"/>
          </a:xfrm>
          <a:custGeom>
            <a:avLst/>
            <a:gdLst/>
            <a:ahLst/>
            <a:cxnLst/>
            <a:rect l="l" t="t" r="r" b="b"/>
            <a:pathLst>
              <a:path w="692150" h="400050">
                <a:moveTo>
                  <a:pt x="0" y="400050"/>
                </a:moveTo>
                <a:lnTo>
                  <a:pt x="692150" y="400050"/>
                </a:lnTo>
                <a:lnTo>
                  <a:pt x="69215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97550" y="1949450"/>
            <a:ext cx="1450975" cy="145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84900" y="2089150"/>
            <a:ext cx="869950" cy="863600"/>
          </a:xfrm>
          <a:custGeom>
            <a:avLst/>
            <a:gdLst/>
            <a:ahLst/>
            <a:cxnLst/>
            <a:rect l="l" t="t" r="r" b="b"/>
            <a:pathLst>
              <a:path w="869950" h="863600">
                <a:moveTo>
                  <a:pt x="434975" y="0"/>
                </a:moveTo>
                <a:lnTo>
                  <a:pt x="387570" y="2533"/>
                </a:lnTo>
                <a:lnTo>
                  <a:pt x="341646" y="9958"/>
                </a:lnTo>
                <a:lnTo>
                  <a:pt x="297468" y="22010"/>
                </a:lnTo>
                <a:lnTo>
                  <a:pt x="255301" y="38427"/>
                </a:lnTo>
                <a:lnTo>
                  <a:pt x="215410" y="58946"/>
                </a:lnTo>
                <a:lnTo>
                  <a:pt x="178061" y="83303"/>
                </a:lnTo>
                <a:lnTo>
                  <a:pt x="143517" y="111235"/>
                </a:lnTo>
                <a:lnTo>
                  <a:pt x="112045" y="142479"/>
                </a:lnTo>
                <a:lnTo>
                  <a:pt x="83909" y="176771"/>
                </a:lnTo>
                <a:lnTo>
                  <a:pt x="59374" y="213849"/>
                </a:lnTo>
                <a:lnTo>
                  <a:pt x="38706" y="253448"/>
                </a:lnTo>
                <a:lnTo>
                  <a:pt x="22170" y="295306"/>
                </a:lnTo>
                <a:lnTo>
                  <a:pt x="10030" y="339159"/>
                </a:lnTo>
                <a:lnTo>
                  <a:pt x="2551" y="384745"/>
                </a:lnTo>
                <a:lnTo>
                  <a:pt x="0" y="431800"/>
                </a:lnTo>
                <a:lnTo>
                  <a:pt x="2551" y="478854"/>
                </a:lnTo>
                <a:lnTo>
                  <a:pt x="10030" y="524440"/>
                </a:lnTo>
                <a:lnTo>
                  <a:pt x="22170" y="568293"/>
                </a:lnTo>
                <a:lnTo>
                  <a:pt x="38706" y="610151"/>
                </a:lnTo>
                <a:lnTo>
                  <a:pt x="59374" y="649750"/>
                </a:lnTo>
                <a:lnTo>
                  <a:pt x="83909" y="686828"/>
                </a:lnTo>
                <a:lnTo>
                  <a:pt x="112045" y="721120"/>
                </a:lnTo>
                <a:lnTo>
                  <a:pt x="143517" y="752364"/>
                </a:lnTo>
                <a:lnTo>
                  <a:pt x="178061" y="780296"/>
                </a:lnTo>
                <a:lnTo>
                  <a:pt x="215410" y="804653"/>
                </a:lnTo>
                <a:lnTo>
                  <a:pt x="255301" y="825172"/>
                </a:lnTo>
                <a:lnTo>
                  <a:pt x="297468" y="841589"/>
                </a:lnTo>
                <a:lnTo>
                  <a:pt x="341646" y="853641"/>
                </a:lnTo>
                <a:lnTo>
                  <a:pt x="387570" y="861066"/>
                </a:lnTo>
                <a:lnTo>
                  <a:pt x="434975" y="863600"/>
                </a:lnTo>
                <a:lnTo>
                  <a:pt x="482379" y="861066"/>
                </a:lnTo>
                <a:lnTo>
                  <a:pt x="528303" y="853641"/>
                </a:lnTo>
                <a:lnTo>
                  <a:pt x="572481" y="841589"/>
                </a:lnTo>
                <a:lnTo>
                  <a:pt x="614648" y="825172"/>
                </a:lnTo>
                <a:lnTo>
                  <a:pt x="621911" y="821436"/>
                </a:lnTo>
                <a:lnTo>
                  <a:pt x="434975" y="821436"/>
                </a:lnTo>
                <a:lnTo>
                  <a:pt x="385707" y="818401"/>
                </a:lnTo>
                <a:lnTo>
                  <a:pt x="338263" y="809540"/>
                </a:lnTo>
                <a:lnTo>
                  <a:pt x="293013" y="795218"/>
                </a:lnTo>
                <a:lnTo>
                  <a:pt x="250324" y="775798"/>
                </a:lnTo>
                <a:lnTo>
                  <a:pt x="210565" y="751646"/>
                </a:lnTo>
                <a:lnTo>
                  <a:pt x="174104" y="723126"/>
                </a:lnTo>
                <a:lnTo>
                  <a:pt x="141310" y="690602"/>
                </a:lnTo>
                <a:lnTo>
                  <a:pt x="112550" y="654440"/>
                </a:lnTo>
                <a:lnTo>
                  <a:pt x="88193" y="615003"/>
                </a:lnTo>
                <a:lnTo>
                  <a:pt x="68608" y="572655"/>
                </a:lnTo>
                <a:lnTo>
                  <a:pt x="54162" y="527763"/>
                </a:lnTo>
                <a:lnTo>
                  <a:pt x="45225" y="480689"/>
                </a:lnTo>
                <a:lnTo>
                  <a:pt x="42164" y="431800"/>
                </a:lnTo>
                <a:lnTo>
                  <a:pt x="45225" y="382910"/>
                </a:lnTo>
                <a:lnTo>
                  <a:pt x="54162" y="335836"/>
                </a:lnTo>
                <a:lnTo>
                  <a:pt x="68608" y="290944"/>
                </a:lnTo>
                <a:lnTo>
                  <a:pt x="88193" y="248596"/>
                </a:lnTo>
                <a:lnTo>
                  <a:pt x="112550" y="209159"/>
                </a:lnTo>
                <a:lnTo>
                  <a:pt x="141310" y="172997"/>
                </a:lnTo>
                <a:lnTo>
                  <a:pt x="174104" y="140473"/>
                </a:lnTo>
                <a:lnTo>
                  <a:pt x="210565" y="111953"/>
                </a:lnTo>
                <a:lnTo>
                  <a:pt x="250324" y="87801"/>
                </a:lnTo>
                <a:lnTo>
                  <a:pt x="293013" y="68381"/>
                </a:lnTo>
                <a:lnTo>
                  <a:pt x="338263" y="54059"/>
                </a:lnTo>
                <a:lnTo>
                  <a:pt x="385707" y="45198"/>
                </a:lnTo>
                <a:lnTo>
                  <a:pt x="434975" y="42164"/>
                </a:lnTo>
                <a:lnTo>
                  <a:pt x="621911" y="42164"/>
                </a:lnTo>
                <a:lnTo>
                  <a:pt x="614648" y="38427"/>
                </a:lnTo>
                <a:lnTo>
                  <a:pt x="572481" y="22010"/>
                </a:lnTo>
                <a:lnTo>
                  <a:pt x="528303" y="9958"/>
                </a:lnTo>
                <a:lnTo>
                  <a:pt x="482379" y="2533"/>
                </a:lnTo>
                <a:lnTo>
                  <a:pt x="434975" y="0"/>
                </a:lnTo>
                <a:close/>
              </a:path>
              <a:path w="869950" h="863600">
                <a:moveTo>
                  <a:pt x="621911" y="42164"/>
                </a:moveTo>
                <a:lnTo>
                  <a:pt x="434975" y="42164"/>
                </a:lnTo>
                <a:lnTo>
                  <a:pt x="484242" y="45198"/>
                </a:lnTo>
                <a:lnTo>
                  <a:pt x="531686" y="54059"/>
                </a:lnTo>
                <a:lnTo>
                  <a:pt x="576936" y="68381"/>
                </a:lnTo>
                <a:lnTo>
                  <a:pt x="619625" y="87801"/>
                </a:lnTo>
                <a:lnTo>
                  <a:pt x="659384" y="111953"/>
                </a:lnTo>
                <a:lnTo>
                  <a:pt x="695845" y="140473"/>
                </a:lnTo>
                <a:lnTo>
                  <a:pt x="728639" y="172997"/>
                </a:lnTo>
                <a:lnTo>
                  <a:pt x="757399" y="209159"/>
                </a:lnTo>
                <a:lnTo>
                  <a:pt x="781756" y="248596"/>
                </a:lnTo>
                <a:lnTo>
                  <a:pt x="801341" y="290944"/>
                </a:lnTo>
                <a:lnTo>
                  <a:pt x="815787" y="335836"/>
                </a:lnTo>
                <a:lnTo>
                  <a:pt x="824724" y="382910"/>
                </a:lnTo>
                <a:lnTo>
                  <a:pt x="827786" y="431800"/>
                </a:lnTo>
                <a:lnTo>
                  <a:pt x="824724" y="480689"/>
                </a:lnTo>
                <a:lnTo>
                  <a:pt x="815787" y="527763"/>
                </a:lnTo>
                <a:lnTo>
                  <a:pt x="801341" y="572655"/>
                </a:lnTo>
                <a:lnTo>
                  <a:pt x="781756" y="615003"/>
                </a:lnTo>
                <a:lnTo>
                  <a:pt x="757399" y="654440"/>
                </a:lnTo>
                <a:lnTo>
                  <a:pt x="728639" y="690602"/>
                </a:lnTo>
                <a:lnTo>
                  <a:pt x="695845" y="723126"/>
                </a:lnTo>
                <a:lnTo>
                  <a:pt x="659384" y="751646"/>
                </a:lnTo>
                <a:lnTo>
                  <a:pt x="619625" y="775798"/>
                </a:lnTo>
                <a:lnTo>
                  <a:pt x="576936" y="795218"/>
                </a:lnTo>
                <a:lnTo>
                  <a:pt x="531686" y="809540"/>
                </a:lnTo>
                <a:lnTo>
                  <a:pt x="484242" y="818401"/>
                </a:lnTo>
                <a:lnTo>
                  <a:pt x="434975" y="821436"/>
                </a:lnTo>
                <a:lnTo>
                  <a:pt x="621911" y="821436"/>
                </a:lnTo>
                <a:lnTo>
                  <a:pt x="691888" y="780296"/>
                </a:lnTo>
                <a:lnTo>
                  <a:pt x="726432" y="752364"/>
                </a:lnTo>
                <a:lnTo>
                  <a:pt x="757904" y="721120"/>
                </a:lnTo>
                <a:lnTo>
                  <a:pt x="786040" y="686828"/>
                </a:lnTo>
                <a:lnTo>
                  <a:pt x="810575" y="649750"/>
                </a:lnTo>
                <a:lnTo>
                  <a:pt x="831243" y="610151"/>
                </a:lnTo>
                <a:lnTo>
                  <a:pt x="847779" y="568293"/>
                </a:lnTo>
                <a:lnTo>
                  <a:pt x="859919" y="524440"/>
                </a:lnTo>
                <a:lnTo>
                  <a:pt x="867398" y="478854"/>
                </a:lnTo>
                <a:lnTo>
                  <a:pt x="869950" y="431800"/>
                </a:lnTo>
                <a:lnTo>
                  <a:pt x="867398" y="384745"/>
                </a:lnTo>
                <a:lnTo>
                  <a:pt x="859919" y="339159"/>
                </a:lnTo>
                <a:lnTo>
                  <a:pt x="847779" y="295306"/>
                </a:lnTo>
                <a:lnTo>
                  <a:pt x="831243" y="253448"/>
                </a:lnTo>
                <a:lnTo>
                  <a:pt x="810575" y="213849"/>
                </a:lnTo>
                <a:lnTo>
                  <a:pt x="786040" y="176771"/>
                </a:lnTo>
                <a:lnTo>
                  <a:pt x="757904" y="142479"/>
                </a:lnTo>
                <a:lnTo>
                  <a:pt x="726432" y="111235"/>
                </a:lnTo>
                <a:lnTo>
                  <a:pt x="691888" y="83303"/>
                </a:lnTo>
                <a:lnTo>
                  <a:pt x="654539" y="58946"/>
                </a:lnTo>
                <a:lnTo>
                  <a:pt x="621911" y="42164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97600" y="2095500"/>
            <a:ext cx="844550" cy="844550"/>
          </a:xfrm>
          <a:custGeom>
            <a:avLst/>
            <a:gdLst/>
            <a:ahLst/>
            <a:cxnLst/>
            <a:rect l="l" t="t" r="r" b="b"/>
            <a:pathLst>
              <a:path w="844550" h="844550">
                <a:moveTo>
                  <a:pt x="422275" y="0"/>
                </a:moveTo>
                <a:lnTo>
                  <a:pt x="373036" y="2841"/>
                </a:lnTo>
                <a:lnTo>
                  <a:pt x="325465" y="11154"/>
                </a:lnTo>
                <a:lnTo>
                  <a:pt x="279876" y="24622"/>
                </a:lnTo>
                <a:lnTo>
                  <a:pt x="236588" y="42928"/>
                </a:lnTo>
                <a:lnTo>
                  <a:pt x="195917" y="65753"/>
                </a:lnTo>
                <a:lnTo>
                  <a:pt x="158182" y="92782"/>
                </a:lnTo>
                <a:lnTo>
                  <a:pt x="123698" y="123698"/>
                </a:lnTo>
                <a:lnTo>
                  <a:pt x="92782" y="158182"/>
                </a:lnTo>
                <a:lnTo>
                  <a:pt x="65753" y="195917"/>
                </a:lnTo>
                <a:lnTo>
                  <a:pt x="42928" y="236588"/>
                </a:lnTo>
                <a:lnTo>
                  <a:pt x="24622" y="279876"/>
                </a:lnTo>
                <a:lnTo>
                  <a:pt x="11154" y="325465"/>
                </a:lnTo>
                <a:lnTo>
                  <a:pt x="2841" y="373036"/>
                </a:lnTo>
                <a:lnTo>
                  <a:pt x="0" y="422275"/>
                </a:lnTo>
                <a:lnTo>
                  <a:pt x="2841" y="471513"/>
                </a:lnTo>
                <a:lnTo>
                  <a:pt x="11154" y="519084"/>
                </a:lnTo>
                <a:lnTo>
                  <a:pt x="24622" y="564673"/>
                </a:lnTo>
                <a:lnTo>
                  <a:pt x="42928" y="607961"/>
                </a:lnTo>
                <a:lnTo>
                  <a:pt x="65753" y="648632"/>
                </a:lnTo>
                <a:lnTo>
                  <a:pt x="92782" y="686367"/>
                </a:lnTo>
                <a:lnTo>
                  <a:pt x="123698" y="720851"/>
                </a:lnTo>
                <a:lnTo>
                  <a:pt x="158182" y="751767"/>
                </a:lnTo>
                <a:lnTo>
                  <a:pt x="195917" y="778796"/>
                </a:lnTo>
                <a:lnTo>
                  <a:pt x="236588" y="801621"/>
                </a:lnTo>
                <a:lnTo>
                  <a:pt x="279876" y="819927"/>
                </a:lnTo>
                <a:lnTo>
                  <a:pt x="325465" y="833395"/>
                </a:lnTo>
                <a:lnTo>
                  <a:pt x="373036" y="841708"/>
                </a:lnTo>
                <a:lnTo>
                  <a:pt x="422275" y="844550"/>
                </a:lnTo>
                <a:lnTo>
                  <a:pt x="471513" y="841708"/>
                </a:lnTo>
                <a:lnTo>
                  <a:pt x="519084" y="833395"/>
                </a:lnTo>
                <a:lnTo>
                  <a:pt x="564673" y="819927"/>
                </a:lnTo>
                <a:lnTo>
                  <a:pt x="607961" y="801621"/>
                </a:lnTo>
                <a:lnTo>
                  <a:pt x="648632" y="778796"/>
                </a:lnTo>
                <a:lnTo>
                  <a:pt x="686367" y="751767"/>
                </a:lnTo>
                <a:lnTo>
                  <a:pt x="720851" y="720852"/>
                </a:lnTo>
                <a:lnTo>
                  <a:pt x="751767" y="686367"/>
                </a:lnTo>
                <a:lnTo>
                  <a:pt x="778796" y="648632"/>
                </a:lnTo>
                <a:lnTo>
                  <a:pt x="801621" y="607961"/>
                </a:lnTo>
                <a:lnTo>
                  <a:pt x="819927" y="564673"/>
                </a:lnTo>
                <a:lnTo>
                  <a:pt x="833395" y="519084"/>
                </a:lnTo>
                <a:lnTo>
                  <a:pt x="841708" y="471513"/>
                </a:lnTo>
                <a:lnTo>
                  <a:pt x="844550" y="422275"/>
                </a:lnTo>
                <a:lnTo>
                  <a:pt x="841708" y="373036"/>
                </a:lnTo>
                <a:lnTo>
                  <a:pt x="833395" y="325465"/>
                </a:lnTo>
                <a:lnTo>
                  <a:pt x="819927" y="279876"/>
                </a:lnTo>
                <a:lnTo>
                  <a:pt x="801621" y="236588"/>
                </a:lnTo>
                <a:lnTo>
                  <a:pt x="778796" y="195917"/>
                </a:lnTo>
                <a:lnTo>
                  <a:pt x="751767" y="158182"/>
                </a:lnTo>
                <a:lnTo>
                  <a:pt x="720852" y="123698"/>
                </a:lnTo>
                <a:lnTo>
                  <a:pt x="686367" y="92782"/>
                </a:lnTo>
                <a:lnTo>
                  <a:pt x="648632" y="65753"/>
                </a:lnTo>
                <a:lnTo>
                  <a:pt x="607961" y="42928"/>
                </a:lnTo>
                <a:lnTo>
                  <a:pt x="564673" y="24622"/>
                </a:lnTo>
                <a:lnTo>
                  <a:pt x="519084" y="11154"/>
                </a:lnTo>
                <a:lnTo>
                  <a:pt x="471513" y="2841"/>
                </a:lnTo>
                <a:lnTo>
                  <a:pt x="42227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35700" y="2133600"/>
            <a:ext cx="768350" cy="774700"/>
          </a:xfrm>
          <a:custGeom>
            <a:avLst/>
            <a:gdLst/>
            <a:ahLst/>
            <a:cxnLst/>
            <a:rect l="l" t="t" r="r" b="b"/>
            <a:pathLst>
              <a:path w="768350" h="774700">
                <a:moveTo>
                  <a:pt x="384175" y="0"/>
                </a:moveTo>
                <a:lnTo>
                  <a:pt x="335976" y="3018"/>
                </a:lnTo>
                <a:lnTo>
                  <a:pt x="289566" y="11833"/>
                </a:lnTo>
                <a:lnTo>
                  <a:pt x="245305" y="26080"/>
                </a:lnTo>
                <a:lnTo>
                  <a:pt x="203553" y="45395"/>
                </a:lnTo>
                <a:lnTo>
                  <a:pt x="164668" y="69416"/>
                </a:lnTo>
                <a:lnTo>
                  <a:pt x="129011" y="97778"/>
                </a:lnTo>
                <a:lnTo>
                  <a:pt x="96942" y="130119"/>
                </a:lnTo>
                <a:lnTo>
                  <a:pt x="68819" y="166074"/>
                </a:lnTo>
                <a:lnTo>
                  <a:pt x="45003" y="205281"/>
                </a:lnTo>
                <a:lnTo>
                  <a:pt x="25854" y="247375"/>
                </a:lnTo>
                <a:lnTo>
                  <a:pt x="11730" y="291993"/>
                </a:lnTo>
                <a:lnTo>
                  <a:pt x="2992" y="338773"/>
                </a:lnTo>
                <a:lnTo>
                  <a:pt x="0" y="387350"/>
                </a:lnTo>
                <a:lnTo>
                  <a:pt x="2992" y="435926"/>
                </a:lnTo>
                <a:lnTo>
                  <a:pt x="11730" y="482706"/>
                </a:lnTo>
                <a:lnTo>
                  <a:pt x="25854" y="527324"/>
                </a:lnTo>
                <a:lnTo>
                  <a:pt x="45003" y="569418"/>
                </a:lnTo>
                <a:lnTo>
                  <a:pt x="68819" y="608625"/>
                </a:lnTo>
                <a:lnTo>
                  <a:pt x="96942" y="644580"/>
                </a:lnTo>
                <a:lnTo>
                  <a:pt x="129011" y="676921"/>
                </a:lnTo>
                <a:lnTo>
                  <a:pt x="164668" y="705283"/>
                </a:lnTo>
                <a:lnTo>
                  <a:pt x="203553" y="729304"/>
                </a:lnTo>
                <a:lnTo>
                  <a:pt x="245305" y="748619"/>
                </a:lnTo>
                <a:lnTo>
                  <a:pt x="289566" y="762866"/>
                </a:lnTo>
                <a:lnTo>
                  <a:pt x="335976" y="771681"/>
                </a:lnTo>
                <a:lnTo>
                  <a:pt x="384175" y="774700"/>
                </a:lnTo>
                <a:lnTo>
                  <a:pt x="432373" y="771681"/>
                </a:lnTo>
                <a:lnTo>
                  <a:pt x="478783" y="762866"/>
                </a:lnTo>
                <a:lnTo>
                  <a:pt x="523044" y="748619"/>
                </a:lnTo>
                <a:lnTo>
                  <a:pt x="564796" y="729304"/>
                </a:lnTo>
                <a:lnTo>
                  <a:pt x="603681" y="705283"/>
                </a:lnTo>
                <a:lnTo>
                  <a:pt x="639338" y="676921"/>
                </a:lnTo>
                <a:lnTo>
                  <a:pt x="671407" y="644580"/>
                </a:lnTo>
                <a:lnTo>
                  <a:pt x="699530" y="608625"/>
                </a:lnTo>
                <a:lnTo>
                  <a:pt x="723346" y="569418"/>
                </a:lnTo>
                <a:lnTo>
                  <a:pt x="742495" y="527324"/>
                </a:lnTo>
                <a:lnTo>
                  <a:pt x="756619" y="482706"/>
                </a:lnTo>
                <a:lnTo>
                  <a:pt x="765357" y="435926"/>
                </a:lnTo>
                <a:lnTo>
                  <a:pt x="768350" y="387350"/>
                </a:lnTo>
                <a:lnTo>
                  <a:pt x="765357" y="338773"/>
                </a:lnTo>
                <a:lnTo>
                  <a:pt x="756619" y="291993"/>
                </a:lnTo>
                <a:lnTo>
                  <a:pt x="742495" y="247375"/>
                </a:lnTo>
                <a:lnTo>
                  <a:pt x="723346" y="205281"/>
                </a:lnTo>
                <a:lnTo>
                  <a:pt x="699530" y="166074"/>
                </a:lnTo>
                <a:lnTo>
                  <a:pt x="671407" y="130119"/>
                </a:lnTo>
                <a:lnTo>
                  <a:pt x="639338" y="97778"/>
                </a:lnTo>
                <a:lnTo>
                  <a:pt x="603681" y="69416"/>
                </a:lnTo>
                <a:lnTo>
                  <a:pt x="564796" y="45395"/>
                </a:lnTo>
                <a:lnTo>
                  <a:pt x="523044" y="26080"/>
                </a:lnTo>
                <a:lnTo>
                  <a:pt x="478783" y="11833"/>
                </a:lnTo>
                <a:lnTo>
                  <a:pt x="432373" y="3018"/>
                </a:lnTo>
                <a:lnTo>
                  <a:pt x="38417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73800" y="2349500"/>
            <a:ext cx="692150" cy="400050"/>
          </a:xfrm>
          <a:custGeom>
            <a:avLst/>
            <a:gdLst/>
            <a:ahLst/>
            <a:cxnLst/>
            <a:rect l="l" t="t" r="r" b="b"/>
            <a:pathLst>
              <a:path w="692150" h="400050">
                <a:moveTo>
                  <a:pt x="0" y="400050"/>
                </a:moveTo>
                <a:lnTo>
                  <a:pt x="692150" y="400050"/>
                </a:lnTo>
                <a:lnTo>
                  <a:pt x="692150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73900" y="1936750"/>
            <a:ext cx="1450975" cy="1450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61250" y="2076450"/>
            <a:ext cx="869950" cy="869950"/>
          </a:xfrm>
          <a:custGeom>
            <a:avLst/>
            <a:gdLst/>
            <a:ahLst/>
            <a:cxnLst/>
            <a:rect l="l" t="t" r="r" b="b"/>
            <a:pathLst>
              <a:path w="869950" h="869950">
                <a:moveTo>
                  <a:pt x="434975" y="0"/>
                </a:moveTo>
                <a:lnTo>
                  <a:pt x="387570" y="2551"/>
                </a:lnTo>
                <a:lnTo>
                  <a:pt x="341646" y="10030"/>
                </a:lnTo>
                <a:lnTo>
                  <a:pt x="297468" y="22170"/>
                </a:lnTo>
                <a:lnTo>
                  <a:pt x="255301" y="38706"/>
                </a:lnTo>
                <a:lnTo>
                  <a:pt x="215410" y="59374"/>
                </a:lnTo>
                <a:lnTo>
                  <a:pt x="178061" y="83909"/>
                </a:lnTo>
                <a:lnTo>
                  <a:pt x="143517" y="112045"/>
                </a:lnTo>
                <a:lnTo>
                  <a:pt x="112045" y="143517"/>
                </a:lnTo>
                <a:lnTo>
                  <a:pt x="83909" y="178061"/>
                </a:lnTo>
                <a:lnTo>
                  <a:pt x="59374" y="215410"/>
                </a:lnTo>
                <a:lnTo>
                  <a:pt x="38706" y="255301"/>
                </a:lnTo>
                <a:lnTo>
                  <a:pt x="22170" y="297468"/>
                </a:lnTo>
                <a:lnTo>
                  <a:pt x="10030" y="341646"/>
                </a:lnTo>
                <a:lnTo>
                  <a:pt x="2551" y="387570"/>
                </a:lnTo>
                <a:lnTo>
                  <a:pt x="0" y="434975"/>
                </a:lnTo>
                <a:lnTo>
                  <a:pt x="2551" y="482379"/>
                </a:lnTo>
                <a:lnTo>
                  <a:pt x="10030" y="528303"/>
                </a:lnTo>
                <a:lnTo>
                  <a:pt x="22170" y="572481"/>
                </a:lnTo>
                <a:lnTo>
                  <a:pt x="38706" y="614648"/>
                </a:lnTo>
                <a:lnTo>
                  <a:pt x="59374" y="654539"/>
                </a:lnTo>
                <a:lnTo>
                  <a:pt x="83909" y="691888"/>
                </a:lnTo>
                <a:lnTo>
                  <a:pt x="112045" y="726432"/>
                </a:lnTo>
                <a:lnTo>
                  <a:pt x="143517" y="757904"/>
                </a:lnTo>
                <a:lnTo>
                  <a:pt x="178061" y="786040"/>
                </a:lnTo>
                <a:lnTo>
                  <a:pt x="215410" y="810575"/>
                </a:lnTo>
                <a:lnTo>
                  <a:pt x="255301" y="831243"/>
                </a:lnTo>
                <a:lnTo>
                  <a:pt x="297468" y="847779"/>
                </a:lnTo>
                <a:lnTo>
                  <a:pt x="341646" y="859919"/>
                </a:lnTo>
                <a:lnTo>
                  <a:pt x="387570" y="867398"/>
                </a:lnTo>
                <a:lnTo>
                  <a:pt x="434975" y="869950"/>
                </a:lnTo>
                <a:lnTo>
                  <a:pt x="482379" y="867398"/>
                </a:lnTo>
                <a:lnTo>
                  <a:pt x="528303" y="859919"/>
                </a:lnTo>
                <a:lnTo>
                  <a:pt x="572481" y="847779"/>
                </a:lnTo>
                <a:lnTo>
                  <a:pt x="614648" y="831243"/>
                </a:lnTo>
                <a:lnTo>
                  <a:pt x="621811" y="827532"/>
                </a:lnTo>
                <a:lnTo>
                  <a:pt x="434975" y="827532"/>
                </a:lnTo>
                <a:lnTo>
                  <a:pt x="385736" y="824473"/>
                </a:lnTo>
                <a:lnTo>
                  <a:pt x="338321" y="815542"/>
                </a:lnTo>
                <a:lnTo>
                  <a:pt x="293099" y="801106"/>
                </a:lnTo>
                <a:lnTo>
                  <a:pt x="250438" y="781534"/>
                </a:lnTo>
                <a:lnTo>
                  <a:pt x="210704" y="757194"/>
                </a:lnTo>
                <a:lnTo>
                  <a:pt x="174267" y="728454"/>
                </a:lnTo>
                <a:lnTo>
                  <a:pt x="141495" y="695682"/>
                </a:lnTo>
                <a:lnTo>
                  <a:pt x="112755" y="659245"/>
                </a:lnTo>
                <a:lnTo>
                  <a:pt x="88415" y="619511"/>
                </a:lnTo>
                <a:lnTo>
                  <a:pt x="68843" y="576850"/>
                </a:lnTo>
                <a:lnTo>
                  <a:pt x="54407" y="531628"/>
                </a:lnTo>
                <a:lnTo>
                  <a:pt x="45476" y="484213"/>
                </a:lnTo>
                <a:lnTo>
                  <a:pt x="42418" y="434975"/>
                </a:lnTo>
                <a:lnTo>
                  <a:pt x="45476" y="385736"/>
                </a:lnTo>
                <a:lnTo>
                  <a:pt x="54407" y="338321"/>
                </a:lnTo>
                <a:lnTo>
                  <a:pt x="68843" y="293099"/>
                </a:lnTo>
                <a:lnTo>
                  <a:pt x="88415" y="250438"/>
                </a:lnTo>
                <a:lnTo>
                  <a:pt x="112755" y="210704"/>
                </a:lnTo>
                <a:lnTo>
                  <a:pt x="141495" y="174267"/>
                </a:lnTo>
                <a:lnTo>
                  <a:pt x="174267" y="141495"/>
                </a:lnTo>
                <a:lnTo>
                  <a:pt x="210704" y="112755"/>
                </a:lnTo>
                <a:lnTo>
                  <a:pt x="250438" y="88415"/>
                </a:lnTo>
                <a:lnTo>
                  <a:pt x="293099" y="68843"/>
                </a:lnTo>
                <a:lnTo>
                  <a:pt x="338321" y="54407"/>
                </a:lnTo>
                <a:lnTo>
                  <a:pt x="385736" y="45476"/>
                </a:lnTo>
                <a:lnTo>
                  <a:pt x="434975" y="42418"/>
                </a:lnTo>
                <a:lnTo>
                  <a:pt x="621811" y="42418"/>
                </a:lnTo>
                <a:lnTo>
                  <a:pt x="614648" y="38706"/>
                </a:lnTo>
                <a:lnTo>
                  <a:pt x="572481" y="22170"/>
                </a:lnTo>
                <a:lnTo>
                  <a:pt x="528303" y="10030"/>
                </a:lnTo>
                <a:lnTo>
                  <a:pt x="482379" y="2551"/>
                </a:lnTo>
                <a:lnTo>
                  <a:pt x="434975" y="0"/>
                </a:lnTo>
                <a:close/>
              </a:path>
              <a:path w="869950" h="869950">
                <a:moveTo>
                  <a:pt x="621811" y="42418"/>
                </a:moveTo>
                <a:lnTo>
                  <a:pt x="434975" y="42418"/>
                </a:lnTo>
                <a:lnTo>
                  <a:pt x="484213" y="45476"/>
                </a:lnTo>
                <a:lnTo>
                  <a:pt x="531628" y="54407"/>
                </a:lnTo>
                <a:lnTo>
                  <a:pt x="576850" y="68843"/>
                </a:lnTo>
                <a:lnTo>
                  <a:pt x="619511" y="88415"/>
                </a:lnTo>
                <a:lnTo>
                  <a:pt x="659245" y="112755"/>
                </a:lnTo>
                <a:lnTo>
                  <a:pt x="695682" y="141495"/>
                </a:lnTo>
                <a:lnTo>
                  <a:pt x="728454" y="174267"/>
                </a:lnTo>
                <a:lnTo>
                  <a:pt x="757194" y="210704"/>
                </a:lnTo>
                <a:lnTo>
                  <a:pt x="781534" y="250438"/>
                </a:lnTo>
                <a:lnTo>
                  <a:pt x="801106" y="293099"/>
                </a:lnTo>
                <a:lnTo>
                  <a:pt x="815542" y="338321"/>
                </a:lnTo>
                <a:lnTo>
                  <a:pt x="824473" y="385736"/>
                </a:lnTo>
                <a:lnTo>
                  <a:pt x="827532" y="434975"/>
                </a:lnTo>
                <a:lnTo>
                  <a:pt x="824473" y="484213"/>
                </a:lnTo>
                <a:lnTo>
                  <a:pt x="815542" y="531628"/>
                </a:lnTo>
                <a:lnTo>
                  <a:pt x="801106" y="576850"/>
                </a:lnTo>
                <a:lnTo>
                  <a:pt x="781534" y="619511"/>
                </a:lnTo>
                <a:lnTo>
                  <a:pt x="757194" y="659245"/>
                </a:lnTo>
                <a:lnTo>
                  <a:pt x="728454" y="695682"/>
                </a:lnTo>
                <a:lnTo>
                  <a:pt x="695682" y="728454"/>
                </a:lnTo>
                <a:lnTo>
                  <a:pt x="659245" y="757194"/>
                </a:lnTo>
                <a:lnTo>
                  <a:pt x="619511" y="781534"/>
                </a:lnTo>
                <a:lnTo>
                  <a:pt x="576850" y="801106"/>
                </a:lnTo>
                <a:lnTo>
                  <a:pt x="531628" y="815542"/>
                </a:lnTo>
                <a:lnTo>
                  <a:pt x="484213" y="824473"/>
                </a:lnTo>
                <a:lnTo>
                  <a:pt x="434975" y="827532"/>
                </a:lnTo>
                <a:lnTo>
                  <a:pt x="621811" y="827532"/>
                </a:lnTo>
                <a:lnTo>
                  <a:pt x="691888" y="786040"/>
                </a:lnTo>
                <a:lnTo>
                  <a:pt x="726432" y="757904"/>
                </a:lnTo>
                <a:lnTo>
                  <a:pt x="757904" y="726432"/>
                </a:lnTo>
                <a:lnTo>
                  <a:pt x="786040" y="691888"/>
                </a:lnTo>
                <a:lnTo>
                  <a:pt x="810575" y="654539"/>
                </a:lnTo>
                <a:lnTo>
                  <a:pt x="831243" y="614648"/>
                </a:lnTo>
                <a:lnTo>
                  <a:pt x="847779" y="572481"/>
                </a:lnTo>
                <a:lnTo>
                  <a:pt x="859919" y="528303"/>
                </a:lnTo>
                <a:lnTo>
                  <a:pt x="867398" y="482379"/>
                </a:lnTo>
                <a:lnTo>
                  <a:pt x="869950" y="434975"/>
                </a:lnTo>
                <a:lnTo>
                  <a:pt x="867398" y="387570"/>
                </a:lnTo>
                <a:lnTo>
                  <a:pt x="859919" y="341646"/>
                </a:lnTo>
                <a:lnTo>
                  <a:pt x="847779" y="297468"/>
                </a:lnTo>
                <a:lnTo>
                  <a:pt x="831243" y="255301"/>
                </a:lnTo>
                <a:lnTo>
                  <a:pt x="810575" y="215410"/>
                </a:lnTo>
                <a:lnTo>
                  <a:pt x="786040" y="178061"/>
                </a:lnTo>
                <a:lnTo>
                  <a:pt x="757904" y="143517"/>
                </a:lnTo>
                <a:lnTo>
                  <a:pt x="726432" y="112045"/>
                </a:lnTo>
                <a:lnTo>
                  <a:pt x="691888" y="83909"/>
                </a:lnTo>
                <a:lnTo>
                  <a:pt x="654539" y="59374"/>
                </a:lnTo>
                <a:lnTo>
                  <a:pt x="621811" y="42418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67600" y="2082800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425450" y="0"/>
                </a:moveTo>
                <a:lnTo>
                  <a:pt x="379095" y="2496"/>
                </a:lnTo>
                <a:lnTo>
                  <a:pt x="334186" y="9813"/>
                </a:lnTo>
                <a:lnTo>
                  <a:pt x="290982" y="21691"/>
                </a:lnTo>
                <a:lnTo>
                  <a:pt x="249742" y="37870"/>
                </a:lnTo>
                <a:lnTo>
                  <a:pt x="210725" y="58090"/>
                </a:lnTo>
                <a:lnTo>
                  <a:pt x="174193" y="82092"/>
                </a:lnTo>
                <a:lnTo>
                  <a:pt x="140403" y="109616"/>
                </a:lnTo>
                <a:lnTo>
                  <a:pt x="109616" y="140403"/>
                </a:lnTo>
                <a:lnTo>
                  <a:pt x="82092" y="174193"/>
                </a:lnTo>
                <a:lnTo>
                  <a:pt x="58090" y="210725"/>
                </a:lnTo>
                <a:lnTo>
                  <a:pt x="37870" y="249742"/>
                </a:lnTo>
                <a:lnTo>
                  <a:pt x="21691" y="290982"/>
                </a:lnTo>
                <a:lnTo>
                  <a:pt x="9813" y="334186"/>
                </a:lnTo>
                <a:lnTo>
                  <a:pt x="2496" y="379095"/>
                </a:lnTo>
                <a:lnTo>
                  <a:pt x="0" y="425450"/>
                </a:lnTo>
                <a:lnTo>
                  <a:pt x="2496" y="471804"/>
                </a:lnTo>
                <a:lnTo>
                  <a:pt x="9813" y="516713"/>
                </a:lnTo>
                <a:lnTo>
                  <a:pt x="21691" y="559917"/>
                </a:lnTo>
                <a:lnTo>
                  <a:pt x="37870" y="601157"/>
                </a:lnTo>
                <a:lnTo>
                  <a:pt x="58090" y="640174"/>
                </a:lnTo>
                <a:lnTo>
                  <a:pt x="82092" y="676706"/>
                </a:lnTo>
                <a:lnTo>
                  <a:pt x="109616" y="710496"/>
                </a:lnTo>
                <a:lnTo>
                  <a:pt x="140403" y="741283"/>
                </a:lnTo>
                <a:lnTo>
                  <a:pt x="174193" y="768807"/>
                </a:lnTo>
                <a:lnTo>
                  <a:pt x="210725" y="792809"/>
                </a:lnTo>
                <a:lnTo>
                  <a:pt x="249742" y="813029"/>
                </a:lnTo>
                <a:lnTo>
                  <a:pt x="290982" y="829208"/>
                </a:lnTo>
                <a:lnTo>
                  <a:pt x="334186" y="841086"/>
                </a:lnTo>
                <a:lnTo>
                  <a:pt x="379095" y="848403"/>
                </a:lnTo>
                <a:lnTo>
                  <a:pt x="425450" y="850900"/>
                </a:lnTo>
                <a:lnTo>
                  <a:pt x="471804" y="848403"/>
                </a:lnTo>
                <a:lnTo>
                  <a:pt x="516713" y="841086"/>
                </a:lnTo>
                <a:lnTo>
                  <a:pt x="559917" y="829208"/>
                </a:lnTo>
                <a:lnTo>
                  <a:pt x="601157" y="813029"/>
                </a:lnTo>
                <a:lnTo>
                  <a:pt x="640174" y="792809"/>
                </a:lnTo>
                <a:lnTo>
                  <a:pt x="676706" y="768807"/>
                </a:lnTo>
                <a:lnTo>
                  <a:pt x="710496" y="741283"/>
                </a:lnTo>
                <a:lnTo>
                  <a:pt x="741283" y="710496"/>
                </a:lnTo>
                <a:lnTo>
                  <a:pt x="768807" y="676706"/>
                </a:lnTo>
                <a:lnTo>
                  <a:pt x="792809" y="640174"/>
                </a:lnTo>
                <a:lnTo>
                  <a:pt x="813029" y="601157"/>
                </a:lnTo>
                <a:lnTo>
                  <a:pt x="829208" y="559917"/>
                </a:lnTo>
                <a:lnTo>
                  <a:pt x="841086" y="516713"/>
                </a:lnTo>
                <a:lnTo>
                  <a:pt x="848403" y="471804"/>
                </a:lnTo>
                <a:lnTo>
                  <a:pt x="850900" y="425450"/>
                </a:lnTo>
                <a:lnTo>
                  <a:pt x="848403" y="379095"/>
                </a:lnTo>
                <a:lnTo>
                  <a:pt x="841086" y="334186"/>
                </a:lnTo>
                <a:lnTo>
                  <a:pt x="829208" y="290982"/>
                </a:lnTo>
                <a:lnTo>
                  <a:pt x="813029" y="249742"/>
                </a:lnTo>
                <a:lnTo>
                  <a:pt x="792809" y="210725"/>
                </a:lnTo>
                <a:lnTo>
                  <a:pt x="768807" y="174193"/>
                </a:lnTo>
                <a:lnTo>
                  <a:pt x="741283" y="140403"/>
                </a:lnTo>
                <a:lnTo>
                  <a:pt x="710496" y="109616"/>
                </a:lnTo>
                <a:lnTo>
                  <a:pt x="676706" y="82092"/>
                </a:lnTo>
                <a:lnTo>
                  <a:pt x="640174" y="58090"/>
                </a:lnTo>
                <a:lnTo>
                  <a:pt x="601157" y="37870"/>
                </a:lnTo>
                <a:lnTo>
                  <a:pt x="559917" y="21691"/>
                </a:lnTo>
                <a:lnTo>
                  <a:pt x="516713" y="9813"/>
                </a:lnTo>
                <a:lnTo>
                  <a:pt x="471804" y="2496"/>
                </a:lnTo>
                <a:lnTo>
                  <a:pt x="425450" y="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05700" y="2120900"/>
            <a:ext cx="774700" cy="774700"/>
          </a:xfrm>
          <a:custGeom>
            <a:avLst/>
            <a:gdLst/>
            <a:ahLst/>
            <a:cxnLst/>
            <a:rect l="l" t="t" r="r" b="b"/>
            <a:pathLst>
              <a:path w="774700" h="774700">
                <a:moveTo>
                  <a:pt x="387350" y="0"/>
                </a:moveTo>
                <a:lnTo>
                  <a:pt x="338773" y="3018"/>
                </a:lnTo>
                <a:lnTo>
                  <a:pt x="291993" y="11833"/>
                </a:lnTo>
                <a:lnTo>
                  <a:pt x="247375" y="26080"/>
                </a:lnTo>
                <a:lnTo>
                  <a:pt x="205281" y="45395"/>
                </a:lnTo>
                <a:lnTo>
                  <a:pt x="166074" y="69416"/>
                </a:lnTo>
                <a:lnTo>
                  <a:pt x="130119" y="97778"/>
                </a:lnTo>
                <a:lnTo>
                  <a:pt x="97778" y="130119"/>
                </a:lnTo>
                <a:lnTo>
                  <a:pt x="69416" y="166074"/>
                </a:lnTo>
                <a:lnTo>
                  <a:pt x="45395" y="205281"/>
                </a:lnTo>
                <a:lnTo>
                  <a:pt x="26080" y="247375"/>
                </a:lnTo>
                <a:lnTo>
                  <a:pt x="11833" y="291993"/>
                </a:lnTo>
                <a:lnTo>
                  <a:pt x="3018" y="338773"/>
                </a:lnTo>
                <a:lnTo>
                  <a:pt x="0" y="387350"/>
                </a:lnTo>
                <a:lnTo>
                  <a:pt x="3018" y="435926"/>
                </a:lnTo>
                <a:lnTo>
                  <a:pt x="11833" y="482706"/>
                </a:lnTo>
                <a:lnTo>
                  <a:pt x="26080" y="527324"/>
                </a:lnTo>
                <a:lnTo>
                  <a:pt x="45395" y="569418"/>
                </a:lnTo>
                <a:lnTo>
                  <a:pt x="69416" y="608625"/>
                </a:lnTo>
                <a:lnTo>
                  <a:pt x="97778" y="644580"/>
                </a:lnTo>
                <a:lnTo>
                  <a:pt x="130119" y="676921"/>
                </a:lnTo>
                <a:lnTo>
                  <a:pt x="166074" y="705283"/>
                </a:lnTo>
                <a:lnTo>
                  <a:pt x="205281" y="729304"/>
                </a:lnTo>
                <a:lnTo>
                  <a:pt x="247375" y="748619"/>
                </a:lnTo>
                <a:lnTo>
                  <a:pt x="291993" y="762866"/>
                </a:lnTo>
                <a:lnTo>
                  <a:pt x="338773" y="771681"/>
                </a:lnTo>
                <a:lnTo>
                  <a:pt x="387350" y="774700"/>
                </a:lnTo>
                <a:lnTo>
                  <a:pt x="435926" y="771681"/>
                </a:lnTo>
                <a:lnTo>
                  <a:pt x="482706" y="762866"/>
                </a:lnTo>
                <a:lnTo>
                  <a:pt x="527324" y="748619"/>
                </a:lnTo>
                <a:lnTo>
                  <a:pt x="569418" y="729304"/>
                </a:lnTo>
                <a:lnTo>
                  <a:pt x="608625" y="705283"/>
                </a:lnTo>
                <a:lnTo>
                  <a:pt x="644580" y="676921"/>
                </a:lnTo>
                <a:lnTo>
                  <a:pt x="676921" y="644580"/>
                </a:lnTo>
                <a:lnTo>
                  <a:pt x="705283" y="608625"/>
                </a:lnTo>
                <a:lnTo>
                  <a:pt x="729304" y="569418"/>
                </a:lnTo>
                <a:lnTo>
                  <a:pt x="748619" y="527324"/>
                </a:lnTo>
                <a:lnTo>
                  <a:pt x="762866" y="482706"/>
                </a:lnTo>
                <a:lnTo>
                  <a:pt x="771681" y="435926"/>
                </a:lnTo>
                <a:lnTo>
                  <a:pt x="774700" y="387350"/>
                </a:lnTo>
                <a:lnTo>
                  <a:pt x="771681" y="338773"/>
                </a:lnTo>
                <a:lnTo>
                  <a:pt x="762866" y="291993"/>
                </a:lnTo>
                <a:lnTo>
                  <a:pt x="748619" y="247375"/>
                </a:lnTo>
                <a:lnTo>
                  <a:pt x="729304" y="205281"/>
                </a:lnTo>
                <a:lnTo>
                  <a:pt x="705283" y="166074"/>
                </a:lnTo>
                <a:lnTo>
                  <a:pt x="676921" y="130119"/>
                </a:lnTo>
                <a:lnTo>
                  <a:pt x="644580" y="97778"/>
                </a:lnTo>
                <a:lnTo>
                  <a:pt x="608625" y="69416"/>
                </a:lnTo>
                <a:lnTo>
                  <a:pt x="569418" y="45395"/>
                </a:lnTo>
                <a:lnTo>
                  <a:pt x="527324" y="26080"/>
                </a:lnTo>
                <a:lnTo>
                  <a:pt x="482706" y="11833"/>
                </a:lnTo>
                <a:lnTo>
                  <a:pt x="435926" y="3018"/>
                </a:lnTo>
                <a:lnTo>
                  <a:pt x="387350" y="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93050" y="2336800"/>
            <a:ext cx="342900" cy="406400"/>
          </a:xfrm>
          <a:custGeom>
            <a:avLst/>
            <a:gdLst/>
            <a:ahLst/>
            <a:cxnLst/>
            <a:rect l="l" t="t" r="r" b="b"/>
            <a:pathLst>
              <a:path w="342900" h="406400">
                <a:moveTo>
                  <a:pt x="0" y="406400"/>
                </a:moveTo>
                <a:lnTo>
                  <a:pt x="342900" y="406400"/>
                </a:lnTo>
                <a:lnTo>
                  <a:pt x="3429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50150" y="2336800"/>
            <a:ext cx="127000" cy="406400"/>
          </a:xfrm>
          <a:custGeom>
            <a:avLst/>
            <a:gdLst/>
            <a:ahLst/>
            <a:cxnLst/>
            <a:rect l="l" t="t" r="r" b="b"/>
            <a:pathLst>
              <a:path w="127000" h="406400">
                <a:moveTo>
                  <a:pt x="0" y="406400"/>
                </a:moveTo>
                <a:lnTo>
                  <a:pt x="127000" y="406400"/>
                </a:lnTo>
                <a:lnTo>
                  <a:pt x="127000" y="0"/>
                </a:lnTo>
                <a:lnTo>
                  <a:pt x="0" y="0"/>
                </a:lnTo>
                <a:lnTo>
                  <a:pt x="0" y="40640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402080" y="2295270"/>
            <a:ext cx="23431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684145" y="2314320"/>
            <a:ext cx="234315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154679" y="937895"/>
            <a:ext cx="2302510" cy="182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ct val="100000"/>
              </a:lnSpc>
            </a:pPr>
            <a:r>
              <a:rPr sz="1600" b="1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组织结构盘点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46050">
              <a:lnSpc>
                <a:spcPct val="132000"/>
              </a:lnSpc>
              <a:spcBef>
                <a:spcPts val="260"/>
              </a:spcBef>
            </a:pPr>
            <a:r>
              <a:rPr sz="1200" spc="-5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组织结构是</a:t>
            </a:r>
            <a:r>
              <a:rPr sz="1200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否</a:t>
            </a:r>
            <a:r>
              <a:rPr sz="1200" spc="-5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能支撑战略实</a:t>
            </a:r>
            <a:r>
              <a:rPr sz="1200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施， </a:t>
            </a:r>
            <a:r>
              <a:rPr sz="1200" spc="-5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如果不能支撑，需要做哪些调整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812800">
              <a:lnSpc>
                <a:spcPct val="100000"/>
              </a:lnSpc>
              <a:spcBef>
                <a:spcPts val="1090"/>
              </a:spcBef>
              <a:tabLst>
                <a:tab pos="2080260" algn="l"/>
              </a:tabLst>
            </a:pPr>
            <a:r>
              <a:rPr sz="2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3	4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677150" y="2266950"/>
            <a:ext cx="215900" cy="527050"/>
          </a:xfrm>
          <a:custGeom>
            <a:avLst/>
            <a:gdLst/>
            <a:ahLst/>
            <a:cxnLst/>
            <a:rect l="l" t="t" r="r" b="b"/>
            <a:pathLst>
              <a:path w="215900" h="527050">
                <a:moveTo>
                  <a:pt x="0" y="527050"/>
                </a:moveTo>
                <a:lnTo>
                  <a:pt x="215900" y="527050"/>
                </a:lnTo>
                <a:lnTo>
                  <a:pt x="21590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720079" y="969898"/>
            <a:ext cx="2927350" cy="1796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280">
              <a:lnSpc>
                <a:spcPct val="100000"/>
              </a:lnSpc>
            </a:pPr>
            <a:r>
              <a:rPr sz="1600" b="1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继任者计划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32000"/>
              </a:lnSpc>
              <a:spcBef>
                <a:spcPts val="45"/>
              </a:spcBef>
            </a:pPr>
            <a:r>
              <a:rPr sz="1200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保证公司的关键岗位都有短期和中长期的继 任人</a:t>
            </a:r>
            <a:r>
              <a:rPr sz="1200" spc="-10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选</a:t>
            </a:r>
            <a:r>
              <a:rPr sz="1200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5" dirty="0">
                <a:solidFill>
                  <a:srgbClr val="333333"/>
                </a:solidFill>
                <a:latin typeface="微软雅黑" panose="020B0503020204020204" charset="-122"/>
                <a:cs typeface="微软雅黑" panose="020B0503020204020204" charset="-122"/>
              </a:rPr>
              <a:t>对继任者有针对性的培养计划。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782320">
              <a:lnSpc>
                <a:spcPct val="100000"/>
              </a:lnSpc>
              <a:spcBef>
                <a:spcPts val="1055"/>
              </a:spcBef>
              <a:tabLst>
                <a:tab pos="2049780" algn="l"/>
              </a:tabLst>
            </a:pPr>
            <a:r>
              <a:rPr sz="2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5	6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368681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人才盘点如何助力业务发展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443039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人员盘</a:t>
            </a:r>
            <a:r>
              <a:rPr sz="2400" b="1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dirty="0">
                <a:solidFill>
                  <a:srgbClr val="FF8506"/>
                </a:solidFill>
              </a:rPr>
              <a:t>学习力（潜力）评价表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8762" y="708025"/>
          <a:ext cx="8543986" cy="431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068"/>
                <a:gridCol w="1450720"/>
                <a:gridCol w="2303780"/>
                <a:gridCol w="1799970"/>
                <a:gridCol w="1933448"/>
              </a:tblGrid>
              <a:tr h="37287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学习力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思维心智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人际情商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变革创新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结果导向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能力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在相关领域有较强的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专业能力和视野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1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对于人际关系有较高敏感度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不满足现状，持续改善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有较强自我驱动力和能动性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04673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得分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2684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能力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1280">
                        <a:lnSpc>
                          <a:spcPct val="102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具有解决问题的有效 方法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1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能够通过交流有力</a:t>
                      </a: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sz="1100" spc="-4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1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影响他人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8270" marR="113665">
                        <a:lnSpc>
                          <a:spcPct val="102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愿意迎接挑战，不轻易放 弃难点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6365" marR="106680">
                        <a:lnSpc>
                          <a:spcPct val="102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愿意付出足够的努力，能吃 苦耐劳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04673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得分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能力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从容面对复杂模糊的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环境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能够倾听和接纳不同意见和负面反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馈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善于引入新的观点和方式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63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具有较高的绩效标准，并激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263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励团队达成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得分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能力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1280">
                        <a:lnSpc>
                          <a:spcPct val="102000"/>
                        </a:lnSpc>
                        <a:spcBef>
                          <a:spcPts val="260"/>
                        </a:spcBef>
                      </a:pPr>
                      <a:r>
                        <a:rPr sz="11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向他人清晰解读思考 内容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87630">
                        <a:lnSpc>
                          <a:spcPct val="102000"/>
                        </a:lnSpc>
                        <a:spcBef>
                          <a:spcPts val="260"/>
                        </a:spcBef>
                      </a:pPr>
                      <a:r>
                        <a:rPr sz="11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能够自我察觉内容在情绪和弱点并 开始自我进化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8270" marR="113665">
                        <a:lnSpc>
                          <a:spcPct val="102000"/>
                        </a:lnSpc>
                        <a:spcBef>
                          <a:spcPts val="260"/>
                        </a:spcBef>
                      </a:pPr>
                      <a:r>
                        <a:rPr sz="11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热衷于收集好尝试新的方 案和创意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鼓励自己的他人发挥潜力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0482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得分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26732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能力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善于发现错误并将此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视为改进机会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1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善于组织和协调各方资源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能够拥抱并推动变革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63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以结果导向，不拘泥于方式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263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方法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28602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10"/>
                        </a:spcBef>
                      </a:pPr>
                      <a:r>
                        <a:rPr sz="11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得分</a:t>
                      </a:r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04801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总得分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320992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人员盘</a:t>
            </a:r>
            <a:r>
              <a:rPr sz="2400" b="1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dirty="0">
                <a:solidFill>
                  <a:srgbClr val="FF8506"/>
                </a:solidFill>
              </a:rPr>
              <a:t>核心战将名单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9900" y="1341500"/>
          <a:ext cx="7931147" cy="1924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312"/>
                <a:gridCol w="1026477"/>
                <a:gridCol w="705993"/>
                <a:gridCol w="1466722"/>
                <a:gridCol w="1470279"/>
                <a:gridCol w="1512950"/>
                <a:gridCol w="1026414"/>
              </a:tblGrid>
              <a:tr h="3206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序号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姓名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层级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司龄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部门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绩效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潜力盘点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xx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xx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2016/12/16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xx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3.75A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高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7450" y="2806700"/>
            <a:ext cx="6257925" cy="233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63800" y="552450"/>
            <a:ext cx="6264275" cy="2371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59379" y="707009"/>
            <a:ext cx="5840095" cy="4107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GG</a:t>
            </a:r>
            <a:r>
              <a:rPr sz="1200" spc="-9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经理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2413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个人特质：</a:t>
            </a:r>
            <a:r>
              <a:rPr sz="120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闷骚，爱装，超强的语言组织能力和沟通能力；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">
              <a:lnSpc>
                <a:spcPct val="100000"/>
              </a:lnSpc>
              <a:spcBef>
                <a:spcPts val="1405"/>
              </a:spcBef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优势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：对自身和目前的工作都有非常清晰的认知，学习能力和适应能力强，有的放矢；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2413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待提升点：还没有全力以赴，对团队的关注较少，管理能力需要提高；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24130" marR="17145">
              <a:lnSpc>
                <a:spcPct val="101000"/>
              </a:lnSpc>
              <a:spcBef>
                <a:spcPts val="1400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发展投资：扩大业务范围，从而提升业务的综合视角；同时帮助其推动内部协同资源， 提升内部影响力；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200" b="1" spc="5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MM</a:t>
            </a:r>
            <a:r>
              <a:rPr sz="1200" b="1" spc="-9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总监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个人特质</a:t>
            </a:r>
            <a:r>
              <a:rPr sz="1200" spc="-10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200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大嗓门爱管事，思维快说话快，号称灭火女超人；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优势：专业能力和通用性强，执行力、沟通能力及项目管理能力强，个性开朗、积极正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向；团队管理的能力也很强，员工口碑很好；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待提升点：逻辑能力和数据分析能力，总结提炼能力，有点小话唠；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发展投资：保持原岗位，提升格局和看全业务链条的能力，提名晋升；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259969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人员盘</a:t>
            </a:r>
            <a:r>
              <a:rPr sz="2400" b="1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dirty="0">
                <a:solidFill>
                  <a:srgbClr val="FF8506"/>
                </a:solidFill>
              </a:rPr>
              <a:t>人才画像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3003550"/>
            <a:ext cx="1644650" cy="1974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7850" y="698500"/>
            <a:ext cx="1638300" cy="208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55600" y="1127188"/>
          <a:ext cx="8382061" cy="2827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06"/>
                <a:gridCol w="1161897"/>
                <a:gridCol w="2157730"/>
                <a:gridCol w="3153536"/>
                <a:gridCol w="1078992"/>
              </a:tblGrid>
              <a:tr h="57899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姓名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425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角色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425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462915" marR="164465" indent="-292100">
                        <a:lnSpc>
                          <a:spcPct val="102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战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役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战斗的挑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战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个 人要突破的点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通过战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役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战斗期待长成的是什么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425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333375" marR="118110" indent="-203200">
                        <a:lnSpc>
                          <a:spcPct val="102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特别培养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方式</a:t>
                      </a:r>
                      <a:endParaRPr sz="16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74968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XX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XX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战役主将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sz="1200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.</a:t>
                      </a: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从承接业务需求到主动融入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业务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sz="1200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.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从做项目到带兵打仗的转变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9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sz="1200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.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带兵打仗的能力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89535" marR="170180">
                        <a:lnSpc>
                          <a:spcPct val="11800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sz="1200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.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建立该团队服务口碑（不是你去找业务要 项目，而是业务来找你要资源）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49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sz="1200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.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导师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sz="1200" spc="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.</a:t>
                      </a:r>
                      <a:r>
                        <a:rPr sz="12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走出去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XX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XX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493776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人员盘</a:t>
            </a:r>
            <a:r>
              <a:rPr sz="2400" b="1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dirty="0">
                <a:solidFill>
                  <a:srgbClr val="FF8506"/>
                </a:solidFill>
              </a:rPr>
              <a:t>个人层面（核心战</a:t>
            </a:r>
            <a:r>
              <a:rPr sz="2400" spc="-10" dirty="0">
                <a:solidFill>
                  <a:srgbClr val="FF8506"/>
                </a:solidFill>
              </a:rPr>
              <a:t>将</a:t>
            </a:r>
            <a:r>
              <a:rPr sz="2400" dirty="0">
                <a:solidFill>
                  <a:srgbClr val="FF8506"/>
                </a:solidFill>
              </a:rPr>
              <a:t>I</a:t>
            </a:r>
            <a:r>
              <a:rPr sz="2400" spc="10" dirty="0">
                <a:solidFill>
                  <a:srgbClr val="FF8506"/>
                </a:solidFill>
              </a:rPr>
              <a:t>D</a:t>
            </a:r>
            <a:r>
              <a:rPr sz="2400" spc="-20" dirty="0">
                <a:solidFill>
                  <a:srgbClr val="FF8506"/>
                </a:solidFill>
              </a:rPr>
              <a:t>P</a:t>
            </a:r>
            <a:r>
              <a:rPr sz="2400" dirty="0">
                <a:solidFill>
                  <a:srgbClr val="FF8506"/>
                </a:solidFill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9419" y="4704397"/>
            <a:ext cx="1977389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微软雅黑" panose="020B0503020204020204" charset="-122"/>
                <a:cs typeface="微软雅黑" panose="020B0503020204020204" charset="-122"/>
              </a:rPr>
              <a:t>IDP=</a:t>
            </a:r>
            <a:r>
              <a:rPr sz="1000" b="1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Individual-Development-Plan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69868" y="1149343"/>
          <a:ext cx="8496300" cy="3744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7565"/>
                <a:gridCol w="3951859"/>
                <a:gridCol w="2436876"/>
              </a:tblGrid>
              <a:tr h="267462">
                <a:tc>
                  <a:txBody>
                    <a:bodyPr/>
                    <a:lstStyle/>
                    <a:p>
                      <a:pPr marL="6927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发展项目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540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行动计划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540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责任人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540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2675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增加决策权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540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46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领导力发展计划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034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46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团队管理技能培训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034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46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专业技能培训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67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5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通用技能培训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67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46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同级辅导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730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46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教</a:t>
                      </a: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练/</a:t>
                      </a: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导师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730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46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在新的职能领域工作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794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58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在其他子公司工作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794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43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负责新业务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857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48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增加下属人数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8575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50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提升下属能力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9209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48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其它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9209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362">
                      <a:solidFill>
                        <a:srgbClr val="000000"/>
                      </a:solidFill>
                      <a:prstDash val="solid"/>
                    </a:lnT>
                    <a:lnB w="636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259969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人员盘</a:t>
            </a:r>
            <a:r>
              <a:rPr sz="2400" b="1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dirty="0">
                <a:solidFill>
                  <a:srgbClr val="FF8506"/>
                </a:solidFill>
              </a:rPr>
              <a:t>行动计划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9720" y="836040"/>
            <a:ext cx="816229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微软雅黑" panose="020B0503020204020204" charset="-122"/>
                <a:cs typeface="微软雅黑" panose="020B0503020204020204" charset="-122"/>
              </a:rPr>
              <a:t>说明：从下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列</a:t>
            </a:r>
            <a:r>
              <a:rPr sz="1400" spc="-25" dirty="0">
                <a:latin typeface="微软雅黑" panose="020B0503020204020204" charset="-122"/>
                <a:cs typeface="微软雅黑" panose="020B0503020204020204" charset="-122"/>
              </a:rPr>
              <a:t>12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个发展项目中，选择对该员工最重要的不超</a:t>
            </a:r>
            <a:r>
              <a:rPr sz="1400" spc="-30" dirty="0">
                <a:latin typeface="微软雅黑" panose="020B0503020204020204" charset="-122"/>
                <a:cs typeface="微软雅黑" panose="020B0503020204020204" charset="-122"/>
              </a:rPr>
              <a:t>过</a:t>
            </a:r>
            <a:r>
              <a:rPr sz="1400" spc="-25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项的发展项目，并制定具体的行动计划；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124587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人才策略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1550" y="1123950"/>
            <a:ext cx="3289300" cy="3181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61591" y="2745104"/>
            <a:ext cx="104140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人才策略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8562" y="3455670"/>
            <a:ext cx="63500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买能力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5015" y="3408045"/>
            <a:ext cx="83820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能力嫁接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210" y="1541398"/>
            <a:ext cx="83820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能力引爆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72050" y="2362200"/>
            <a:ext cx="184150" cy="177800"/>
          </a:xfrm>
          <a:custGeom>
            <a:avLst/>
            <a:gdLst/>
            <a:ahLst/>
            <a:cxnLst/>
            <a:rect l="l" t="t" r="r" b="b"/>
            <a:pathLst>
              <a:path w="184150" h="177800">
                <a:moveTo>
                  <a:pt x="92075" y="0"/>
                </a:moveTo>
                <a:lnTo>
                  <a:pt x="56257" y="6979"/>
                </a:lnTo>
                <a:lnTo>
                  <a:pt x="26987" y="26019"/>
                </a:lnTo>
                <a:lnTo>
                  <a:pt x="7242" y="54274"/>
                </a:lnTo>
                <a:lnTo>
                  <a:pt x="0" y="88900"/>
                </a:lnTo>
                <a:lnTo>
                  <a:pt x="7242" y="123525"/>
                </a:lnTo>
                <a:lnTo>
                  <a:pt x="26987" y="151780"/>
                </a:lnTo>
                <a:lnTo>
                  <a:pt x="56257" y="170820"/>
                </a:lnTo>
                <a:lnTo>
                  <a:pt x="92075" y="177800"/>
                </a:lnTo>
                <a:lnTo>
                  <a:pt x="127892" y="170820"/>
                </a:lnTo>
                <a:lnTo>
                  <a:pt x="157162" y="151780"/>
                </a:lnTo>
                <a:lnTo>
                  <a:pt x="176907" y="123525"/>
                </a:lnTo>
                <a:lnTo>
                  <a:pt x="184150" y="88900"/>
                </a:lnTo>
                <a:lnTo>
                  <a:pt x="176907" y="54274"/>
                </a:lnTo>
                <a:lnTo>
                  <a:pt x="157162" y="26019"/>
                </a:lnTo>
                <a:lnTo>
                  <a:pt x="127892" y="6979"/>
                </a:lnTo>
                <a:lnTo>
                  <a:pt x="92075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2050" y="2362200"/>
            <a:ext cx="184150" cy="177800"/>
          </a:xfrm>
          <a:custGeom>
            <a:avLst/>
            <a:gdLst/>
            <a:ahLst/>
            <a:cxnLst/>
            <a:rect l="l" t="t" r="r" b="b"/>
            <a:pathLst>
              <a:path w="184150" h="177800">
                <a:moveTo>
                  <a:pt x="0" y="88900"/>
                </a:moveTo>
                <a:lnTo>
                  <a:pt x="7242" y="54274"/>
                </a:lnTo>
                <a:lnTo>
                  <a:pt x="26987" y="26019"/>
                </a:lnTo>
                <a:lnTo>
                  <a:pt x="56257" y="6979"/>
                </a:lnTo>
                <a:lnTo>
                  <a:pt x="92075" y="0"/>
                </a:lnTo>
                <a:lnTo>
                  <a:pt x="127892" y="6979"/>
                </a:lnTo>
                <a:lnTo>
                  <a:pt x="157162" y="26019"/>
                </a:lnTo>
                <a:lnTo>
                  <a:pt x="176907" y="54274"/>
                </a:lnTo>
                <a:lnTo>
                  <a:pt x="184150" y="88900"/>
                </a:lnTo>
                <a:lnTo>
                  <a:pt x="176907" y="123525"/>
                </a:lnTo>
                <a:lnTo>
                  <a:pt x="157162" y="151780"/>
                </a:lnTo>
                <a:lnTo>
                  <a:pt x="127892" y="170820"/>
                </a:lnTo>
                <a:lnTo>
                  <a:pt x="92075" y="177800"/>
                </a:lnTo>
                <a:lnTo>
                  <a:pt x="56257" y="170820"/>
                </a:lnTo>
                <a:lnTo>
                  <a:pt x="26987" y="151780"/>
                </a:lnTo>
                <a:lnTo>
                  <a:pt x="7242" y="123525"/>
                </a:lnTo>
                <a:lnTo>
                  <a:pt x="0" y="88900"/>
                </a:lnTo>
                <a:close/>
              </a:path>
            </a:pathLst>
          </a:custGeom>
          <a:ln w="3810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72050" y="1123950"/>
            <a:ext cx="184150" cy="177800"/>
          </a:xfrm>
          <a:custGeom>
            <a:avLst/>
            <a:gdLst/>
            <a:ahLst/>
            <a:cxnLst/>
            <a:rect l="l" t="t" r="r" b="b"/>
            <a:pathLst>
              <a:path w="184150" h="177800">
                <a:moveTo>
                  <a:pt x="92075" y="0"/>
                </a:moveTo>
                <a:lnTo>
                  <a:pt x="56257" y="6979"/>
                </a:lnTo>
                <a:lnTo>
                  <a:pt x="26987" y="26019"/>
                </a:lnTo>
                <a:lnTo>
                  <a:pt x="7242" y="54274"/>
                </a:lnTo>
                <a:lnTo>
                  <a:pt x="0" y="88900"/>
                </a:lnTo>
                <a:lnTo>
                  <a:pt x="7242" y="123525"/>
                </a:lnTo>
                <a:lnTo>
                  <a:pt x="26987" y="151780"/>
                </a:lnTo>
                <a:lnTo>
                  <a:pt x="56257" y="170820"/>
                </a:lnTo>
                <a:lnTo>
                  <a:pt x="92075" y="177800"/>
                </a:lnTo>
                <a:lnTo>
                  <a:pt x="127892" y="170820"/>
                </a:lnTo>
                <a:lnTo>
                  <a:pt x="157162" y="151780"/>
                </a:lnTo>
                <a:lnTo>
                  <a:pt x="176907" y="123525"/>
                </a:lnTo>
                <a:lnTo>
                  <a:pt x="184150" y="88900"/>
                </a:lnTo>
                <a:lnTo>
                  <a:pt x="176907" y="54274"/>
                </a:lnTo>
                <a:lnTo>
                  <a:pt x="157162" y="26019"/>
                </a:lnTo>
                <a:lnTo>
                  <a:pt x="127892" y="6979"/>
                </a:lnTo>
                <a:lnTo>
                  <a:pt x="92075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72050" y="1123950"/>
            <a:ext cx="184150" cy="177800"/>
          </a:xfrm>
          <a:custGeom>
            <a:avLst/>
            <a:gdLst/>
            <a:ahLst/>
            <a:cxnLst/>
            <a:rect l="l" t="t" r="r" b="b"/>
            <a:pathLst>
              <a:path w="184150" h="177800">
                <a:moveTo>
                  <a:pt x="0" y="88900"/>
                </a:moveTo>
                <a:lnTo>
                  <a:pt x="7242" y="54274"/>
                </a:lnTo>
                <a:lnTo>
                  <a:pt x="26987" y="26019"/>
                </a:lnTo>
                <a:lnTo>
                  <a:pt x="56257" y="6979"/>
                </a:lnTo>
                <a:lnTo>
                  <a:pt x="92075" y="0"/>
                </a:lnTo>
                <a:lnTo>
                  <a:pt x="127892" y="6979"/>
                </a:lnTo>
                <a:lnTo>
                  <a:pt x="157162" y="26019"/>
                </a:lnTo>
                <a:lnTo>
                  <a:pt x="176907" y="54274"/>
                </a:lnTo>
                <a:lnTo>
                  <a:pt x="184150" y="88900"/>
                </a:lnTo>
                <a:lnTo>
                  <a:pt x="176907" y="123525"/>
                </a:lnTo>
                <a:lnTo>
                  <a:pt x="157162" y="151780"/>
                </a:lnTo>
                <a:lnTo>
                  <a:pt x="127892" y="170820"/>
                </a:lnTo>
                <a:lnTo>
                  <a:pt x="92075" y="177800"/>
                </a:lnTo>
                <a:lnTo>
                  <a:pt x="56257" y="170820"/>
                </a:lnTo>
                <a:lnTo>
                  <a:pt x="26987" y="151780"/>
                </a:lnTo>
                <a:lnTo>
                  <a:pt x="7242" y="123525"/>
                </a:lnTo>
                <a:lnTo>
                  <a:pt x="0" y="88900"/>
                </a:lnTo>
                <a:close/>
              </a:path>
            </a:pathLst>
          </a:custGeom>
          <a:ln w="3810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11445" y="1118870"/>
            <a:ext cx="1334770" cy="1038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能力引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爆-培训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57150">
              <a:lnSpc>
                <a:spcPct val="100000"/>
              </a:lnSpc>
              <a:spcBef>
                <a:spcPts val="1085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项目实验田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57150">
              <a:lnSpc>
                <a:spcPct val="100000"/>
              </a:lnSpc>
              <a:spcBef>
                <a:spcPts val="310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市场调研、走访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5715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团队内</a:t>
            </a: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部</a:t>
            </a:r>
            <a:r>
              <a:rPr sz="1200" spc="15" dirty="0">
                <a:latin typeface="微软雅黑" panose="020B0503020204020204" charset="-122"/>
                <a:cs typeface="微软雅黑" panose="020B0503020204020204" charset="-122"/>
              </a:rPr>
              <a:t>PK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22850" y="3492500"/>
            <a:ext cx="184150" cy="177800"/>
          </a:xfrm>
          <a:custGeom>
            <a:avLst/>
            <a:gdLst/>
            <a:ahLst/>
            <a:cxnLst/>
            <a:rect l="l" t="t" r="r" b="b"/>
            <a:pathLst>
              <a:path w="184150" h="177800">
                <a:moveTo>
                  <a:pt x="92075" y="0"/>
                </a:moveTo>
                <a:lnTo>
                  <a:pt x="56257" y="6979"/>
                </a:lnTo>
                <a:lnTo>
                  <a:pt x="26987" y="26019"/>
                </a:lnTo>
                <a:lnTo>
                  <a:pt x="7242" y="54274"/>
                </a:lnTo>
                <a:lnTo>
                  <a:pt x="0" y="88900"/>
                </a:lnTo>
                <a:lnTo>
                  <a:pt x="7242" y="123525"/>
                </a:lnTo>
                <a:lnTo>
                  <a:pt x="26987" y="151780"/>
                </a:lnTo>
                <a:lnTo>
                  <a:pt x="56257" y="170820"/>
                </a:lnTo>
                <a:lnTo>
                  <a:pt x="92075" y="177800"/>
                </a:lnTo>
                <a:lnTo>
                  <a:pt x="127892" y="170820"/>
                </a:lnTo>
                <a:lnTo>
                  <a:pt x="157162" y="151780"/>
                </a:lnTo>
                <a:lnTo>
                  <a:pt x="176907" y="123525"/>
                </a:lnTo>
                <a:lnTo>
                  <a:pt x="184150" y="88900"/>
                </a:lnTo>
                <a:lnTo>
                  <a:pt x="176907" y="54274"/>
                </a:lnTo>
                <a:lnTo>
                  <a:pt x="157162" y="26019"/>
                </a:lnTo>
                <a:lnTo>
                  <a:pt x="127892" y="6979"/>
                </a:lnTo>
                <a:lnTo>
                  <a:pt x="92075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2850" y="3492500"/>
            <a:ext cx="184150" cy="177800"/>
          </a:xfrm>
          <a:custGeom>
            <a:avLst/>
            <a:gdLst/>
            <a:ahLst/>
            <a:cxnLst/>
            <a:rect l="l" t="t" r="r" b="b"/>
            <a:pathLst>
              <a:path w="184150" h="177800">
                <a:moveTo>
                  <a:pt x="0" y="88900"/>
                </a:moveTo>
                <a:lnTo>
                  <a:pt x="7242" y="54274"/>
                </a:lnTo>
                <a:lnTo>
                  <a:pt x="26987" y="26019"/>
                </a:lnTo>
                <a:lnTo>
                  <a:pt x="56257" y="6979"/>
                </a:lnTo>
                <a:lnTo>
                  <a:pt x="92075" y="0"/>
                </a:lnTo>
                <a:lnTo>
                  <a:pt x="127892" y="6979"/>
                </a:lnTo>
                <a:lnTo>
                  <a:pt x="157162" y="26019"/>
                </a:lnTo>
                <a:lnTo>
                  <a:pt x="176907" y="54274"/>
                </a:lnTo>
                <a:lnTo>
                  <a:pt x="184150" y="88900"/>
                </a:lnTo>
                <a:lnTo>
                  <a:pt x="176907" y="123525"/>
                </a:lnTo>
                <a:lnTo>
                  <a:pt x="157162" y="151780"/>
                </a:lnTo>
                <a:lnTo>
                  <a:pt x="127892" y="170820"/>
                </a:lnTo>
                <a:lnTo>
                  <a:pt x="92075" y="177800"/>
                </a:lnTo>
                <a:lnTo>
                  <a:pt x="56257" y="170820"/>
                </a:lnTo>
                <a:lnTo>
                  <a:pt x="26987" y="151780"/>
                </a:lnTo>
                <a:lnTo>
                  <a:pt x="7242" y="123525"/>
                </a:lnTo>
                <a:lnTo>
                  <a:pt x="0" y="88900"/>
                </a:lnTo>
                <a:close/>
              </a:path>
            </a:pathLst>
          </a:custGeom>
          <a:ln w="3810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11445" y="2360295"/>
            <a:ext cx="1384300" cy="194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买能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力-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招聘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57150" marR="708025" algn="just">
              <a:lnSpc>
                <a:spcPct val="120000"/>
              </a:lnSpc>
              <a:spcBef>
                <a:spcPts val="295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招聘标准 流程分析 人才需求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61595" algn="just">
              <a:lnSpc>
                <a:spcPct val="100000"/>
              </a:lnSpc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能力嫁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接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-巩固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57150" marR="97155">
              <a:lnSpc>
                <a:spcPct val="122000"/>
              </a:lnSpc>
              <a:spcBef>
                <a:spcPts val="810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业务知识梳理沉淀 师傅带徒弟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259969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8506"/>
                </a:solidFill>
              </a:rPr>
              <a:t>人才策</a:t>
            </a:r>
            <a:r>
              <a:rPr sz="2400" spc="-5" dirty="0">
                <a:solidFill>
                  <a:srgbClr val="FF8506"/>
                </a:solidFill>
              </a:rPr>
              <a:t>略</a:t>
            </a:r>
            <a:r>
              <a:rPr sz="2400" spc="10" dirty="0">
                <a:solidFill>
                  <a:srgbClr val="FF8506"/>
                </a:solidFill>
              </a:rPr>
              <a:t>-</a:t>
            </a:r>
            <a:r>
              <a:rPr sz="2400" dirty="0">
                <a:solidFill>
                  <a:srgbClr val="FF8506"/>
                </a:solidFill>
              </a:rPr>
              <a:t>招聘举例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344" y="886840"/>
            <a:ext cx="1398905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紧急岗位目标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5750" y="1411350"/>
          <a:ext cx="8424923" cy="2680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8757"/>
                <a:gridCol w="840486"/>
                <a:gridCol w="1935733"/>
                <a:gridCol w="673353"/>
                <a:gridCol w="2128139"/>
                <a:gridCol w="1108455"/>
              </a:tblGrid>
              <a:tr h="493394">
                <a:tc>
                  <a:txBody>
                    <a:bodyPr/>
                    <a:lstStyle/>
                    <a:p>
                      <a:pPr marL="43243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核心战役</a:t>
                      </a:r>
                      <a:endParaRPr sz="1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帅</a:t>
                      </a:r>
                      <a:endParaRPr sz="1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63754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子战役</a:t>
                      </a:r>
                      <a:endParaRPr sz="1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将</a:t>
                      </a:r>
                      <a:endParaRPr sz="1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700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人才需求</a:t>
                      </a:r>
                      <a:endParaRPr sz="1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7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进展</a:t>
                      </a:r>
                      <a:endParaRPr sz="1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4267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93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战役一</a:t>
                      </a: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：XX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36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李某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 indent="-171450">
                        <a:lnSpc>
                          <a:spcPct val="100000"/>
                        </a:lnSpc>
                        <a:spcBef>
                          <a:spcPts val="810"/>
                        </a:spcBef>
                        <a:buChar char="●"/>
                        <a:tabLst>
                          <a:tab pos="167640" algn="l"/>
                        </a:tabLst>
                      </a:pPr>
                      <a:r>
                        <a:rPr sz="1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xx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王某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项目管理专</a:t>
                      </a:r>
                      <a:r>
                        <a:rPr sz="1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家</a:t>
                      </a:r>
                      <a:r>
                        <a:rPr sz="14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名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635"/>
                        </a:lnSpc>
                      </a:pP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面试通过，待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5715" algn="ctr">
                        <a:lnSpc>
                          <a:spcPts val="1665"/>
                        </a:lnSpc>
                      </a:pP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offer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78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 indent="-171450">
                        <a:lnSpc>
                          <a:spcPct val="100000"/>
                        </a:lnSpc>
                        <a:spcBef>
                          <a:spcPts val="860"/>
                        </a:spcBef>
                        <a:buChar char="●"/>
                        <a:tabLst>
                          <a:tab pos="167640" algn="l"/>
                        </a:tabLst>
                      </a:pPr>
                      <a:r>
                        <a:rPr sz="1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xx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何某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3245" marR="553085">
                        <a:lnSpc>
                          <a:spcPts val="1650"/>
                        </a:lnSpc>
                        <a:spcBef>
                          <a:spcPts val="10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流程专家</a:t>
                      </a:r>
                      <a:r>
                        <a:rPr sz="14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名 业务分析</a:t>
                      </a:r>
                      <a:r>
                        <a:rPr sz="14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名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已招到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657"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658"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670"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259969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人才策</a:t>
            </a:r>
            <a:r>
              <a:rPr sz="2400" b="1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略</a:t>
            </a:r>
            <a:r>
              <a:rPr sz="2400" spc="10" dirty="0">
                <a:solidFill>
                  <a:srgbClr val="FF8506"/>
                </a:solidFill>
              </a:rPr>
              <a:t>-</a:t>
            </a:r>
            <a:r>
              <a:rPr sz="2400" dirty="0">
                <a:solidFill>
                  <a:srgbClr val="FF8506"/>
                </a:solidFill>
              </a:rPr>
              <a:t>培训举例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003" y="595400"/>
            <a:ext cx="7607300" cy="0"/>
          </a:xfrm>
          <a:custGeom>
            <a:avLst/>
            <a:gdLst/>
            <a:ahLst/>
            <a:cxnLst/>
            <a:rect l="l" t="t" r="r" b="b"/>
            <a:pathLst>
              <a:path w="7607300">
                <a:moveTo>
                  <a:pt x="0" y="0"/>
                </a:moveTo>
                <a:lnTo>
                  <a:pt x="7607284" y="0"/>
                </a:lnTo>
              </a:path>
            </a:pathLst>
          </a:custGeom>
          <a:ln w="949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40797" y="595400"/>
            <a:ext cx="0" cy="4530725"/>
          </a:xfrm>
          <a:custGeom>
            <a:avLst/>
            <a:gdLst/>
            <a:ahLst/>
            <a:cxnLst/>
            <a:rect l="l" t="t" r="r" b="b"/>
            <a:pathLst>
              <a:path h="4530725">
                <a:moveTo>
                  <a:pt x="0" y="0"/>
                </a:moveTo>
                <a:lnTo>
                  <a:pt x="0" y="4530653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513" y="5135552"/>
            <a:ext cx="7607300" cy="0"/>
          </a:xfrm>
          <a:custGeom>
            <a:avLst/>
            <a:gdLst/>
            <a:ahLst/>
            <a:cxnLst/>
            <a:rect l="l" t="t" r="r" b="b"/>
            <a:pathLst>
              <a:path w="7607300">
                <a:moveTo>
                  <a:pt x="7607284" y="0"/>
                </a:moveTo>
                <a:lnTo>
                  <a:pt x="0" y="0"/>
                </a:lnTo>
              </a:path>
            </a:pathLst>
          </a:custGeom>
          <a:ln w="949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003" y="604899"/>
            <a:ext cx="0" cy="4530725"/>
          </a:xfrm>
          <a:custGeom>
            <a:avLst/>
            <a:gdLst/>
            <a:ahLst/>
            <a:cxnLst/>
            <a:rect l="l" t="t" r="r" b="b"/>
            <a:pathLst>
              <a:path h="4530725">
                <a:moveTo>
                  <a:pt x="0" y="4530653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4003" y="595400"/>
            <a:ext cx="0" cy="4530725"/>
          </a:xfrm>
          <a:custGeom>
            <a:avLst/>
            <a:gdLst/>
            <a:ahLst/>
            <a:cxnLst/>
            <a:rect l="l" t="t" r="r" b="b"/>
            <a:pathLst>
              <a:path h="4530725">
                <a:moveTo>
                  <a:pt x="0" y="0"/>
                </a:moveTo>
                <a:lnTo>
                  <a:pt x="0" y="4530653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4003" y="513555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28" y="0"/>
                </a:lnTo>
              </a:path>
            </a:pathLst>
          </a:custGeom>
          <a:ln w="949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4003" y="463113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28" y="0"/>
                </a:lnTo>
              </a:path>
            </a:pathLst>
          </a:custGeom>
          <a:ln w="949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003" y="412670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28" y="0"/>
                </a:lnTo>
              </a:path>
            </a:pathLst>
          </a:custGeom>
          <a:ln w="949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03" y="3621932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28" y="0"/>
                </a:lnTo>
              </a:path>
            </a:pathLst>
          </a:custGeom>
          <a:ln w="949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4003" y="3117573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28" y="0"/>
                </a:lnTo>
              </a:path>
            </a:pathLst>
          </a:custGeom>
          <a:ln w="949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4003" y="2613088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28" y="0"/>
                </a:lnTo>
              </a:path>
            </a:pathLst>
          </a:custGeom>
          <a:ln w="949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4003" y="2108729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28" y="0"/>
                </a:lnTo>
              </a:path>
            </a:pathLst>
          </a:custGeom>
          <a:ln w="949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4003" y="160424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28" y="0"/>
                </a:lnTo>
              </a:path>
            </a:pathLst>
          </a:custGeom>
          <a:ln w="949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4003" y="109988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28" y="0"/>
                </a:lnTo>
              </a:path>
            </a:pathLst>
          </a:custGeom>
          <a:ln w="949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4003" y="59540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528" y="0"/>
                </a:lnTo>
              </a:path>
            </a:pathLst>
          </a:custGeom>
          <a:ln w="949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4003" y="5135552"/>
            <a:ext cx="7607300" cy="0"/>
          </a:xfrm>
          <a:custGeom>
            <a:avLst/>
            <a:gdLst/>
            <a:ahLst/>
            <a:cxnLst/>
            <a:rect l="l" t="t" r="r" b="b"/>
            <a:pathLst>
              <a:path w="7607300">
                <a:moveTo>
                  <a:pt x="0" y="0"/>
                </a:moveTo>
                <a:lnTo>
                  <a:pt x="7607284" y="0"/>
                </a:lnTo>
              </a:path>
            </a:pathLst>
          </a:custGeom>
          <a:ln w="949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4003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1075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28319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85391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42462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90024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47159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04167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51792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8801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65936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13434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70569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27577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75202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32210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89218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36844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93978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50986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98612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55620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12755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60253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17388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74396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22022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79029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36164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83663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440797" y="5107054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98"/>
                </a:moveTo>
                <a:lnTo>
                  <a:pt x="0" y="0"/>
                </a:lnTo>
              </a:path>
            </a:pathLst>
          </a:custGeom>
          <a:ln w="950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40826" y="4235952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381010" y="0"/>
                </a:moveTo>
                <a:lnTo>
                  <a:pt x="333382" y="2980"/>
                </a:lnTo>
                <a:lnTo>
                  <a:pt x="287473" y="11679"/>
                </a:lnTo>
                <a:lnTo>
                  <a:pt x="243646" y="25734"/>
                </a:lnTo>
                <a:lnTo>
                  <a:pt x="202266" y="44781"/>
                </a:lnTo>
                <a:lnTo>
                  <a:pt x="163697" y="68457"/>
                </a:lnTo>
                <a:lnTo>
                  <a:pt x="128303" y="96399"/>
                </a:lnTo>
                <a:lnTo>
                  <a:pt x="96447" y="128243"/>
                </a:lnTo>
                <a:lnTo>
                  <a:pt x="68493" y="163627"/>
                </a:lnTo>
                <a:lnTo>
                  <a:pt x="44806" y="202188"/>
                </a:lnTo>
                <a:lnTo>
                  <a:pt x="25749" y="243561"/>
                </a:lnTo>
                <a:lnTo>
                  <a:pt x="11686" y="287385"/>
                </a:lnTo>
                <a:lnTo>
                  <a:pt x="2982" y="333295"/>
                </a:lnTo>
                <a:lnTo>
                  <a:pt x="0" y="380928"/>
                </a:lnTo>
                <a:lnTo>
                  <a:pt x="2982" y="430522"/>
                </a:lnTo>
                <a:lnTo>
                  <a:pt x="11686" y="478092"/>
                </a:lnTo>
                <a:lnTo>
                  <a:pt x="25749" y="523298"/>
                </a:lnTo>
                <a:lnTo>
                  <a:pt x="44806" y="565805"/>
                </a:lnTo>
                <a:lnTo>
                  <a:pt x="68493" y="605272"/>
                </a:lnTo>
                <a:lnTo>
                  <a:pt x="96447" y="641363"/>
                </a:lnTo>
                <a:lnTo>
                  <a:pt x="128303" y="673738"/>
                </a:lnTo>
                <a:lnTo>
                  <a:pt x="163697" y="702060"/>
                </a:lnTo>
                <a:lnTo>
                  <a:pt x="202266" y="725991"/>
                </a:lnTo>
                <a:lnTo>
                  <a:pt x="243646" y="745193"/>
                </a:lnTo>
                <a:lnTo>
                  <a:pt x="287473" y="759327"/>
                </a:lnTo>
                <a:lnTo>
                  <a:pt x="333382" y="768055"/>
                </a:lnTo>
                <a:lnTo>
                  <a:pt x="381010" y="771040"/>
                </a:lnTo>
                <a:lnTo>
                  <a:pt x="430664" y="768055"/>
                </a:lnTo>
                <a:lnTo>
                  <a:pt x="478280" y="759327"/>
                </a:lnTo>
                <a:lnTo>
                  <a:pt x="523521" y="745193"/>
                </a:lnTo>
                <a:lnTo>
                  <a:pt x="566051" y="725991"/>
                </a:lnTo>
                <a:lnTo>
                  <a:pt x="605533" y="702060"/>
                </a:lnTo>
                <a:lnTo>
                  <a:pt x="641631" y="673738"/>
                </a:lnTo>
                <a:lnTo>
                  <a:pt x="674007" y="641363"/>
                </a:lnTo>
                <a:lnTo>
                  <a:pt x="702326" y="605272"/>
                </a:lnTo>
                <a:lnTo>
                  <a:pt x="726251" y="565805"/>
                </a:lnTo>
                <a:lnTo>
                  <a:pt x="745445" y="523298"/>
                </a:lnTo>
                <a:lnTo>
                  <a:pt x="759572" y="478092"/>
                </a:lnTo>
                <a:lnTo>
                  <a:pt x="768295" y="430522"/>
                </a:lnTo>
                <a:lnTo>
                  <a:pt x="771277" y="380928"/>
                </a:lnTo>
                <a:lnTo>
                  <a:pt x="768295" y="333295"/>
                </a:lnTo>
                <a:lnTo>
                  <a:pt x="759572" y="287385"/>
                </a:lnTo>
                <a:lnTo>
                  <a:pt x="745445" y="243561"/>
                </a:lnTo>
                <a:lnTo>
                  <a:pt x="726251" y="202188"/>
                </a:lnTo>
                <a:lnTo>
                  <a:pt x="702326" y="163627"/>
                </a:lnTo>
                <a:lnTo>
                  <a:pt x="674007" y="128243"/>
                </a:lnTo>
                <a:lnTo>
                  <a:pt x="641631" y="96399"/>
                </a:lnTo>
                <a:lnTo>
                  <a:pt x="605533" y="68457"/>
                </a:lnTo>
                <a:lnTo>
                  <a:pt x="566051" y="44781"/>
                </a:lnTo>
                <a:lnTo>
                  <a:pt x="523521" y="25734"/>
                </a:lnTo>
                <a:lnTo>
                  <a:pt x="478280" y="11679"/>
                </a:lnTo>
                <a:lnTo>
                  <a:pt x="430664" y="2980"/>
                </a:lnTo>
                <a:lnTo>
                  <a:pt x="381010" y="0"/>
                </a:lnTo>
                <a:close/>
              </a:path>
            </a:pathLst>
          </a:custGeom>
          <a:solidFill>
            <a:srgbClr val="C6D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40826" y="4235952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0" y="380928"/>
                </a:moveTo>
                <a:lnTo>
                  <a:pt x="2982" y="430522"/>
                </a:lnTo>
                <a:lnTo>
                  <a:pt x="11686" y="478092"/>
                </a:lnTo>
                <a:lnTo>
                  <a:pt x="25749" y="523298"/>
                </a:lnTo>
                <a:lnTo>
                  <a:pt x="44806" y="565805"/>
                </a:lnTo>
                <a:lnTo>
                  <a:pt x="68493" y="605272"/>
                </a:lnTo>
                <a:lnTo>
                  <a:pt x="96447" y="641363"/>
                </a:lnTo>
                <a:lnTo>
                  <a:pt x="128303" y="673738"/>
                </a:lnTo>
                <a:lnTo>
                  <a:pt x="163697" y="702060"/>
                </a:lnTo>
                <a:lnTo>
                  <a:pt x="202266" y="725991"/>
                </a:lnTo>
                <a:lnTo>
                  <a:pt x="243646" y="745193"/>
                </a:lnTo>
                <a:lnTo>
                  <a:pt x="287473" y="759327"/>
                </a:lnTo>
                <a:lnTo>
                  <a:pt x="333382" y="768055"/>
                </a:lnTo>
                <a:lnTo>
                  <a:pt x="381010" y="771040"/>
                </a:lnTo>
                <a:lnTo>
                  <a:pt x="430664" y="768055"/>
                </a:lnTo>
                <a:lnTo>
                  <a:pt x="478280" y="759327"/>
                </a:lnTo>
                <a:lnTo>
                  <a:pt x="523521" y="745193"/>
                </a:lnTo>
                <a:lnTo>
                  <a:pt x="566051" y="725991"/>
                </a:lnTo>
                <a:lnTo>
                  <a:pt x="605533" y="702060"/>
                </a:lnTo>
                <a:lnTo>
                  <a:pt x="641631" y="673738"/>
                </a:lnTo>
                <a:lnTo>
                  <a:pt x="674007" y="641363"/>
                </a:lnTo>
                <a:lnTo>
                  <a:pt x="702326" y="605272"/>
                </a:lnTo>
                <a:lnTo>
                  <a:pt x="726251" y="565805"/>
                </a:lnTo>
                <a:lnTo>
                  <a:pt x="745445" y="523298"/>
                </a:lnTo>
                <a:lnTo>
                  <a:pt x="759572" y="478092"/>
                </a:lnTo>
                <a:lnTo>
                  <a:pt x="768295" y="430522"/>
                </a:lnTo>
                <a:lnTo>
                  <a:pt x="771277" y="380928"/>
                </a:lnTo>
                <a:lnTo>
                  <a:pt x="768295" y="333295"/>
                </a:lnTo>
                <a:lnTo>
                  <a:pt x="759572" y="287385"/>
                </a:lnTo>
                <a:lnTo>
                  <a:pt x="745445" y="243561"/>
                </a:lnTo>
                <a:lnTo>
                  <a:pt x="726251" y="202188"/>
                </a:lnTo>
                <a:lnTo>
                  <a:pt x="702326" y="163627"/>
                </a:lnTo>
                <a:lnTo>
                  <a:pt x="674007" y="128243"/>
                </a:lnTo>
                <a:lnTo>
                  <a:pt x="641631" y="96399"/>
                </a:lnTo>
                <a:lnTo>
                  <a:pt x="605533" y="68457"/>
                </a:lnTo>
                <a:lnTo>
                  <a:pt x="566051" y="44781"/>
                </a:lnTo>
                <a:lnTo>
                  <a:pt x="523521" y="25734"/>
                </a:lnTo>
                <a:lnTo>
                  <a:pt x="478280" y="11679"/>
                </a:lnTo>
                <a:lnTo>
                  <a:pt x="430664" y="2980"/>
                </a:lnTo>
                <a:lnTo>
                  <a:pt x="381010" y="0"/>
                </a:lnTo>
                <a:lnTo>
                  <a:pt x="333382" y="2980"/>
                </a:lnTo>
                <a:lnTo>
                  <a:pt x="287473" y="11679"/>
                </a:lnTo>
                <a:lnTo>
                  <a:pt x="243646" y="25734"/>
                </a:lnTo>
                <a:lnTo>
                  <a:pt x="202266" y="44781"/>
                </a:lnTo>
                <a:lnTo>
                  <a:pt x="163697" y="68457"/>
                </a:lnTo>
                <a:lnTo>
                  <a:pt x="128303" y="96399"/>
                </a:lnTo>
                <a:lnTo>
                  <a:pt x="96447" y="128243"/>
                </a:lnTo>
                <a:lnTo>
                  <a:pt x="68493" y="163627"/>
                </a:lnTo>
                <a:lnTo>
                  <a:pt x="44806" y="202188"/>
                </a:lnTo>
                <a:lnTo>
                  <a:pt x="25749" y="243561"/>
                </a:lnTo>
                <a:lnTo>
                  <a:pt x="11686" y="287385"/>
                </a:lnTo>
                <a:lnTo>
                  <a:pt x="2982" y="333295"/>
                </a:lnTo>
                <a:lnTo>
                  <a:pt x="0" y="380928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74211" y="1342438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247625" y="0"/>
                </a:moveTo>
                <a:lnTo>
                  <a:pt x="198652" y="5169"/>
                </a:lnTo>
                <a:lnTo>
                  <a:pt x="152608" y="19935"/>
                </a:lnTo>
                <a:lnTo>
                  <a:pt x="110602" y="43181"/>
                </a:lnTo>
                <a:lnTo>
                  <a:pt x="73745" y="73795"/>
                </a:lnTo>
                <a:lnTo>
                  <a:pt x="43146" y="110660"/>
                </a:lnTo>
                <a:lnTo>
                  <a:pt x="19916" y="152662"/>
                </a:lnTo>
                <a:lnTo>
                  <a:pt x="5164" y="198687"/>
                </a:lnTo>
                <a:lnTo>
                  <a:pt x="0" y="247619"/>
                </a:lnTo>
                <a:lnTo>
                  <a:pt x="4096" y="294019"/>
                </a:lnTo>
                <a:lnTo>
                  <a:pt x="15866" y="337588"/>
                </a:lnTo>
                <a:lnTo>
                  <a:pt x="34529" y="377623"/>
                </a:lnTo>
                <a:lnTo>
                  <a:pt x="59307" y="413425"/>
                </a:lnTo>
                <a:lnTo>
                  <a:pt x="89419" y="444290"/>
                </a:lnTo>
                <a:lnTo>
                  <a:pt x="124087" y="469517"/>
                </a:lnTo>
                <a:lnTo>
                  <a:pt x="162530" y="488406"/>
                </a:lnTo>
                <a:lnTo>
                  <a:pt x="203969" y="500253"/>
                </a:lnTo>
                <a:lnTo>
                  <a:pt x="247625" y="504358"/>
                </a:lnTo>
                <a:lnTo>
                  <a:pt x="294011" y="500253"/>
                </a:lnTo>
                <a:lnTo>
                  <a:pt x="337601" y="488406"/>
                </a:lnTo>
                <a:lnTo>
                  <a:pt x="377686" y="469517"/>
                </a:lnTo>
                <a:lnTo>
                  <a:pt x="413553" y="444290"/>
                </a:lnTo>
                <a:lnTo>
                  <a:pt x="444492" y="413425"/>
                </a:lnTo>
                <a:lnTo>
                  <a:pt x="469793" y="377623"/>
                </a:lnTo>
                <a:lnTo>
                  <a:pt x="488745" y="337588"/>
                </a:lnTo>
                <a:lnTo>
                  <a:pt x="500638" y="294019"/>
                </a:lnTo>
                <a:lnTo>
                  <a:pt x="504760" y="247619"/>
                </a:lnTo>
                <a:lnTo>
                  <a:pt x="500638" y="204000"/>
                </a:lnTo>
                <a:lnTo>
                  <a:pt x="488745" y="162581"/>
                </a:lnTo>
                <a:lnTo>
                  <a:pt x="469793" y="124145"/>
                </a:lnTo>
                <a:lnTo>
                  <a:pt x="444492" y="89473"/>
                </a:lnTo>
                <a:lnTo>
                  <a:pt x="413553" y="59351"/>
                </a:lnTo>
                <a:lnTo>
                  <a:pt x="377686" y="34559"/>
                </a:lnTo>
                <a:lnTo>
                  <a:pt x="337601" y="15881"/>
                </a:lnTo>
                <a:lnTo>
                  <a:pt x="294011" y="4100"/>
                </a:lnTo>
                <a:lnTo>
                  <a:pt x="247625" y="0"/>
                </a:lnTo>
                <a:close/>
              </a:path>
            </a:pathLst>
          </a:custGeom>
          <a:solidFill>
            <a:srgbClr val="C6D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74211" y="1342438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47619"/>
                </a:moveTo>
                <a:lnTo>
                  <a:pt x="4096" y="294019"/>
                </a:lnTo>
                <a:lnTo>
                  <a:pt x="15866" y="337588"/>
                </a:lnTo>
                <a:lnTo>
                  <a:pt x="34529" y="377623"/>
                </a:lnTo>
                <a:lnTo>
                  <a:pt x="59307" y="413425"/>
                </a:lnTo>
                <a:lnTo>
                  <a:pt x="89419" y="444290"/>
                </a:lnTo>
                <a:lnTo>
                  <a:pt x="124087" y="469517"/>
                </a:lnTo>
                <a:lnTo>
                  <a:pt x="162530" y="488406"/>
                </a:lnTo>
                <a:lnTo>
                  <a:pt x="203969" y="500253"/>
                </a:lnTo>
                <a:lnTo>
                  <a:pt x="247625" y="504358"/>
                </a:lnTo>
                <a:lnTo>
                  <a:pt x="294011" y="500253"/>
                </a:lnTo>
                <a:lnTo>
                  <a:pt x="337601" y="488406"/>
                </a:lnTo>
                <a:lnTo>
                  <a:pt x="377686" y="469517"/>
                </a:lnTo>
                <a:lnTo>
                  <a:pt x="413553" y="444290"/>
                </a:lnTo>
                <a:lnTo>
                  <a:pt x="444492" y="413425"/>
                </a:lnTo>
                <a:lnTo>
                  <a:pt x="469793" y="377623"/>
                </a:lnTo>
                <a:lnTo>
                  <a:pt x="488745" y="337588"/>
                </a:lnTo>
                <a:lnTo>
                  <a:pt x="500638" y="294019"/>
                </a:lnTo>
                <a:lnTo>
                  <a:pt x="504760" y="247619"/>
                </a:lnTo>
                <a:lnTo>
                  <a:pt x="500638" y="204000"/>
                </a:lnTo>
                <a:lnTo>
                  <a:pt x="488745" y="162581"/>
                </a:lnTo>
                <a:lnTo>
                  <a:pt x="469793" y="124145"/>
                </a:lnTo>
                <a:lnTo>
                  <a:pt x="444492" y="89473"/>
                </a:lnTo>
                <a:lnTo>
                  <a:pt x="413553" y="59351"/>
                </a:lnTo>
                <a:lnTo>
                  <a:pt x="377686" y="34559"/>
                </a:lnTo>
                <a:lnTo>
                  <a:pt x="337601" y="15881"/>
                </a:lnTo>
                <a:lnTo>
                  <a:pt x="294011" y="4100"/>
                </a:lnTo>
                <a:lnTo>
                  <a:pt x="247625" y="0"/>
                </a:lnTo>
                <a:lnTo>
                  <a:pt x="198652" y="5169"/>
                </a:lnTo>
                <a:lnTo>
                  <a:pt x="152608" y="19935"/>
                </a:lnTo>
                <a:lnTo>
                  <a:pt x="110602" y="43181"/>
                </a:lnTo>
                <a:lnTo>
                  <a:pt x="73745" y="73795"/>
                </a:lnTo>
                <a:lnTo>
                  <a:pt x="43146" y="110660"/>
                </a:lnTo>
                <a:lnTo>
                  <a:pt x="19916" y="152662"/>
                </a:lnTo>
                <a:lnTo>
                  <a:pt x="5164" y="198687"/>
                </a:lnTo>
                <a:lnTo>
                  <a:pt x="0" y="247619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74211" y="1342438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247625" y="0"/>
                </a:moveTo>
                <a:lnTo>
                  <a:pt x="198652" y="5169"/>
                </a:lnTo>
                <a:lnTo>
                  <a:pt x="152608" y="19935"/>
                </a:lnTo>
                <a:lnTo>
                  <a:pt x="110602" y="43181"/>
                </a:lnTo>
                <a:lnTo>
                  <a:pt x="73745" y="73795"/>
                </a:lnTo>
                <a:lnTo>
                  <a:pt x="43146" y="110660"/>
                </a:lnTo>
                <a:lnTo>
                  <a:pt x="19916" y="152662"/>
                </a:lnTo>
                <a:lnTo>
                  <a:pt x="5164" y="198687"/>
                </a:lnTo>
                <a:lnTo>
                  <a:pt x="0" y="247619"/>
                </a:lnTo>
                <a:lnTo>
                  <a:pt x="4096" y="294019"/>
                </a:lnTo>
                <a:lnTo>
                  <a:pt x="15866" y="337588"/>
                </a:lnTo>
                <a:lnTo>
                  <a:pt x="34529" y="377623"/>
                </a:lnTo>
                <a:lnTo>
                  <a:pt x="59307" y="413425"/>
                </a:lnTo>
                <a:lnTo>
                  <a:pt x="89419" y="444290"/>
                </a:lnTo>
                <a:lnTo>
                  <a:pt x="124087" y="469517"/>
                </a:lnTo>
                <a:lnTo>
                  <a:pt x="162530" y="488406"/>
                </a:lnTo>
                <a:lnTo>
                  <a:pt x="203969" y="500253"/>
                </a:lnTo>
                <a:lnTo>
                  <a:pt x="247625" y="504358"/>
                </a:lnTo>
                <a:lnTo>
                  <a:pt x="294011" y="500253"/>
                </a:lnTo>
                <a:lnTo>
                  <a:pt x="337601" y="488406"/>
                </a:lnTo>
                <a:lnTo>
                  <a:pt x="377686" y="469517"/>
                </a:lnTo>
                <a:lnTo>
                  <a:pt x="413553" y="444290"/>
                </a:lnTo>
                <a:lnTo>
                  <a:pt x="444492" y="413425"/>
                </a:lnTo>
                <a:lnTo>
                  <a:pt x="469793" y="377623"/>
                </a:lnTo>
                <a:lnTo>
                  <a:pt x="488745" y="337588"/>
                </a:lnTo>
                <a:lnTo>
                  <a:pt x="500638" y="294019"/>
                </a:lnTo>
                <a:lnTo>
                  <a:pt x="504760" y="247619"/>
                </a:lnTo>
                <a:lnTo>
                  <a:pt x="500638" y="204000"/>
                </a:lnTo>
                <a:lnTo>
                  <a:pt x="488745" y="162581"/>
                </a:lnTo>
                <a:lnTo>
                  <a:pt x="469793" y="124145"/>
                </a:lnTo>
                <a:lnTo>
                  <a:pt x="444492" y="89473"/>
                </a:lnTo>
                <a:lnTo>
                  <a:pt x="413553" y="59351"/>
                </a:lnTo>
                <a:lnTo>
                  <a:pt x="377686" y="34559"/>
                </a:lnTo>
                <a:lnTo>
                  <a:pt x="337601" y="15881"/>
                </a:lnTo>
                <a:lnTo>
                  <a:pt x="294011" y="4100"/>
                </a:lnTo>
                <a:lnTo>
                  <a:pt x="247625" y="0"/>
                </a:lnTo>
                <a:close/>
              </a:path>
            </a:pathLst>
          </a:custGeom>
          <a:solidFill>
            <a:srgbClr val="C6D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74211" y="1342438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47619"/>
                </a:moveTo>
                <a:lnTo>
                  <a:pt x="4096" y="294019"/>
                </a:lnTo>
                <a:lnTo>
                  <a:pt x="15866" y="337588"/>
                </a:lnTo>
                <a:lnTo>
                  <a:pt x="34529" y="377623"/>
                </a:lnTo>
                <a:lnTo>
                  <a:pt x="59307" y="413425"/>
                </a:lnTo>
                <a:lnTo>
                  <a:pt x="89419" y="444290"/>
                </a:lnTo>
                <a:lnTo>
                  <a:pt x="124087" y="469517"/>
                </a:lnTo>
                <a:lnTo>
                  <a:pt x="162530" y="488406"/>
                </a:lnTo>
                <a:lnTo>
                  <a:pt x="203969" y="500253"/>
                </a:lnTo>
                <a:lnTo>
                  <a:pt x="247625" y="504358"/>
                </a:lnTo>
                <a:lnTo>
                  <a:pt x="294011" y="500253"/>
                </a:lnTo>
                <a:lnTo>
                  <a:pt x="337601" y="488406"/>
                </a:lnTo>
                <a:lnTo>
                  <a:pt x="377686" y="469517"/>
                </a:lnTo>
                <a:lnTo>
                  <a:pt x="413553" y="444290"/>
                </a:lnTo>
                <a:lnTo>
                  <a:pt x="444492" y="413425"/>
                </a:lnTo>
                <a:lnTo>
                  <a:pt x="469793" y="377623"/>
                </a:lnTo>
                <a:lnTo>
                  <a:pt x="488745" y="337588"/>
                </a:lnTo>
                <a:lnTo>
                  <a:pt x="500638" y="294019"/>
                </a:lnTo>
                <a:lnTo>
                  <a:pt x="504760" y="247619"/>
                </a:lnTo>
                <a:lnTo>
                  <a:pt x="500638" y="204000"/>
                </a:lnTo>
                <a:lnTo>
                  <a:pt x="488745" y="162581"/>
                </a:lnTo>
                <a:lnTo>
                  <a:pt x="469793" y="124145"/>
                </a:lnTo>
                <a:lnTo>
                  <a:pt x="444492" y="89473"/>
                </a:lnTo>
                <a:lnTo>
                  <a:pt x="413553" y="59351"/>
                </a:lnTo>
                <a:lnTo>
                  <a:pt x="377686" y="34559"/>
                </a:lnTo>
                <a:lnTo>
                  <a:pt x="337601" y="15881"/>
                </a:lnTo>
                <a:lnTo>
                  <a:pt x="294011" y="4100"/>
                </a:lnTo>
                <a:lnTo>
                  <a:pt x="247625" y="0"/>
                </a:lnTo>
                <a:lnTo>
                  <a:pt x="198652" y="5169"/>
                </a:lnTo>
                <a:lnTo>
                  <a:pt x="152608" y="19935"/>
                </a:lnTo>
                <a:lnTo>
                  <a:pt x="110602" y="43181"/>
                </a:lnTo>
                <a:lnTo>
                  <a:pt x="73745" y="73795"/>
                </a:lnTo>
                <a:lnTo>
                  <a:pt x="43146" y="110660"/>
                </a:lnTo>
                <a:lnTo>
                  <a:pt x="19916" y="152662"/>
                </a:lnTo>
                <a:lnTo>
                  <a:pt x="5164" y="198687"/>
                </a:lnTo>
                <a:lnTo>
                  <a:pt x="0" y="247619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04109" y="1342438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247498" y="0"/>
                </a:moveTo>
                <a:lnTo>
                  <a:pt x="198640" y="5169"/>
                </a:lnTo>
                <a:lnTo>
                  <a:pt x="152661" y="19935"/>
                </a:lnTo>
                <a:lnTo>
                  <a:pt x="110683" y="43181"/>
                </a:lnTo>
                <a:lnTo>
                  <a:pt x="73824" y="73795"/>
                </a:lnTo>
                <a:lnTo>
                  <a:pt x="43206" y="110660"/>
                </a:lnTo>
                <a:lnTo>
                  <a:pt x="19949" y="152662"/>
                </a:lnTo>
                <a:lnTo>
                  <a:pt x="5174" y="198687"/>
                </a:lnTo>
                <a:lnTo>
                  <a:pt x="0" y="247619"/>
                </a:lnTo>
                <a:lnTo>
                  <a:pt x="4104" y="294019"/>
                </a:lnTo>
                <a:lnTo>
                  <a:pt x="15894" y="337588"/>
                </a:lnTo>
                <a:lnTo>
                  <a:pt x="34581" y="377623"/>
                </a:lnTo>
                <a:lnTo>
                  <a:pt x="59379" y="413425"/>
                </a:lnTo>
                <a:lnTo>
                  <a:pt x="89502" y="444290"/>
                </a:lnTo>
                <a:lnTo>
                  <a:pt x="124162" y="469517"/>
                </a:lnTo>
                <a:lnTo>
                  <a:pt x="162573" y="488406"/>
                </a:lnTo>
                <a:lnTo>
                  <a:pt x="203947" y="500253"/>
                </a:lnTo>
                <a:lnTo>
                  <a:pt x="247498" y="504358"/>
                </a:lnTo>
                <a:lnTo>
                  <a:pt x="293984" y="500253"/>
                </a:lnTo>
                <a:lnTo>
                  <a:pt x="337628" y="488406"/>
                </a:lnTo>
                <a:lnTo>
                  <a:pt x="377728" y="469517"/>
                </a:lnTo>
                <a:lnTo>
                  <a:pt x="413582" y="444290"/>
                </a:lnTo>
                <a:lnTo>
                  <a:pt x="444491" y="413425"/>
                </a:lnTo>
                <a:lnTo>
                  <a:pt x="469751" y="377623"/>
                </a:lnTo>
                <a:lnTo>
                  <a:pt x="488662" y="337588"/>
                </a:lnTo>
                <a:lnTo>
                  <a:pt x="500523" y="294019"/>
                </a:lnTo>
                <a:lnTo>
                  <a:pt x="504633" y="247619"/>
                </a:lnTo>
                <a:lnTo>
                  <a:pt x="500523" y="204000"/>
                </a:lnTo>
                <a:lnTo>
                  <a:pt x="488662" y="162581"/>
                </a:lnTo>
                <a:lnTo>
                  <a:pt x="469751" y="124145"/>
                </a:lnTo>
                <a:lnTo>
                  <a:pt x="444491" y="89473"/>
                </a:lnTo>
                <a:lnTo>
                  <a:pt x="413582" y="59351"/>
                </a:lnTo>
                <a:lnTo>
                  <a:pt x="377728" y="34559"/>
                </a:lnTo>
                <a:lnTo>
                  <a:pt x="337628" y="15881"/>
                </a:lnTo>
                <a:lnTo>
                  <a:pt x="293984" y="4100"/>
                </a:lnTo>
                <a:lnTo>
                  <a:pt x="247498" y="0"/>
                </a:lnTo>
                <a:close/>
              </a:path>
            </a:pathLst>
          </a:custGeom>
          <a:solidFill>
            <a:srgbClr val="91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04109" y="1342438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47619"/>
                </a:moveTo>
                <a:lnTo>
                  <a:pt x="4104" y="294019"/>
                </a:lnTo>
                <a:lnTo>
                  <a:pt x="15894" y="337588"/>
                </a:lnTo>
                <a:lnTo>
                  <a:pt x="34581" y="377623"/>
                </a:lnTo>
                <a:lnTo>
                  <a:pt x="59379" y="413425"/>
                </a:lnTo>
                <a:lnTo>
                  <a:pt x="89502" y="444290"/>
                </a:lnTo>
                <a:lnTo>
                  <a:pt x="124162" y="469517"/>
                </a:lnTo>
                <a:lnTo>
                  <a:pt x="162573" y="488406"/>
                </a:lnTo>
                <a:lnTo>
                  <a:pt x="203947" y="500253"/>
                </a:lnTo>
                <a:lnTo>
                  <a:pt x="247498" y="504358"/>
                </a:lnTo>
                <a:lnTo>
                  <a:pt x="293984" y="500253"/>
                </a:lnTo>
                <a:lnTo>
                  <a:pt x="337628" y="488406"/>
                </a:lnTo>
                <a:lnTo>
                  <a:pt x="377728" y="469517"/>
                </a:lnTo>
                <a:lnTo>
                  <a:pt x="413582" y="444290"/>
                </a:lnTo>
                <a:lnTo>
                  <a:pt x="444491" y="413425"/>
                </a:lnTo>
                <a:lnTo>
                  <a:pt x="469751" y="377623"/>
                </a:lnTo>
                <a:lnTo>
                  <a:pt x="488662" y="337588"/>
                </a:lnTo>
                <a:lnTo>
                  <a:pt x="500523" y="294019"/>
                </a:lnTo>
                <a:lnTo>
                  <a:pt x="504633" y="247619"/>
                </a:lnTo>
                <a:lnTo>
                  <a:pt x="500523" y="204000"/>
                </a:lnTo>
                <a:lnTo>
                  <a:pt x="488662" y="162581"/>
                </a:lnTo>
                <a:lnTo>
                  <a:pt x="469751" y="124145"/>
                </a:lnTo>
                <a:lnTo>
                  <a:pt x="444491" y="89473"/>
                </a:lnTo>
                <a:lnTo>
                  <a:pt x="413582" y="59351"/>
                </a:lnTo>
                <a:lnTo>
                  <a:pt x="377728" y="34559"/>
                </a:lnTo>
                <a:lnTo>
                  <a:pt x="337628" y="15881"/>
                </a:lnTo>
                <a:lnTo>
                  <a:pt x="293984" y="4100"/>
                </a:lnTo>
                <a:lnTo>
                  <a:pt x="247498" y="0"/>
                </a:lnTo>
                <a:lnTo>
                  <a:pt x="198640" y="5169"/>
                </a:lnTo>
                <a:lnTo>
                  <a:pt x="152661" y="19935"/>
                </a:lnTo>
                <a:lnTo>
                  <a:pt x="110683" y="43181"/>
                </a:lnTo>
                <a:lnTo>
                  <a:pt x="73824" y="73795"/>
                </a:lnTo>
                <a:lnTo>
                  <a:pt x="43206" y="110660"/>
                </a:lnTo>
                <a:lnTo>
                  <a:pt x="19949" y="152662"/>
                </a:lnTo>
                <a:lnTo>
                  <a:pt x="5174" y="198687"/>
                </a:lnTo>
                <a:lnTo>
                  <a:pt x="0" y="247619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99020" y="1209066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380630" y="0"/>
                </a:moveTo>
                <a:lnTo>
                  <a:pt x="333033" y="2981"/>
                </a:lnTo>
                <a:lnTo>
                  <a:pt x="287159" y="11683"/>
                </a:lnTo>
                <a:lnTo>
                  <a:pt x="243369" y="25742"/>
                </a:lnTo>
                <a:lnTo>
                  <a:pt x="202028" y="44795"/>
                </a:lnTo>
                <a:lnTo>
                  <a:pt x="163498" y="68478"/>
                </a:lnTo>
                <a:lnTo>
                  <a:pt x="128141" y="96427"/>
                </a:lnTo>
                <a:lnTo>
                  <a:pt x="96322" y="128279"/>
                </a:lnTo>
                <a:lnTo>
                  <a:pt x="68402" y="163670"/>
                </a:lnTo>
                <a:lnTo>
                  <a:pt x="44745" y="202237"/>
                </a:lnTo>
                <a:lnTo>
                  <a:pt x="25713" y="243616"/>
                </a:lnTo>
                <a:lnTo>
                  <a:pt x="11670" y="287444"/>
                </a:lnTo>
                <a:lnTo>
                  <a:pt x="2978" y="333357"/>
                </a:lnTo>
                <a:lnTo>
                  <a:pt x="0" y="380992"/>
                </a:lnTo>
                <a:lnTo>
                  <a:pt x="2978" y="430573"/>
                </a:lnTo>
                <a:lnTo>
                  <a:pt x="11670" y="478134"/>
                </a:lnTo>
                <a:lnTo>
                  <a:pt x="25713" y="523336"/>
                </a:lnTo>
                <a:lnTo>
                  <a:pt x="44745" y="565840"/>
                </a:lnTo>
                <a:lnTo>
                  <a:pt x="68402" y="605308"/>
                </a:lnTo>
                <a:lnTo>
                  <a:pt x="96322" y="641401"/>
                </a:lnTo>
                <a:lnTo>
                  <a:pt x="128141" y="673780"/>
                </a:lnTo>
                <a:lnTo>
                  <a:pt x="163498" y="702106"/>
                </a:lnTo>
                <a:lnTo>
                  <a:pt x="202028" y="726042"/>
                </a:lnTo>
                <a:lnTo>
                  <a:pt x="243369" y="745249"/>
                </a:lnTo>
                <a:lnTo>
                  <a:pt x="287159" y="759387"/>
                </a:lnTo>
                <a:lnTo>
                  <a:pt x="333033" y="768118"/>
                </a:lnTo>
                <a:lnTo>
                  <a:pt x="380630" y="771103"/>
                </a:lnTo>
                <a:lnTo>
                  <a:pt x="430288" y="768118"/>
                </a:lnTo>
                <a:lnTo>
                  <a:pt x="477916" y="759387"/>
                </a:lnTo>
                <a:lnTo>
                  <a:pt x="523175" y="745249"/>
                </a:lnTo>
                <a:lnTo>
                  <a:pt x="565728" y="726042"/>
                </a:lnTo>
                <a:lnTo>
                  <a:pt x="605236" y="702106"/>
                </a:lnTo>
                <a:lnTo>
                  <a:pt x="641363" y="673780"/>
                </a:lnTo>
                <a:lnTo>
                  <a:pt x="673768" y="641401"/>
                </a:lnTo>
                <a:lnTo>
                  <a:pt x="702116" y="605308"/>
                </a:lnTo>
                <a:lnTo>
                  <a:pt x="726067" y="565840"/>
                </a:lnTo>
                <a:lnTo>
                  <a:pt x="745284" y="523336"/>
                </a:lnTo>
                <a:lnTo>
                  <a:pt x="759429" y="478134"/>
                </a:lnTo>
                <a:lnTo>
                  <a:pt x="768164" y="430573"/>
                </a:lnTo>
                <a:lnTo>
                  <a:pt x="771150" y="380992"/>
                </a:lnTo>
                <a:lnTo>
                  <a:pt x="768164" y="333357"/>
                </a:lnTo>
                <a:lnTo>
                  <a:pt x="759429" y="287444"/>
                </a:lnTo>
                <a:lnTo>
                  <a:pt x="745284" y="243616"/>
                </a:lnTo>
                <a:lnTo>
                  <a:pt x="726067" y="202237"/>
                </a:lnTo>
                <a:lnTo>
                  <a:pt x="702116" y="163670"/>
                </a:lnTo>
                <a:lnTo>
                  <a:pt x="673768" y="128279"/>
                </a:lnTo>
                <a:lnTo>
                  <a:pt x="641363" y="96427"/>
                </a:lnTo>
                <a:lnTo>
                  <a:pt x="605236" y="68478"/>
                </a:lnTo>
                <a:lnTo>
                  <a:pt x="565728" y="44795"/>
                </a:lnTo>
                <a:lnTo>
                  <a:pt x="523175" y="25742"/>
                </a:lnTo>
                <a:lnTo>
                  <a:pt x="477916" y="11683"/>
                </a:lnTo>
                <a:lnTo>
                  <a:pt x="430288" y="2981"/>
                </a:lnTo>
                <a:lnTo>
                  <a:pt x="380630" y="0"/>
                </a:lnTo>
                <a:close/>
              </a:path>
            </a:pathLst>
          </a:custGeom>
          <a:solidFill>
            <a:srgbClr val="91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99020" y="1209066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0" y="380992"/>
                </a:moveTo>
                <a:lnTo>
                  <a:pt x="2978" y="430573"/>
                </a:lnTo>
                <a:lnTo>
                  <a:pt x="11670" y="478134"/>
                </a:lnTo>
                <a:lnTo>
                  <a:pt x="25713" y="523336"/>
                </a:lnTo>
                <a:lnTo>
                  <a:pt x="44745" y="565840"/>
                </a:lnTo>
                <a:lnTo>
                  <a:pt x="68402" y="605308"/>
                </a:lnTo>
                <a:lnTo>
                  <a:pt x="96322" y="641401"/>
                </a:lnTo>
                <a:lnTo>
                  <a:pt x="128141" y="673780"/>
                </a:lnTo>
                <a:lnTo>
                  <a:pt x="163498" y="702106"/>
                </a:lnTo>
                <a:lnTo>
                  <a:pt x="202028" y="726042"/>
                </a:lnTo>
                <a:lnTo>
                  <a:pt x="243369" y="745249"/>
                </a:lnTo>
                <a:lnTo>
                  <a:pt x="287159" y="759387"/>
                </a:lnTo>
                <a:lnTo>
                  <a:pt x="333033" y="768118"/>
                </a:lnTo>
                <a:lnTo>
                  <a:pt x="380630" y="771103"/>
                </a:lnTo>
                <a:lnTo>
                  <a:pt x="430288" y="768118"/>
                </a:lnTo>
                <a:lnTo>
                  <a:pt x="477916" y="759387"/>
                </a:lnTo>
                <a:lnTo>
                  <a:pt x="523175" y="745249"/>
                </a:lnTo>
                <a:lnTo>
                  <a:pt x="565728" y="726042"/>
                </a:lnTo>
                <a:lnTo>
                  <a:pt x="605236" y="702106"/>
                </a:lnTo>
                <a:lnTo>
                  <a:pt x="641363" y="673780"/>
                </a:lnTo>
                <a:lnTo>
                  <a:pt x="673768" y="641401"/>
                </a:lnTo>
                <a:lnTo>
                  <a:pt x="702116" y="605308"/>
                </a:lnTo>
                <a:lnTo>
                  <a:pt x="726067" y="565840"/>
                </a:lnTo>
                <a:lnTo>
                  <a:pt x="745284" y="523336"/>
                </a:lnTo>
                <a:lnTo>
                  <a:pt x="759429" y="478134"/>
                </a:lnTo>
                <a:lnTo>
                  <a:pt x="768164" y="430573"/>
                </a:lnTo>
                <a:lnTo>
                  <a:pt x="771150" y="380992"/>
                </a:lnTo>
                <a:lnTo>
                  <a:pt x="768164" y="333357"/>
                </a:lnTo>
                <a:lnTo>
                  <a:pt x="759429" y="287444"/>
                </a:lnTo>
                <a:lnTo>
                  <a:pt x="745284" y="243616"/>
                </a:lnTo>
                <a:lnTo>
                  <a:pt x="726067" y="202237"/>
                </a:lnTo>
                <a:lnTo>
                  <a:pt x="702116" y="163670"/>
                </a:lnTo>
                <a:lnTo>
                  <a:pt x="673768" y="128279"/>
                </a:lnTo>
                <a:lnTo>
                  <a:pt x="641363" y="96427"/>
                </a:lnTo>
                <a:lnTo>
                  <a:pt x="605236" y="68478"/>
                </a:lnTo>
                <a:lnTo>
                  <a:pt x="565728" y="44795"/>
                </a:lnTo>
                <a:lnTo>
                  <a:pt x="523175" y="25742"/>
                </a:lnTo>
                <a:lnTo>
                  <a:pt x="477916" y="11683"/>
                </a:lnTo>
                <a:lnTo>
                  <a:pt x="430288" y="2981"/>
                </a:lnTo>
                <a:lnTo>
                  <a:pt x="380630" y="0"/>
                </a:lnTo>
                <a:lnTo>
                  <a:pt x="333033" y="2981"/>
                </a:lnTo>
                <a:lnTo>
                  <a:pt x="287159" y="11683"/>
                </a:lnTo>
                <a:lnTo>
                  <a:pt x="243369" y="25742"/>
                </a:lnTo>
                <a:lnTo>
                  <a:pt x="202028" y="44795"/>
                </a:lnTo>
                <a:lnTo>
                  <a:pt x="163498" y="68478"/>
                </a:lnTo>
                <a:lnTo>
                  <a:pt x="128141" y="96427"/>
                </a:lnTo>
                <a:lnTo>
                  <a:pt x="96322" y="128279"/>
                </a:lnTo>
                <a:lnTo>
                  <a:pt x="68402" y="163670"/>
                </a:lnTo>
                <a:lnTo>
                  <a:pt x="44745" y="202237"/>
                </a:lnTo>
                <a:lnTo>
                  <a:pt x="25713" y="243616"/>
                </a:lnTo>
                <a:lnTo>
                  <a:pt x="11670" y="287444"/>
                </a:lnTo>
                <a:lnTo>
                  <a:pt x="2978" y="333357"/>
                </a:lnTo>
                <a:lnTo>
                  <a:pt x="0" y="380992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37465" y="2084917"/>
            <a:ext cx="1038225" cy="1037590"/>
          </a:xfrm>
          <a:custGeom>
            <a:avLst/>
            <a:gdLst/>
            <a:ahLst/>
            <a:cxnLst/>
            <a:rect l="l" t="t" r="r" b="b"/>
            <a:pathLst>
              <a:path w="1038225" h="1037589">
                <a:moveTo>
                  <a:pt x="514142" y="0"/>
                </a:moveTo>
                <a:lnTo>
                  <a:pt x="467109" y="2085"/>
                </a:lnTo>
                <a:lnTo>
                  <a:pt x="421308" y="8223"/>
                </a:lnTo>
                <a:lnTo>
                  <a:pt x="376913" y="18238"/>
                </a:lnTo>
                <a:lnTo>
                  <a:pt x="334103" y="31954"/>
                </a:lnTo>
                <a:lnTo>
                  <a:pt x="293053" y="49195"/>
                </a:lnTo>
                <a:lnTo>
                  <a:pt x="253941" y="69784"/>
                </a:lnTo>
                <a:lnTo>
                  <a:pt x="216943" y="93547"/>
                </a:lnTo>
                <a:lnTo>
                  <a:pt x="182235" y="120306"/>
                </a:lnTo>
                <a:lnTo>
                  <a:pt x="149995" y="149885"/>
                </a:lnTo>
                <a:lnTo>
                  <a:pt x="120398" y="182110"/>
                </a:lnTo>
                <a:lnTo>
                  <a:pt x="93622" y="216803"/>
                </a:lnTo>
                <a:lnTo>
                  <a:pt x="69843" y="253788"/>
                </a:lnTo>
                <a:lnTo>
                  <a:pt x="49238" y="292890"/>
                </a:lnTo>
                <a:lnTo>
                  <a:pt x="31983" y="333932"/>
                </a:lnTo>
                <a:lnTo>
                  <a:pt x="18255" y="376739"/>
                </a:lnTo>
                <a:lnTo>
                  <a:pt x="8231" y="421134"/>
                </a:lnTo>
                <a:lnTo>
                  <a:pt x="2087" y="466941"/>
                </a:lnTo>
                <a:lnTo>
                  <a:pt x="0" y="513984"/>
                </a:lnTo>
                <a:lnTo>
                  <a:pt x="2087" y="561111"/>
                </a:lnTo>
                <a:lnTo>
                  <a:pt x="8231" y="607156"/>
                </a:lnTo>
                <a:lnTo>
                  <a:pt x="18255" y="651924"/>
                </a:lnTo>
                <a:lnTo>
                  <a:pt x="31983" y="695219"/>
                </a:lnTo>
                <a:lnTo>
                  <a:pt x="49238" y="736847"/>
                </a:lnTo>
                <a:lnTo>
                  <a:pt x="69843" y="776611"/>
                </a:lnTo>
                <a:lnTo>
                  <a:pt x="93622" y="814316"/>
                </a:lnTo>
                <a:lnTo>
                  <a:pt x="120398" y="849767"/>
                </a:lnTo>
                <a:lnTo>
                  <a:pt x="149995" y="882770"/>
                </a:lnTo>
                <a:lnTo>
                  <a:pt x="182235" y="913127"/>
                </a:lnTo>
                <a:lnTo>
                  <a:pt x="216943" y="940645"/>
                </a:lnTo>
                <a:lnTo>
                  <a:pt x="253941" y="965127"/>
                </a:lnTo>
                <a:lnTo>
                  <a:pt x="293053" y="986379"/>
                </a:lnTo>
                <a:lnTo>
                  <a:pt x="334103" y="1004205"/>
                </a:lnTo>
                <a:lnTo>
                  <a:pt x="376913" y="1018409"/>
                </a:lnTo>
                <a:lnTo>
                  <a:pt x="421308" y="1028797"/>
                </a:lnTo>
                <a:lnTo>
                  <a:pt x="467109" y="1035173"/>
                </a:lnTo>
                <a:lnTo>
                  <a:pt x="514142" y="1037342"/>
                </a:lnTo>
                <a:lnTo>
                  <a:pt x="561279" y="1035173"/>
                </a:lnTo>
                <a:lnTo>
                  <a:pt x="607337" y="1028797"/>
                </a:lnTo>
                <a:lnTo>
                  <a:pt x="652120" y="1018409"/>
                </a:lnTo>
                <a:lnTo>
                  <a:pt x="695433" y="1004205"/>
                </a:lnTo>
                <a:lnTo>
                  <a:pt x="737080" y="986379"/>
                </a:lnTo>
                <a:lnTo>
                  <a:pt x="776865" y="965127"/>
                </a:lnTo>
                <a:lnTo>
                  <a:pt x="814593" y="940645"/>
                </a:lnTo>
                <a:lnTo>
                  <a:pt x="850067" y="913127"/>
                </a:lnTo>
                <a:lnTo>
                  <a:pt x="883092" y="882770"/>
                </a:lnTo>
                <a:lnTo>
                  <a:pt x="913472" y="849767"/>
                </a:lnTo>
                <a:lnTo>
                  <a:pt x="941011" y="814316"/>
                </a:lnTo>
                <a:lnTo>
                  <a:pt x="965514" y="776611"/>
                </a:lnTo>
                <a:lnTo>
                  <a:pt x="986784" y="736847"/>
                </a:lnTo>
                <a:lnTo>
                  <a:pt x="1004625" y="695219"/>
                </a:lnTo>
                <a:lnTo>
                  <a:pt x="1018843" y="651924"/>
                </a:lnTo>
                <a:lnTo>
                  <a:pt x="1029241" y="607156"/>
                </a:lnTo>
                <a:lnTo>
                  <a:pt x="1035624" y="561111"/>
                </a:lnTo>
                <a:lnTo>
                  <a:pt x="1037795" y="513984"/>
                </a:lnTo>
                <a:lnTo>
                  <a:pt x="1035624" y="466941"/>
                </a:lnTo>
                <a:lnTo>
                  <a:pt x="1029241" y="421134"/>
                </a:lnTo>
                <a:lnTo>
                  <a:pt x="1018843" y="376739"/>
                </a:lnTo>
                <a:lnTo>
                  <a:pt x="1004625" y="333932"/>
                </a:lnTo>
                <a:lnTo>
                  <a:pt x="986784" y="292890"/>
                </a:lnTo>
                <a:lnTo>
                  <a:pt x="965514" y="253788"/>
                </a:lnTo>
                <a:lnTo>
                  <a:pt x="941011" y="216803"/>
                </a:lnTo>
                <a:lnTo>
                  <a:pt x="913472" y="182110"/>
                </a:lnTo>
                <a:lnTo>
                  <a:pt x="883092" y="149885"/>
                </a:lnTo>
                <a:lnTo>
                  <a:pt x="850067" y="120306"/>
                </a:lnTo>
                <a:lnTo>
                  <a:pt x="814593" y="93547"/>
                </a:lnTo>
                <a:lnTo>
                  <a:pt x="776865" y="69784"/>
                </a:lnTo>
                <a:lnTo>
                  <a:pt x="737080" y="49195"/>
                </a:lnTo>
                <a:lnTo>
                  <a:pt x="695433" y="31954"/>
                </a:lnTo>
                <a:lnTo>
                  <a:pt x="652120" y="18238"/>
                </a:lnTo>
                <a:lnTo>
                  <a:pt x="607337" y="8223"/>
                </a:lnTo>
                <a:lnTo>
                  <a:pt x="561279" y="2085"/>
                </a:lnTo>
                <a:lnTo>
                  <a:pt x="514142" y="0"/>
                </a:lnTo>
                <a:close/>
              </a:path>
            </a:pathLst>
          </a:custGeom>
          <a:solidFill>
            <a:srgbClr val="91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37465" y="2084917"/>
            <a:ext cx="1038225" cy="1037590"/>
          </a:xfrm>
          <a:custGeom>
            <a:avLst/>
            <a:gdLst/>
            <a:ahLst/>
            <a:cxnLst/>
            <a:rect l="l" t="t" r="r" b="b"/>
            <a:pathLst>
              <a:path w="1038225" h="1037589">
                <a:moveTo>
                  <a:pt x="0" y="513984"/>
                </a:moveTo>
                <a:lnTo>
                  <a:pt x="2087" y="561111"/>
                </a:lnTo>
                <a:lnTo>
                  <a:pt x="8231" y="607156"/>
                </a:lnTo>
                <a:lnTo>
                  <a:pt x="18255" y="651924"/>
                </a:lnTo>
                <a:lnTo>
                  <a:pt x="31983" y="695219"/>
                </a:lnTo>
                <a:lnTo>
                  <a:pt x="49238" y="736847"/>
                </a:lnTo>
                <a:lnTo>
                  <a:pt x="69843" y="776611"/>
                </a:lnTo>
                <a:lnTo>
                  <a:pt x="93622" y="814316"/>
                </a:lnTo>
                <a:lnTo>
                  <a:pt x="120398" y="849767"/>
                </a:lnTo>
                <a:lnTo>
                  <a:pt x="149995" y="882770"/>
                </a:lnTo>
                <a:lnTo>
                  <a:pt x="182235" y="913127"/>
                </a:lnTo>
                <a:lnTo>
                  <a:pt x="216943" y="940645"/>
                </a:lnTo>
                <a:lnTo>
                  <a:pt x="253941" y="965127"/>
                </a:lnTo>
                <a:lnTo>
                  <a:pt x="293053" y="986379"/>
                </a:lnTo>
                <a:lnTo>
                  <a:pt x="334103" y="1004205"/>
                </a:lnTo>
                <a:lnTo>
                  <a:pt x="376913" y="1018409"/>
                </a:lnTo>
                <a:lnTo>
                  <a:pt x="421308" y="1028797"/>
                </a:lnTo>
                <a:lnTo>
                  <a:pt x="467109" y="1035173"/>
                </a:lnTo>
                <a:lnTo>
                  <a:pt x="514142" y="1037342"/>
                </a:lnTo>
                <a:lnTo>
                  <a:pt x="561279" y="1035173"/>
                </a:lnTo>
                <a:lnTo>
                  <a:pt x="607337" y="1028797"/>
                </a:lnTo>
                <a:lnTo>
                  <a:pt x="652120" y="1018409"/>
                </a:lnTo>
                <a:lnTo>
                  <a:pt x="695433" y="1004205"/>
                </a:lnTo>
                <a:lnTo>
                  <a:pt x="737080" y="986379"/>
                </a:lnTo>
                <a:lnTo>
                  <a:pt x="776865" y="965127"/>
                </a:lnTo>
                <a:lnTo>
                  <a:pt x="814593" y="940645"/>
                </a:lnTo>
                <a:lnTo>
                  <a:pt x="850067" y="913127"/>
                </a:lnTo>
                <a:lnTo>
                  <a:pt x="883092" y="882770"/>
                </a:lnTo>
                <a:lnTo>
                  <a:pt x="913472" y="849767"/>
                </a:lnTo>
                <a:lnTo>
                  <a:pt x="941011" y="814316"/>
                </a:lnTo>
                <a:lnTo>
                  <a:pt x="965514" y="776611"/>
                </a:lnTo>
                <a:lnTo>
                  <a:pt x="986784" y="736847"/>
                </a:lnTo>
                <a:lnTo>
                  <a:pt x="1004625" y="695219"/>
                </a:lnTo>
                <a:lnTo>
                  <a:pt x="1018843" y="651924"/>
                </a:lnTo>
                <a:lnTo>
                  <a:pt x="1029241" y="607156"/>
                </a:lnTo>
                <a:lnTo>
                  <a:pt x="1035624" y="561111"/>
                </a:lnTo>
                <a:lnTo>
                  <a:pt x="1037795" y="513984"/>
                </a:lnTo>
                <a:lnTo>
                  <a:pt x="1035624" y="466941"/>
                </a:lnTo>
                <a:lnTo>
                  <a:pt x="1029241" y="421134"/>
                </a:lnTo>
                <a:lnTo>
                  <a:pt x="1018843" y="376739"/>
                </a:lnTo>
                <a:lnTo>
                  <a:pt x="1004625" y="333932"/>
                </a:lnTo>
                <a:lnTo>
                  <a:pt x="986784" y="292890"/>
                </a:lnTo>
                <a:lnTo>
                  <a:pt x="965514" y="253788"/>
                </a:lnTo>
                <a:lnTo>
                  <a:pt x="941011" y="216803"/>
                </a:lnTo>
                <a:lnTo>
                  <a:pt x="913472" y="182110"/>
                </a:lnTo>
                <a:lnTo>
                  <a:pt x="883092" y="149885"/>
                </a:lnTo>
                <a:lnTo>
                  <a:pt x="850067" y="120306"/>
                </a:lnTo>
                <a:lnTo>
                  <a:pt x="814593" y="93547"/>
                </a:lnTo>
                <a:lnTo>
                  <a:pt x="776865" y="69784"/>
                </a:lnTo>
                <a:lnTo>
                  <a:pt x="737080" y="49195"/>
                </a:lnTo>
                <a:lnTo>
                  <a:pt x="695433" y="31954"/>
                </a:lnTo>
                <a:lnTo>
                  <a:pt x="652120" y="18238"/>
                </a:lnTo>
                <a:lnTo>
                  <a:pt x="607337" y="8223"/>
                </a:lnTo>
                <a:lnTo>
                  <a:pt x="561279" y="2085"/>
                </a:lnTo>
                <a:lnTo>
                  <a:pt x="514142" y="0"/>
                </a:lnTo>
                <a:lnTo>
                  <a:pt x="467109" y="2085"/>
                </a:lnTo>
                <a:lnTo>
                  <a:pt x="421308" y="8223"/>
                </a:lnTo>
                <a:lnTo>
                  <a:pt x="376913" y="18238"/>
                </a:lnTo>
                <a:lnTo>
                  <a:pt x="334103" y="31954"/>
                </a:lnTo>
                <a:lnTo>
                  <a:pt x="293053" y="49195"/>
                </a:lnTo>
                <a:lnTo>
                  <a:pt x="253941" y="69784"/>
                </a:lnTo>
                <a:lnTo>
                  <a:pt x="216943" y="93547"/>
                </a:lnTo>
                <a:lnTo>
                  <a:pt x="182235" y="120306"/>
                </a:lnTo>
                <a:lnTo>
                  <a:pt x="149995" y="149885"/>
                </a:lnTo>
                <a:lnTo>
                  <a:pt x="120398" y="182110"/>
                </a:lnTo>
                <a:lnTo>
                  <a:pt x="93622" y="216803"/>
                </a:lnTo>
                <a:lnTo>
                  <a:pt x="69843" y="253788"/>
                </a:lnTo>
                <a:lnTo>
                  <a:pt x="49238" y="292890"/>
                </a:lnTo>
                <a:lnTo>
                  <a:pt x="31983" y="333932"/>
                </a:lnTo>
                <a:lnTo>
                  <a:pt x="18255" y="376739"/>
                </a:lnTo>
                <a:lnTo>
                  <a:pt x="8231" y="421134"/>
                </a:lnTo>
                <a:lnTo>
                  <a:pt x="2087" y="466941"/>
                </a:lnTo>
                <a:lnTo>
                  <a:pt x="0" y="513984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80244" y="3227134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380630" y="0"/>
                </a:moveTo>
                <a:lnTo>
                  <a:pt x="333033" y="2979"/>
                </a:lnTo>
                <a:lnTo>
                  <a:pt x="287159" y="11674"/>
                </a:lnTo>
                <a:lnTo>
                  <a:pt x="243369" y="25722"/>
                </a:lnTo>
                <a:lnTo>
                  <a:pt x="202028" y="44759"/>
                </a:lnTo>
                <a:lnTo>
                  <a:pt x="163498" y="68421"/>
                </a:lnTo>
                <a:lnTo>
                  <a:pt x="128141" y="96346"/>
                </a:lnTo>
                <a:lnTo>
                  <a:pt x="96322" y="128168"/>
                </a:lnTo>
                <a:lnTo>
                  <a:pt x="68402" y="163526"/>
                </a:lnTo>
                <a:lnTo>
                  <a:pt x="44745" y="202055"/>
                </a:lnTo>
                <a:lnTo>
                  <a:pt x="25713" y="243391"/>
                </a:lnTo>
                <a:lnTo>
                  <a:pt x="11670" y="287172"/>
                </a:lnTo>
                <a:lnTo>
                  <a:pt x="2978" y="333033"/>
                </a:lnTo>
                <a:lnTo>
                  <a:pt x="0" y="380612"/>
                </a:lnTo>
                <a:lnTo>
                  <a:pt x="2978" y="430272"/>
                </a:lnTo>
                <a:lnTo>
                  <a:pt x="11670" y="477896"/>
                </a:lnTo>
                <a:lnTo>
                  <a:pt x="25713" y="523146"/>
                </a:lnTo>
                <a:lnTo>
                  <a:pt x="44745" y="565685"/>
                </a:lnTo>
                <a:lnTo>
                  <a:pt x="68402" y="605177"/>
                </a:lnTo>
                <a:lnTo>
                  <a:pt x="96322" y="641285"/>
                </a:lnTo>
                <a:lnTo>
                  <a:pt x="128141" y="673672"/>
                </a:lnTo>
                <a:lnTo>
                  <a:pt x="163498" y="702000"/>
                </a:lnTo>
                <a:lnTo>
                  <a:pt x="202028" y="725933"/>
                </a:lnTo>
                <a:lnTo>
                  <a:pt x="243369" y="745134"/>
                </a:lnTo>
                <a:lnTo>
                  <a:pt x="287159" y="759267"/>
                </a:lnTo>
                <a:lnTo>
                  <a:pt x="333033" y="767993"/>
                </a:lnTo>
                <a:lnTo>
                  <a:pt x="380630" y="770977"/>
                </a:lnTo>
                <a:lnTo>
                  <a:pt x="430288" y="767993"/>
                </a:lnTo>
                <a:lnTo>
                  <a:pt x="477916" y="759267"/>
                </a:lnTo>
                <a:lnTo>
                  <a:pt x="523175" y="745134"/>
                </a:lnTo>
                <a:lnTo>
                  <a:pt x="565728" y="725933"/>
                </a:lnTo>
                <a:lnTo>
                  <a:pt x="605236" y="702000"/>
                </a:lnTo>
                <a:lnTo>
                  <a:pt x="641363" y="673672"/>
                </a:lnTo>
                <a:lnTo>
                  <a:pt x="673768" y="641285"/>
                </a:lnTo>
                <a:lnTo>
                  <a:pt x="702116" y="605177"/>
                </a:lnTo>
                <a:lnTo>
                  <a:pt x="726067" y="565685"/>
                </a:lnTo>
                <a:lnTo>
                  <a:pt x="745284" y="523146"/>
                </a:lnTo>
                <a:lnTo>
                  <a:pt x="759429" y="477896"/>
                </a:lnTo>
                <a:lnTo>
                  <a:pt x="768164" y="430272"/>
                </a:lnTo>
                <a:lnTo>
                  <a:pt x="771150" y="380612"/>
                </a:lnTo>
                <a:lnTo>
                  <a:pt x="768164" y="333033"/>
                </a:lnTo>
                <a:lnTo>
                  <a:pt x="759429" y="287172"/>
                </a:lnTo>
                <a:lnTo>
                  <a:pt x="745284" y="243391"/>
                </a:lnTo>
                <a:lnTo>
                  <a:pt x="726067" y="202055"/>
                </a:lnTo>
                <a:lnTo>
                  <a:pt x="702116" y="163526"/>
                </a:lnTo>
                <a:lnTo>
                  <a:pt x="673768" y="128168"/>
                </a:lnTo>
                <a:lnTo>
                  <a:pt x="641363" y="96346"/>
                </a:lnTo>
                <a:lnTo>
                  <a:pt x="605236" y="68421"/>
                </a:lnTo>
                <a:lnTo>
                  <a:pt x="565728" y="44759"/>
                </a:lnTo>
                <a:lnTo>
                  <a:pt x="523175" y="25722"/>
                </a:lnTo>
                <a:lnTo>
                  <a:pt x="477916" y="11674"/>
                </a:lnTo>
                <a:lnTo>
                  <a:pt x="430288" y="2979"/>
                </a:lnTo>
                <a:lnTo>
                  <a:pt x="380630" y="0"/>
                </a:lnTo>
                <a:close/>
              </a:path>
            </a:pathLst>
          </a:custGeom>
          <a:solidFill>
            <a:srgbClr val="91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80244" y="3227134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0" y="380612"/>
                </a:moveTo>
                <a:lnTo>
                  <a:pt x="2978" y="430272"/>
                </a:lnTo>
                <a:lnTo>
                  <a:pt x="11670" y="477896"/>
                </a:lnTo>
                <a:lnTo>
                  <a:pt x="25713" y="523146"/>
                </a:lnTo>
                <a:lnTo>
                  <a:pt x="44745" y="565685"/>
                </a:lnTo>
                <a:lnTo>
                  <a:pt x="68402" y="605177"/>
                </a:lnTo>
                <a:lnTo>
                  <a:pt x="96322" y="641285"/>
                </a:lnTo>
                <a:lnTo>
                  <a:pt x="128141" y="673672"/>
                </a:lnTo>
                <a:lnTo>
                  <a:pt x="163498" y="702000"/>
                </a:lnTo>
                <a:lnTo>
                  <a:pt x="202028" y="725933"/>
                </a:lnTo>
                <a:lnTo>
                  <a:pt x="243369" y="745134"/>
                </a:lnTo>
                <a:lnTo>
                  <a:pt x="287159" y="759267"/>
                </a:lnTo>
                <a:lnTo>
                  <a:pt x="333033" y="767993"/>
                </a:lnTo>
                <a:lnTo>
                  <a:pt x="380630" y="770977"/>
                </a:lnTo>
                <a:lnTo>
                  <a:pt x="430288" y="767993"/>
                </a:lnTo>
                <a:lnTo>
                  <a:pt x="477916" y="759267"/>
                </a:lnTo>
                <a:lnTo>
                  <a:pt x="523175" y="745134"/>
                </a:lnTo>
                <a:lnTo>
                  <a:pt x="565728" y="725933"/>
                </a:lnTo>
                <a:lnTo>
                  <a:pt x="605236" y="702000"/>
                </a:lnTo>
                <a:lnTo>
                  <a:pt x="641363" y="673672"/>
                </a:lnTo>
                <a:lnTo>
                  <a:pt x="673768" y="641285"/>
                </a:lnTo>
                <a:lnTo>
                  <a:pt x="702116" y="605177"/>
                </a:lnTo>
                <a:lnTo>
                  <a:pt x="726067" y="565685"/>
                </a:lnTo>
                <a:lnTo>
                  <a:pt x="745284" y="523146"/>
                </a:lnTo>
                <a:lnTo>
                  <a:pt x="759429" y="477896"/>
                </a:lnTo>
                <a:lnTo>
                  <a:pt x="768164" y="430272"/>
                </a:lnTo>
                <a:lnTo>
                  <a:pt x="771150" y="380612"/>
                </a:lnTo>
                <a:lnTo>
                  <a:pt x="768164" y="333033"/>
                </a:lnTo>
                <a:lnTo>
                  <a:pt x="759429" y="287172"/>
                </a:lnTo>
                <a:lnTo>
                  <a:pt x="745284" y="243391"/>
                </a:lnTo>
                <a:lnTo>
                  <a:pt x="726067" y="202055"/>
                </a:lnTo>
                <a:lnTo>
                  <a:pt x="702116" y="163526"/>
                </a:lnTo>
                <a:lnTo>
                  <a:pt x="673768" y="128168"/>
                </a:lnTo>
                <a:lnTo>
                  <a:pt x="641363" y="96346"/>
                </a:lnTo>
                <a:lnTo>
                  <a:pt x="605236" y="68421"/>
                </a:lnTo>
                <a:lnTo>
                  <a:pt x="565728" y="44759"/>
                </a:lnTo>
                <a:lnTo>
                  <a:pt x="523175" y="25722"/>
                </a:lnTo>
                <a:lnTo>
                  <a:pt x="477916" y="11674"/>
                </a:lnTo>
                <a:lnTo>
                  <a:pt x="430288" y="2979"/>
                </a:lnTo>
                <a:lnTo>
                  <a:pt x="380630" y="0"/>
                </a:lnTo>
                <a:lnTo>
                  <a:pt x="333033" y="2979"/>
                </a:lnTo>
                <a:lnTo>
                  <a:pt x="287159" y="11674"/>
                </a:lnTo>
                <a:lnTo>
                  <a:pt x="243369" y="25722"/>
                </a:lnTo>
                <a:lnTo>
                  <a:pt x="202028" y="44759"/>
                </a:lnTo>
                <a:lnTo>
                  <a:pt x="163498" y="68421"/>
                </a:lnTo>
                <a:lnTo>
                  <a:pt x="128141" y="96346"/>
                </a:lnTo>
                <a:lnTo>
                  <a:pt x="96322" y="128168"/>
                </a:lnTo>
                <a:lnTo>
                  <a:pt x="68402" y="163526"/>
                </a:lnTo>
                <a:lnTo>
                  <a:pt x="44745" y="202055"/>
                </a:lnTo>
                <a:lnTo>
                  <a:pt x="25713" y="243391"/>
                </a:lnTo>
                <a:lnTo>
                  <a:pt x="11670" y="287172"/>
                </a:lnTo>
                <a:lnTo>
                  <a:pt x="2978" y="333033"/>
                </a:lnTo>
                <a:lnTo>
                  <a:pt x="0" y="380612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07694" y="2084917"/>
            <a:ext cx="1038225" cy="1037590"/>
          </a:xfrm>
          <a:custGeom>
            <a:avLst/>
            <a:gdLst/>
            <a:ahLst/>
            <a:cxnLst/>
            <a:rect l="l" t="t" r="r" b="b"/>
            <a:pathLst>
              <a:path w="1038225" h="1037589">
                <a:moveTo>
                  <a:pt x="514142" y="0"/>
                </a:moveTo>
                <a:lnTo>
                  <a:pt x="467091" y="2085"/>
                </a:lnTo>
                <a:lnTo>
                  <a:pt x="421274" y="8223"/>
                </a:lnTo>
                <a:lnTo>
                  <a:pt x="376869" y="18238"/>
                </a:lnTo>
                <a:lnTo>
                  <a:pt x="334052" y="31954"/>
                </a:lnTo>
                <a:lnTo>
                  <a:pt x="292998" y="49195"/>
                </a:lnTo>
                <a:lnTo>
                  <a:pt x="253885" y="69784"/>
                </a:lnTo>
                <a:lnTo>
                  <a:pt x="216888" y="93547"/>
                </a:lnTo>
                <a:lnTo>
                  <a:pt x="182183" y="120306"/>
                </a:lnTo>
                <a:lnTo>
                  <a:pt x="149947" y="149885"/>
                </a:lnTo>
                <a:lnTo>
                  <a:pt x="120357" y="182110"/>
                </a:lnTo>
                <a:lnTo>
                  <a:pt x="93587" y="216803"/>
                </a:lnTo>
                <a:lnTo>
                  <a:pt x="69815" y="253788"/>
                </a:lnTo>
                <a:lnTo>
                  <a:pt x="49217" y="292890"/>
                </a:lnTo>
                <a:lnTo>
                  <a:pt x="31969" y="333932"/>
                </a:lnTo>
                <a:lnTo>
                  <a:pt x="18246" y="376739"/>
                </a:lnTo>
                <a:lnTo>
                  <a:pt x="8227" y="421134"/>
                </a:lnTo>
                <a:lnTo>
                  <a:pt x="2086" y="466941"/>
                </a:lnTo>
                <a:lnTo>
                  <a:pt x="0" y="513984"/>
                </a:lnTo>
                <a:lnTo>
                  <a:pt x="2086" y="561111"/>
                </a:lnTo>
                <a:lnTo>
                  <a:pt x="8227" y="607156"/>
                </a:lnTo>
                <a:lnTo>
                  <a:pt x="18246" y="651924"/>
                </a:lnTo>
                <a:lnTo>
                  <a:pt x="31969" y="695219"/>
                </a:lnTo>
                <a:lnTo>
                  <a:pt x="49217" y="736847"/>
                </a:lnTo>
                <a:lnTo>
                  <a:pt x="69815" y="776611"/>
                </a:lnTo>
                <a:lnTo>
                  <a:pt x="93587" y="814316"/>
                </a:lnTo>
                <a:lnTo>
                  <a:pt x="120357" y="849767"/>
                </a:lnTo>
                <a:lnTo>
                  <a:pt x="149947" y="882770"/>
                </a:lnTo>
                <a:lnTo>
                  <a:pt x="182183" y="913127"/>
                </a:lnTo>
                <a:lnTo>
                  <a:pt x="216888" y="940645"/>
                </a:lnTo>
                <a:lnTo>
                  <a:pt x="253885" y="965127"/>
                </a:lnTo>
                <a:lnTo>
                  <a:pt x="292998" y="986379"/>
                </a:lnTo>
                <a:lnTo>
                  <a:pt x="334052" y="1004205"/>
                </a:lnTo>
                <a:lnTo>
                  <a:pt x="376869" y="1018409"/>
                </a:lnTo>
                <a:lnTo>
                  <a:pt x="421274" y="1028797"/>
                </a:lnTo>
                <a:lnTo>
                  <a:pt x="467091" y="1035173"/>
                </a:lnTo>
                <a:lnTo>
                  <a:pt x="514142" y="1037342"/>
                </a:lnTo>
                <a:lnTo>
                  <a:pt x="561279" y="1035173"/>
                </a:lnTo>
                <a:lnTo>
                  <a:pt x="607337" y="1028797"/>
                </a:lnTo>
                <a:lnTo>
                  <a:pt x="652120" y="1018409"/>
                </a:lnTo>
                <a:lnTo>
                  <a:pt x="695433" y="1004205"/>
                </a:lnTo>
                <a:lnTo>
                  <a:pt x="737080" y="986379"/>
                </a:lnTo>
                <a:lnTo>
                  <a:pt x="776865" y="965127"/>
                </a:lnTo>
                <a:lnTo>
                  <a:pt x="814593" y="940645"/>
                </a:lnTo>
                <a:lnTo>
                  <a:pt x="850067" y="913127"/>
                </a:lnTo>
                <a:lnTo>
                  <a:pt x="883092" y="882770"/>
                </a:lnTo>
                <a:lnTo>
                  <a:pt x="913472" y="849767"/>
                </a:lnTo>
                <a:lnTo>
                  <a:pt x="941011" y="814316"/>
                </a:lnTo>
                <a:lnTo>
                  <a:pt x="965514" y="776611"/>
                </a:lnTo>
                <a:lnTo>
                  <a:pt x="986784" y="736847"/>
                </a:lnTo>
                <a:lnTo>
                  <a:pt x="1004625" y="695219"/>
                </a:lnTo>
                <a:lnTo>
                  <a:pt x="1018843" y="651924"/>
                </a:lnTo>
                <a:lnTo>
                  <a:pt x="1029241" y="607156"/>
                </a:lnTo>
                <a:lnTo>
                  <a:pt x="1035624" y="561111"/>
                </a:lnTo>
                <a:lnTo>
                  <a:pt x="1037795" y="513984"/>
                </a:lnTo>
                <a:lnTo>
                  <a:pt x="1035624" y="466941"/>
                </a:lnTo>
                <a:lnTo>
                  <a:pt x="1029241" y="421134"/>
                </a:lnTo>
                <a:lnTo>
                  <a:pt x="1018843" y="376739"/>
                </a:lnTo>
                <a:lnTo>
                  <a:pt x="1004625" y="333932"/>
                </a:lnTo>
                <a:lnTo>
                  <a:pt x="986784" y="292890"/>
                </a:lnTo>
                <a:lnTo>
                  <a:pt x="965514" y="253788"/>
                </a:lnTo>
                <a:lnTo>
                  <a:pt x="941011" y="216803"/>
                </a:lnTo>
                <a:lnTo>
                  <a:pt x="913472" y="182110"/>
                </a:lnTo>
                <a:lnTo>
                  <a:pt x="883092" y="149885"/>
                </a:lnTo>
                <a:lnTo>
                  <a:pt x="850067" y="120306"/>
                </a:lnTo>
                <a:lnTo>
                  <a:pt x="814593" y="93547"/>
                </a:lnTo>
                <a:lnTo>
                  <a:pt x="776865" y="69784"/>
                </a:lnTo>
                <a:lnTo>
                  <a:pt x="737080" y="49195"/>
                </a:lnTo>
                <a:lnTo>
                  <a:pt x="695433" y="31954"/>
                </a:lnTo>
                <a:lnTo>
                  <a:pt x="652120" y="18238"/>
                </a:lnTo>
                <a:lnTo>
                  <a:pt x="607337" y="8223"/>
                </a:lnTo>
                <a:lnTo>
                  <a:pt x="561279" y="2085"/>
                </a:lnTo>
                <a:lnTo>
                  <a:pt x="514142" y="0"/>
                </a:lnTo>
                <a:close/>
              </a:path>
            </a:pathLst>
          </a:custGeom>
          <a:solidFill>
            <a:srgbClr val="91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07694" y="2084917"/>
            <a:ext cx="1038225" cy="1037590"/>
          </a:xfrm>
          <a:custGeom>
            <a:avLst/>
            <a:gdLst/>
            <a:ahLst/>
            <a:cxnLst/>
            <a:rect l="l" t="t" r="r" b="b"/>
            <a:pathLst>
              <a:path w="1038225" h="1037589">
                <a:moveTo>
                  <a:pt x="0" y="513984"/>
                </a:moveTo>
                <a:lnTo>
                  <a:pt x="2086" y="561111"/>
                </a:lnTo>
                <a:lnTo>
                  <a:pt x="8227" y="607156"/>
                </a:lnTo>
                <a:lnTo>
                  <a:pt x="18246" y="651924"/>
                </a:lnTo>
                <a:lnTo>
                  <a:pt x="31969" y="695219"/>
                </a:lnTo>
                <a:lnTo>
                  <a:pt x="49217" y="736847"/>
                </a:lnTo>
                <a:lnTo>
                  <a:pt x="69815" y="776611"/>
                </a:lnTo>
                <a:lnTo>
                  <a:pt x="93587" y="814316"/>
                </a:lnTo>
                <a:lnTo>
                  <a:pt x="120357" y="849767"/>
                </a:lnTo>
                <a:lnTo>
                  <a:pt x="149947" y="882770"/>
                </a:lnTo>
                <a:lnTo>
                  <a:pt x="182183" y="913127"/>
                </a:lnTo>
                <a:lnTo>
                  <a:pt x="216888" y="940645"/>
                </a:lnTo>
                <a:lnTo>
                  <a:pt x="253885" y="965127"/>
                </a:lnTo>
                <a:lnTo>
                  <a:pt x="292998" y="986379"/>
                </a:lnTo>
                <a:lnTo>
                  <a:pt x="334052" y="1004205"/>
                </a:lnTo>
                <a:lnTo>
                  <a:pt x="376869" y="1018409"/>
                </a:lnTo>
                <a:lnTo>
                  <a:pt x="421274" y="1028797"/>
                </a:lnTo>
                <a:lnTo>
                  <a:pt x="467091" y="1035173"/>
                </a:lnTo>
                <a:lnTo>
                  <a:pt x="514142" y="1037342"/>
                </a:lnTo>
                <a:lnTo>
                  <a:pt x="561279" y="1035173"/>
                </a:lnTo>
                <a:lnTo>
                  <a:pt x="607337" y="1028797"/>
                </a:lnTo>
                <a:lnTo>
                  <a:pt x="652120" y="1018409"/>
                </a:lnTo>
                <a:lnTo>
                  <a:pt x="695433" y="1004205"/>
                </a:lnTo>
                <a:lnTo>
                  <a:pt x="737080" y="986379"/>
                </a:lnTo>
                <a:lnTo>
                  <a:pt x="776865" y="965127"/>
                </a:lnTo>
                <a:lnTo>
                  <a:pt x="814593" y="940645"/>
                </a:lnTo>
                <a:lnTo>
                  <a:pt x="850067" y="913127"/>
                </a:lnTo>
                <a:lnTo>
                  <a:pt x="883092" y="882770"/>
                </a:lnTo>
                <a:lnTo>
                  <a:pt x="913472" y="849767"/>
                </a:lnTo>
                <a:lnTo>
                  <a:pt x="941011" y="814316"/>
                </a:lnTo>
                <a:lnTo>
                  <a:pt x="965514" y="776611"/>
                </a:lnTo>
                <a:lnTo>
                  <a:pt x="986784" y="736847"/>
                </a:lnTo>
                <a:lnTo>
                  <a:pt x="1004625" y="695219"/>
                </a:lnTo>
                <a:lnTo>
                  <a:pt x="1018843" y="651924"/>
                </a:lnTo>
                <a:lnTo>
                  <a:pt x="1029241" y="607156"/>
                </a:lnTo>
                <a:lnTo>
                  <a:pt x="1035624" y="561111"/>
                </a:lnTo>
                <a:lnTo>
                  <a:pt x="1037795" y="513984"/>
                </a:lnTo>
                <a:lnTo>
                  <a:pt x="1035624" y="466941"/>
                </a:lnTo>
                <a:lnTo>
                  <a:pt x="1029241" y="421134"/>
                </a:lnTo>
                <a:lnTo>
                  <a:pt x="1018843" y="376739"/>
                </a:lnTo>
                <a:lnTo>
                  <a:pt x="1004625" y="333932"/>
                </a:lnTo>
                <a:lnTo>
                  <a:pt x="986784" y="292890"/>
                </a:lnTo>
                <a:lnTo>
                  <a:pt x="965514" y="253788"/>
                </a:lnTo>
                <a:lnTo>
                  <a:pt x="941011" y="216803"/>
                </a:lnTo>
                <a:lnTo>
                  <a:pt x="913472" y="182110"/>
                </a:lnTo>
                <a:lnTo>
                  <a:pt x="883092" y="149885"/>
                </a:lnTo>
                <a:lnTo>
                  <a:pt x="850067" y="120306"/>
                </a:lnTo>
                <a:lnTo>
                  <a:pt x="814593" y="93547"/>
                </a:lnTo>
                <a:lnTo>
                  <a:pt x="776865" y="69784"/>
                </a:lnTo>
                <a:lnTo>
                  <a:pt x="737080" y="49195"/>
                </a:lnTo>
                <a:lnTo>
                  <a:pt x="695433" y="31954"/>
                </a:lnTo>
                <a:lnTo>
                  <a:pt x="652120" y="18238"/>
                </a:lnTo>
                <a:lnTo>
                  <a:pt x="607337" y="8223"/>
                </a:lnTo>
                <a:lnTo>
                  <a:pt x="561279" y="2085"/>
                </a:lnTo>
                <a:lnTo>
                  <a:pt x="514142" y="0"/>
                </a:lnTo>
                <a:lnTo>
                  <a:pt x="467091" y="2085"/>
                </a:lnTo>
                <a:lnTo>
                  <a:pt x="421274" y="8223"/>
                </a:lnTo>
                <a:lnTo>
                  <a:pt x="376869" y="18238"/>
                </a:lnTo>
                <a:lnTo>
                  <a:pt x="334052" y="31954"/>
                </a:lnTo>
                <a:lnTo>
                  <a:pt x="292998" y="49195"/>
                </a:lnTo>
                <a:lnTo>
                  <a:pt x="253885" y="69784"/>
                </a:lnTo>
                <a:lnTo>
                  <a:pt x="216888" y="93547"/>
                </a:lnTo>
                <a:lnTo>
                  <a:pt x="182183" y="120306"/>
                </a:lnTo>
                <a:lnTo>
                  <a:pt x="149947" y="149885"/>
                </a:lnTo>
                <a:lnTo>
                  <a:pt x="120357" y="182110"/>
                </a:lnTo>
                <a:lnTo>
                  <a:pt x="93587" y="216803"/>
                </a:lnTo>
                <a:lnTo>
                  <a:pt x="69815" y="253788"/>
                </a:lnTo>
                <a:lnTo>
                  <a:pt x="49217" y="292890"/>
                </a:lnTo>
                <a:lnTo>
                  <a:pt x="31969" y="333932"/>
                </a:lnTo>
                <a:lnTo>
                  <a:pt x="18246" y="376739"/>
                </a:lnTo>
                <a:lnTo>
                  <a:pt x="8227" y="421134"/>
                </a:lnTo>
                <a:lnTo>
                  <a:pt x="2086" y="466941"/>
                </a:lnTo>
                <a:lnTo>
                  <a:pt x="0" y="513984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40826" y="2218290"/>
            <a:ext cx="771525" cy="770890"/>
          </a:xfrm>
          <a:custGeom>
            <a:avLst/>
            <a:gdLst/>
            <a:ahLst/>
            <a:cxnLst/>
            <a:rect l="l" t="t" r="r" b="b"/>
            <a:pathLst>
              <a:path w="771525" h="770889">
                <a:moveTo>
                  <a:pt x="381010" y="0"/>
                </a:moveTo>
                <a:lnTo>
                  <a:pt x="333382" y="2979"/>
                </a:lnTo>
                <a:lnTo>
                  <a:pt x="287473" y="11674"/>
                </a:lnTo>
                <a:lnTo>
                  <a:pt x="243646" y="25722"/>
                </a:lnTo>
                <a:lnTo>
                  <a:pt x="202266" y="44759"/>
                </a:lnTo>
                <a:lnTo>
                  <a:pt x="163697" y="68421"/>
                </a:lnTo>
                <a:lnTo>
                  <a:pt x="128303" y="96346"/>
                </a:lnTo>
                <a:lnTo>
                  <a:pt x="96447" y="128168"/>
                </a:lnTo>
                <a:lnTo>
                  <a:pt x="68493" y="163526"/>
                </a:lnTo>
                <a:lnTo>
                  <a:pt x="44806" y="202055"/>
                </a:lnTo>
                <a:lnTo>
                  <a:pt x="25749" y="243391"/>
                </a:lnTo>
                <a:lnTo>
                  <a:pt x="11686" y="287172"/>
                </a:lnTo>
                <a:lnTo>
                  <a:pt x="2982" y="333033"/>
                </a:lnTo>
                <a:lnTo>
                  <a:pt x="0" y="380612"/>
                </a:lnTo>
                <a:lnTo>
                  <a:pt x="2982" y="430193"/>
                </a:lnTo>
                <a:lnTo>
                  <a:pt x="11686" y="477754"/>
                </a:lnTo>
                <a:lnTo>
                  <a:pt x="25749" y="522956"/>
                </a:lnTo>
                <a:lnTo>
                  <a:pt x="44806" y="565460"/>
                </a:lnTo>
                <a:lnTo>
                  <a:pt x="68493" y="604928"/>
                </a:lnTo>
                <a:lnTo>
                  <a:pt x="96447" y="641021"/>
                </a:lnTo>
                <a:lnTo>
                  <a:pt x="128303" y="673400"/>
                </a:lnTo>
                <a:lnTo>
                  <a:pt x="163697" y="701726"/>
                </a:lnTo>
                <a:lnTo>
                  <a:pt x="202266" y="725662"/>
                </a:lnTo>
                <a:lnTo>
                  <a:pt x="243646" y="744869"/>
                </a:lnTo>
                <a:lnTo>
                  <a:pt x="287473" y="759007"/>
                </a:lnTo>
                <a:lnTo>
                  <a:pt x="333382" y="767738"/>
                </a:lnTo>
                <a:lnTo>
                  <a:pt x="381010" y="770723"/>
                </a:lnTo>
                <a:lnTo>
                  <a:pt x="430664" y="767738"/>
                </a:lnTo>
                <a:lnTo>
                  <a:pt x="478280" y="759007"/>
                </a:lnTo>
                <a:lnTo>
                  <a:pt x="523521" y="744869"/>
                </a:lnTo>
                <a:lnTo>
                  <a:pt x="566051" y="725662"/>
                </a:lnTo>
                <a:lnTo>
                  <a:pt x="605533" y="701726"/>
                </a:lnTo>
                <a:lnTo>
                  <a:pt x="641631" y="673400"/>
                </a:lnTo>
                <a:lnTo>
                  <a:pt x="674007" y="641021"/>
                </a:lnTo>
                <a:lnTo>
                  <a:pt x="702326" y="604928"/>
                </a:lnTo>
                <a:lnTo>
                  <a:pt x="726251" y="565460"/>
                </a:lnTo>
                <a:lnTo>
                  <a:pt x="745445" y="522956"/>
                </a:lnTo>
                <a:lnTo>
                  <a:pt x="759572" y="477754"/>
                </a:lnTo>
                <a:lnTo>
                  <a:pt x="768295" y="430193"/>
                </a:lnTo>
                <a:lnTo>
                  <a:pt x="771277" y="380612"/>
                </a:lnTo>
                <a:lnTo>
                  <a:pt x="768295" y="333033"/>
                </a:lnTo>
                <a:lnTo>
                  <a:pt x="759572" y="287172"/>
                </a:lnTo>
                <a:lnTo>
                  <a:pt x="745445" y="243391"/>
                </a:lnTo>
                <a:lnTo>
                  <a:pt x="726251" y="202055"/>
                </a:lnTo>
                <a:lnTo>
                  <a:pt x="702326" y="163526"/>
                </a:lnTo>
                <a:lnTo>
                  <a:pt x="674007" y="128168"/>
                </a:lnTo>
                <a:lnTo>
                  <a:pt x="641631" y="96346"/>
                </a:lnTo>
                <a:lnTo>
                  <a:pt x="605533" y="68421"/>
                </a:lnTo>
                <a:lnTo>
                  <a:pt x="566051" y="44759"/>
                </a:lnTo>
                <a:lnTo>
                  <a:pt x="523521" y="25722"/>
                </a:lnTo>
                <a:lnTo>
                  <a:pt x="478280" y="11674"/>
                </a:lnTo>
                <a:lnTo>
                  <a:pt x="430664" y="2979"/>
                </a:lnTo>
                <a:lnTo>
                  <a:pt x="381010" y="0"/>
                </a:lnTo>
                <a:close/>
              </a:path>
            </a:pathLst>
          </a:custGeom>
          <a:solidFill>
            <a:srgbClr val="91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40826" y="2218290"/>
            <a:ext cx="771525" cy="770890"/>
          </a:xfrm>
          <a:custGeom>
            <a:avLst/>
            <a:gdLst/>
            <a:ahLst/>
            <a:cxnLst/>
            <a:rect l="l" t="t" r="r" b="b"/>
            <a:pathLst>
              <a:path w="771525" h="770889">
                <a:moveTo>
                  <a:pt x="0" y="380612"/>
                </a:moveTo>
                <a:lnTo>
                  <a:pt x="2982" y="430193"/>
                </a:lnTo>
                <a:lnTo>
                  <a:pt x="11686" y="477754"/>
                </a:lnTo>
                <a:lnTo>
                  <a:pt x="25749" y="522956"/>
                </a:lnTo>
                <a:lnTo>
                  <a:pt x="44806" y="565460"/>
                </a:lnTo>
                <a:lnTo>
                  <a:pt x="68493" y="604928"/>
                </a:lnTo>
                <a:lnTo>
                  <a:pt x="96447" y="641021"/>
                </a:lnTo>
                <a:lnTo>
                  <a:pt x="128303" y="673400"/>
                </a:lnTo>
                <a:lnTo>
                  <a:pt x="163697" y="701726"/>
                </a:lnTo>
                <a:lnTo>
                  <a:pt x="202266" y="725662"/>
                </a:lnTo>
                <a:lnTo>
                  <a:pt x="243646" y="744869"/>
                </a:lnTo>
                <a:lnTo>
                  <a:pt x="287473" y="759007"/>
                </a:lnTo>
                <a:lnTo>
                  <a:pt x="333382" y="767738"/>
                </a:lnTo>
                <a:lnTo>
                  <a:pt x="381010" y="770723"/>
                </a:lnTo>
                <a:lnTo>
                  <a:pt x="430664" y="767738"/>
                </a:lnTo>
                <a:lnTo>
                  <a:pt x="478280" y="759007"/>
                </a:lnTo>
                <a:lnTo>
                  <a:pt x="523521" y="744869"/>
                </a:lnTo>
                <a:lnTo>
                  <a:pt x="566051" y="725662"/>
                </a:lnTo>
                <a:lnTo>
                  <a:pt x="605533" y="701726"/>
                </a:lnTo>
                <a:lnTo>
                  <a:pt x="641631" y="673400"/>
                </a:lnTo>
                <a:lnTo>
                  <a:pt x="674007" y="641021"/>
                </a:lnTo>
                <a:lnTo>
                  <a:pt x="702326" y="604928"/>
                </a:lnTo>
                <a:lnTo>
                  <a:pt x="726251" y="565460"/>
                </a:lnTo>
                <a:lnTo>
                  <a:pt x="745445" y="522956"/>
                </a:lnTo>
                <a:lnTo>
                  <a:pt x="759572" y="477754"/>
                </a:lnTo>
                <a:lnTo>
                  <a:pt x="768295" y="430193"/>
                </a:lnTo>
                <a:lnTo>
                  <a:pt x="771277" y="380612"/>
                </a:lnTo>
                <a:lnTo>
                  <a:pt x="768295" y="333033"/>
                </a:lnTo>
                <a:lnTo>
                  <a:pt x="759572" y="287172"/>
                </a:lnTo>
                <a:lnTo>
                  <a:pt x="745445" y="243391"/>
                </a:lnTo>
                <a:lnTo>
                  <a:pt x="726251" y="202055"/>
                </a:lnTo>
                <a:lnTo>
                  <a:pt x="702326" y="163526"/>
                </a:lnTo>
                <a:lnTo>
                  <a:pt x="674007" y="128168"/>
                </a:lnTo>
                <a:lnTo>
                  <a:pt x="641631" y="96346"/>
                </a:lnTo>
                <a:lnTo>
                  <a:pt x="605533" y="68421"/>
                </a:lnTo>
                <a:lnTo>
                  <a:pt x="566051" y="44759"/>
                </a:lnTo>
                <a:lnTo>
                  <a:pt x="523521" y="25722"/>
                </a:lnTo>
                <a:lnTo>
                  <a:pt x="478280" y="11674"/>
                </a:lnTo>
                <a:lnTo>
                  <a:pt x="430664" y="2979"/>
                </a:lnTo>
                <a:lnTo>
                  <a:pt x="381010" y="0"/>
                </a:lnTo>
                <a:lnTo>
                  <a:pt x="333382" y="2979"/>
                </a:lnTo>
                <a:lnTo>
                  <a:pt x="287473" y="11674"/>
                </a:lnTo>
                <a:lnTo>
                  <a:pt x="243646" y="25722"/>
                </a:lnTo>
                <a:lnTo>
                  <a:pt x="202266" y="44759"/>
                </a:lnTo>
                <a:lnTo>
                  <a:pt x="163697" y="68421"/>
                </a:lnTo>
                <a:lnTo>
                  <a:pt x="128303" y="96346"/>
                </a:lnTo>
                <a:lnTo>
                  <a:pt x="96447" y="128168"/>
                </a:lnTo>
                <a:lnTo>
                  <a:pt x="68493" y="163526"/>
                </a:lnTo>
                <a:lnTo>
                  <a:pt x="44806" y="202055"/>
                </a:lnTo>
                <a:lnTo>
                  <a:pt x="25749" y="243391"/>
                </a:lnTo>
                <a:lnTo>
                  <a:pt x="11686" y="287172"/>
                </a:lnTo>
                <a:lnTo>
                  <a:pt x="2982" y="333033"/>
                </a:lnTo>
                <a:lnTo>
                  <a:pt x="0" y="380612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40826" y="2218290"/>
            <a:ext cx="771525" cy="770890"/>
          </a:xfrm>
          <a:custGeom>
            <a:avLst/>
            <a:gdLst/>
            <a:ahLst/>
            <a:cxnLst/>
            <a:rect l="l" t="t" r="r" b="b"/>
            <a:pathLst>
              <a:path w="771525" h="770889">
                <a:moveTo>
                  <a:pt x="381010" y="0"/>
                </a:moveTo>
                <a:lnTo>
                  <a:pt x="333382" y="2979"/>
                </a:lnTo>
                <a:lnTo>
                  <a:pt x="287473" y="11674"/>
                </a:lnTo>
                <a:lnTo>
                  <a:pt x="243646" y="25722"/>
                </a:lnTo>
                <a:lnTo>
                  <a:pt x="202266" y="44759"/>
                </a:lnTo>
                <a:lnTo>
                  <a:pt x="163697" y="68421"/>
                </a:lnTo>
                <a:lnTo>
                  <a:pt x="128303" y="96346"/>
                </a:lnTo>
                <a:lnTo>
                  <a:pt x="96447" y="128168"/>
                </a:lnTo>
                <a:lnTo>
                  <a:pt x="68493" y="163526"/>
                </a:lnTo>
                <a:lnTo>
                  <a:pt x="44806" y="202055"/>
                </a:lnTo>
                <a:lnTo>
                  <a:pt x="25749" y="243391"/>
                </a:lnTo>
                <a:lnTo>
                  <a:pt x="11686" y="287172"/>
                </a:lnTo>
                <a:lnTo>
                  <a:pt x="2982" y="333033"/>
                </a:lnTo>
                <a:lnTo>
                  <a:pt x="0" y="380612"/>
                </a:lnTo>
                <a:lnTo>
                  <a:pt x="2982" y="430193"/>
                </a:lnTo>
                <a:lnTo>
                  <a:pt x="11686" y="477754"/>
                </a:lnTo>
                <a:lnTo>
                  <a:pt x="25749" y="522956"/>
                </a:lnTo>
                <a:lnTo>
                  <a:pt x="44806" y="565460"/>
                </a:lnTo>
                <a:lnTo>
                  <a:pt x="68493" y="604928"/>
                </a:lnTo>
                <a:lnTo>
                  <a:pt x="96447" y="641021"/>
                </a:lnTo>
                <a:lnTo>
                  <a:pt x="128303" y="673400"/>
                </a:lnTo>
                <a:lnTo>
                  <a:pt x="163697" y="701726"/>
                </a:lnTo>
                <a:lnTo>
                  <a:pt x="202266" y="725662"/>
                </a:lnTo>
                <a:lnTo>
                  <a:pt x="243646" y="744869"/>
                </a:lnTo>
                <a:lnTo>
                  <a:pt x="287473" y="759007"/>
                </a:lnTo>
                <a:lnTo>
                  <a:pt x="333382" y="767738"/>
                </a:lnTo>
                <a:lnTo>
                  <a:pt x="381010" y="770723"/>
                </a:lnTo>
                <a:lnTo>
                  <a:pt x="430664" y="767738"/>
                </a:lnTo>
                <a:lnTo>
                  <a:pt x="478280" y="759007"/>
                </a:lnTo>
                <a:lnTo>
                  <a:pt x="523521" y="744869"/>
                </a:lnTo>
                <a:lnTo>
                  <a:pt x="566051" y="725662"/>
                </a:lnTo>
                <a:lnTo>
                  <a:pt x="605533" y="701726"/>
                </a:lnTo>
                <a:lnTo>
                  <a:pt x="641631" y="673400"/>
                </a:lnTo>
                <a:lnTo>
                  <a:pt x="674007" y="641021"/>
                </a:lnTo>
                <a:lnTo>
                  <a:pt x="702326" y="604928"/>
                </a:lnTo>
                <a:lnTo>
                  <a:pt x="726251" y="565460"/>
                </a:lnTo>
                <a:lnTo>
                  <a:pt x="745445" y="522956"/>
                </a:lnTo>
                <a:lnTo>
                  <a:pt x="759572" y="477754"/>
                </a:lnTo>
                <a:lnTo>
                  <a:pt x="768295" y="430193"/>
                </a:lnTo>
                <a:lnTo>
                  <a:pt x="771277" y="380612"/>
                </a:lnTo>
                <a:lnTo>
                  <a:pt x="768295" y="333033"/>
                </a:lnTo>
                <a:lnTo>
                  <a:pt x="759572" y="287172"/>
                </a:lnTo>
                <a:lnTo>
                  <a:pt x="745445" y="243391"/>
                </a:lnTo>
                <a:lnTo>
                  <a:pt x="726251" y="202055"/>
                </a:lnTo>
                <a:lnTo>
                  <a:pt x="702326" y="163526"/>
                </a:lnTo>
                <a:lnTo>
                  <a:pt x="674007" y="128168"/>
                </a:lnTo>
                <a:lnTo>
                  <a:pt x="641631" y="96346"/>
                </a:lnTo>
                <a:lnTo>
                  <a:pt x="605533" y="68421"/>
                </a:lnTo>
                <a:lnTo>
                  <a:pt x="566051" y="44759"/>
                </a:lnTo>
                <a:lnTo>
                  <a:pt x="523521" y="25722"/>
                </a:lnTo>
                <a:lnTo>
                  <a:pt x="478280" y="11674"/>
                </a:lnTo>
                <a:lnTo>
                  <a:pt x="430664" y="2979"/>
                </a:lnTo>
                <a:lnTo>
                  <a:pt x="381010" y="0"/>
                </a:lnTo>
                <a:close/>
              </a:path>
            </a:pathLst>
          </a:custGeom>
          <a:solidFill>
            <a:srgbClr val="91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40826" y="2218290"/>
            <a:ext cx="771525" cy="770890"/>
          </a:xfrm>
          <a:custGeom>
            <a:avLst/>
            <a:gdLst/>
            <a:ahLst/>
            <a:cxnLst/>
            <a:rect l="l" t="t" r="r" b="b"/>
            <a:pathLst>
              <a:path w="771525" h="770889">
                <a:moveTo>
                  <a:pt x="0" y="380612"/>
                </a:moveTo>
                <a:lnTo>
                  <a:pt x="2982" y="430193"/>
                </a:lnTo>
                <a:lnTo>
                  <a:pt x="11686" y="477754"/>
                </a:lnTo>
                <a:lnTo>
                  <a:pt x="25749" y="522956"/>
                </a:lnTo>
                <a:lnTo>
                  <a:pt x="44806" y="565460"/>
                </a:lnTo>
                <a:lnTo>
                  <a:pt x="68493" y="604928"/>
                </a:lnTo>
                <a:lnTo>
                  <a:pt x="96447" y="641021"/>
                </a:lnTo>
                <a:lnTo>
                  <a:pt x="128303" y="673400"/>
                </a:lnTo>
                <a:lnTo>
                  <a:pt x="163697" y="701726"/>
                </a:lnTo>
                <a:lnTo>
                  <a:pt x="202266" y="725662"/>
                </a:lnTo>
                <a:lnTo>
                  <a:pt x="243646" y="744869"/>
                </a:lnTo>
                <a:lnTo>
                  <a:pt x="287473" y="759007"/>
                </a:lnTo>
                <a:lnTo>
                  <a:pt x="333382" y="767738"/>
                </a:lnTo>
                <a:lnTo>
                  <a:pt x="381010" y="770723"/>
                </a:lnTo>
                <a:lnTo>
                  <a:pt x="430664" y="767738"/>
                </a:lnTo>
                <a:lnTo>
                  <a:pt x="478280" y="759007"/>
                </a:lnTo>
                <a:lnTo>
                  <a:pt x="523521" y="744869"/>
                </a:lnTo>
                <a:lnTo>
                  <a:pt x="566051" y="725662"/>
                </a:lnTo>
                <a:lnTo>
                  <a:pt x="605533" y="701726"/>
                </a:lnTo>
                <a:lnTo>
                  <a:pt x="641631" y="673400"/>
                </a:lnTo>
                <a:lnTo>
                  <a:pt x="674007" y="641021"/>
                </a:lnTo>
                <a:lnTo>
                  <a:pt x="702326" y="604928"/>
                </a:lnTo>
                <a:lnTo>
                  <a:pt x="726251" y="565460"/>
                </a:lnTo>
                <a:lnTo>
                  <a:pt x="745445" y="522956"/>
                </a:lnTo>
                <a:lnTo>
                  <a:pt x="759572" y="477754"/>
                </a:lnTo>
                <a:lnTo>
                  <a:pt x="768295" y="430193"/>
                </a:lnTo>
                <a:lnTo>
                  <a:pt x="771277" y="380612"/>
                </a:lnTo>
                <a:lnTo>
                  <a:pt x="768295" y="333033"/>
                </a:lnTo>
                <a:lnTo>
                  <a:pt x="759572" y="287172"/>
                </a:lnTo>
                <a:lnTo>
                  <a:pt x="745445" y="243391"/>
                </a:lnTo>
                <a:lnTo>
                  <a:pt x="726251" y="202055"/>
                </a:lnTo>
                <a:lnTo>
                  <a:pt x="702326" y="163526"/>
                </a:lnTo>
                <a:lnTo>
                  <a:pt x="674007" y="128168"/>
                </a:lnTo>
                <a:lnTo>
                  <a:pt x="641631" y="96346"/>
                </a:lnTo>
                <a:lnTo>
                  <a:pt x="605533" y="68421"/>
                </a:lnTo>
                <a:lnTo>
                  <a:pt x="566051" y="44759"/>
                </a:lnTo>
                <a:lnTo>
                  <a:pt x="523521" y="25722"/>
                </a:lnTo>
                <a:lnTo>
                  <a:pt x="478280" y="11674"/>
                </a:lnTo>
                <a:lnTo>
                  <a:pt x="430664" y="2979"/>
                </a:lnTo>
                <a:lnTo>
                  <a:pt x="381010" y="0"/>
                </a:lnTo>
                <a:lnTo>
                  <a:pt x="333382" y="2979"/>
                </a:lnTo>
                <a:lnTo>
                  <a:pt x="287473" y="11674"/>
                </a:lnTo>
                <a:lnTo>
                  <a:pt x="243646" y="25722"/>
                </a:lnTo>
                <a:lnTo>
                  <a:pt x="202266" y="44759"/>
                </a:lnTo>
                <a:lnTo>
                  <a:pt x="163697" y="68421"/>
                </a:lnTo>
                <a:lnTo>
                  <a:pt x="128303" y="96346"/>
                </a:lnTo>
                <a:lnTo>
                  <a:pt x="96447" y="128168"/>
                </a:lnTo>
                <a:lnTo>
                  <a:pt x="68493" y="163526"/>
                </a:lnTo>
                <a:lnTo>
                  <a:pt x="44806" y="202055"/>
                </a:lnTo>
                <a:lnTo>
                  <a:pt x="25749" y="243391"/>
                </a:lnTo>
                <a:lnTo>
                  <a:pt x="11686" y="287172"/>
                </a:lnTo>
                <a:lnTo>
                  <a:pt x="2982" y="333033"/>
                </a:lnTo>
                <a:lnTo>
                  <a:pt x="0" y="380612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80244" y="2218290"/>
            <a:ext cx="771525" cy="770890"/>
          </a:xfrm>
          <a:custGeom>
            <a:avLst/>
            <a:gdLst/>
            <a:ahLst/>
            <a:cxnLst/>
            <a:rect l="l" t="t" r="r" b="b"/>
            <a:pathLst>
              <a:path w="771525" h="770889">
                <a:moveTo>
                  <a:pt x="380630" y="0"/>
                </a:moveTo>
                <a:lnTo>
                  <a:pt x="333033" y="2979"/>
                </a:lnTo>
                <a:lnTo>
                  <a:pt x="287159" y="11674"/>
                </a:lnTo>
                <a:lnTo>
                  <a:pt x="243369" y="25722"/>
                </a:lnTo>
                <a:lnTo>
                  <a:pt x="202028" y="44759"/>
                </a:lnTo>
                <a:lnTo>
                  <a:pt x="163498" y="68421"/>
                </a:lnTo>
                <a:lnTo>
                  <a:pt x="128141" y="96346"/>
                </a:lnTo>
                <a:lnTo>
                  <a:pt x="96322" y="128168"/>
                </a:lnTo>
                <a:lnTo>
                  <a:pt x="68402" y="163526"/>
                </a:lnTo>
                <a:lnTo>
                  <a:pt x="44745" y="202055"/>
                </a:lnTo>
                <a:lnTo>
                  <a:pt x="25713" y="243391"/>
                </a:lnTo>
                <a:lnTo>
                  <a:pt x="11670" y="287172"/>
                </a:lnTo>
                <a:lnTo>
                  <a:pt x="2978" y="333033"/>
                </a:lnTo>
                <a:lnTo>
                  <a:pt x="0" y="380612"/>
                </a:lnTo>
                <a:lnTo>
                  <a:pt x="2978" y="430193"/>
                </a:lnTo>
                <a:lnTo>
                  <a:pt x="11670" y="477754"/>
                </a:lnTo>
                <a:lnTo>
                  <a:pt x="25713" y="522956"/>
                </a:lnTo>
                <a:lnTo>
                  <a:pt x="44745" y="565460"/>
                </a:lnTo>
                <a:lnTo>
                  <a:pt x="68402" y="604928"/>
                </a:lnTo>
                <a:lnTo>
                  <a:pt x="96322" y="641021"/>
                </a:lnTo>
                <a:lnTo>
                  <a:pt x="128141" y="673400"/>
                </a:lnTo>
                <a:lnTo>
                  <a:pt x="163498" y="701726"/>
                </a:lnTo>
                <a:lnTo>
                  <a:pt x="202028" y="725662"/>
                </a:lnTo>
                <a:lnTo>
                  <a:pt x="243369" y="744869"/>
                </a:lnTo>
                <a:lnTo>
                  <a:pt x="287159" y="759007"/>
                </a:lnTo>
                <a:lnTo>
                  <a:pt x="333033" y="767738"/>
                </a:lnTo>
                <a:lnTo>
                  <a:pt x="380630" y="770723"/>
                </a:lnTo>
                <a:lnTo>
                  <a:pt x="430288" y="767738"/>
                </a:lnTo>
                <a:lnTo>
                  <a:pt x="477916" y="759007"/>
                </a:lnTo>
                <a:lnTo>
                  <a:pt x="523175" y="744869"/>
                </a:lnTo>
                <a:lnTo>
                  <a:pt x="565728" y="725662"/>
                </a:lnTo>
                <a:lnTo>
                  <a:pt x="605236" y="701726"/>
                </a:lnTo>
                <a:lnTo>
                  <a:pt x="641363" y="673400"/>
                </a:lnTo>
                <a:lnTo>
                  <a:pt x="673768" y="641021"/>
                </a:lnTo>
                <a:lnTo>
                  <a:pt x="702116" y="604928"/>
                </a:lnTo>
                <a:lnTo>
                  <a:pt x="726067" y="565460"/>
                </a:lnTo>
                <a:lnTo>
                  <a:pt x="745284" y="522956"/>
                </a:lnTo>
                <a:lnTo>
                  <a:pt x="759429" y="477754"/>
                </a:lnTo>
                <a:lnTo>
                  <a:pt x="768164" y="430193"/>
                </a:lnTo>
                <a:lnTo>
                  <a:pt x="771150" y="380612"/>
                </a:lnTo>
                <a:lnTo>
                  <a:pt x="768164" y="333033"/>
                </a:lnTo>
                <a:lnTo>
                  <a:pt x="759429" y="287172"/>
                </a:lnTo>
                <a:lnTo>
                  <a:pt x="745284" y="243391"/>
                </a:lnTo>
                <a:lnTo>
                  <a:pt x="726067" y="202055"/>
                </a:lnTo>
                <a:lnTo>
                  <a:pt x="702116" y="163526"/>
                </a:lnTo>
                <a:lnTo>
                  <a:pt x="673768" y="128168"/>
                </a:lnTo>
                <a:lnTo>
                  <a:pt x="641363" y="96346"/>
                </a:lnTo>
                <a:lnTo>
                  <a:pt x="605236" y="68421"/>
                </a:lnTo>
                <a:lnTo>
                  <a:pt x="565728" y="44759"/>
                </a:lnTo>
                <a:lnTo>
                  <a:pt x="523175" y="25722"/>
                </a:lnTo>
                <a:lnTo>
                  <a:pt x="477916" y="11674"/>
                </a:lnTo>
                <a:lnTo>
                  <a:pt x="430288" y="2979"/>
                </a:lnTo>
                <a:lnTo>
                  <a:pt x="380630" y="0"/>
                </a:lnTo>
                <a:close/>
              </a:path>
            </a:pathLst>
          </a:custGeom>
          <a:solidFill>
            <a:srgbClr val="91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80244" y="2218290"/>
            <a:ext cx="771525" cy="770890"/>
          </a:xfrm>
          <a:custGeom>
            <a:avLst/>
            <a:gdLst/>
            <a:ahLst/>
            <a:cxnLst/>
            <a:rect l="l" t="t" r="r" b="b"/>
            <a:pathLst>
              <a:path w="771525" h="770889">
                <a:moveTo>
                  <a:pt x="0" y="380612"/>
                </a:moveTo>
                <a:lnTo>
                  <a:pt x="2978" y="430193"/>
                </a:lnTo>
                <a:lnTo>
                  <a:pt x="11670" y="477754"/>
                </a:lnTo>
                <a:lnTo>
                  <a:pt x="25713" y="522956"/>
                </a:lnTo>
                <a:lnTo>
                  <a:pt x="44745" y="565460"/>
                </a:lnTo>
                <a:lnTo>
                  <a:pt x="68402" y="604928"/>
                </a:lnTo>
                <a:lnTo>
                  <a:pt x="96322" y="641021"/>
                </a:lnTo>
                <a:lnTo>
                  <a:pt x="128141" y="673400"/>
                </a:lnTo>
                <a:lnTo>
                  <a:pt x="163498" y="701726"/>
                </a:lnTo>
                <a:lnTo>
                  <a:pt x="202028" y="725662"/>
                </a:lnTo>
                <a:lnTo>
                  <a:pt x="243369" y="744869"/>
                </a:lnTo>
                <a:lnTo>
                  <a:pt x="287159" y="759007"/>
                </a:lnTo>
                <a:lnTo>
                  <a:pt x="333033" y="767738"/>
                </a:lnTo>
                <a:lnTo>
                  <a:pt x="380630" y="770723"/>
                </a:lnTo>
                <a:lnTo>
                  <a:pt x="430288" y="767738"/>
                </a:lnTo>
                <a:lnTo>
                  <a:pt x="477916" y="759007"/>
                </a:lnTo>
                <a:lnTo>
                  <a:pt x="523175" y="744869"/>
                </a:lnTo>
                <a:lnTo>
                  <a:pt x="565728" y="725662"/>
                </a:lnTo>
                <a:lnTo>
                  <a:pt x="605236" y="701726"/>
                </a:lnTo>
                <a:lnTo>
                  <a:pt x="641363" y="673400"/>
                </a:lnTo>
                <a:lnTo>
                  <a:pt x="673768" y="641021"/>
                </a:lnTo>
                <a:lnTo>
                  <a:pt x="702116" y="604928"/>
                </a:lnTo>
                <a:lnTo>
                  <a:pt x="726067" y="565460"/>
                </a:lnTo>
                <a:lnTo>
                  <a:pt x="745284" y="522956"/>
                </a:lnTo>
                <a:lnTo>
                  <a:pt x="759429" y="477754"/>
                </a:lnTo>
                <a:lnTo>
                  <a:pt x="768164" y="430193"/>
                </a:lnTo>
                <a:lnTo>
                  <a:pt x="771150" y="380612"/>
                </a:lnTo>
                <a:lnTo>
                  <a:pt x="768164" y="333033"/>
                </a:lnTo>
                <a:lnTo>
                  <a:pt x="759429" y="287172"/>
                </a:lnTo>
                <a:lnTo>
                  <a:pt x="745284" y="243391"/>
                </a:lnTo>
                <a:lnTo>
                  <a:pt x="726067" y="202055"/>
                </a:lnTo>
                <a:lnTo>
                  <a:pt x="702116" y="163526"/>
                </a:lnTo>
                <a:lnTo>
                  <a:pt x="673768" y="128168"/>
                </a:lnTo>
                <a:lnTo>
                  <a:pt x="641363" y="96346"/>
                </a:lnTo>
                <a:lnTo>
                  <a:pt x="605236" y="68421"/>
                </a:lnTo>
                <a:lnTo>
                  <a:pt x="565728" y="44759"/>
                </a:lnTo>
                <a:lnTo>
                  <a:pt x="523175" y="25722"/>
                </a:lnTo>
                <a:lnTo>
                  <a:pt x="477916" y="11674"/>
                </a:lnTo>
                <a:lnTo>
                  <a:pt x="430288" y="2979"/>
                </a:lnTo>
                <a:lnTo>
                  <a:pt x="380630" y="0"/>
                </a:lnTo>
                <a:lnTo>
                  <a:pt x="333033" y="2979"/>
                </a:lnTo>
                <a:lnTo>
                  <a:pt x="287159" y="11674"/>
                </a:lnTo>
                <a:lnTo>
                  <a:pt x="243369" y="25722"/>
                </a:lnTo>
                <a:lnTo>
                  <a:pt x="202028" y="44759"/>
                </a:lnTo>
                <a:lnTo>
                  <a:pt x="163498" y="68421"/>
                </a:lnTo>
                <a:lnTo>
                  <a:pt x="128141" y="96346"/>
                </a:lnTo>
                <a:lnTo>
                  <a:pt x="96322" y="128168"/>
                </a:lnTo>
                <a:lnTo>
                  <a:pt x="68402" y="163526"/>
                </a:lnTo>
                <a:lnTo>
                  <a:pt x="44745" y="202055"/>
                </a:lnTo>
                <a:lnTo>
                  <a:pt x="25713" y="243391"/>
                </a:lnTo>
                <a:lnTo>
                  <a:pt x="11670" y="287172"/>
                </a:lnTo>
                <a:lnTo>
                  <a:pt x="2978" y="333033"/>
                </a:lnTo>
                <a:lnTo>
                  <a:pt x="0" y="380612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03654" y="2218290"/>
            <a:ext cx="770890" cy="770890"/>
          </a:xfrm>
          <a:custGeom>
            <a:avLst/>
            <a:gdLst/>
            <a:ahLst/>
            <a:cxnLst/>
            <a:rect l="l" t="t" r="r" b="b"/>
            <a:pathLst>
              <a:path w="770889" h="770889">
                <a:moveTo>
                  <a:pt x="380630" y="0"/>
                </a:moveTo>
                <a:lnTo>
                  <a:pt x="333033" y="2979"/>
                </a:lnTo>
                <a:lnTo>
                  <a:pt x="287159" y="11674"/>
                </a:lnTo>
                <a:lnTo>
                  <a:pt x="243369" y="25722"/>
                </a:lnTo>
                <a:lnTo>
                  <a:pt x="202028" y="44759"/>
                </a:lnTo>
                <a:lnTo>
                  <a:pt x="163498" y="68421"/>
                </a:lnTo>
                <a:lnTo>
                  <a:pt x="128141" y="96346"/>
                </a:lnTo>
                <a:lnTo>
                  <a:pt x="96322" y="128168"/>
                </a:lnTo>
                <a:lnTo>
                  <a:pt x="68402" y="163526"/>
                </a:lnTo>
                <a:lnTo>
                  <a:pt x="44745" y="202055"/>
                </a:lnTo>
                <a:lnTo>
                  <a:pt x="25713" y="243391"/>
                </a:lnTo>
                <a:lnTo>
                  <a:pt x="11670" y="287172"/>
                </a:lnTo>
                <a:lnTo>
                  <a:pt x="2978" y="333033"/>
                </a:lnTo>
                <a:lnTo>
                  <a:pt x="0" y="380612"/>
                </a:lnTo>
                <a:lnTo>
                  <a:pt x="2978" y="430193"/>
                </a:lnTo>
                <a:lnTo>
                  <a:pt x="11670" y="477754"/>
                </a:lnTo>
                <a:lnTo>
                  <a:pt x="25713" y="522956"/>
                </a:lnTo>
                <a:lnTo>
                  <a:pt x="44745" y="565460"/>
                </a:lnTo>
                <a:lnTo>
                  <a:pt x="68402" y="604928"/>
                </a:lnTo>
                <a:lnTo>
                  <a:pt x="96322" y="641021"/>
                </a:lnTo>
                <a:lnTo>
                  <a:pt x="128141" y="673400"/>
                </a:lnTo>
                <a:lnTo>
                  <a:pt x="163498" y="701726"/>
                </a:lnTo>
                <a:lnTo>
                  <a:pt x="202028" y="725662"/>
                </a:lnTo>
                <a:lnTo>
                  <a:pt x="243369" y="744869"/>
                </a:lnTo>
                <a:lnTo>
                  <a:pt x="287159" y="759007"/>
                </a:lnTo>
                <a:lnTo>
                  <a:pt x="333033" y="767738"/>
                </a:lnTo>
                <a:lnTo>
                  <a:pt x="380630" y="770723"/>
                </a:lnTo>
                <a:lnTo>
                  <a:pt x="430257" y="767738"/>
                </a:lnTo>
                <a:lnTo>
                  <a:pt x="477850" y="759007"/>
                </a:lnTo>
                <a:lnTo>
                  <a:pt x="523072" y="744869"/>
                </a:lnTo>
                <a:lnTo>
                  <a:pt x="565586" y="725662"/>
                </a:lnTo>
                <a:lnTo>
                  <a:pt x="605056" y="701726"/>
                </a:lnTo>
                <a:lnTo>
                  <a:pt x="641143" y="673400"/>
                </a:lnTo>
                <a:lnTo>
                  <a:pt x="673513" y="641021"/>
                </a:lnTo>
                <a:lnTo>
                  <a:pt x="701826" y="604928"/>
                </a:lnTo>
                <a:lnTo>
                  <a:pt x="725748" y="565460"/>
                </a:lnTo>
                <a:lnTo>
                  <a:pt x="744939" y="522956"/>
                </a:lnTo>
                <a:lnTo>
                  <a:pt x="759065" y="477754"/>
                </a:lnTo>
                <a:lnTo>
                  <a:pt x="767788" y="430193"/>
                </a:lnTo>
                <a:lnTo>
                  <a:pt x="770770" y="380612"/>
                </a:lnTo>
                <a:lnTo>
                  <a:pt x="767788" y="333033"/>
                </a:lnTo>
                <a:lnTo>
                  <a:pt x="759065" y="287172"/>
                </a:lnTo>
                <a:lnTo>
                  <a:pt x="744939" y="243391"/>
                </a:lnTo>
                <a:lnTo>
                  <a:pt x="725748" y="202055"/>
                </a:lnTo>
                <a:lnTo>
                  <a:pt x="701826" y="163526"/>
                </a:lnTo>
                <a:lnTo>
                  <a:pt x="673513" y="128168"/>
                </a:lnTo>
                <a:lnTo>
                  <a:pt x="641143" y="96346"/>
                </a:lnTo>
                <a:lnTo>
                  <a:pt x="605056" y="68421"/>
                </a:lnTo>
                <a:lnTo>
                  <a:pt x="565586" y="44759"/>
                </a:lnTo>
                <a:lnTo>
                  <a:pt x="523072" y="25722"/>
                </a:lnTo>
                <a:lnTo>
                  <a:pt x="477850" y="11674"/>
                </a:lnTo>
                <a:lnTo>
                  <a:pt x="430257" y="2979"/>
                </a:lnTo>
                <a:lnTo>
                  <a:pt x="380630" y="0"/>
                </a:lnTo>
                <a:close/>
              </a:path>
            </a:pathLst>
          </a:custGeom>
          <a:solidFill>
            <a:srgbClr val="91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03654" y="2218290"/>
            <a:ext cx="770890" cy="770890"/>
          </a:xfrm>
          <a:custGeom>
            <a:avLst/>
            <a:gdLst/>
            <a:ahLst/>
            <a:cxnLst/>
            <a:rect l="l" t="t" r="r" b="b"/>
            <a:pathLst>
              <a:path w="770889" h="770889">
                <a:moveTo>
                  <a:pt x="0" y="380612"/>
                </a:moveTo>
                <a:lnTo>
                  <a:pt x="2978" y="430193"/>
                </a:lnTo>
                <a:lnTo>
                  <a:pt x="11670" y="477754"/>
                </a:lnTo>
                <a:lnTo>
                  <a:pt x="25713" y="522956"/>
                </a:lnTo>
                <a:lnTo>
                  <a:pt x="44745" y="565460"/>
                </a:lnTo>
                <a:lnTo>
                  <a:pt x="68402" y="604928"/>
                </a:lnTo>
                <a:lnTo>
                  <a:pt x="96322" y="641021"/>
                </a:lnTo>
                <a:lnTo>
                  <a:pt x="128141" y="673400"/>
                </a:lnTo>
                <a:lnTo>
                  <a:pt x="163498" y="701726"/>
                </a:lnTo>
                <a:lnTo>
                  <a:pt x="202028" y="725662"/>
                </a:lnTo>
                <a:lnTo>
                  <a:pt x="243369" y="744869"/>
                </a:lnTo>
                <a:lnTo>
                  <a:pt x="287159" y="759007"/>
                </a:lnTo>
                <a:lnTo>
                  <a:pt x="333033" y="767738"/>
                </a:lnTo>
                <a:lnTo>
                  <a:pt x="380630" y="770723"/>
                </a:lnTo>
                <a:lnTo>
                  <a:pt x="430257" y="767738"/>
                </a:lnTo>
                <a:lnTo>
                  <a:pt x="477850" y="759007"/>
                </a:lnTo>
                <a:lnTo>
                  <a:pt x="523072" y="744869"/>
                </a:lnTo>
                <a:lnTo>
                  <a:pt x="565586" y="725662"/>
                </a:lnTo>
                <a:lnTo>
                  <a:pt x="605056" y="701726"/>
                </a:lnTo>
                <a:lnTo>
                  <a:pt x="641143" y="673400"/>
                </a:lnTo>
                <a:lnTo>
                  <a:pt x="673513" y="641021"/>
                </a:lnTo>
                <a:lnTo>
                  <a:pt x="701826" y="604928"/>
                </a:lnTo>
                <a:lnTo>
                  <a:pt x="725748" y="565460"/>
                </a:lnTo>
                <a:lnTo>
                  <a:pt x="744939" y="522956"/>
                </a:lnTo>
                <a:lnTo>
                  <a:pt x="759065" y="477754"/>
                </a:lnTo>
                <a:lnTo>
                  <a:pt x="767788" y="430193"/>
                </a:lnTo>
                <a:lnTo>
                  <a:pt x="770770" y="380612"/>
                </a:lnTo>
                <a:lnTo>
                  <a:pt x="767788" y="333033"/>
                </a:lnTo>
                <a:lnTo>
                  <a:pt x="759065" y="287172"/>
                </a:lnTo>
                <a:lnTo>
                  <a:pt x="744939" y="243391"/>
                </a:lnTo>
                <a:lnTo>
                  <a:pt x="725748" y="202055"/>
                </a:lnTo>
                <a:lnTo>
                  <a:pt x="701826" y="163526"/>
                </a:lnTo>
                <a:lnTo>
                  <a:pt x="673513" y="128168"/>
                </a:lnTo>
                <a:lnTo>
                  <a:pt x="641143" y="96346"/>
                </a:lnTo>
                <a:lnTo>
                  <a:pt x="605056" y="68421"/>
                </a:lnTo>
                <a:lnTo>
                  <a:pt x="565586" y="44759"/>
                </a:lnTo>
                <a:lnTo>
                  <a:pt x="523072" y="25722"/>
                </a:lnTo>
                <a:lnTo>
                  <a:pt x="477850" y="11674"/>
                </a:lnTo>
                <a:lnTo>
                  <a:pt x="430257" y="2979"/>
                </a:lnTo>
                <a:lnTo>
                  <a:pt x="380630" y="0"/>
                </a:lnTo>
                <a:lnTo>
                  <a:pt x="333033" y="2979"/>
                </a:lnTo>
                <a:lnTo>
                  <a:pt x="287159" y="11674"/>
                </a:lnTo>
                <a:lnTo>
                  <a:pt x="243369" y="25722"/>
                </a:lnTo>
                <a:lnTo>
                  <a:pt x="202028" y="44759"/>
                </a:lnTo>
                <a:lnTo>
                  <a:pt x="163498" y="68421"/>
                </a:lnTo>
                <a:lnTo>
                  <a:pt x="128141" y="96346"/>
                </a:lnTo>
                <a:lnTo>
                  <a:pt x="96322" y="128168"/>
                </a:lnTo>
                <a:lnTo>
                  <a:pt x="68402" y="163526"/>
                </a:lnTo>
                <a:lnTo>
                  <a:pt x="44745" y="202055"/>
                </a:lnTo>
                <a:lnTo>
                  <a:pt x="25713" y="243391"/>
                </a:lnTo>
                <a:lnTo>
                  <a:pt x="11670" y="287172"/>
                </a:lnTo>
                <a:lnTo>
                  <a:pt x="2978" y="333033"/>
                </a:lnTo>
                <a:lnTo>
                  <a:pt x="0" y="380612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88694" y="2484528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114366" y="0"/>
                </a:moveTo>
                <a:lnTo>
                  <a:pt x="68414" y="8519"/>
                </a:lnTo>
                <a:lnTo>
                  <a:pt x="32221" y="32250"/>
                </a:lnTo>
                <a:lnTo>
                  <a:pt x="8508" y="68449"/>
                </a:lnTo>
                <a:lnTo>
                  <a:pt x="0" y="114373"/>
                </a:lnTo>
                <a:lnTo>
                  <a:pt x="8508" y="161762"/>
                </a:lnTo>
                <a:lnTo>
                  <a:pt x="32221" y="201182"/>
                </a:lnTo>
                <a:lnTo>
                  <a:pt x="68414" y="228135"/>
                </a:lnTo>
                <a:lnTo>
                  <a:pt x="114366" y="238120"/>
                </a:lnTo>
                <a:lnTo>
                  <a:pt x="161765" y="228135"/>
                </a:lnTo>
                <a:lnTo>
                  <a:pt x="201140" y="201182"/>
                </a:lnTo>
                <a:lnTo>
                  <a:pt x="228033" y="161762"/>
                </a:lnTo>
                <a:lnTo>
                  <a:pt x="237989" y="114373"/>
                </a:lnTo>
                <a:lnTo>
                  <a:pt x="228033" y="68449"/>
                </a:lnTo>
                <a:lnTo>
                  <a:pt x="201140" y="32250"/>
                </a:lnTo>
                <a:lnTo>
                  <a:pt x="161765" y="8519"/>
                </a:lnTo>
                <a:lnTo>
                  <a:pt x="114366" y="0"/>
                </a:lnTo>
                <a:close/>
              </a:path>
            </a:pathLst>
          </a:custGeom>
          <a:solidFill>
            <a:srgbClr val="91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88694" y="2484528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0" y="114373"/>
                </a:moveTo>
                <a:lnTo>
                  <a:pt x="8508" y="161762"/>
                </a:lnTo>
                <a:lnTo>
                  <a:pt x="32221" y="201182"/>
                </a:lnTo>
                <a:lnTo>
                  <a:pt x="68414" y="228135"/>
                </a:lnTo>
                <a:lnTo>
                  <a:pt x="114366" y="238120"/>
                </a:lnTo>
                <a:lnTo>
                  <a:pt x="161765" y="228135"/>
                </a:lnTo>
                <a:lnTo>
                  <a:pt x="201140" y="201182"/>
                </a:lnTo>
                <a:lnTo>
                  <a:pt x="228033" y="161762"/>
                </a:lnTo>
                <a:lnTo>
                  <a:pt x="237989" y="114373"/>
                </a:lnTo>
                <a:lnTo>
                  <a:pt x="228033" y="68449"/>
                </a:lnTo>
                <a:lnTo>
                  <a:pt x="201140" y="32250"/>
                </a:lnTo>
                <a:lnTo>
                  <a:pt x="161765" y="8519"/>
                </a:lnTo>
                <a:lnTo>
                  <a:pt x="114366" y="0"/>
                </a:lnTo>
                <a:lnTo>
                  <a:pt x="68414" y="8519"/>
                </a:lnTo>
                <a:lnTo>
                  <a:pt x="32221" y="32250"/>
                </a:lnTo>
                <a:lnTo>
                  <a:pt x="8508" y="68449"/>
                </a:lnTo>
                <a:lnTo>
                  <a:pt x="0" y="114373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88694" y="2484528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114366" y="0"/>
                </a:moveTo>
                <a:lnTo>
                  <a:pt x="68414" y="8519"/>
                </a:lnTo>
                <a:lnTo>
                  <a:pt x="32221" y="32250"/>
                </a:lnTo>
                <a:lnTo>
                  <a:pt x="8508" y="68449"/>
                </a:lnTo>
                <a:lnTo>
                  <a:pt x="0" y="114373"/>
                </a:lnTo>
                <a:lnTo>
                  <a:pt x="8508" y="161762"/>
                </a:lnTo>
                <a:lnTo>
                  <a:pt x="32221" y="201182"/>
                </a:lnTo>
                <a:lnTo>
                  <a:pt x="68414" y="228135"/>
                </a:lnTo>
                <a:lnTo>
                  <a:pt x="114366" y="238120"/>
                </a:lnTo>
                <a:lnTo>
                  <a:pt x="161765" y="228135"/>
                </a:lnTo>
                <a:lnTo>
                  <a:pt x="201140" y="201182"/>
                </a:lnTo>
                <a:lnTo>
                  <a:pt x="228033" y="161762"/>
                </a:lnTo>
                <a:lnTo>
                  <a:pt x="237989" y="114373"/>
                </a:lnTo>
                <a:lnTo>
                  <a:pt x="228033" y="68449"/>
                </a:lnTo>
                <a:lnTo>
                  <a:pt x="201140" y="32250"/>
                </a:lnTo>
                <a:lnTo>
                  <a:pt x="161765" y="8519"/>
                </a:lnTo>
                <a:lnTo>
                  <a:pt x="114366" y="0"/>
                </a:lnTo>
                <a:close/>
              </a:path>
            </a:pathLst>
          </a:custGeom>
          <a:solidFill>
            <a:srgbClr val="C6D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88694" y="2484528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>
                <a:moveTo>
                  <a:pt x="0" y="114373"/>
                </a:moveTo>
                <a:lnTo>
                  <a:pt x="8508" y="161762"/>
                </a:lnTo>
                <a:lnTo>
                  <a:pt x="32221" y="201182"/>
                </a:lnTo>
                <a:lnTo>
                  <a:pt x="68414" y="228135"/>
                </a:lnTo>
                <a:lnTo>
                  <a:pt x="114366" y="238120"/>
                </a:lnTo>
                <a:lnTo>
                  <a:pt x="161765" y="228135"/>
                </a:lnTo>
                <a:lnTo>
                  <a:pt x="201140" y="201182"/>
                </a:lnTo>
                <a:lnTo>
                  <a:pt x="228033" y="161762"/>
                </a:lnTo>
                <a:lnTo>
                  <a:pt x="237989" y="114373"/>
                </a:lnTo>
                <a:lnTo>
                  <a:pt x="228033" y="68449"/>
                </a:lnTo>
                <a:lnTo>
                  <a:pt x="201140" y="32250"/>
                </a:lnTo>
                <a:lnTo>
                  <a:pt x="161765" y="8519"/>
                </a:lnTo>
                <a:lnTo>
                  <a:pt x="114366" y="0"/>
                </a:lnTo>
                <a:lnTo>
                  <a:pt x="68414" y="8519"/>
                </a:lnTo>
                <a:lnTo>
                  <a:pt x="32221" y="32250"/>
                </a:lnTo>
                <a:lnTo>
                  <a:pt x="8508" y="68449"/>
                </a:lnTo>
                <a:lnTo>
                  <a:pt x="0" y="114373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74211" y="2351536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247625" y="0"/>
                </a:moveTo>
                <a:lnTo>
                  <a:pt x="198652" y="5158"/>
                </a:lnTo>
                <a:lnTo>
                  <a:pt x="152608" y="19895"/>
                </a:lnTo>
                <a:lnTo>
                  <a:pt x="110602" y="43101"/>
                </a:lnTo>
                <a:lnTo>
                  <a:pt x="73745" y="73668"/>
                </a:lnTo>
                <a:lnTo>
                  <a:pt x="43146" y="110487"/>
                </a:lnTo>
                <a:lnTo>
                  <a:pt x="19916" y="152448"/>
                </a:lnTo>
                <a:lnTo>
                  <a:pt x="5164" y="198444"/>
                </a:lnTo>
                <a:lnTo>
                  <a:pt x="0" y="247366"/>
                </a:lnTo>
                <a:lnTo>
                  <a:pt x="4096" y="293779"/>
                </a:lnTo>
                <a:lnTo>
                  <a:pt x="15866" y="337382"/>
                </a:lnTo>
                <a:lnTo>
                  <a:pt x="34529" y="377469"/>
                </a:lnTo>
                <a:lnTo>
                  <a:pt x="59307" y="413330"/>
                </a:lnTo>
                <a:lnTo>
                  <a:pt x="89419" y="444258"/>
                </a:lnTo>
                <a:lnTo>
                  <a:pt x="124087" y="469546"/>
                </a:lnTo>
                <a:lnTo>
                  <a:pt x="162530" y="488484"/>
                </a:lnTo>
                <a:lnTo>
                  <a:pt x="203969" y="500367"/>
                </a:lnTo>
                <a:lnTo>
                  <a:pt x="247625" y="504485"/>
                </a:lnTo>
                <a:lnTo>
                  <a:pt x="294011" y="500367"/>
                </a:lnTo>
                <a:lnTo>
                  <a:pt x="337601" y="488484"/>
                </a:lnTo>
                <a:lnTo>
                  <a:pt x="377686" y="469546"/>
                </a:lnTo>
                <a:lnTo>
                  <a:pt x="413553" y="444258"/>
                </a:lnTo>
                <a:lnTo>
                  <a:pt x="444492" y="413330"/>
                </a:lnTo>
                <a:lnTo>
                  <a:pt x="469793" y="377469"/>
                </a:lnTo>
                <a:lnTo>
                  <a:pt x="488745" y="337382"/>
                </a:lnTo>
                <a:lnTo>
                  <a:pt x="500638" y="293779"/>
                </a:lnTo>
                <a:lnTo>
                  <a:pt x="504760" y="247366"/>
                </a:lnTo>
                <a:lnTo>
                  <a:pt x="500638" y="203756"/>
                </a:lnTo>
                <a:lnTo>
                  <a:pt x="488745" y="162360"/>
                </a:lnTo>
                <a:lnTo>
                  <a:pt x="469793" y="123957"/>
                </a:lnTo>
                <a:lnTo>
                  <a:pt x="444492" y="89326"/>
                </a:lnTo>
                <a:lnTo>
                  <a:pt x="413553" y="59245"/>
                </a:lnTo>
                <a:lnTo>
                  <a:pt x="377686" y="34493"/>
                </a:lnTo>
                <a:lnTo>
                  <a:pt x="337601" y="15849"/>
                </a:lnTo>
                <a:lnTo>
                  <a:pt x="294011" y="4092"/>
                </a:lnTo>
                <a:lnTo>
                  <a:pt x="247625" y="0"/>
                </a:lnTo>
                <a:close/>
              </a:path>
            </a:pathLst>
          </a:custGeom>
          <a:solidFill>
            <a:srgbClr val="C6D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674211" y="2351536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47366"/>
                </a:moveTo>
                <a:lnTo>
                  <a:pt x="4096" y="293779"/>
                </a:lnTo>
                <a:lnTo>
                  <a:pt x="15866" y="337382"/>
                </a:lnTo>
                <a:lnTo>
                  <a:pt x="34529" y="377469"/>
                </a:lnTo>
                <a:lnTo>
                  <a:pt x="59307" y="413330"/>
                </a:lnTo>
                <a:lnTo>
                  <a:pt x="89419" y="444258"/>
                </a:lnTo>
                <a:lnTo>
                  <a:pt x="124087" y="469546"/>
                </a:lnTo>
                <a:lnTo>
                  <a:pt x="162530" y="488484"/>
                </a:lnTo>
                <a:lnTo>
                  <a:pt x="203969" y="500367"/>
                </a:lnTo>
                <a:lnTo>
                  <a:pt x="247625" y="504485"/>
                </a:lnTo>
                <a:lnTo>
                  <a:pt x="294011" y="500367"/>
                </a:lnTo>
                <a:lnTo>
                  <a:pt x="337601" y="488484"/>
                </a:lnTo>
                <a:lnTo>
                  <a:pt x="377686" y="469546"/>
                </a:lnTo>
                <a:lnTo>
                  <a:pt x="413553" y="444258"/>
                </a:lnTo>
                <a:lnTo>
                  <a:pt x="444492" y="413330"/>
                </a:lnTo>
                <a:lnTo>
                  <a:pt x="469793" y="377469"/>
                </a:lnTo>
                <a:lnTo>
                  <a:pt x="488745" y="337382"/>
                </a:lnTo>
                <a:lnTo>
                  <a:pt x="500638" y="293779"/>
                </a:lnTo>
                <a:lnTo>
                  <a:pt x="504760" y="247366"/>
                </a:lnTo>
                <a:lnTo>
                  <a:pt x="500638" y="203756"/>
                </a:lnTo>
                <a:lnTo>
                  <a:pt x="488745" y="162360"/>
                </a:lnTo>
                <a:lnTo>
                  <a:pt x="469793" y="123957"/>
                </a:lnTo>
                <a:lnTo>
                  <a:pt x="444492" y="89326"/>
                </a:lnTo>
                <a:lnTo>
                  <a:pt x="413553" y="59245"/>
                </a:lnTo>
                <a:lnTo>
                  <a:pt x="377686" y="34493"/>
                </a:lnTo>
                <a:lnTo>
                  <a:pt x="337601" y="15849"/>
                </a:lnTo>
                <a:lnTo>
                  <a:pt x="294011" y="4092"/>
                </a:lnTo>
                <a:lnTo>
                  <a:pt x="247625" y="0"/>
                </a:lnTo>
                <a:lnTo>
                  <a:pt x="198652" y="5158"/>
                </a:lnTo>
                <a:lnTo>
                  <a:pt x="152608" y="19895"/>
                </a:lnTo>
                <a:lnTo>
                  <a:pt x="110602" y="43101"/>
                </a:lnTo>
                <a:lnTo>
                  <a:pt x="73745" y="73668"/>
                </a:lnTo>
                <a:lnTo>
                  <a:pt x="43146" y="110487"/>
                </a:lnTo>
                <a:lnTo>
                  <a:pt x="19916" y="152448"/>
                </a:lnTo>
                <a:lnTo>
                  <a:pt x="5164" y="198444"/>
                </a:lnTo>
                <a:lnTo>
                  <a:pt x="0" y="247366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50802" y="2351536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247625" y="0"/>
                </a:moveTo>
                <a:lnTo>
                  <a:pt x="198652" y="5158"/>
                </a:lnTo>
                <a:lnTo>
                  <a:pt x="152608" y="19895"/>
                </a:lnTo>
                <a:lnTo>
                  <a:pt x="110602" y="43101"/>
                </a:lnTo>
                <a:lnTo>
                  <a:pt x="73745" y="73668"/>
                </a:lnTo>
                <a:lnTo>
                  <a:pt x="43146" y="110487"/>
                </a:lnTo>
                <a:lnTo>
                  <a:pt x="19916" y="152448"/>
                </a:lnTo>
                <a:lnTo>
                  <a:pt x="5164" y="198444"/>
                </a:lnTo>
                <a:lnTo>
                  <a:pt x="0" y="247366"/>
                </a:lnTo>
                <a:lnTo>
                  <a:pt x="4096" y="293779"/>
                </a:lnTo>
                <a:lnTo>
                  <a:pt x="15866" y="337382"/>
                </a:lnTo>
                <a:lnTo>
                  <a:pt x="34529" y="377469"/>
                </a:lnTo>
                <a:lnTo>
                  <a:pt x="59307" y="413330"/>
                </a:lnTo>
                <a:lnTo>
                  <a:pt x="89419" y="444258"/>
                </a:lnTo>
                <a:lnTo>
                  <a:pt x="124087" y="469546"/>
                </a:lnTo>
                <a:lnTo>
                  <a:pt x="162530" y="488484"/>
                </a:lnTo>
                <a:lnTo>
                  <a:pt x="203969" y="500367"/>
                </a:lnTo>
                <a:lnTo>
                  <a:pt x="247625" y="504485"/>
                </a:lnTo>
                <a:lnTo>
                  <a:pt x="294111" y="500367"/>
                </a:lnTo>
                <a:lnTo>
                  <a:pt x="337755" y="488484"/>
                </a:lnTo>
                <a:lnTo>
                  <a:pt x="377855" y="469546"/>
                </a:lnTo>
                <a:lnTo>
                  <a:pt x="413709" y="444258"/>
                </a:lnTo>
                <a:lnTo>
                  <a:pt x="444617" y="413330"/>
                </a:lnTo>
                <a:lnTo>
                  <a:pt x="469878" y="377469"/>
                </a:lnTo>
                <a:lnTo>
                  <a:pt x="488789" y="337382"/>
                </a:lnTo>
                <a:lnTo>
                  <a:pt x="500650" y="293779"/>
                </a:lnTo>
                <a:lnTo>
                  <a:pt x="504760" y="247366"/>
                </a:lnTo>
                <a:lnTo>
                  <a:pt x="500650" y="203756"/>
                </a:lnTo>
                <a:lnTo>
                  <a:pt x="488789" y="162360"/>
                </a:lnTo>
                <a:lnTo>
                  <a:pt x="469878" y="123957"/>
                </a:lnTo>
                <a:lnTo>
                  <a:pt x="444617" y="89326"/>
                </a:lnTo>
                <a:lnTo>
                  <a:pt x="413709" y="59245"/>
                </a:lnTo>
                <a:lnTo>
                  <a:pt x="377855" y="34493"/>
                </a:lnTo>
                <a:lnTo>
                  <a:pt x="337755" y="15849"/>
                </a:lnTo>
                <a:lnTo>
                  <a:pt x="294111" y="4092"/>
                </a:lnTo>
                <a:lnTo>
                  <a:pt x="247625" y="0"/>
                </a:lnTo>
                <a:close/>
              </a:path>
            </a:pathLst>
          </a:custGeom>
          <a:solidFill>
            <a:srgbClr val="C6D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50802" y="2351536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47366"/>
                </a:moveTo>
                <a:lnTo>
                  <a:pt x="4096" y="293779"/>
                </a:lnTo>
                <a:lnTo>
                  <a:pt x="15866" y="337382"/>
                </a:lnTo>
                <a:lnTo>
                  <a:pt x="34529" y="377469"/>
                </a:lnTo>
                <a:lnTo>
                  <a:pt x="59307" y="413330"/>
                </a:lnTo>
                <a:lnTo>
                  <a:pt x="89419" y="444258"/>
                </a:lnTo>
                <a:lnTo>
                  <a:pt x="124087" y="469546"/>
                </a:lnTo>
                <a:lnTo>
                  <a:pt x="162530" y="488484"/>
                </a:lnTo>
                <a:lnTo>
                  <a:pt x="203969" y="500367"/>
                </a:lnTo>
                <a:lnTo>
                  <a:pt x="247625" y="504485"/>
                </a:lnTo>
                <a:lnTo>
                  <a:pt x="294111" y="500367"/>
                </a:lnTo>
                <a:lnTo>
                  <a:pt x="337755" y="488484"/>
                </a:lnTo>
                <a:lnTo>
                  <a:pt x="377855" y="469546"/>
                </a:lnTo>
                <a:lnTo>
                  <a:pt x="413709" y="444258"/>
                </a:lnTo>
                <a:lnTo>
                  <a:pt x="444617" y="413330"/>
                </a:lnTo>
                <a:lnTo>
                  <a:pt x="469878" y="377469"/>
                </a:lnTo>
                <a:lnTo>
                  <a:pt x="488789" y="337382"/>
                </a:lnTo>
                <a:lnTo>
                  <a:pt x="500650" y="293779"/>
                </a:lnTo>
                <a:lnTo>
                  <a:pt x="504760" y="247366"/>
                </a:lnTo>
                <a:lnTo>
                  <a:pt x="500650" y="203756"/>
                </a:lnTo>
                <a:lnTo>
                  <a:pt x="488789" y="162360"/>
                </a:lnTo>
                <a:lnTo>
                  <a:pt x="469878" y="123957"/>
                </a:lnTo>
                <a:lnTo>
                  <a:pt x="444617" y="89326"/>
                </a:lnTo>
                <a:lnTo>
                  <a:pt x="413709" y="59245"/>
                </a:lnTo>
                <a:lnTo>
                  <a:pt x="377855" y="34493"/>
                </a:lnTo>
                <a:lnTo>
                  <a:pt x="337755" y="15849"/>
                </a:lnTo>
                <a:lnTo>
                  <a:pt x="294111" y="4092"/>
                </a:lnTo>
                <a:lnTo>
                  <a:pt x="247625" y="0"/>
                </a:lnTo>
                <a:lnTo>
                  <a:pt x="198652" y="5158"/>
                </a:lnTo>
                <a:lnTo>
                  <a:pt x="152608" y="19895"/>
                </a:lnTo>
                <a:lnTo>
                  <a:pt x="110602" y="43101"/>
                </a:lnTo>
                <a:lnTo>
                  <a:pt x="73745" y="73668"/>
                </a:lnTo>
                <a:lnTo>
                  <a:pt x="43146" y="110487"/>
                </a:lnTo>
                <a:lnTo>
                  <a:pt x="19916" y="152448"/>
                </a:lnTo>
                <a:lnTo>
                  <a:pt x="5164" y="198444"/>
                </a:lnTo>
                <a:lnTo>
                  <a:pt x="0" y="247366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9739" y="2084917"/>
            <a:ext cx="1028065" cy="1037590"/>
          </a:xfrm>
          <a:custGeom>
            <a:avLst/>
            <a:gdLst/>
            <a:ahLst/>
            <a:cxnLst/>
            <a:rect l="l" t="t" r="r" b="b"/>
            <a:pathLst>
              <a:path w="1028064" h="1037589">
                <a:moveTo>
                  <a:pt x="504316" y="0"/>
                </a:moveTo>
                <a:lnTo>
                  <a:pt x="457274" y="2085"/>
                </a:lnTo>
                <a:lnTo>
                  <a:pt x="411464" y="8223"/>
                </a:lnTo>
                <a:lnTo>
                  <a:pt x="367065" y="18238"/>
                </a:lnTo>
                <a:lnTo>
                  <a:pt x="324251" y="31954"/>
                </a:lnTo>
                <a:lnTo>
                  <a:pt x="283199" y="49195"/>
                </a:lnTo>
                <a:lnTo>
                  <a:pt x="244086" y="69784"/>
                </a:lnTo>
                <a:lnTo>
                  <a:pt x="207089" y="93547"/>
                </a:lnTo>
                <a:lnTo>
                  <a:pt x="172383" y="120306"/>
                </a:lnTo>
                <a:lnTo>
                  <a:pt x="140145" y="149885"/>
                </a:lnTo>
                <a:lnTo>
                  <a:pt x="110551" y="182110"/>
                </a:lnTo>
                <a:lnTo>
                  <a:pt x="83778" y="216803"/>
                </a:lnTo>
                <a:lnTo>
                  <a:pt x="60003" y="253788"/>
                </a:lnTo>
                <a:lnTo>
                  <a:pt x="39401" y="292890"/>
                </a:lnTo>
                <a:lnTo>
                  <a:pt x="22149" y="333932"/>
                </a:lnTo>
                <a:lnTo>
                  <a:pt x="8424" y="376739"/>
                </a:lnTo>
                <a:lnTo>
                  <a:pt x="0" y="414059"/>
                </a:lnTo>
                <a:lnTo>
                  <a:pt x="0" y="614291"/>
                </a:lnTo>
                <a:lnTo>
                  <a:pt x="8424" y="651924"/>
                </a:lnTo>
                <a:lnTo>
                  <a:pt x="22149" y="695219"/>
                </a:lnTo>
                <a:lnTo>
                  <a:pt x="39401" y="736847"/>
                </a:lnTo>
                <a:lnTo>
                  <a:pt x="60003" y="776611"/>
                </a:lnTo>
                <a:lnTo>
                  <a:pt x="83778" y="814316"/>
                </a:lnTo>
                <a:lnTo>
                  <a:pt x="110551" y="849767"/>
                </a:lnTo>
                <a:lnTo>
                  <a:pt x="140145" y="882770"/>
                </a:lnTo>
                <a:lnTo>
                  <a:pt x="172383" y="913127"/>
                </a:lnTo>
                <a:lnTo>
                  <a:pt x="207089" y="940645"/>
                </a:lnTo>
                <a:lnTo>
                  <a:pt x="244086" y="965127"/>
                </a:lnTo>
                <a:lnTo>
                  <a:pt x="283199" y="986379"/>
                </a:lnTo>
                <a:lnTo>
                  <a:pt x="324251" y="1004205"/>
                </a:lnTo>
                <a:lnTo>
                  <a:pt x="367065" y="1018409"/>
                </a:lnTo>
                <a:lnTo>
                  <a:pt x="411464" y="1028797"/>
                </a:lnTo>
                <a:lnTo>
                  <a:pt x="457274" y="1035173"/>
                </a:lnTo>
                <a:lnTo>
                  <a:pt x="504316" y="1037342"/>
                </a:lnTo>
                <a:lnTo>
                  <a:pt x="551490" y="1035173"/>
                </a:lnTo>
                <a:lnTo>
                  <a:pt x="597577" y="1028797"/>
                </a:lnTo>
                <a:lnTo>
                  <a:pt x="642382" y="1018409"/>
                </a:lnTo>
                <a:lnTo>
                  <a:pt x="685709" y="1004205"/>
                </a:lnTo>
                <a:lnTo>
                  <a:pt x="727364" y="986379"/>
                </a:lnTo>
                <a:lnTo>
                  <a:pt x="767152" y="965127"/>
                </a:lnTo>
                <a:lnTo>
                  <a:pt x="804877" y="940645"/>
                </a:lnTo>
                <a:lnTo>
                  <a:pt x="840345" y="913127"/>
                </a:lnTo>
                <a:lnTo>
                  <a:pt x="873361" y="882770"/>
                </a:lnTo>
                <a:lnTo>
                  <a:pt x="903729" y="849767"/>
                </a:lnTo>
                <a:lnTo>
                  <a:pt x="931255" y="814316"/>
                </a:lnTo>
                <a:lnTo>
                  <a:pt x="955743" y="776611"/>
                </a:lnTo>
                <a:lnTo>
                  <a:pt x="977000" y="736847"/>
                </a:lnTo>
                <a:lnTo>
                  <a:pt x="994828" y="695219"/>
                </a:lnTo>
                <a:lnTo>
                  <a:pt x="1009034" y="651924"/>
                </a:lnTo>
                <a:lnTo>
                  <a:pt x="1019423" y="607156"/>
                </a:lnTo>
                <a:lnTo>
                  <a:pt x="1025799" y="561111"/>
                </a:lnTo>
                <a:lnTo>
                  <a:pt x="1027968" y="513984"/>
                </a:lnTo>
                <a:lnTo>
                  <a:pt x="1025799" y="466941"/>
                </a:lnTo>
                <a:lnTo>
                  <a:pt x="1019423" y="421134"/>
                </a:lnTo>
                <a:lnTo>
                  <a:pt x="1009034" y="376739"/>
                </a:lnTo>
                <a:lnTo>
                  <a:pt x="994828" y="333932"/>
                </a:lnTo>
                <a:lnTo>
                  <a:pt x="977000" y="292890"/>
                </a:lnTo>
                <a:lnTo>
                  <a:pt x="955743" y="253788"/>
                </a:lnTo>
                <a:lnTo>
                  <a:pt x="931255" y="216803"/>
                </a:lnTo>
                <a:lnTo>
                  <a:pt x="903729" y="182110"/>
                </a:lnTo>
                <a:lnTo>
                  <a:pt x="873361" y="149885"/>
                </a:lnTo>
                <a:lnTo>
                  <a:pt x="840345" y="120306"/>
                </a:lnTo>
                <a:lnTo>
                  <a:pt x="804877" y="93547"/>
                </a:lnTo>
                <a:lnTo>
                  <a:pt x="767152" y="69784"/>
                </a:lnTo>
                <a:lnTo>
                  <a:pt x="727364" y="49195"/>
                </a:lnTo>
                <a:lnTo>
                  <a:pt x="685709" y="31954"/>
                </a:lnTo>
                <a:lnTo>
                  <a:pt x="642382" y="18238"/>
                </a:lnTo>
                <a:lnTo>
                  <a:pt x="597577" y="8223"/>
                </a:lnTo>
                <a:lnTo>
                  <a:pt x="551490" y="2085"/>
                </a:lnTo>
                <a:lnTo>
                  <a:pt x="504316" y="0"/>
                </a:lnTo>
                <a:close/>
              </a:path>
            </a:pathLst>
          </a:custGeom>
          <a:solidFill>
            <a:srgbClr val="91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09739" y="2084917"/>
            <a:ext cx="1028065" cy="1037590"/>
          </a:xfrm>
          <a:custGeom>
            <a:avLst/>
            <a:gdLst/>
            <a:ahLst/>
            <a:cxnLst/>
            <a:rect l="l" t="t" r="r" b="b"/>
            <a:pathLst>
              <a:path w="1028064" h="1037589">
                <a:moveTo>
                  <a:pt x="0" y="614291"/>
                </a:moveTo>
                <a:lnTo>
                  <a:pt x="8424" y="651924"/>
                </a:lnTo>
                <a:lnTo>
                  <a:pt x="22149" y="695219"/>
                </a:lnTo>
                <a:lnTo>
                  <a:pt x="39401" y="736847"/>
                </a:lnTo>
                <a:lnTo>
                  <a:pt x="60003" y="776611"/>
                </a:lnTo>
                <a:lnTo>
                  <a:pt x="83778" y="814316"/>
                </a:lnTo>
                <a:lnTo>
                  <a:pt x="110551" y="849767"/>
                </a:lnTo>
                <a:lnTo>
                  <a:pt x="140145" y="882770"/>
                </a:lnTo>
                <a:lnTo>
                  <a:pt x="172383" y="913127"/>
                </a:lnTo>
                <a:lnTo>
                  <a:pt x="207089" y="940645"/>
                </a:lnTo>
                <a:lnTo>
                  <a:pt x="244086" y="965127"/>
                </a:lnTo>
                <a:lnTo>
                  <a:pt x="283199" y="986379"/>
                </a:lnTo>
                <a:lnTo>
                  <a:pt x="324251" y="1004205"/>
                </a:lnTo>
                <a:lnTo>
                  <a:pt x="367065" y="1018409"/>
                </a:lnTo>
                <a:lnTo>
                  <a:pt x="411464" y="1028797"/>
                </a:lnTo>
                <a:lnTo>
                  <a:pt x="457274" y="1035173"/>
                </a:lnTo>
                <a:lnTo>
                  <a:pt x="504316" y="1037342"/>
                </a:lnTo>
                <a:lnTo>
                  <a:pt x="551490" y="1035173"/>
                </a:lnTo>
                <a:lnTo>
                  <a:pt x="597577" y="1028797"/>
                </a:lnTo>
                <a:lnTo>
                  <a:pt x="642382" y="1018409"/>
                </a:lnTo>
                <a:lnTo>
                  <a:pt x="685709" y="1004205"/>
                </a:lnTo>
                <a:lnTo>
                  <a:pt x="727364" y="986379"/>
                </a:lnTo>
                <a:lnTo>
                  <a:pt x="767152" y="965127"/>
                </a:lnTo>
                <a:lnTo>
                  <a:pt x="804877" y="940645"/>
                </a:lnTo>
                <a:lnTo>
                  <a:pt x="840345" y="913127"/>
                </a:lnTo>
                <a:lnTo>
                  <a:pt x="873361" y="882770"/>
                </a:lnTo>
                <a:lnTo>
                  <a:pt x="903729" y="849767"/>
                </a:lnTo>
                <a:lnTo>
                  <a:pt x="931255" y="814316"/>
                </a:lnTo>
                <a:lnTo>
                  <a:pt x="955743" y="776611"/>
                </a:lnTo>
                <a:lnTo>
                  <a:pt x="977000" y="736847"/>
                </a:lnTo>
                <a:lnTo>
                  <a:pt x="994828" y="695219"/>
                </a:lnTo>
                <a:lnTo>
                  <a:pt x="1009034" y="651924"/>
                </a:lnTo>
                <a:lnTo>
                  <a:pt x="1019423" y="607156"/>
                </a:lnTo>
                <a:lnTo>
                  <a:pt x="1025799" y="561111"/>
                </a:lnTo>
                <a:lnTo>
                  <a:pt x="1027968" y="513984"/>
                </a:lnTo>
                <a:lnTo>
                  <a:pt x="1025799" y="466941"/>
                </a:lnTo>
                <a:lnTo>
                  <a:pt x="1019423" y="421134"/>
                </a:lnTo>
                <a:lnTo>
                  <a:pt x="1009034" y="376739"/>
                </a:lnTo>
                <a:lnTo>
                  <a:pt x="994828" y="333932"/>
                </a:lnTo>
                <a:lnTo>
                  <a:pt x="977000" y="292890"/>
                </a:lnTo>
                <a:lnTo>
                  <a:pt x="955743" y="253788"/>
                </a:lnTo>
                <a:lnTo>
                  <a:pt x="931255" y="216803"/>
                </a:lnTo>
                <a:lnTo>
                  <a:pt x="903729" y="182110"/>
                </a:lnTo>
                <a:lnTo>
                  <a:pt x="873361" y="149885"/>
                </a:lnTo>
                <a:lnTo>
                  <a:pt x="840345" y="120306"/>
                </a:lnTo>
                <a:lnTo>
                  <a:pt x="804877" y="93547"/>
                </a:lnTo>
                <a:lnTo>
                  <a:pt x="767152" y="69784"/>
                </a:lnTo>
                <a:lnTo>
                  <a:pt x="727364" y="49195"/>
                </a:lnTo>
                <a:lnTo>
                  <a:pt x="685709" y="31954"/>
                </a:lnTo>
                <a:lnTo>
                  <a:pt x="642382" y="18238"/>
                </a:lnTo>
                <a:lnTo>
                  <a:pt x="597577" y="8223"/>
                </a:lnTo>
                <a:lnTo>
                  <a:pt x="551490" y="2085"/>
                </a:lnTo>
                <a:lnTo>
                  <a:pt x="504316" y="0"/>
                </a:lnTo>
                <a:lnTo>
                  <a:pt x="457274" y="2085"/>
                </a:lnTo>
                <a:lnTo>
                  <a:pt x="411464" y="8223"/>
                </a:lnTo>
                <a:lnTo>
                  <a:pt x="367065" y="18238"/>
                </a:lnTo>
                <a:lnTo>
                  <a:pt x="324251" y="31954"/>
                </a:lnTo>
                <a:lnTo>
                  <a:pt x="283199" y="49195"/>
                </a:lnTo>
                <a:lnTo>
                  <a:pt x="244086" y="69784"/>
                </a:lnTo>
                <a:lnTo>
                  <a:pt x="207089" y="93547"/>
                </a:lnTo>
                <a:lnTo>
                  <a:pt x="172383" y="120306"/>
                </a:lnTo>
                <a:lnTo>
                  <a:pt x="140145" y="149885"/>
                </a:lnTo>
                <a:lnTo>
                  <a:pt x="110551" y="182110"/>
                </a:lnTo>
                <a:lnTo>
                  <a:pt x="83778" y="216803"/>
                </a:lnTo>
                <a:lnTo>
                  <a:pt x="60003" y="253788"/>
                </a:lnTo>
                <a:lnTo>
                  <a:pt x="39401" y="292890"/>
                </a:lnTo>
                <a:lnTo>
                  <a:pt x="22149" y="333932"/>
                </a:lnTo>
                <a:lnTo>
                  <a:pt x="8424" y="376739"/>
                </a:lnTo>
                <a:lnTo>
                  <a:pt x="0" y="414059"/>
                </a:lnTo>
                <a:lnTo>
                  <a:pt x="0" y="614291"/>
                </a:lnTo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07694" y="3093761"/>
            <a:ext cx="1038225" cy="1038225"/>
          </a:xfrm>
          <a:custGeom>
            <a:avLst/>
            <a:gdLst/>
            <a:ahLst/>
            <a:cxnLst/>
            <a:rect l="l" t="t" r="r" b="b"/>
            <a:pathLst>
              <a:path w="1038225" h="1038225">
                <a:moveTo>
                  <a:pt x="514142" y="0"/>
                </a:moveTo>
                <a:lnTo>
                  <a:pt x="467091" y="2087"/>
                </a:lnTo>
                <a:lnTo>
                  <a:pt x="421274" y="8231"/>
                </a:lnTo>
                <a:lnTo>
                  <a:pt x="376869" y="18255"/>
                </a:lnTo>
                <a:lnTo>
                  <a:pt x="334052" y="31983"/>
                </a:lnTo>
                <a:lnTo>
                  <a:pt x="292998" y="49237"/>
                </a:lnTo>
                <a:lnTo>
                  <a:pt x="253885" y="69841"/>
                </a:lnTo>
                <a:lnTo>
                  <a:pt x="216888" y="93617"/>
                </a:lnTo>
                <a:lnTo>
                  <a:pt x="182183" y="120389"/>
                </a:lnTo>
                <a:lnTo>
                  <a:pt x="149947" y="149980"/>
                </a:lnTo>
                <a:lnTo>
                  <a:pt x="120357" y="182214"/>
                </a:lnTo>
                <a:lnTo>
                  <a:pt x="93587" y="216913"/>
                </a:lnTo>
                <a:lnTo>
                  <a:pt x="69815" y="253900"/>
                </a:lnTo>
                <a:lnTo>
                  <a:pt x="49217" y="293000"/>
                </a:lnTo>
                <a:lnTo>
                  <a:pt x="31969" y="334034"/>
                </a:lnTo>
                <a:lnTo>
                  <a:pt x="18246" y="376827"/>
                </a:lnTo>
                <a:lnTo>
                  <a:pt x="8227" y="421200"/>
                </a:lnTo>
                <a:lnTo>
                  <a:pt x="2086" y="466978"/>
                </a:lnTo>
                <a:lnTo>
                  <a:pt x="0" y="513984"/>
                </a:lnTo>
                <a:lnTo>
                  <a:pt x="2086" y="561114"/>
                </a:lnTo>
                <a:lnTo>
                  <a:pt x="8227" y="607169"/>
                </a:lnTo>
                <a:lnTo>
                  <a:pt x="18246" y="651951"/>
                </a:lnTo>
                <a:lnTo>
                  <a:pt x="31969" y="695264"/>
                </a:lnTo>
                <a:lnTo>
                  <a:pt x="49217" y="736914"/>
                </a:lnTo>
                <a:lnTo>
                  <a:pt x="69815" y="776703"/>
                </a:lnTo>
                <a:lnTo>
                  <a:pt x="93587" y="814435"/>
                </a:lnTo>
                <a:lnTo>
                  <a:pt x="120357" y="849915"/>
                </a:lnTo>
                <a:lnTo>
                  <a:pt x="149947" y="882947"/>
                </a:lnTo>
                <a:lnTo>
                  <a:pt x="182183" y="913334"/>
                </a:lnTo>
                <a:lnTo>
                  <a:pt x="216888" y="940880"/>
                </a:lnTo>
                <a:lnTo>
                  <a:pt x="253885" y="965390"/>
                </a:lnTo>
                <a:lnTo>
                  <a:pt x="292998" y="986667"/>
                </a:lnTo>
                <a:lnTo>
                  <a:pt x="334052" y="1004515"/>
                </a:lnTo>
                <a:lnTo>
                  <a:pt x="376869" y="1018738"/>
                </a:lnTo>
                <a:lnTo>
                  <a:pt x="421274" y="1029140"/>
                </a:lnTo>
                <a:lnTo>
                  <a:pt x="467091" y="1035525"/>
                </a:lnTo>
                <a:lnTo>
                  <a:pt x="514142" y="1037697"/>
                </a:lnTo>
                <a:lnTo>
                  <a:pt x="561279" y="1035525"/>
                </a:lnTo>
                <a:lnTo>
                  <a:pt x="607337" y="1029140"/>
                </a:lnTo>
                <a:lnTo>
                  <a:pt x="652120" y="1018738"/>
                </a:lnTo>
                <a:lnTo>
                  <a:pt x="695433" y="1004515"/>
                </a:lnTo>
                <a:lnTo>
                  <a:pt x="737080" y="986667"/>
                </a:lnTo>
                <a:lnTo>
                  <a:pt x="776865" y="965390"/>
                </a:lnTo>
                <a:lnTo>
                  <a:pt x="814593" y="940880"/>
                </a:lnTo>
                <a:lnTo>
                  <a:pt x="850067" y="913334"/>
                </a:lnTo>
                <a:lnTo>
                  <a:pt x="883092" y="882947"/>
                </a:lnTo>
                <a:lnTo>
                  <a:pt x="913472" y="849915"/>
                </a:lnTo>
                <a:lnTo>
                  <a:pt x="941011" y="814435"/>
                </a:lnTo>
                <a:lnTo>
                  <a:pt x="965514" y="776703"/>
                </a:lnTo>
                <a:lnTo>
                  <a:pt x="986784" y="736914"/>
                </a:lnTo>
                <a:lnTo>
                  <a:pt x="1004625" y="695264"/>
                </a:lnTo>
                <a:lnTo>
                  <a:pt x="1018843" y="651951"/>
                </a:lnTo>
                <a:lnTo>
                  <a:pt x="1029241" y="607169"/>
                </a:lnTo>
                <a:lnTo>
                  <a:pt x="1035624" y="561114"/>
                </a:lnTo>
                <a:lnTo>
                  <a:pt x="1037795" y="513984"/>
                </a:lnTo>
                <a:lnTo>
                  <a:pt x="1035624" y="466978"/>
                </a:lnTo>
                <a:lnTo>
                  <a:pt x="1029241" y="421200"/>
                </a:lnTo>
                <a:lnTo>
                  <a:pt x="1018843" y="376827"/>
                </a:lnTo>
                <a:lnTo>
                  <a:pt x="1004625" y="334034"/>
                </a:lnTo>
                <a:lnTo>
                  <a:pt x="986784" y="293000"/>
                </a:lnTo>
                <a:lnTo>
                  <a:pt x="965514" y="253900"/>
                </a:lnTo>
                <a:lnTo>
                  <a:pt x="941011" y="216913"/>
                </a:lnTo>
                <a:lnTo>
                  <a:pt x="913472" y="182214"/>
                </a:lnTo>
                <a:lnTo>
                  <a:pt x="883092" y="149980"/>
                </a:lnTo>
                <a:lnTo>
                  <a:pt x="850067" y="120389"/>
                </a:lnTo>
                <a:lnTo>
                  <a:pt x="814593" y="93617"/>
                </a:lnTo>
                <a:lnTo>
                  <a:pt x="776865" y="69841"/>
                </a:lnTo>
                <a:lnTo>
                  <a:pt x="737080" y="49237"/>
                </a:lnTo>
                <a:lnTo>
                  <a:pt x="695433" y="31983"/>
                </a:lnTo>
                <a:lnTo>
                  <a:pt x="652120" y="18255"/>
                </a:lnTo>
                <a:lnTo>
                  <a:pt x="607337" y="8231"/>
                </a:lnTo>
                <a:lnTo>
                  <a:pt x="561279" y="2087"/>
                </a:lnTo>
                <a:lnTo>
                  <a:pt x="514142" y="0"/>
                </a:lnTo>
                <a:close/>
              </a:path>
            </a:pathLst>
          </a:custGeom>
          <a:solidFill>
            <a:srgbClr val="C6D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407694" y="3093761"/>
            <a:ext cx="1038225" cy="1038225"/>
          </a:xfrm>
          <a:custGeom>
            <a:avLst/>
            <a:gdLst/>
            <a:ahLst/>
            <a:cxnLst/>
            <a:rect l="l" t="t" r="r" b="b"/>
            <a:pathLst>
              <a:path w="1038225" h="1038225">
                <a:moveTo>
                  <a:pt x="0" y="513984"/>
                </a:moveTo>
                <a:lnTo>
                  <a:pt x="2086" y="561114"/>
                </a:lnTo>
                <a:lnTo>
                  <a:pt x="8227" y="607169"/>
                </a:lnTo>
                <a:lnTo>
                  <a:pt x="18246" y="651951"/>
                </a:lnTo>
                <a:lnTo>
                  <a:pt x="31969" y="695264"/>
                </a:lnTo>
                <a:lnTo>
                  <a:pt x="49217" y="736914"/>
                </a:lnTo>
                <a:lnTo>
                  <a:pt x="69815" y="776703"/>
                </a:lnTo>
                <a:lnTo>
                  <a:pt x="93587" y="814435"/>
                </a:lnTo>
                <a:lnTo>
                  <a:pt x="120357" y="849915"/>
                </a:lnTo>
                <a:lnTo>
                  <a:pt x="149947" y="882947"/>
                </a:lnTo>
                <a:lnTo>
                  <a:pt x="182183" y="913334"/>
                </a:lnTo>
                <a:lnTo>
                  <a:pt x="216888" y="940880"/>
                </a:lnTo>
                <a:lnTo>
                  <a:pt x="253885" y="965390"/>
                </a:lnTo>
                <a:lnTo>
                  <a:pt x="292998" y="986667"/>
                </a:lnTo>
                <a:lnTo>
                  <a:pt x="334052" y="1004515"/>
                </a:lnTo>
                <a:lnTo>
                  <a:pt x="376869" y="1018738"/>
                </a:lnTo>
                <a:lnTo>
                  <a:pt x="421274" y="1029140"/>
                </a:lnTo>
                <a:lnTo>
                  <a:pt x="467091" y="1035525"/>
                </a:lnTo>
                <a:lnTo>
                  <a:pt x="514142" y="1037697"/>
                </a:lnTo>
                <a:lnTo>
                  <a:pt x="561279" y="1035525"/>
                </a:lnTo>
                <a:lnTo>
                  <a:pt x="607337" y="1029140"/>
                </a:lnTo>
                <a:lnTo>
                  <a:pt x="652120" y="1018738"/>
                </a:lnTo>
                <a:lnTo>
                  <a:pt x="695433" y="1004515"/>
                </a:lnTo>
                <a:lnTo>
                  <a:pt x="737080" y="986667"/>
                </a:lnTo>
                <a:lnTo>
                  <a:pt x="776865" y="965390"/>
                </a:lnTo>
                <a:lnTo>
                  <a:pt x="814593" y="940880"/>
                </a:lnTo>
                <a:lnTo>
                  <a:pt x="850067" y="913334"/>
                </a:lnTo>
                <a:lnTo>
                  <a:pt x="883092" y="882947"/>
                </a:lnTo>
                <a:lnTo>
                  <a:pt x="913472" y="849915"/>
                </a:lnTo>
                <a:lnTo>
                  <a:pt x="941011" y="814435"/>
                </a:lnTo>
                <a:lnTo>
                  <a:pt x="965514" y="776703"/>
                </a:lnTo>
                <a:lnTo>
                  <a:pt x="986784" y="736914"/>
                </a:lnTo>
                <a:lnTo>
                  <a:pt x="1004625" y="695264"/>
                </a:lnTo>
                <a:lnTo>
                  <a:pt x="1018843" y="651951"/>
                </a:lnTo>
                <a:lnTo>
                  <a:pt x="1029241" y="607169"/>
                </a:lnTo>
                <a:lnTo>
                  <a:pt x="1035624" y="561114"/>
                </a:lnTo>
                <a:lnTo>
                  <a:pt x="1037795" y="513984"/>
                </a:lnTo>
                <a:lnTo>
                  <a:pt x="1035624" y="466978"/>
                </a:lnTo>
                <a:lnTo>
                  <a:pt x="1029241" y="421200"/>
                </a:lnTo>
                <a:lnTo>
                  <a:pt x="1018843" y="376827"/>
                </a:lnTo>
                <a:lnTo>
                  <a:pt x="1004625" y="334034"/>
                </a:lnTo>
                <a:lnTo>
                  <a:pt x="986784" y="293000"/>
                </a:lnTo>
                <a:lnTo>
                  <a:pt x="965514" y="253900"/>
                </a:lnTo>
                <a:lnTo>
                  <a:pt x="941011" y="216913"/>
                </a:lnTo>
                <a:lnTo>
                  <a:pt x="913472" y="182214"/>
                </a:lnTo>
                <a:lnTo>
                  <a:pt x="883092" y="149980"/>
                </a:lnTo>
                <a:lnTo>
                  <a:pt x="850067" y="120389"/>
                </a:lnTo>
                <a:lnTo>
                  <a:pt x="814593" y="93617"/>
                </a:lnTo>
                <a:lnTo>
                  <a:pt x="776865" y="69841"/>
                </a:lnTo>
                <a:lnTo>
                  <a:pt x="737080" y="49237"/>
                </a:lnTo>
                <a:lnTo>
                  <a:pt x="695433" y="31983"/>
                </a:lnTo>
                <a:lnTo>
                  <a:pt x="652120" y="18255"/>
                </a:lnTo>
                <a:lnTo>
                  <a:pt x="607337" y="8231"/>
                </a:lnTo>
                <a:lnTo>
                  <a:pt x="561279" y="2087"/>
                </a:lnTo>
                <a:lnTo>
                  <a:pt x="514142" y="0"/>
                </a:lnTo>
                <a:lnTo>
                  <a:pt x="467091" y="2087"/>
                </a:lnTo>
                <a:lnTo>
                  <a:pt x="421274" y="8231"/>
                </a:lnTo>
                <a:lnTo>
                  <a:pt x="376869" y="18255"/>
                </a:lnTo>
                <a:lnTo>
                  <a:pt x="334052" y="31983"/>
                </a:lnTo>
                <a:lnTo>
                  <a:pt x="292998" y="49237"/>
                </a:lnTo>
                <a:lnTo>
                  <a:pt x="253885" y="69841"/>
                </a:lnTo>
                <a:lnTo>
                  <a:pt x="216888" y="93617"/>
                </a:lnTo>
                <a:lnTo>
                  <a:pt x="182183" y="120389"/>
                </a:lnTo>
                <a:lnTo>
                  <a:pt x="149947" y="149980"/>
                </a:lnTo>
                <a:lnTo>
                  <a:pt x="120357" y="182214"/>
                </a:lnTo>
                <a:lnTo>
                  <a:pt x="93587" y="216913"/>
                </a:lnTo>
                <a:lnTo>
                  <a:pt x="69815" y="253900"/>
                </a:lnTo>
                <a:lnTo>
                  <a:pt x="49217" y="293000"/>
                </a:lnTo>
                <a:lnTo>
                  <a:pt x="31969" y="334034"/>
                </a:lnTo>
                <a:lnTo>
                  <a:pt x="18246" y="376827"/>
                </a:lnTo>
                <a:lnTo>
                  <a:pt x="8227" y="421200"/>
                </a:lnTo>
                <a:lnTo>
                  <a:pt x="2086" y="466978"/>
                </a:lnTo>
                <a:lnTo>
                  <a:pt x="0" y="513984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74211" y="2351536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247625" y="0"/>
                </a:moveTo>
                <a:lnTo>
                  <a:pt x="198652" y="5158"/>
                </a:lnTo>
                <a:lnTo>
                  <a:pt x="152608" y="19895"/>
                </a:lnTo>
                <a:lnTo>
                  <a:pt x="110602" y="43101"/>
                </a:lnTo>
                <a:lnTo>
                  <a:pt x="73745" y="73668"/>
                </a:lnTo>
                <a:lnTo>
                  <a:pt x="43146" y="110487"/>
                </a:lnTo>
                <a:lnTo>
                  <a:pt x="19916" y="152448"/>
                </a:lnTo>
                <a:lnTo>
                  <a:pt x="5164" y="198444"/>
                </a:lnTo>
                <a:lnTo>
                  <a:pt x="0" y="247366"/>
                </a:lnTo>
                <a:lnTo>
                  <a:pt x="4096" y="293779"/>
                </a:lnTo>
                <a:lnTo>
                  <a:pt x="15866" y="337382"/>
                </a:lnTo>
                <a:lnTo>
                  <a:pt x="34529" y="377469"/>
                </a:lnTo>
                <a:lnTo>
                  <a:pt x="59307" y="413330"/>
                </a:lnTo>
                <a:lnTo>
                  <a:pt x="89419" y="444258"/>
                </a:lnTo>
                <a:lnTo>
                  <a:pt x="124087" y="469546"/>
                </a:lnTo>
                <a:lnTo>
                  <a:pt x="162530" y="488484"/>
                </a:lnTo>
                <a:lnTo>
                  <a:pt x="203969" y="500367"/>
                </a:lnTo>
                <a:lnTo>
                  <a:pt x="247625" y="504485"/>
                </a:lnTo>
                <a:lnTo>
                  <a:pt x="294011" y="500367"/>
                </a:lnTo>
                <a:lnTo>
                  <a:pt x="337601" y="488484"/>
                </a:lnTo>
                <a:lnTo>
                  <a:pt x="377686" y="469546"/>
                </a:lnTo>
                <a:lnTo>
                  <a:pt x="413553" y="444258"/>
                </a:lnTo>
                <a:lnTo>
                  <a:pt x="444492" y="413330"/>
                </a:lnTo>
                <a:lnTo>
                  <a:pt x="469793" y="377469"/>
                </a:lnTo>
                <a:lnTo>
                  <a:pt x="488745" y="337382"/>
                </a:lnTo>
                <a:lnTo>
                  <a:pt x="500638" y="293779"/>
                </a:lnTo>
                <a:lnTo>
                  <a:pt x="504760" y="247366"/>
                </a:lnTo>
                <a:lnTo>
                  <a:pt x="500638" y="203756"/>
                </a:lnTo>
                <a:lnTo>
                  <a:pt x="488745" y="162360"/>
                </a:lnTo>
                <a:lnTo>
                  <a:pt x="469793" y="123957"/>
                </a:lnTo>
                <a:lnTo>
                  <a:pt x="444492" y="89326"/>
                </a:lnTo>
                <a:lnTo>
                  <a:pt x="413553" y="59245"/>
                </a:lnTo>
                <a:lnTo>
                  <a:pt x="377686" y="34493"/>
                </a:lnTo>
                <a:lnTo>
                  <a:pt x="337601" y="15849"/>
                </a:lnTo>
                <a:lnTo>
                  <a:pt x="294011" y="4092"/>
                </a:lnTo>
                <a:lnTo>
                  <a:pt x="247625" y="0"/>
                </a:lnTo>
                <a:close/>
              </a:path>
            </a:pathLst>
          </a:custGeom>
          <a:solidFill>
            <a:srgbClr val="91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674211" y="2351536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47366"/>
                </a:moveTo>
                <a:lnTo>
                  <a:pt x="4096" y="293779"/>
                </a:lnTo>
                <a:lnTo>
                  <a:pt x="15866" y="337382"/>
                </a:lnTo>
                <a:lnTo>
                  <a:pt x="34529" y="377469"/>
                </a:lnTo>
                <a:lnTo>
                  <a:pt x="59307" y="413330"/>
                </a:lnTo>
                <a:lnTo>
                  <a:pt x="89419" y="444258"/>
                </a:lnTo>
                <a:lnTo>
                  <a:pt x="124087" y="469546"/>
                </a:lnTo>
                <a:lnTo>
                  <a:pt x="162530" y="488484"/>
                </a:lnTo>
                <a:lnTo>
                  <a:pt x="203969" y="500367"/>
                </a:lnTo>
                <a:lnTo>
                  <a:pt x="247625" y="504485"/>
                </a:lnTo>
                <a:lnTo>
                  <a:pt x="294011" y="500367"/>
                </a:lnTo>
                <a:lnTo>
                  <a:pt x="337601" y="488484"/>
                </a:lnTo>
                <a:lnTo>
                  <a:pt x="377686" y="469546"/>
                </a:lnTo>
                <a:lnTo>
                  <a:pt x="413553" y="444258"/>
                </a:lnTo>
                <a:lnTo>
                  <a:pt x="444492" y="413330"/>
                </a:lnTo>
                <a:lnTo>
                  <a:pt x="469793" y="377469"/>
                </a:lnTo>
                <a:lnTo>
                  <a:pt x="488745" y="337382"/>
                </a:lnTo>
                <a:lnTo>
                  <a:pt x="500638" y="293779"/>
                </a:lnTo>
                <a:lnTo>
                  <a:pt x="504760" y="247366"/>
                </a:lnTo>
                <a:lnTo>
                  <a:pt x="500638" y="203756"/>
                </a:lnTo>
                <a:lnTo>
                  <a:pt x="488745" y="162360"/>
                </a:lnTo>
                <a:lnTo>
                  <a:pt x="469793" y="123957"/>
                </a:lnTo>
                <a:lnTo>
                  <a:pt x="444492" y="89326"/>
                </a:lnTo>
                <a:lnTo>
                  <a:pt x="413553" y="59245"/>
                </a:lnTo>
                <a:lnTo>
                  <a:pt x="377686" y="34493"/>
                </a:lnTo>
                <a:lnTo>
                  <a:pt x="337601" y="15849"/>
                </a:lnTo>
                <a:lnTo>
                  <a:pt x="294011" y="4092"/>
                </a:lnTo>
                <a:lnTo>
                  <a:pt x="247625" y="0"/>
                </a:lnTo>
                <a:lnTo>
                  <a:pt x="198652" y="5158"/>
                </a:lnTo>
                <a:lnTo>
                  <a:pt x="152608" y="19895"/>
                </a:lnTo>
                <a:lnTo>
                  <a:pt x="110602" y="43101"/>
                </a:lnTo>
                <a:lnTo>
                  <a:pt x="73745" y="73668"/>
                </a:lnTo>
                <a:lnTo>
                  <a:pt x="43146" y="110487"/>
                </a:lnTo>
                <a:lnTo>
                  <a:pt x="19916" y="152448"/>
                </a:lnTo>
                <a:lnTo>
                  <a:pt x="5164" y="198444"/>
                </a:lnTo>
                <a:lnTo>
                  <a:pt x="0" y="247366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56834" y="2218290"/>
            <a:ext cx="771525" cy="770890"/>
          </a:xfrm>
          <a:custGeom>
            <a:avLst/>
            <a:gdLst/>
            <a:ahLst/>
            <a:cxnLst/>
            <a:rect l="l" t="t" r="r" b="b"/>
            <a:pathLst>
              <a:path w="771525" h="770889">
                <a:moveTo>
                  <a:pt x="380630" y="0"/>
                </a:moveTo>
                <a:lnTo>
                  <a:pt x="333033" y="2979"/>
                </a:lnTo>
                <a:lnTo>
                  <a:pt x="287159" y="11674"/>
                </a:lnTo>
                <a:lnTo>
                  <a:pt x="243369" y="25722"/>
                </a:lnTo>
                <a:lnTo>
                  <a:pt x="202028" y="44759"/>
                </a:lnTo>
                <a:lnTo>
                  <a:pt x="163498" y="68421"/>
                </a:lnTo>
                <a:lnTo>
                  <a:pt x="128141" y="96346"/>
                </a:lnTo>
                <a:lnTo>
                  <a:pt x="96322" y="128168"/>
                </a:lnTo>
                <a:lnTo>
                  <a:pt x="68402" y="163526"/>
                </a:lnTo>
                <a:lnTo>
                  <a:pt x="44745" y="202055"/>
                </a:lnTo>
                <a:lnTo>
                  <a:pt x="25713" y="243391"/>
                </a:lnTo>
                <a:lnTo>
                  <a:pt x="11670" y="287172"/>
                </a:lnTo>
                <a:lnTo>
                  <a:pt x="2978" y="333033"/>
                </a:lnTo>
                <a:lnTo>
                  <a:pt x="0" y="380612"/>
                </a:lnTo>
                <a:lnTo>
                  <a:pt x="2978" y="430193"/>
                </a:lnTo>
                <a:lnTo>
                  <a:pt x="11670" y="477754"/>
                </a:lnTo>
                <a:lnTo>
                  <a:pt x="25713" y="522956"/>
                </a:lnTo>
                <a:lnTo>
                  <a:pt x="44745" y="565460"/>
                </a:lnTo>
                <a:lnTo>
                  <a:pt x="68402" y="604928"/>
                </a:lnTo>
                <a:lnTo>
                  <a:pt x="96322" y="641021"/>
                </a:lnTo>
                <a:lnTo>
                  <a:pt x="128141" y="673400"/>
                </a:lnTo>
                <a:lnTo>
                  <a:pt x="163498" y="701726"/>
                </a:lnTo>
                <a:lnTo>
                  <a:pt x="202028" y="725662"/>
                </a:lnTo>
                <a:lnTo>
                  <a:pt x="243369" y="744869"/>
                </a:lnTo>
                <a:lnTo>
                  <a:pt x="287159" y="759007"/>
                </a:lnTo>
                <a:lnTo>
                  <a:pt x="333033" y="767738"/>
                </a:lnTo>
                <a:lnTo>
                  <a:pt x="380630" y="770723"/>
                </a:lnTo>
                <a:lnTo>
                  <a:pt x="430288" y="767738"/>
                </a:lnTo>
                <a:lnTo>
                  <a:pt x="477916" y="759007"/>
                </a:lnTo>
                <a:lnTo>
                  <a:pt x="523175" y="744869"/>
                </a:lnTo>
                <a:lnTo>
                  <a:pt x="565728" y="725662"/>
                </a:lnTo>
                <a:lnTo>
                  <a:pt x="605236" y="701726"/>
                </a:lnTo>
                <a:lnTo>
                  <a:pt x="641363" y="673400"/>
                </a:lnTo>
                <a:lnTo>
                  <a:pt x="673768" y="641021"/>
                </a:lnTo>
                <a:lnTo>
                  <a:pt x="702116" y="604928"/>
                </a:lnTo>
                <a:lnTo>
                  <a:pt x="726067" y="565460"/>
                </a:lnTo>
                <a:lnTo>
                  <a:pt x="745284" y="522956"/>
                </a:lnTo>
                <a:lnTo>
                  <a:pt x="759429" y="477754"/>
                </a:lnTo>
                <a:lnTo>
                  <a:pt x="768164" y="430193"/>
                </a:lnTo>
                <a:lnTo>
                  <a:pt x="771150" y="380612"/>
                </a:lnTo>
                <a:lnTo>
                  <a:pt x="768164" y="333033"/>
                </a:lnTo>
                <a:lnTo>
                  <a:pt x="759429" y="287172"/>
                </a:lnTo>
                <a:lnTo>
                  <a:pt x="745284" y="243391"/>
                </a:lnTo>
                <a:lnTo>
                  <a:pt x="726067" y="202055"/>
                </a:lnTo>
                <a:lnTo>
                  <a:pt x="702116" y="163526"/>
                </a:lnTo>
                <a:lnTo>
                  <a:pt x="673768" y="128168"/>
                </a:lnTo>
                <a:lnTo>
                  <a:pt x="641363" y="96346"/>
                </a:lnTo>
                <a:lnTo>
                  <a:pt x="605236" y="68421"/>
                </a:lnTo>
                <a:lnTo>
                  <a:pt x="565728" y="44759"/>
                </a:lnTo>
                <a:lnTo>
                  <a:pt x="523175" y="25722"/>
                </a:lnTo>
                <a:lnTo>
                  <a:pt x="477916" y="11674"/>
                </a:lnTo>
                <a:lnTo>
                  <a:pt x="430288" y="2979"/>
                </a:lnTo>
                <a:lnTo>
                  <a:pt x="380630" y="0"/>
                </a:lnTo>
                <a:close/>
              </a:path>
            </a:pathLst>
          </a:custGeom>
          <a:solidFill>
            <a:srgbClr val="C6D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56834" y="2218290"/>
            <a:ext cx="771525" cy="770890"/>
          </a:xfrm>
          <a:custGeom>
            <a:avLst/>
            <a:gdLst/>
            <a:ahLst/>
            <a:cxnLst/>
            <a:rect l="l" t="t" r="r" b="b"/>
            <a:pathLst>
              <a:path w="771525" h="770889">
                <a:moveTo>
                  <a:pt x="0" y="380612"/>
                </a:moveTo>
                <a:lnTo>
                  <a:pt x="2978" y="430193"/>
                </a:lnTo>
                <a:lnTo>
                  <a:pt x="11670" y="477754"/>
                </a:lnTo>
                <a:lnTo>
                  <a:pt x="25713" y="522956"/>
                </a:lnTo>
                <a:lnTo>
                  <a:pt x="44745" y="565460"/>
                </a:lnTo>
                <a:lnTo>
                  <a:pt x="68402" y="604928"/>
                </a:lnTo>
                <a:lnTo>
                  <a:pt x="96322" y="641021"/>
                </a:lnTo>
                <a:lnTo>
                  <a:pt x="128141" y="673400"/>
                </a:lnTo>
                <a:lnTo>
                  <a:pt x="163498" y="701726"/>
                </a:lnTo>
                <a:lnTo>
                  <a:pt x="202028" y="725662"/>
                </a:lnTo>
                <a:lnTo>
                  <a:pt x="243369" y="744869"/>
                </a:lnTo>
                <a:lnTo>
                  <a:pt x="287159" y="759007"/>
                </a:lnTo>
                <a:lnTo>
                  <a:pt x="333033" y="767738"/>
                </a:lnTo>
                <a:lnTo>
                  <a:pt x="380630" y="770723"/>
                </a:lnTo>
                <a:lnTo>
                  <a:pt x="430288" y="767738"/>
                </a:lnTo>
                <a:lnTo>
                  <a:pt x="477916" y="759007"/>
                </a:lnTo>
                <a:lnTo>
                  <a:pt x="523175" y="744869"/>
                </a:lnTo>
                <a:lnTo>
                  <a:pt x="565728" y="725662"/>
                </a:lnTo>
                <a:lnTo>
                  <a:pt x="605236" y="701726"/>
                </a:lnTo>
                <a:lnTo>
                  <a:pt x="641363" y="673400"/>
                </a:lnTo>
                <a:lnTo>
                  <a:pt x="673768" y="641021"/>
                </a:lnTo>
                <a:lnTo>
                  <a:pt x="702116" y="604928"/>
                </a:lnTo>
                <a:lnTo>
                  <a:pt x="726067" y="565460"/>
                </a:lnTo>
                <a:lnTo>
                  <a:pt x="745284" y="522956"/>
                </a:lnTo>
                <a:lnTo>
                  <a:pt x="759429" y="477754"/>
                </a:lnTo>
                <a:lnTo>
                  <a:pt x="768164" y="430193"/>
                </a:lnTo>
                <a:lnTo>
                  <a:pt x="771150" y="380612"/>
                </a:lnTo>
                <a:lnTo>
                  <a:pt x="768164" y="333033"/>
                </a:lnTo>
                <a:lnTo>
                  <a:pt x="759429" y="287172"/>
                </a:lnTo>
                <a:lnTo>
                  <a:pt x="745284" y="243391"/>
                </a:lnTo>
                <a:lnTo>
                  <a:pt x="726067" y="202055"/>
                </a:lnTo>
                <a:lnTo>
                  <a:pt x="702116" y="163526"/>
                </a:lnTo>
                <a:lnTo>
                  <a:pt x="673768" y="128168"/>
                </a:lnTo>
                <a:lnTo>
                  <a:pt x="641363" y="96346"/>
                </a:lnTo>
                <a:lnTo>
                  <a:pt x="605236" y="68421"/>
                </a:lnTo>
                <a:lnTo>
                  <a:pt x="565728" y="44759"/>
                </a:lnTo>
                <a:lnTo>
                  <a:pt x="523175" y="25722"/>
                </a:lnTo>
                <a:lnTo>
                  <a:pt x="477916" y="11674"/>
                </a:lnTo>
                <a:lnTo>
                  <a:pt x="430288" y="2979"/>
                </a:lnTo>
                <a:lnTo>
                  <a:pt x="380630" y="0"/>
                </a:lnTo>
                <a:lnTo>
                  <a:pt x="333033" y="2979"/>
                </a:lnTo>
                <a:lnTo>
                  <a:pt x="287159" y="11674"/>
                </a:lnTo>
                <a:lnTo>
                  <a:pt x="243369" y="25722"/>
                </a:lnTo>
                <a:lnTo>
                  <a:pt x="202028" y="44759"/>
                </a:lnTo>
                <a:lnTo>
                  <a:pt x="163498" y="68421"/>
                </a:lnTo>
                <a:lnTo>
                  <a:pt x="128141" y="96346"/>
                </a:lnTo>
                <a:lnTo>
                  <a:pt x="96322" y="128168"/>
                </a:lnTo>
                <a:lnTo>
                  <a:pt x="68402" y="163526"/>
                </a:lnTo>
                <a:lnTo>
                  <a:pt x="44745" y="202055"/>
                </a:lnTo>
                <a:lnTo>
                  <a:pt x="25713" y="243391"/>
                </a:lnTo>
                <a:lnTo>
                  <a:pt x="11670" y="287172"/>
                </a:lnTo>
                <a:lnTo>
                  <a:pt x="2978" y="333033"/>
                </a:lnTo>
                <a:lnTo>
                  <a:pt x="0" y="380612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14055" y="3093761"/>
            <a:ext cx="1038225" cy="1038225"/>
          </a:xfrm>
          <a:custGeom>
            <a:avLst/>
            <a:gdLst/>
            <a:ahLst/>
            <a:cxnLst/>
            <a:rect l="l" t="t" r="r" b="b"/>
            <a:pathLst>
              <a:path w="1038225" h="1038225">
                <a:moveTo>
                  <a:pt x="514142" y="0"/>
                </a:moveTo>
                <a:lnTo>
                  <a:pt x="467100" y="2087"/>
                </a:lnTo>
                <a:lnTo>
                  <a:pt x="421291" y="8231"/>
                </a:lnTo>
                <a:lnTo>
                  <a:pt x="376891" y="18255"/>
                </a:lnTo>
                <a:lnTo>
                  <a:pt x="334077" y="31983"/>
                </a:lnTo>
                <a:lnTo>
                  <a:pt x="293026" y="49237"/>
                </a:lnTo>
                <a:lnTo>
                  <a:pt x="253913" y="69841"/>
                </a:lnTo>
                <a:lnTo>
                  <a:pt x="216915" y="93617"/>
                </a:lnTo>
                <a:lnTo>
                  <a:pt x="182209" y="120389"/>
                </a:lnTo>
                <a:lnTo>
                  <a:pt x="149971" y="149980"/>
                </a:lnTo>
                <a:lnTo>
                  <a:pt x="120377" y="182214"/>
                </a:lnTo>
                <a:lnTo>
                  <a:pt x="93605" y="216913"/>
                </a:lnTo>
                <a:lnTo>
                  <a:pt x="69829" y="253900"/>
                </a:lnTo>
                <a:lnTo>
                  <a:pt x="49227" y="293000"/>
                </a:lnTo>
                <a:lnTo>
                  <a:pt x="31976" y="334034"/>
                </a:lnTo>
                <a:lnTo>
                  <a:pt x="18251" y="376827"/>
                </a:lnTo>
                <a:lnTo>
                  <a:pt x="8229" y="421200"/>
                </a:lnTo>
                <a:lnTo>
                  <a:pt x="2086" y="466978"/>
                </a:lnTo>
                <a:lnTo>
                  <a:pt x="0" y="513984"/>
                </a:lnTo>
                <a:lnTo>
                  <a:pt x="2086" y="561114"/>
                </a:lnTo>
                <a:lnTo>
                  <a:pt x="8229" y="607169"/>
                </a:lnTo>
                <a:lnTo>
                  <a:pt x="18251" y="651951"/>
                </a:lnTo>
                <a:lnTo>
                  <a:pt x="31976" y="695264"/>
                </a:lnTo>
                <a:lnTo>
                  <a:pt x="49227" y="736914"/>
                </a:lnTo>
                <a:lnTo>
                  <a:pt x="69829" y="776703"/>
                </a:lnTo>
                <a:lnTo>
                  <a:pt x="93605" y="814435"/>
                </a:lnTo>
                <a:lnTo>
                  <a:pt x="120377" y="849915"/>
                </a:lnTo>
                <a:lnTo>
                  <a:pt x="149971" y="882947"/>
                </a:lnTo>
                <a:lnTo>
                  <a:pt x="182209" y="913334"/>
                </a:lnTo>
                <a:lnTo>
                  <a:pt x="216915" y="940880"/>
                </a:lnTo>
                <a:lnTo>
                  <a:pt x="253913" y="965390"/>
                </a:lnTo>
                <a:lnTo>
                  <a:pt x="293026" y="986667"/>
                </a:lnTo>
                <a:lnTo>
                  <a:pt x="334077" y="1004515"/>
                </a:lnTo>
                <a:lnTo>
                  <a:pt x="376891" y="1018738"/>
                </a:lnTo>
                <a:lnTo>
                  <a:pt x="421291" y="1029140"/>
                </a:lnTo>
                <a:lnTo>
                  <a:pt x="467100" y="1035525"/>
                </a:lnTo>
                <a:lnTo>
                  <a:pt x="514142" y="1037697"/>
                </a:lnTo>
                <a:lnTo>
                  <a:pt x="561260" y="1035525"/>
                </a:lnTo>
                <a:lnTo>
                  <a:pt x="607303" y="1029140"/>
                </a:lnTo>
                <a:lnTo>
                  <a:pt x="652076" y="1018738"/>
                </a:lnTo>
                <a:lnTo>
                  <a:pt x="695382" y="1004515"/>
                </a:lnTo>
                <a:lnTo>
                  <a:pt x="737025" y="986667"/>
                </a:lnTo>
                <a:lnTo>
                  <a:pt x="776809" y="965390"/>
                </a:lnTo>
                <a:lnTo>
                  <a:pt x="814538" y="940880"/>
                </a:lnTo>
                <a:lnTo>
                  <a:pt x="850015" y="913334"/>
                </a:lnTo>
                <a:lnTo>
                  <a:pt x="883045" y="882947"/>
                </a:lnTo>
                <a:lnTo>
                  <a:pt x="913430" y="849915"/>
                </a:lnTo>
                <a:lnTo>
                  <a:pt x="940976" y="814435"/>
                </a:lnTo>
                <a:lnTo>
                  <a:pt x="965485" y="776703"/>
                </a:lnTo>
                <a:lnTo>
                  <a:pt x="986762" y="736914"/>
                </a:lnTo>
                <a:lnTo>
                  <a:pt x="1004611" y="695264"/>
                </a:lnTo>
                <a:lnTo>
                  <a:pt x="1018834" y="651951"/>
                </a:lnTo>
                <a:lnTo>
                  <a:pt x="1029237" y="607169"/>
                </a:lnTo>
                <a:lnTo>
                  <a:pt x="1035622" y="561114"/>
                </a:lnTo>
                <a:lnTo>
                  <a:pt x="1037795" y="513984"/>
                </a:lnTo>
                <a:lnTo>
                  <a:pt x="1035622" y="466978"/>
                </a:lnTo>
                <a:lnTo>
                  <a:pt x="1029237" y="421200"/>
                </a:lnTo>
                <a:lnTo>
                  <a:pt x="1018834" y="376827"/>
                </a:lnTo>
                <a:lnTo>
                  <a:pt x="1004611" y="334034"/>
                </a:lnTo>
                <a:lnTo>
                  <a:pt x="986762" y="293000"/>
                </a:lnTo>
                <a:lnTo>
                  <a:pt x="965485" y="253900"/>
                </a:lnTo>
                <a:lnTo>
                  <a:pt x="940976" y="216913"/>
                </a:lnTo>
                <a:lnTo>
                  <a:pt x="913430" y="182214"/>
                </a:lnTo>
                <a:lnTo>
                  <a:pt x="883045" y="149980"/>
                </a:lnTo>
                <a:lnTo>
                  <a:pt x="850015" y="120389"/>
                </a:lnTo>
                <a:lnTo>
                  <a:pt x="814538" y="93617"/>
                </a:lnTo>
                <a:lnTo>
                  <a:pt x="776809" y="69841"/>
                </a:lnTo>
                <a:lnTo>
                  <a:pt x="737025" y="49237"/>
                </a:lnTo>
                <a:lnTo>
                  <a:pt x="695382" y="31983"/>
                </a:lnTo>
                <a:lnTo>
                  <a:pt x="652076" y="18255"/>
                </a:lnTo>
                <a:lnTo>
                  <a:pt x="607303" y="8231"/>
                </a:lnTo>
                <a:lnTo>
                  <a:pt x="561260" y="2087"/>
                </a:lnTo>
                <a:lnTo>
                  <a:pt x="514142" y="0"/>
                </a:lnTo>
                <a:close/>
              </a:path>
            </a:pathLst>
          </a:custGeom>
          <a:solidFill>
            <a:srgbClr val="91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14055" y="3093761"/>
            <a:ext cx="1038225" cy="1038225"/>
          </a:xfrm>
          <a:custGeom>
            <a:avLst/>
            <a:gdLst/>
            <a:ahLst/>
            <a:cxnLst/>
            <a:rect l="l" t="t" r="r" b="b"/>
            <a:pathLst>
              <a:path w="1038225" h="1038225">
                <a:moveTo>
                  <a:pt x="0" y="513984"/>
                </a:moveTo>
                <a:lnTo>
                  <a:pt x="2086" y="561114"/>
                </a:lnTo>
                <a:lnTo>
                  <a:pt x="8229" y="607169"/>
                </a:lnTo>
                <a:lnTo>
                  <a:pt x="18251" y="651951"/>
                </a:lnTo>
                <a:lnTo>
                  <a:pt x="31976" y="695264"/>
                </a:lnTo>
                <a:lnTo>
                  <a:pt x="49227" y="736914"/>
                </a:lnTo>
                <a:lnTo>
                  <a:pt x="69829" y="776703"/>
                </a:lnTo>
                <a:lnTo>
                  <a:pt x="93605" y="814435"/>
                </a:lnTo>
                <a:lnTo>
                  <a:pt x="120377" y="849915"/>
                </a:lnTo>
                <a:lnTo>
                  <a:pt x="149971" y="882947"/>
                </a:lnTo>
                <a:lnTo>
                  <a:pt x="182209" y="913334"/>
                </a:lnTo>
                <a:lnTo>
                  <a:pt x="216915" y="940880"/>
                </a:lnTo>
                <a:lnTo>
                  <a:pt x="253913" y="965390"/>
                </a:lnTo>
                <a:lnTo>
                  <a:pt x="293026" y="986667"/>
                </a:lnTo>
                <a:lnTo>
                  <a:pt x="334077" y="1004515"/>
                </a:lnTo>
                <a:lnTo>
                  <a:pt x="376891" y="1018738"/>
                </a:lnTo>
                <a:lnTo>
                  <a:pt x="421291" y="1029140"/>
                </a:lnTo>
                <a:lnTo>
                  <a:pt x="467100" y="1035525"/>
                </a:lnTo>
                <a:lnTo>
                  <a:pt x="514142" y="1037697"/>
                </a:lnTo>
                <a:lnTo>
                  <a:pt x="561260" y="1035525"/>
                </a:lnTo>
                <a:lnTo>
                  <a:pt x="607303" y="1029140"/>
                </a:lnTo>
                <a:lnTo>
                  <a:pt x="652076" y="1018738"/>
                </a:lnTo>
                <a:lnTo>
                  <a:pt x="695382" y="1004515"/>
                </a:lnTo>
                <a:lnTo>
                  <a:pt x="737025" y="986667"/>
                </a:lnTo>
                <a:lnTo>
                  <a:pt x="776809" y="965390"/>
                </a:lnTo>
                <a:lnTo>
                  <a:pt x="814538" y="940880"/>
                </a:lnTo>
                <a:lnTo>
                  <a:pt x="850015" y="913334"/>
                </a:lnTo>
                <a:lnTo>
                  <a:pt x="883045" y="882947"/>
                </a:lnTo>
                <a:lnTo>
                  <a:pt x="913430" y="849915"/>
                </a:lnTo>
                <a:lnTo>
                  <a:pt x="940976" y="814435"/>
                </a:lnTo>
                <a:lnTo>
                  <a:pt x="965485" y="776703"/>
                </a:lnTo>
                <a:lnTo>
                  <a:pt x="986762" y="736914"/>
                </a:lnTo>
                <a:lnTo>
                  <a:pt x="1004611" y="695264"/>
                </a:lnTo>
                <a:lnTo>
                  <a:pt x="1018834" y="651951"/>
                </a:lnTo>
                <a:lnTo>
                  <a:pt x="1029237" y="607169"/>
                </a:lnTo>
                <a:lnTo>
                  <a:pt x="1035622" y="561114"/>
                </a:lnTo>
                <a:lnTo>
                  <a:pt x="1037795" y="513984"/>
                </a:lnTo>
                <a:lnTo>
                  <a:pt x="1035622" y="466978"/>
                </a:lnTo>
                <a:lnTo>
                  <a:pt x="1029237" y="421200"/>
                </a:lnTo>
                <a:lnTo>
                  <a:pt x="1018834" y="376827"/>
                </a:lnTo>
                <a:lnTo>
                  <a:pt x="1004611" y="334034"/>
                </a:lnTo>
                <a:lnTo>
                  <a:pt x="986762" y="293000"/>
                </a:lnTo>
                <a:lnTo>
                  <a:pt x="965485" y="253900"/>
                </a:lnTo>
                <a:lnTo>
                  <a:pt x="940976" y="216913"/>
                </a:lnTo>
                <a:lnTo>
                  <a:pt x="913430" y="182214"/>
                </a:lnTo>
                <a:lnTo>
                  <a:pt x="883045" y="149980"/>
                </a:lnTo>
                <a:lnTo>
                  <a:pt x="850015" y="120389"/>
                </a:lnTo>
                <a:lnTo>
                  <a:pt x="814538" y="93617"/>
                </a:lnTo>
                <a:lnTo>
                  <a:pt x="776809" y="69841"/>
                </a:lnTo>
                <a:lnTo>
                  <a:pt x="737025" y="49237"/>
                </a:lnTo>
                <a:lnTo>
                  <a:pt x="695382" y="31983"/>
                </a:lnTo>
                <a:lnTo>
                  <a:pt x="652076" y="18255"/>
                </a:lnTo>
                <a:lnTo>
                  <a:pt x="607303" y="8231"/>
                </a:lnTo>
                <a:lnTo>
                  <a:pt x="561260" y="2087"/>
                </a:lnTo>
                <a:lnTo>
                  <a:pt x="514142" y="0"/>
                </a:lnTo>
                <a:lnTo>
                  <a:pt x="467100" y="2087"/>
                </a:lnTo>
                <a:lnTo>
                  <a:pt x="421291" y="8231"/>
                </a:lnTo>
                <a:lnTo>
                  <a:pt x="376891" y="18255"/>
                </a:lnTo>
                <a:lnTo>
                  <a:pt x="334077" y="31983"/>
                </a:lnTo>
                <a:lnTo>
                  <a:pt x="293026" y="49237"/>
                </a:lnTo>
                <a:lnTo>
                  <a:pt x="253913" y="69841"/>
                </a:lnTo>
                <a:lnTo>
                  <a:pt x="216915" y="93617"/>
                </a:lnTo>
                <a:lnTo>
                  <a:pt x="182209" y="120389"/>
                </a:lnTo>
                <a:lnTo>
                  <a:pt x="149971" y="149980"/>
                </a:lnTo>
                <a:lnTo>
                  <a:pt x="120377" y="182214"/>
                </a:lnTo>
                <a:lnTo>
                  <a:pt x="93605" y="216913"/>
                </a:lnTo>
                <a:lnTo>
                  <a:pt x="69829" y="253900"/>
                </a:lnTo>
                <a:lnTo>
                  <a:pt x="49227" y="293000"/>
                </a:lnTo>
                <a:lnTo>
                  <a:pt x="31976" y="334034"/>
                </a:lnTo>
                <a:lnTo>
                  <a:pt x="18251" y="376827"/>
                </a:lnTo>
                <a:lnTo>
                  <a:pt x="8229" y="421200"/>
                </a:lnTo>
                <a:lnTo>
                  <a:pt x="2086" y="466978"/>
                </a:lnTo>
                <a:lnTo>
                  <a:pt x="0" y="513984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66493" y="2351536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247561" y="0"/>
                </a:moveTo>
                <a:lnTo>
                  <a:pt x="198701" y="5158"/>
                </a:lnTo>
                <a:lnTo>
                  <a:pt x="152715" y="19895"/>
                </a:lnTo>
                <a:lnTo>
                  <a:pt x="110726" y="43101"/>
                </a:lnTo>
                <a:lnTo>
                  <a:pt x="73856" y="73668"/>
                </a:lnTo>
                <a:lnTo>
                  <a:pt x="43227" y="110487"/>
                </a:lnTo>
                <a:lnTo>
                  <a:pt x="19959" y="152448"/>
                </a:lnTo>
                <a:lnTo>
                  <a:pt x="5176" y="198444"/>
                </a:lnTo>
                <a:lnTo>
                  <a:pt x="0" y="247366"/>
                </a:lnTo>
                <a:lnTo>
                  <a:pt x="4106" y="293779"/>
                </a:lnTo>
                <a:lnTo>
                  <a:pt x="15902" y="337382"/>
                </a:lnTo>
                <a:lnTo>
                  <a:pt x="34597" y="377469"/>
                </a:lnTo>
                <a:lnTo>
                  <a:pt x="59406" y="413330"/>
                </a:lnTo>
                <a:lnTo>
                  <a:pt x="89539" y="444258"/>
                </a:lnTo>
                <a:lnTo>
                  <a:pt x="124209" y="469546"/>
                </a:lnTo>
                <a:lnTo>
                  <a:pt x="162628" y="488484"/>
                </a:lnTo>
                <a:lnTo>
                  <a:pt x="204008" y="500367"/>
                </a:lnTo>
                <a:lnTo>
                  <a:pt x="247561" y="504485"/>
                </a:lnTo>
                <a:lnTo>
                  <a:pt x="294029" y="500367"/>
                </a:lnTo>
                <a:lnTo>
                  <a:pt x="337658" y="488484"/>
                </a:lnTo>
                <a:lnTo>
                  <a:pt x="377747" y="469546"/>
                </a:lnTo>
                <a:lnTo>
                  <a:pt x="413593" y="444258"/>
                </a:lnTo>
                <a:lnTo>
                  <a:pt x="444496" y="413330"/>
                </a:lnTo>
                <a:lnTo>
                  <a:pt x="469753" y="377469"/>
                </a:lnTo>
                <a:lnTo>
                  <a:pt x="488663" y="337382"/>
                </a:lnTo>
                <a:lnTo>
                  <a:pt x="500523" y="293779"/>
                </a:lnTo>
                <a:lnTo>
                  <a:pt x="504633" y="247366"/>
                </a:lnTo>
                <a:lnTo>
                  <a:pt x="500523" y="203756"/>
                </a:lnTo>
                <a:lnTo>
                  <a:pt x="488663" y="162360"/>
                </a:lnTo>
                <a:lnTo>
                  <a:pt x="469753" y="123957"/>
                </a:lnTo>
                <a:lnTo>
                  <a:pt x="444496" y="89326"/>
                </a:lnTo>
                <a:lnTo>
                  <a:pt x="413593" y="59245"/>
                </a:lnTo>
                <a:lnTo>
                  <a:pt x="377747" y="34493"/>
                </a:lnTo>
                <a:lnTo>
                  <a:pt x="337658" y="15849"/>
                </a:lnTo>
                <a:lnTo>
                  <a:pt x="294029" y="4092"/>
                </a:lnTo>
                <a:lnTo>
                  <a:pt x="247561" y="0"/>
                </a:lnTo>
                <a:close/>
              </a:path>
            </a:pathLst>
          </a:custGeom>
          <a:solidFill>
            <a:srgbClr val="C6D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66493" y="2351536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47366"/>
                </a:moveTo>
                <a:lnTo>
                  <a:pt x="4106" y="293779"/>
                </a:lnTo>
                <a:lnTo>
                  <a:pt x="15902" y="337382"/>
                </a:lnTo>
                <a:lnTo>
                  <a:pt x="34597" y="377469"/>
                </a:lnTo>
                <a:lnTo>
                  <a:pt x="59406" y="413330"/>
                </a:lnTo>
                <a:lnTo>
                  <a:pt x="89539" y="444258"/>
                </a:lnTo>
                <a:lnTo>
                  <a:pt x="124209" y="469546"/>
                </a:lnTo>
                <a:lnTo>
                  <a:pt x="162628" y="488484"/>
                </a:lnTo>
                <a:lnTo>
                  <a:pt x="204008" y="500367"/>
                </a:lnTo>
                <a:lnTo>
                  <a:pt x="247561" y="504485"/>
                </a:lnTo>
                <a:lnTo>
                  <a:pt x="294029" y="500367"/>
                </a:lnTo>
                <a:lnTo>
                  <a:pt x="337658" y="488484"/>
                </a:lnTo>
                <a:lnTo>
                  <a:pt x="377747" y="469546"/>
                </a:lnTo>
                <a:lnTo>
                  <a:pt x="413593" y="444258"/>
                </a:lnTo>
                <a:lnTo>
                  <a:pt x="444496" y="413330"/>
                </a:lnTo>
                <a:lnTo>
                  <a:pt x="469753" y="377469"/>
                </a:lnTo>
                <a:lnTo>
                  <a:pt x="488663" y="337382"/>
                </a:lnTo>
                <a:lnTo>
                  <a:pt x="500523" y="293779"/>
                </a:lnTo>
                <a:lnTo>
                  <a:pt x="504633" y="247366"/>
                </a:lnTo>
                <a:lnTo>
                  <a:pt x="500523" y="203756"/>
                </a:lnTo>
                <a:lnTo>
                  <a:pt x="488663" y="162360"/>
                </a:lnTo>
                <a:lnTo>
                  <a:pt x="469753" y="123957"/>
                </a:lnTo>
                <a:lnTo>
                  <a:pt x="444496" y="89326"/>
                </a:lnTo>
                <a:lnTo>
                  <a:pt x="413593" y="59245"/>
                </a:lnTo>
                <a:lnTo>
                  <a:pt x="377747" y="34493"/>
                </a:lnTo>
                <a:lnTo>
                  <a:pt x="337658" y="15849"/>
                </a:lnTo>
                <a:lnTo>
                  <a:pt x="294029" y="4092"/>
                </a:lnTo>
                <a:lnTo>
                  <a:pt x="247561" y="0"/>
                </a:lnTo>
                <a:lnTo>
                  <a:pt x="198701" y="5158"/>
                </a:lnTo>
                <a:lnTo>
                  <a:pt x="152715" y="19895"/>
                </a:lnTo>
                <a:lnTo>
                  <a:pt x="110726" y="43101"/>
                </a:lnTo>
                <a:lnTo>
                  <a:pt x="73856" y="73668"/>
                </a:lnTo>
                <a:lnTo>
                  <a:pt x="43227" y="110487"/>
                </a:lnTo>
                <a:lnTo>
                  <a:pt x="19959" y="152448"/>
                </a:lnTo>
                <a:lnTo>
                  <a:pt x="5176" y="198444"/>
                </a:lnTo>
                <a:lnTo>
                  <a:pt x="0" y="247366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85206" y="2351536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247625" y="0"/>
                </a:moveTo>
                <a:lnTo>
                  <a:pt x="198761" y="5158"/>
                </a:lnTo>
                <a:lnTo>
                  <a:pt x="152768" y="19895"/>
                </a:lnTo>
                <a:lnTo>
                  <a:pt x="110769" y="43101"/>
                </a:lnTo>
                <a:lnTo>
                  <a:pt x="73888" y="73668"/>
                </a:lnTo>
                <a:lnTo>
                  <a:pt x="43247" y="110487"/>
                </a:lnTo>
                <a:lnTo>
                  <a:pt x="19969" y="152448"/>
                </a:lnTo>
                <a:lnTo>
                  <a:pt x="5179" y="198444"/>
                </a:lnTo>
                <a:lnTo>
                  <a:pt x="0" y="247366"/>
                </a:lnTo>
                <a:lnTo>
                  <a:pt x="4109" y="293779"/>
                </a:lnTo>
                <a:lnTo>
                  <a:pt x="15910" y="337382"/>
                </a:lnTo>
                <a:lnTo>
                  <a:pt x="34614" y="377469"/>
                </a:lnTo>
                <a:lnTo>
                  <a:pt x="59432" y="413330"/>
                </a:lnTo>
                <a:lnTo>
                  <a:pt x="89576" y="444258"/>
                </a:lnTo>
                <a:lnTo>
                  <a:pt x="124256" y="469546"/>
                </a:lnTo>
                <a:lnTo>
                  <a:pt x="162683" y="488484"/>
                </a:lnTo>
                <a:lnTo>
                  <a:pt x="204069" y="500367"/>
                </a:lnTo>
                <a:lnTo>
                  <a:pt x="247625" y="504485"/>
                </a:lnTo>
                <a:lnTo>
                  <a:pt x="294111" y="500367"/>
                </a:lnTo>
                <a:lnTo>
                  <a:pt x="337755" y="488484"/>
                </a:lnTo>
                <a:lnTo>
                  <a:pt x="377855" y="469546"/>
                </a:lnTo>
                <a:lnTo>
                  <a:pt x="413709" y="444258"/>
                </a:lnTo>
                <a:lnTo>
                  <a:pt x="444617" y="413330"/>
                </a:lnTo>
                <a:lnTo>
                  <a:pt x="469878" y="377469"/>
                </a:lnTo>
                <a:lnTo>
                  <a:pt x="488789" y="337382"/>
                </a:lnTo>
                <a:lnTo>
                  <a:pt x="500650" y="293779"/>
                </a:lnTo>
                <a:lnTo>
                  <a:pt x="504760" y="247366"/>
                </a:lnTo>
                <a:lnTo>
                  <a:pt x="500650" y="203756"/>
                </a:lnTo>
                <a:lnTo>
                  <a:pt x="488789" y="162360"/>
                </a:lnTo>
                <a:lnTo>
                  <a:pt x="469878" y="123957"/>
                </a:lnTo>
                <a:lnTo>
                  <a:pt x="444617" y="89326"/>
                </a:lnTo>
                <a:lnTo>
                  <a:pt x="413709" y="59245"/>
                </a:lnTo>
                <a:lnTo>
                  <a:pt x="377855" y="34493"/>
                </a:lnTo>
                <a:lnTo>
                  <a:pt x="337755" y="15849"/>
                </a:lnTo>
                <a:lnTo>
                  <a:pt x="294111" y="4092"/>
                </a:lnTo>
                <a:lnTo>
                  <a:pt x="247625" y="0"/>
                </a:lnTo>
                <a:close/>
              </a:path>
            </a:pathLst>
          </a:custGeom>
          <a:solidFill>
            <a:srgbClr val="91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85206" y="2351536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47366"/>
                </a:moveTo>
                <a:lnTo>
                  <a:pt x="4109" y="293779"/>
                </a:lnTo>
                <a:lnTo>
                  <a:pt x="15910" y="337382"/>
                </a:lnTo>
                <a:lnTo>
                  <a:pt x="34614" y="377469"/>
                </a:lnTo>
                <a:lnTo>
                  <a:pt x="59432" y="413330"/>
                </a:lnTo>
                <a:lnTo>
                  <a:pt x="89576" y="444258"/>
                </a:lnTo>
                <a:lnTo>
                  <a:pt x="124256" y="469546"/>
                </a:lnTo>
                <a:lnTo>
                  <a:pt x="162683" y="488484"/>
                </a:lnTo>
                <a:lnTo>
                  <a:pt x="204069" y="500367"/>
                </a:lnTo>
                <a:lnTo>
                  <a:pt x="247625" y="504485"/>
                </a:lnTo>
                <a:lnTo>
                  <a:pt x="294111" y="500367"/>
                </a:lnTo>
                <a:lnTo>
                  <a:pt x="337755" y="488484"/>
                </a:lnTo>
                <a:lnTo>
                  <a:pt x="377855" y="469546"/>
                </a:lnTo>
                <a:lnTo>
                  <a:pt x="413709" y="444258"/>
                </a:lnTo>
                <a:lnTo>
                  <a:pt x="444617" y="413330"/>
                </a:lnTo>
                <a:lnTo>
                  <a:pt x="469878" y="377469"/>
                </a:lnTo>
                <a:lnTo>
                  <a:pt x="488789" y="337382"/>
                </a:lnTo>
                <a:lnTo>
                  <a:pt x="500650" y="293779"/>
                </a:lnTo>
                <a:lnTo>
                  <a:pt x="504760" y="247366"/>
                </a:lnTo>
                <a:lnTo>
                  <a:pt x="500650" y="203756"/>
                </a:lnTo>
                <a:lnTo>
                  <a:pt x="488789" y="162360"/>
                </a:lnTo>
                <a:lnTo>
                  <a:pt x="469878" y="123957"/>
                </a:lnTo>
                <a:lnTo>
                  <a:pt x="444617" y="89326"/>
                </a:lnTo>
                <a:lnTo>
                  <a:pt x="413709" y="59245"/>
                </a:lnTo>
                <a:lnTo>
                  <a:pt x="377855" y="34493"/>
                </a:lnTo>
                <a:lnTo>
                  <a:pt x="337755" y="15849"/>
                </a:lnTo>
                <a:lnTo>
                  <a:pt x="294111" y="4092"/>
                </a:lnTo>
                <a:lnTo>
                  <a:pt x="247625" y="0"/>
                </a:lnTo>
                <a:lnTo>
                  <a:pt x="198761" y="5158"/>
                </a:lnTo>
                <a:lnTo>
                  <a:pt x="152768" y="19895"/>
                </a:lnTo>
                <a:lnTo>
                  <a:pt x="110769" y="43101"/>
                </a:lnTo>
                <a:lnTo>
                  <a:pt x="73888" y="73668"/>
                </a:lnTo>
                <a:lnTo>
                  <a:pt x="43247" y="110487"/>
                </a:lnTo>
                <a:lnTo>
                  <a:pt x="19969" y="152448"/>
                </a:lnTo>
                <a:lnTo>
                  <a:pt x="5179" y="198444"/>
                </a:lnTo>
                <a:lnTo>
                  <a:pt x="0" y="247366"/>
                </a:lnTo>
                <a:close/>
              </a:path>
            </a:pathLst>
          </a:custGeom>
          <a:ln w="950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826000" y="844550"/>
            <a:ext cx="0" cy="4298950"/>
          </a:xfrm>
          <a:custGeom>
            <a:avLst/>
            <a:gdLst/>
            <a:ahLst/>
            <a:cxnLst/>
            <a:rect l="l" t="t" r="r" b="b"/>
            <a:pathLst>
              <a:path h="4298950">
                <a:moveTo>
                  <a:pt x="0" y="0"/>
                </a:moveTo>
                <a:lnTo>
                  <a:pt x="0" y="4298950"/>
                </a:lnTo>
              </a:path>
            </a:pathLst>
          </a:custGeom>
          <a:ln w="12700">
            <a:solidFill>
              <a:srgbClr val="C8C9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9150" y="38227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12700">
            <a:solidFill>
              <a:srgbClr val="C8C9C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400925" y="2657475"/>
            <a:ext cx="33655" cy="8255"/>
          </a:xfrm>
          <a:custGeom>
            <a:avLst/>
            <a:gdLst/>
            <a:ahLst/>
            <a:cxnLst/>
            <a:rect l="l" t="t" r="r" b="b"/>
            <a:pathLst>
              <a:path w="33654" h="8255">
                <a:moveTo>
                  <a:pt x="0" y="0"/>
                </a:moveTo>
                <a:lnTo>
                  <a:pt x="33401" y="8001"/>
                </a:lnTo>
              </a:path>
            </a:pathLst>
          </a:custGeom>
          <a:ln w="636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6525" y="2244725"/>
            <a:ext cx="122555" cy="330200"/>
          </a:xfrm>
          <a:custGeom>
            <a:avLst/>
            <a:gdLst/>
            <a:ahLst/>
            <a:cxnLst/>
            <a:rect l="l" t="t" r="r" b="b"/>
            <a:pathLst>
              <a:path w="122555" h="330200">
                <a:moveTo>
                  <a:pt x="122174" y="0"/>
                </a:moveTo>
                <a:lnTo>
                  <a:pt x="0" y="330200"/>
                </a:lnTo>
              </a:path>
            </a:pathLst>
          </a:custGeom>
          <a:ln w="636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08925" y="2244725"/>
            <a:ext cx="8255" cy="180975"/>
          </a:xfrm>
          <a:custGeom>
            <a:avLst/>
            <a:gdLst/>
            <a:ahLst/>
            <a:cxnLst/>
            <a:rect l="l" t="t" r="r" b="b"/>
            <a:pathLst>
              <a:path w="8254" h="180975">
                <a:moveTo>
                  <a:pt x="0" y="0"/>
                </a:moveTo>
                <a:lnTo>
                  <a:pt x="7874" y="180975"/>
                </a:lnTo>
              </a:path>
            </a:pathLst>
          </a:custGeom>
          <a:ln w="636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4073271" y="2479420"/>
            <a:ext cx="71120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宋体" panose="02010600030101010101" pitchFamily="2" charset="-122"/>
                <a:cs typeface="宋体" panose="02010600030101010101" pitchFamily="2" charset="-122"/>
              </a:rPr>
              <a:t>参与国际展会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681601" y="1260221"/>
            <a:ext cx="128270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宋体" panose="02010600030101010101" pitchFamily="2" charset="-122"/>
                <a:cs typeface="宋体" panose="02010600030101010101" pitchFamily="2" charset="-122"/>
              </a:rPr>
              <a:t>安排高管参与品牌类课程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094735" y="1543050"/>
            <a:ext cx="71120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宋体" panose="02010600030101010101" pitchFamily="2" charset="-122"/>
                <a:cs typeface="宋体" panose="02010600030101010101" pitchFamily="2" charset="-122"/>
              </a:rPr>
              <a:t>终端营销体验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70585" y="1960879"/>
            <a:ext cx="128270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z="900" dirty="0">
                <a:latin typeface="宋体" panose="02010600030101010101" pitchFamily="2" charset="-122"/>
                <a:cs typeface="宋体" panose="02010600030101010101" pitchFamily="2" charset="-122"/>
              </a:rPr>
              <a:t>组织研发人员参与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ts val="1065"/>
              </a:lnSpc>
            </a:pPr>
            <a:r>
              <a:rPr sz="900" spc="-5" dirty="0">
                <a:latin typeface="宋体" panose="02010600030101010101" pitchFamily="2" charset="-122"/>
                <a:cs typeface="宋体" panose="02010600030101010101" pitchFamily="2" charset="-122"/>
              </a:rPr>
              <a:t>营销条线的市场调研活动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556754" y="4544695"/>
            <a:ext cx="82550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宋体" panose="02010600030101010101" pitchFamily="2" charset="-122"/>
                <a:cs typeface="宋体" panose="02010600030101010101" pitchFamily="2" charset="-122"/>
              </a:rPr>
              <a:t>去营销条线轮岗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347331" y="1393825"/>
            <a:ext cx="99885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宋体" panose="02010600030101010101" pitchFamily="2" charset="-122"/>
                <a:cs typeface="宋体" panose="02010600030101010101" pitchFamily="2" charset="-122"/>
              </a:rPr>
              <a:t>博士/专家内部论坛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78142" y="836548"/>
            <a:ext cx="36830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易执行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476746" y="1808098"/>
            <a:ext cx="1848485" cy="4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z="900" spc="-5" dirty="0">
                <a:latin typeface="宋体" panose="02010600030101010101" pitchFamily="2" charset="-122"/>
                <a:cs typeface="宋体" panose="02010600030101010101" pitchFamily="2" charset="-122"/>
              </a:rPr>
              <a:t>参与行业标准制定、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ts val="1065"/>
              </a:lnSpc>
            </a:pPr>
            <a:r>
              <a:rPr sz="900" dirty="0">
                <a:latin typeface="宋体" panose="02010600030101010101" pitchFamily="2" charset="-122"/>
                <a:cs typeface="宋体" panose="02010600030101010101" pitchFamily="2" charset="-122"/>
              </a:rPr>
              <a:t>技术文献编写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20750">
              <a:lnSpc>
                <a:spcPct val="100000"/>
              </a:lnSpc>
              <a:spcBef>
                <a:spcPts val="210"/>
              </a:spcBef>
            </a:pPr>
            <a:r>
              <a:rPr sz="900" dirty="0">
                <a:latin typeface="宋体" panose="02010600030101010101" pitchFamily="2" charset="-122"/>
                <a:cs typeface="宋体" panose="02010600030101010101" pitchFamily="2" charset="-122"/>
              </a:rPr>
              <a:t>参与技术攻关项目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647309" y="3749294"/>
            <a:ext cx="162560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宋体" panose="02010600030101010101" pitchFamily="2" charset="-122"/>
                <a:cs typeface="宋体" panose="02010600030101010101" pitchFamily="2" charset="-122"/>
              </a:rPr>
              <a:t>宣贯项目经理的商业意识重要性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757159" y="3550666"/>
            <a:ext cx="48260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宋体" panose="02010600030101010101" pitchFamily="2" charset="-122"/>
                <a:cs typeface="宋体" panose="02010600030101010101" pitchFamily="2" charset="-122"/>
              </a:rPr>
              <a:t>轮岗实习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269364" y="3596640"/>
            <a:ext cx="128270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宋体" panose="02010600030101010101" pitchFamily="2" charset="-122"/>
                <a:cs typeface="宋体" panose="02010600030101010101" pitchFamily="2" charset="-122"/>
              </a:rPr>
              <a:t>工程硕士班（联合办学）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316985" y="2479420"/>
            <a:ext cx="48260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宋体" panose="02010600030101010101" pitchFamily="2" charset="-122"/>
                <a:cs typeface="宋体" panose="02010600030101010101" pitchFamily="2" charset="-122"/>
              </a:rPr>
              <a:t>精益设计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066670" y="2528570"/>
            <a:ext cx="111188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宋体" panose="02010600030101010101" pitchFamily="2" charset="-122"/>
                <a:cs typeface="宋体" panose="02010600030101010101" pitchFamily="2" charset="-122"/>
              </a:rPr>
              <a:t>PM</a:t>
            </a:r>
            <a:r>
              <a:rPr sz="900" spc="-5" dirty="0">
                <a:latin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sz="900" dirty="0">
                <a:latin typeface="宋体" panose="02010600030101010101" pitchFamily="2" charset="-122"/>
                <a:cs typeface="宋体" panose="02010600030101010101" pitchFamily="2" charset="-122"/>
              </a:rPr>
              <a:t>国际项目管理认证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045210" y="2983864"/>
            <a:ext cx="128270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宋体" panose="02010600030101010101" pitchFamily="2" charset="-122"/>
                <a:cs typeface="宋体" panose="02010600030101010101" pitchFamily="2" charset="-122"/>
              </a:rPr>
              <a:t>新国大全方位管理课程班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679059" y="3247008"/>
            <a:ext cx="105410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宋体" panose="02010600030101010101" pitchFamily="2" charset="-122"/>
                <a:cs typeface="宋体" panose="02010600030101010101" pitchFamily="2" charset="-122"/>
              </a:rPr>
              <a:t>培养商业意识的课程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468745" y="2873375"/>
            <a:ext cx="88265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宋体" panose="02010600030101010101" pitchFamily="2" charset="-122"/>
                <a:cs typeface="宋体" panose="02010600030101010101" pitchFamily="2" charset="-122"/>
              </a:rPr>
              <a:t>MTP管理能力提升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369559" y="2271014"/>
            <a:ext cx="82550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宋体" panose="02010600030101010101" pitchFamily="2" charset="-122"/>
                <a:cs typeface="宋体" panose="02010600030101010101" pitchFamily="2" charset="-122"/>
              </a:rPr>
              <a:t>从技术走向管理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462276" y="2792348"/>
            <a:ext cx="105727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宋体" panose="02010600030101010101" pitchFamily="2" charset="-122"/>
                <a:cs typeface="宋体" panose="02010600030101010101" pitchFamily="2" charset="-122"/>
              </a:rPr>
              <a:t>成功的项目经理课程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298946" y="2363089"/>
            <a:ext cx="1068705" cy="29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宋体" panose="02010600030101010101" pitchFamily="2" charset="-122"/>
                <a:cs typeface="宋体" panose="02010600030101010101" pitchFamily="2" charset="-122"/>
              </a:rPr>
              <a:t>财务系统的培训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9817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latin typeface="宋体" panose="02010600030101010101" pitchFamily="2" charset="-122"/>
                <a:cs typeface="宋体" panose="02010600030101010101" pitchFamily="2" charset="-122"/>
              </a:rPr>
              <a:t>竞品分析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119245" y="3755771"/>
            <a:ext cx="48260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宋体" panose="02010600030101010101" pitchFamily="2" charset="-122"/>
                <a:cs typeface="宋体" panose="02010600030101010101" pitchFamily="2" charset="-122"/>
              </a:rPr>
              <a:t>国际游学</a:t>
            </a:r>
            <a:endParaRPr sz="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8535416" y="4674552"/>
            <a:ext cx="40767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成本低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246634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D9D9D9"/>
                </a:solidFill>
                <a:latin typeface="微软雅黑" panose="020B0503020204020204" charset="-122"/>
                <a:cs typeface="微软雅黑" panose="020B0503020204020204" charset="-122"/>
              </a:rPr>
              <a:t>制定落地工作计划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500"/>
                </a:moveTo>
                <a:lnTo>
                  <a:pt x="4572000" y="5143500"/>
                </a:lnTo>
                <a:lnTo>
                  <a:pt x="4572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0" y="1111250"/>
            <a:ext cx="234950" cy="273050"/>
          </a:xfrm>
          <a:custGeom>
            <a:avLst/>
            <a:gdLst/>
            <a:ahLst/>
            <a:cxnLst/>
            <a:rect l="l" t="t" r="r" b="b"/>
            <a:pathLst>
              <a:path w="234950" h="273050">
                <a:moveTo>
                  <a:pt x="0" y="0"/>
                </a:moveTo>
                <a:lnTo>
                  <a:pt x="0" y="273050"/>
                </a:lnTo>
                <a:lnTo>
                  <a:pt x="23495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2940050"/>
            <a:ext cx="234950" cy="266700"/>
          </a:xfrm>
          <a:custGeom>
            <a:avLst/>
            <a:gdLst/>
            <a:ahLst/>
            <a:cxnLst/>
            <a:rect l="l" t="t" r="r" b="b"/>
            <a:pathLst>
              <a:path w="234950" h="266700">
                <a:moveTo>
                  <a:pt x="0" y="0"/>
                </a:moveTo>
                <a:lnTo>
                  <a:pt x="0" y="266700"/>
                </a:lnTo>
                <a:lnTo>
                  <a:pt x="234950" y="133350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43400" y="1924050"/>
            <a:ext cx="228600" cy="273050"/>
          </a:xfrm>
          <a:custGeom>
            <a:avLst/>
            <a:gdLst/>
            <a:ahLst/>
            <a:cxnLst/>
            <a:rect l="l" t="t" r="r" b="b"/>
            <a:pathLst>
              <a:path w="228600" h="273050">
                <a:moveTo>
                  <a:pt x="228600" y="0"/>
                </a:moveTo>
                <a:lnTo>
                  <a:pt x="0" y="136525"/>
                </a:lnTo>
                <a:lnTo>
                  <a:pt x="228600" y="273050"/>
                </a:lnTo>
                <a:lnTo>
                  <a:pt x="228600" y="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43400" y="3962400"/>
            <a:ext cx="228600" cy="266700"/>
          </a:xfrm>
          <a:custGeom>
            <a:avLst/>
            <a:gdLst/>
            <a:ahLst/>
            <a:cxnLst/>
            <a:rect l="l" t="t" r="r" b="b"/>
            <a:pathLst>
              <a:path w="228600" h="266700">
                <a:moveTo>
                  <a:pt x="228600" y="0"/>
                </a:moveTo>
                <a:lnTo>
                  <a:pt x="0" y="133350"/>
                </a:lnTo>
                <a:lnTo>
                  <a:pt x="228600" y="2667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0300" y="965200"/>
            <a:ext cx="596900" cy="596900"/>
          </a:xfrm>
          <a:custGeom>
            <a:avLst/>
            <a:gdLst/>
            <a:ahLst/>
            <a:cxnLst/>
            <a:rect l="l" t="t" r="r" b="b"/>
            <a:pathLst>
              <a:path w="596900" h="596900">
                <a:moveTo>
                  <a:pt x="298450" y="0"/>
                </a:moveTo>
                <a:lnTo>
                  <a:pt x="250035" y="3905"/>
                </a:lnTo>
                <a:lnTo>
                  <a:pt x="204110" y="15213"/>
                </a:lnTo>
                <a:lnTo>
                  <a:pt x="161287" y="33309"/>
                </a:lnTo>
                <a:lnTo>
                  <a:pt x="122182" y="57578"/>
                </a:lnTo>
                <a:lnTo>
                  <a:pt x="87407" y="87407"/>
                </a:lnTo>
                <a:lnTo>
                  <a:pt x="57578" y="122182"/>
                </a:lnTo>
                <a:lnTo>
                  <a:pt x="33309" y="161287"/>
                </a:lnTo>
                <a:lnTo>
                  <a:pt x="15213" y="204110"/>
                </a:lnTo>
                <a:lnTo>
                  <a:pt x="3905" y="250035"/>
                </a:lnTo>
                <a:lnTo>
                  <a:pt x="0" y="298450"/>
                </a:lnTo>
                <a:lnTo>
                  <a:pt x="3905" y="346864"/>
                </a:lnTo>
                <a:lnTo>
                  <a:pt x="15213" y="392789"/>
                </a:lnTo>
                <a:lnTo>
                  <a:pt x="33309" y="435612"/>
                </a:lnTo>
                <a:lnTo>
                  <a:pt x="57578" y="474717"/>
                </a:lnTo>
                <a:lnTo>
                  <a:pt x="87407" y="509492"/>
                </a:lnTo>
                <a:lnTo>
                  <a:pt x="122182" y="539321"/>
                </a:lnTo>
                <a:lnTo>
                  <a:pt x="161287" y="563590"/>
                </a:lnTo>
                <a:lnTo>
                  <a:pt x="204110" y="581686"/>
                </a:lnTo>
                <a:lnTo>
                  <a:pt x="250035" y="592994"/>
                </a:lnTo>
                <a:lnTo>
                  <a:pt x="298450" y="596900"/>
                </a:lnTo>
                <a:lnTo>
                  <a:pt x="346864" y="592994"/>
                </a:lnTo>
                <a:lnTo>
                  <a:pt x="392789" y="581686"/>
                </a:lnTo>
                <a:lnTo>
                  <a:pt x="435612" y="563590"/>
                </a:lnTo>
                <a:lnTo>
                  <a:pt x="474717" y="539321"/>
                </a:lnTo>
                <a:lnTo>
                  <a:pt x="509492" y="509492"/>
                </a:lnTo>
                <a:lnTo>
                  <a:pt x="539321" y="474717"/>
                </a:lnTo>
                <a:lnTo>
                  <a:pt x="563590" y="435612"/>
                </a:lnTo>
                <a:lnTo>
                  <a:pt x="581686" y="392789"/>
                </a:lnTo>
                <a:lnTo>
                  <a:pt x="592994" y="346864"/>
                </a:lnTo>
                <a:lnTo>
                  <a:pt x="596900" y="298450"/>
                </a:lnTo>
                <a:lnTo>
                  <a:pt x="592994" y="250035"/>
                </a:lnTo>
                <a:lnTo>
                  <a:pt x="581686" y="204110"/>
                </a:lnTo>
                <a:lnTo>
                  <a:pt x="563590" y="161287"/>
                </a:lnTo>
                <a:lnTo>
                  <a:pt x="539321" y="122182"/>
                </a:lnTo>
                <a:lnTo>
                  <a:pt x="509492" y="87407"/>
                </a:lnTo>
                <a:lnTo>
                  <a:pt x="474717" y="57578"/>
                </a:lnTo>
                <a:lnTo>
                  <a:pt x="435612" y="33309"/>
                </a:lnTo>
                <a:lnTo>
                  <a:pt x="392789" y="15213"/>
                </a:lnTo>
                <a:lnTo>
                  <a:pt x="346864" y="3905"/>
                </a:lnTo>
                <a:lnTo>
                  <a:pt x="298450" y="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0300" y="965200"/>
            <a:ext cx="596900" cy="596900"/>
          </a:xfrm>
          <a:custGeom>
            <a:avLst/>
            <a:gdLst/>
            <a:ahLst/>
            <a:cxnLst/>
            <a:rect l="l" t="t" r="r" b="b"/>
            <a:pathLst>
              <a:path w="596900" h="596900">
                <a:moveTo>
                  <a:pt x="0" y="298450"/>
                </a:moveTo>
                <a:lnTo>
                  <a:pt x="3905" y="250035"/>
                </a:lnTo>
                <a:lnTo>
                  <a:pt x="15213" y="204110"/>
                </a:lnTo>
                <a:lnTo>
                  <a:pt x="33309" y="161287"/>
                </a:lnTo>
                <a:lnTo>
                  <a:pt x="57578" y="122182"/>
                </a:lnTo>
                <a:lnTo>
                  <a:pt x="87407" y="87407"/>
                </a:lnTo>
                <a:lnTo>
                  <a:pt x="122182" y="57578"/>
                </a:lnTo>
                <a:lnTo>
                  <a:pt x="161287" y="33309"/>
                </a:lnTo>
                <a:lnTo>
                  <a:pt x="204110" y="15213"/>
                </a:lnTo>
                <a:lnTo>
                  <a:pt x="250035" y="3905"/>
                </a:lnTo>
                <a:lnTo>
                  <a:pt x="298450" y="0"/>
                </a:lnTo>
                <a:lnTo>
                  <a:pt x="346864" y="3905"/>
                </a:lnTo>
                <a:lnTo>
                  <a:pt x="392789" y="15213"/>
                </a:lnTo>
                <a:lnTo>
                  <a:pt x="435612" y="33309"/>
                </a:lnTo>
                <a:lnTo>
                  <a:pt x="474717" y="57578"/>
                </a:lnTo>
                <a:lnTo>
                  <a:pt x="509492" y="87407"/>
                </a:lnTo>
                <a:lnTo>
                  <a:pt x="539321" y="122182"/>
                </a:lnTo>
                <a:lnTo>
                  <a:pt x="563590" y="161287"/>
                </a:lnTo>
                <a:lnTo>
                  <a:pt x="581686" y="204110"/>
                </a:lnTo>
                <a:lnTo>
                  <a:pt x="592994" y="250035"/>
                </a:lnTo>
                <a:lnTo>
                  <a:pt x="596900" y="298450"/>
                </a:lnTo>
                <a:lnTo>
                  <a:pt x="592994" y="346864"/>
                </a:lnTo>
                <a:lnTo>
                  <a:pt x="581686" y="392789"/>
                </a:lnTo>
                <a:lnTo>
                  <a:pt x="563590" y="435612"/>
                </a:lnTo>
                <a:lnTo>
                  <a:pt x="539321" y="474717"/>
                </a:lnTo>
                <a:lnTo>
                  <a:pt x="509492" y="509492"/>
                </a:lnTo>
                <a:lnTo>
                  <a:pt x="474717" y="539321"/>
                </a:lnTo>
                <a:lnTo>
                  <a:pt x="435612" y="563590"/>
                </a:lnTo>
                <a:lnTo>
                  <a:pt x="392789" y="581686"/>
                </a:lnTo>
                <a:lnTo>
                  <a:pt x="346864" y="592994"/>
                </a:lnTo>
                <a:lnTo>
                  <a:pt x="298450" y="596900"/>
                </a:lnTo>
                <a:lnTo>
                  <a:pt x="250035" y="592994"/>
                </a:lnTo>
                <a:lnTo>
                  <a:pt x="204110" y="581686"/>
                </a:lnTo>
                <a:lnTo>
                  <a:pt x="161287" y="563590"/>
                </a:lnTo>
                <a:lnTo>
                  <a:pt x="122182" y="539321"/>
                </a:lnTo>
                <a:lnTo>
                  <a:pt x="87407" y="509492"/>
                </a:lnTo>
                <a:lnTo>
                  <a:pt x="57578" y="474717"/>
                </a:lnTo>
                <a:lnTo>
                  <a:pt x="33309" y="435612"/>
                </a:lnTo>
                <a:lnTo>
                  <a:pt x="15213" y="392789"/>
                </a:lnTo>
                <a:lnTo>
                  <a:pt x="3905" y="346864"/>
                </a:lnTo>
                <a:lnTo>
                  <a:pt x="0" y="298450"/>
                </a:lnTo>
                <a:close/>
              </a:path>
            </a:pathLst>
          </a:custGeom>
          <a:ln w="3810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23154" y="1150873"/>
            <a:ext cx="1549400" cy="77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285">
              <a:lnSpc>
                <a:spcPct val="100000"/>
              </a:lnSpc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000" spc="-5" dirty="0">
                <a:solidFill>
                  <a:srgbClr val="282828"/>
                </a:solidFill>
                <a:latin typeface="微软雅黑" panose="020B0503020204020204" charset="-122"/>
                <a:cs typeface="微软雅黑" panose="020B0503020204020204" charset="-122"/>
              </a:rPr>
              <a:t>聚焦核心问题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40300" y="2787650"/>
            <a:ext cx="603250" cy="596900"/>
          </a:xfrm>
          <a:custGeom>
            <a:avLst/>
            <a:gdLst/>
            <a:ahLst/>
            <a:cxnLst/>
            <a:rect l="l" t="t" r="r" b="b"/>
            <a:pathLst>
              <a:path w="603250" h="596900">
                <a:moveTo>
                  <a:pt x="301625" y="0"/>
                </a:moveTo>
                <a:lnTo>
                  <a:pt x="252689" y="3905"/>
                </a:lnTo>
                <a:lnTo>
                  <a:pt x="206272" y="15213"/>
                </a:lnTo>
                <a:lnTo>
                  <a:pt x="162992" y="33309"/>
                </a:lnTo>
                <a:lnTo>
                  <a:pt x="123471" y="57578"/>
                </a:lnTo>
                <a:lnTo>
                  <a:pt x="88328" y="87407"/>
                </a:lnTo>
                <a:lnTo>
                  <a:pt x="58184" y="122182"/>
                </a:lnTo>
                <a:lnTo>
                  <a:pt x="33659" y="161287"/>
                </a:lnTo>
                <a:lnTo>
                  <a:pt x="15373" y="204110"/>
                </a:lnTo>
                <a:lnTo>
                  <a:pt x="3946" y="250035"/>
                </a:lnTo>
                <a:lnTo>
                  <a:pt x="0" y="298450"/>
                </a:lnTo>
                <a:lnTo>
                  <a:pt x="3946" y="346864"/>
                </a:lnTo>
                <a:lnTo>
                  <a:pt x="15373" y="392789"/>
                </a:lnTo>
                <a:lnTo>
                  <a:pt x="33659" y="435612"/>
                </a:lnTo>
                <a:lnTo>
                  <a:pt x="58184" y="474717"/>
                </a:lnTo>
                <a:lnTo>
                  <a:pt x="88328" y="509492"/>
                </a:lnTo>
                <a:lnTo>
                  <a:pt x="123471" y="539321"/>
                </a:lnTo>
                <a:lnTo>
                  <a:pt x="162992" y="563590"/>
                </a:lnTo>
                <a:lnTo>
                  <a:pt x="206272" y="581686"/>
                </a:lnTo>
                <a:lnTo>
                  <a:pt x="252689" y="592994"/>
                </a:lnTo>
                <a:lnTo>
                  <a:pt x="301625" y="596900"/>
                </a:lnTo>
                <a:lnTo>
                  <a:pt x="350560" y="592994"/>
                </a:lnTo>
                <a:lnTo>
                  <a:pt x="396977" y="581686"/>
                </a:lnTo>
                <a:lnTo>
                  <a:pt x="440257" y="563590"/>
                </a:lnTo>
                <a:lnTo>
                  <a:pt x="479778" y="539321"/>
                </a:lnTo>
                <a:lnTo>
                  <a:pt x="514921" y="509492"/>
                </a:lnTo>
                <a:lnTo>
                  <a:pt x="545065" y="474717"/>
                </a:lnTo>
                <a:lnTo>
                  <a:pt x="569590" y="435612"/>
                </a:lnTo>
                <a:lnTo>
                  <a:pt x="587876" y="392789"/>
                </a:lnTo>
                <a:lnTo>
                  <a:pt x="599303" y="346864"/>
                </a:lnTo>
                <a:lnTo>
                  <a:pt x="603250" y="298450"/>
                </a:lnTo>
                <a:lnTo>
                  <a:pt x="599303" y="250035"/>
                </a:lnTo>
                <a:lnTo>
                  <a:pt x="587876" y="204110"/>
                </a:lnTo>
                <a:lnTo>
                  <a:pt x="569590" y="161287"/>
                </a:lnTo>
                <a:lnTo>
                  <a:pt x="545065" y="122182"/>
                </a:lnTo>
                <a:lnTo>
                  <a:pt x="514921" y="87407"/>
                </a:lnTo>
                <a:lnTo>
                  <a:pt x="479778" y="57578"/>
                </a:lnTo>
                <a:lnTo>
                  <a:pt x="440257" y="33309"/>
                </a:lnTo>
                <a:lnTo>
                  <a:pt x="396977" y="15213"/>
                </a:lnTo>
                <a:lnTo>
                  <a:pt x="350560" y="3905"/>
                </a:lnTo>
                <a:lnTo>
                  <a:pt x="301625" y="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40300" y="2787650"/>
            <a:ext cx="603250" cy="596900"/>
          </a:xfrm>
          <a:custGeom>
            <a:avLst/>
            <a:gdLst/>
            <a:ahLst/>
            <a:cxnLst/>
            <a:rect l="l" t="t" r="r" b="b"/>
            <a:pathLst>
              <a:path w="603250" h="596900">
                <a:moveTo>
                  <a:pt x="0" y="298450"/>
                </a:moveTo>
                <a:lnTo>
                  <a:pt x="3946" y="250035"/>
                </a:lnTo>
                <a:lnTo>
                  <a:pt x="15373" y="204110"/>
                </a:lnTo>
                <a:lnTo>
                  <a:pt x="33659" y="161287"/>
                </a:lnTo>
                <a:lnTo>
                  <a:pt x="58184" y="122182"/>
                </a:lnTo>
                <a:lnTo>
                  <a:pt x="88328" y="87407"/>
                </a:lnTo>
                <a:lnTo>
                  <a:pt x="123471" y="57578"/>
                </a:lnTo>
                <a:lnTo>
                  <a:pt x="162992" y="33309"/>
                </a:lnTo>
                <a:lnTo>
                  <a:pt x="206272" y="15213"/>
                </a:lnTo>
                <a:lnTo>
                  <a:pt x="252689" y="3905"/>
                </a:lnTo>
                <a:lnTo>
                  <a:pt x="301625" y="0"/>
                </a:lnTo>
                <a:lnTo>
                  <a:pt x="350560" y="3905"/>
                </a:lnTo>
                <a:lnTo>
                  <a:pt x="396977" y="15213"/>
                </a:lnTo>
                <a:lnTo>
                  <a:pt x="440257" y="33309"/>
                </a:lnTo>
                <a:lnTo>
                  <a:pt x="479778" y="57578"/>
                </a:lnTo>
                <a:lnTo>
                  <a:pt x="514921" y="87407"/>
                </a:lnTo>
                <a:lnTo>
                  <a:pt x="545065" y="122182"/>
                </a:lnTo>
                <a:lnTo>
                  <a:pt x="569590" y="161287"/>
                </a:lnTo>
                <a:lnTo>
                  <a:pt x="587876" y="204110"/>
                </a:lnTo>
                <a:lnTo>
                  <a:pt x="599303" y="250035"/>
                </a:lnTo>
                <a:lnTo>
                  <a:pt x="603250" y="298450"/>
                </a:lnTo>
                <a:lnTo>
                  <a:pt x="599303" y="346864"/>
                </a:lnTo>
                <a:lnTo>
                  <a:pt x="587876" y="392789"/>
                </a:lnTo>
                <a:lnTo>
                  <a:pt x="569590" y="435612"/>
                </a:lnTo>
                <a:lnTo>
                  <a:pt x="545065" y="474717"/>
                </a:lnTo>
                <a:lnTo>
                  <a:pt x="514921" y="509492"/>
                </a:lnTo>
                <a:lnTo>
                  <a:pt x="479778" y="539321"/>
                </a:lnTo>
                <a:lnTo>
                  <a:pt x="440257" y="563590"/>
                </a:lnTo>
                <a:lnTo>
                  <a:pt x="396977" y="581686"/>
                </a:lnTo>
                <a:lnTo>
                  <a:pt x="350560" y="592994"/>
                </a:lnTo>
                <a:lnTo>
                  <a:pt x="301625" y="596900"/>
                </a:lnTo>
                <a:lnTo>
                  <a:pt x="252689" y="592994"/>
                </a:lnTo>
                <a:lnTo>
                  <a:pt x="206272" y="581686"/>
                </a:lnTo>
                <a:lnTo>
                  <a:pt x="162992" y="563590"/>
                </a:lnTo>
                <a:lnTo>
                  <a:pt x="123471" y="539321"/>
                </a:lnTo>
                <a:lnTo>
                  <a:pt x="88328" y="509492"/>
                </a:lnTo>
                <a:lnTo>
                  <a:pt x="58184" y="474717"/>
                </a:lnTo>
                <a:lnTo>
                  <a:pt x="33659" y="435612"/>
                </a:lnTo>
                <a:lnTo>
                  <a:pt x="15373" y="392789"/>
                </a:lnTo>
                <a:lnTo>
                  <a:pt x="3946" y="346864"/>
                </a:lnTo>
                <a:lnTo>
                  <a:pt x="0" y="298450"/>
                </a:lnTo>
                <a:close/>
              </a:path>
            </a:pathLst>
          </a:custGeom>
          <a:ln w="38100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27853" y="2973958"/>
            <a:ext cx="3581400" cy="77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285">
              <a:lnSpc>
                <a:spcPct val="100000"/>
              </a:lnSpc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000" spc="-5" dirty="0">
                <a:solidFill>
                  <a:srgbClr val="282828"/>
                </a:solidFill>
                <a:latin typeface="微软雅黑" panose="020B0503020204020204" charset="-122"/>
                <a:cs typeface="微软雅黑" panose="020B0503020204020204" charset="-122"/>
              </a:rPr>
              <a:t>聚焦最短的短板和最大业务部门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75050" y="1778000"/>
            <a:ext cx="596900" cy="596900"/>
          </a:xfrm>
          <a:custGeom>
            <a:avLst/>
            <a:gdLst/>
            <a:ahLst/>
            <a:cxnLst/>
            <a:rect l="l" t="t" r="r" b="b"/>
            <a:pathLst>
              <a:path w="596900" h="596900">
                <a:moveTo>
                  <a:pt x="298450" y="0"/>
                </a:moveTo>
                <a:lnTo>
                  <a:pt x="250035" y="3905"/>
                </a:lnTo>
                <a:lnTo>
                  <a:pt x="204110" y="15213"/>
                </a:lnTo>
                <a:lnTo>
                  <a:pt x="161287" y="33309"/>
                </a:lnTo>
                <a:lnTo>
                  <a:pt x="122182" y="57578"/>
                </a:lnTo>
                <a:lnTo>
                  <a:pt x="87407" y="87407"/>
                </a:lnTo>
                <a:lnTo>
                  <a:pt x="57578" y="122182"/>
                </a:lnTo>
                <a:lnTo>
                  <a:pt x="33309" y="161287"/>
                </a:lnTo>
                <a:lnTo>
                  <a:pt x="15213" y="204110"/>
                </a:lnTo>
                <a:lnTo>
                  <a:pt x="3905" y="250035"/>
                </a:lnTo>
                <a:lnTo>
                  <a:pt x="0" y="298450"/>
                </a:lnTo>
                <a:lnTo>
                  <a:pt x="3905" y="346864"/>
                </a:lnTo>
                <a:lnTo>
                  <a:pt x="15213" y="392789"/>
                </a:lnTo>
                <a:lnTo>
                  <a:pt x="33309" y="435612"/>
                </a:lnTo>
                <a:lnTo>
                  <a:pt x="57578" y="474717"/>
                </a:lnTo>
                <a:lnTo>
                  <a:pt x="87407" y="509492"/>
                </a:lnTo>
                <a:lnTo>
                  <a:pt x="122182" y="539321"/>
                </a:lnTo>
                <a:lnTo>
                  <a:pt x="161287" y="563590"/>
                </a:lnTo>
                <a:lnTo>
                  <a:pt x="204110" y="581686"/>
                </a:lnTo>
                <a:lnTo>
                  <a:pt x="250035" y="592994"/>
                </a:lnTo>
                <a:lnTo>
                  <a:pt x="298450" y="596900"/>
                </a:lnTo>
                <a:lnTo>
                  <a:pt x="346864" y="592994"/>
                </a:lnTo>
                <a:lnTo>
                  <a:pt x="392789" y="581686"/>
                </a:lnTo>
                <a:lnTo>
                  <a:pt x="435612" y="563590"/>
                </a:lnTo>
                <a:lnTo>
                  <a:pt x="474717" y="539321"/>
                </a:lnTo>
                <a:lnTo>
                  <a:pt x="509492" y="509492"/>
                </a:lnTo>
                <a:lnTo>
                  <a:pt x="539321" y="474717"/>
                </a:lnTo>
                <a:lnTo>
                  <a:pt x="563590" y="435612"/>
                </a:lnTo>
                <a:lnTo>
                  <a:pt x="581686" y="392789"/>
                </a:lnTo>
                <a:lnTo>
                  <a:pt x="592994" y="346864"/>
                </a:lnTo>
                <a:lnTo>
                  <a:pt x="596900" y="298450"/>
                </a:lnTo>
                <a:lnTo>
                  <a:pt x="592994" y="250035"/>
                </a:lnTo>
                <a:lnTo>
                  <a:pt x="581686" y="204110"/>
                </a:lnTo>
                <a:lnTo>
                  <a:pt x="563590" y="161287"/>
                </a:lnTo>
                <a:lnTo>
                  <a:pt x="539321" y="122182"/>
                </a:lnTo>
                <a:lnTo>
                  <a:pt x="509492" y="87407"/>
                </a:lnTo>
                <a:lnTo>
                  <a:pt x="474717" y="57578"/>
                </a:lnTo>
                <a:lnTo>
                  <a:pt x="435612" y="33309"/>
                </a:lnTo>
                <a:lnTo>
                  <a:pt x="392789" y="15213"/>
                </a:lnTo>
                <a:lnTo>
                  <a:pt x="346864" y="3905"/>
                </a:lnTo>
                <a:lnTo>
                  <a:pt x="2984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75050" y="1778000"/>
            <a:ext cx="596900" cy="596900"/>
          </a:xfrm>
          <a:custGeom>
            <a:avLst/>
            <a:gdLst/>
            <a:ahLst/>
            <a:cxnLst/>
            <a:rect l="l" t="t" r="r" b="b"/>
            <a:pathLst>
              <a:path w="596900" h="596900">
                <a:moveTo>
                  <a:pt x="0" y="298450"/>
                </a:moveTo>
                <a:lnTo>
                  <a:pt x="3905" y="250035"/>
                </a:lnTo>
                <a:lnTo>
                  <a:pt x="15213" y="204110"/>
                </a:lnTo>
                <a:lnTo>
                  <a:pt x="33309" y="161287"/>
                </a:lnTo>
                <a:lnTo>
                  <a:pt x="57578" y="122182"/>
                </a:lnTo>
                <a:lnTo>
                  <a:pt x="87407" y="87407"/>
                </a:lnTo>
                <a:lnTo>
                  <a:pt x="122182" y="57578"/>
                </a:lnTo>
                <a:lnTo>
                  <a:pt x="161287" y="33309"/>
                </a:lnTo>
                <a:lnTo>
                  <a:pt x="204110" y="15213"/>
                </a:lnTo>
                <a:lnTo>
                  <a:pt x="250035" y="3905"/>
                </a:lnTo>
                <a:lnTo>
                  <a:pt x="298450" y="0"/>
                </a:lnTo>
                <a:lnTo>
                  <a:pt x="346864" y="3905"/>
                </a:lnTo>
                <a:lnTo>
                  <a:pt x="392789" y="15213"/>
                </a:lnTo>
                <a:lnTo>
                  <a:pt x="435612" y="33309"/>
                </a:lnTo>
                <a:lnTo>
                  <a:pt x="474717" y="57578"/>
                </a:lnTo>
                <a:lnTo>
                  <a:pt x="509492" y="87407"/>
                </a:lnTo>
                <a:lnTo>
                  <a:pt x="539321" y="122182"/>
                </a:lnTo>
                <a:lnTo>
                  <a:pt x="563590" y="161287"/>
                </a:lnTo>
                <a:lnTo>
                  <a:pt x="581686" y="204110"/>
                </a:lnTo>
                <a:lnTo>
                  <a:pt x="592994" y="250035"/>
                </a:lnTo>
                <a:lnTo>
                  <a:pt x="596900" y="298450"/>
                </a:lnTo>
                <a:lnTo>
                  <a:pt x="592994" y="346864"/>
                </a:lnTo>
                <a:lnTo>
                  <a:pt x="581686" y="392789"/>
                </a:lnTo>
                <a:lnTo>
                  <a:pt x="563590" y="435612"/>
                </a:lnTo>
                <a:lnTo>
                  <a:pt x="539321" y="474717"/>
                </a:lnTo>
                <a:lnTo>
                  <a:pt x="509492" y="509492"/>
                </a:lnTo>
                <a:lnTo>
                  <a:pt x="474717" y="539321"/>
                </a:lnTo>
                <a:lnTo>
                  <a:pt x="435612" y="563590"/>
                </a:lnTo>
                <a:lnTo>
                  <a:pt x="392789" y="581686"/>
                </a:lnTo>
                <a:lnTo>
                  <a:pt x="346864" y="592994"/>
                </a:lnTo>
                <a:lnTo>
                  <a:pt x="298450" y="596900"/>
                </a:lnTo>
                <a:lnTo>
                  <a:pt x="250035" y="592994"/>
                </a:lnTo>
                <a:lnTo>
                  <a:pt x="204110" y="581686"/>
                </a:lnTo>
                <a:lnTo>
                  <a:pt x="161287" y="563590"/>
                </a:lnTo>
                <a:lnTo>
                  <a:pt x="122182" y="539321"/>
                </a:lnTo>
                <a:lnTo>
                  <a:pt x="87407" y="509492"/>
                </a:lnTo>
                <a:lnTo>
                  <a:pt x="57578" y="474717"/>
                </a:lnTo>
                <a:lnTo>
                  <a:pt x="33309" y="435612"/>
                </a:lnTo>
                <a:lnTo>
                  <a:pt x="15213" y="392789"/>
                </a:lnTo>
                <a:lnTo>
                  <a:pt x="3905" y="346864"/>
                </a:lnTo>
                <a:lnTo>
                  <a:pt x="0" y="298450"/>
                </a:lnTo>
                <a:close/>
              </a:path>
            </a:pathLst>
          </a:custGeom>
          <a:ln w="3810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18869" y="1964689"/>
            <a:ext cx="2565400" cy="797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4315" algn="r">
              <a:lnSpc>
                <a:spcPct val="100000"/>
              </a:lnSpc>
            </a:pPr>
            <a:r>
              <a:rPr sz="1800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000" spc="-5" dirty="0">
                <a:solidFill>
                  <a:srgbClr val="D9D9D9"/>
                </a:solidFill>
                <a:latin typeface="微软雅黑" panose="020B0503020204020204" charset="-122"/>
                <a:cs typeface="微软雅黑" panose="020B0503020204020204" charset="-122"/>
              </a:rPr>
              <a:t>不超过三项策略和重点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75050" y="3797300"/>
            <a:ext cx="596900" cy="596900"/>
          </a:xfrm>
          <a:custGeom>
            <a:avLst/>
            <a:gdLst/>
            <a:ahLst/>
            <a:cxnLst/>
            <a:rect l="l" t="t" r="r" b="b"/>
            <a:pathLst>
              <a:path w="596900" h="596900">
                <a:moveTo>
                  <a:pt x="298450" y="0"/>
                </a:moveTo>
                <a:lnTo>
                  <a:pt x="250035" y="3906"/>
                </a:lnTo>
                <a:lnTo>
                  <a:pt x="204110" y="15214"/>
                </a:lnTo>
                <a:lnTo>
                  <a:pt x="161287" y="33311"/>
                </a:lnTo>
                <a:lnTo>
                  <a:pt x="122182" y="57582"/>
                </a:lnTo>
                <a:lnTo>
                  <a:pt x="87407" y="87412"/>
                </a:lnTo>
                <a:lnTo>
                  <a:pt x="57578" y="122187"/>
                </a:lnTo>
                <a:lnTo>
                  <a:pt x="33309" y="161293"/>
                </a:lnTo>
                <a:lnTo>
                  <a:pt x="15213" y="204115"/>
                </a:lnTo>
                <a:lnTo>
                  <a:pt x="3905" y="250038"/>
                </a:lnTo>
                <a:lnTo>
                  <a:pt x="0" y="298450"/>
                </a:lnTo>
                <a:lnTo>
                  <a:pt x="3905" y="346861"/>
                </a:lnTo>
                <a:lnTo>
                  <a:pt x="15213" y="392784"/>
                </a:lnTo>
                <a:lnTo>
                  <a:pt x="33309" y="435606"/>
                </a:lnTo>
                <a:lnTo>
                  <a:pt x="57578" y="474712"/>
                </a:lnTo>
                <a:lnTo>
                  <a:pt x="87407" y="509487"/>
                </a:lnTo>
                <a:lnTo>
                  <a:pt x="122182" y="539317"/>
                </a:lnTo>
                <a:lnTo>
                  <a:pt x="161287" y="563588"/>
                </a:lnTo>
                <a:lnTo>
                  <a:pt x="204110" y="581685"/>
                </a:lnTo>
                <a:lnTo>
                  <a:pt x="250035" y="592993"/>
                </a:lnTo>
                <a:lnTo>
                  <a:pt x="298450" y="596900"/>
                </a:lnTo>
                <a:lnTo>
                  <a:pt x="346864" y="592993"/>
                </a:lnTo>
                <a:lnTo>
                  <a:pt x="392789" y="581685"/>
                </a:lnTo>
                <a:lnTo>
                  <a:pt x="435612" y="563588"/>
                </a:lnTo>
                <a:lnTo>
                  <a:pt x="474717" y="539317"/>
                </a:lnTo>
                <a:lnTo>
                  <a:pt x="509492" y="509487"/>
                </a:lnTo>
                <a:lnTo>
                  <a:pt x="539321" y="474712"/>
                </a:lnTo>
                <a:lnTo>
                  <a:pt x="563590" y="435606"/>
                </a:lnTo>
                <a:lnTo>
                  <a:pt x="581686" y="392784"/>
                </a:lnTo>
                <a:lnTo>
                  <a:pt x="592994" y="346861"/>
                </a:lnTo>
                <a:lnTo>
                  <a:pt x="596900" y="298450"/>
                </a:lnTo>
                <a:lnTo>
                  <a:pt x="592994" y="250038"/>
                </a:lnTo>
                <a:lnTo>
                  <a:pt x="581686" y="204115"/>
                </a:lnTo>
                <a:lnTo>
                  <a:pt x="563590" y="161293"/>
                </a:lnTo>
                <a:lnTo>
                  <a:pt x="539321" y="122187"/>
                </a:lnTo>
                <a:lnTo>
                  <a:pt x="509492" y="87412"/>
                </a:lnTo>
                <a:lnTo>
                  <a:pt x="474717" y="57582"/>
                </a:lnTo>
                <a:lnTo>
                  <a:pt x="435612" y="33311"/>
                </a:lnTo>
                <a:lnTo>
                  <a:pt x="392789" y="15214"/>
                </a:lnTo>
                <a:lnTo>
                  <a:pt x="346864" y="3906"/>
                </a:lnTo>
                <a:lnTo>
                  <a:pt x="2984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75050" y="3797300"/>
            <a:ext cx="596900" cy="596900"/>
          </a:xfrm>
          <a:custGeom>
            <a:avLst/>
            <a:gdLst/>
            <a:ahLst/>
            <a:cxnLst/>
            <a:rect l="l" t="t" r="r" b="b"/>
            <a:pathLst>
              <a:path w="596900" h="596900">
                <a:moveTo>
                  <a:pt x="0" y="298450"/>
                </a:moveTo>
                <a:lnTo>
                  <a:pt x="3905" y="250038"/>
                </a:lnTo>
                <a:lnTo>
                  <a:pt x="15213" y="204115"/>
                </a:lnTo>
                <a:lnTo>
                  <a:pt x="33309" y="161293"/>
                </a:lnTo>
                <a:lnTo>
                  <a:pt x="57578" y="122187"/>
                </a:lnTo>
                <a:lnTo>
                  <a:pt x="87407" y="87412"/>
                </a:lnTo>
                <a:lnTo>
                  <a:pt x="122182" y="57582"/>
                </a:lnTo>
                <a:lnTo>
                  <a:pt x="161287" y="33311"/>
                </a:lnTo>
                <a:lnTo>
                  <a:pt x="204110" y="15214"/>
                </a:lnTo>
                <a:lnTo>
                  <a:pt x="250035" y="3906"/>
                </a:lnTo>
                <a:lnTo>
                  <a:pt x="298450" y="0"/>
                </a:lnTo>
                <a:lnTo>
                  <a:pt x="346864" y="3906"/>
                </a:lnTo>
                <a:lnTo>
                  <a:pt x="392789" y="15214"/>
                </a:lnTo>
                <a:lnTo>
                  <a:pt x="435612" y="33311"/>
                </a:lnTo>
                <a:lnTo>
                  <a:pt x="474717" y="57582"/>
                </a:lnTo>
                <a:lnTo>
                  <a:pt x="509492" y="87412"/>
                </a:lnTo>
                <a:lnTo>
                  <a:pt x="539321" y="122187"/>
                </a:lnTo>
                <a:lnTo>
                  <a:pt x="563590" y="161293"/>
                </a:lnTo>
                <a:lnTo>
                  <a:pt x="581686" y="204115"/>
                </a:lnTo>
                <a:lnTo>
                  <a:pt x="592994" y="250038"/>
                </a:lnTo>
                <a:lnTo>
                  <a:pt x="596900" y="298450"/>
                </a:lnTo>
                <a:lnTo>
                  <a:pt x="592994" y="346861"/>
                </a:lnTo>
                <a:lnTo>
                  <a:pt x="581686" y="392784"/>
                </a:lnTo>
                <a:lnTo>
                  <a:pt x="563590" y="435606"/>
                </a:lnTo>
                <a:lnTo>
                  <a:pt x="539321" y="474712"/>
                </a:lnTo>
                <a:lnTo>
                  <a:pt x="509492" y="509487"/>
                </a:lnTo>
                <a:lnTo>
                  <a:pt x="474717" y="539317"/>
                </a:lnTo>
                <a:lnTo>
                  <a:pt x="435612" y="563588"/>
                </a:lnTo>
                <a:lnTo>
                  <a:pt x="392789" y="581685"/>
                </a:lnTo>
                <a:lnTo>
                  <a:pt x="346864" y="592993"/>
                </a:lnTo>
                <a:lnTo>
                  <a:pt x="298450" y="596900"/>
                </a:lnTo>
                <a:lnTo>
                  <a:pt x="250035" y="592993"/>
                </a:lnTo>
                <a:lnTo>
                  <a:pt x="204110" y="581685"/>
                </a:lnTo>
                <a:lnTo>
                  <a:pt x="161287" y="563588"/>
                </a:lnTo>
                <a:lnTo>
                  <a:pt x="122182" y="539317"/>
                </a:lnTo>
                <a:lnTo>
                  <a:pt x="87407" y="509487"/>
                </a:lnTo>
                <a:lnTo>
                  <a:pt x="57578" y="474712"/>
                </a:lnTo>
                <a:lnTo>
                  <a:pt x="33309" y="435606"/>
                </a:lnTo>
                <a:lnTo>
                  <a:pt x="15213" y="392784"/>
                </a:lnTo>
                <a:lnTo>
                  <a:pt x="3905" y="346861"/>
                </a:lnTo>
                <a:lnTo>
                  <a:pt x="0" y="298450"/>
                </a:lnTo>
                <a:close/>
              </a:path>
            </a:pathLst>
          </a:custGeom>
          <a:ln w="3810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81250" y="3983354"/>
            <a:ext cx="1805939" cy="797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6220" algn="r">
              <a:lnSpc>
                <a:spcPct val="100000"/>
              </a:lnSpc>
            </a:pPr>
            <a:r>
              <a:rPr sz="1800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000" dirty="0">
                <a:solidFill>
                  <a:srgbClr val="D9D9D9"/>
                </a:solidFill>
                <a:latin typeface="微软雅黑" panose="020B0503020204020204" charset="-122"/>
                <a:cs typeface="微软雅黑" panose="020B0503020204020204" charset="-122"/>
              </a:rPr>
              <a:t>做深做透是关键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0" y="1225550"/>
            <a:ext cx="2057400" cy="2063750"/>
          </a:xfrm>
          <a:custGeom>
            <a:avLst/>
            <a:gdLst/>
            <a:ahLst/>
            <a:cxnLst/>
            <a:rect l="l" t="t" r="r" b="b"/>
            <a:pathLst>
              <a:path w="2057400" h="2063750">
                <a:moveTo>
                  <a:pt x="0" y="1031875"/>
                </a:moveTo>
                <a:lnTo>
                  <a:pt x="1119" y="983303"/>
                </a:lnTo>
                <a:lnTo>
                  <a:pt x="4445" y="935308"/>
                </a:lnTo>
                <a:lnTo>
                  <a:pt x="9927" y="887941"/>
                </a:lnTo>
                <a:lnTo>
                  <a:pt x="17517" y="841251"/>
                </a:lnTo>
                <a:lnTo>
                  <a:pt x="27165" y="795288"/>
                </a:lnTo>
                <a:lnTo>
                  <a:pt x="38821" y="750100"/>
                </a:lnTo>
                <a:lnTo>
                  <a:pt x="52437" y="705737"/>
                </a:lnTo>
                <a:lnTo>
                  <a:pt x="67963" y="662250"/>
                </a:lnTo>
                <a:lnTo>
                  <a:pt x="85349" y="619688"/>
                </a:lnTo>
                <a:lnTo>
                  <a:pt x="104547" y="578099"/>
                </a:lnTo>
                <a:lnTo>
                  <a:pt x="125506" y="537535"/>
                </a:lnTo>
                <a:lnTo>
                  <a:pt x="148178" y="498044"/>
                </a:lnTo>
                <a:lnTo>
                  <a:pt x="172512" y="459675"/>
                </a:lnTo>
                <a:lnTo>
                  <a:pt x="198461" y="422480"/>
                </a:lnTo>
                <a:lnTo>
                  <a:pt x="225974" y="386506"/>
                </a:lnTo>
                <a:lnTo>
                  <a:pt x="255001" y="351804"/>
                </a:lnTo>
                <a:lnTo>
                  <a:pt x="285494" y="318423"/>
                </a:lnTo>
                <a:lnTo>
                  <a:pt x="317404" y="286413"/>
                </a:lnTo>
                <a:lnTo>
                  <a:pt x="350680" y="255823"/>
                </a:lnTo>
                <a:lnTo>
                  <a:pt x="385274" y="226703"/>
                </a:lnTo>
                <a:lnTo>
                  <a:pt x="421136" y="199103"/>
                </a:lnTo>
                <a:lnTo>
                  <a:pt x="458216" y="173072"/>
                </a:lnTo>
                <a:lnTo>
                  <a:pt x="496466" y="148659"/>
                </a:lnTo>
                <a:lnTo>
                  <a:pt x="535836" y="125914"/>
                </a:lnTo>
                <a:lnTo>
                  <a:pt x="576276" y="104887"/>
                </a:lnTo>
                <a:lnTo>
                  <a:pt x="617737" y="85628"/>
                </a:lnTo>
                <a:lnTo>
                  <a:pt x="660171" y="68185"/>
                </a:lnTo>
                <a:lnTo>
                  <a:pt x="703527" y="52609"/>
                </a:lnTo>
                <a:lnTo>
                  <a:pt x="747756" y="38949"/>
                </a:lnTo>
                <a:lnTo>
                  <a:pt x="792808" y="27254"/>
                </a:lnTo>
                <a:lnTo>
                  <a:pt x="838635" y="17575"/>
                </a:lnTo>
                <a:lnTo>
                  <a:pt x="885187" y="9960"/>
                </a:lnTo>
                <a:lnTo>
                  <a:pt x="932415" y="4459"/>
                </a:lnTo>
                <a:lnTo>
                  <a:pt x="980269" y="1123"/>
                </a:lnTo>
                <a:lnTo>
                  <a:pt x="1028700" y="0"/>
                </a:lnTo>
                <a:lnTo>
                  <a:pt x="1077130" y="1123"/>
                </a:lnTo>
                <a:lnTo>
                  <a:pt x="1124984" y="4459"/>
                </a:lnTo>
                <a:lnTo>
                  <a:pt x="1172212" y="9960"/>
                </a:lnTo>
                <a:lnTo>
                  <a:pt x="1218764" y="17575"/>
                </a:lnTo>
                <a:lnTo>
                  <a:pt x="1264591" y="27254"/>
                </a:lnTo>
                <a:lnTo>
                  <a:pt x="1309643" y="38949"/>
                </a:lnTo>
                <a:lnTo>
                  <a:pt x="1353872" y="52609"/>
                </a:lnTo>
                <a:lnTo>
                  <a:pt x="1397228" y="68185"/>
                </a:lnTo>
                <a:lnTo>
                  <a:pt x="1439662" y="85628"/>
                </a:lnTo>
                <a:lnTo>
                  <a:pt x="1481123" y="104887"/>
                </a:lnTo>
                <a:lnTo>
                  <a:pt x="1521563" y="125914"/>
                </a:lnTo>
                <a:lnTo>
                  <a:pt x="1560933" y="148659"/>
                </a:lnTo>
                <a:lnTo>
                  <a:pt x="1599183" y="173072"/>
                </a:lnTo>
                <a:lnTo>
                  <a:pt x="1636263" y="199103"/>
                </a:lnTo>
                <a:lnTo>
                  <a:pt x="1672125" y="226703"/>
                </a:lnTo>
                <a:lnTo>
                  <a:pt x="1706719" y="255823"/>
                </a:lnTo>
                <a:lnTo>
                  <a:pt x="1739995" y="286413"/>
                </a:lnTo>
                <a:lnTo>
                  <a:pt x="1771905" y="318423"/>
                </a:lnTo>
                <a:lnTo>
                  <a:pt x="1802398" y="351804"/>
                </a:lnTo>
                <a:lnTo>
                  <a:pt x="1831425" y="386506"/>
                </a:lnTo>
                <a:lnTo>
                  <a:pt x="1858938" y="422480"/>
                </a:lnTo>
                <a:lnTo>
                  <a:pt x="1884887" y="459675"/>
                </a:lnTo>
                <a:lnTo>
                  <a:pt x="1909221" y="498044"/>
                </a:lnTo>
                <a:lnTo>
                  <a:pt x="1931893" y="537535"/>
                </a:lnTo>
                <a:lnTo>
                  <a:pt x="1952852" y="578099"/>
                </a:lnTo>
                <a:lnTo>
                  <a:pt x="1972050" y="619688"/>
                </a:lnTo>
                <a:lnTo>
                  <a:pt x="1989436" y="662250"/>
                </a:lnTo>
                <a:lnTo>
                  <a:pt x="2004962" y="705737"/>
                </a:lnTo>
                <a:lnTo>
                  <a:pt x="2018578" y="750100"/>
                </a:lnTo>
                <a:lnTo>
                  <a:pt x="2030234" y="795288"/>
                </a:lnTo>
                <a:lnTo>
                  <a:pt x="2039882" y="841251"/>
                </a:lnTo>
                <a:lnTo>
                  <a:pt x="2047472" y="887941"/>
                </a:lnTo>
                <a:lnTo>
                  <a:pt x="2052954" y="935308"/>
                </a:lnTo>
                <a:lnTo>
                  <a:pt x="2056280" y="983303"/>
                </a:lnTo>
                <a:lnTo>
                  <a:pt x="2057400" y="1031875"/>
                </a:lnTo>
                <a:lnTo>
                  <a:pt x="2056280" y="1080446"/>
                </a:lnTo>
                <a:lnTo>
                  <a:pt x="2052954" y="1128441"/>
                </a:lnTo>
                <a:lnTo>
                  <a:pt x="2047472" y="1175808"/>
                </a:lnTo>
                <a:lnTo>
                  <a:pt x="2039882" y="1222498"/>
                </a:lnTo>
                <a:lnTo>
                  <a:pt x="2030234" y="1268461"/>
                </a:lnTo>
                <a:lnTo>
                  <a:pt x="2018578" y="1313649"/>
                </a:lnTo>
                <a:lnTo>
                  <a:pt x="2004962" y="1358012"/>
                </a:lnTo>
                <a:lnTo>
                  <a:pt x="1989436" y="1401499"/>
                </a:lnTo>
                <a:lnTo>
                  <a:pt x="1972050" y="1444061"/>
                </a:lnTo>
                <a:lnTo>
                  <a:pt x="1952852" y="1485650"/>
                </a:lnTo>
                <a:lnTo>
                  <a:pt x="1931893" y="1526214"/>
                </a:lnTo>
                <a:lnTo>
                  <a:pt x="1909221" y="1565705"/>
                </a:lnTo>
                <a:lnTo>
                  <a:pt x="1884887" y="1604074"/>
                </a:lnTo>
                <a:lnTo>
                  <a:pt x="1858938" y="1641269"/>
                </a:lnTo>
                <a:lnTo>
                  <a:pt x="1831425" y="1677243"/>
                </a:lnTo>
                <a:lnTo>
                  <a:pt x="1802398" y="1711945"/>
                </a:lnTo>
                <a:lnTo>
                  <a:pt x="1771905" y="1745326"/>
                </a:lnTo>
                <a:lnTo>
                  <a:pt x="1739995" y="1777336"/>
                </a:lnTo>
                <a:lnTo>
                  <a:pt x="1706719" y="1807926"/>
                </a:lnTo>
                <a:lnTo>
                  <a:pt x="1672125" y="1837046"/>
                </a:lnTo>
                <a:lnTo>
                  <a:pt x="1636263" y="1864646"/>
                </a:lnTo>
                <a:lnTo>
                  <a:pt x="1599183" y="1890677"/>
                </a:lnTo>
                <a:lnTo>
                  <a:pt x="1560933" y="1915090"/>
                </a:lnTo>
                <a:lnTo>
                  <a:pt x="1521563" y="1937835"/>
                </a:lnTo>
                <a:lnTo>
                  <a:pt x="1481123" y="1958862"/>
                </a:lnTo>
                <a:lnTo>
                  <a:pt x="1439662" y="1978121"/>
                </a:lnTo>
                <a:lnTo>
                  <a:pt x="1397228" y="1995564"/>
                </a:lnTo>
                <a:lnTo>
                  <a:pt x="1353872" y="2011140"/>
                </a:lnTo>
                <a:lnTo>
                  <a:pt x="1309643" y="2024800"/>
                </a:lnTo>
                <a:lnTo>
                  <a:pt x="1264591" y="2036495"/>
                </a:lnTo>
                <a:lnTo>
                  <a:pt x="1218764" y="2046174"/>
                </a:lnTo>
                <a:lnTo>
                  <a:pt x="1172212" y="2053789"/>
                </a:lnTo>
                <a:lnTo>
                  <a:pt x="1124984" y="2059290"/>
                </a:lnTo>
                <a:lnTo>
                  <a:pt x="1077130" y="2062626"/>
                </a:lnTo>
                <a:lnTo>
                  <a:pt x="1028700" y="2063750"/>
                </a:lnTo>
                <a:lnTo>
                  <a:pt x="980269" y="2062626"/>
                </a:lnTo>
                <a:lnTo>
                  <a:pt x="932415" y="2059290"/>
                </a:lnTo>
                <a:lnTo>
                  <a:pt x="885187" y="2053789"/>
                </a:lnTo>
                <a:lnTo>
                  <a:pt x="838635" y="2046174"/>
                </a:lnTo>
                <a:lnTo>
                  <a:pt x="792808" y="2036495"/>
                </a:lnTo>
                <a:lnTo>
                  <a:pt x="747756" y="2024800"/>
                </a:lnTo>
                <a:lnTo>
                  <a:pt x="703527" y="2011140"/>
                </a:lnTo>
                <a:lnTo>
                  <a:pt x="660171" y="1995564"/>
                </a:lnTo>
                <a:lnTo>
                  <a:pt x="617737" y="1978121"/>
                </a:lnTo>
                <a:lnTo>
                  <a:pt x="576276" y="1958862"/>
                </a:lnTo>
                <a:lnTo>
                  <a:pt x="535836" y="1937835"/>
                </a:lnTo>
                <a:lnTo>
                  <a:pt x="496466" y="1915090"/>
                </a:lnTo>
                <a:lnTo>
                  <a:pt x="458216" y="1890677"/>
                </a:lnTo>
                <a:lnTo>
                  <a:pt x="421136" y="1864646"/>
                </a:lnTo>
                <a:lnTo>
                  <a:pt x="385274" y="1837046"/>
                </a:lnTo>
                <a:lnTo>
                  <a:pt x="350680" y="1807926"/>
                </a:lnTo>
                <a:lnTo>
                  <a:pt x="317404" y="1777336"/>
                </a:lnTo>
                <a:lnTo>
                  <a:pt x="285494" y="1745326"/>
                </a:lnTo>
                <a:lnTo>
                  <a:pt x="255001" y="1711945"/>
                </a:lnTo>
                <a:lnTo>
                  <a:pt x="225974" y="1677243"/>
                </a:lnTo>
                <a:lnTo>
                  <a:pt x="198461" y="1641269"/>
                </a:lnTo>
                <a:lnTo>
                  <a:pt x="172512" y="1604074"/>
                </a:lnTo>
                <a:lnTo>
                  <a:pt x="148178" y="1565705"/>
                </a:lnTo>
                <a:lnTo>
                  <a:pt x="125506" y="1526214"/>
                </a:lnTo>
                <a:lnTo>
                  <a:pt x="104547" y="1485650"/>
                </a:lnTo>
                <a:lnTo>
                  <a:pt x="85349" y="1444061"/>
                </a:lnTo>
                <a:lnTo>
                  <a:pt x="67963" y="1401499"/>
                </a:lnTo>
                <a:lnTo>
                  <a:pt x="52437" y="1358012"/>
                </a:lnTo>
                <a:lnTo>
                  <a:pt x="38821" y="1313649"/>
                </a:lnTo>
                <a:lnTo>
                  <a:pt x="27165" y="1268461"/>
                </a:lnTo>
                <a:lnTo>
                  <a:pt x="17517" y="1222498"/>
                </a:lnTo>
                <a:lnTo>
                  <a:pt x="9927" y="1175808"/>
                </a:lnTo>
                <a:lnTo>
                  <a:pt x="4445" y="1128441"/>
                </a:lnTo>
                <a:lnTo>
                  <a:pt x="1119" y="1080446"/>
                </a:lnTo>
                <a:lnTo>
                  <a:pt x="0" y="1031875"/>
                </a:lnTo>
                <a:close/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42050" y="1308100"/>
            <a:ext cx="1892300" cy="1898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2050" y="1308100"/>
            <a:ext cx="1892300" cy="1898650"/>
          </a:xfrm>
          <a:custGeom>
            <a:avLst/>
            <a:gdLst/>
            <a:ahLst/>
            <a:cxnLst/>
            <a:rect l="l" t="t" r="r" b="b"/>
            <a:pathLst>
              <a:path w="1892300" h="1898650">
                <a:moveTo>
                  <a:pt x="0" y="949325"/>
                </a:moveTo>
                <a:lnTo>
                  <a:pt x="1230" y="900476"/>
                </a:lnTo>
                <a:lnTo>
                  <a:pt x="4884" y="852268"/>
                </a:lnTo>
                <a:lnTo>
                  <a:pt x="10900" y="804761"/>
                </a:lnTo>
                <a:lnTo>
                  <a:pt x="19219" y="758014"/>
                </a:lnTo>
                <a:lnTo>
                  <a:pt x="29783" y="712087"/>
                </a:lnTo>
                <a:lnTo>
                  <a:pt x="42531" y="667040"/>
                </a:lnTo>
                <a:lnTo>
                  <a:pt x="57405" y="622931"/>
                </a:lnTo>
                <a:lnTo>
                  <a:pt x="74344" y="579822"/>
                </a:lnTo>
                <a:lnTo>
                  <a:pt x="93290" y="537771"/>
                </a:lnTo>
                <a:lnTo>
                  <a:pt x="114182" y="496838"/>
                </a:lnTo>
                <a:lnTo>
                  <a:pt x="136963" y="457083"/>
                </a:lnTo>
                <a:lnTo>
                  <a:pt x="161571" y="418566"/>
                </a:lnTo>
                <a:lnTo>
                  <a:pt x="187948" y="381346"/>
                </a:lnTo>
                <a:lnTo>
                  <a:pt x="216035" y="345483"/>
                </a:lnTo>
                <a:lnTo>
                  <a:pt x="245771" y="311036"/>
                </a:lnTo>
                <a:lnTo>
                  <a:pt x="277098" y="278066"/>
                </a:lnTo>
                <a:lnTo>
                  <a:pt x="309955" y="246632"/>
                </a:lnTo>
                <a:lnTo>
                  <a:pt x="344285" y="216793"/>
                </a:lnTo>
                <a:lnTo>
                  <a:pt x="380027" y="188609"/>
                </a:lnTo>
                <a:lnTo>
                  <a:pt x="417121" y="162140"/>
                </a:lnTo>
                <a:lnTo>
                  <a:pt x="455509" y="137446"/>
                </a:lnTo>
                <a:lnTo>
                  <a:pt x="495131" y="114586"/>
                </a:lnTo>
                <a:lnTo>
                  <a:pt x="535928" y="93620"/>
                </a:lnTo>
                <a:lnTo>
                  <a:pt x="577840" y="74608"/>
                </a:lnTo>
                <a:lnTo>
                  <a:pt x="620807" y="57609"/>
                </a:lnTo>
                <a:lnTo>
                  <a:pt x="664771" y="42683"/>
                </a:lnTo>
                <a:lnTo>
                  <a:pt x="709672" y="29889"/>
                </a:lnTo>
                <a:lnTo>
                  <a:pt x="755450" y="19288"/>
                </a:lnTo>
                <a:lnTo>
                  <a:pt x="802046" y="10939"/>
                </a:lnTo>
                <a:lnTo>
                  <a:pt x="849401" y="4901"/>
                </a:lnTo>
                <a:lnTo>
                  <a:pt x="897455" y="1235"/>
                </a:lnTo>
                <a:lnTo>
                  <a:pt x="946150" y="0"/>
                </a:lnTo>
                <a:lnTo>
                  <a:pt x="994844" y="1235"/>
                </a:lnTo>
                <a:lnTo>
                  <a:pt x="1042898" y="4901"/>
                </a:lnTo>
                <a:lnTo>
                  <a:pt x="1090253" y="10939"/>
                </a:lnTo>
                <a:lnTo>
                  <a:pt x="1136849" y="19288"/>
                </a:lnTo>
                <a:lnTo>
                  <a:pt x="1182627" y="29889"/>
                </a:lnTo>
                <a:lnTo>
                  <a:pt x="1227528" y="42683"/>
                </a:lnTo>
                <a:lnTo>
                  <a:pt x="1271492" y="57609"/>
                </a:lnTo>
                <a:lnTo>
                  <a:pt x="1314459" y="74608"/>
                </a:lnTo>
                <a:lnTo>
                  <a:pt x="1356371" y="93620"/>
                </a:lnTo>
                <a:lnTo>
                  <a:pt x="1397168" y="114586"/>
                </a:lnTo>
                <a:lnTo>
                  <a:pt x="1436790" y="137446"/>
                </a:lnTo>
                <a:lnTo>
                  <a:pt x="1475178" y="162140"/>
                </a:lnTo>
                <a:lnTo>
                  <a:pt x="1512272" y="188609"/>
                </a:lnTo>
                <a:lnTo>
                  <a:pt x="1548014" y="216793"/>
                </a:lnTo>
                <a:lnTo>
                  <a:pt x="1582344" y="246632"/>
                </a:lnTo>
                <a:lnTo>
                  <a:pt x="1615201" y="278066"/>
                </a:lnTo>
                <a:lnTo>
                  <a:pt x="1646528" y="311036"/>
                </a:lnTo>
                <a:lnTo>
                  <a:pt x="1676264" y="345483"/>
                </a:lnTo>
                <a:lnTo>
                  <a:pt x="1704351" y="381346"/>
                </a:lnTo>
                <a:lnTo>
                  <a:pt x="1730728" y="418566"/>
                </a:lnTo>
                <a:lnTo>
                  <a:pt x="1755336" y="457083"/>
                </a:lnTo>
                <a:lnTo>
                  <a:pt x="1778117" y="496838"/>
                </a:lnTo>
                <a:lnTo>
                  <a:pt x="1799009" y="537771"/>
                </a:lnTo>
                <a:lnTo>
                  <a:pt x="1817955" y="579822"/>
                </a:lnTo>
                <a:lnTo>
                  <a:pt x="1834894" y="622931"/>
                </a:lnTo>
                <a:lnTo>
                  <a:pt x="1849768" y="667040"/>
                </a:lnTo>
                <a:lnTo>
                  <a:pt x="1862516" y="712087"/>
                </a:lnTo>
                <a:lnTo>
                  <a:pt x="1873080" y="758014"/>
                </a:lnTo>
                <a:lnTo>
                  <a:pt x="1881399" y="804761"/>
                </a:lnTo>
                <a:lnTo>
                  <a:pt x="1887415" y="852268"/>
                </a:lnTo>
                <a:lnTo>
                  <a:pt x="1891069" y="900476"/>
                </a:lnTo>
                <a:lnTo>
                  <a:pt x="1892300" y="949325"/>
                </a:lnTo>
                <a:lnTo>
                  <a:pt x="1891069" y="998173"/>
                </a:lnTo>
                <a:lnTo>
                  <a:pt x="1887415" y="1046381"/>
                </a:lnTo>
                <a:lnTo>
                  <a:pt x="1881399" y="1093888"/>
                </a:lnTo>
                <a:lnTo>
                  <a:pt x="1873080" y="1140635"/>
                </a:lnTo>
                <a:lnTo>
                  <a:pt x="1862516" y="1186562"/>
                </a:lnTo>
                <a:lnTo>
                  <a:pt x="1849768" y="1231609"/>
                </a:lnTo>
                <a:lnTo>
                  <a:pt x="1834894" y="1275718"/>
                </a:lnTo>
                <a:lnTo>
                  <a:pt x="1817955" y="1318827"/>
                </a:lnTo>
                <a:lnTo>
                  <a:pt x="1799009" y="1360878"/>
                </a:lnTo>
                <a:lnTo>
                  <a:pt x="1778117" y="1401811"/>
                </a:lnTo>
                <a:lnTo>
                  <a:pt x="1755336" y="1441566"/>
                </a:lnTo>
                <a:lnTo>
                  <a:pt x="1730728" y="1480083"/>
                </a:lnTo>
                <a:lnTo>
                  <a:pt x="1704351" y="1517303"/>
                </a:lnTo>
                <a:lnTo>
                  <a:pt x="1676264" y="1553166"/>
                </a:lnTo>
                <a:lnTo>
                  <a:pt x="1646528" y="1587613"/>
                </a:lnTo>
                <a:lnTo>
                  <a:pt x="1615201" y="1620583"/>
                </a:lnTo>
                <a:lnTo>
                  <a:pt x="1582344" y="1652017"/>
                </a:lnTo>
                <a:lnTo>
                  <a:pt x="1548014" y="1681856"/>
                </a:lnTo>
                <a:lnTo>
                  <a:pt x="1512272" y="1710040"/>
                </a:lnTo>
                <a:lnTo>
                  <a:pt x="1475178" y="1736509"/>
                </a:lnTo>
                <a:lnTo>
                  <a:pt x="1436790" y="1761203"/>
                </a:lnTo>
                <a:lnTo>
                  <a:pt x="1397168" y="1784063"/>
                </a:lnTo>
                <a:lnTo>
                  <a:pt x="1356371" y="1805029"/>
                </a:lnTo>
                <a:lnTo>
                  <a:pt x="1314459" y="1824041"/>
                </a:lnTo>
                <a:lnTo>
                  <a:pt x="1271492" y="1841040"/>
                </a:lnTo>
                <a:lnTo>
                  <a:pt x="1227528" y="1855966"/>
                </a:lnTo>
                <a:lnTo>
                  <a:pt x="1182627" y="1868760"/>
                </a:lnTo>
                <a:lnTo>
                  <a:pt x="1136849" y="1879361"/>
                </a:lnTo>
                <a:lnTo>
                  <a:pt x="1090253" y="1887710"/>
                </a:lnTo>
                <a:lnTo>
                  <a:pt x="1042898" y="1893748"/>
                </a:lnTo>
                <a:lnTo>
                  <a:pt x="994844" y="1897414"/>
                </a:lnTo>
                <a:lnTo>
                  <a:pt x="946150" y="1898650"/>
                </a:lnTo>
                <a:lnTo>
                  <a:pt x="897455" y="1897414"/>
                </a:lnTo>
                <a:lnTo>
                  <a:pt x="849401" y="1893748"/>
                </a:lnTo>
                <a:lnTo>
                  <a:pt x="802046" y="1887710"/>
                </a:lnTo>
                <a:lnTo>
                  <a:pt x="755450" y="1879361"/>
                </a:lnTo>
                <a:lnTo>
                  <a:pt x="709672" y="1868760"/>
                </a:lnTo>
                <a:lnTo>
                  <a:pt x="664771" y="1855966"/>
                </a:lnTo>
                <a:lnTo>
                  <a:pt x="620807" y="1841040"/>
                </a:lnTo>
                <a:lnTo>
                  <a:pt x="577840" y="1824041"/>
                </a:lnTo>
                <a:lnTo>
                  <a:pt x="535928" y="1805029"/>
                </a:lnTo>
                <a:lnTo>
                  <a:pt x="495131" y="1784063"/>
                </a:lnTo>
                <a:lnTo>
                  <a:pt x="455509" y="1761203"/>
                </a:lnTo>
                <a:lnTo>
                  <a:pt x="417121" y="1736509"/>
                </a:lnTo>
                <a:lnTo>
                  <a:pt x="380027" y="1710040"/>
                </a:lnTo>
                <a:lnTo>
                  <a:pt x="344285" y="1681856"/>
                </a:lnTo>
                <a:lnTo>
                  <a:pt x="309955" y="1652017"/>
                </a:lnTo>
                <a:lnTo>
                  <a:pt x="277098" y="1620583"/>
                </a:lnTo>
                <a:lnTo>
                  <a:pt x="245771" y="1587613"/>
                </a:lnTo>
                <a:lnTo>
                  <a:pt x="216035" y="1553166"/>
                </a:lnTo>
                <a:lnTo>
                  <a:pt x="187948" y="1517303"/>
                </a:lnTo>
                <a:lnTo>
                  <a:pt x="161571" y="1480083"/>
                </a:lnTo>
                <a:lnTo>
                  <a:pt x="136963" y="1441566"/>
                </a:lnTo>
                <a:lnTo>
                  <a:pt x="114182" y="1401811"/>
                </a:lnTo>
                <a:lnTo>
                  <a:pt x="93290" y="1360878"/>
                </a:lnTo>
                <a:lnTo>
                  <a:pt x="74344" y="1318827"/>
                </a:lnTo>
                <a:lnTo>
                  <a:pt x="57405" y="1275718"/>
                </a:lnTo>
                <a:lnTo>
                  <a:pt x="42531" y="1231609"/>
                </a:lnTo>
                <a:lnTo>
                  <a:pt x="29783" y="1186562"/>
                </a:lnTo>
                <a:lnTo>
                  <a:pt x="19219" y="1140635"/>
                </a:lnTo>
                <a:lnTo>
                  <a:pt x="10900" y="1093888"/>
                </a:lnTo>
                <a:lnTo>
                  <a:pt x="4884" y="1046381"/>
                </a:lnTo>
                <a:lnTo>
                  <a:pt x="1230" y="998173"/>
                </a:lnTo>
                <a:lnTo>
                  <a:pt x="0" y="949325"/>
                </a:lnTo>
                <a:close/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216154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人才盘点的意义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50" y="1225550"/>
            <a:ext cx="2057400" cy="2063750"/>
          </a:xfrm>
          <a:custGeom>
            <a:avLst/>
            <a:gdLst/>
            <a:ahLst/>
            <a:cxnLst/>
            <a:rect l="l" t="t" r="r" b="b"/>
            <a:pathLst>
              <a:path w="2057400" h="2063750">
                <a:moveTo>
                  <a:pt x="0" y="1031875"/>
                </a:moveTo>
                <a:lnTo>
                  <a:pt x="1119" y="983303"/>
                </a:lnTo>
                <a:lnTo>
                  <a:pt x="4445" y="935308"/>
                </a:lnTo>
                <a:lnTo>
                  <a:pt x="9928" y="887941"/>
                </a:lnTo>
                <a:lnTo>
                  <a:pt x="17519" y="841251"/>
                </a:lnTo>
                <a:lnTo>
                  <a:pt x="27168" y="795288"/>
                </a:lnTo>
                <a:lnTo>
                  <a:pt x="38826" y="750100"/>
                </a:lnTo>
                <a:lnTo>
                  <a:pt x="52443" y="705737"/>
                </a:lnTo>
                <a:lnTo>
                  <a:pt x="67971" y="662250"/>
                </a:lnTo>
                <a:lnTo>
                  <a:pt x="85359" y="619688"/>
                </a:lnTo>
                <a:lnTo>
                  <a:pt x="104558" y="578099"/>
                </a:lnTo>
                <a:lnTo>
                  <a:pt x="125519" y="537535"/>
                </a:lnTo>
                <a:lnTo>
                  <a:pt x="148192" y="498044"/>
                </a:lnTo>
                <a:lnTo>
                  <a:pt x="172529" y="459675"/>
                </a:lnTo>
                <a:lnTo>
                  <a:pt x="198479" y="422480"/>
                </a:lnTo>
                <a:lnTo>
                  <a:pt x="225994" y="386506"/>
                </a:lnTo>
                <a:lnTo>
                  <a:pt x="255023" y="351804"/>
                </a:lnTo>
                <a:lnTo>
                  <a:pt x="285518" y="318423"/>
                </a:lnTo>
                <a:lnTo>
                  <a:pt x="317428" y="286413"/>
                </a:lnTo>
                <a:lnTo>
                  <a:pt x="350706" y="255823"/>
                </a:lnTo>
                <a:lnTo>
                  <a:pt x="385300" y="226703"/>
                </a:lnTo>
                <a:lnTo>
                  <a:pt x="421163" y="199103"/>
                </a:lnTo>
                <a:lnTo>
                  <a:pt x="458244" y="173072"/>
                </a:lnTo>
                <a:lnTo>
                  <a:pt x="496494" y="148659"/>
                </a:lnTo>
                <a:lnTo>
                  <a:pt x="535864" y="125914"/>
                </a:lnTo>
                <a:lnTo>
                  <a:pt x="576304" y="104887"/>
                </a:lnTo>
                <a:lnTo>
                  <a:pt x="617764" y="85628"/>
                </a:lnTo>
                <a:lnTo>
                  <a:pt x="660197" y="68185"/>
                </a:lnTo>
                <a:lnTo>
                  <a:pt x="703551" y="52609"/>
                </a:lnTo>
                <a:lnTo>
                  <a:pt x="747778" y="38949"/>
                </a:lnTo>
                <a:lnTo>
                  <a:pt x="792828" y="27254"/>
                </a:lnTo>
                <a:lnTo>
                  <a:pt x="838652" y="17575"/>
                </a:lnTo>
                <a:lnTo>
                  <a:pt x="885201" y="9960"/>
                </a:lnTo>
                <a:lnTo>
                  <a:pt x="932425" y="4459"/>
                </a:lnTo>
                <a:lnTo>
                  <a:pt x="980274" y="1123"/>
                </a:lnTo>
                <a:lnTo>
                  <a:pt x="1028700" y="0"/>
                </a:lnTo>
                <a:lnTo>
                  <a:pt x="1077130" y="1123"/>
                </a:lnTo>
                <a:lnTo>
                  <a:pt x="1124984" y="4459"/>
                </a:lnTo>
                <a:lnTo>
                  <a:pt x="1172212" y="9960"/>
                </a:lnTo>
                <a:lnTo>
                  <a:pt x="1218764" y="17575"/>
                </a:lnTo>
                <a:lnTo>
                  <a:pt x="1264591" y="27254"/>
                </a:lnTo>
                <a:lnTo>
                  <a:pt x="1309643" y="38949"/>
                </a:lnTo>
                <a:lnTo>
                  <a:pt x="1353872" y="52609"/>
                </a:lnTo>
                <a:lnTo>
                  <a:pt x="1397228" y="68185"/>
                </a:lnTo>
                <a:lnTo>
                  <a:pt x="1439662" y="85628"/>
                </a:lnTo>
                <a:lnTo>
                  <a:pt x="1481123" y="104887"/>
                </a:lnTo>
                <a:lnTo>
                  <a:pt x="1521563" y="125914"/>
                </a:lnTo>
                <a:lnTo>
                  <a:pt x="1560933" y="148659"/>
                </a:lnTo>
                <a:lnTo>
                  <a:pt x="1599183" y="173072"/>
                </a:lnTo>
                <a:lnTo>
                  <a:pt x="1636263" y="199103"/>
                </a:lnTo>
                <a:lnTo>
                  <a:pt x="1672125" y="226703"/>
                </a:lnTo>
                <a:lnTo>
                  <a:pt x="1706719" y="255823"/>
                </a:lnTo>
                <a:lnTo>
                  <a:pt x="1739995" y="286413"/>
                </a:lnTo>
                <a:lnTo>
                  <a:pt x="1771905" y="318423"/>
                </a:lnTo>
                <a:lnTo>
                  <a:pt x="1802398" y="351804"/>
                </a:lnTo>
                <a:lnTo>
                  <a:pt x="1831425" y="386506"/>
                </a:lnTo>
                <a:lnTo>
                  <a:pt x="1858938" y="422480"/>
                </a:lnTo>
                <a:lnTo>
                  <a:pt x="1884887" y="459675"/>
                </a:lnTo>
                <a:lnTo>
                  <a:pt x="1909221" y="498044"/>
                </a:lnTo>
                <a:lnTo>
                  <a:pt x="1931893" y="537535"/>
                </a:lnTo>
                <a:lnTo>
                  <a:pt x="1952852" y="578099"/>
                </a:lnTo>
                <a:lnTo>
                  <a:pt x="1972050" y="619688"/>
                </a:lnTo>
                <a:lnTo>
                  <a:pt x="1989436" y="662250"/>
                </a:lnTo>
                <a:lnTo>
                  <a:pt x="2004962" y="705737"/>
                </a:lnTo>
                <a:lnTo>
                  <a:pt x="2018578" y="750100"/>
                </a:lnTo>
                <a:lnTo>
                  <a:pt x="2030234" y="795288"/>
                </a:lnTo>
                <a:lnTo>
                  <a:pt x="2039882" y="841251"/>
                </a:lnTo>
                <a:lnTo>
                  <a:pt x="2047472" y="887941"/>
                </a:lnTo>
                <a:lnTo>
                  <a:pt x="2052954" y="935308"/>
                </a:lnTo>
                <a:lnTo>
                  <a:pt x="2056280" y="983303"/>
                </a:lnTo>
                <a:lnTo>
                  <a:pt x="2057400" y="1031875"/>
                </a:lnTo>
                <a:lnTo>
                  <a:pt x="2056280" y="1080446"/>
                </a:lnTo>
                <a:lnTo>
                  <a:pt x="2052954" y="1128441"/>
                </a:lnTo>
                <a:lnTo>
                  <a:pt x="2047472" y="1175808"/>
                </a:lnTo>
                <a:lnTo>
                  <a:pt x="2039882" y="1222498"/>
                </a:lnTo>
                <a:lnTo>
                  <a:pt x="2030234" y="1268461"/>
                </a:lnTo>
                <a:lnTo>
                  <a:pt x="2018578" y="1313649"/>
                </a:lnTo>
                <a:lnTo>
                  <a:pt x="2004962" y="1358012"/>
                </a:lnTo>
                <a:lnTo>
                  <a:pt x="1989436" y="1401499"/>
                </a:lnTo>
                <a:lnTo>
                  <a:pt x="1972050" y="1444061"/>
                </a:lnTo>
                <a:lnTo>
                  <a:pt x="1952852" y="1485650"/>
                </a:lnTo>
                <a:lnTo>
                  <a:pt x="1931893" y="1526214"/>
                </a:lnTo>
                <a:lnTo>
                  <a:pt x="1909221" y="1565705"/>
                </a:lnTo>
                <a:lnTo>
                  <a:pt x="1884887" y="1604074"/>
                </a:lnTo>
                <a:lnTo>
                  <a:pt x="1858938" y="1641269"/>
                </a:lnTo>
                <a:lnTo>
                  <a:pt x="1831425" y="1677243"/>
                </a:lnTo>
                <a:lnTo>
                  <a:pt x="1802398" y="1711945"/>
                </a:lnTo>
                <a:lnTo>
                  <a:pt x="1771905" y="1745326"/>
                </a:lnTo>
                <a:lnTo>
                  <a:pt x="1739995" y="1777336"/>
                </a:lnTo>
                <a:lnTo>
                  <a:pt x="1706719" y="1807926"/>
                </a:lnTo>
                <a:lnTo>
                  <a:pt x="1672125" y="1837046"/>
                </a:lnTo>
                <a:lnTo>
                  <a:pt x="1636263" y="1864646"/>
                </a:lnTo>
                <a:lnTo>
                  <a:pt x="1599183" y="1890677"/>
                </a:lnTo>
                <a:lnTo>
                  <a:pt x="1560933" y="1915090"/>
                </a:lnTo>
                <a:lnTo>
                  <a:pt x="1521563" y="1937835"/>
                </a:lnTo>
                <a:lnTo>
                  <a:pt x="1481123" y="1958862"/>
                </a:lnTo>
                <a:lnTo>
                  <a:pt x="1439662" y="1978121"/>
                </a:lnTo>
                <a:lnTo>
                  <a:pt x="1397228" y="1995564"/>
                </a:lnTo>
                <a:lnTo>
                  <a:pt x="1353872" y="2011140"/>
                </a:lnTo>
                <a:lnTo>
                  <a:pt x="1309643" y="2024800"/>
                </a:lnTo>
                <a:lnTo>
                  <a:pt x="1264591" y="2036495"/>
                </a:lnTo>
                <a:lnTo>
                  <a:pt x="1218764" y="2046174"/>
                </a:lnTo>
                <a:lnTo>
                  <a:pt x="1172212" y="2053789"/>
                </a:lnTo>
                <a:lnTo>
                  <a:pt x="1124984" y="2059290"/>
                </a:lnTo>
                <a:lnTo>
                  <a:pt x="1077130" y="2062626"/>
                </a:lnTo>
                <a:lnTo>
                  <a:pt x="1028700" y="2063750"/>
                </a:lnTo>
                <a:lnTo>
                  <a:pt x="980274" y="2062626"/>
                </a:lnTo>
                <a:lnTo>
                  <a:pt x="932425" y="2059290"/>
                </a:lnTo>
                <a:lnTo>
                  <a:pt x="885201" y="2053789"/>
                </a:lnTo>
                <a:lnTo>
                  <a:pt x="838652" y="2046174"/>
                </a:lnTo>
                <a:lnTo>
                  <a:pt x="792828" y="2036495"/>
                </a:lnTo>
                <a:lnTo>
                  <a:pt x="747778" y="2024800"/>
                </a:lnTo>
                <a:lnTo>
                  <a:pt x="703551" y="2011140"/>
                </a:lnTo>
                <a:lnTo>
                  <a:pt x="660197" y="1995564"/>
                </a:lnTo>
                <a:lnTo>
                  <a:pt x="617764" y="1978121"/>
                </a:lnTo>
                <a:lnTo>
                  <a:pt x="576304" y="1958862"/>
                </a:lnTo>
                <a:lnTo>
                  <a:pt x="535864" y="1937835"/>
                </a:lnTo>
                <a:lnTo>
                  <a:pt x="496494" y="1915090"/>
                </a:lnTo>
                <a:lnTo>
                  <a:pt x="458244" y="1890677"/>
                </a:lnTo>
                <a:lnTo>
                  <a:pt x="421163" y="1864646"/>
                </a:lnTo>
                <a:lnTo>
                  <a:pt x="385300" y="1837046"/>
                </a:lnTo>
                <a:lnTo>
                  <a:pt x="350706" y="1807926"/>
                </a:lnTo>
                <a:lnTo>
                  <a:pt x="317428" y="1777336"/>
                </a:lnTo>
                <a:lnTo>
                  <a:pt x="285518" y="1745326"/>
                </a:lnTo>
                <a:lnTo>
                  <a:pt x="255023" y="1711945"/>
                </a:lnTo>
                <a:lnTo>
                  <a:pt x="225994" y="1677243"/>
                </a:lnTo>
                <a:lnTo>
                  <a:pt x="198479" y="1641269"/>
                </a:lnTo>
                <a:lnTo>
                  <a:pt x="172529" y="1604074"/>
                </a:lnTo>
                <a:lnTo>
                  <a:pt x="148192" y="1565705"/>
                </a:lnTo>
                <a:lnTo>
                  <a:pt x="125519" y="1526214"/>
                </a:lnTo>
                <a:lnTo>
                  <a:pt x="104558" y="1485650"/>
                </a:lnTo>
                <a:lnTo>
                  <a:pt x="85359" y="1444061"/>
                </a:lnTo>
                <a:lnTo>
                  <a:pt x="67971" y="1401499"/>
                </a:lnTo>
                <a:lnTo>
                  <a:pt x="52443" y="1358012"/>
                </a:lnTo>
                <a:lnTo>
                  <a:pt x="38826" y="1313649"/>
                </a:lnTo>
                <a:lnTo>
                  <a:pt x="27168" y="1268461"/>
                </a:lnTo>
                <a:lnTo>
                  <a:pt x="17519" y="1222498"/>
                </a:lnTo>
                <a:lnTo>
                  <a:pt x="9928" y="1175808"/>
                </a:lnTo>
                <a:lnTo>
                  <a:pt x="4445" y="1128441"/>
                </a:lnTo>
                <a:lnTo>
                  <a:pt x="1119" y="1080446"/>
                </a:lnTo>
                <a:lnTo>
                  <a:pt x="0" y="1031875"/>
                </a:lnTo>
                <a:close/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900" y="1308100"/>
            <a:ext cx="1892300" cy="1898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900" y="1308100"/>
            <a:ext cx="1892300" cy="1898650"/>
          </a:xfrm>
          <a:custGeom>
            <a:avLst/>
            <a:gdLst/>
            <a:ahLst/>
            <a:cxnLst/>
            <a:rect l="l" t="t" r="r" b="b"/>
            <a:pathLst>
              <a:path w="1892300" h="1898650">
                <a:moveTo>
                  <a:pt x="0" y="949325"/>
                </a:moveTo>
                <a:lnTo>
                  <a:pt x="1231" y="900476"/>
                </a:lnTo>
                <a:lnTo>
                  <a:pt x="4884" y="852268"/>
                </a:lnTo>
                <a:lnTo>
                  <a:pt x="10901" y="804761"/>
                </a:lnTo>
                <a:lnTo>
                  <a:pt x="19222" y="758014"/>
                </a:lnTo>
                <a:lnTo>
                  <a:pt x="29787" y="712087"/>
                </a:lnTo>
                <a:lnTo>
                  <a:pt x="42537" y="667040"/>
                </a:lnTo>
                <a:lnTo>
                  <a:pt x="57412" y="622931"/>
                </a:lnTo>
                <a:lnTo>
                  <a:pt x="74353" y="579822"/>
                </a:lnTo>
                <a:lnTo>
                  <a:pt x="93301" y="537771"/>
                </a:lnTo>
                <a:lnTo>
                  <a:pt x="114195" y="496838"/>
                </a:lnTo>
                <a:lnTo>
                  <a:pt x="136977" y="457083"/>
                </a:lnTo>
                <a:lnTo>
                  <a:pt x="161588" y="418566"/>
                </a:lnTo>
                <a:lnTo>
                  <a:pt x="187967" y="381346"/>
                </a:lnTo>
                <a:lnTo>
                  <a:pt x="216055" y="345483"/>
                </a:lnTo>
                <a:lnTo>
                  <a:pt x="245793" y="311036"/>
                </a:lnTo>
                <a:lnTo>
                  <a:pt x="277121" y="278066"/>
                </a:lnTo>
                <a:lnTo>
                  <a:pt x="309981" y="246632"/>
                </a:lnTo>
                <a:lnTo>
                  <a:pt x="344311" y="216793"/>
                </a:lnTo>
                <a:lnTo>
                  <a:pt x="380054" y="188609"/>
                </a:lnTo>
                <a:lnTo>
                  <a:pt x="417149" y="162140"/>
                </a:lnTo>
                <a:lnTo>
                  <a:pt x="455538" y="137446"/>
                </a:lnTo>
                <a:lnTo>
                  <a:pt x="495159" y="114586"/>
                </a:lnTo>
                <a:lnTo>
                  <a:pt x="535956" y="93620"/>
                </a:lnTo>
                <a:lnTo>
                  <a:pt x="577866" y="74608"/>
                </a:lnTo>
                <a:lnTo>
                  <a:pt x="620832" y="57609"/>
                </a:lnTo>
                <a:lnTo>
                  <a:pt x="664794" y="42683"/>
                </a:lnTo>
                <a:lnTo>
                  <a:pt x="709693" y="29889"/>
                </a:lnTo>
                <a:lnTo>
                  <a:pt x="755468" y="19288"/>
                </a:lnTo>
                <a:lnTo>
                  <a:pt x="802061" y="10939"/>
                </a:lnTo>
                <a:lnTo>
                  <a:pt x="849412" y="4901"/>
                </a:lnTo>
                <a:lnTo>
                  <a:pt x="897461" y="1235"/>
                </a:lnTo>
                <a:lnTo>
                  <a:pt x="946150" y="0"/>
                </a:lnTo>
                <a:lnTo>
                  <a:pt x="994844" y="1235"/>
                </a:lnTo>
                <a:lnTo>
                  <a:pt x="1042898" y="4901"/>
                </a:lnTo>
                <a:lnTo>
                  <a:pt x="1090253" y="10939"/>
                </a:lnTo>
                <a:lnTo>
                  <a:pt x="1136849" y="19288"/>
                </a:lnTo>
                <a:lnTo>
                  <a:pt x="1182627" y="29889"/>
                </a:lnTo>
                <a:lnTo>
                  <a:pt x="1227528" y="42683"/>
                </a:lnTo>
                <a:lnTo>
                  <a:pt x="1271492" y="57609"/>
                </a:lnTo>
                <a:lnTo>
                  <a:pt x="1314459" y="74608"/>
                </a:lnTo>
                <a:lnTo>
                  <a:pt x="1356371" y="93620"/>
                </a:lnTo>
                <a:lnTo>
                  <a:pt x="1397168" y="114586"/>
                </a:lnTo>
                <a:lnTo>
                  <a:pt x="1436790" y="137446"/>
                </a:lnTo>
                <a:lnTo>
                  <a:pt x="1475178" y="162140"/>
                </a:lnTo>
                <a:lnTo>
                  <a:pt x="1512272" y="188609"/>
                </a:lnTo>
                <a:lnTo>
                  <a:pt x="1548014" y="216793"/>
                </a:lnTo>
                <a:lnTo>
                  <a:pt x="1582344" y="246632"/>
                </a:lnTo>
                <a:lnTo>
                  <a:pt x="1615201" y="278066"/>
                </a:lnTo>
                <a:lnTo>
                  <a:pt x="1646528" y="311036"/>
                </a:lnTo>
                <a:lnTo>
                  <a:pt x="1676264" y="345483"/>
                </a:lnTo>
                <a:lnTo>
                  <a:pt x="1704351" y="381346"/>
                </a:lnTo>
                <a:lnTo>
                  <a:pt x="1730728" y="418566"/>
                </a:lnTo>
                <a:lnTo>
                  <a:pt x="1755336" y="457083"/>
                </a:lnTo>
                <a:lnTo>
                  <a:pt x="1778117" y="496838"/>
                </a:lnTo>
                <a:lnTo>
                  <a:pt x="1799009" y="537771"/>
                </a:lnTo>
                <a:lnTo>
                  <a:pt x="1817955" y="579822"/>
                </a:lnTo>
                <a:lnTo>
                  <a:pt x="1834894" y="622931"/>
                </a:lnTo>
                <a:lnTo>
                  <a:pt x="1849768" y="667040"/>
                </a:lnTo>
                <a:lnTo>
                  <a:pt x="1862516" y="712087"/>
                </a:lnTo>
                <a:lnTo>
                  <a:pt x="1873080" y="758014"/>
                </a:lnTo>
                <a:lnTo>
                  <a:pt x="1881399" y="804761"/>
                </a:lnTo>
                <a:lnTo>
                  <a:pt x="1887415" y="852268"/>
                </a:lnTo>
                <a:lnTo>
                  <a:pt x="1891069" y="900476"/>
                </a:lnTo>
                <a:lnTo>
                  <a:pt x="1892300" y="949325"/>
                </a:lnTo>
                <a:lnTo>
                  <a:pt x="1891069" y="998173"/>
                </a:lnTo>
                <a:lnTo>
                  <a:pt x="1887415" y="1046381"/>
                </a:lnTo>
                <a:lnTo>
                  <a:pt x="1881399" y="1093888"/>
                </a:lnTo>
                <a:lnTo>
                  <a:pt x="1873080" y="1140635"/>
                </a:lnTo>
                <a:lnTo>
                  <a:pt x="1862516" y="1186562"/>
                </a:lnTo>
                <a:lnTo>
                  <a:pt x="1849768" y="1231609"/>
                </a:lnTo>
                <a:lnTo>
                  <a:pt x="1834894" y="1275718"/>
                </a:lnTo>
                <a:lnTo>
                  <a:pt x="1817955" y="1318827"/>
                </a:lnTo>
                <a:lnTo>
                  <a:pt x="1799009" y="1360878"/>
                </a:lnTo>
                <a:lnTo>
                  <a:pt x="1778117" y="1401811"/>
                </a:lnTo>
                <a:lnTo>
                  <a:pt x="1755336" y="1441566"/>
                </a:lnTo>
                <a:lnTo>
                  <a:pt x="1730728" y="1480083"/>
                </a:lnTo>
                <a:lnTo>
                  <a:pt x="1704351" y="1517303"/>
                </a:lnTo>
                <a:lnTo>
                  <a:pt x="1676264" y="1553166"/>
                </a:lnTo>
                <a:lnTo>
                  <a:pt x="1646528" y="1587613"/>
                </a:lnTo>
                <a:lnTo>
                  <a:pt x="1615201" y="1620583"/>
                </a:lnTo>
                <a:lnTo>
                  <a:pt x="1582344" y="1652017"/>
                </a:lnTo>
                <a:lnTo>
                  <a:pt x="1548014" y="1681856"/>
                </a:lnTo>
                <a:lnTo>
                  <a:pt x="1512272" y="1710040"/>
                </a:lnTo>
                <a:lnTo>
                  <a:pt x="1475178" y="1736509"/>
                </a:lnTo>
                <a:lnTo>
                  <a:pt x="1436790" y="1761203"/>
                </a:lnTo>
                <a:lnTo>
                  <a:pt x="1397168" y="1784063"/>
                </a:lnTo>
                <a:lnTo>
                  <a:pt x="1356371" y="1805029"/>
                </a:lnTo>
                <a:lnTo>
                  <a:pt x="1314459" y="1824041"/>
                </a:lnTo>
                <a:lnTo>
                  <a:pt x="1271492" y="1841040"/>
                </a:lnTo>
                <a:lnTo>
                  <a:pt x="1227528" y="1855966"/>
                </a:lnTo>
                <a:lnTo>
                  <a:pt x="1182627" y="1868760"/>
                </a:lnTo>
                <a:lnTo>
                  <a:pt x="1136849" y="1879361"/>
                </a:lnTo>
                <a:lnTo>
                  <a:pt x="1090253" y="1887710"/>
                </a:lnTo>
                <a:lnTo>
                  <a:pt x="1042898" y="1893748"/>
                </a:lnTo>
                <a:lnTo>
                  <a:pt x="994844" y="1897414"/>
                </a:lnTo>
                <a:lnTo>
                  <a:pt x="946150" y="1898650"/>
                </a:lnTo>
                <a:lnTo>
                  <a:pt x="897461" y="1897414"/>
                </a:lnTo>
                <a:lnTo>
                  <a:pt x="849412" y="1893748"/>
                </a:lnTo>
                <a:lnTo>
                  <a:pt x="802061" y="1887710"/>
                </a:lnTo>
                <a:lnTo>
                  <a:pt x="755468" y="1879361"/>
                </a:lnTo>
                <a:lnTo>
                  <a:pt x="709693" y="1868760"/>
                </a:lnTo>
                <a:lnTo>
                  <a:pt x="664794" y="1855966"/>
                </a:lnTo>
                <a:lnTo>
                  <a:pt x="620832" y="1841040"/>
                </a:lnTo>
                <a:lnTo>
                  <a:pt x="577866" y="1824041"/>
                </a:lnTo>
                <a:lnTo>
                  <a:pt x="535956" y="1805029"/>
                </a:lnTo>
                <a:lnTo>
                  <a:pt x="495159" y="1784063"/>
                </a:lnTo>
                <a:lnTo>
                  <a:pt x="455538" y="1761203"/>
                </a:lnTo>
                <a:lnTo>
                  <a:pt x="417149" y="1736509"/>
                </a:lnTo>
                <a:lnTo>
                  <a:pt x="380054" y="1710040"/>
                </a:lnTo>
                <a:lnTo>
                  <a:pt x="344311" y="1681856"/>
                </a:lnTo>
                <a:lnTo>
                  <a:pt x="309981" y="1652017"/>
                </a:lnTo>
                <a:lnTo>
                  <a:pt x="277121" y="1620583"/>
                </a:lnTo>
                <a:lnTo>
                  <a:pt x="245793" y="1587613"/>
                </a:lnTo>
                <a:lnTo>
                  <a:pt x="216055" y="1553166"/>
                </a:lnTo>
                <a:lnTo>
                  <a:pt x="187967" y="1517303"/>
                </a:lnTo>
                <a:lnTo>
                  <a:pt x="161588" y="1480083"/>
                </a:lnTo>
                <a:lnTo>
                  <a:pt x="136977" y="1441566"/>
                </a:lnTo>
                <a:lnTo>
                  <a:pt x="114195" y="1401811"/>
                </a:lnTo>
                <a:lnTo>
                  <a:pt x="93301" y="1360878"/>
                </a:lnTo>
                <a:lnTo>
                  <a:pt x="74353" y="1318827"/>
                </a:lnTo>
                <a:lnTo>
                  <a:pt x="57412" y="1275718"/>
                </a:lnTo>
                <a:lnTo>
                  <a:pt x="42537" y="1231609"/>
                </a:lnTo>
                <a:lnTo>
                  <a:pt x="29787" y="1186562"/>
                </a:lnTo>
                <a:lnTo>
                  <a:pt x="19222" y="1140635"/>
                </a:lnTo>
                <a:lnTo>
                  <a:pt x="10901" y="1093888"/>
                </a:lnTo>
                <a:lnTo>
                  <a:pt x="4884" y="1046381"/>
                </a:lnTo>
                <a:lnTo>
                  <a:pt x="1231" y="998173"/>
                </a:lnTo>
                <a:lnTo>
                  <a:pt x="0" y="949325"/>
                </a:lnTo>
                <a:close/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31100" y="263525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33204" y="2968"/>
                </a:lnTo>
                <a:lnTo>
                  <a:pt x="287181" y="11634"/>
                </a:lnTo>
                <a:lnTo>
                  <a:pt x="243288" y="25643"/>
                </a:lnTo>
                <a:lnTo>
                  <a:pt x="201881" y="44636"/>
                </a:lnTo>
                <a:lnTo>
                  <a:pt x="163318" y="68257"/>
                </a:lnTo>
                <a:lnTo>
                  <a:pt x="127955" y="96149"/>
                </a:lnTo>
                <a:lnTo>
                  <a:pt x="96149" y="127955"/>
                </a:lnTo>
                <a:lnTo>
                  <a:pt x="68257" y="163318"/>
                </a:lnTo>
                <a:lnTo>
                  <a:pt x="44636" y="201881"/>
                </a:lnTo>
                <a:lnTo>
                  <a:pt x="25643" y="243288"/>
                </a:lnTo>
                <a:lnTo>
                  <a:pt x="11634" y="287181"/>
                </a:lnTo>
                <a:lnTo>
                  <a:pt x="2968" y="333204"/>
                </a:lnTo>
                <a:lnTo>
                  <a:pt x="0" y="381000"/>
                </a:lnTo>
                <a:lnTo>
                  <a:pt x="2968" y="428795"/>
                </a:lnTo>
                <a:lnTo>
                  <a:pt x="11634" y="474818"/>
                </a:lnTo>
                <a:lnTo>
                  <a:pt x="25643" y="518711"/>
                </a:lnTo>
                <a:lnTo>
                  <a:pt x="44636" y="560118"/>
                </a:lnTo>
                <a:lnTo>
                  <a:pt x="68257" y="598681"/>
                </a:lnTo>
                <a:lnTo>
                  <a:pt x="96149" y="634044"/>
                </a:lnTo>
                <a:lnTo>
                  <a:pt x="127955" y="665850"/>
                </a:lnTo>
                <a:lnTo>
                  <a:pt x="163318" y="693742"/>
                </a:lnTo>
                <a:lnTo>
                  <a:pt x="201881" y="717363"/>
                </a:lnTo>
                <a:lnTo>
                  <a:pt x="243288" y="736356"/>
                </a:lnTo>
                <a:lnTo>
                  <a:pt x="287181" y="750365"/>
                </a:lnTo>
                <a:lnTo>
                  <a:pt x="333204" y="759031"/>
                </a:lnTo>
                <a:lnTo>
                  <a:pt x="381000" y="762000"/>
                </a:lnTo>
                <a:lnTo>
                  <a:pt x="428795" y="759031"/>
                </a:lnTo>
                <a:lnTo>
                  <a:pt x="474818" y="750365"/>
                </a:lnTo>
                <a:lnTo>
                  <a:pt x="518711" y="736356"/>
                </a:lnTo>
                <a:lnTo>
                  <a:pt x="560118" y="717363"/>
                </a:lnTo>
                <a:lnTo>
                  <a:pt x="598681" y="693742"/>
                </a:lnTo>
                <a:lnTo>
                  <a:pt x="634044" y="665850"/>
                </a:lnTo>
                <a:lnTo>
                  <a:pt x="665850" y="634044"/>
                </a:lnTo>
                <a:lnTo>
                  <a:pt x="693742" y="598681"/>
                </a:lnTo>
                <a:lnTo>
                  <a:pt x="717363" y="560118"/>
                </a:lnTo>
                <a:lnTo>
                  <a:pt x="736356" y="518711"/>
                </a:lnTo>
                <a:lnTo>
                  <a:pt x="750365" y="474818"/>
                </a:lnTo>
                <a:lnTo>
                  <a:pt x="759031" y="428795"/>
                </a:lnTo>
                <a:lnTo>
                  <a:pt x="762000" y="381000"/>
                </a:lnTo>
                <a:lnTo>
                  <a:pt x="759031" y="333204"/>
                </a:lnTo>
                <a:lnTo>
                  <a:pt x="750365" y="287181"/>
                </a:lnTo>
                <a:lnTo>
                  <a:pt x="736356" y="243288"/>
                </a:lnTo>
                <a:lnTo>
                  <a:pt x="717363" y="201881"/>
                </a:lnTo>
                <a:lnTo>
                  <a:pt x="693742" y="163318"/>
                </a:lnTo>
                <a:lnTo>
                  <a:pt x="665850" y="127955"/>
                </a:lnTo>
                <a:lnTo>
                  <a:pt x="634044" y="96149"/>
                </a:lnTo>
                <a:lnTo>
                  <a:pt x="598681" y="68257"/>
                </a:lnTo>
                <a:lnTo>
                  <a:pt x="560118" y="44636"/>
                </a:lnTo>
                <a:lnTo>
                  <a:pt x="518711" y="25643"/>
                </a:lnTo>
                <a:lnTo>
                  <a:pt x="474818" y="11634"/>
                </a:lnTo>
                <a:lnTo>
                  <a:pt x="428795" y="2968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3650" y="2717800"/>
            <a:ext cx="596900" cy="596900"/>
          </a:xfrm>
          <a:custGeom>
            <a:avLst/>
            <a:gdLst/>
            <a:ahLst/>
            <a:cxnLst/>
            <a:rect l="l" t="t" r="r" b="b"/>
            <a:pathLst>
              <a:path w="596900" h="596900">
                <a:moveTo>
                  <a:pt x="298450" y="0"/>
                </a:moveTo>
                <a:lnTo>
                  <a:pt x="250035" y="3905"/>
                </a:lnTo>
                <a:lnTo>
                  <a:pt x="204110" y="15213"/>
                </a:lnTo>
                <a:lnTo>
                  <a:pt x="161287" y="33309"/>
                </a:lnTo>
                <a:lnTo>
                  <a:pt x="122182" y="57578"/>
                </a:lnTo>
                <a:lnTo>
                  <a:pt x="87407" y="87407"/>
                </a:lnTo>
                <a:lnTo>
                  <a:pt x="57578" y="122182"/>
                </a:lnTo>
                <a:lnTo>
                  <a:pt x="33309" y="161287"/>
                </a:lnTo>
                <a:lnTo>
                  <a:pt x="15213" y="204110"/>
                </a:lnTo>
                <a:lnTo>
                  <a:pt x="3905" y="250035"/>
                </a:lnTo>
                <a:lnTo>
                  <a:pt x="0" y="298450"/>
                </a:lnTo>
                <a:lnTo>
                  <a:pt x="3905" y="346864"/>
                </a:lnTo>
                <a:lnTo>
                  <a:pt x="15213" y="392789"/>
                </a:lnTo>
                <a:lnTo>
                  <a:pt x="33309" y="435612"/>
                </a:lnTo>
                <a:lnTo>
                  <a:pt x="57578" y="474717"/>
                </a:lnTo>
                <a:lnTo>
                  <a:pt x="87407" y="509492"/>
                </a:lnTo>
                <a:lnTo>
                  <a:pt x="122182" y="539321"/>
                </a:lnTo>
                <a:lnTo>
                  <a:pt x="161287" y="563590"/>
                </a:lnTo>
                <a:lnTo>
                  <a:pt x="204110" y="581686"/>
                </a:lnTo>
                <a:lnTo>
                  <a:pt x="250035" y="592994"/>
                </a:lnTo>
                <a:lnTo>
                  <a:pt x="298450" y="596900"/>
                </a:lnTo>
                <a:lnTo>
                  <a:pt x="346864" y="592994"/>
                </a:lnTo>
                <a:lnTo>
                  <a:pt x="392789" y="581686"/>
                </a:lnTo>
                <a:lnTo>
                  <a:pt x="435612" y="563590"/>
                </a:lnTo>
                <a:lnTo>
                  <a:pt x="474717" y="539321"/>
                </a:lnTo>
                <a:lnTo>
                  <a:pt x="509492" y="509492"/>
                </a:lnTo>
                <a:lnTo>
                  <a:pt x="539321" y="474717"/>
                </a:lnTo>
                <a:lnTo>
                  <a:pt x="563590" y="435612"/>
                </a:lnTo>
                <a:lnTo>
                  <a:pt x="581686" y="392789"/>
                </a:lnTo>
                <a:lnTo>
                  <a:pt x="592994" y="346864"/>
                </a:lnTo>
                <a:lnTo>
                  <a:pt x="596900" y="298450"/>
                </a:lnTo>
                <a:lnTo>
                  <a:pt x="592994" y="250035"/>
                </a:lnTo>
                <a:lnTo>
                  <a:pt x="581686" y="204110"/>
                </a:lnTo>
                <a:lnTo>
                  <a:pt x="563590" y="161287"/>
                </a:lnTo>
                <a:lnTo>
                  <a:pt x="539321" y="122182"/>
                </a:lnTo>
                <a:lnTo>
                  <a:pt x="509492" y="87407"/>
                </a:lnTo>
                <a:lnTo>
                  <a:pt x="474717" y="57578"/>
                </a:lnTo>
                <a:lnTo>
                  <a:pt x="435612" y="33309"/>
                </a:lnTo>
                <a:lnTo>
                  <a:pt x="392789" y="15213"/>
                </a:lnTo>
                <a:lnTo>
                  <a:pt x="346864" y="3905"/>
                </a:lnTo>
                <a:lnTo>
                  <a:pt x="2984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13650" y="2717800"/>
            <a:ext cx="596900" cy="596900"/>
          </a:xfrm>
          <a:custGeom>
            <a:avLst/>
            <a:gdLst/>
            <a:ahLst/>
            <a:cxnLst/>
            <a:rect l="l" t="t" r="r" b="b"/>
            <a:pathLst>
              <a:path w="596900" h="596900">
                <a:moveTo>
                  <a:pt x="0" y="298450"/>
                </a:moveTo>
                <a:lnTo>
                  <a:pt x="3905" y="250035"/>
                </a:lnTo>
                <a:lnTo>
                  <a:pt x="15213" y="204110"/>
                </a:lnTo>
                <a:lnTo>
                  <a:pt x="33309" y="161287"/>
                </a:lnTo>
                <a:lnTo>
                  <a:pt x="57578" y="122182"/>
                </a:lnTo>
                <a:lnTo>
                  <a:pt x="87407" y="87407"/>
                </a:lnTo>
                <a:lnTo>
                  <a:pt x="122182" y="57578"/>
                </a:lnTo>
                <a:lnTo>
                  <a:pt x="161287" y="33309"/>
                </a:lnTo>
                <a:lnTo>
                  <a:pt x="204110" y="15213"/>
                </a:lnTo>
                <a:lnTo>
                  <a:pt x="250035" y="3905"/>
                </a:lnTo>
                <a:lnTo>
                  <a:pt x="298450" y="0"/>
                </a:lnTo>
                <a:lnTo>
                  <a:pt x="346864" y="3905"/>
                </a:lnTo>
                <a:lnTo>
                  <a:pt x="392789" y="15213"/>
                </a:lnTo>
                <a:lnTo>
                  <a:pt x="435612" y="33309"/>
                </a:lnTo>
                <a:lnTo>
                  <a:pt x="474717" y="57578"/>
                </a:lnTo>
                <a:lnTo>
                  <a:pt x="509492" y="87407"/>
                </a:lnTo>
                <a:lnTo>
                  <a:pt x="539321" y="122182"/>
                </a:lnTo>
                <a:lnTo>
                  <a:pt x="563590" y="161287"/>
                </a:lnTo>
                <a:lnTo>
                  <a:pt x="581686" y="204110"/>
                </a:lnTo>
                <a:lnTo>
                  <a:pt x="592994" y="250035"/>
                </a:lnTo>
                <a:lnTo>
                  <a:pt x="596900" y="298450"/>
                </a:lnTo>
                <a:lnTo>
                  <a:pt x="592994" y="346864"/>
                </a:lnTo>
                <a:lnTo>
                  <a:pt x="581686" y="392789"/>
                </a:lnTo>
                <a:lnTo>
                  <a:pt x="563590" y="435612"/>
                </a:lnTo>
                <a:lnTo>
                  <a:pt x="539321" y="474717"/>
                </a:lnTo>
                <a:lnTo>
                  <a:pt x="509492" y="509492"/>
                </a:lnTo>
                <a:lnTo>
                  <a:pt x="474717" y="539321"/>
                </a:lnTo>
                <a:lnTo>
                  <a:pt x="435612" y="563590"/>
                </a:lnTo>
                <a:lnTo>
                  <a:pt x="392789" y="581686"/>
                </a:lnTo>
                <a:lnTo>
                  <a:pt x="346864" y="592994"/>
                </a:lnTo>
                <a:lnTo>
                  <a:pt x="298450" y="596900"/>
                </a:lnTo>
                <a:lnTo>
                  <a:pt x="250035" y="592994"/>
                </a:lnTo>
                <a:lnTo>
                  <a:pt x="204110" y="581686"/>
                </a:lnTo>
                <a:lnTo>
                  <a:pt x="161287" y="563590"/>
                </a:lnTo>
                <a:lnTo>
                  <a:pt x="122182" y="539321"/>
                </a:lnTo>
                <a:lnTo>
                  <a:pt x="87407" y="509492"/>
                </a:lnTo>
                <a:lnTo>
                  <a:pt x="57578" y="474717"/>
                </a:lnTo>
                <a:lnTo>
                  <a:pt x="33309" y="435612"/>
                </a:lnTo>
                <a:lnTo>
                  <a:pt x="15213" y="392789"/>
                </a:lnTo>
                <a:lnTo>
                  <a:pt x="3905" y="346864"/>
                </a:lnTo>
                <a:lnTo>
                  <a:pt x="0" y="298450"/>
                </a:lnTo>
                <a:close/>
              </a:path>
            </a:pathLst>
          </a:custGeom>
          <a:ln w="3810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78750" y="2863850"/>
            <a:ext cx="254000" cy="285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28850" y="2635250"/>
            <a:ext cx="768350" cy="762000"/>
          </a:xfrm>
          <a:custGeom>
            <a:avLst/>
            <a:gdLst/>
            <a:ahLst/>
            <a:cxnLst/>
            <a:rect l="l" t="t" r="r" b="b"/>
            <a:pathLst>
              <a:path w="768350" h="762000">
                <a:moveTo>
                  <a:pt x="384175" y="0"/>
                </a:moveTo>
                <a:lnTo>
                  <a:pt x="335976" y="2968"/>
                </a:lnTo>
                <a:lnTo>
                  <a:pt x="289566" y="11634"/>
                </a:lnTo>
                <a:lnTo>
                  <a:pt x="245305" y="25643"/>
                </a:lnTo>
                <a:lnTo>
                  <a:pt x="203553" y="44636"/>
                </a:lnTo>
                <a:lnTo>
                  <a:pt x="164668" y="68257"/>
                </a:lnTo>
                <a:lnTo>
                  <a:pt x="129011" y="96149"/>
                </a:lnTo>
                <a:lnTo>
                  <a:pt x="96942" y="127955"/>
                </a:lnTo>
                <a:lnTo>
                  <a:pt x="68819" y="163318"/>
                </a:lnTo>
                <a:lnTo>
                  <a:pt x="45003" y="201881"/>
                </a:lnTo>
                <a:lnTo>
                  <a:pt x="25854" y="243288"/>
                </a:lnTo>
                <a:lnTo>
                  <a:pt x="11730" y="287181"/>
                </a:lnTo>
                <a:lnTo>
                  <a:pt x="2992" y="333204"/>
                </a:lnTo>
                <a:lnTo>
                  <a:pt x="0" y="381000"/>
                </a:lnTo>
                <a:lnTo>
                  <a:pt x="2992" y="428795"/>
                </a:lnTo>
                <a:lnTo>
                  <a:pt x="11730" y="474818"/>
                </a:lnTo>
                <a:lnTo>
                  <a:pt x="25854" y="518711"/>
                </a:lnTo>
                <a:lnTo>
                  <a:pt x="45003" y="560118"/>
                </a:lnTo>
                <a:lnTo>
                  <a:pt x="68819" y="598681"/>
                </a:lnTo>
                <a:lnTo>
                  <a:pt x="96942" y="634044"/>
                </a:lnTo>
                <a:lnTo>
                  <a:pt x="129011" y="665850"/>
                </a:lnTo>
                <a:lnTo>
                  <a:pt x="164668" y="693742"/>
                </a:lnTo>
                <a:lnTo>
                  <a:pt x="203553" y="717363"/>
                </a:lnTo>
                <a:lnTo>
                  <a:pt x="245305" y="736356"/>
                </a:lnTo>
                <a:lnTo>
                  <a:pt x="289566" y="750365"/>
                </a:lnTo>
                <a:lnTo>
                  <a:pt x="335976" y="759031"/>
                </a:lnTo>
                <a:lnTo>
                  <a:pt x="384175" y="762000"/>
                </a:lnTo>
                <a:lnTo>
                  <a:pt x="432373" y="759031"/>
                </a:lnTo>
                <a:lnTo>
                  <a:pt x="478783" y="750365"/>
                </a:lnTo>
                <a:lnTo>
                  <a:pt x="523044" y="736356"/>
                </a:lnTo>
                <a:lnTo>
                  <a:pt x="564796" y="717363"/>
                </a:lnTo>
                <a:lnTo>
                  <a:pt x="603681" y="693742"/>
                </a:lnTo>
                <a:lnTo>
                  <a:pt x="639338" y="665850"/>
                </a:lnTo>
                <a:lnTo>
                  <a:pt x="671407" y="634044"/>
                </a:lnTo>
                <a:lnTo>
                  <a:pt x="699530" y="598681"/>
                </a:lnTo>
                <a:lnTo>
                  <a:pt x="723346" y="560118"/>
                </a:lnTo>
                <a:lnTo>
                  <a:pt x="742495" y="518711"/>
                </a:lnTo>
                <a:lnTo>
                  <a:pt x="756619" y="474818"/>
                </a:lnTo>
                <a:lnTo>
                  <a:pt x="765357" y="428795"/>
                </a:lnTo>
                <a:lnTo>
                  <a:pt x="768350" y="381000"/>
                </a:lnTo>
                <a:lnTo>
                  <a:pt x="765357" y="333204"/>
                </a:lnTo>
                <a:lnTo>
                  <a:pt x="756619" y="287181"/>
                </a:lnTo>
                <a:lnTo>
                  <a:pt x="742495" y="243288"/>
                </a:lnTo>
                <a:lnTo>
                  <a:pt x="723346" y="201881"/>
                </a:lnTo>
                <a:lnTo>
                  <a:pt x="699530" y="163318"/>
                </a:lnTo>
                <a:lnTo>
                  <a:pt x="671407" y="127955"/>
                </a:lnTo>
                <a:lnTo>
                  <a:pt x="639338" y="96149"/>
                </a:lnTo>
                <a:lnTo>
                  <a:pt x="603681" y="68257"/>
                </a:lnTo>
                <a:lnTo>
                  <a:pt x="564796" y="44636"/>
                </a:lnTo>
                <a:lnTo>
                  <a:pt x="523044" y="25643"/>
                </a:lnTo>
                <a:lnTo>
                  <a:pt x="478783" y="11634"/>
                </a:lnTo>
                <a:lnTo>
                  <a:pt x="432373" y="2968"/>
                </a:lnTo>
                <a:lnTo>
                  <a:pt x="384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1400" y="2717800"/>
            <a:ext cx="603250" cy="596900"/>
          </a:xfrm>
          <a:custGeom>
            <a:avLst/>
            <a:gdLst/>
            <a:ahLst/>
            <a:cxnLst/>
            <a:rect l="l" t="t" r="r" b="b"/>
            <a:pathLst>
              <a:path w="603250" h="596900">
                <a:moveTo>
                  <a:pt x="301625" y="0"/>
                </a:moveTo>
                <a:lnTo>
                  <a:pt x="252689" y="3905"/>
                </a:lnTo>
                <a:lnTo>
                  <a:pt x="206272" y="15213"/>
                </a:lnTo>
                <a:lnTo>
                  <a:pt x="162992" y="33309"/>
                </a:lnTo>
                <a:lnTo>
                  <a:pt x="123471" y="57578"/>
                </a:lnTo>
                <a:lnTo>
                  <a:pt x="88328" y="87407"/>
                </a:lnTo>
                <a:lnTo>
                  <a:pt x="58184" y="122182"/>
                </a:lnTo>
                <a:lnTo>
                  <a:pt x="33659" y="161287"/>
                </a:lnTo>
                <a:lnTo>
                  <a:pt x="15373" y="204110"/>
                </a:lnTo>
                <a:lnTo>
                  <a:pt x="3946" y="250035"/>
                </a:lnTo>
                <a:lnTo>
                  <a:pt x="0" y="298450"/>
                </a:lnTo>
                <a:lnTo>
                  <a:pt x="3946" y="346864"/>
                </a:lnTo>
                <a:lnTo>
                  <a:pt x="15373" y="392789"/>
                </a:lnTo>
                <a:lnTo>
                  <a:pt x="33659" y="435612"/>
                </a:lnTo>
                <a:lnTo>
                  <a:pt x="58184" y="474717"/>
                </a:lnTo>
                <a:lnTo>
                  <a:pt x="88328" y="509492"/>
                </a:lnTo>
                <a:lnTo>
                  <a:pt x="123471" y="539321"/>
                </a:lnTo>
                <a:lnTo>
                  <a:pt x="162992" y="563590"/>
                </a:lnTo>
                <a:lnTo>
                  <a:pt x="206272" y="581686"/>
                </a:lnTo>
                <a:lnTo>
                  <a:pt x="252689" y="592994"/>
                </a:lnTo>
                <a:lnTo>
                  <a:pt x="301625" y="596900"/>
                </a:lnTo>
                <a:lnTo>
                  <a:pt x="350560" y="592994"/>
                </a:lnTo>
                <a:lnTo>
                  <a:pt x="396977" y="581686"/>
                </a:lnTo>
                <a:lnTo>
                  <a:pt x="440257" y="563590"/>
                </a:lnTo>
                <a:lnTo>
                  <a:pt x="479778" y="539321"/>
                </a:lnTo>
                <a:lnTo>
                  <a:pt x="514921" y="509492"/>
                </a:lnTo>
                <a:lnTo>
                  <a:pt x="545065" y="474717"/>
                </a:lnTo>
                <a:lnTo>
                  <a:pt x="569590" y="435612"/>
                </a:lnTo>
                <a:lnTo>
                  <a:pt x="587876" y="392789"/>
                </a:lnTo>
                <a:lnTo>
                  <a:pt x="599303" y="346864"/>
                </a:lnTo>
                <a:lnTo>
                  <a:pt x="603250" y="298450"/>
                </a:lnTo>
                <a:lnTo>
                  <a:pt x="599303" y="250035"/>
                </a:lnTo>
                <a:lnTo>
                  <a:pt x="587876" y="204110"/>
                </a:lnTo>
                <a:lnTo>
                  <a:pt x="569590" y="161287"/>
                </a:lnTo>
                <a:lnTo>
                  <a:pt x="545065" y="122182"/>
                </a:lnTo>
                <a:lnTo>
                  <a:pt x="514921" y="87407"/>
                </a:lnTo>
                <a:lnTo>
                  <a:pt x="479778" y="57578"/>
                </a:lnTo>
                <a:lnTo>
                  <a:pt x="440257" y="33309"/>
                </a:lnTo>
                <a:lnTo>
                  <a:pt x="396977" y="15213"/>
                </a:lnTo>
                <a:lnTo>
                  <a:pt x="350560" y="3905"/>
                </a:lnTo>
                <a:lnTo>
                  <a:pt x="301625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1400" y="2717800"/>
            <a:ext cx="603250" cy="596900"/>
          </a:xfrm>
          <a:custGeom>
            <a:avLst/>
            <a:gdLst/>
            <a:ahLst/>
            <a:cxnLst/>
            <a:rect l="l" t="t" r="r" b="b"/>
            <a:pathLst>
              <a:path w="603250" h="596900">
                <a:moveTo>
                  <a:pt x="0" y="298450"/>
                </a:moveTo>
                <a:lnTo>
                  <a:pt x="3946" y="250035"/>
                </a:lnTo>
                <a:lnTo>
                  <a:pt x="15373" y="204110"/>
                </a:lnTo>
                <a:lnTo>
                  <a:pt x="33659" y="161287"/>
                </a:lnTo>
                <a:lnTo>
                  <a:pt x="58184" y="122182"/>
                </a:lnTo>
                <a:lnTo>
                  <a:pt x="88328" y="87407"/>
                </a:lnTo>
                <a:lnTo>
                  <a:pt x="123471" y="57578"/>
                </a:lnTo>
                <a:lnTo>
                  <a:pt x="162992" y="33309"/>
                </a:lnTo>
                <a:lnTo>
                  <a:pt x="206272" y="15213"/>
                </a:lnTo>
                <a:lnTo>
                  <a:pt x="252689" y="3905"/>
                </a:lnTo>
                <a:lnTo>
                  <a:pt x="301625" y="0"/>
                </a:lnTo>
                <a:lnTo>
                  <a:pt x="350560" y="3905"/>
                </a:lnTo>
                <a:lnTo>
                  <a:pt x="396977" y="15213"/>
                </a:lnTo>
                <a:lnTo>
                  <a:pt x="440257" y="33309"/>
                </a:lnTo>
                <a:lnTo>
                  <a:pt x="479778" y="57578"/>
                </a:lnTo>
                <a:lnTo>
                  <a:pt x="514921" y="87407"/>
                </a:lnTo>
                <a:lnTo>
                  <a:pt x="545065" y="122182"/>
                </a:lnTo>
                <a:lnTo>
                  <a:pt x="569590" y="161287"/>
                </a:lnTo>
                <a:lnTo>
                  <a:pt x="587876" y="204110"/>
                </a:lnTo>
                <a:lnTo>
                  <a:pt x="599303" y="250035"/>
                </a:lnTo>
                <a:lnTo>
                  <a:pt x="603250" y="298450"/>
                </a:lnTo>
                <a:lnTo>
                  <a:pt x="599303" y="346864"/>
                </a:lnTo>
                <a:lnTo>
                  <a:pt x="587876" y="392789"/>
                </a:lnTo>
                <a:lnTo>
                  <a:pt x="569590" y="435612"/>
                </a:lnTo>
                <a:lnTo>
                  <a:pt x="545065" y="474717"/>
                </a:lnTo>
                <a:lnTo>
                  <a:pt x="514921" y="509492"/>
                </a:lnTo>
                <a:lnTo>
                  <a:pt x="479778" y="539321"/>
                </a:lnTo>
                <a:lnTo>
                  <a:pt x="440257" y="563590"/>
                </a:lnTo>
                <a:lnTo>
                  <a:pt x="396977" y="581686"/>
                </a:lnTo>
                <a:lnTo>
                  <a:pt x="350560" y="592994"/>
                </a:lnTo>
                <a:lnTo>
                  <a:pt x="301625" y="596900"/>
                </a:lnTo>
                <a:lnTo>
                  <a:pt x="252689" y="592994"/>
                </a:lnTo>
                <a:lnTo>
                  <a:pt x="206272" y="581686"/>
                </a:lnTo>
                <a:lnTo>
                  <a:pt x="162992" y="563590"/>
                </a:lnTo>
                <a:lnTo>
                  <a:pt x="123471" y="539321"/>
                </a:lnTo>
                <a:lnTo>
                  <a:pt x="88328" y="509492"/>
                </a:lnTo>
                <a:lnTo>
                  <a:pt x="58184" y="474717"/>
                </a:lnTo>
                <a:lnTo>
                  <a:pt x="33659" y="435612"/>
                </a:lnTo>
                <a:lnTo>
                  <a:pt x="15373" y="392789"/>
                </a:lnTo>
                <a:lnTo>
                  <a:pt x="3946" y="346864"/>
                </a:lnTo>
                <a:lnTo>
                  <a:pt x="0" y="298450"/>
                </a:lnTo>
                <a:close/>
              </a:path>
            </a:pathLst>
          </a:custGeom>
          <a:ln w="3810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51100" y="2851150"/>
            <a:ext cx="323850" cy="323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86150" y="1225550"/>
            <a:ext cx="2057400" cy="2063750"/>
          </a:xfrm>
          <a:custGeom>
            <a:avLst/>
            <a:gdLst/>
            <a:ahLst/>
            <a:cxnLst/>
            <a:rect l="l" t="t" r="r" b="b"/>
            <a:pathLst>
              <a:path w="2057400" h="2063750">
                <a:moveTo>
                  <a:pt x="0" y="1031875"/>
                </a:moveTo>
                <a:lnTo>
                  <a:pt x="1119" y="983303"/>
                </a:lnTo>
                <a:lnTo>
                  <a:pt x="4445" y="935308"/>
                </a:lnTo>
                <a:lnTo>
                  <a:pt x="9927" y="887941"/>
                </a:lnTo>
                <a:lnTo>
                  <a:pt x="17517" y="841251"/>
                </a:lnTo>
                <a:lnTo>
                  <a:pt x="27165" y="795288"/>
                </a:lnTo>
                <a:lnTo>
                  <a:pt x="38821" y="750100"/>
                </a:lnTo>
                <a:lnTo>
                  <a:pt x="52437" y="705737"/>
                </a:lnTo>
                <a:lnTo>
                  <a:pt x="67963" y="662250"/>
                </a:lnTo>
                <a:lnTo>
                  <a:pt x="85349" y="619688"/>
                </a:lnTo>
                <a:lnTo>
                  <a:pt x="104547" y="578099"/>
                </a:lnTo>
                <a:lnTo>
                  <a:pt x="125506" y="537535"/>
                </a:lnTo>
                <a:lnTo>
                  <a:pt x="148178" y="498044"/>
                </a:lnTo>
                <a:lnTo>
                  <a:pt x="172512" y="459675"/>
                </a:lnTo>
                <a:lnTo>
                  <a:pt x="198461" y="422480"/>
                </a:lnTo>
                <a:lnTo>
                  <a:pt x="225974" y="386506"/>
                </a:lnTo>
                <a:lnTo>
                  <a:pt x="255001" y="351804"/>
                </a:lnTo>
                <a:lnTo>
                  <a:pt x="285494" y="318423"/>
                </a:lnTo>
                <a:lnTo>
                  <a:pt x="317404" y="286413"/>
                </a:lnTo>
                <a:lnTo>
                  <a:pt x="350680" y="255823"/>
                </a:lnTo>
                <a:lnTo>
                  <a:pt x="385274" y="226703"/>
                </a:lnTo>
                <a:lnTo>
                  <a:pt x="421136" y="199103"/>
                </a:lnTo>
                <a:lnTo>
                  <a:pt x="458216" y="173072"/>
                </a:lnTo>
                <a:lnTo>
                  <a:pt x="496466" y="148659"/>
                </a:lnTo>
                <a:lnTo>
                  <a:pt x="535836" y="125914"/>
                </a:lnTo>
                <a:lnTo>
                  <a:pt x="576276" y="104887"/>
                </a:lnTo>
                <a:lnTo>
                  <a:pt x="617737" y="85628"/>
                </a:lnTo>
                <a:lnTo>
                  <a:pt x="660171" y="68185"/>
                </a:lnTo>
                <a:lnTo>
                  <a:pt x="703527" y="52609"/>
                </a:lnTo>
                <a:lnTo>
                  <a:pt x="747756" y="38949"/>
                </a:lnTo>
                <a:lnTo>
                  <a:pt x="792808" y="27254"/>
                </a:lnTo>
                <a:lnTo>
                  <a:pt x="838635" y="17575"/>
                </a:lnTo>
                <a:lnTo>
                  <a:pt x="885187" y="9960"/>
                </a:lnTo>
                <a:lnTo>
                  <a:pt x="932415" y="4459"/>
                </a:lnTo>
                <a:lnTo>
                  <a:pt x="980269" y="1123"/>
                </a:lnTo>
                <a:lnTo>
                  <a:pt x="1028700" y="0"/>
                </a:lnTo>
                <a:lnTo>
                  <a:pt x="1077130" y="1123"/>
                </a:lnTo>
                <a:lnTo>
                  <a:pt x="1124984" y="4459"/>
                </a:lnTo>
                <a:lnTo>
                  <a:pt x="1172212" y="9960"/>
                </a:lnTo>
                <a:lnTo>
                  <a:pt x="1218764" y="17575"/>
                </a:lnTo>
                <a:lnTo>
                  <a:pt x="1264591" y="27254"/>
                </a:lnTo>
                <a:lnTo>
                  <a:pt x="1309643" y="38949"/>
                </a:lnTo>
                <a:lnTo>
                  <a:pt x="1353872" y="52609"/>
                </a:lnTo>
                <a:lnTo>
                  <a:pt x="1397228" y="68185"/>
                </a:lnTo>
                <a:lnTo>
                  <a:pt x="1439662" y="85628"/>
                </a:lnTo>
                <a:lnTo>
                  <a:pt x="1481123" y="104887"/>
                </a:lnTo>
                <a:lnTo>
                  <a:pt x="1521563" y="125914"/>
                </a:lnTo>
                <a:lnTo>
                  <a:pt x="1560933" y="148659"/>
                </a:lnTo>
                <a:lnTo>
                  <a:pt x="1599183" y="173072"/>
                </a:lnTo>
                <a:lnTo>
                  <a:pt x="1636263" y="199103"/>
                </a:lnTo>
                <a:lnTo>
                  <a:pt x="1672125" y="226703"/>
                </a:lnTo>
                <a:lnTo>
                  <a:pt x="1706719" y="255823"/>
                </a:lnTo>
                <a:lnTo>
                  <a:pt x="1739995" y="286413"/>
                </a:lnTo>
                <a:lnTo>
                  <a:pt x="1771905" y="318423"/>
                </a:lnTo>
                <a:lnTo>
                  <a:pt x="1802398" y="351804"/>
                </a:lnTo>
                <a:lnTo>
                  <a:pt x="1831425" y="386506"/>
                </a:lnTo>
                <a:lnTo>
                  <a:pt x="1858938" y="422480"/>
                </a:lnTo>
                <a:lnTo>
                  <a:pt x="1884887" y="459675"/>
                </a:lnTo>
                <a:lnTo>
                  <a:pt x="1909221" y="498044"/>
                </a:lnTo>
                <a:lnTo>
                  <a:pt x="1931893" y="537535"/>
                </a:lnTo>
                <a:lnTo>
                  <a:pt x="1952852" y="578099"/>
                </a:lnTo>
                <a:lnTo>
                  <a:pt x="1972050" y="619688"/>
                </a:lnTo>
                <a:lnTo>
                  <a:pt x="1989436" y="662250"/>
                </a:lnTo>
                <a:lnTo>
                  <a:pt x="2004962" y="705737"/>
                </a:lnTo>
                <a:lnTo>
                  <a:pt x="2018578" y="750100"/>
                </a:lnTo>
                <a:lnTo>
                  <a:pt x="2030234" y="795288"/>
                </a:lnTo>
                <a:lnTo>
                  <a:pt x="2039882" y="841251"/>
                </a:lnTo>
                <a:lnTo>
                  <a:pt x="2047472" y="887941"/>
                </a:lnTo>
                <a:lnTo>
                  <a:pt x="2052954" y="935308"/>
                </a:lnTo>
                <a:lnTo>
                  <a:pt x="2056280" y="983303"/>
                </a:lnTo>
                <a:lnTo>
                  <a:pt x="2057400" y="1031875"/>
                </a:lnTo>
                <a:lnTo>
                  <a:pt x="2056280" y="1080446"/>
                </a:lnTo>
                <a:lnTo>
                  <a:pt x="2052954" y="1128441"/>
                </a:lnTo>
                <a:lnTo>
                  <a:pt x="2047472" y="1175808"/>
                </a:lnTo>
                <a:lnTo>
                  <a:pt x="2039882" y="1222498"/>
                </a:lnTo>
                <a:lnTo>
                  <a:pt x="2030234" y="1268461"/>
                </a:lnTo>
                <a:lnTo>
                  <a:pt x="2018578" y="1313649"/>
                </a:lnTo>
                <a:lnTo>
                  <a:pt x="2004962" y="1358012"/>
                </a:lnTo>
                <a:lnTo>
                  <a:pt x="1989436" y="1401499"/>
                </a:lnTo>
                <a:lnTo>
                  <a:pt x="1972050" y="1444061"/>
                </a:lnTo>
                <a:lnTo>
                  <a:pt x="1952852" y="1485650"/>
                </a:lnTo>
                <a:lnTo>
                  <a:pt x="1931893" y="1526214"/>
                </a:lnTo>
                <a:lnTo>
                  <a:pt x="1909221" y="1565705"/>
                </a:lnTo>
                <a:lnTo>
                  <a:pt x="1884887" y="1604074"/>
                </a:lnTo>
                <a:lnTo>
                  <a:pt x="1858938" y="1641269"/>
                </a:lnTo>
                <a:lnTo>
                  <a:pt x="1831425" y="1677243"/>
                </a:lnTo>
                <a:lnTo>
                  <a:pt x="1802398" y="1711945"/>
                </a:lnTo>
                <a:lnTo>
                  <a:pt x="1771905" y="1745326"/>
                </a:lnTo>
                <a:lnTo>
                  <a:pt x="1739995" y="1777336"/>
                </a:lnTo>
                <a:lnTo>
                  <a:pt x="1706719" y="1807926"/>
                </a:lnTo>
                <a:lnTo>
                  <a:pt x="1672125" y="1837046"/>
                </a:lnTo>
                <a:lnTo>
                  <a:pt x="1636263" y="1864646"/>
                </a:lnTo>
                <a:lnTo>
                  <a:pt x="1599183" y="1890677"/>
                </a:lnTo>
                <a:lnTo>
                  <a:pt x="1560933" y="1915090"/>
                </a:lnTo>
                <a:lnTo>
                  <a:pt x="1521563" y="1937835"/>
                </a:lnTo>
                <a:lnTo>
                  <a:pt x="1481123" y="1958862"/>
                </a:lnTo>
                <a:lnTo>
                  <a:pt x="1439662" y="1978121"/>
                </a:lnTo>
                <a:lnTo>
                  <a:pt x="1397228" y="1995564"/>
                </a:lnTo>
                <a:lnTo>
                  <a:pt x="1353872" y="2011140"/>
                </a:lnTo>
                <a:lnTo>
                  <a:pt x="1309643" y="2024800"/>
                </a:lnTo>
                <a:lnTo>
                  <a:pt x="1264591" y="2036495"/>
                </a:lnTo>
                <a:lnTo>
                  <a:pt x="1218764" y="2046174"/>
                </a:lnTo>
                <a:lnTo>
                  <a:pt x="1172212" y="2053789"/>
                </a:lnTo>
                <a:lnTo>
                  <a:pt x="1124984" y="2059290"/>
                </a:lnTo>
                <a:lnTo>
                  <a:pt x="1077130" y="2062626"/>
                </a:lnTo>
                <a:lnTo>
                  <a:pt x="1028700" y="2063750"/>
                </a:lnTo>
                <a:lnTo>
                  <a:pt x="980269" y="2062626"/>
                </a:lnTo>
                <a:lnTo>
                  <a:pt x="932415" y="2059290"/>
                </a:lnTo>
                <a:lnTo>
                  <a:pt x="885187" y="2053789"/>
                </a:lnTo>
                <a:lnTo>
                  <a:pt x="838635" y="2046174"/>
                </a:lnTo>
                <a:lnTo>
                  <a:pt x="792808" y="2036495"/>
                </a:lnTo>
                <a:lnTo>
                  <a:pt x="747756" y="2024800"/>
                </a:lnTo>
                <a:lnTo>
                  <a:pt x="703527" y="2011140"/>
                </a:lnTo>
                <a:lnTo>
                  <a:pt x="660171" y="1995564"/>
                </a:lnTo>
                <a:lnTo>
                  <a:pt x="617737" y="1978121"/>
                </a:lnTo>
                <a:lnTo>
                  <a:pt x="576276" y="1958862"/>
                </a:lnTo>
                <a:lnTo>
                  <a:pt x="535836" y="1937835"/>
                </a:lnTo>
                <a:lnTo>
                  <a:pt x="496466" y="1915090"/>
                </a:lnTo>
                <a:lnTo>
                  <a:pt x="458216" y="1890677"/>
                </a:lnTo>
                <a:lnTo>
                  <a:pt x="421136" y="1864646"/>
                </a:lnTo>
                <a:lnTo>
                  <a:pt x="385274" y="1837046"/>
                </a:lnTo>
                <a:lnTo>
                  <a:pt x="350680" y="1807926"/>
                </a:lnTo>
                <a:lnTo>
                  <a:pt x="317404" y="1777336"/>
                </a:lnTo>
                <a:lnTo>
                  <a:pt x="285494" y="1745326"/>
                </a:lnTo>
                <a:lnTo>
                  <a:pt x="255001" y="1711945"/>
                </a:lnTo>
                <a:lnTo>
                  <a:pt x="225974" y="1677243"/>
                </a:lnTo>
                <a:lnTo>
                  <a:pt x="198461" y="1641269"/>
                </a:lnTo>
                <a:lnTo>
                  <a:pt x="172512" y="1604074"/>
                </a:lnTo>
                <a:lnTo>
                  <a:pt x="148178" y="1565705"/>
                </a:lnTo>
                <a:lnTo>
                  <a:pt x="125506" y="1526214"/>
                </a:lnTo>
                <a:lnTo>
                  <a:pt x="104547" y="1485650"/>
                </a:lnTo>
                <a:lnTo>
                  <a:pt x="85349" y="1444061"/>
                </a:lnTo>
                <a:lnTo>
                  <a:pt x="67963" y="1401499"/>
                </a:lnTo>
                <a:lnTo>
                  <a:pt x="52437" y="1358012"/>
                </a:lnTo>
                <a:lnTo>
                  <a:pt x="38821" y="1313649"/>
                </a:lnTo>
                <a:lnTo>
                  <a:pt x="27165" y="1268461"/>
                </a:lnTo>
                <a:lnTo>
                  <a:pt x="17517" y="1222498"/>
                </a:lnTo>
                <a:lnTo>
                  <a:pt x="9927" y="1175808"/>
                </a:lnTo>
                <a:lnTo>
                  <a:pt x="4445" y="1128441"/>
                </a:lnTo>
                <a:lnTo>
                  <a:pt x="1119" y="1080446"/>
                </a:lnTo>
                <a:lnTo>
                  <a:pt x="0" y="1031875"/>
                </a:lnTo>
                <a:close/>
              </a:path>
            </a:pathLst>
          </a:custGeom>
          <a:ln w="381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68700" y="1308100"/>
            <a:ext cx="1892300" cy="1898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68700" y="1308100"/>
            <a:ext cx="1892300" cy="1898650"/>
          </a:xfrm>
          <a:custGeom>
            <a:avLst/>
            <a:gdLst/>
            <a:ahLst/>
            <a:cxnLst/>
            <a:rect l="l" t="t" r="r" b="b"/>
            <a:pathLst>
              <a:path w="1892300" h="1898650">
                <a:moveTo>
                  <a:pt x="0" y="949325"/>
                </a:moveTo>
                <a:lnTo>
                  <a:pt x="1230" y="900476"/>
                </a:lnTo>
                <a:lnTo>
                  <a:pt x="4884" y="852268"/>
                </a:lnTo>
                <a:lnTo>
                  <a:pt x="10900" y="804761"/>
                </a:lnTo>
                <a:lnTo>
                  <a:pt x="19219" y="758014"/>
                </a:lnTo>
                <a:lnTo>
                  <a:pt x="29783" y="712087"/>
                </a:lnTo>
                <a:lnTo>
                  <a:pt x="42531" y="667040"/>
                </a:lnTo>
                <a:lnTo>
                  <a:pt x="57405" y="622931"/>
                </a:lnTo>
                <a:lnTo>
                  <a:pt x="74344" y="579822"/>
                </a:lnTo>
                <a:lnTo>
                  <a:pt x="93290" y="537771"/>
                </a:lnTo>
                <a:lnTo>
                  <a:pt x="114182" y="496838"/>
                </a:lnTo>
                <a:lnTo>
                  <a:pt x="136963" y="457083"/>
                </a:lnTo>
                <a:lnTo>
                  <a:pt x="161571" y="418566"/>
                </a:lnTo>
                <a:lnTo>
                  <a:pt x="187948" y="381346"/>
                </a:lnTo>
                <a:lnTo>
                  <a:pt x="216035" y="345483"/>
                </a:lnTo>
                <a:lnTo>
                  <a:pt x="245771" y="311036"/>
                </a:lnTo>
                <a:lnTo>
                  <a:pt x="277098" y="278066"/>
                </a:lnTo>
                <a:lnTo>
                  <a:pt x="309955" y="246632"/>
                </a:lnTo>
                <a:lnTo>
                  <a:pt x="344285" y="216793"/>
                </a:lnTo>
                <a:lnTo>
                  <a:pt x="380027" y="188609"/>
                </a:lnTo>
                <a:lnTo>
                  <a:pt x="417121" y="162140"/>
                </a:lnTo>
                <a:lnTo>
                  <a:pt x="455509" y="137446"/>
                </a:lnTo>
                <a:lnTo>
                  <a:pt x="495131" y="114586"/>
                </a:lnTo>
                <a:lnTo>
                  <a:pt x="535928" y="93620"/>
                </a:lnTo>
                <a:lnTo>
                  <a:pt x="577840" y="74608"/>
                </a:lnTo>
                <a:lnTo>
                  <a:pt x="620807" y="57609"/>
                </a:lnTo>
                <a:lnTo>
                  <a:pt x="664771" y="42683"/>
                </a:lnTo>
                <a:lnTo>
                  <a:pt x="709672" y="29889"/>
                </a:lnTo>
                <a:lnTo>
                  <a:pt x="755450" y="19288"/>
                </a:lnTo>
                <a:lnTo>
                  <a:pt x="802046" y="10939"/>
                </a:lnTo>
                <a:lnTo>
                  <a:pt x="849401" y="4901"/>
                </a:lnTo>
                <a:lnTo>
                  <a:pt x="897455" y="1235"/>
                </a:lnTo>
                <a:lnTo>
                  <a:pt x="946150" y="0"/>
                </a:lnTo>
                <a:lnTo>
                  <a:pt x="994844" y="1235"/>
                </a:lnTo>
                <a:lnTo>
                  <a:pt x="1042898" y="4901"/>
                </a:lnTo>
                <a:lnTo>
                  <a:pt x="1090253" y="10939"/>
                </a:lnTo>
                <a:lnTo>
                  <a:pt x="1136849" y="19288"/>
                </a:lnTo>
                <a:lnTo>
                  <a:pt x="1182627" y="29889"/>
                </a:lnTo>
                <a:lnTo>
                  <a:pt x="1227528" y="42683"/>
                </a:lnTo>
                <a:lnTo>
                  <a:pt x="1271492" y="57609"/>
                </a:lnTo>
                <a:lnTo>
                  <a:pt x="1314459" y="74608"/>
                </a:lnTo>
                <a:lnTo>
                  <a:pt x="1356371" y="93620"/>
                </a:lnTo>
                <a:lnTo>
                  <a:pt x="1397168" y="114586"/>
                </a:lnTo>
                <a:lnTo>
                  <a:pt x="1436790" y="137446"/>
                </a:lnTo>
                <a:lnTo>
                  <a:pt x="1475178" y="162140"/>
                </a:lnTo>
                <a:lnTo>
                  <a:pt x="1512272" y="188609"/>
                </a:lnTo>
                <a:lnTo>
                  <a:pt x="1548014" y="216793"/>
                </a:lnTo>
                <a:lnTo>
                  <a:pt x="1582344" y="246632"/>
                </a:lnTo>
                <a:lnTo>
                  <a:pt x="1615201" y="278066"/>
                </a:lnTo>
                <a:lnTo>
                  <a:pt x="1646528" y="311036"/>
                </a:lnTo>
                <a:lnTo>
                  <a:pt x="1676264" y="345483"/>
                </a:lnTo>
                <a:lnTo>
                  <a:pt x="1704351" y="381346"/>
                </a:lnTo>
                <a:lnTo>
                  <a:pt x="1730728" y="418566"/>
                </a:lnTo>
                <a:lnTo>
                  <a:pt x="1755336" y="457083"/>
                </a:lnTo>
                <a:lnTo>
                  <a:pt x="1778117" y="496838"/>
                </a:lnTo>
                <a:lnTo>
                  <a:pt x="1799009" y="537771"/>
                </a:lnTo>
                <a:lnTo>
                  <a:pt x="1817955" y="579822"/>
                </a:lnTo>
                <a:lnTo>
                  <a:pt x="1834894" y="622931"/>
                </a:lnTo>
                <a:lnTo>
                  <a:pt x="1849768" y="667040"/>
                </a:lnTo>
                <a:lnTo>
                  <a:pt x="1862516" y="712087"/>
                </a:lnTo>
                <a:lnTo>
                  <a:pt x="1873080" y="758014"/>
                </a:lnTo>
                <a:lnTo>
                  <a:pt x="1881399" y="804761"/>
                </a:lnTo>
                <a:lnTo>
                  <a:pt x="1887415" y="852268"/>
                </a:lnTo>
                <a:lnTo>
                  <a:pt x="1891069" y="900476"/>
                </a:lnTo>
                <a:lnTo>
                  <a:pt x="1892300" y="949325"/>
                </a:lnTo>
                <a:lnTo>
                  <a:pt x="1891069" y="998173"/>
                </a:lnTo>
                <a:lnTo>
                  <a:pt x="1887415" y="1046381"/>
                </a:lnTo>
                <a:lnTo>
                  <a:pt x="1881399" y="1093888"/>
                </a:lnTo>
                <a:lnTo>
                  <a:pt x="1873080" y="1140635"/>
                </a:lnTo>
                <a:lnTo>
                  <a:pt x="1862516" y="1186562"/>
                </a:lnTo>
                <a:lnTo>
                  <a:pt x="1849768" y="1231609"/>
                </a:lnTo>
                <a:lnTo>
                  <a:pt x="1834894" y="1275718"/>
                </a:lnTo>
                <a:lnTo>
                  <a:pt x="1817955" y="1318827"/>
                </a:lnTo>
                <a:lnTo>
                  <a:pt x="1799009" y="1360878"/>
                </a:lnTo>
                <a:lnTo>
                  <a:pt x="1778117" y="1401811"/>
                </a:lnTo>
                <a:lnTo>
                  <a:pt x="1755336" y="1441566"/>
                </a:lnTo>
                <a:lnTo>
                  <a:pt x="1730728" y="1480083"/>
                </a:lnTo>
                <a:lnTo>
                  <a:pt x="1704351" y="1517303"/>
                </a:lnTo>
                <a:lnTo>
                  <a:pt x="1676264" y="1553166"/>
                </a:lnTo>
                <a:lnTo>
                  <a:pt x="1646528" y="1587613"/>
                </a:lnTo>
                <a:lnTo>
                  <a:pt x="1615201" y="1620583"/>
                </a:lnTo>
                <a:lnTo>
                  <a:pt x="1582344" y="1652017"/>
                </a:lnTo>
                <a:lnTo>
                  <a:pt x="1548014" y="1681856"/>
                </a:lnTo>
                <a:lnTo>
                  <a:pt x="1512272" y="1710040"/>
                </a:lnTo>
                <a:lnTo>
                  <a:pt x="1475178" y="1736509"/>
                </a:lnTo>
                <a:lnTo>
                  <a:pt x="1436790" y="1761203"/>
                </a:lnTo>
                <a:lnTo>
                  <a:pt x="1397168" y="1784063"/>
                </a:lnTo>
                <a:lnTo>
                  <a:pt x="1356371" y="1805029"/>
                </a:lnTo>
                <a:lnTo>
                  <a:pt x="1314459" y="1824041"/>
                </a:lnTo>
                <a:lnTo>
                  <a:pt x="1271492" y="1841040"/>
                </a:lnTo>
                <a:lnTo>
                  <a:pt x="1227528" y="1855966"/>
                </a:lnTo>
                <a:lnTo>
                  <a:pt x="1182627" y="1868760"/>
                </a:lnTo>
                <a:lnTo>
                  <a:pt x="1136849" y="1879361"/>
                </a:lnTo>
                <a:lnTo>
                  <a:pt x="1090253" y="1887710"/>
                </a:lnTo>
                <a:lnTo>
                  <a:pt x="1042898" y="1893748"/>
                </a:lnTo>
                <a:lnTo>
                  <a:pt x="994844" y="1897414"/>
                </a:lnTo>
                <a:lnTo>
                  <a:pt x="946150" y="1898650"/>
                </a:lnTo>
                <a:lnTo>
                  <a:pt x="897455" y="1897414"/>
                </a:lnTo>
                <a:lnTo>
                  <a:pt x="849401" y="1893748"/>
                </a:lnTo>
                <a:lnTo>
                  <a:pt x="802046" y="1887710"/>
                </a:lnTo>
                <a:lnTo>
                  <a:pt x="755450" y="1879361"/>
                </a:lnTo>
                <a:lnTo>
                  <a:pt x="709672" y="1868760"/>
                </a:lnTo>
                <a:lnTo>
                  <a:pt x="664771" y="1855966"/>
                </a:lnTo>
                <a:lnTo>
                  <a:pt x="620807" y="1841040"/>
                </a:lnTo>
                <a:lnTo>
                  <a:pt x="577840" y="1824041"/>
                </a:lnTo>
                <a:lnTo>
                  <a:pt x="535928" y="1805029"/>
                </a:lnTo>
                <a:lnTo>
                  <a:pt x="495131" y="1784063"/>
                </a:lnTo>
                <a:lnTo>
                  <a:pt x="455509" y="1761203"/>
                </a:lnTo>
                <a:lnTo>
                  <a:pt x="417121" y="1736509"/>
                </a:lnTo>
                <a:lnTo>
                  <a:pt x="380027" y="1710040"/>
                </a:lnTo>
                <a:lnTo>
                  <a:pt x="344285" y="1681856"/>
                </a:lnTo>
                <a:lnTo>
                  <a:pt x="309955" y="1652017"/>
                </a:lnTo>
                <a:lnTo>
                  <a:pt x="277098" y="1620583"/>
                </a:lnTo>
                <a:lnTo>
                  <a:pt x="245771" y="1587613"/>
                </a:lnTo>
                <a:lnTo>
                  <a:pt x="216035" y="1553166"/>
                </a:lnTo>
                <a:lnTo>
                  <a:pt x="187948" y="1517303"/>
                </a:lnTo>
                <a:lnTo>
                  <a:pt x="161571" y="1480083"/>
                </a:lnTo>
                <a:lnTo>
                  <a:pt x="136963" y="1441566"/>
                </a:lnTo>
                <a:lnTo>
                  <a:pt x="114182" y="1401811"/>
                </a:lnTo>
                <a:lnTo>
                  <a:pt x="93290" y="1360878"/>
                </a:lnTo>
                <a:lnTo>
                  <a:pt x="74344" y="1318827"/>
                </a:lnTo>
                <a:lnTo>
                  <a:pt x="57405" y="1275718"/>
                </a:lnTo>
                <a:lnTo>
                  <a:pt x="42531" y="1231609"/>
                </a:lnTo>
                <a:lnTo>
                  <a:pt x="29783" y="1186562"/>
                </a:lnTo>
                <a:lnTo>
                  <a:pt x="19219" y="1140635"/>
                </a:lnTo>
                <a:lnTo>
                  <a:pt x="10900" y="1093888"/>
                </a:lnTo>
                <a:lnTo>
                  <a:pt x="4884" y="1046381"/>
                </a:lnTo>
                <a:lnTo>
                  <a:pt x="1230" y="998173"/>
                </a:lnTo>
                <a:lnTo>
                  <a:pt x="0" y="949325"/>
                </a:lnTo>
                <a:close/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83150" y="263525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33204" y="2968"/>
                </a:lnTo>
                <a:lnTo>
                  <a:pt x="287181" y="11634"/>
                </a:lnTo>
                <a:lnTo>
                  <a:pt x="243288" y="25643"/>
                </a:lnTo>
                <a:lnTo>
                  <a:pt x="201881" y="44636"/>
                </a:lnTo>
                <a:lnTo>
                  <a:pt x="163318" y="68257"/>
                </a:lnTo>
                <a:lnTo>
                  <a:pt x="127955" y="96149"/>
                </a:lnTo>
                <a:lnTo>
                  <a:pt x="96149" y="127955"/>
                </a:lnTo>
                <a:lnTo>
                  <a:pt x="68257" y="163318"/>
                </a:lnTo>
                <a:lnTo>
                  <a:pt x="44636" y="201881"/>
                </a:lnTo>
                <a:lnTo>
                  <a:pt x="25643" y="243288"/>
                </a:lnTo>
                <a:lnTo>
                  <a:pt x="11634" y="287181"/>
                </a:lnTo>
                <a:lnTo>
                  <a:pt x="2968" y="333204"/>
                </a:lnTo>
                <a:lnTo>
                  <a:pt x="0" y="381000"/>
                </a:lnTo>
                <a:lnTo>
                  <a:pt x="2968" y="428795"/>
                </a:lnTo>
                <a:lnTo>
                  <a:pt x="11634" y="474818"/>
                </a:lnTo>
                <a:lnTo>
                  <a:pt x="25643" y="518711"/>
                </a:lnTo>
                <a:lnTo>
                  <a:pt x="44636" y="560118"/>
                </a:lnTo>
                <a:lnTo>
                  <a:pt x="68257" y="598681"/>
                </a:lnTo>
                <a:lnTo>
                  <a:pt x="96149" y="634044"/>
                </a:lnTo>
                <a:lnTo>
                  <a:pt x="127955" y="665850"/>
                </a:lnTo>
                <a:lnTo>
                  <a:pt x="163318" y="693742"/>
                </a:lnTo>
                <a:lnTo>
                  <a:pt x="201881" y="717363"/>
                </a:lnTo>
                <a:lnTo>
                  <a:pt x="243288" y="736356"/>
                </a:lnTo>
                <a:lnTo>
                  <a:pt x="287181" y="750365"/>
                </a:lnTo>
                <a:lnTo>
                  <a:pt x="333204" y="759031"/>
                </a:lnTo>
                <a:lnTo>
                  <a:pt x="381000" y="762000"/>
                </a:lnTo>
                <a:lnTo>
                  <a:pt x="428795" y="759031"/>
                </a:lnTo>
                <a:lnTo>
                  <a:pt x="474818" y="750365"/>
                </a:lnTo>
                <a:lnTo>
                  <a:pt x="518711" y="736356"/>
                </a:lnTo>
                <a:lnTo>
                  <a:pt x="560118" y="717363"/>
                </a:lnTo>
                <a:lnTo>
                  <a:pt x="598681" y="693742"/>
                </a:lnTo>
                <a:lnTo>
                  <a:pt x="634044" y="665850"/>
                </a:lnTo>
                <a:lnTo>
                  <a:pt x="665850" y="634044"/>
                </a:lnTo>
                <a:lnTo>
                  <a:pt x="693742" y="598681"/>
                </a:lnTo>
                <a:lnTo>
                  <a:pt x="717363" y="560118"/>
                </a:lnTo>
                <a:lnTo>
                  <a:pt x="736356" y="518711"/>
                </a:lnTo>
                <a:lnTo>
                  <a:pt x="750365" y="474818"/>
                </a:lnTo>
                <a:lnTo>
                  <a:pt x="759031" y="428795"/>
                </a:lnTo>
                <a:lnTo>
                  <a:pt x="762000" y="381000"/>
                </a:lnTo>
                <a:lnTo>
                  <a:pt x="759031" y="333204"/>
                </a:lnTo>
                <a:lnTo>
                  <a:pt x="750365" y="287181"/>
                </a:lnTo>
                <a:lnTo>
                  <a:pt x="736356" y="243288"/>
                </a:lnTo>
                <a:lnTo>
                  <a:pt x="717363" y="201881"/>
                </a:lnTo>
                <a:lnTo>
                  <a:pt x="693742" y="163318"/>
                </a:lnTo>
                <a:lnTo>
                  <a:pt x="665850" y="127955"/>
                </a:lnTo>
                <a:lnTo>
                  <a:pt x="634044" y="96149"/>
                </a:lnTo>
                <a:lnTo>
                  <a:pt x="598681" y="68257"/>
                </a:lnTo>
                <a:lnTo>
                  <a:pt x="560118" y="44636"/>
                </a:lnTo>
                <a:lnTo>
                  <a:pt x="518711" y="25643"/>
                </a:lnTo>
                <a:lnTo>
                  <a:pt x="474818" y="11634"/>
                </a:lnTo>
                <a:lnTo>
                  <a:pt x="428795" y="2968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65700" y="2717800"/>
            <a:ext cx="596900" cy="596900"/>
          </a:xfrm>
          <a:custGeom>
            <a:avLst/>
            <a:gdLst/>
            <a:ahLst/>
            <a:cxnLst/>
            <a:rect l="l" t="t" r="r" b="b"/>
            <a:pathLst>
              <a:path w="596900" h="596900">
                <a:moveTo>
                  <a:pt x="298450" y="0"/>
                </a:moveTo>
                <a:lnTo>
                  <a:pt x="250035" y="3905"/>
                </a:lnTo>
                <a:lnTo>
                  <a:pt x="204110" y="15213"/>
                </a:lnTo>
                <a:lnTo>
                  <a:pt x="161287" y="33309"/>
                </a:lnTo>
                <a:lnTo>
                  <a:pt x="122182" y="57578"/>
                </a:lnTo>
                <a:lnTo>
                  <a:pt x="87407" y="87407"/>
                </a:lnTo>
                <a:lnTo>
                  <a:pt x="57578" y="122182"/>
                </a:lnTo>
                <a:lnTo>
                  <a:pt x="33309" y="161287"/>
                </a:lnTo>
                <a:lnTo>
                  <a:pt x="15213" y="204110"/>
                </a:lnTo>
                <a:lnTo>
                  <a:pt x="3905" y="250035"/>
                </a:lnTo>
                <a:lnTo>
                  <a:pt x="0" y="298450"/>
                </a:lnTo>
                <a:lnTo>
                  <a:pt x="3905" y="346864"/>
                </a:lnTo>
                <a:lnTo>
                  <a:pt x="15213" y="392789"/>
                </a:lnTo>
                <a:lnTo>
                  <a:pt x="33309" y="435612"/>
                </a:lnTo>
                <a:lnTo>
                  <a:pt x="57578" y="474717"/>
                </a:lnTo>
                <a:lnTo>
                  <a:pt x="87407" y="509492"/>
                </a:lnTo>
                <a:lnTo>
                  <a:pt x="122182" y="539321"/>
                </a:lnTo>
                <a:lnTo>
                  <a:pt x="161287" y="563590"/>
                </a:lnTo>
                <a:lnTo>
                  <a:pt x="204110" y="581686"/>
                </a:lnTo>
                <a:lnTo>
                  <a:pt x="250035" y="592994"/>
                </a:lnTo>
                <a:lnTo>
                  <a:pt x="298450" y="596900"/>
                </a:lnTo>
                <a:lnTo>
                  <a:pt x="346864" y="592994"/>
                </a:lnTo>
                <a:lnTo>
                  <a:pt x="392789" y="581686"/>
                </a:lnTo>
                <a:lnTo>
                  <a:pt x="435612" y="563590"/>
                </a:lnTo>
                <a:lnTo>
                  <a:pt x="474717" y="539321"/>
                </a:lnTo>
                <a:lnTo>
                  <a:pt x="509492" y="509492"/>
                </a:lnTo>
                <a:lnTo>
                  <a:pt x="539321" y="474717"/>
                </a:lnTo>
                <a:lnTo>
                  <a:pt x="563590" y="435612"/>
                </a:lnTo>
                <a:lnTo>
                  <a:pt x="581686" y="392789"/>
                </a:lnTo>
                <a:lnTo>
                  <a:pt x="592994" y="346864"/>
                </a:lnTo>
                <a:lnTo>
                  <a:pt x="596900" y="298450"/>
                </a:lnTo>
                <a:lnTo>
                  <a:pt x="592994" y="250035"/>
                </a:lnTo>
                <a:lnTo>
                  <a:pt x="581686" y="204110"/>
                </a:lnTo>
                <a:lnTo>
                  <a:pt x="563590" y="161287"/>
                </a:lnTo>
                <a:lnTo>
                  <a:pt x="539321" y="122182"/>
                </a:lnTo>
                <a:lnTo>
                  <a:pt x="509492" y="87407"/>
                </a:lnTo>
                <a:lnTo>
                  <a:pt x="474717" y="57578"/>
                </a:lnTo>
                <a:lnTo>
                  <a:pt x="435612" y="33309"/>
                </a:lnTo>
                <a:lnTo>
                  <a:pt x="392789" y="15213"/>
                </a:lnTo>
                <a:lnTo>
                  <a:pt x="346864" y="3905"/>
                </a:lnTo>
                <a:lnTo>
                  <a:pt x="2984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65700" y="2717800"/>
            <a:ext cx="596900" cy="596900"/>
          </a:xfrm>
          <a:custGeom>
            <a:avLst/>
            <a:gdLst/>
            <a:ahLst/>
            <a:cxnLst/>
            <a:rect l="l" t="t" r="r" b="b"/>
            <a:pathLst>
              <a:path w="596900" h="596900">
                <a:moveTo>
                  <a:pt x="0" y="298450"/>
                </a:moveTo>
                <a:lnTo>
                  <a:pt x="3905" y="250035"/>
                </a:lnTo>
                <a:lnTo>
                  <a:pt x="15213" y="204110"/>
                </a:lnTo>
                <a:lnTo>
                  <a:pt x="33309" y="161287"/>
                </a:lnTo>
                <a:lnTo>
                  <a:pt x="57578" y="122182"/>
                </a:lnTo>
                <a:lnTo>
                  <a:pt x="87407" y="87407"/>
                </a:lnTo>
                <a:lnTo>
                  <a:pt x="122182" y="57578"/>
                </a:lnTo>
                <a:lnTo>
                  <a:pt x="161287" y="33309"/>
                </a:lnTo>
                <a:lnTo>
                  <a:pt x="204110" y="15213"/>
                </a:lnTo>
                <a:lnTo>
                  <a:pt x="250035" y="3905"/>
                </a:lnTo>
                <a:lnTo>
                  <a:pt x="298450" y="0"/>
                </a:lnTo>
                <a:lnTo>
                  <a:pt x="346864" y="3905"/>
                </a:lnTo>
                <a:lnTo>
                  <a:pt x="392789" y="15213"/>
                </a:lnTo>
                <a:lnTo>
                  <a:pt x="435612" y="33309"/>
                </a:lnTo>
                <a:lnTo>
                  <a:pt x="474717" y="57578"/>
                </a:lnTo>
                <a:lnTo>
                  <a:pt x="509492" y="87407"/>
                </a:lnTo>
                <a:lnTo>
                  <a:pt x="539321" y="122182"/>
                </a:lnTo>
                <a:lnTo>
                  <a:pt x="563590" y="161287"/>
                </a:lnTo>
                <a:lnTo>
                  <a:pt x="581686" y="204110"/>
                </a:lnTo>
                <a:lnTo>
                  <a:pt x="592994" y="250035"/>
                </a:lnTo>
                <a:lnTo>
                  <a:pt x="596900" y="298450"/>
                </a:lnTo>
                <a:lnTo>
                  <a:pt x="592994" y="346864"/>
                </a:lnTo>
                <a:lnTo>
                  <a:pt x="581686" y="392789"/>
                </a:lnTo>
                <a:lnTo>
                  <a:pt x="563590" y="435612"/>
                </a:lnTo>
                <a:lnTo>
                  <a:pt x="539321" y="474717"/>
                </a:lnTo>
                <a:lnTo>
                  <a:pt x="509492" y="509492"/>
                </a:lnTo>
                <a:lnTo>
                  <a:pt x="474717" y="539321"/>
                </a:lnTo>
                <a:lnTo>
                  <a:pt x="435612" y="563590"/>
                </a:lnTo>
                <a:lnTo>
                  <a:pt x="392789" y="581686"/>
                </a:lnTo>
                <a:lnTo>
                  <a:pt x="346864" y="592994"/>
                </a:lnTo>
                <a:lnTo>
                  <a:pt x="298450" y="596900"/>
                </a:lnTo>
                <a:lnTo>
                  <a:pt x="250035" y="592994"/>
                </a:lnTo>
                <a:lnTo>
                  <a:pt x="204110" y="581686"/>
                </a:lnTo>
                <a:lnTo>
                  <a:pt x="161287" y="563590"/>
                </a:lnTo>
                <a:lnTo>
                  <a:pt x="122182" y="539321"/>
                </a:lnTo>
                <a:lnTo>
                  <a:pt x="87407" y="509492"/>
                </a:lnTo>
                <a:lnTo>
                  <a:pt x="57578" y="474717"/>
                </a:lnTo>
                <a:lnTo>
                  <a:pt x="33309" y="435612"/>
                </a:lnTo>
                <a:lnTo>
                  <a:pt x="15213" y="392789"/>
                </a:lnTo>
                <a:lnTo>
                  <a:pt x="3905" y="346864"/>
                </a:lnTo>
                <a:lnTo>
                  <a:pt x="0" y="298450"/>
                </a:lnTo>
                <a:close/>
              </a:path>
            </a:pathLst>
          </a:custGeom>
          <a:ln w="3810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29200" y="2800350"/>
            <a:ext cx="463550" cy="431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6650" y="3523615"/>
            <a:ext cx="1315085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微软雅黑" panose="020B0503020204020204" charset="-122"/>
                <a:cs typeface="微软雅黑" panose="020B0503020204020204" charset="-122"/>
              </a:rPr>
              <a:t>对公</a:t>
            </a:r>
            <a:r>
              <a:rPr sz="1200" b="1" spc="-10" dirty="0">
                <a:latin typeface="微软雅黑" panose="020B0503020204020204" charset="-122"/>
                <a:cs typeface="微软雅黑" panose="020B0503020204020204" charset="-122"/>
              </a:rPr>
              <a:t>司</a:t>
            </a:r>
            <a:r>
              <a:rPr sz="1200" b="1" spc="-20" dirty="0"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1200" b="1" spc="-5" dirty="0">
                <a:latin typeface="微软雅黑" panose="020B0503020204020204" charset="-122"/>
                <a:cs typeface="微软雅黑" panose="020B0503020204020204" charset="-122"/>
              </a:rPr>
              <a:t>组织的价值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5379" y="3552190"/>
            <a:ext cx="18542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微软雅黑" panose="020B0503020204020204" charset="-122"/>
                <a:cs typeface="微软雅黑" panose="020B0503020204020204" charset="-122"/>
              </a:rPr>
              <a:t>对人力资源工作本身的价值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28790" y="3539490"/>
            <a:ext cx="9398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微软雅黑" panose="020B0503020204020204" charset="-122"/>
                <a:cs typeface="微软雅黑" panose="020B0503020204020204" charset="-122"/>
              </a:rPr>
              <a:t>对员工的价值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11010" y="3984625"/>
            <a:ext cx="2178050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buFont typeface="Arial" panose="020B0604020202020204"/>
              <a:buChar char="•"/>
              <a:tabLst>
                <a:tab pos="1841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确认个人能力与组织的匹配度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84150" indent="-171450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•"/>
              <a:tabLst>
                <a:tab pos="1841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找到未来改进和努力的方向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83515" algn="ctr">
              <a:lnSpc>
                <a:spcPct val="100000"/>
              </a:lnSpc>
              <a:spcBef>
                <a:spcPts val="55"/>
              </a:spcBef>
            </a:pPr>
            <a:r>
              <a:rPr sz="1200" dirty="0">
                <a:solidFill>
                  <a:srgbClr val="909090"/>
                </a:solidFill>
                <a:latin typeface="微软雅黑" panose="020B0503020204020204" charset="-122"/>
                <a:cs typeface="微软雅黑" panose="020B0503020204020204" charset="-122"/>
              </a:rPr>
              <a:t>.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16629" y="3984625"/>
            <a:ext cx="1991360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/>
              <a:buChar char="•"/>
              <a:tabLst>
                <a:tab pos="297815" algn="l"/>
                <a:tab pos="2984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更紧密的和业务产生链接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298450" indent="-285750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•"/>
              <a:tabLst>
                <a:tab pos="297815" algn="l"/>
                <a:tab pos="2984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发掘下一阶段的工作重点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67640" algn="ctr">
              <a:lnSpc>
                <a:spcPct val="100000"/>
              </a:lnSpc>
              <a:spcBef>
                <a:spcPts val="55"/>
              </a:spcBef>
            </a:pPr>
            <a:r>
              <a:rPr sz="1200" dirty="0">
                <a:solidFill>
                  <a:srgbClr val="909090"/>
                </a:solidFill>
                <a:latin typeface="微软雅黑" panose="020B0503020204020204" charset="-122"/>
                <a:cs typeface="微软雅黑" panose="020B0503020204020204" charset="-122"/>
              </a:rPr>
              <a:t>.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6000" y="3990975"/>
            <a:ext cx="1683385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/>
              <a:buChar char="•"/>
              <a:tabLst>
                <a:tab pos="298450" algn="l"/>
                <a:tab pos="299085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为战略落地提供支持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298450" indent="-285750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•"/>
              <a:tabLst>
                <a:tab pos="298450" algn="l"/>
                <a:tab pos="299085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保障组织的健康发展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0275" y="3387725"/>
            <a:ext cx="3875404" cy="53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0275" y="3387725"/>
            <a:ext cx="3875404" cy="532130"/>
          </a:xfrm>
          <a:custGeom>
            <a:avLst/>
            <a:gdLst/>
            <a:ahLst/>
            <a:cxnLst/>
            <a:rect l="l" t="t" r="r" b="b"/>
            <a:pathLst>
              <a:path w="3875404" h="532129">
                <a:moveTo>
                  <a:pt x="0" y="106680"/>
                </a:moveTo>
                <a:lnTo>
                  <a:pt x="2755900" y="106680"/>
                </a:lnTo>
                <a:lnTo>
                  <a:pt x="2755900" y="0"/>
                </a:lnTo>
                <a:lnTo>
                  <a:pt x="3875404" y="272669"/>
                </a:lnTo>
                <a:lnTo>
                  <a:pt x="2755900" y="531914"/>
                </a:lnTo>
                <a:lnTo>
                  <a:pt x="2755900" y="426720"/>
                </a:lnTo>
                <a:lnTo>
                  <a:pt x="0" y="426720"/>
                </a:lnTo>
                <a:lnTo>
                  <a:pt x="0" y="272669"/>
                </a:lnTo>
                <a:lnTo>
                  <a:pt x="0" y="106680"/>
                </a:lnTo>
              </a:path>
            </a:pathLst>
          </a:custGeom>
          <a:ln w="6362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77745" y="3540378"/>
            <a:ext cx="289814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44060"/>
                </a:solidFill>
                <a:latin typeface="微软雅黑" panose="020B0503020204020204" charset="-122"/>
                <a:cs typeface="微软雅黑" panose="020B0503020204020204" charset="-122"/>
              </a:rPr>
              <a:t>现在的业</a:t>
            </a:r>
            <a:r>
              <a:rPr sz="1400" b="1" dirty="0">
                <a:solidFill>
                  <a:srgbClr val="244060"/>
                </a:solidFill>
                <a:latin typeface="微软雅黑" panose="020B0503020204020204" charset="-122"/>
                <a:cs typeface="微软雅黑" panose="020B0503020204020204" charset="-122"/>
              </a:rPr>
              <a:t>务</a:t>
            </a:r>
            <a:r>
              <a:rPr sz="1400" b="1" spc="-15" dirty="0">
                <a:solidFill>
                  <a:srgbClr val="244060"/>
                </a:solidFill>
                <a:latin typeface="微软雅黑" panose="020B0503020204020204" charset="-122"/>
                <a:cs typeface="微软雅黑" panose="020B0503020204020204" charset="-122"/>
              </a:rPr>
              <a:t>—</a:t>
            </a:r>
            <a:r>
              <a:rPr sz="1400" b="1" spc="-5" dirty="0">
                <a:solidFill>
                  <a:srgbClr val="244060"/>
                </a:solidFill>
                <a:latin typeface="微软雅黑" panose="020B0503020204020204" charset="-122"/>
                <a:cs typeface="微软雅黑" panose="020B0503020204020204" charset="-122"/>
              </a:rPr>
              <a:t>现在的组</a:t>
            </a:r>
            <a:r>
              <a:rPr sz="1400" b="1" dirty="0">
                <a:solidFill>
                  <a:srgbClr val="244060"/>
                </a:solidFill>
                <a:latin typeface="微软雅黑" panose="020B0503020204020204" charset="-122"/>
                <a:cs typeface="微软雅黑" panose="020B0503020204020204" charset="-122"/>
              </a:rPr>
              <a:t>织</a:t>
            </a:r>
            <a:r>
              <a:rPr sz="1400" b="1" spc="-15" dirty="0">
                <a:solidFill>
                  <a:srgbClr val="244060"/>
                </a:solidFill>
                <a:latin typeface="微软雅黑" panose="020B0503020204020204" charset="-122"/>
                <a:cs typeface="微软雅黑" panose="020B0503020204020204" charset="-122"/>
              </a:rPr>
              <a:t>—</a:t>
            </a:r>
            <a:r>
              <a:rPr sz="1400" b="1" dirty="0">
                <a:solidFill>
                  <a:srgbClr val="244060"/>
                </a:solidFill>
                <a:latin typeface="微软雅黑" panose="020B0503020204020204" charset="-122"/>
                <a:cs typeface="微软雅黑" panose="020B0503020204020204" charset="-122"/>
              </a:rPr>
              <a:t>现在的人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216154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人才盘点的流程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0275" y="3933825"/>
            <a:ext cx="3875404" cy="576580"/>
          </a:xfrm>
          <a:custGeom>
            <a:avLst/>
            <a:gdLst/>
            <a:ahLst/>
            <a:cxnLst/>
            <a:rect l="l" t="t" r="r" b="b"/>
            <a:pathLst>
              <a:path w="3875404" h="576579">
                <a:moveTo>
                  <a:pt x="2755900" y="0"/>
                </a:moveTo>
                <a:lnTo>
                  <a:pt x="2755900" y="115569"/>
                </a:lnTo>
                <a:lnTo>
                  <a:pt x="0" y="115569"/>
                </a:lnTo>
                <a:lnTo>
                  <a:pt x="0" y="462279"/>
                </a:lnTo>
                <a:lnTo>
                  <a:pt x="2755900" y="462279"/>
                </a:lnTo>
                <a:lnTo>
                  <a:pt x="2755900" y="576249"/>
                </a:lnTo>
                <a:lnTo>
                  <a:pt x="3875404" y="295351"/>
                </a:lnTo>
                <a:lnTo>
                  <a:pt x="27559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0275" y="3933825"/>
            <a:ext cx="3875404" cy="576580"/>
          </a:xfrm>
          <a:custGeom>
            <a:avLst/>
            <a:gdLst/>
            <a:ahLst/>
            <a:cxnLst/>
            <a:rect l="l" t="t" r="r" b="b"/>
            <a:pathLst>
              <a:path w="3875404" h="576579">
                <a:moveTo>
                  <a:pt x="0" y="115569"/>
                </a:moveTo>
                <a:lnTo>
                  <a:pt x="2755900" y="115569"/>
                </a:lnTo>
                <a:lnTo>
                  <a:pt x="2755900" y="0"/>
                </a:lnTo>
                <a:lnTo>
                  <a:pt x="3875404" y="295351"/>
                </a:lnTo>
                <a:lnTo>
                  <a:pt x="2755900" y="576249"/>
                </a:lnTo>
                <a:lnTo>
                  <a:pt x="2755900" y="462279"/>
                </a:lnTo>
                <a:lnTo>
                  <a:pt x="0" y="462279"/>
                </a:lnTo>
                <a:lnTo>
                  <a:pt x="0" y="295351"/>
                </a:lnTo>
                <a:lnTo>
                  <a:pt x="0" y="115569"/>
                </a:lnTo>
              </a:path>
            </a:pathLst>
          </a:custGeom>
          <a:ln w="6362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77745" y="4110354"/>
            <a:ext cx="289814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未来的业</a:t>
            </a:r>
            <a:r>
              <a:rPr sz="14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务</a:t>
            </a:r>
            <a:r>
              <a:rPr sz="1400" b="1" spc="-1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—</a:t>
            </a:r>
            <a:r>
              <a:rPr sz="1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未来的组</a:t>
            </a:r>
            <a:r>
              <a:rPr sz="14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织</a:t>
            </a:r>
            <a:r>
              <a:rPr sz="1400" b="1" spc="-1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—</a:t>
            </a:r>
            <a:r>
              <a:rPr sz="14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未来的人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2679" y="3407791"/>
            <a:ext cx="2163445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基于当前业务态势与战役思考当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前组织架构设计与人才匹配度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9255" y="4033837"/>
            <a:ext cx="2011045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基于业务趋势思考未来组织架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构调整的规划与人才梯队情况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46325" y="1063625"/>
            <a:ext cx="1393189" cy="1652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46325" y="1063625"/>
            <a:ext cx="1393190" cy="1652905"/>
          </a:xfrm>
          <a:custGeom>
            <a:avLst/>
            <a:gdLst/>
            <a:ahLst/>
            <a:cxnLst/>
            <a:rect l="l" t="t" r="r" b="b"/>
            <a:pathLst>
              <a:path w="1393189" h="1652905">
                <a:moveTo>
                  <a:pt x="0" y="331470"/>
                </a:moveTo>
                <a:lnTo>
                  <a:pt x="990727" y="331470"/>
                </a:lnTo>
                <a:lnTo>
                  <a:pt x="990727" y="0"/>
                </a:lnTo>
                <a:lnTo>
                  <a:pt x="1393190" y="847090"/>
                </a:lnTo>
                <a:lnTo>
                  <a:pt x="990727" y="1652778"/>
                </a:lnTo>
                <a:lnTo>
                  <a:pt x="990727" y="1325880"/>
                </a:lnTo>
                <a:lnTo>
                  <a:pt x="0" y="1325880"/>
                </a:lnTo>
                <a:lnTo>
                  <a:pt x="0" y="847090"/>
                </a:lnTo>
                <a:lnTo>
                  <a:pt x="0" y="331470"/>
                </a:lnTo>
              </a:path>
            </a:pathLst>
          </a:custGeom>
          <a:ln w="6362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22270" y="1599402"/>
            <a:ext cx="914400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000"/>
              </a:lnSpc>
            </a:pPr>
            <a:r>
              <a:rPr sz="1400" b="1" dirty="0">
                <a:solidFill>
                  <a:srgbClr val="244060"/>
                </a:solidFill>
                <a:latin typeface="微软雅黑" panose="020B0503020204020204" charset="-122"/>
                <a:cs typeface="微软雅黑" panose="020B0503020204020204" charset="-122"/>
              </a:rPr>
              <a:t>现在的业务 未来的业务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43325" y="1038225"/>
            <a:ext cx="1462786" cy="1652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43325" y="1038225"/>
            <a:ext cx="1463040" cy="1652905"/>
          </a:xfrm>
          <a:custGeom>
            <a:avLst/>
            <a:gdLst/>
            <a:ahLst/>
            <a:cxnLst/>
            <a:rect l="l" t="t" r="r" b="b"/>
            <a:pathLst>
              <a:path w="1463039" h="1652905">
                <a:moveTo>
                  <a:pt x="0" y="331470"/>
                </a:moveTo>
                <a:lnTo>
                  <a:pt x="1040257" y="331470"/>
                </a:lnTo>
                <a:lnTo>
                  <a:pt x="1040257" y="0"/>
                </a:lnTo>
                <a:lnTo>
                  <a:pt x="1462786" y="847090"/>
                </a:lnTo>
                <a:lnTo>
                  <a:pt x="1040257" y="1652778"/>
                </a:lnTo>
                <a:lnTo>
                  <a:pt x="1040257" y="1325880"/>
                </a:lnTo>
                <a:lnTo>
                  <a:pt x="0" y="1325880"/>
                </a:lnTo>
                <a:lnTo>
                  <a:pt x="0" y="847090"/>
                </a:lnTo>
                <a:lnTo>
                  <a:pt x="0" y="331470"/>
                </a:lnTo>
              </a:path>
            </a:pathLst>
          </a:custGeom>
          <a:ln w="6362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20159" y="1574637"/>
            <a:ext cx="914400" cy="54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000"/>
              </a:lnSpc>
            </a:pPr>
            <a:r>
              <a:rPr sz="1400" b="1" spc="-5" dirty="0">
                <a:solidFill>
                  <a:srgbClr val="244060"/>
                </a:solidFill>
                <a:latin typeface="微软雅黑" panose="020B0503020204020204" charset="-122"/>
                <a:cs typeface="微软雅黑" panose="020B0503020204020204" charset="-122"/>
              </a:rPr>
              <a:t>现在的组织 未来的组织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10175" y="1025525"/>
            <a:ext cx="1374140" cy="16464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10175" y="1025525"/>
            <a:ext cx="1374140" cy="1646555"/>
          </a:xfrm>
          <a:custGeom>
            <a:avLst/>
            <a:gdLst/>
            <a:ahLst/>
            <a:cxnLst/>
            <a:rect l="l" t="t" r="r" b="b"/>
            <a:pathLst>
              <a:path w="1374140" h="1646555">
                <a:moveTo>
                  <a:pt x="0" y="330200"/>
                </a:moveTo>
                <a:lnTo>
                  <a:pt x="977138" y="330200"/>
                </a:lnTo>
                <a:lnTo>
                  <a:pt x="977138" y="0"/>
                </a:lnTo>
                <a:lnTo>
                  <a:pt x="1374140" y="843788"/>
                </a:lnTo>
                <a:lnTo>
                  <a:pt x="977138" y="1646427"/>
                </a:lnTo>
                <a:lnTo>
                  <a:pt x="977138" y="1320800"/>
                </a:lnTo>
                <a:lnTo>
                  <a:pt x="0" y="1320800"/>
                </a:lnTo>
                <a:lnTo>
                  <a:pt x="0" y="843788"/>
                </a:lnTo>
                <a:lnTo>
                  <a:pt x="0" y="330200"/>
                </a:lnTo>
              </a:path>
            </a:pathLst>
          </a:custGeom>
          <a:ln w="6362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91201" y="1558762"/>
            <a:ext cx="737870" cy="54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000"/>
              </a:lnSpc>
            </a:pPr>
            <a:r>
              <a:rPr sz="1400" b="1" dirty="0">
                <a:solidFill>
                  <a:srgbClr val="244060"/>
                </a:solidFill>
                <a:latin typeface="微软雅黑" panose="020B0503020204020204" charset="-122"/>
                <a:cs typeface="微软雅黑" panose="020B0503020204020204" charset="-122"/>
              </a:rPr>
              <a:t>现在的人 未来的人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73045" y="2538095"/>
            <a:ext cx="3302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挑战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01159" y="2530220"/>
            <a:ext cx="3302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问题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32450" y="2480945"/>
            <a:ext cx="3302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差距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98550" y="939800"/>
            <a:ext cx="7410450" cy="1943100"/>
          </a:xfrm>
          <a:custGeom>
            <a:avLst/>
            <a:gdLst/>
            <a:ahLst/>
            <a:cxnLst/>
            <a:rect l="l" t="t" r="r" b="b"/>
            <a:pathLst>
              <a:path w="7410450" h="1943100">
                <a:moveTo>
                  <a:pt x="0" y="323850"/>
                </a:moveTo>
                <a:lnTo>
                  <a:pt x="3511" y="276003"/>
                </a:lnTo>
                <a:lnTo>
                  <a:pt x="13711" y="230332"/>
                </a:lnTo>
                <a:lnTo>
                  <a:pt x="30099" y="187340"/>
                </a:lnTo>
                <a:lnTo>
                  <a:pt x="52175" y="147528"/>
                </a:lnTo>
                <a:lnTo>
                  <a:pt x="79436" y="111397"/>
                </a:lnTo>
                <a:lnTo>
                  <a:pt x="111381" y="79448"/>
                </a:lnTo>
                <a:lnTo>
                  <a:pt x="147511" y="52184"/>
                </a:lnTo>
                <a:lnTo>
                  <a:pt x="187324" y="30106"/>
                </a:lnTo>
                <a:lnTo>
                  <a:pt x="230319" y="13714"/>
                </a:lnTo>
                <a:lnTo>
                  <a:pt x="275994" y="3512"/>
                </a:lnTo>
                <a:lnTo>
                  <a:pt x="323850" y="0"/>
                </a:lnTo>
                <a:lnTo>
                  <a:pt x="7086600" y="0"/>
                </a:lnTo>
                <a:lnTo>
                  <a:pt x="7134446" y="3512"/>
                </a:lnTo>
                <a:lnTo>
                  <a:pt x="7180117" y="13714"/>
                </a:lnTo>
                <a:lnTo>
                  <a:pt x="7223109" y="30106"/>
                </a:lnTo>
                <a:lnTo>
                  <a:pt x="7262921" y="52184"/>
                </a:lnTo>
                <a:lnTo>
                  <a:pt x="7299052" y="79448"/>
                </a:lnTo>
                <a:lnTo>
                  <a:pt x="7331001" y="111397"/>
                </a:lnTo>
                <a:lnTo>
                  <a:pt x="7358265" y="147528"/>
                </a:lnTo>
                <a:lnTo>
                  <a:pt x="7380343" y="187340"/>
                </a:lnTo>
                <a:lnTo>
                  <a:pt x="7396735" y="230332"/>
                </a:lnTo>
                <a:lnTo>
                  <a:pt x="7406937" y="276003"/>
                </a:lnTo>
                <a:lnTo>
                  <a:pt x="7410450" y="323850"/>
                </a:lnTo>
                <a:lnTo>
                  <a:pt x="7410450" y="1619250"/>
                </a:lnTo>
                <a:lnTo>
                  <a:pt x="7406937" y="1667096"/>
                </a:lnTo>
                <a:lnTo>
                  <a:pt x="7396735" y="1712767"/>
                </a:lnTo>
                <a:lnTo>
                  <a:pt x="7380343" y="1755759"/>
                </a:lnTo>
                <a:lnTo>
                  <a:pt x="7358265" y="1795571"/>
                </a:lnTo>
                <a:lnTo>
                  <a:pt x="7331001" y="1831702"/>
                </a:lnTo>
                <a:lnTo>
                  <a:pt x="7299052" y="1863651"/>
                </a:lnTo>
                <a:lnTo>
                  <a:pt x="7262921" y="1890915"/>
                </a:lnTo>
                <a:lnTo>
                  <a:pt x="7223109" y="1912993"/>
                </a:lnTo>
                <a:lnTo>
                  <a:pt x="7180117" y="1929385"/>
                </a:lnTo>
                <a:lnTo>
                  <a:pt x="7134446" y="1939587"/>
                </a:lnTo>
                <a:lnTo>
                  <a:pt x="7086600" y="1943100"/>
                </a:lnTo>
                <a:lnTo>
                  <a:pt x="323850" y="1943100"/>
                </a:lnTo>
                <a:lnTo>
                  <a:pt x="275994" y="1939587"/>
                </a:lnTo>
                <a:lnTo>
                  <a:pt x="230319" y="1929385"/>
                </a:lnTo>
                <a:lnTo>
                  <a:pt x="187324" y="1912993"/>
                </a:lnTo>
                <a:lnTo>
                  <a:pt x="147511" y="1890915"/>
                </a:lnTo>
                <a:lnTo>
                  <a:pt x="111381" y="1863651"/>
                </a:lnTo>
                <a:lnTo>
                  <a:pt x="79436" y="1831702"/>
                </a:lnTo>
                <a:lnTo>
                  <a:pt x="52175" y="1795571"/>
                </a:lnTo>
                <a:lnTo>
                  <a:pt x="30099" y="1755759"/>
                </a:lnTo>
                <a:lnTo>
                  <a:pt x="13711" y="1712767"/>
                </a:lnTo>
                <a:lnTo>
                  <a:pt x="3511" y="1667096"/>
                </a:lnTo>
                <a:lnTo>
                  <a:pt x="0" y="1619250"/>
                </a:lnTo>
                <a:lnTo>
                  <a:pt x="0" y="323850"/>
                </a:lnTo>
                <a:close/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8550" y="3009900"/>
            <a:ext cx="7410450" cy="1943100"/>
          </a:xfrm>
          <a:custGeom>
            <a:avLst/>
            <a:gdLst/>
            <a:ahLst/>
            <a:cxnLst/>
            <a:rect l="l" t="t" r="r" b="b"/>
            <a:pathLst>
              <a:path w="7410450" h="1943100">
                <a:moveTo>
                  <a:pt x="0" y="323850"/>
                </a:moveTo>
                <a:lnTo>
                  <a:pt x="3511" y="276003"/>
                </a:lnTo>
                <a:lnTo>
                  <a:pt x="13711" y="230332"/>
                </a:lnTo>
                <a:lnTo>
                  <a:pt x="30099" y="187340"/>
                </a:lnTo>
                <a:lnTo>
                  <a:pt x="52175" y="147528"/>
                </a:lnTo>
                <a:lnTo>
                  <a:pt x="79436" y="111397"/>
                </a:lnTo>
                <a:lnTo>
                  <a:pt x="111381" y="79448"/>
                </a:lnTo>
                <a:lnTo>
                  <a:pt x="147511" y="52184"/>
                </a:lnTo>
                <a:lnTo>
                  <a:pt x="187324" y="30106"/>
                </a:lnTo>
                <a:lnTo>
                  <a:pt x="230319" y="13714"/>
                </a:lnTo>
                <a:lnTo>
                  <a:pt x="275994" y="3512"/>
                </a:lnTo>
                <a:lnTo>
                  <a:pt x="323850" y="0"/>
                </a:lnTo>
                <a:lnTo>
                  <a:pt x="7086600" y="0"/>
                </a:lnTo>
                <a:lnTo>
                  <a:pt x="7134446" y="3512"/>
                </a:lnTo>
                <a:lnTo>
                  <a:pt x="7180117" y="13714"/>
                </a:lnTo>
                <a:lnTo>
                  <a:pt x="7223109" y="30106"/>
                </a:lnTo>
                <a:lnTo>
                  <a:pt x="7262921" y="52184"/>
                </a:lnTo>
                <a:lnTo>
                  <a:pt x="7299052" y="79448"/>
                </a:lnTo>
                <a:lnTo>
                  <a:pt x="7331001" y="111397"/>
                </a:lnTo>
                <a:lnTo>
                  <a:pt x="7358265" y="147528"/>
                </a:lnTo>
                <a:lnTo>
                  <a:pt x="7380343" y="187340"/>
                </a:lnTo>
                <a:lnTo>
                  <a:pt x="7396735" y="230332"/>
                </a:lnTo>
                <a:lnTo>
                  <a:pt x="7406937" y="276003"/>
                </a:lnTo>
                <a:lnTo>
                  <a:pt x="7410450" y="323850"/>
                </a:lnTo>
                <a:lnTo>
                  <a:pt x="7410450" y="1619237"/>
                </a:lnTo>
                <a:lnTo>
                  <a:pt x="7406937" y="1667095"/>
                </a:lnTo>
                <a:lnTo>
                  <a:pt x="7396735" y="1712773"/>
                </a:lnTo>
                <a:lnTo>
                  <a:pt x="7380343" y="1755770"/>
                </a:lnTo>
                <a:lnTo>
                  <a:pt x="7358265" y="1795584"/>
                </a:lnTo>
                <a:lnTo>
                  <a:pt x="7331001" y="1831715"/>
                </a:lnTo>
                <a:lnTo>
                  <a:pt x="7299052" y="1863662"/>
                </a:lnTo>
                <a:lnTo>
                  <a:pt x="7262921" y="1890924"/>
                </a:lnTo>
                <a:lnTo>
                  <a:pt x="7223109" y="1912999"/>
                </a:lnTo>
                <a:lnTo>
                  <a:pt x="7180117" y="1929388"/>
                </a:lnTo>
                <a:lnTo>
                  <a:pt x="7134446" y="1939588"/>
                </a:lnTo>
                <a:lnTo>
                  <a:pt x="7086600" y="1943100"/>
                </a:lnTo>
                <a:lnTo>
                  <a:pt x="323850" y="1943100"/>
                </a:lnTo>
                <a:lnTo>
                  <a:pt x="275994" y="1939588"/>
                </a:lnTo>
                <a:lnTo>
                  <a:pt x="230319" y="1929388"/>
                </a:lnTo>
                <a:lnTo>
                  <a:pt x="187324" y="1912999"/>
                </a:lnTo>
                <a:lnTo>
                  <a:pt x="147511" y="1890924"/>
                </a:lnTo>
                <a:lnTo>
                  <a:pt x="111381" y="1863662"/>
                </a:lnTo>
                <a:lnTo>
                  <a:pt x="79436" y="1831715"/>
                </a:lnTo>
                <a:lnTo>
                  <a:pt x="52175" y="1795584"/>
                </a:lnTo>
                <a:lnTo>
                  <a:pt x="30099" y="1755770"/>
                </a:lnTo>
                <a:lnTo>
                  <a:pt x="13711" y="1712773"/>
                </a:lnTo>
                <a:lnTo>
                  <a:pt x="3511" y="1667095"/>
                </a:lnTo>
                <a:lnTo>
                  <a:pt x="0" y="1619237"/>
                </a:lnTo>
                <a:lnTo>
                  <a:pt x="0" y="323850"/>
                </a:lnTo>
                <a:close/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02080" y="1559560"/>
            <a:ext cx="398780" cy="69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 panose="020B0604020202020204"/>
                <a:cs typeface="Arial" panose="020B0604020202020204"/>
              </a:rPr>
              <a:t>A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56055" y="3535362"/>
            <a:ext cx="398780" cy="69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" panose="020B0604020202020204"/>
                <a:cs typeface="Arial" panose="020B0604020202020204"/>
              </a:rPr>
              <a:t>B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20950" y="2533650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92075" y="0"/>
                </a:moveTo>
                <a:lnTo>
                  <a:pt x="56257" y="7242"/>
                </a:lnTo>
                <a:lnTo>
                  <a:pt x="26987" y="26987"/>
                </a:lnTo>
                <a:lnTo>
                  <a:pt x="7242" y="56257"/>
                </a:lnTo>
                <a:lnTo>
                  <a:pt x="0" y="92075"/>
                </a:lnTo>
                <a:lnTo>
                  <a:pt x="7242" y="127892"/>
                </a:lnTo>
                <a:lnTo>
                  <a:pt x="26987" y="157162"/>
                </a:lnTo>
                <a:lnTo>
                  <a:pt x="56257" y="176907"/>
                </a:lnTo>
                <a:lnTo>
                  <a:pt x="92075" y="184150"/>
                </a:lnTo>
                <a:lnTo>
                  <a:pt x="127892" y="176907"/>
                </a:lnTo>
                <a:lnTo>
                  <a:pt x="157162" y="157162"/>
                </a:lnTo>
                <a:lnTo>
                  <a:pt x="176907" y="127892"/>
                </a:lnTo>
                <a:lnTo>
                  <a:pt x="184150" y="92075"/>
                </a:lnTo>
                <a:lnTo>
                  <a:pt x="176907" y="56257"/>
                </a:lnTo>
                <a:lnTo>
                  <a:pt x="157162" y="26987"/>
                </a:lnTo>
                <a:lnTo>
                  <a:pt x="127892" y="7242"/>
                </a:lnTo>
                <a:lnTo>
                  <a:pt x="92075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20950" y="2533650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0" y="92075"/>
                </a:moveTo>
                <a:lnTo>
                  <a:pt x="7242" y="56257"/>
                </a:lnTo>
                <a:lnTo>
                  <a:pt x="26987" y="26987"/>
                </a:lnTo>
                <a:lnTo>
                  <a:pt x="56257" y="7242"/>
                </a:lnTo>
                <a:lnTo>
                  <a:pt x="92075" y="0"/>
                </a:lnTo>
                <a:lnTo>
                  <a:pt x="127892" y="7242"/>
                </a:lnTo>
                <a:lnTo>
                  <a:pt x="157162" y="26987"/>
                </a:lnTo>
                <a:lnTo>
                  <a:pt x="176907" y="56257"/>
                </a:lnTo>
                <a:lnTo>
                  <a:pt x="184150" y="92075"/>
                </a:lnTo>
                <a:lnTo>
                  <a:pt x="176907" y="127892"/>
                </a:lnTo>
                <a:lnTo>
                  <a:pt x="157162" y="157162"/>
                </a:lnTo>
                <a:lnTo>
                  <a:pt x="127892" y="176907"/>
                </a:lnTo>
                <a:lnTo>
                  <a:pt x="92075" y="184150"/>
                </a:lnTo>
                <a:lnTo>
                  <a:pt x="56257" y="176907"/>
                </a:lnTo>
                <a:lnTo>
                  <a:pt x="26987" y="157162"/>
                </a:lnTo>
                <a:lnTo>
                  <a:pt x="7242" y="127892"/>
                </a:lnTo>
                <a:lnTo>
                  <a:pt x="0" y="92075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49700" y="251460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88900" y="0"/>
                </a:move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900"/>
                </a:lnTo>
                <a:lnTo>
                  <a:pt x="6979" y="123525"/>
                </a:lnTo>
                <a:lnTo>
                  <a:pt x="26019" y="151780"/>
                </a:lnTo>
                <a:lnTo>
                  <a:pt x="54274" y="170820"/>
                </a:lnTo>
                <a:lnTo>
                  <a:pt x="88900" y="177800"/>
                </a:lnTo>
                <a:lnTo>
                  <a:pt x="123525" y="170820"/>
                </a:lnTo>
                <a:lnTo>
                  <a:pt x="151780" y="151780"/>
                </a:lnTo>
                <a:lnTo>
                  <a:pt x="170820" y="123525"/>
                </a:lnTo>
                <a:lnTo>
                  <a:pt x="177800" y="88900"/>
                </a:lnTo>
                <a:lnTo>
                  <a:pt x="170820" y="54274"/>
                </a:lnTo>
                <a:lnTo>
                  <a:pt x="151780" y="26019"/>
                </a:lnTo>
                <a:lnTo>
                  <a:pt x="123525" y="6979"/>
                </a:lnTo>
                <a:lnTo>
                  <a:pt x="8890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49700" y="251460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3525" y="6979"/>
                </a:lnTo>
                <a:lnTo>
                  <a:pt x="151780" y="26019"/>
                </a:lnTo>
                <a:lnTo>
                  <a:pt x="170820" y="54274"/>
                </a:lnTo>
                <a:lnTo>
                  <a:pt x="177800" y="88900"/>
                </a:lnTo>
                <a:lnTo>
                  <a:pt x="170820" y="123525"/>
                </a:lnTo>
                <a:lnTo>
                  <a:pt x="151780" y="151780"/>
                </a:lnTo>
                <a:lnTo>
                  <a:pt x="123525" y="170820"/>
                </a:lnTo>
                <a:lnTo>
                  <a:pt x="88900" y="177800"/>
                </a:lnTo>
                <a:lnTo>
                  <a:pt x="54274" y="170820"/>
                </a:lnTo>
                <a:lnTo>
                  <a:pt x="26019" y="151780"/>
                </a:lnTo>
                <a:lnTo>
                  <a:pt x="6979" y="123525"/>
                </a:lnTo>
                <a:lnTo>
                  <a:pt x="0" y="88900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72100" y="249555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88900" y="0"/>
                </a:move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900"/>
                </a:lnTo>
                <a:lnTo>
                  <a:pt x="6979" y="123525"/>
                </a:lnTo>
                <a:lnTo>
                  <a:pt x="26019" y="151780"/>
                </a:lnTo>
                <a:lnTo>
                  <a:pt x="54274" y="170820"/>
                </a:lnTo>
                <a:lnTo>
                  <a:pt x="88900" y="177800"/>
                </a:lnTo>
                <a:lnTo>
                  <a:pt x="123525" y="170820"/>
                </a:lnTo>
                <a:lnTo>
                  <a:pt x="151780" y="151780"/>
                </a:lnTo>
                <a:lnTo>
                  <a:pt x="170820" y="123525"/>
                </a:lnTo>
                <a:lnTo>
                  <a:pt x="177800" y="88900"/>
                </a:lnTo>
                <a:lnTo>
                  <a:pt x="170820" y="54274"/>
                </a:lnTo>
                <a:lnTo>
                  <a:pt x="151780" y="26019"/>
                </a:lnTo>
                <a:lnTo>
                  <a:pt x="123525" y="6979"/>
                </a:lnTo>
                <a:lnTo>
                  <a:pt x="8890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72100" y="249555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88900"/>
                </a:moveTo>
                <a:lnTo>
                  <a:pt x="6979" y="54274"/>
                </a:lnTo>
                <a:lnTo>
                  <a:pt x="26019" y="26019"/>
                </a:lnTo>
                <a:lnTo>
                  <a:pt x="54274" y="6979"/>
                </a:lnTo>
                <a:lnTo>
                  <a:pt x="88900" y="0"/>
                </a:lnTo>
                <a:lnTo>
                  <a:pt x="123525" y="6979"/>
                </a:lnTo>
                <a:lnTo>
                  <a:pt x="151780" y="26019"/>
                </a:lnTo>
                <a:lnTo>
                  <a:pt x="170820" y="54274"/>
                </a:lnTo>
                <a:lnTo>
                  <a:pt x="177800" y="88900"/>
                </a:lnTo>
                <a:lnTo>
                  <a:pt x="170820" y="123525"/>
                </a:lnTo>
                <a:lnTo>
                  <a:pt x="151780" y="151780"/>
                </a:lnTo>
                <a:lnTo>
                  <a:pt x="123525" y="170820"/>
                </a:lnTo>
                <a:lnTo>
                  <a:pt x="88900" y="177800"/>
                </a:lnTo>
                <a:lnTo>
                  <a:pt x="54274" y="170820"/>
                </a:lnTo>
                <a:lnTo>
                  <a:pt x="26019" y="151780"/>
                </a:lnTo>
                <a:lnTo>
                  <a:pt x="6979" y="123525"/>
                </a:lnTo>
                <a:lnTo>
                  <a:pt x="0" y="88900"/>
                </a:lnTo>
                <a:close/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27450"/>
            <a:ext cx="9144000" cy="1416050"/>
          </a:xfrm>
          <a:custGeom>
            <a:avLst/>
            <a:gdLst/>
            <a:ahLst/>
            <a:cxnLst/>
            <a:rect l="l" t="t" r="r" b="b"/>
            <a:pathLst>
              <a:path w="9144000" h="1416050">
                <a:moveTo>
                  <a:pt x="0" y="1416050"/>
                </a:moveTo>
                <a:lnTo>
                  <a:pt x="9144000" y="1416050"/>
                </a:lnTo>
                <a:lnTo>
                  <a:pt x="9144000" y="0"/>
                </a:lnTo>
                <a:lnTo>
                  <a:pt x="0" y="0"/>
                </a:lnTo>
                <a:lnTo>
                  <a:pt x="0" y="141605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75400" y="1206500"/>
            <a:ext cx="1873250" cy="3092450"/>
          </a:xfrm>
          <a:custGeom>
            <a:avLst/>
            <a:gdLst/>
            <a:ahLst/>
            <a:cxnLst/>
            <a:rect l="l" t="t" r="r" b="b"/>
            <a:pathLst>
              <a:path w="1873250" h="3092450">
                <a:moveTo>
                  <a:pt x="0" y="3092450"/>
                </a:moveTo>
                <a:lnTo>
                  <a:pt x="1873250" y="3092450"/>
                </a:lnTo>
                <a:lnTo>
                  <a:pt x="1873250" y="0"/>
                </a:lnTo>
                <a:lnTo>
                  <a:pt x="0" y="0"/>
                </a:lnTo>
                <a:lnTo>
                  <a:pt x="0" y="309245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84950" y="1174750"/>
            <a:ext cx="1441450" cy="501650"/>
          </a:xfrm>
          <a:custGeom>
            <a:avLst/>
            <a:gdLst/>
            <a:ahLst/>
            <a:cxnLst/>
            <a:rect l="l" t="t" r="r" b="b"/>
            <a:pathLst>
              <a:path w="1441450" h="501650">
                <a:moveTo>
                  <a:pt x="1441450" y="0"/>
                </a:moveTo>
                <a:lnTo>
                  <a:pt x="0" y="0"/>
                </a:lnTo>
                <a:lnTo>
                  <a:pt x="0" y="321945"/>
                </a:lnTo>
                <a:lnTo>
                  <a:pt x="720725" y="501650"/>
                </a:lnTo>
                <a:lnTo>
                  <a:pt x="1441450" y="321945"/>
                </a:lnTo>
                <a:lnTo>
                  <a:pt x="1441450" y="0"/>
                </a:lnTo>
                <a:close/>
              </a:path>
            </a:pathLst>
          </a:custGeom>
          <a:solidFill>
            <a:srgbClr val="CC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5400" y="1130300"/>
            <a:ext cx="1873250" cy="76200"/>
          </a:xfrm>
          <a:custGeom>
            <a:avLst/>
            <a:gdLst/>
            <a:ahLst/>
            <a:cxnLst/>
            <a:rect l="l" t="t" r="r" b="b"/>
            <a:pathLst>
              <a:path w="1873250" h="76200">
                <a:moveTo>
                  <a:pt x="0" y="76200"/>
                </a:moveTo>
                <a:lnTo>
                  <a:pt x="1873250" y="76200"/>
                </a:lnTo>
                <a:lnTo>
                  <a:pt x="187325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84950" y="1130300"/>
            <a:ext cx="1441450" cy="508000"/>
          </a:xfrm>
          <a:custGeom>
            <a:avLst/>
            <a:gdLst/>
            <a:ahLst/>
            <a:cxnLst/>
            <a:rect l="l" t="t" r="r" b="b"/>
            <a:pathLst>
              <a:path w="1441450" h="508000">
                <a:moveTo>
                  <a:pt x="1441450" y="0"/>
                </a:moveTo>
                <a:lnTo>
                  <a:pt x="0" y="0"/>
                </a:lnTo>
                <a:lnTo>
                  <a:pt x="0" y="326009"/>
                </a:lnTo>
                <a:lnTo>
                  <a:pt x="720725" y="508000"/>
                </a:lnTo>
                <a:lnTo>
                  <a:pt x="1441450" y="326009"/>
                </a:lnTo>
                <a:lnTo>
                  <a:pt x="14414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35851" y="1206246"/>
            <a:ext cx="73660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战略生成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7484" y="2063114"/>
            <a:ext cx="1520190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•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我们去向何方？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ts val="1910"/>
              </a:lnSpc>
              <a:spcBef>
                <a:spcPts val="30"/>
              </a:spcBef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•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我们如何到达？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ts val="1910"/>
              </a:lnSpc>
            </a:pPr>
            <a:r>
              <a:rPr sz="1600" spc="-15" dirty="0">
                <a:latin typeface="Arial" panose="020B0604020202020204"/>
                <a:cs typeface="Arial" panose="020B0604020202020204"/>
              </a:rPr>
              <a:t>•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我们言出必践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338201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如何解析和盘点业务战略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60700" y="4013200"/>
            <a:ext cx="177800" cy="285750"/>
          </a:xfrm>
          <a:custGeom>
            <a:avLst/>
            <a:gdLst/>
            <a:ahLst/>
            <a:cxnLst/>
            <a:rect l="l" t="t" r="r" b="b"/>
            <a:pathLst>
              <a:path w="177800" h="285750">
                <a:moveTo>
                  <a:pt x="75311" y="0"/>
                </a:moveTo>
                <a:lnTo>
                  <a:pt x="0" y="0"/>
                </a:lnTo>
                <a:lnTo>
                  <a:pt x="102489" y="142875"/>
                </a:lnTo>
                <a:lnTo>
                  <a:pt x="0" y="285750"/>
                </a:lnTo>
                <a:lnTo>
                  <a:pt x="75311" y="285750"/>
                </a:lnTo>
                <a:lnTo>
                  <a:pt x="177800" y="142875"/>
                </a:lnTo>
                <a:lnTo>
                  <a:pt x="75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94050" y="4013200"/>
            <a:ext cx="184150" cy="285750"/>
          </a:xfrm>
          <a:custGeom>
            <a:avLst/>
            <a:gdLst/>
            <a:ahLst/>
            <a:cxnLst/>
            <a:rect l="l" t="t" r="r" b="b"/>
            <a:pathLst>
              <a:path w="184150" h="285750">
                <a:moveTo>
                  <a:pt x="77978" y="0"/>
                </a:moveTo>
                <a:lnTo>
                  <a:pt x="0" y="0"/>
                </a:lnTo>
                <a:lnTo>
                  <a:pt x="106172" y="142875"/>
                </a:lnTo>
                <a:lnTo>
                  <a:pt x="0" y="285750"/>
                </a:lnTo>
                <a:lnTo>
                  <a:pt x="77978" y="285750"/>
                </a:lnTo>
                <a:lnTo>
                  <a:pt x="184150" y="142875"/>
                </a:lnTo>
                <a:lnTo>
                  <a:pt x="77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78500" y="4013200"/>
            <a:ext cx="177800" cy="285750"/>
          </a:xfrm>
          <a:custGeom>
            <a:avLst/>
            <a:gdLst/>
            <a:ahLst/>
            <a:cxnLst/>
            <a:rect l="l" t="t" r="r" b="b"/>
            <a:pathLst>
              <a:path w="177800" h="285750">
                <a:moveTo>
                  <a:pt x="75311" y="0"/>
                </a:moveTo>
                <a:lnTo>
                  <a:pt x="0" y="0"/>
                </a:lnTo>
                <a:lnTo>
                  <a:pt x="102489" y="142875"/>
                </a:lnTo>
                <a:lnTo>
                  <a:pt x="0" y="285750"/>
                </a:lnTo>
                <a:lnTo>
                  <a:pt x="75311" y="285750"/>
                </a:lnTo>
                <a:lnTo>
                  <a:pt x="177800" y="142875"/>
                </a:lnTo>
                <a:lnTo>
                  <a:pt x="75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1850" y="4013200"/>
            <a:ext cx="184150" cy="285750"/>
          </a:xfrm>
          <a:custGeom>
            <a:avLst/>
            <a:gdLst/>
            <a:ahLst/>
            <a:cxnLst/>
            <a:rect l="l" t="t" r="r" b="b"/>
            <a:pathLst>
              <a:path w="184150" h="285750">
                <a:moveTo>
                  <a:pt x="77978" y="0"/>
                </a:moveTo>
                <a:lnTo>
                  <a:pt x="0" y="0"/>
                </a:lnTo>
                <a:lnTo>
                  <a:pt x="106172" y="142875"/>
                </a:lnTo>
                <a:lnTo>
                  <a:pt x="0" y="285750"/>
                </a:lnTo>
                <a:lnTo>
                  <a:pt x="77978" y="285750"/>
                </a:lnTo>
                <a:lnTo>
                  <a:pt x="184150" y="142875"/>
                </a:lnTo>
                <a:lnTo>
                  <a:pt x="77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5350" y="1206500"/>
            <a:ext cx="1866900" cy="3143250"/>
          </a:xfrm>
          <a:custGeom>
            <a:avLst/>
            <a:gdLst/>
            <a:ahLst/>
            <a:cxnLst/>
            <a:rect l="l" t="t" r="r" b="b"/>
            <a:pathLst>
              <a:path w="1866900" h="3143250">
                <a:moveTo>
                  <a:pt x="0" y="3143250"/>
                </a:moveTo>
                <a:lnTo>
                  <a:pt x="1866900" y="3143250"/>
                </a:lnTo>
                <a:lnTo>
                  <a:pt x="1866900" y="0"/>
                </a:lnTo>
                <a:lnTo>
                  <a:pt x="0" y="0"/>
                </a:lnTo>
                <a:lnTo>
                  <a:pt x="0" y="314325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4900" y="1174750"/>
            <a:ext cx="1441450" cy="501650"/>
          </a:xfrm>
          <a:custGeom>
            <a:avLst/>
            <a:gdLst/>
            <a:ahLst/>
            <a:cxnLst/>
            <a:rect l="l" t="t" r="r" b="b"/>
            <a:pathLst>
              <a:path w="1441450" h="501650">
                <a:moveTo>
                  <a:pt x="1441450" y="0"/>
                </a:moveTo>
                <a:lnTo>
                  <a:pt x="0" y="0"/>
                </a:lnTo>
                <a:lnTo>
                  <a:pt x="0" y="321945"/>
                </a:lnTo>
                <a:lnTo>
                  <a:pt x="720725" y="501650"/>
                </a:lnTo>
                <a:lnTo>
                  <a:pt x="1441450" y="321945"/>
                </a:lnTo>
                <a:lnTo>
                  <a:pt x="1441450" y="0"/>
                </a:lnTo>
                <a:close/>
              </a:path>
            </a:pathLst>
          </a:custGeom>
          <a:solidFill>
            <a:srgbClr val="CC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1700" y="1130300"/>
            <a:ext cx="1866900" cy="76200"/>
          </a:xfrm>
          <a:custGeom>
            <a:avLst/>
            <a:gdLst/>
            <a:ahLst/>
            <a:cxnLst/>
            <a:rect l="l" t="t" r="r" b="b"/>
            <a:pathLst>
              <a:path w="1866900" h="76200">
                <a:moveTo>
                  <a:pt x="0" y="76200"/>
                </a:moveTo>
                <a:lnTo>
                  <a:pt x="1866900" y="76200"/>
                </a:lnTo>
                <a:lnTo>
                  <a:pt x="18669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4900" y="1130300"/>
            <a:ext cx="1441450" cy="508000"/>
          </a:xfrm>
          <a:custGeom>
            <a:avLst/>
            <a:gdLst/>
            <a:ahLst/>
            <a:cxnLst/>
            <a:rect l="l" t="t" r="r" b="b"/>
            <a:pathLst>
              <a:path w="1441450" h="508000">
                <a:moveTo>
                  <a:pt x="1441450" y="0"/>
                </a:moveTo>
                <a:lnTo>
                  <a:pt x="0" y="0"/>
                </a:lnTo>
                <a:lnTo>
                  <a:pt x="0" y="326009"/>
                </a:lnTo>
                <a:lnTo>
                  <a:pt x="720725" y="508000"/>
                </a:lnTo>
                <a:lnTo>
                  <a:pt x="1441450" y="326009"/>
                </a:lnTo>
                <a:lnTo>
                  <a:pt x="14414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83969" y="1206753"/>
            <a:ext cx="1170305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环</a:t>
            </a:r>
            <a:r>
              <a:rPr sz="14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境</a:t>
            </a:r>
            <a:r>
              <a:rPr sz="1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/趋势分析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6180" y="2072639"/>
            <a:ext cx="1125220" cy="75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ts val="1910"/>
              </a:lnSpc>
              <a:buFont typeface="Arial" panose="020B0604020202020204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社会趋势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8450" indent="-285750">
              <a:lnSpc>
                <a:spcPts val="1910"/>
              </a:lnSpc>
              <a:buFont typeface="Arial" panose="020B0604020202020204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行业趋势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8450" indent="-285750">
              <a:lnSpc>
                <a:spcPct val="100000"/>
              </a:lnSpc>
              <a:spcBef>
                <a:spcPts val="30"/>
              </a:spcBef>
              <a:buFont typeface="Arial" panose="020B0604020202020204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竞争对手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77050" y="3340100"/>
            <a:ext cx="812800" cy="81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8550" y="1206500"/>
            <a:ext cx="1866900" cy="3092450"/>
          </a:xfrm>
          <a:custGeom>
            <a:avLst/>
            <a:gdLst/>
            <a:ahLst/>
            <a:cxnLst/>
            <a:rect l="l" t="t" r="r" b="b"/>
            <a:pathLst>
              <a:path w="1866900" h="3092450">
                <a:moveTo>
                  <a:pt x="0" y="3092450"/>
                </a:moveTo>
                <a:lnTo>
                  <a:pt x="1866900" y="3092450"/>
                </a:lnTo>
                <a:lnTo>
                  <a:pt x="1866900" y="0"/>
                </a:lnTo>
                <a:lnTo>
                  <a:pt x="0" y="0"/>
                </a:lnTo>
                <a:lnTo>
                  <a:pt x="0" y="3092450"/>
                </a:lnTo>
                <a:close/>
              </a:path>
            </a:pathLst>
          </a:custGeom>
          <a:solidFill>
            <a:srgbClr val="FF8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8100" y="1174750"/>
            <a:ext cx="1441450" cy="501650"/>
          </a:xfrm>
          <a:custGeom>
            <a:avLst/>
            <a:gdLst/>
            <a:ahLst/>
            <a:cxnLst/>
            <a:rect l="l" t="t" r="r" b="b"/>
            <a:pathLst>
              <a:path w="1441450" h="501650">
                <a:moveTo>
                  <a:pt x="1441450" y="0"/>
                </a:moveTo>
                <a:lnTo>
                  <a:pt x="0" y="0"/>
                </a:lnTo>
                <a:lnTo>
                  <a:pt x="0" y="321945"/>
                </a:lnTo>
                <a:lnTo>
                  <a:pt x="720725" y="501650"/>
                </a:lnTo>
                <a:lnTo>
                  <a:pt x="1441450" y="321945"/>
                </a:lnTo>
                <a:lnTo>
                  <a:pt x="1441450" y="0"/>
                </a:lnTo>
                <a:close/>
              </a:path>
            </a:pathLst>
          </a:custGeom>
          <a:solidFill>
            <a:srgbClr val="CC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38550" y="1130300"/>
            <a:ext cx="1866900" cy="76200"/>
          </a:xfrm>
          <a:custGeom>
            <a:avLst/>
            <a:gdLst/>
            <a:ahLst/>
            <a:cxnLst/>
            <a:rect l="l" t="t" r="r" b="b"/>
            <a:pathLst>
              <a:path w="1866900" h="76200">
                <a:moveTo>
                  <a:pt x="0" y="76200"/>
                </a:moveTo>
                <a:lnTo>
                  <a:pt x="1866900" y="76200"/>
                </a:lnTo>
                <a:lnTo>
                  <a:pt x="18669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48100" y="1130300"/>
            <a:ext cx="1441450" cy="508000"/>
          </a:xfrm>
          <a:custGeom>
            <a:avLst/>
            <a:gdLst/>
            <a:ahLst/>
            <a:cxnLst/>
            <a:rect l="l" t="t" r="r" b="b"/>
            <a:pathLst>
              <a:path w="1441450" h="508000">
                <a:moveTo>
                  <a:pt x="1441450" y="0"/>
                </a:moveTo>
                <a:lnTo>
                  <a:pt x="0" y="0"/>
                </a:lnTo>
                <a:lnTo>
                  <a:pt x="0" y="326009"/>
                </a:lnTo>
                <a:lnTo>
                  <a:pt x="720725" y="508000"/>
                </a:lnTo>
                <a:lnTo>
                  <a:pt x="1441450" y="326009"/>
                </a:lnTo>
                <a:lnTo>
                  <a:pt x="14414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23359" y="1206753"/>
            <a:ext cx="109220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业务现状盘点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26204" y="2107564"/>
            <a:ext cx="1315085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•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原有业务梳理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ts val="1910"/>
              </a:lnSpc>
            </a:pPr>
            <a:r>
              <a:rPr sz="1600" spc="-10" dirty="0">
                <a:latin typeface="Arial" panose="020B0604020202020204"/>
                <a:cs typeface="Arial" panose="020B0604020202020204"/>
              </a:rPr>
              <a:t>•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新业务规划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97350" y="3492500"/>
            <a:ext cx="755650" cy="755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65250" y="3473450"/>
            <a:ext cx="793750" cy="793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1450" y="895350"/>
            <a:ext cx="6210300" cy="383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8225" y="2974975"/>
            <a:ext cx="2686050" cy="1593850"/>
          </a:xfrm>
          <a:custGeom>
            <a:avLst/>
            <a:gdLst/>
            <a:ahLst/>
            <a:cxnLst/>
            <a:rect l="l" t="t" r="r" b="b"/>
            <a:pathLst>
              <a:path w="2686050" h="1593850">
                <a:moveTo>
                  <a:pt x="2526665" y="0"/>
                </a:moveTo>
                <a:lnTo>
                  <a:pt x="159385" y="0"/>
                </a:lnTo>
                <a:lnTo>
                  <a:pt x="109012" y="8126"/>
                </a:lnTo>
                <a:lnTo>
                  <a:pt x="65260" y="30756"/>
                </a:lnTo>
                <a:lnTo>
                  <a:pt x="30756" y="65260"/>
                </a:lnTo>
                <a:lnTo>
                  <a:pt x="8126" y="109012"/>
                </a:lnTo>
                <a:lnTo>
                  <a:pt x="0" y="159385"/>
                </a:lnTo>
                <a:lnTo>
                  <a:pt x="0" y="1434465"/>
                </a:lnTo>
                <a:lnTo>
                  <a:pt x="8126" y="1484842"/>
                </a:lnTo>
                <a:lnTo>
                  <a:pt x="30756" y="1528594"/>
                </a:lnTo>
                <a:lnTo>
                  <a:pt x="65260" y="1563097"/>
                </a:lnTo>
                <a:lnTo>
                  <a:pt x="109012" y="1585724"/>
                </a:lnTo>
                <a:lnTo>
                  <a:pt x="159385" y="1593850"/>
                </a:lnTo>
                <a:lnTo>
                  <a:pt x="2526665" y="1593850"/>
                </a:lnTo>
                <a:lnTo>
                  <a:pt x="2577037" y="1585724"/>
                </a:lnTo>
                <a:lnTo>
                  <a:pt x="2620789" y="1563097"/>
                </a:lnTo>
                <a:lnTo>
                  <a:pt x="2655293" y="1528594"/>
                </a:lnTo>
                <a:lnTo>
                  <a:pt x="2677923" y="1484842"/>
                </a:lnTo>
                <a:lnTo>
                  <a:pt x="2686050" y="1434465"/>
                </a:lnTo>
                <a:lnTo>
                  <a:pt x="2686050" y="159385"/>
                </a:lnTo>
                <a:lnTo>
                  <a:pt x="2677923" y="109012"/>
                </a:lnTo>
                <a:lnTo>
                  <a:pt x="2655293" y="65260"/>
                </a:lnTo>
                <a:lnTo>
                  <a:pt x="2620789" y="30756"/>
                </a:lnTo>
                <a:lnTo>
                  <a:pt x="2577037" y="8126"/>
                </a:lnTo>
                <a:lnTo>
                  <a:pt x="252666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8225" y="2974975"/>
            <a:ext cx="2686050" cy="1593850"/>
          </a:xfrm>
          <a:custGeom>
            <a:avLst/>
            <a:gdLst/>
            <a:ahLst/>
            <a:cxnLst/>
            <a:rect l="l" t="t" r="r" b="b"/>
            <a:pathLst>
              <a:path w="2686050" h="1593850">
                <a:moveTo>
                  <a:pt x="0" y="159385"/>
                </a:moveTo>
                <a:lnTo>
                  <a:pt x="8126" y="109012"/>
                </a:lnTo>
                <a:lnTo>
                  <a:pt x="30756" y="65260"/>
                </a:lnTo>
                <a:lnTo>
                  <a:pt x="65260" y="30756"/>
                </a:lnTo>
                <a:lnTo>
                  <a:pt x="109012" y="8126"/>
                </a:lnTo>
                <a:lnTo>
                  <a:pt x="159385" y="0"/>
                </a:lnTo>
                <a:lnTo>
                  <a:pt x="2526665" y="0"/>
                </a:lnTo>
                <a:lnTo>
                  <a:pt x="2577037" y="8126"/>
                </a:lnTo>
                <a:lnTo>
                  <a:pt x="2620789" y="30756"/>
                </a:lnTo>
                <a:lnTo>
                  <a:pt x="2655293" y="65260"/>
                </a:lnTo>
                <a:lnTo>
                  <a:pt x="2677923" y="109012"/>
                </a:lnTo>
                <a:lnTo>
                  <a:pt x="2686050" y="159385"/>
                </a:lnTo>
                <a:lnTo>
                  <a:pt x="2686050" y="1434465"/>
                </a:lnTo>
                <a:lnTo>
                  <a:pt x="2677923" y="1484842"/>
                </a:lnTo>
                <a:lnTo>
                  <a:pt x="2655293" y="1528594"/>
                </a:lnTo>
                <a:lnTo>
                  <a:pt x="2620789" y="1563097"/>
                </a:lnTo>
                <a:lnTo>
                  <a:pt x="2577037" y="1585724"/>
                </a:lnTo>
                <a:lnTo>
                  <a:pt x="2526665" y="1593850"/>
                </a:lnTo>
                <a:lnTo>
                  <a:pt x="159385" y="1593850"/>
                </a:lnTo>
                <a:lnTo>
                  <a:pt x="109012" y="1585724"/>
                </a:lnTo>
                <a:lnTo>
                  <a:pt x="65260" y="1563097"/>
                </a:lnTo>
                <a:lnTo>
                  <a:pt x="30756" y="1528594"/>
                </a:lnTo>
                <a:lnTo>
                  <a:pt x="8126" y="1484842"/>
                </a:lnTo>
                <a:lnTo>
                  <a:pt x="0" y="1434465"/>
                </a:lnTo>
                <a:lnTo>
                  <a:pt x="0" y="159385"/>
                </a:lnTo>
                <a:close/>
              </a:path>
            </a:pathLst>
          </a:custGeom>
          <a:ln w="19050">
            <a:solidFill>
              <a:srgbClr val="56AE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425" y="2898775"/>
            <a:ext cx="2692400" cy="1606550"/>
          </a:xfrm>
          <a:custGeom>
            <a:avLst/>
            <a:gdLst/>
            <a:ahLst/>
            <a:cxnLst/>
            <a:rect l="l" t="t" r="r" b="b"/>
            <a:pathLst>
              <a:path w="2692400" h="1606550">
                <a:moveTo>
                  <a:pt x="2531745" y="0"/>
                </a:moveTo>
                <a:lnTo>
                  <a:pt x="160655" y="0"/>
                </a:lnTo>
                <a:lnTo>
                  <a:pt x="109858" y="8185"/>
                </a:lnTo>
                <a:lnTo>
                  <a:pt x="65754" y="30983"/>
                </a:lnTo>
                <a:lnTo>
                  <a:pt x="30983" y="65754"/>
                </a:lnTo>
                <a:lnTo>
                  <a:pt x="8185" y="109858"/>
                </a:lnTo>
                <a:lnTo>
                  <a:pt x="0" y="160655"/>
                </a:lnTo>
                <a:lnTo>
                  <a:pt x="0" y="1445895"/>
                </a:lnTo>
                <a:lnTo>
                  <a:pt x="8185" y="1496672"/>
                </a:lnTo>
                <a:lnTo>
                  <a:pt x="30983" y="1540773"/>
                </a:lnTo>
                <a:lnTo>
                  <a:pt x="65754" y="1575551"/>
                </a:lnTo>
                <a:lnTo>
                  <a:pt x="109858" y="1598359"/>
                </a:lnTo>
                <a:lnTo>
                  <a:pt x="160655" y="1606550"/>
                </a:lnTo>
                <a:lnTo>
                  <a:pt x="2531745" y="1606550"/>
                </a:lnTo>
                <a:lnTo>
                  <a:pt x="2582541" y="1598359"/>
                </a:lnTo>
                <a:lnTo>
                  <a:pt x="2626645" y="1575551"/>
                </a:lnTo>
                <a:lnTo>
                  <a:pt x="2661416" y="1540773"/>
                </a:lnTo>
                <a:lnTo>
                  <a:pt x="2684214" y="1496672"/>
                </a:lnTo>
                <a:lnTo>
                  <a:pt x="2692400" y="1445895"/>
                </a:lnTo>
                <a:lnTo>
                  <a:pt x="2692400" y="160655"/>
                </a:lnTo>
                <a:lnTo>
                  <a:pt x="2684214" y="109858"/>
                </a:lnTo>
                <a:lnTo>
                  <a:pt x="2661416" y="65754"/>
                </a:lnTo>
                <a:lnTo>
                  <a:pt x="2626645" y="30983"/>
                </a:lnTo>
                <a:lnTo>
                  <a:pt x="2582541" y="8185"/>
                </a:lnTo>
                <a:lnTo>
                  <a:pt x="253174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5" y="2898775"/>
            <a:ext cx="2692400" cy="1606550"/>
          </a:xfrm>
          <a:custGeom>
            <a:avLst/>
            <a:gdLst/>
            <a:ahLst/>
            <a:cxnLst/>
            <a:rect l="l" t="t" r="r" b="b"/>
            <a:pathLst>
              <a:path w="2692400" h="1606550">
                <a:moveTo>
                  <a:pt x="0" y="160655"/>
                </a:moveTo>
                <a:lnTo>
                  <a:pt x="8185" y="109858"/>
                </a:lnTo>
                <a:lnTo>
                  <a:pt x="30983" y="65754"/>
                </a:lnTo>
                <a:lnTo>
                  <a:pt x="65754" y="30983"/>
                </a:lnTo>
                <a:lnTo>
                  <a:pt x="109858" y="8185"/>
                </a:lnTo>
                <a:lnTo>
                  <a:pt x="160655" y="0"/>
                </a:lnTo>
                <a:lnTo>
                  <a:pt x="2531745" y="0"/>
                </a:lnTo>
                <a:lnTo>
                  <a:pt x="2582541" y="8185"/>
                </a:lnTo>
                <a:lnTo>
                  <a:pt x="2626645" y="30983"/>
                </a:lnTo>
                <a:lnTo>
                  <a:pt x="2661416" y="65754"/>
                </a:lnTo>
                <a:lnTo>
                  <a:pt x="2684214" y="109858"/>
                </a:lnTo>
                <a:lnTo>
                  <a:pt x="2692400" y="160655"/>
                </a:lnTo>
                <a:lnTo>
                  <a:pt x="2692400" y="1445895"/>
                </a:lnTo>
                <a:lnTo>
                  <a:pt x="2684214" y="1496672"/>
                </a:lnTo>
                <a:lnTo>
                  <a:pt x="2661416" y="1540773"/>
                </a:lnTo>
                <a:lnTo>
                  <a:pt x="2626645" y="1575551"/>
                </a:lnTo>
                <a:lnTo>
                  <a:pt x="2582541" y="1598359"/>
                </a:lnTo>
                <a:lnTo>
                  <a:pt x="2531745" y="1606550"/>
                </a:lnTo>
                <a:lnTo>
                  <a:pt x="160655" y="1606550"/>
                </a:lnTo>
                <a:lnTo>
                  <a:pt x="109858" y="1598359"/>
                </a:lnTo>
                <a:lnTo>
                  <a:pt x="65754" y="1575551"/>
                </a:lnTo>
                <a:lnTo>
                  <a:pt x="30983" y="1540773"/>
                </a:lnTo>
                <a:lnTo>
                  <a:pt x="8185" y="1496672"/>
                </a:lnTo>
                <a:lnTo>
                  <a:pt x="0" y="1445895"/>
                </a:lnTo>
                <a:lnTo>
                  <a:pt x="0" y="160655"/>
                </a:lnTo>
                <a:close/>
              </a:path>
            </a:pathLst>
          </a:custGeom>
          <a:ln w="19050">
            <a:solidFill>
              <a:srgbClr val="C197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2675" y="923925"/>
            <a:ext cx="2692400" cy="1441450"/>
          </a:xfrm>
          <a:custGeom>
            <a:avLst/>
            <a:gdLst/>
            <a:ahLst/>
            <a:cxnLst/>
            <a:rect l="l" t="t" r="r" b="b"/>
            <a:pathLst>
              <a:path w="2692400" h="1441450">
                <a:moveTo>
                  <a:pt x="2548255" y="0"/>
                </a:moveTo>
                <a:lnTo>
                  <a:pt x="144145" y="0"/>
                </a:lnTo>
                <a:lnTo>
                  <a:pt x="98576" y="7346"/>
                </a:lnTo>
                <a:lnTo>
                  <a:pt x="59006" y="27805"/>
                </a:lnTo>
                <a:lnTo>
                  <a:pt x="27805" y="59006"/>
                </a:lnTo>
                <a:lnTo>
                  <a:pt x="7346" y="98576"/>
                </a:lnTo>
                <a:lnTo>
                  <a:pt x="0" y="144145"/>
                </a:lnTo>
                <a:lnTo>
                  <a:pt x="0" y="1297305"/>
                </a:lnTo>
                <a:lnTo>
                  <a:pt x="7346" y="1342873"/>
                </a:lnTo>
                <a:lnTo>
                  <a:pt x="27805" y="1382443"/>
                </a:lnTo>
                <a:lnTo>
                  <a:pt x="59006" y="1413644"/>
                </a:lnTo>
                <a:lnTo>
                  <a:pt x="98576" y="1434103"/>
                </a:lnTo>
                <a:lnTo>
                  <a:pt x="144145" y="1441450"/>
                </a:lnTo>
                <a:lnTo>
                  <a:pt x="2548255" y="1441450"/>
                </a:lnTo>
                <a:lnTo>
                  <a:pt x="2593823" y="1434103"/>
                </a:lnTo>
                <a:lnTo>
                  <a:pt x="2633393" y="1413644"/>
                </a:lnTo>
                <a:lnTo>
                  <a:pt x="2664594" y="1382443"/>
                </a:lnTo>
                <a:lnTo>
                  <a:pt x="2685053" y="1342873"/>
                </a:lnTo>
                <a:lnTo>
                  <a:pt x="2692400" y="1297305"/>
                </a:lnTo>
                <a:lnTo>
                  <a:pt x="2692400" y="144145"/>
                </a:lnTo>
                <a:lnTo>
                  <a:pt x="2685053" y="98576"/>
                </a:lnTo>
                <a:lnTo>
                  <a:pt x="2664594" y="59006"/>
                </a:lnTo>
                <a:lnTo>
                  <a:pt x="2633393" y="27805"/>
                </a:lnTo>
                <a:lnTo>
                  <a:pt x="2593823" y="7346"/>
                </a:lnTo>
                <a:lnTo>
                  <a:pt x="254825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92675" y="923925"/>
            <a:ext cx="2692400" cy="1441450"/>
          </a:xfrm>
          <a:custGeom>
            <a:avLst/>
            <a:gdLst/>
            <a:ahLst/>
            <a:cxnLst/>
            <a:rect l="l" t="t" r="r" b="b"/>
            <a:pathLst>
              <a:path w="2692400" h="1441450">
                <a:moveTo>
                  <a:pt x="0" y="144145"/>
                </a:moveTo>
                <a:lnTo>
                  <a:pt x="7346" y="98576"/>
                </a:lnTo>
                <a:lnTo>
                  <a:pt x="27805" y="59006"/>
                </a:lnTo>
                <a:lnTo>
                  <a:pt x="59006" y="27805"/>
                </a:lnTo>
                <a:lnTo>
                  <a:pt x="98576" y="7346"/>
                </a:lnTo>
                <a:lnTo>
                  <a:pt x="144145" y="0"/>
                </a:lnTo>
                <a:lnTo>
                  <a:pt x="2548255" y="0"/>
                </a:lnTo>
                <a:lnTo>
                  <a:pt x="2593823" y="7346"/>
                </a:lnTo>
                <a:lnTo>
                  <a:pt x="2633393" y="27805"/>
                </a:lnTo>
                <a:lnTo>
                  <a:pt x="2664594" y="59006"/>
                </a:lnTo>
                <a:lnTo>
                  <a:pt x="2685053" y="98576"/>
                </a:lnTo>
                <a:lnTo>
                  <a:pt x="2692400" y="144145"/>
                </a:lnTo>
                <a:lnTo>
                  <a:pt x="2692400" y="1297305"/>
                </a:lnTo>
                <a:lnTo>
                  <a:pt x="2685053" y="1342873"/>
                </a:lnTo>
                <a:lnTo>
                  <a:pt x="2664594" y="1382443"/>
                </a:lnTo>
                <a:lnTo>
                  <a:pt x="2633393" y="1413644"/>
                </a:lnTo>
                <a:lnTo>
                  <a:pt x="2593823" y="1434103"/>
                </a:lnTo>
                <a:lnTo>
                  <a:pt x="2548255" y="1441450"/>
                </a:lnTo>
                <a:lnTo>
                  <a:pt x="144145" y="1441450"/>
                </a:lnTo>
                <a:lnTo>
                  <a:pt x="98576" y="1434103"/>
                </a:lnTo>
                <a:lnTo>
                  <a:pt x="59006" y="1413644"/>
                </a:lnTo>
                <a:lnTo>
                  <a:pt x="27805" y="1382443"/>
                </a:lnTo>
                <a:lnTo>
                  <a:pt x="7346" y="1342873"/>
                </a:lnTo>
                <a:lnTo>
                  <a:pt x="0" y="1297305"/>
                </a:lnTo>
                <a:lnTo>
                  <a:pt x="0" y="144145"/>
                </a:lnTo>
                <a:close/>
              </a:path>
            </a:pathLst>
          </a:custGeom>
          <a:ln w="19050">
            <a:solidFill>
              <a:srgbClr val="4B84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1775" y="936625"/>
            <a:ext cx="2692400" cy="1536700"/>
          </a:xfrm>
          <a:custGeom>
            <a:avLst/>
            <a:gdLst/>
            <a:ahLst/>
            <a:cxnLst/>
            <a:rect l="l" t="t" r="r" b="b"/>
            <a:pathLst>
              <a:path w="2692400" h="1536700">
                <a:moveTo>
                  <a:pt x="2538730" y="0"/>
                </a:moveTo>
                <a:lnTo>
                  <a:pt x="153670" y="0"/>
                </a:lnTo>
                <a:lnTo>
                  <a:pt x="105111" y="7837"/>
                </a:lnTo>
                <a:lnTo>
                  <a:pt x="62929" y="29659"/>
                </a:lnTo>
                <a:lnTo>
                  <a:pt x="29659" y="62929"/>
                </a:lnTo>
                <a:lnTo>
                  <a:pt x="7837" y="105111"/>
                </a:lnTo>
                <a:lnTo>
                  <a:pt x="0" y="153670"/>
                </a:lnTo>
                <a:lnTo>
                  <a:pt x="0" y="1383030"/>
                </a:lnTo>
                <a:lnTo>
                  <a:pt x="7837" y="1431588"/>
                </a:lnTo>
                <a:lnTo>
                  <a:pt x="29659" y="1473770"/>
                </a:lnTo>
                <a:lnTo>
                  <a:pt x="62929" y="1507040"/>
                </a:lnTo>
                <a:lnTo>
                  <a:pt x="105111" y="1528862"/>
                </a:lnTo>
                <a:lnTo>
                  <a:pt x="153670" y="1536700"/>
                </a:lnTo>
                <a:lnTo>
                  <a:pt x="2538730" y="1536700"/>
                </a:lnTo>
                <a:lnTo>
                  <a:pt x="2587288" y="1528862"/>
                </a:lnTo>
                <a:lnTo>
                  <a:pt x="2629470" y="1507040"/>
                </a:lnTo>
                <a:lnTo>
                  <a:pt x="2662740" y="1473770"/>
                </a:lnTo>
                <a:lnTo>
                  <a:pt x="2684562" y="1431588"/>
                </a:lnTo>
                <a:lnTo>
                  <a:pt x="2692400" y="1383030"/>
                </a:lnTo>
                <a:lnTo>
                  <a:pt x="2692400" y="153670"/>
                </a:lnTo>
                <a:lnTo>
                  <a:pt x="2684562" y="105111"/>
                </a:lnTo>
                <a:lnTo>
                  <a:pt x="2662740" y="62929"/>
                </a:lnTo>
                <a:lnTo>
                  <a:pt x="2629470" y="29659"/>
                </a:lnTo>
                <a:lnTo>
                  <a:pt x="2587288" y="7837"/>
                </a:lnTo>
                <a:lnTo>
                  <a:pt x="253873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1775" y="936625"/>
            <a:ext cx="2692400" cy="1536700"/>
          </a:xfrm>
          <a:custGeom>
            <a:avLst/>
            <a:gdLst/>
            <a:ahLst/>
            <a:cxnLst/>
            <a:rect l="l" t="t" r="r" b="b"/>
            <a:pathLst>
              <a:path w="2692400" h="1536700">
                <a:moveTo>
                  <a:pt x="0" y="153670"/>
                </a:moveTo>
                <a:lnTo>
                  <a:pt x="7837" y="105111"/>
                </a:lnTo>
                <a:lnTo>
                  <a:pt x="29659" y="62929"/>
                </a:lnTo>
                <a:lnTo>
                  <a:pt x="62929" y="29659"/>
                </a:lnTo>
                <a:lnTo>
                  <a:pt x="105111" y="7837"/>
                </a:lnTo>
                <a:lnTo>
                  <a:pt x="153670" y="0"/>
                </a:lnTo>
                <a:lnTo>
                  <a:pt x="2538730" y="0"/>
                </a:lnTo>
                <a:lnTo>
                  <a:pt x="2587288" y="7837"/>
                </a:lnTo>
                <a:lnTo>
                  <a:pt x="2629470" y="29659"/>
                </a:lnTo>
                <a:lnTo>
                  <a:pt x="2662740" y="62929"/>
                </a:lnTo>
                <a:lnTo>
                  <a:pt x="2684562" y="105111"/>
                </a:lnTo>
                <a:lnTo>
                  <a:pt x="2692400" y="153670"/>
                </a:lnTo>
                <a:lnTo>
                  <a:pt x="2692400" y="1383030"/>
                </a:lnTo>
                <a:lnTo>
                  <a:pt x="2684562" y="1431588"/>
                </a:lnTo>
                <a:lnTo>
                  <a:pt x="2662740" y="1473770"/>
                </a:lnTo>
                <a:lnTo>
                  <a:pt x="2629470" y="1507040"/>
                </a:lnTo>
                <a:lnTo>
                  <a:pt x="2587288" y="1528862"/>
                </a:lnTo>
                <a:lnTo>
                  <a:pt x="2538730" y="1536700"/>
                </a:lnTo>
                <a:lnTo>
                  <a:pt x="153670" y="1536700"/>
                </a:lnTo>
                <a:lnTo>
                  <a:pt x="105111" y="1528862"/>
                </a:lnTo>
                <a:lnTo>
                  <a:pt x="62929" y="1507040"/>
                </a:lnTo>
                <a:lnTo>
                  <a:pt x="29659" y="1473770"/>
                </a:lnTo>
                <a:lnTo>
                  <a:pt x="7837" y="1431588"/>
                </a:lnTo>
                <a:lnTo>
                  <a:pt x="0" y="1383030"/>
                </a:lnTo>
                <a:lnTo>
                  <a:pt x="0" y="153670"/>
                </a:lnTo>
                <a:close/>
              </a:path>
            </a:pathLst>
          </a:custGeom>
          <a:ln w="1905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4325" y="1127125"/>
            <a:ext cx="1657350" cy="1651000"/>
          </a:xfrm>
          <a:custGeom>
            <a:avLst/>
            <a:gdLst/>
            <a:ahLst/>
            <a:cxnLst/>
            <a:rect l="l" t="t" r="r" b="b"/>
            <a:pathLst>
              <a:path w="1657350" h="1651000">
                <a:moveTo>
                  <a:pt x="1657350" y="0"/>
                </a:moveTo>
                <a:lnTo>
                  <a:pt x="1609339" y="679"/>
                </a:lnTo>
                <a:lnTo>
                  <a:pt x="1561668" y="2705"/>
                </a:lnTo>
                <a:lnTo>
                  <a:pt x="1514353" y="6059"/>
                </a:lnTo>
                <a:lnTo>
                  <a:pt x="1467413" y="10724"/>
                </a:lnTo>
                <a:lnTo>
                  <a:pt x="1420867" y="16680"/>
                </a:lnTo>
                <a:lnTo>
                  <a:pt x="1374733" y="23909"/>
                </a:lnTo>
                <a:lnTo>
                  <a:pt x="1329029" y="32393"/>
                </a:lnTo>
                <a:lnTo>
                  <a:pt x="1283774" y="42113"/>
                </a:lnTo>
                <a:lnTo>
                  <a:pt x="1238987" y="53052"/>
                </a:lnTo>
                <a:lnTo>
                  <a:pt x="1194685" y="65190"/>
                </a:lnTo>
                <a:lnTo>
                  <a:pt x="1150888" y="78510"/>
                </a:lnTo>
                <a:lnTo>
                  <a:pt x="1107613" y="92993"/>
                </a:lnTo>
                <a:lnTo>
                  <a:pt x="1064879" y="108621"/>
                </a:lnTo>
                <a:lnTo>
                  <a:pt x="1022705" y="125376"/>
                </a:lnTo>
                <a:lnTo>
                  <a:pt x="981109" y="143238"/>
                </a:lnTo>
                <a:lnTo>
                  <a:pt x="940109" y="162190"/>
                </a:lnTo>
                <a:lnTo>
                  <a:pt x="899723" y="182213"/>
                </a:lnTo>
                <a:lnTo>
                  <a:pt x="859971" y="203290"/>
                </a:lnTo>
                <a:lnTo>
                  <a:pt x="820871" y="225401"/>
                </a:lnTo>
                <a:lnTo>
                  <a:pt x="782441" y="248528"/>
                </a:lnTo>
                <a:lnTo>
                  <a:pt x="744699" y="272654"/>
                </a:lnTo>
                <a:lnTo>
                  <a:pt x="707664" y="297759"/>
                </a:lnTo>
                <a:lnTo>
                  <a:pt x="671354" y="323825"/>
                </a:lnTo>
                <a:lnTo>
                  <a:pt x="635789" y="350834"/>
                </a:lnTo>
                <a:lnTo>
                  <a:pt x="600985" y="378768"/>
                </a:lnTo>
                <a:lnTo>
                  <a:pt x="566962" y="407608"/>
                </a:lnTo>
                <a:lnTo>
                  <a:pt x="533738" y="437336"/>
                </a:lnTo>
                <a:lnTo>
                  <a:pt x="501332" y="467933"/>
                </a:lnTo>
                <a:lnTo>
                  <a:pt x="469762" y="499381"/>
                </a:lnTo>
                <a:lnTo>
                  <a:pt x="439045" y="531663"/>
                </a:lnTo>
                <a:lnTo>
                  <a:pt x="409202" y="564758"/>
                </a:lnTo>
                <a:lnTo>
                  <a:pt x="380250" y="598650"/>
                </a:lnTo>
                <a:lnTo>
                  <a:pt x="352208" y="633320"/>
                </a:lnTo>
                <a:lnTo>
                  <a:pt x="325093" y="668749"/>
                </a:lnTo>
                <a:lnTo>
                  <a:pt x="298926" y="704919"/>
                </a:lnTo>
                <a:lnTo>
                  <a:pt x="273723" y="741811"/>
                </a:lnTo>
                <a:lnTo>
                  <a:pt x="249503" y="779408"/>
                </a:lnTo>
                <a:lnTo>
                  <a:pt x="226285" y="817691"/>
                </a:lnTo>
                <a:lnTo>
                  <a:pt x="204088" y="856642"/>
                </a:lnTo>
                <a:lnTo>
                  <a:pt x="182929" y="896242"/>
                </a:lnTo>
                <a:lnTo>
                  <a:pt x="162827" y="936473"/>
                </a:lnTo>
                <a:lnTo>
                  <a:pt x="143801" y="977316"/>
                </a:lnTo>
                <a:lnTo>
                  <a:pt x="125868" y="1018754"/>
                </a:lnTo>
                <a:lnTo>
                  <a:pt x="109048" y="1060768"/>
                </a:lnTo>
                <a:lnTo>
                  <a:pt x="93359" y="1103339"/>
                </a:lnTo>
                <a:lnTo>
                  <a:pt x="78819" y="1146449"/>
                </a:lnTo>
                <a:lnTo>
                  <a:pt x="65447" y="1190080"/>
                </a:lnTo>
                <a:lnTo>
                  <a:pt x="53261" y="1234214"/>
                </a:lnTo>
                <a:lnTo>
                  <a:pt x="42279" y="1278831"/>
                </a:lnTo>
                <a:lnTo>
                  <a:pt x="32520" y="1323915"/>
                </a:lnTo>
                <a:lnTo>
                  <a:pt x="24003" y="1369446"/>
                </a:lnTo>
                <a:lnTo>
                  <a:pt x="16745" y="1415406"/>
                </a:lnTo>
                <a:lnTo>
                  <a:pt x="10766" y="1461776"/>
                </a:lnTo>
                <a:lnTo>
                  <a:pt x="6083" y="1508540"/>
                </a:lnTo>
                <a:lnTo>
                  <a:pt x="2716" y="1555677"/>
                </a:lnTo>
                <a:lnTo>
                  <a:pt x="682" y="1603169"/>
                </a:lnTo>
                <a:lnTo>
                  <a:pt x="0" y="1651000"/>
                </a:lnTo>
                <a:lnTo>
                  <a:pt x="1657350" y="1651000"/>
                </a:lnTo>
                <a:lnTo>
                  <a:pt x="165735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4325" y="1127125"/>
            <a:ext cx="1657350" cy="1651000"/>
          </a:xfrm>
          <a:custGeom>
            <a:avLst/>
            <a:gdLst/>
            <a:ahLst/>
            <a:cxnLst/>
            <a:rect l="l" t="t" r="r" b="b"/>
            <a:pathLst>
              <a:path w="1657350" h="1651000">
                <a:moveTo>
                  <a:pt x="0" y="1651000"/>
                </a:moveTo>
                <a:lnTo>
                  <a:pt x="682" y="1603169"/>
                </a:lnTo>
                <a:lnTo>
                  <a:pt x="2716" y="1555677"/>
                </a:lnTo>
                <a:lnTo>
                  <a:pt x="6083" y="1508540"/>
                </a:lnTo>
                <a:lnTo>
                  <a:pt x="10766" y="1461776"/>
                </a:lnTo>
                <a:lnTo>
                  <a:pt x="16745" y="1415406"/>
                </a:lnTo>
                <a:lnTo>
                  <a:pt x="24003" y="1369446"/>
                </a:lnTo>
                <a:lnTo>
                  <a:pt x="32520" y="1323915"/>
                </a:lnTo>
                <a:lnTo>
                  <a:pt x="42279" y="1278831"/>
                </a:lnTo>
                <a:lnTo>
                  <a:pt x="53261" y="1234214"/>
                </a:lnTo>
                <a:lnTo>
                  <a:pt x="65447" y="1190080"/>
                </a:lnTo>
                <a:lnTo>
                  <a:pt x="78819" y="1146449"/>
                </a:lnTo>
                <a:lnTo>
                  <a:pt x="93359" y="1103339"/>
                </a:lnTo>
                <a:lnTo>
                  <a:pt x="109048" y="1060768"/>
                </a:lnTo>
                <a:lnTo>
                  <a:pt x="125868" y="1018754"/>
                </a:lnTo>
                <a:lnTo>
                  <a:pt x="143801" y="977316"/>
                </a:lnTo>
                <a:lnTo>
                  <a:pt x="162827" y="936473"/>
                </a:lnTo>
                <a:lnTo>
                  <a:pt x="182929" y="896242"/>
                </a:lnTo>
                <a:lnTo>
                  <a:pt x="204088" y="856642"/>
                </a:lnTo>
                <a:lnTo>
                  <a:pt x="226285" y="817691"/>
                </a:lnTo>
                <a:lnTo>
                  <a:pt x="249503" y="779408"/>
                </a:lnTo>
                <a:lnTo>
                  <a:pt x="273723" y="741811"/>
                </a:lnTo>
                <a:lnTo>
                  <a:pt x="298926" y="704919"/>
                </a:lnTo>
                <a:lnTo>
                  <a:pt x="325093" y="668749"/>
                </a:lnTo>
                <a:lnTo>
                  <a:pt x="352208" y="633320"/>
                </a:lnTo>
                <a:lnTo>
                  <a:pt x="380250" y="598650"/>
                </a:lnTo>
                <a:lnTo>
                  <a:pt x="409202" y="564758"/>
                </a:lnTo>
                <a:lnTo>
                  <a:pt x="439045" y="531663"/>
                </a:lnTo>
                <a:lnTo>
                  <a:pt x="469762" y="499381"/>
                </a:lnTo>
                <a:lnTo>
                  <a:pt x="501332" y="467933"/>
                </a:lnTo>
                <a:lnTo>
                  <a:pt x="533738" y="437336"/>
                </a:lnTo>
                <a:lnTo>
                  <a:pt x="566962" y="407608"/>
                </a:lnTo>
                <a:lnTo>
                  <a:pt x="600985" y="378768"/>
                </a:lnTo>
                <a:lnTo>
                  <a:pt x="635789" y="350834"/>
                </a:lnTo>
                <a:lnTo>
                  <a:pt x="671354" y="323825"/>
                </a:lnTo>
                <a:lnTo>
                  <a:pt x="707664" y="297759"/>
                </a:lnTo>
                <a:lnTo>
                  <a:pt x="744699" y="272654"/>
                </a:lnTo>
                <a:lnTo>
                  <a:pt x="782441" y="248528"/>
                </a:lnTo>
                <a:lnTo>
                  <a:pt x="820871" y="225401"/>
                </a:lnTo>
                <a:lnTo>
                  <a:pt x="859971" y="203290"/>
                </a:lnTo>
                <a:lnTo>
                  <a:pt x="899723" y="182213"/>
                </a:lnTo>
                <a:lnTo>
                  <a:pt x="940109" y="162190"/>
                </a:lnTo>
                <a:lnTo>
                  <a:pt x="981109" y="143238"/>
                </a:lnTo>
                <a:lnTo>
                  <a:pt x="1022705" y="125376"/>
                </a:lnTo>
                <a:lnTo>
                  <a:pt x="1064879" y="108621"/>
                </a:lnTo>
                <a:lnTo>
                  <a:pt x="1107613" y="92993"/>
                </a:lnTo>
                <a:lnTo>
                  <a:pt x="1150888" y="78510"/>
                </a:lnTo>
                <a:lnTo>
                  <a:pt x="1194685" y="65190"/>
                </a:lnTo>
                <a:lnTo>
                  <a:pt x="1238987" y="53052"/>
                </a:lnTo>
                <a:lnTo>
                  <a:pt x="1283774" y="42113"/>
                </a:lnTo>
                <a:lnTo>
                  <a:pt x="1329029" y="32393"/>
                </a:lnTo>
                <a:lnTo>
                  <a:pt x="1374733" y="23909"/>
                </a:lnTo>
                <a:lnTo>
                  <a:pt x="1420867" y="16680"/>
                </a:lnTo>
                <a:lnTo>
                  <a:pt x="1467413" y="10724"/>
                </a:lnTo>
                <a:lnTo>
                  <a:pt x="1514353" y="6059"/>
                </a:lnTo>
                <a:lnTo>
                  <a:pt x="1561668" y="2705"/>
                </a:lnTo>
                <a:lnTo>
                  <a:pt x="1609339" y="679"/>
                </a:lnTo>
                <a:lnTo>
                  <a:pt x="1657350" y="0"/>
                </a:lnTo>
                <a:lnTo>
                  <a:pt x="1657350" y="1651000"/>
                </a:lnTo>
                <a:lnTo>
                  <a:pt x="0" y="1651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54476" y="2083816"/>
            <a:ext cx="73660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社会趋势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87875" y="1127125"/>
            <a:ext cx="1651000" cy="1651000"/>
          </a:xfrm>
          <a:custGeom>
            <a:avLst/>
            <a:gdLst/>
            <a:ahLst/>
            <a:cxnLst/>
            <a:rect l="l" t="t" r="r" b="b"/>
            <a:pathLst>
              <a:path w="1651000" h="1651000">
                <a:moveTo>
                  <a:pt x="0" y="0"/>
                </a:moveTo>
                <a:lnTo>
                  <a:pt x="0" y="1651000"/>
                </a:lnTo>
                <a:lnTo>
                  <a:pt x="1651000" y="1651000"/>
                </a:lnTo>
                <a:lnTo>
                  <a:pt x="1650296" y="1602318"/>
                </a:lnTo>
                <a:lnTo>
                  <a:pt x="1648197" y="1553987"/>
                </a:lnTo>
                <a:lnTo>
                  <a:pt x="1644723" y="1506025"/>
                </a:lnTo>
                <a:lnTo>
                  <a:pt x="1639893" y="1458451"/>
                </a:lnTo>
                <a:lnTo>
                  <a:pt x="1633726" y="1411285"/>
                </a:lnTo>
                <a:lnTo>
                  <a:pt x="1626241" y="1364547"/>
                </a:lnTo>
                <a:lnTo>
                  <a:pt x="1617459" y="1318255"/>
                </a:lnTo>
                <a:lnTo>
                  <a:pt x="1607397" y="1272428"/>
                </a:lnTo>
                <a:lnTo>
                  <a:pt x="1596077" y="1227088"/>
                </a:lnTo>
                <a:lnTo>
                  <a:pt x="1583516" y="1182251"/>
                </a:lnTo>
                <a:lnTo>
                  <a:pt x="1569735" y="1137939"/>
                </a:lnTo>
                <a:lnTo>
                  <a:pt x="1554753" y="1094170"/>
                </a:lnTo>
                <a:lnTo>
                  <a:pt x="1538588" y="1050964"/>
                </a:lnTo>
                <a:lnTo>
                  <a:pt x="1521261" y="1008340"/>
                </a:lnTo>
                <a:lnTo>
                  <a:pt x="1502791" y="966317"/>
                </a:lnTo>
                <a:lnTo>
                  <a:pt x="1483197" y="924915"/>
                </a:lnTo>
                <a:lnTo>
                  <a:pt x="1462498" y="884153"/>
                </a:lnTo>
                <a:lnTo>
                  <a:pt x="1440714" y="844050"/>
                </a:lnTo>
                <a:lnTo>
                  <a:pt x="1417864" y="804627"/>
                </a:lnTo>
                <a:lnTo>
                  <a:pt x="1393968" y="765901"/>
                </a:lnTo>
                <a:lnTo>
                  <a:pt x="1369045" y="727893"/>
                </a:lnTo>
                <a:lnTo>
                  <a:pt x="1343113" y="690622"/>
                </a:lnTo>
                <a:lnTo>
                  <a:pt x="1316194" y="654107"/>
                </a:lnTo>
                <a:lnTo>
                  <a:pt x="1288305" y="618367"/>
                </a:lnTo>
                <a:lnTo>
                  <a:pt x="1259467" y="583423"/>
                </a:lnTo>
                <a:lnTo>
                  <a:pt x="1229698" y="549292"/>
                </a:lnTo>
                <a:lnTo>
                  <a:pt x="1199018" y="515996"/>
                </a:lnTo>
                <a:lnTo>
                  <a:pt x="1167447" y="483552"/>
                </a:lnTo>
                <a:lnTo>
                  <a:pt x="1135003" y="451981"/>
                </a:lnTo>
                <a:lnTo>
                  <a:pt x="1101707" y="421301"/>
                </a:lnTo>
                <a:lnTo>
                  <a:pt x="1067576" y="391532"/>
                </a:lnTo>
                <a:lnTo>
                  <a:pt x="1032632" y="362694"/>
                </a:lnTo>
                <a:lnTo>
                  <a:pt x="996892" y="334805"/>
                </a:lnTo>
                <a:lnTo>
                  <a:pt x="960377" y="307886"/>
                </a:lnTo>
                <a:lnTo>
                  <a:pt x="923106" y="281954"/>
                </a:lnTo>
                <a:lnTo>
                  <a:pt x="885098" y="257031"/>
                </a:lnTo>
                <a:lnTo>
                  <a:pt x="846372" y="233135"/>
                </a:lnTo>
                <a:lnTo>
                  <a:pt x="806949" y="210285"/>
                </a:lnTo>
                <a:lnTo>
                  <a:pt x="766846" y="188501"/>
                </a:lnTo>
                <a:lnTo>
                  <a:pt x="726084" y="167802"/>
                </a:lnTo>
                <a:lnTo>
                  <a:pt x="684682" y="148208"/>
                </a:lnTo>
                <a:lnTo>
                  <a:pt x="642659" y="129738"/>
                </a:lnTo>
                <a:lnTo>
                  <a:pt x="600035" y="112411"/>
                </a:lnTo>
                <a:lnTo>
                  <a:pt x="556829" y="96246"/>
                </a:lnTo>
                <a:lnTo>
                  <a:pt x="513060" y="81264"/>
                </a:lnTo>
                <a:lnTo>
                  <a:pt x="468748" y="67483"/>
                </a:lnTo>
                <a:lnTo>
                  <a:pt x="423911" y="54922"/>
                </a:lnTo>
                <a:lnTo>
                  <a:pt x="378571" y="43602"/>
                </a:lnTo>
                <a:lnTo>
                  <a:pt x="332744" y="33540"/>
                </a:lnTo>
                <a:lnTo>
                  <a:pt x="286452" y="24758"/>
                </a:lnTo>
                <a:lnTo>
                  <a:pt x="239714" y="17273"/>
                </a:lnTo>
                <a:lnTo>
                  <a:pt x="192548" y="11106"/>
                </a:lnTo>
                <a:lnTo>
                  <a:pt x="144974" y="6276"/>
                </a:lnTo>
                <a:lnTo>
                  <a:pt x="97012" y="2802"/>
                </a:lnTo>
                <a:lnTo>
                  <a:pt x="48681" y="703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7875" y="1127125"/>
            <a:ext cx="1651000" cy="1651000"/>
          </a:xfrm>
          <a:custGeom>
            <a:avLst/>
            <a:gdLst/>
            <a:ahLst/>
            <a:cxnLst/>
            <a:rect l="l" t="t" r="r" b="b"/>
            <a:pathLst>
              <a:path w="1651000" h="1651000">
                <a:moveTo>
                  <a:pt x="0" y="0"/>
                </a:moveTo>
                <a:lnTo>
                  <a:pt x="48681" y="703"/>
                </a:lnTo>
                <a:lnTo>
                  <a:pt x="97012" y="2802"/>
                </a:lnTo>
                <a:lnTo>
                  <a:pt x="144974" y="6276"/>
                </a:lnTo>
                <a:lnTo>
                  <a:pt x="192548" y="11106"/>
                </a:lnTo>
                <a:lnTo>
                  <a:pt x="239714" y="17273"/>
                </a:lnTo>
                <a:lnTo>
                  <a:pt x="286452" y="24758"/>
                </a:lnTo>
                <a:lnTo>
                  <a:pt x="332744" y="33540"/>
                </a:lnTo>
                <a:lnTo>
                  <a:pt x="378571" y="43602"/>
                </a:lnTo>
                <a:lnTo>
                  <a:pt x="423911" y="54922"/>
                </a:lnTo>
                <a:lnTo>
                  <a:pt x="468748" y="67483"/>
                </a:lnTo>
                <a:lnTo>
                  <a:pt x="513060" y="81264"/>
                </a:lnTo>
                <a:lnTo>
                  <a:pt x="556829" y="96246"/>
                </a:lnTo>
                <a:lnTo>
                  <a:pt x="600035" y="112411"/>
                </a:lnTo>
                <a:lnTo>
                  <a:pt x="642659" y="129738"/>
                </a:lnTo>
                <a:lnTo>
                  <a:pt x="684682" y="148208"/>
                </a:lnTo>
                <a:lnTo>
                  <a:pt x="726084" y="167802"/>
                </a:lnTo>
                <a:lnTo>
                  <a:pt x="766846" y="188501"/>
                </a:lnTo>
                <a:lnTo>
                  <a:pt x="806949" y="210285"/>
                </a:lnTo>
                <a:lnTo>
                  <a:pt x="846372" y="233135"/>
                </a:lnTo>
                <a:lnTo>
                  <a:pt x="885098" y="257031"/>
                </a:lnTo>
                <a:lnTo>
                  <a:pt x="923106" y="281954"/>
                </a:lnTo>
                <a:lnTo>
                  <a:pt x="960377" y="307886"/>
                </a:lnTo>
                <a:lnTo>
                  <a:pt x="996892" y="334805"/>
                </a:lnTo>
                <a:lnTo>
                  <a:pt x="1032632" y="362694"/>
                </a:lnTo>
                <a:lnTo>
                  <a:pt x="1067576" y="391532"/>
                </a:lnTo>
                <a:lnTo>
                  <a:pt x="1101707" y="421301"/>
                </a:lnTo>
                <a:lnTo>
                  <a:pt x="1135003" y="451981"/>
                </a:lnTo>
                <a:lnTo>
                  <a:pt x="1167447" y="483552"/>
                </a:lnTo>
                <a:lnTo>
                  <a:pt x="1199018" y="515996"/>
                </a:lnTo>
                <a:lnTo>
                  <a:pt x="1229698" y="549292"/>
                </a:lnTo>
                <a:lnTo>
                  <a:pt x="1259467" y="583423"/>
                </a:lnTo>
                <a:lnTo>
                  <a:pt x="1288305" y="618367"/>
                </a:lnTo>
                <a:lnTo>
                  <a:pt x="1316194" y="654107"/>
                </a:lnTo>
                <a:lnTo>
                  <a:pt x="1343113" y="690622"/>
                </a:lnTo>
                <a:lnTo>
                  <a:pt x="1369045" y="727893"/>
                </a:lnTo>
                <a:lnTo>
                  <a:pt x="1393968" y="765901"/>
                </a:lnTo>
                <a:lnTo>
                  <a:pt x="1417864" y="804627"/>
                </a:lnTo>
                <a:lnTo>
                  <a:pt x="1440714" y="844050"/>
                </a:lnTo>
                <a:lnTo>
                  <a:pt x="1462498" y="884153"/>
                </a:lnTo>
                <a:lnTo>
                  <a:pt x="1483197" y="924915"/>
                </a:lnTo>
                <a:lnTo>
                  <a:pt x="1502791" y="966317"/>
                </a:lnTo>
                <a:lnTo>
                  <a:pt x="1521261" y="1008340"/>
                </a:lnTo>
                <a:lnTo>
                  <a:pt x="1538588" y="1050964"/>
                </a:lnTo>
                <a:lnTo>
                  <a:pt x="1554753" y="1094170"/>
                </a:lnTo>
                <a:lnTo>
                  <a:pt x="1569735" y="1137939"/>
                </a:lnTo>
                <a:lnTo>
                  <a:pt x="1583516" y="1182251"/>
                </a:lnTo>
                <a:lnTo>
                  <a:pt x="1596077" y="1227088"/>
                </a:lnTo>
                <a:lnTo>
                  <a:pt x="1607397" y="1272428"/>
                </a:lnTo>
                <a:lnTo>
                  <a:pt x="1617459" y="1318255"/>
                </a:lnTo>
                <a:lnTo>
                  <a:pt x="1626241" y="1364547"/>
                </a:lnTo>
                <a:lnTo>
                  <a:pt x="1633726" y="1411285"/>
                </a:lnTo>
                <a:lnTo>
                  <a:pt x="1639893" y="1458451"/>
                </a:lnTo>
                <a:lnTo>
                  <a:pt x="1644723" y="1506025"/>
                </a:lnTo>
                <a:lnTo>
                  <a:pt x="1648197" y="1553987"/>
                </a:lnTo>
                <a:lnTo>
                  <a:pt x="1650296" y="1602318"/>
                </a:lnTo>
                <a:lnTo>
                  <a:pt x="16510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87875" y="2854325"/>
            <a:ext cx="1651000" cy="1657350"/>
          </a:xfrm>
          <a:custGeom>
            <a:avLst/>
            <a:gdLst/>
            <a:ahLst/>
            <a:cxnLst/>
            <a:rect l="l" t="t" r="r" b="b"/>
            <a:pathLst>
              <a:path w="1651000" h="1657350">
                <a:moveTo>
                  <a:pt x="1651000" y="0"/>
                </a:moveTo>
                <a:lnTo>
                  <a:pt x="0" y="0"/>
                </a:lnTo>
                <a:lnTo>
                  <a:pt x="0" y="1657350"/>
                </a:lnTo>
                <a:lnTo>
                  <a:pt x="47830" y="1656667"/>
                </a:lnTo>
                <a:lnTo>
                  <a:pt x="95322" y="1654633"/>
                </a:lnTo>
                <a:lnTo>
                  <a:pt x="142459" y="1651266"/>
                </a:lnTo>
                <a:lnTo>
                  <a:pt x="189223" y="1646583"/>
                </a:lnTo>
                <a:lnTo>
                  <a:pt x="235593" y="1640604"/>
                </a:lnTo>
                <a:lnTo>
                  <a:pt x="281553" y="1633346"/>
                </a:lnTo>
                <a:lnTo>
                  <a:pt x="327084" y="1624829"/>
                </a:lnTo>
                <a:lnTo>
                  <a:pt x="372168" y="1615070"/>
                </a:lnTo>
                <a:lnTo>
                  <a:pt x="416785" y="1604088"/>
                </a:lnTo>
                <a:lnTo>
                  <a:pt x="460919" y="1591902"/>
                </a:lnTo>
                <a:lnTo>
                  <a:pt x="504550" y="1578530"/>
                </a:lnTo>
                <a:lnTo>
                  <a:pt x="547660" y="1563990"/>
                </a:lnTo>
                <a:lnTo>
                  <a:pt x="590231" y="1548301"/>
                </a:lnTo>
                <a:lnTo>
                  <a:pt x="632245" y="1531481"/>
                </a:lnTo>
                <a:lnTo>
                  <a:pt x="673683" y="1513548"/>
                </a:lnTo>
                <a:lnTo>
                  <a:pt x="714526" y="1494522"/>
                </a:lnTo>
                <a:lnTo>
                  <a:pt x="754757" y="1474420"/>
                </a:lnTo>
                <a:lnTo>
                  <a:pt x="794357" y="1453261"/>
                </a:lnTo>
                <a:lnTo>
                  <a:pt x="833308" y="1431064"/>
                </a:lnTo>
                <a:lnTo>
                  <a:pt x="871591" y="1407846"/>
                </a:lnTo>
                <a:lnTo>
                  <a:pt x="909188" y="1383626"/>
                </a:lnTo>
                <a:lnTo>
                  <a:pt x="946080" y="1358423"/>
                </a:lnTo>
                <a:lnTo>
                  <a:pt x="982250" y="1332256"/>
                </a:lnTo>
                <a:lnTo>
                  <a:pt x="1017679" y="1305141"/>
                </a:lnTo>
                <a:lnTo>
                  <a:pt x="1052349" y="1277099"/>
                </a:lnTo>
                <a:lnTo>
                  <a:pt x="1086241" y="1248147"/>
                </a:lnTo>
                <a:lnTo>
                  <a:pt x="1119336" y="1218304"/>
                </a:lnTo>
                <a:lnTo>
                  <a:pt x="1151618" y="1187587"/>
                </a:lnTo>
                <a:lnTo>
                  <a:pt x="1183066" y="1156017"/>
                </a:lnTo>
                <a:lnTo>
                  <a:pt x="1213663" y="1123611"/>
                </a:lnTo>
                <a:lnTo>
                  <a:pt x="1243391" y="1090387"/>
                </a:lnTo>
                <a:lnTo>
                  <a:pt x="1272231" y="1056364"/>
                </a:lnTo>
                <a:lnTo>
                  <a:pt x="1300165" y="1021560"/>
                </a:lnTo>
                <a:lnTo>
                  <a:pt x="1327174" y="985995"/>
                </a:lnTo>
                <a:lnTo>
                  <a:pt x="1353240" y="949685"/>
                </a:lnTo>
                <a:lnTo>
                  <a:pt x="1378345" y="912650"/>
                </a:lnTo>
                <a:lnTo>
                  <a:pt x="1402471" y="874908"/>
                </a:lnTo>
                <a:lnTo>
                  <a:pt x="1425598" y="836478"/>
                </a:lnTo>
                <a:lnTo>
                  <a:pt x="1447709" y="797378"/>
                </a:lnTo>
                <a:lnTo>
                  <a:pt x="1468786" y="757626"/>
                </a:lnTo>
                <a:lnTo>
                  <a:pt x="1488809" y="717240"/>
                </a:lnTo>
                <a:lnTo>
                  <a:pt x="1507761" y="676240"/>
                </a:lnTo>
                <a:lnTo>
                  <a:pt x="1525623" y="634644"/>
                </a:lnTo>
                <a:lnTo>
                  <a:pt x="1542378" y="592470"/>
                </a:lnTo>
                <a:lnTo>
                  <a:pt x="1558006" y="549736"/>
                </a:lnTo>
                <a:lnTo>
                  <a:pt x="1572489" y="506461"/>
                </a:lnTo>
                <a:lnTo>
                  <a:pt x="1585809" y="462664"/>
                </a:lnTo>
                <a:lnTo>
                  <a:pt x="1597947" y="418362"/>
                </a:lnTo>
                <a:lnTo>
                  <a:pt x="1608886" y="373575"/>
                </a:lnTo>
                <a:lnTo>
                  <a:pt x="1618606" y="328320"/>
                </a:lnTo>
                <a:lnTo>
                  <a:pt x="1627090" y="282616"/>
                </a:lnTo>
                <a:lnTo>
                  <a:pt x="1634319" y="236482"/>
                </a:lnTo>
                <a:lnTo>
                  <a:pt x="1640275" y="189936"/>
                </a:lnTo>
                <a:lnTo>
                  <a:pt x="1644940" y="142996"/>
                </a:lnTo>
                <a:lnTo>
                  <a:pt x="1648294" y="95681"/>
                </a:lnTo>
                <a:lnTo>
                  <a:pt x="1650320" y="48010"/>
                </a:lnTo>
                <a:lnTo>
                  <a:pt x="1651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87875" y="2854325"/>
            <a:ext cx="1651000" cy="1657350"/>
          </a:xfrm>
          <a:custGeom>
            <a:avLst/>
            <a:gdLst/>
            <a:ahLst/>
            <a:cxnLst/>
            <a:rect l="l" t="t" r="r" b="b"/>
            <a:pathLst>
              <a:path w="1651000" h="1657350">
                <a:moveTo>
                  <a:pt x="1651000" y="0"/>
                </a:moveTo>
                <a:lnTo>
                  <a:pt x="1650320" y="48010"/>
                </a:lnTo>
                <a:lnTo>
                  <a:pt x="1648294" y="95681"/>
                </a:lnTo>
                <a:lnTo>
                  <a:pt x="1644940" y="142996"/>
                </a:lnTo>
                <a:lnTo>
                  <a:pt x="1640275" y="189936"/>
                </a:lnTo>
                <a:lnTo>
                  <a:pt x="1634319" y="236482"/>
                </a:lnTo>
                <a:lnTo>
                  <a:pt x="1627090" y="282616"/>
                </a:lnTo>
                <a:lnTo>
                  <a:pt x="1618606" y="328320"/>
                </a:lnTo>
                <a:lnTo>
                  <a:pt x="1608886" y="373575"/>
                </a:lnTo>
                <a:lnTo>
                  <a:pt x="1597947" y="418362"/>
                </a:lnTo>
                <a:lnTo>
                  <a:pt x="1585809" y="462664"/>
                </a:lnTo>
                <a:lnTo>
                  <a:pt x="1572489" y="506461"/>
                </a:lnTo>
                <a:lnTo>
                  <a:pt x="1558006" y="549736"/>
                </a:lnTo>
                <a:lnTo>
                  <a:pt x="1542378" y="592470"/>
                </a:lnTo>
                <a:lnTo>
                  <a:pt x="1525623" y="634644"/>
                </a:lnTo>
                <a:lnTo>
                  <a:pt x="1507761" y="676240"/>
                </a:lnTo>
                <a:lnTo>
                  <a:pt x="1488809" y="717240"/>
                </a:lnTo>
                <a:lnTo>
                  <a:pt x="1468786" y="757626"/>
                </a:lnTo>
                <a:lnTo>
                  <a:pt x="1447709" y="797378"/>
                </a:lnTo>
                <a:lnTo>
                  <a:pt x="1425598" y="836478"/>
                </a:lnTo>
                <a:lnTo>
                  <a:pt x="1402471" y="874908"/>
                </a:lnTo>
                <a:lnTo>
                  <a:pt x="1378345" y="912650"/>
                </a:lnTo>
                <a:lnTo>
                  <a:pt x="1353240" y="949685"/>
                </a:lnTo>
                <a:lnTo>
                  <a:pt x="1327174" y="985995"/>
                </a:lnTo>
                <a:lnTo>
                  <a:pt x="1300165" y="1021560"/>
                </a:lnTo>
                <a:lnTo>
                  <a:pt x="1272231" y="1056364"/>
                </a:lnTo>
                <a:lnTo>
                  <a:pt x="1243391" y="1090387"/>
                </a:lnTo>
                <a:lnTo>
                  <a:pt x="1213663" y="1123611"/>
                </a:lnTo>
                <a:lnTo>
                  <a:pt x="1183066" y="1156017"/>
                </a:lnTo>
                <a:lnTo>
                  <a:pt x="1151618" y="1187587"/>
                </a:lnTo>
                <a:lnTo>
                  <a:pt x="1119336" y="1218304"/>
                </a:lnTo>
                <a:lnTo>
                  <a:pt x="1086241" y="1248147"/>
                </a:lnTo>
                <a:lnTo>
                  <a:pt x="1052349" y="1277099"/>
                </a:lnTo>
                <a:lnTo>
                  <a:pt x="1017679" y="1305141"/>
                </a:lnTo>
                <a:lnTo>
                  <a:pt x="982250" y="1332256"/>
                </a:lnTo>
                <a:lnTo>
                  <a:pt x="946080" y="1358423"/>
                </a:lnTo>
                <a:lnTo>
                  <a:pt x="909188" y="1383626"/>
                </a:lnTo>
                <a:lnTo>
                  <a:pt x="871591" y="1407846"/>
                </a:lnTo>
                <a:lnTo>
                  <a:pt x="833308" y="1431064"/>
                </a:lnTo>
                <a:lnTo>
                  <a:pt x="794357" y="1453261"/>
                </a:lnTo>
                <a:lnTo>
                  <a:pt x="754757" y="1474420"/>
                </a:lnTo>
                <a:lnTo>
                  <a:pt x="714526" y="1494522"/>
                </a:lnTo>
                <a:lnTo>
                  <a:pt x="673683" y="1513548"/>
                </a:lnTo>
                <a:lnTo>
                  <a:pt x="632245" y="1531481"/>
                </a:lnTo>
                <a:lnTo>
                  <a:pt x="590231" y="1548301"/>
                </a:lnTo>
                <a:lnTo>
                  <a:pt x="547660" y="1563990"/>
                </a:lnTo>
                <a:lnTo>
                  <a:pt x="504550" y="1578530"/>
                </a:lnTo>
                <a:lnTo>
                  <a:pt x="460919" y="1591902"/>
                </a:lnTo>
                <a:lnTo>
                  <a:pt x="416785" y="1604088"/>
                </a:lnTo>
                <a:lnTo>
                  <a:pt x="372168" y="1615070"/>
                </a:lnTo>
                <a:lnTo>
                  <a:pt x="327084" y="1624829"/>
                </a:lnTo>
                <a:lnTo>
                  <a:pt x="281553" y="1633346"/>
                </a:lnTo>
                <a:lnTo>
                  <a:pt x="235593" y="1640604"/>
                </a:lnTo>
                <a:lnTo>
                  <a:pt x="189223" y="1646583"/>
                </a:lnTo>
                <a:lnTo>
                  <a:pt x="142459" y="1651266"/>
                </a:lnTo>
                <a:lnTo>
                  <a:pt x="95322" y="1654633"/>
                </a:lnTo>
                <a:lnTo>
                  <a:pt x="47830" y="1656667"/>
                </a:lnTo>
                <a:lnTo>
                  <a:pt x="0" y="1657350"/>
                </a:lnTo>
                <a:lnTo>
                  <a:pt x="0" y="0"/>
                </a:lnTo>
                <a:lnTo>
                  <a:pt x="1651000" y="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54325" y="2854325"/>
            <a:ext cx="1657350" cy="1657350"/>
          </a:xfrm>
          <a:custGeom>
            <a:avLst/>
            <a:gdLst/>
            <a:ahLst/>
            <a:cxnLst/>
            <a:rect l="l" t="t" r="r" b="b"/>
            <a:pathLst>
              <a:path w="1657350" h="1657350">
                <a:moveTo>
                  <a:pt x="1657350" y="0"/>
                </a:moveTo>
                <a:lnTo>
                  <a:pt x="0" y="0"/>
                </a:lnTo>
                <a:lnTo>
                  <a:pt x="682" y="48010"/>
                </a:lnTo>
                <a:lnTo>
                  <a:pt x="2716" y="95681"/>
                </a:lnTo>
                <a:lnTo>
                  <a:pt x="6083" y="142996"/>
                </a:lnTo>
                <a:lnTo>
                  <a:pt x="10766" y="189936"/>
                </a:lnTo>
                <a:lnTo>
                  <a:pt x="16745" y="236482"/>
                </a:lnTo>
                <a:lnTo>
                  <a:pt x="24003" y="282616"/>
                </a:lnTo>
                <a:lnTo>
                  <a:pt x="32520" y="328320"/>
                </a:lnTo>
                <a:lnTo>
                  <a:pt x="42279" y="373575"/>
                </a:lnTo>
                <a:lnTo>
                  <a:pt x="53261" y="418362"/>
                </a:lnTo>
                <a:lnTo>
                  <a:pt x="65447" y="462664"/>
                </a:lnTo>
                <a:lnTo>
                  <a:pt x="78819" y="506461"/>
                </a:lnTo>
                <a:lnTo>
                  <a:pt x="93359" y="549736"/>
                </a:lnTo>
                <a:lnTo>
                  <a:pt x="109048" y="592470"/>
                </a:lnTo>
                <a:lnTo>
                  <a:pt x="125868" y="634644"/>
                </a:lnTo>
                <a:lnTo>
                  <a:pt x="143801" y="676240"/>
                </a:lnTo>
                <a:lnTo>
                  <a:pt x="162827" y="717240"/>
                </a:lnTo>
                <a:lnTo>
                  <a:pt x="182929" y="757626"/>
                </a:lnTo>
                <a:lnTo>
                  <a:pt x="204088" y="797378"/>
                </a:lnTo>
                <a:lnTo>
                  <a:pt x="226285" y="836478"/>
                </a:lnTo>
                <a:lnTo>
                  <a:pt x="249503" y="874908"/>
                </a:lnTo>
                <a:lnTo>
                  <a:pt x="273723" y="912650"/>
                </a:lnTo>
                <a:lnTo>
                  <a:pt x="298926" y="949685"/>
                </a:lnTo>
                <a:lnTo>
                  <a:pt x="325093" y="985995"/>
                </a:lnTo>
                <a:lnTo>
                  <a:pt x="352208" y="1021560"/>
                </a:lnTo>
                <a:lnTo>
                  <a:pt x="380250" y="1056364"/>
                </a:lnTo>
                <a:lnTo>
                  <a:pt x="409202" y="1090387"/>
                </a:lnTo>
                <a:lnTo>
                  <a:pt x="439045" y="1123611"/>
                </a:lnTo>
                <a:lnTo>
                  <a:pt x="469762" y="1156017"/>
                </a:lnTo>
                <a:lnTo>
                  <a:pt x="501332" y="1187587"/>
                </a:lnTo>
                <a:lnTo>
                  <a:pt x="533738" y="1218304"/>
                </a:lnTo>
                <a:lnTo>
                  <a:pt x="566962" y="1248147"/>
                </a:lnTo>
                <a:lnTo>
                  <a:pt x="600985" y="1277099"/>
                </a:lnTo>
                <a:lnTo>
                  <a:pt x="635789" y="1305141"/>
                </a:lnTo>
                <a:lnTo>
                  <a:pt x="671354" y="1332256"/>
                </a:lnTo>
                <a:lnTo>
                  <a:pt x="707664" y="1358423"/>
                </a:lnTo>
                <a:lnTo>
                  <a:pt x="744699" y="1383626"/>
                </a:lnTo>
                <a:lnTo>
                  <a:pt x="782441" y="1407846"/>
                </a:lnTo>
                <a:lnTo>
                  <a:pt x="820871" y="1431064"/>
                </a:lnTo>
                <a:lnTo>
                  <a:pt x="859971" y="1453261"/>
                </a:lnTo>
                <a:lnTo>
                  <a:pt x="899723" y="1474420"/>
                </a:lnTo>
                <a:lnTo>
                  <a:pt x="940109" y="1494522"/>
                </a:lnTo>
                <a:lnTo>
                  <a:pt x="981109" y="1513548"/>
                </a:lnTo>
                <a:lnTo>
                  <a:pt x="1022705" y="1531481"/>
                </a:lnTo>
                <a:lnTo>
                  <a:pt x="1064879" y="1548301"/>
                </a:lnTo>
                <a:lnTo>
                  <a:pt x="1107613" y="1563990"/>
                </a:lnTo>
                <a:lnTo>
                  <a:pt x="1150888" y="1578530"/>
                </a:lnTo>
                <a:lnTo>
                  <a:pt x="1194685" y="1591902"/>
                </a:lnTo>
                <a:lnTo>
                  <a:pt x="1238987" y="1604088"/>
                </a:lnTo>
                <a:lnTo>
                  <a:pt x="1283774" y="1615070"/>
                </a:lnTo>
                <a:lnTo>
                  <a:pt x="1329029" y="1624829"/>
                </a:lnTo>
                <a:lnTo>
                  <a:pt x="1374733" y="1633346"/>
                </a:lnTo>
                <a:lnTo>
                  <a:pt x="1420867" y="1640604"/>
                </a:lnTo>
                <a:lnTo>
                  <a:pt x="1467413" y="1646583"/>
                </a:lnTo>
                <a:lnTo>
                  <a:pt x="1514353" y="1651266"/>
                </a:lnTo>
                <a:lnTo>
                  <a:pt x="1561668" y="1654633"/>
                </a:lnTo>
                <a:lnTo>
                  <a:pt x="1609339" y="1656667"/>
                </a:lnTo>
                <a:lnTo>
                  <a:pt x="1657350" y="1657350"/>
                </a:lnTo>
                <a:lnTo>
                  <a:pt x="165735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54325" y="2854325"/>
            <a:ext cx="1657350" cy="1657350"/>
          </a:xfrm>
          <a:custGeom>
            <a:avLst/>
            <a:gdLst/>
            <a:ahLst/>
            <a:cxnLst/>
            <a:rect l="l" t="t" r="r" b="b"/>
            <a:pathLst>
              <a:path w="1657350" h="1657350">
                <a:moveTo>
                  <a:pt x="1657350" y="1657350"/>
                </a:moveTo>
                <a:lnTo>
                  <a:pt x="1609339" y="1656667"/>
                </a:lnTo>
                <a:lnTo>
                  <a:pt x="1561668" y="1654633"/>
                </a:lnTo>
                <a:lnTo>
                  <a:pt x="1514353" y="1651266"/>
                </a:lnTo>
                <a:lnTo>
                  <a:pt x="1467413" y="1646583"/>
                </a:lnTo>
                <a:lnTo>
                  <a:pt x="1420867" y="1640604"/>
                </a:lnTo>
                <a:lnTo>
                  <a:pt x="1374733" y="1633346"/>
                </a:lnTo>
                <a:lnTo>
                  <a:pt x="1329029" y="1624829"/>
                </a:lnTo>
                <a:lnTo>
                  <a:pt x="1283774" y="1615070"/>
                </a:lnTo>
                <a:lnTo>
                  <a:pt x="1238987" y="1604088"/>
                </a:lnTo>
                <a:lnTo>
                  <a:pt x="1194685" y="1591902"/>
                </a:lnTo>
                <a:lnTo>
                  <a:pt x="1150888" y="1578530"/>
                </a:lnTo>
                <a:lnTo>
                  <a:pt x="1107613" y="1563990"/>
                </a:lnTo>
                <a:lnTo>
                  <a:pt x="1064879" y="1548301"/>
                </a:lnTo>
                <a:lnTo>
                  <a:pt x="1022705" y="1531481"/>
                </a:lnTo>
                <a:lnTo>
                  <a:pt x="981109" y="1513548"/>
                </a:lnTo>
                <a:lnTo>
                  <a:pt x="940109" y="1494522"/>
                </a:lnTo>
                <a:lnTo>
                  <a:pt x="899723" y="1474420"/>
                </a:lnTo>
                <a:lnTo>
                  <a:pt x="859971" y="1453261"/>
                </a:lnTo>
                <a:lnTo>
                  <a:pt x="820871" y="1431064"/>
                </a:lnTo>
                <a:lnTo>
                  <a:pt x="782441" y="1407846"/>
                </a:lnTo>
                <a:lnTo>
                  <a:pt x="744699" y="1383626"/>
                </a:lnTo>
                <a:lnTo>
                  <a:pt x="707664" y="1358423"/>
                </a:lnTo>
                <a:lnTo>
                  <a:pt x="671354" y="1332256"/>
                </a:lnTo>
                <a:lnTo>
                  <a:pt x="635789" y="1305141"/>
                </a:lnTo>
                <a:lnTo>
                  <a:pt x="600985" y="1277099"/>
                </a:lnTo>
                <a:lnTo>
                  <a:pt x="566962" y="1248147"/>
                </a:lnTo>
                <a:lnTo>
                  <a:pt x="533738" y="1218304"/>
                </a:lnTo>
                <a:lnTo>
                  <a:pt x="501332" y="1187587"/>
                </a:lnTo>
                <a:lnTo>
                  <a:pt x="469762" y="1156017"/>
                </a:lnTo>
                <a:lnTo>
                  <a:pt x="439045" y="1123611"/>
                </a:lnTo>
                <a:lnTo>
                  <a:pt x="409202" y="1090387"/>
                </a:lnTo>
                <a:lnTo>
                  <a:pt x="380250" y="1056364"/>
                </a:lnTo>
                <a:lnTo>
                  <a:pt x="352208" y="1021560"/>
                </a:lnTo>
                <a:lnTo>
                  <a:pt x="325093" y="985995"/>
                </a:lnTo>
                <a:lnTo>
                  <a:pt x="298926" y="949685"/>
                </a:lnTo>
                <a:lnTo>
                  <a:pt x="273723" y="912650"/>
                </a:lnTo>
                <a:lnTo>
                  <a:pt x="249503" y="874908"/>
                </a:lnTo>
                <a:lnTo>
                  <a:pt x="226285" y="836478"/>
                </a:lnTo>
                <a:lnTo>
                  <a:pt x="204088" y="797378"/>
                </a:lnTo>
                <a:lnTo>
                  <a:pt x="182929" y="757626"/>
                </a:lnTo>
                <a:lnTo>
                  <a:pt x="162827" y="717240"/>
                </a:lnTo>
                <a:lnTo>
                  <a:pt x="143801" y="676240"/>
                </a:lnTo>
                <a:lnTo>
                  <a:pt x="125868" y="634644"/>
                </a:lnTo>
                <a:lnTo>
                  <a:pt x="109048" y="592470"/>
                </a:lnTo>
                <a:lnTo>
                  <a:pt x="93359" y="549736"/>
                </a:lnTo>
                <a:lnTo>
                  <a:pt x="78819" y="506461"/>
                </a:lnTo>
                <a:lnTo>
                  <a:pt x="65447" y="462664"/>
                </a:lnTo>
                <a:lnTo>
                  <a:pt x="53261" y="418362"/>
                </a:lnTo>
                <a:lnTo>
                  <a:pt x="42279" y="373575"/>
                </a:lnTo>
                <a:lnTo>
                  <a:pt x="32520" y="328320"/>
                </a:lnTo>
                <a:lnTo>
                  <a:pt x="24003" y="282616"/>
                </a:lnTo>
                <a:lnTo>
                  <a:pt x="16745" y="236482"/>
                </a:lnTo>
                <a:lnTo>
                  <a:pt x="10766" y="189936"/>
                </a:lnTo>
                <a:lnTo>
                  <a:pt x="6083" y="142996"/>
                </a:lnTo>
                <a:lnTo>
                  <a:pt x="2716" y="95681"/>
                </a:lnTo>
                <a:lnTo>
                  <a:pt x="682" y="48010"/>
                </a:lnTo>
                <a:lnTo>
                  <a:pt x="0" y="0"/>
                </a:lnTo>
                <a:lnTo>
                  <a:pt x="1657350" y="0"/>
                </a:lnTo>
                <a:lnTo>
                  <a:pt x="1657350" y="16573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54476" y="3330829"/>
            <a:ext cx="73660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竞争对手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01363" y="2491613"/>
            <a:ext cx="523875" cy="217170"/>
          </a:xfrm>
          <a:custGeom>
            <a:avLst/>
            <a:gdLst/>
            <a:ahLst/>
            <a:cxnLst/>
            <a:rect l="l" t="t" r="r" b="b"/>
            <a:pathLst>
              <a:path w="523875" h="217169">
                <a:moveTo>
                  <a:pt x="254761" y="0"/>
                </a:moveTo>
                <a:lnTo>
                  <a:pt x="203414" y="4402"/>
                </a:lnTo>
                <a:lnTo>
                  <a:pt x="155590" y="17029"/>
                </a:lnTo>
                <a:lnTo>
                  <a:pt x="112315" y="37009"/>
                </a:lnTo>
                <a:lnTo>
                  <a:pt x="74612" y="63468"/>
                </a:lnTo>
                <a:lnTo>
                  <a:pt x="43505" y="95535"/>
                </a:lnTo>
                <a:lnTo>
                  <a:pt x="20018" y="132337"/>
                </a:lnTo>
                <a:lnTo>
                  <a:pt x="5175" y="173004"/>
                </a:lnTo>
                <a:lnTo>
                  <a:pt x="0" y="216662"/>
                </a:lnTo>
                <a:lnTo>
                  <a:pt x="61849" y="216662"/>
                </a:lnTo>
                <a:lnTo>
                  <a:pt x="69117" y="174563"/>
                </a:lnTo>
                <a:lnTo>
                  <a:pt x="89900" y="136286"/>
                </a:lnTo>
                <a:lnTo>
                  <a:pt x="122660" y="103844"/>
                </a:lnTo>
                <a:lnTo>
                  <a:pt x="165862" y="79248"/>
                </a:lnTo>
                <a:lnTo>
                  <a:pt x="214567" y="65204"/>
                </a:lnTo>
                <a:lnTo>
                  <a:pt x="264423" y="62023"/>
                </a:lnTo>
                <a:lnTo>
                  <a:pt x="431889" y="62023"/>
                </a:lnTo>
                <a:lnTo>
                  <a:pt x="402320" y="40020"/>
                </a:lnTo>
                <a:lnTo>
                  <a:pt x="357368" y="18335"/>
                </a:lnTo>
                <a:lnTo>
                  <a:pt x="307725" y="4720"/>
                </a:lnTo>
                <a:lnTo>
                  <a:pt x="254761" y="0"/>
                </a:lnTo>
                <a:close/>
              </a:path>
              <a:path w="523875" h="217169">
                <a:moveTo>
                  <a:pt x="523367" y="145288"/>
                </a:moveTo>
                <a:lnTo>
                  <a:pt x="399542" y="145288"/>
                </a:lnTo>
                <a:lnTo>
                  <a:pt x="478663" y="216662"/>
                </a:lnTo>
                <a:lnTo>
                  <a:pt x="523367" y="145288"/>
                </a:lnTo>
                <a:close/>
              </a:path>
              <a:path w="523875" h="217169">
                <a:moveTo>
                  <a:pt x="431889" y="62023"/>
                </a:moveTo>
                <a:lnTo>
                  <a:pt x="264423" y="62023"/>
                </a:lnTo>
                <a:lnTo>
                  <a:pt x="312959" y="69072"/>
                </a:lnTo>
                <a:lnTo>
                  <a:pt x="357707" y="85720"/>
                </a:lnTo>
                <a:lnTo>
                  <a:pt x="396196" y="111336"/>
                </a:lnTo>
                <a:lnTo>
                  <a:pt x="425958" y="145288"/>
                </a:lnTo>
                <a:lnTo>
                  <a:pt x="495300" y="145288"/>
                </a:lnTo>
                <a:lnTo>
                  <a:pt x="472658" y="104319"/>
                </a:lnTo>
                <a:lnTo>
                  <a:pt x="441207" y="68956"/>
                </a:lnTo>
                <a:lnTo>
                  <a:pt x="431889" y="62023"/>
                </a:lnTo>
                <a:close/>
              </a:path>
            </a:pathLst>
          </a:custGeom>
          <a:solidFill>
            <a:srgbClr val="D2C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01363" y="2491613"/>
            <a:ext cx="523875" cy="217170"/>
          </a:xfrm>
          <a:custGeom>
            <a:avLst/>
            <a:gdLst/>
            <a:ahLst/>
            <a:cxnLst/>
            <a:rect l="l" t="t" r="r" b="b"/>
            <a:pathLst>
              <a:path w="523875" h="217169">
                <a:moveTo>
                  <a:pt x="0" y="216662"/>
                </a:moveTo>
                <a:lnTo>
                  <a:pt x="5175" y="173004"/>
                </a:lnTo>
                <a:lnTo>
                  <a:pt x="20018" y="132337"/>
                </a:lnTo>
                <a:lnTo>
                  <a:pt x="43505" y="95535"/>
                </a:lnTo>
                <a:lnTo>
                  <a:pt x="74612" y="63468"/>
                </a:lnTo>
                <a:lnTo>
                  <a:pt x="112315" y="37009"/>
                </a:lnTo>
                <a:lnTo>
                  <a:pt x="155590" y="17029"/>
                </a:lnTo>
                <a:lnTo>
                  <a:pt x="203414" y="4402"/>
                </a:lnTo>
                <a:lnTo>
                  <a:pt x="254761" y="0"/>
                </a:lnTo>
                <a:lnTo>
                  <a:pt x="307725" y="4720"/>
                </a:lnTo>
                <a:lnTo>
                  <a:pt x="357368" y="18335"/>
                </a:lnTo>
                <a:lnTo>
                  <a:pt x="402320" y="40020"/>
                </a:lnTo>
                <a:lnTo>
                  <a:pt x="441207" y="68956"/>
                </a:lnTo>
                <a:lnTo>
                  <a:pt x="472658" y="104319"/>
                </a:lnTo>
                <a:lnTo>
                  <a:pt x="495300" y="145288"/>
                </a:lnTo>
                <a:lnTo>
                  <a:pt x="523367" y="145288"/>
                </a:lnTo>
                <a:lnTo>
                  <a:pt x="478663" y="216662"/>
                </a:lnTo>
                <a:lnTo>
                  <a:pt x="399542" y="145288"/>
                </a:lnTo>
                <a:lnTo>
                  <a:pt x="425958" y="145288"/>
                </a:lnTo>
                <a:lnTo>
                  <a:pt x="396196" y="111336"/>
                </a:lnTo>
                <a:lnTo>
                  <a:pt x="357707" y="85720"/>
                </a:lnTo>
                <a:lnTo>
                  <a:pt x="312959" y="69072"/>
                </a:lnTo>
                <a:lnTo>
                  <a:pt x="264423" y="62023"/>
                </a:lnTo>
                <a:lnTo>
                  <a:pt x="214567" y="65204"/>
                </a:lnTo>
                <a:lnTo>
                  <a:pt x="165862" y="79248"/>
                </a:lnTo>
                <a:lnTo>
                  <a:pt x="122660" y="103844"/>
                </a:lnTo>
                <a:lnTo>
                  <a:pt x="89900" y="136286"/>
                </a:lnTo>
                <a:lnTo>
                  <a:pt x="69117" y="174563"/>
                </a:lnTo>
                <a:lnTo>
                  <a:pt x="61849" y="216662"/>
                </a:lnTo>
                <a:lnTo>
                  <a:pt x="0" y="216662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80661" y="2914650"/>
            <a:ext cx="523875" cy="219710"/>
          </a:xfrm>
          <a:custGeom>
            <a:avLst/>
            <a:gdLst/>
            <a:ahLst/>
            <a:cxnLst/>
            <a:rect l="l" t="t" r="r" b="b"/>
            <a:pathLst>
              <a:path w="523875" h="219710">
                <a:moveTo>
                  <a:pt x="98298" y="71247"/>
                </a:moveTo>
                <a:lnTo>
                  <a:pt x="28448" y="71247"/>
                </a:lnTo>
                <a:lnTo>
                  <a:pt x="50984" y="113005"/>
                </a:lnTo>
                <a:lnTo>
                  <a:pt x="82413" y="149098"/>
                </a:lnTo>
                <a:lnTo>
                  <a:pt x="121253" y="178593"/>
                </a:lnTo>
                <a:lnTo>
                  <a:pt x="166247" y="200730"/>
                </a:lnTo>
                <a:lnTo>
                  <a:pt x="215990" y="214633"/>
                </a:lnTo>
                <a:lnTo>
                  <a:pt x="269113" y="219456"/>
                </a:lnTo>
                <a:lnTo>
                  <a:pt x="320371" y="214995"/>
                </a:lnTo>
                <a:lnTo>
                  <a:pt x="368117" y="202203"/>
                </a:lnTo>
                <a:lnTo>
                  <a:pt x="411327" y="181964"/>
                </a:lnTo>
                <a:lnTo>
                  <a:pt x="447062" y="156525"/>
                </a:lnTo>
                <a:lnTo>
                  <a:pt x="258120" y="156525"/>
                </a:lnTo>
                <a:lnTo>
                  <a:pt x="209931" y="149098"/>
                </a:lnTo>
                <a:lnTo>
                  <a:pt x="165593" y="131976"/>
                </a:lnTo>
                <a:lnTo>
                  <a:pt x="127564" y="105809"/>
                </a:lnTo>
                <a:lnTo>
                  <a:pt x="98298" y="71247"/>
                </a:lnTo>
                <a:close/>
              </a:path>
              <a:path w="523875" h="219710">
                <a:moveTo>
                  <a:pt x="523494" y="0"/>
                </a:moveTo>
                <a:lnTo>
                  <a:pt x="460756" y="0"/>
                </a:lnTo>
                <a:lnTo>
                  <a:pt x="453443" y="42920"/>
                </a:lnTo>
                <a:lnTo>
                  <a:pt x="432546" y="81899"/>
                </a:lnTo>
                <a:lnTo>
                  <a:pt x="399623" y="114853"/>
                </a:lnTo>
                <a:lnTo>
                  <a:pt x="356235" y="139700"/>
                </a:lnTo>
                <a:lnTo>
                  <a:pt x="307706" y="153608"/>
                </a:lnTo>
                <a:lnTo>
                  <a:pt x="258120" y="156525"/>
                </a:lnTo>
                <a:lnTo>
                  <a:pt x="447062" y="156525"/>
                </a:lnTo>
                <a:lnTo>
                  <a:pt x="448976" y="155162"/>
                </a:lnTo>
                <a:lnTo>
                  <a:pt x="480042" y="122680"/>
                </a:lnTo>
                <a:lnTo>
                  <a:pt x="503499" y="85403"/>
                </a:lnTo>
                <a:lnTo>
                  <a:pt x="518324" y="44215"/>
                </a:lnTo>
                <a:lnTo>
                  <a:pt x="523494" y="0"/>
                </a:lnTo>
                <a:close/>
              </a:path>
              <a:path w="523875" h="219710">
                <a:moveTo>
                  <a:pt x="46101" y="0"/>
                </a:moveTo>
                <a:lnTo>
                  <a:pt x="0" y="71247"/>
                </a:lnTo>
                <a:lnTo>
                  <a:pt x="125349" y="71247"/>
                </a:lnTo>
                <a:lnTo>
                  <a:pt x="46101" y="0"/>
                </a:lnTo>
                <a:close/>
              </a:path>
            </a:pathLst>
          </a:custGeom>
          <a:solidFill>
            <a:srgbClr val="D2C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80661" y="2914650"/>
            <a:ext cx="523875" cy="219710"/>
          </a:xfrm>
          <a:custGeom>
            <a:avLst/>
            <a:gdLst/>
            <a:ahLst/>
            <a:cxnLst/>
            <a:rect l="l" t="t" r="r" b="b"/>
            <a:pathLst>
              <a:path w="523875" h="219710">
                <a:moveTo>
                  <a:pt x="523494" y="0"/>
                </a:moveTo>
                <a:lnTo>
                  <a:pt x="518324" y="44215"/>
                </a:lnTo>
                <a:lnTo>
                  <a:pt x="503499" y="85403"/>
                </a:lnTo>
                <a:lnTo>
                  <a:pt x="480042" y="122680"/>
                </a:lnTo>
                <a:lnTo>
                  <a:pt x="448976" y="155162"/>
                </a:lnTo>
                <a:lnTo>
                  <a:pt x="411327" y="181964"/>
                </a:lnTo>
                <a:lnTo>
                  <a:pt x="368117" y="202203"/>
                </a:lnTo>
                <a:lnTo>
                  <a:pt x="320371" y="214995"/>
                </a:lnTo>
                <a:lnTo>
                  <a:pt x="269113" y="219456"/>
                </a:lnTo>
                <a:lnTo>
                  <a:pt x="215990" y="214633"/>
                </a:lnTo>
                <a:lnTo>
                  <a:pt x="166247" y="200730"/>
                </a:lnTo>
                <a:lnTo>
                  <a:pt x="121253" y="178593"/>
                </a:lnTo>
                <a:lnTo>
                  <a:pt x="82375" y="149069"/>
                </a:lnTo>
                <a:lnTo>
                  <a:pt x="50984" y="113005"/>
                </a:lnTo>
                <a:lnTo>
                  <a:pt x="28448" y="71247"/>
                </a:lnTo>
                <a:lnTo>
                  <a:pt x="0" y="71247"/>
                </a:lnTo>
                <a:lnTo>
                  <a:pt x="46101" y="0"/>
                </a:lnTo>
                <a:lnTo>
                  <a:pt x="125349" y="71247"/>
                </a:lnTo>
                <a:lnTo>
                  <a:pt x="98298" y="71247"/>
                </a:lnTo>
                <a:lnTo>
                  <a:pt x="127564" y="105809"/>
                </a:lnTo>
                <a:lnTo>
                  <a:pt x="165593" y="131976"/>
                </a:lnTo>
                <a:lnTo>
                  <a:pt x="209931" y="149098"/>
                </a:lnTo>
                <a:lnTo>
                  <a:pt x="258120" y="156525"/>
                </a:lnTo>
                <a:lnTo>
                  <a:pt x="307706" y="153608"/>
                </a:lnTo>
                <a:lnTo>
                  <a:pt x="356235" y="139700"/>
                </a:lnTo>
                <a:lnTo>
                  <a:pt x="399623" y="114853"/>
                </a:lnTo>
                <a:lnTo>
                  <a:pt x="432546" y="81899"/>
                </a:lnTo>
                <a:lnTo>
                  <a:pt x="453443" y="42920"/>
                </a:lnTo>
                <a:lnTo>
                  <a:pt x="460756" y="0"/>
                </a:lnTo>
                <a:lnTo>
                  <a:pt x="523494" y="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04644" y="3566159"/>
            <a:ext cx="794385" cy="84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" indent="-133350">
              <a:lnSpc>
                <a:spcPct val="100000"/>
              </a:lnSpc>
              <a:buFont typeface="Arial" panose="020B0604020202020204"/>
              <a:buChar char="•"/>
              <a:tabLst>
                <a:tab pos="146685" algn="l"/>
              </a:tabLst>
            </a:pPr>
            <a:r>
              <a:rPr sz="1000" b="1" spc="-5" dirty="0">
                <a:latin typeface="微软雅黑" panose="020B0503020204020204" charset="-122"/>
                <a:cs typeface="微软雅黑" panose="020B0503020204020204" charset="-122"/>
              </a:rPr>
              <a:t>某东：</a:t>
            </a:r>
            <a:r>
              <a:rPr sz="1000" spc="-10" dirty="0">
                <a:latin typeface="微软雅黑" panose="020B0503020204020204" charset="-122"/>
                <a:cs typeface="微软雅黑" panose="020B0503020204020204" charset="-122"/>
              </a:rPr>
              <a:t>xx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  <a:p>
            <a:pPr marL="146050" indent="-133350">
              <a:lnSpc>
                <a:spcPct val="100000"/>
              </a:lnSpc>
              <a:spcBef>
                <a:spcPts val="550"/>
              </a:spcBef>
              <a:buFont typeface="Arial" panose="020B0604020202020204"/>
              <a:buChar char="•"/>
              <a:tabLst>
                <a:tab pos="146685" algn="l"/>
              </a:tabLst>
            </a:pPr>
            <a:r>
              <a:rPr sz="1000" b="1" dirty="0">
                <a:latin typeface="微软雅黑" panose="020B0503020204020204" charset="-122"/>
                <a:cs typeface="微软雅黑" panose="020B0503020204020204" charset="-122"/>
              </a:rPr>
              <a:t>某当：</a:t>
            </a:r>
            <a:r>
              <a:rPr sz="1000" spc="-10" dirty="0">
                <a:latin typeface="微软雅黑" panose="020B0503020204020204" charset="-122"/>
                <a:cs typeface="微软雅黑" panose="020B0503020204020204" charset="-122"/>
              </a:rPr>
              <a:t>xx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  <a:p>
            <a:pPr marL="146050" indent="-133350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•"/>
              <a:tabLst>
                <a:tab pos="146685" algn="l"/>
              </a:tabLst>
            </a:pPr>
            <a:r>
              <a:rPr sz="1000" b="1" dirty="0">
                <a:latin typeface="微软雅黑" panose="020B0503020204020204" charset="-122"/>
                <a:cs typeface="微软雅黑" panose="020B0503020204020204" charset="-122"/>
              </a:rPr>
              <a:t>某书：</a:t>
            </a:r>
            <a:r>
              <a:rPr sz="1000" spc="-10" dirty="0">
                <a:latin typeface="微软雅黑" panose="020B0503020204020204" charset="-122"/>
                <a:cs typeface="微软雅黑" panose="020B0503020204020204" charset="-122"/>
              </a:rPr>
              <a:t>xx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  <a:p>
            <a:pPr marL="146050" indent="-133350">
              <a:lnSpc>
                <a:spcPct val="100000"/>
              </a:lnSpc>
              <a:spcBef>
                <a:spcPts val="550"/>
              </a:spcBef>
              <a:buFont typeface="Arial" panose="020B0604020202020204"/>
              <a:buChar char="•"/>
              <a:tabLst>
                <a:tab pos="146685" algn="l"/>
              </a:tabLst>
            </a:pPr>
            <a:r>
              <a:rPr sz="1000" b="1" dirty="0">
                <a:latin typeface="微软雅黑" panose="020B0503020204020204" charset="-122"/>
                <a:cs typeface="微软雅黑" panose="020B0503020204020204" charset="-122"/>
              </a:rPr>
              <a:t>导购型：</a:t>
            </a:r>
            <a:r>
              <a:rPr sz="1000" spc="-10" dirty="0">
                <a:latin typeface="微软雅黑" panose="020B0503020204020204" charset="-122"/>
                <a:cs typeface="微软雅黑" panose="020B0503020204020204" charset="-122"/>
              </a:rPr>
              <a:t>xx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04644" y="1034034"/>
            <a:ext cx="79438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" indent="-133350">
              <a:lnSpc>
                <a:spcPct val="100000"/>
              </a:lnSpc>
              <a:buFont typeface="Arial" panose="020B0604020202020204"/>
              <a:buChar char="•"/>
              <a:tabLst>
                <a:tab pos="146685" algn="l"/>
              </a:tabLst>
            </a:pPr>
            <a:r>
              <a:rPr sz="1000" b="1" spc="-5" dirty="0">
                <a:latin typeface="微软雅黑" panose="020B0503020204020204" charset="-122"/>
                <a:cs typeface="微软雅黑" panose="020B0503020204020204" charset="-122"/>
              </a:rPr>
              <a:t>人口趋势：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04644" y="1561719"/>
            <a:ext cx="79438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" indent="-133350">
              <a:lnSpc>
                <a:spcPct val="100000"/>
              </a:lnSpc>
              <a:buFont typeface="Arial" panose="020B0604020202020204"/>
              <a:buChar char="•"/>
              <a:tabLst>
                <a:tab pos="146685" algn="l"/>
              </a:tabLst>
            </a:pPr>
            <a:r>
              <a:rPr sz="1000" b="1" spc="-5" dirty="0">
                <a:latin typeface="微软雅黑" panose="020B0503020204020204" charset="-122"/>
                <a:cs typeface="微软雅黑" panose="020B0503020204020204" charset="-122"/>
              </a:rPr>
              <a:t>消费趋势：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04644" y="2083054"/>
            <a:ext cx="79438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" indent="-133350">
              <a:lnSpc>
                <a:spcPct val="100000"/>
              </a:lnSpc>
              <a:buFont typeface="Arial" panose="020B0604020202020204"/>
              <a:buChar char="•"/>
              <a:tabLst>
                <a:tab pos="146685" algn="l"/>
              </a:tabLst>
            </a:pPr>
            <a:r>
              <a:rPr sz="1000" b="1" spc="-5" dirty="0">
                <a:latin typeface="微软雅黑" panose="020B0503020204020204" charset="-122"/>
                <a:cs typeface="微软雅黑" panose="020B0503020204020204" charset="-122"/>
              </a:rPr>
              <a:t>产业趋势：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00600" y="3330829"/>
            <a:ext cx="1563370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5"/>
              </a:lnSpc>
            </a:pP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公司内部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788035" indent="-133350">
              <a:lnSpc>
                <a:spcPts val="1105"/>
              </a:lnSpc>
              <a:buFont typeface="Arial" panose="020B0604020202020204"/>
              <a:buChar char="•"/>
              <a:tabLst>
                <a:tab pos="788670" algn="l"/>
              </a:tabLst>
            </a:pPr>
            <a:r>
              <a:rPr sz="1000" b="1" dirty="0">
                <a:latin typeface="微软雅黑" panose="020B0503020204020204" charset="-122"/>
                <a:cs typeface="微软雅黑" panose="020B0503020204020204" charset="-122"/>
              </a:rPr>
              <a:t>人群覆盖：</a:t>
            </a:r>
            <a:r>
              <a:rPr sz="1000" spc="-10" dirty="0">
                <a:latin typeface="微软雅黑" panose="020B0503020204020204" charset="-122"/>
                <a:cs typeface="微软雅黑" panose="020B0503020204020204" charset="-122"/>
              </a:rPr>
              <a:t>xx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  <a:p>
            <a:pPr marL="788035" indent="-133350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788670" algn="l"/>
              </a:tabLst>
            </a:pPr>
            <a:r>
              <a:rPr sz="1000" b="1" dirty="0">
                <a:latin typeface="微软雅黑" panose="020B0503020204020204" charset="-122"/>
                <a:cs typeface="微软雅黑" panose="020B0503020204020204" charset="-122"/>
              </a:rPr>
              <a:t>运营能力：</a:t>
            </a:r>
            <a:r>
              <a:rPr sz="1000" spc="-10" dirty="0">
                <a:latin typeface="微软雅黑" panose="020B0503020204020204" charset="-122"/>
                <a:cs typeface="微软雅黑" panose="020B0503020204020204" charset="-122"/>
              </a:rPr>
              <a:t>xx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  <a:p>
            <a:pPr marL="788035" indent="-133350">
              <a:lnSpc>
                <a:spcPct val="10000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788670" algn="l"/>
              </a:tabLst>
            </a:pPr>
            <a:r>
              <a:rPr sz="1000" b="1" dirty="0">
                <a:latin typeface="微软雅黑" panose="020B0503020204020204" charset="-122"/>
                <a:cs typeface="微软雅黑" panose="020B0503020204020204" charset="-122"/>
              </a:rPr>
              <a:t>销售模式：</a:t>
            </a:r>
            <a:r>
              <a:rPr sz="1000" spc="-10" dirty="0">
                <a:latin typeface="微软雅黑" panose="020B0503020204020204" charset="-122"/>
                <a:cs typeface="微软雅黑" panose="020B0503020204020204" charset="-122"/>
              </a:rPr>
              <a:t>xx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42965" y="1034034"/>
            <a:ext cx="32194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15" indent="-132715">
              <a:lnSpc>
                <a:spcPct val="100000"/>
              </a:lnSpc>
              <a:buFont typeface="Arial" panose="020B0604020202020204"/>
              <a:buChar char="•"/>
              <a:tabLst>
                <a:tab pos="146050" algn="l"/>
              </a:tabLst>
            </a:pPr>
            <a:r>
              <a:rPr sz="1000" b="1" spc="-5" dirty="0">
                <a:latin typeface="微软雅黑" panose="020B0503020204020204" charset="-122"/>
                <a:cs typeface="微软雅黑" panose="020B0503020204020204" charset="-122"/>
              </a:rPr>
              <a:t>Xx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00600" y="1822450"/>
            <a:ext cx="953769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8035" marR="5080" indent="-133350" algn="r">
              <a:lnSpc>
                <a:spcPct val="100000"/>
              </a:lnSpc>
              <a:buFont typeface="Arial" panose="020B0604020202020204"/>
              <a:buChar char="•"/>
              <a:tabLst>
                <a:tab pos="788670" algn="l"/>
              </a:tabLst>
            </a:pPr>
            <a:r>
              <a:rPr sz="1000" b="1" spc="10" dirty="0">
                <a:latin typeface="微软雅黑" panose="020B0503020204020204" charset="-122"/>
                <a:cs typeface="微软雅黑" panose="020B0503020204020204" charset="-122"/>
              </a:rPr>
              <a:t>xx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行业趋势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555307" y="211454"/>
            <a:ext cx="605028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如何解析和盘点业务战</a:t>
            </a:r>
            <a:r>
              <a:rPr sz="2400" b="1" spc="-10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略</a:t>
            </a:r>
            <a:r>
              <a:rPr sz="2400" b="1" spc="30" dirty="0">
                <a:solidFill>
                  <a:srgbClr val="FF8506"/>
                </a:solidFill>
                <a:latin typeface="Impact" panose="020B0806030902050204"/>
                <a:cs typeface="Impact" panose="020B0806030902050204"/>
              </a:rPr>
              <a:t>-</a:t>
            </a:r>
            <a:r>
              <a:rPr sz="2400" spc="-5" dirty="0">
                <a:solidFill>
                  <a:srgbClr val="FF9900"/>
                </a:solidFill>
              </a:rPr>
              <a:t>环</a:t>
            </a:r>
            <a:r>
              <a:rPr sz="2400" dirty="0">
                <a:solidFill>
                  <a:srgbClr val="FF9900"/>
                </a:solidFill>
              </a:rPr>
              <a:t>境</a:t>
            </a:r>
            <a:r>
              <a:rPr sz="2400" spc="20" dirty="0">
                <a:solidFill>
                  <a:srgbClr val="FF9900"/>
                </a:solidFill>
              </a:rPr>
              <a:t>/</a:t>
            </a:r>
            <a:r>
              <a:rPr sz="2400" dirty="0">
                <a:solidFill>
                  <a:srgbClr val="FF9900"/>
                </a:solidFill>
              </a:rPr>
              <a:t>趋势分析举例</a:t>
            </a:r>
            <a:endParaRPr sz="240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077" y="1169923"/>
            <a:ext cx="7874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市场敏感度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0789" y="1371853"/>
            <a:ext cx="139700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需求转化为技术要求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5077" y="1572259"/>
            <a:ext cx="939800" cy="181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不断学习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视野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灵活适应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245745">
              <a:lnSpc>
                <a:spcPct val="110000"/>
              </a:lnSpc>
              <a:spcBef>
                <a:spcPts val="5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前</a:t>
            </a: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瞻</a:t>
            </a:r>
            <a:r>
              <a:rPr sz="1200" spc="-10" dirty="0"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远见 积极主动 </a:t>
            </a: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计划组织 问题解决 决策判断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工作质量监督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5077" y="3382645"/>
            <a:ext cx="1004569" cy="405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预算控制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善于授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权</a:t>
            </a:r>
            <a:r>
              <a:rPr sz="1200" spc="-15" dirty="0"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分配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5077" y="3784600"/>
            <a:ext cx="134747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过程管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理</a:t>
            </a: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(管理效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率)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沟通聆听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5077" y="4186872"/>
            <a:ext cx="1310005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工作协调</a:t>
            </a:r>
            <a:r>
              <a:rPr sz="1200" spc="-15" dirty="0"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资源整合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679450">
              <a:lnSpc>
                <a:spcPct val="110000"/>
              </a:lnSpc>
              <a:spcBef>
                <a:spcPts val="10"/>
              </a:spcBef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冲突解决 关系建立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跨专业理解能力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0633" y="492759"/>
            <a:ext cx="71310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差距较大领域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37500" y="5016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101600"/>
                </a:moveTo>
                <a:lnTo>
                  <a:pt x="127000" y="101600"/>
                </a:lnTo>
                <a:lnTo>
                  <a:pt x="127000" y="0"/>
                </a:lnTo>
                <a:lnTo>
                  <a:pt x="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51201" y="952512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4">
                <a:moveTo>
                  <a:pt x="0" y="200901"/>
                </a:moveTo>
                <a:lnTo>
                  <a:pt x="1266825" y="200901"/>
                </a:lnTo>
                <a:lnTo>
                  <a:pt x="1266825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DA9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51201" y="1153426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4">
                <a:moveTo>
                  <a:pt x="0" y="200901"/>
                </a:moveTo>
                <a:lnTo>
                  <a:pt x="1266825" y="200901"/>
                </a:lnTo>
                <a:lnTo>
                  <a:pt x="1266825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D1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51201" y="1354340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4">
                <a:moveTo>
                  <a:pt x="0" y="200901"/>
                </a:moveTo>
                <a:lnTo>
                  <a:pt x="1266825" y="200901"/>
                </a:lnTo>
                <a:lnTo>
                  <a:pt x="1266825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FF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51201" y="1555127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4">
                <a:moveTo>
                  <a:pt x="0" y="200901"/>
                </a:moveTo>
                <a:lnTo>
                  <a:pt x="1266825" y="200901"/>
                </a:lnTo>
                <a:lnTo>
                  <a:pt x="1266825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FF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51201" y="1756041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4">
                <a:moveTo>
                  <a:pt x="0" y="200901"/>
                </a:moveTo>
                <a:lnTo>
                  <a:pt x="1266825" y="200901"/>
                </a:lnTo>
                <a:lnTo>
                  <a:pt x="1266825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DF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1201" y="2157869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4">
                <a:moveTo>
                  <a:pt x="0" y="200901"/>
                </a:moveTo>
                <a:lnTo>
                  <a:pt x="1266825" y="200901"/>
                </a:lnTo>
                <a:lnTo>
                  <a:pt x="1266825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D60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51201" y="2358783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4">
                <a:moveTo>
                  <a:pt x="0" y="200901"/>
                </a:moveTo>
                <a:lnTo>
                  <a:pt x="1266825" y="200901"/>
                </a:lnTo>
                <a:lnTo>
                  <a:pt x="1266825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51201" y="2559697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4">
                <a:moveTo>
                  <a:pt x="0" y="200901"/>
                </a:moveTo>
                <a:lnTo>
                  <a:pt x="1266825" y="200901"/>
                </a:lnTo>
                <a:lnTo>
                  <a:pt x="1266825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D9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51201" y="2760611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4">
                <a:moveTo>
                  <a:pt x="0" y="200901"/>
                </a:moveTo>
                <a:lnTo>
                  <a:pt x="1266825" y="200901"/>
                </a:lnTo>
                <a:lnTo>
                  <a:pt x="1266825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FF4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51201" y="2961525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4">
                <a:moveTo>
                  <a:pt x="0" y="200901"/>
                </a:moveTo>
                <a:lnTo>
                  <a:pt x="1266825" y="200901"/>
                </a:lnTo>
                <a:lnTo>
                  <a:pt x="1266825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DF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51201" y="3162312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5">
                <a:moveTo>
                  <a:pt x="0" y="200901"/>
                </a:moveTo>
                <a:lnTo>
                  <a:pt x="1266825" y="200901"/>
                </a:lnTo>
                <a:lnTo>
                  <a:pt x="1266825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D79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51201" y="3363226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5">
                <a:moveTo>
                  <a:pt x="0" y="200901"/>
                </a:moveTo>
                <a:lnTo>
                  <a:pt x="1266825" y="200901"/>
                </a:lnTo>
                <a:lnTo>
                  <a:pt x="1266825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51201" y="3564140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5">
                <a:moveTo>
                  <a:pt x="0" y="200901"/>
                </a:moveTo>
                <a:lnTo>
                  <a:pt x="1266825" y="200901"/>
                </a:lnTo>
                <a:lnTo>
                  <a:pt x="1266825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DF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51201" y="3765067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5">
                <a:moveTo>
                  <a:pt x="0" y="200901"/>
                </a:moveTo>
                <a:lnTo>
                  <a:pt x="1266825" y="200901"/>
                </a:lnTo>
                <a:lnTo>
                  <a:pt x="1266825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51201" y="3965968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5">
                <a:moveTo>
                  <a:pt x="0" y="200901"/>
                </a:moveTo>
                <a:lnTo>
                  <a:pt x="1266825" y="200901"/>
                </a:lnTo>
                <a:lnTo>
                  <a:pt x="1266825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FF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51201" y="4166870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5">
                <a:moveTo>
                  <a:pt x="0" y="200901"/>
                </a:moveTo>
                <a:lnTo>
                  <a:pt x="1266825" y="200901"/>
                </a:lnTo>
                <a:lnTo>
                  <a:pt x="1266825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DF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51201" y="4367758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5">
                <a:moveTo>
                  <a:pt x="0" y="200901"/>
                </a:moveTo>
                <a:lnTo>
                  <a:pt x="1266825" y="200901"/>
                </a:lnTo>
                <a:lnTo>
                  <a:pt x="1266825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FF6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51201" y="4568659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5">
                <a:moveTo>
                  <a:pt x="0" y="200901"/>
                </a:moveTo>
                <a:lnTo>
                  <a:pt x="1266825" y="200901"/>
                </a:lnTo>
                <a:lnTo>
                  <a:pt x="1266825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FF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51201" y="4769561"/>
            <a:ext cx="1266825" cy="201295"/>
          </a:xfrm>
          <a:custGeom>
            <a:avLst/>
            <a:gdLst/>
            <a:ahLst/>
            <a:cxnLst/>
            <a:rect l="l" t="t" r="r" b="b"/>
            <a:pathLst>
              <a:path w="1266825" h="201295">
                <a:moveTo>
                  <a:pt x="0" y="200901"/>
                </a:moveTo>
                <a:lnTo>
                  <a:pt x="1266825" y="200901"/>
                </a:lnTo>
                <a:lnTo>
                  <a:pt x="1266825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36850" y="1153413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36850" y="135432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6850" y="1555241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36850" y="1756029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36850" y="1956942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36850" y="215785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36850" y="235877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36850" y="2559685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36850" y="2760598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6850" y="2961513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36850" y="3162426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36850" y="3363214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36850" y="3564128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36850" y="3765041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36850" y="3965968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36850" y="416687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36850" y="4367771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36850" y="4568659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36850" y="4769561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51201" y="938275"/>
            <a:ext cx="0" cy="4046854"/>
          </a:xfrm>
          <a:custGeom>
            <a:avLst/>
            <a:gdLst/>
            <a:ahLst/>
            <a:cxnLst/>
            <a:rect l="l" t="t" r="r" b="b"/>
            <a:pathLst>
              <a:path h="4046854">
                <a:moveTo>
                  <a:pt x="0" y="0"/>
                </a:moveTo>
                <a:lnTo>
                  <a:pt x="0" y="4046474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18026" y="938275"/>
            <a:ext cx="0" cy="4046854"/>
          </a:xfrm>
          <a:custGeom>
            <a:avLst/>
            <a:gdLst/>
            <a:ahLst/>
            <a:cxnLst/>
            <a:rect l="l" t="t" r="r" b="b"/>
            <a:pathLst>
              <a:path h="4046854">
                <a:moveTo>
                  <a:pt x="0" y="0"/>
                </a:moveTo>
                <a:lnTo>
                  <a:pt x="0" y="4046474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36850" y="9525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36850" y="4970462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10126" y="952512"/>
            <a:ext cx="1265555" cy="201295"/>
          </a:xfrm>
          <a:custGeom>
            <a:avLst/>
            <a:gdLst/>
            <a:ahLst/>
            <a:cxnLst/>
            <a:rect l="l" t="t" r="r" b="b"/>
            <a:pathLst>
              <a:path w="1265554" h="201294">
                <a:moveTo>
                  <a:pt x="0" y="200901"/>
                </a:moveTo>
                <a:lnTo>
                  <a:pt x="1265237" y="200901"/>
                </a:lnTo>
                <a:lnTo>
                  <a:pt x="1265237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DC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10126" y="1153426"/>
            <a:ext cx="1265555" cy="201295"/>
          </a:xfrm>
          <a:custGeom>
            <a:avLst/>
            <a:gdLst/>
            <a:ahLst/>
            <a:cxnLst/>
            <a:rect l="l" t="t" r="r" b="b"/>
            <a:pathLst>
              <a:path w="1265554" h="201294">
                <a:moveTo>
                  <a:pt x="0" y="200901"/>
                </a:moveTo>
                <a:lnTo>
                  <a:pt x="1265237" y="200901"/>
                </a:lnTo>
                <a:lnTo>
                  <a:pt x="1265237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D1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10126" y="1354340"/>
            <a:ext cx="1265555" cy="201295"/>
          </a:xfrm>
          <a:custGeom>
            <a:avLst/>
            <a:gdLst/>
            <a:ahLst/>
            <a:cxnLst/>
            <a:rect l="l" t="t" r="r" b="b"/>
            <a:pathLst>
              <a:path w="1265554" h="201294">
                <a:moveTo>
                  <a:pt x="0" y="200901"/>
                </a:moveTo>
                <a:lnTo>
                  <a:pt x="1265237" y="200901"/>
                </a:lnTo>
                <a:lnTo>
                  <a:pt x="1265237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FF8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10126" y="1555127"/>
            <a:ext cx="1265555" cy="201295"/>
          </a:xfrm>
          <a:custGeom>
            <a:avLst/>
            <a:gdLst/>
            <a:ahLst/>
            <a:cxnLst/>
            <a:rect l="l" t="t" r="r" b="b"/>
            <a:pathLst>
              <a:path w="1265554" h="201294">
                <a:moveTo>
                  <a:pt x="0" y="200901"/>
                </a:moveTo>
                <a:lnTo>
                  <a:pt x="1265237" y="200901"/>
                </a:lnTo>
                <a:lnTo>
                  <a:pt x="1265237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FF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10126" y="1756041"/>
            <a:ext cx="1265555" cy="201295"/>
          </a:xfrm>
          <a:custGeom>
            <a:avLst/>
            <a:gdLst/>
            <a:ahLst/>
            <a:cxnLst/>
            <a:rect l="l" t="t" r="r" b="b"/>
            <a:pathLst>
              <a:path w="1265554" h="201294">
                <a:moveTo>
                  <a:pt x="0" y="200901"/>
                </a:moveTo>
                <a:lnTo>
                  <a:pt x="1265237" y="200901"/>
                </a:lnTo>
                <a:lnTo>
                  <a:pt x="1265237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D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10126" y="1956955"/>
            <a:ext cx="1265555" cy="201295"/>
          </a:xfrm>
          <a:custGeom>
            <a:avLst/>
            <a:gdLst/>
            <a:ahLst/>
            <a:cxnLst/>
            <a:rect l="l" t="t" r="r" b="b"/>
            <a:pathLst>
              <a:path w="1265554" h="201294">
                <a:moveTo>
                  <a:pt x="0" y="200901"/>
                </a:moveTo>
                <a:lnTo>
                  <a:pt x="1265237" y="200901"/>
                </a:lnTo>
                <a:lnTo>
                  <a:pt x="1265237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10126" y="2157869"/>
            <a:ext cx="1265555" cy="201295"/>
          </a:xfrm>
          <a:custGeom>
            <a:avLst/>
            <a:gdLst/>
            <a:ahLst/>
            <a:cxnLst/>
            <a:rect l="l" t="t" r="r" b="b"/>
            <a:pathLst>
              <a:path w="1265554" h="201294">
                <a:moveTo>
                  <a:pt x="0" y="200901"/>
                </a:moveTo>
                <a:lnTo>
                  <a:pt x="1265237" y="200901"/>
                </a:lnTo>
                <a:lnTo>
                  <a:pt x="1265237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DC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10126" y="2559697"/>
            <a:ext cx="1265555" cy="201295"/>
          </a:xfrm>
          <a:custGeom>
            <a:avLst/>
            <a:gdLst/>
            <a:ahLst/>
            <a:cxnLst/>
            <a:rect l="l" t="t" r="r" b="b"/>
            <a:pathLst>
              <a:path w="1265554" h="201294">
                <a:moveTo>
                  <a:pt x="0" y="200901"/>
                </a:moveTo>
                <a:lnTo>
                  <a:pt x="1265237" y="200901"/>
                </a:lnTo>
                <a:lnTo>
                  <a:pt x="1265237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FF4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10126" y="2760611"/>
            <a:ext cx="1265555" cy="201295"/>
          </a:xfrm>
          <a:custGeom>
            <a:avLst/>
            <a:gdLst/>
            <a:ahLst/>
            <a:cxnLst/>
            <a:rect l="l" t="t" r="r" b="b"/>
            <a:pathLst>
              <a:path w="1265554" h="201294">
                <a:moveTo>
                  <a:pt x="0" y="200901"/>
                </a:moveTo>
                <a:lnTo>
                  <a:pt x="1265237" y="200901"/>
                </a:lnTo>
                <a:lnTo>
                  <a:pt x="1265237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FF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10126" y="2961525"/>
            <a:ext cx="1265555" cy="201295"/>
          </a:xfrm>
          <a:custGeom>
            <a:avLst/>
            <a:gdLst/>
            <a:ahLst/>
            <a:cxnLst/>
            <a:rect l="l" t="t" r="r" b="b"/>
            <a:pathLst>
              <a:path w="1265554" h="201294">
                <a:moveTo>
                  <a:pt x="0" y="200901"/>
                </a:moveTo>
                <a:lnTo>
                  <a:pt x="1265237" y="200901"/>
                </a:lnTo>
                <a:lnTo>
                  <a:pt x="1265237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FF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10126" y="3162312"/>
            <a:ext cx="1265555" cy="201295"/>
          </a:xfrm>
          <a:custGeom>
            <a:avLst/>
            <a:gdLst/>
            <a:ahLst/>
            <a:cxnLst/>
            <a:rect l="l" t="t" r="r" b="b"/>
            <a:pathLst>
              <a:path w="1265554" h="201295">
                <a:moveTo>
                  <a:pt x="0" y="200901"/>
                </a:moveTo>
                <a:lnTo>
                  <a:pt x="1265237" y="200901"/>
                </a:lnTo>
                <a:lnTo>
                  <a:pt x="1265237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FF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10126" y="3363226"/>
            <a:ext cx="1265555" cy="201295"/>
          </a:xfrm>
          <a:custGeom>
            <a:avLst/>
            <a:gdLst/>
            <a:ahLst/>
            <a:cxnLst/>
            <a:rect l="l" t="t" r="r" b="b"/>
            <a:pathLst>
              <a:path w="1265554" h="201295">
                <a:moveTo>
                  <a:pt x="0" y="200901"/>
                </a:moveTo>
                <a:lnTo>
                  <a:pt x="1265237" y="200901"/>
                </a:lnTo>
                <a:lnTo>
                  <a:pt x="1265237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D7B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10126" y="3564140"/>
            <a:ext cx="1265555" cy="201295"/>
          </a:xfrm>
          <a:custGeom>
            <a:avLst/>
            <a:gdLst/>
            <a:ahLst/>
            <a:cxnLst/>
            <a:rect l="l" t="t" r="r" b="b"/>
            <a:pathLst>
              <a:path w="1265554" h="201295">
                <a:moveTo>
                  <a:pt x="0" y="200901"/>
                </a:moveTo>
                <a:lnTo>
                  <a:pt x="1265237" y="200901"/>
                </a:lnTo>
                <a:lnTo>
                  <a:pt x="1265237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FF9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10126" y="3765067"/>
            <a:ext cx="1265555" cy="201295"/>
          </a:xfrm>
          <a:custGeom>
            <a:avLst/>
            <a:gdLst/>
            <a:ahLst/>
            <a:cxnLst/>
            <a:rect l="l" t="t" r="r" b="b"/>
            <a:pathLst>
              <a:path w="1265554" h="201295">
                <a:moveTo>
                  <a:pt x="0" y="200901"/>
                </a:moveTo>
                <a:lnTo>
                  <a:pt x="1265237" y="200901"/>
                </a:lnTo>
                <a:lnTo>
                  <a:pt x="1265237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10126" y="3965968"/>
            <a:ext cx="1265555" cy="201295"/>
          </a:xfrm>
          <a:custGeom>
            <a:avLst/>
            <a:gdLst/>
            <a:ahLst/>
            <a:cxnLst/>
            <a:rect l="l" t="t" r="r" b="b"/>
            <a:pathLst>
              <a:path w="1265554" h="201295">
                <a:moveTo>
                  <a:pt x="0" y="200901"/>
                </a:moveTo>
                <a:lnTo>
                  <a:pt x="1265237" y="200901"/>
                </a:lnTo>
                <a:lnTo>
                  <a:pt x="1265237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DC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10126" y="4166870"/>
            <a:ext cx="1265555" cy="201295"/>
          </a:xfrm>
          <a:custGeom>
            <a:avLst/>
            <a:gdLst/>
            <a:ahLst/>
            <a:cxnLst/>
            <a:rect l="l" t="t" r="r" b="b"/>
            <a:pathLst>
              <a:path w="1265554" h="201295">
                <a:moveTo>
                  <a:pt x="0" y="200901"/>
                </a:moveTo>
                <a:lnTo>
                  <a:pt x="1265237" y="200901"/>
                </a:lnTo>
                <a:lnTo>
                  <a:pt x="1265237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FF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10126" y="4367758"/>
            <a:ext cx="1265555" cy="201295"/>
          </a:xfrm>
          <a:custGeom>
            <a:avLst/>
            <a:gdLst/>
            <a:ahLst/>
            <a:cxnLst/>
            <a:rect l="l" t="t" r="r" b="b"/>
            <a:pathLst>
              <a:path w="1265554" h="201295">
                <a:moveTo>
                  <a:pt x="0" y="200901"/>
                </a:moveTo>
                <a:lnTo>
                  <a:pt x="1265237" y="200901"/>
                </a:lnTo>
                <a:lnTo>
                  <a:pt x="1265237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D97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10126" y="4568659"/>
            <a:ext cx="1265555" cy="201295"/>
          </a:xfrm>
          <a:custGeom>
            <a:avLst/>
            <a:gdLst/>
            <a:ahLst/>
            <a:cxnLst/>
            <a:rect l="l" t="t" r="r" b="b"/>
            <a:pathLst>
              <a:path w="1265554" h="201295">
                <a:moveTo>
                  <a:pt x="0" y="200901"/>
                </a:moveTo>
                <a:lnTo>
                  <a:pt x="1265237" y="200901"/>
                </a:lnTo>
                <a:lnTo>
                  <a:pt x="1265237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DA6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10126" y="4769561"/>
            <a:ext cx="1265555" cy="201295"/>
          </a:xfrm>
          <a:custGeom>
            <a:avLst/>
            <a:gdLst/>
            <a:ahLst/>
            <a:cxnLst/>
            <a:rect l="l" t="t" r="r" b="b"/>
            <a:pathLst>
              <a:path w="1265554" h="201295">
                <a:moveTo>
                  <a:pt x="0" y="200901"/>
                </a:moveTo>
                <a:lnTo>
                  <a:pt x="1265237" y="200901"/>
                </a:lnTo>
                <a:lnTo>
                  <a:pt x="1265237" y="0"/>
                </a:lnTo>
                <a:lnTo>
                  <a:pt x="0" y="0"/>
                </a:lnTo>
                <a:lnTo>
                  <a:pt x="0" y="200901"/>
                </a:lnTo>
                <a:close/>
              </a:path>
            </a:pathLst>
          </a:custGeom>
          <a:solidFill>
            <a:srgbClr val="FDD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95775" y="1153413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95775" y="1354327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95775" y="1555241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95775" y="1756029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95775" y="1956942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95775" y="2157857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95775" y="2358770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95775" y="2559685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95775" y="2760598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95775" y="2961513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95775" y="3162426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295775" y="3363214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95775" y="3564128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95775" y="3765041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95775" y="3965968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95775" y="4166870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95775" y="4367771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95775" y="4568659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295775" y="4769561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10126" y="938275"/>
            <a:ext cx="0" cy="4046854"/>
          </a:xfrm>
          <a:custGeom>
            <a:avLst/>
            <a:gdLst/>
            <a:ahLst/>
            <a:cxnLst/>
            <a:rect l="l" t="t" r="r" b="b"/>
            <a:pathLst>
              <a:path h="4046854">
                <a:moveTo>
                  <a:pt x="0" y="0"/>
                </a:moveTo>
                <a:lnTo>
                  <a:pt x="0" y="4046474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75300" y="938275"/>
            <a:ext cx="0" cy="4046854"/>
          </a:xfrm>
          <a:custGeom>
            <a:avLst/>
            <a:gdLst/>
            <a:ahLst/>
            <a:cxnLst/>
            <a:rect l="l" t="t" r="r" b="b"/>
            <a:pathLst>
              <a:path h="4046854">
                <a:moveTo>
                  <a:pt x="0" y="0"/>
                </a:moveTo>
                <a:lnTo>
                  <a:pt x="0" y="4046474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95775" y="952500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295775" y="4970462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74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47775" y="1146175"/>
            <a:ext cx="4438650" cy="228600"/>
          </a:xfrm>
          <a:custGeom>
            <a:avLst/>
            <a:gdLst/>
            <a:ahLst/>
            <a:cxnLst/>
            <a:rect l="l" t="t" r="r" b="b"/>
            <a:pathLst>
              <a:path w="4438650" h="228600">
                <a:moveTo>
                  <a:pt x="0" y="228600"/>
                </a:moveTo>
                <a:lnTo>
                  <a:pt x="4438650" y="228600"/>
                </a:lnTo>
                <a:lnTo>
                  <a:pt x="44386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905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6009640" y="1128466"/>
            <a:ext cx="1749425" cy="112077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09550" marR="5080" indent="-196850">
              <a:lnSpc>
                <a:spcPts val="1450"/>
              </a:lnSpc>
              <a:spcBef>
                <a:spcPts val="40"/>
              </a:spcBef>
              <a:buClr>
                <a:srgbClr val="00ADEE"/>
              </a:buClr>
              <a:buSzPct val="125000"/>
              <a:buFont typeface="Arial" panose="020B0604020202020204"/>
              <a:buChar char="▪"/>
              <a:tabLst>
                <a:tab pos="208915" algn="l"/>
                <a:tab pos="2095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尽管已建立一定的理解 客户需求能力</a:t>
            </a:r>
            <a:r>
              <a:rPr sz="1200" spc="-1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A与B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209550" marR="5080">
              <a:lnSpc>
                <a:spcPts val="1400"/>
              </a:lnSpc>
              <a:spcBef>
                <a:spcPts val="35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事业部在市场敏感度方 面皆有较大差距，也是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209550">
              <a:lnSpc>
                <a:spcPts val="1415"/>
              </a:lnSpc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建立企划能力的关键所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20955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247775" y="3349625"/>
            <a:ext cx="4438650" cy="234950"/>
          </a:xfrm>
          <a:custGeom>
            <a:avLst/>
            <a:gdLst/>
            <a:ahLst/>
            <a:cxnLst/>
            <a:rect l="l" t="t" r="r" b="b"/>
            <a:pathLst>
              <a:path w="4438650" h="234950">
                <a:moveTo>
                  <a:pt x="0" y="234950"/>
                </a:moveTo>
                <a:lnTo>
                  <a:pt x="4438650" y="234950"/>
                </a:lnTo>
                <a:lnTo>
                  <a:pt x="4438650" y="0"/>
                </a:lnTo>
                <a:lnTo>
                  <a:pt x="0" y="0"/>
                </a:lnTo>
                <a:lnTo>
                  <a:pt x="0" y="234950"/>
                </a:lnTo>
                <a:close/>
              </a:path>
            </a:pathLst>
          </a:custGeom>
          <a:ln w="1905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1255077" y="691896"/>
            <a:ext cx="693864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1815">
              <a:lnSpc>
                <a:spcPct val="100000"/>
              </a:lnSpc>
              <a:tabLst>
                <a:tab pos="3388995" algn="l"/>
                <a:tab pos="4983480" algn="l"/>
                <a:tab pos="6924675" algn="l"/>
              </a:tabLst>
            </a:pPr>
            <a:r>
              <a:rPr sz="1200" u="sng" spc="-5" dirty="0">
                <a:latin typeface="微软雅黑" panose="020B0503020204020204" charset="-122"/>
                <a:cs typeface="微软雅黑" panose="020B0503020204020204" charset="-122"/>
              </a:rPr>
              <a:t>B事业</a:t>
            </a:r>
            <a:r>
              <a:rPr sz="1200" u="sng" dirty="0">
                <a:latin typeface="微软雅黑" panose="020B0503020204020204" charset="-122"/>
                <a:cs typeface="微软雅黑" panose="020B0503020204020204" charset="-122"/>
              </a:rPr>
              <a:t>部	A事业部	</a:t>
            </a:r>
            <a:r>
              <a:rPr sz="1800" u="sng" spc="-7" baseline="2000" dirty="0">
                <a:latin typeface="微软雅黑" panose="020B0503020204020204" charset="-122"/>
                <a:cs typeface="微软雅黑" panose="020B0503020204020204" charset="-122"/>
              </a:rPr>
              <a:t>现存差距明显领</a:t>
            </a:r>
            <a:r>
              <a:rPr sz="1800" u="sng" baseline="2000" dirty="0">
                <a:latin typeface="微软雅黑" panose="020B0503020204020204" charset="-122"/>
                <a:cs typeface="微软雅黑" panose="020B0503020204020204" charset="-122"/>
              </a:rPr>
              <a:t>域	</a:t>
            </a:r>
            <a:endParaRPr sz="1800" baseline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理解客户需求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247775" y="3762375"/>
            <a:ext cx="4438650" cy="228600"/>
          </a:xfrm>
          <a:custGeom>
            <a:avLst/>
            <a:gdLst/>
            <a:ahLst/>
            <a:cxnLst/>
            <a:rect l="l" t="t" r="r" b="b"/>
            <a:pathLst>
              <a:path w="4438650" h="228600">
                <a:moveTo>
                  <a:pt x="0" y="228600"/>
                </a:moveTo>
                <a:lnTo>
                  <a:pt x="4438650" y="228600"/>
                </a:lnTo>
                <a:lnTo>
                  <a:pt x="44386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905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59475" y="1139825"/>
            <a:ext cx="0" cy="796925"/>
          </a:xfrm>
          <a:custGeom>
            <a:avLst/>
            <a:gdLst/>
            <a:ahLst/>
            <a:cxnLst/>
            <a:rect l="l" t="t" r="r" b="b"/>
            <a:pathLst>
              <a:path h="796925">
                <a:moveTo>
                  <a:pt x="0" y="0"/>
                </a:moveTo>
                <a:lnTo>
                  <a:pt x="0" y="796925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48325" y="1222375"/>
            <a:ext cx="313055" cy="76200"/>
          </a:xfrm>
          <a:custGeom>
            <a:avLst/>
            <a:gdLst/>
            <a:ahLst/>
            <a:cxnLst/>
            <a:rect l="l" t="t" r="r" b="b"/>
            <a:pathLst>
              <a:path w="313054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82" y="47625"/>
                </a:lnTo>
                <a:lnTo>
                  <a:pt x="38100" y="47625"/>
                </a:lnTo>
                <a:lnTo>
                  <a:pt x="38100" y="28575"/>
                </a:lnTo>
                <a:lnTo>
                  <a:pt x="74282" y="28575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13054" h="76200">
                <a:moveTo>
                  <a:pt x="57150" y="28575"/>
                </a:moveTo>
                <a:lnTo>
                  <a:pt x="38100" y="28575"/>
                </a:lnTo>
                <a:lnTo>
                  <a:pt x="38100" y="47625"/>
                </a:lnTo>
                <a:lnTo>
                  <a:pt x="57150" y="47625"/>
                </a:lnTo>
                <a:lnTo>
                  <a:pt x="57150" y="28575"/>
                </a:lnTo>
                <a:close/>
              </a:path>
              <a:path w="313054" h="76200">
                <a:moveTo>
                  <a:pt x="74282" y="28575"/>
                </a:moveTo>
                <a:lnTo>
                  <a:pt x="57150" y="28575"/>
                </a:lnTo>
                <a:lnTo>
                  <a:pt x="57150" y="47625"/>
                </a:lnTo>
                <a:lnTo>
                  <a:pt x="74282" y="47625"/>
                </a:lnTo>
                <a:lnTo>
                  <a:pt x="76200" y="38100"/>
                </a:lnTo>
                <a:lnTo>
                  <a:pt x="74282" y="28575"/>
                </a:lnTo>
                <a:close/>
              </a:path>
              <a:path w="313054" h="76200">
                <a:moveTo>
                  <a:pt x="95250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95250" y="47625"/>
                </a:lnTo>
                <a:lnTo>
                  <a:pt x="95250" y="28575"/>
                </a:lnTo>
                <a:close/>
              </a:path>
              <a:path w="313054" h="76200">
                <a:moveTo>
                  <a:pt x="133350" y="28575"/>
                </a:moveTo>
                <a:lnTo>
                  <a:pt x="114300" y="28575"/>
                </a:lnTo>
                <a:lnTo>
                  <a:pt x="114300" y="47625"/>
                </a:lnTo>
                <a:lnTo>
                  <a:pt x="133350" y="47625"/>
                </a:lnTo>
                <a:lnTo>
                  <a:pt x="133350" y="28575"/>
                </a:lnTo>
                <a:close/>
              </a:path>
              <a:path w="313054" h="76200">
                <a:moveTo>
                  <a:pt x="171450" y="28575"/>
                </a:moveTo>
                <a:lnTo>
                  <a:pt x="152400" y="28575"/>
                </a:lnTo>
                <a:lnTo>
                  <a:pt x="152400" y="47625"/>
                </a:lnTo>
                <a:lnTo>
                  <a:pt x="171450" y="47625"/>
                </a:lnTo>
                <a:lnTo>
                  <a:pt x="171450" y="28575"/>
                </a:lnTo>
                <a:close/>
              </a:path>
              <a:path w="313054" h="76200">
                <a:moveTo>
                  <a:pt x="209550" y="28575"/>
                </a:moveTo>
                <a:lnTo>
                  <a:pt x="190500" y="28575"/>
                </a:lnTo>
                <a:lnTo>
                  <a:pt x="190500" y="47625"/>
                </a:lnTo>
                <a:lnTo>
                  <a:pt x="209550" y="47625"/>
                </a:lnTo>
                <a:lnTo>
                  <a:pt x="209550" y="28575"/>
                </a:lnTo>
                <a:close/>
              </a:path>
              <a:path w="313054" h="76200">
                <a:moveTo>
                  <a:pt x="247650" y="28575"/>
                </a:moveTo>
                <a:lnTo>
                  <a:pt x="228600" y="28575"/>
                </a:lnTo>
                <a:lnTo>
                  <a:pt x="228600" y="47625"/>
                </a:lnTo>
                <a:lnTo>
                  <a:pt x="247650" y="47625"/>
                </a:lnTo>
                <a:lnTo>
                  <a:pt x="247650" y="28575"/>
                </a:lnTo>
                <a:close/>
              </a:path>
              <a:path w="313054" h="76200">
                <a:moveTo>
                  <a:pt x="285750" y="28575"/>
                </a:moveTo>
                <a:lnTo>
                  <a:pt x="266700" y="28575"/>
                </a:lnTo>
                <a:lnTo>
                  <a:pt x="266700" y="47625"/>
                </a:lnTo>
                <a:lnTo>
                  <a:pt x="285750" y="47625"/>
                </a:lnTo>
                <a:lnTo>
                  <a:pt x="285750" y="28575"/>
                </a:lnTo>
                <a:close/>
              </a:path>
              <a:path w="313054" h="76200">
                <a:moveTo>
                  <a:pt x="312674" y="28575"/>
                </a:moveTo>
                <a:lnTo>
                  <a:pt x="304800" y="28575"/>
                </a:lnTo>
                <a:lnTo>
                  <a:pt x="304800" y="47625"/>
                </a:lnTo>
                <a:lnTo>
                  <a:pt x="312674" y="47625"/>
                </a:lnTo>
                <a:lnTo>
                  <a:pt x="312674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6009640" y="2982020"/>
            <a:ext cx="297116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0" marR="5080" indent="-196850" algn="just">
              <a:lnSpc>
                <a:spcPct val="101000"/>
              </a:lnSpc>
              <a:buClr>
                <a:srgbClr val="00ADEE"/>
              </a:buClr>
              <a:buSzPct val="125000"/>
              <a:buFont typeface="Arial" panose="020B0604020202020204"/>
              <a:buChar char="▪"/>
              <a:tabLst>
                <a:tab pos="2095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由于当前的财务管理原因，预算控制是在 众多项目管理所需能力中最容易被忽略也 是最薄弱的环节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959475" y="2987675"/>
            <a:ext cx="0" cy="646430"/>
          </a:xfrm>
          <a:custGeom>
            <a:avLst/>
            <a:gdLst/>
            <a:ahLst/>
            <a:cxnLst/>
            <a:rect l="l" t="t" r="r" b="b"/>
            <a:pathLst>
              <a:path h="646429">
                <a:moveTo>
                  <a:pt x="0" y="0"/>
                </a:moveTo>
                <a:lnTo>
                  <a:pt x="0" y="646049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648325" y="3425825"/>
            <a:ext cx="313055" cy="76200"/>
          </a:xfrm>
          <a:custGeom>
            <a:avLst/>
            <a:gdLst/>
            <a:ahLst/>
            <a:cxnLst/>
            <a:rect l="l" t="t" r="r" b="b"/>
            <a:pathLst>
              <a:path w="313054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82" y="47625"/>
                </a:lnTo>
                <a:lnTo>
                  <a:pt x="38100" y="47625"/>
                </a:lnTo>
                <a:lnTo>
                  <a:pt x="38100" y="28575"/>
                </a:lnTo>
                <a:lnTo>
                  <a:pt x="74282" y="28575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13054" h="76200">
                <a:moveTo>
                  <a:pt x="57150" y="28575"/>
                </a:moveTo>
                <a:lnTo>
                  <a:pt x="38100" y="28575"/>
                </a:lnTo>
                <a:lnTo>
                  <a:pt x="38100" y="47625"/>
                </a:lnTo>
                <a:lnTo>
                  <a:pt x="57150" y="47625"/>
                </a:lnTo>
                <a:lnTo>
                  <a:pt x="57150" y="28575"/>
                </a:lnTo>
                <a:close/>
              </a:path>
              <a:path w="313054" h="76200">
                <a:moveTo>
                  <a:pt x="74282" y="28575"/>
                </a:moveTo>
                <a:lnTo>
                  <a:pt x="57150" y="28575"/>
                </a:lnTo>
                <a:lnTo>
                  <a:pt x="57150" y="47625"/>
                </a:lnTo>
                <a:lnTo>
                  <a:pt x="74282" y="47625"/>
                </a:lnTo>
                <a:lnTo>
                  <a:pt x="76200" y="38100"/>
                </a:lnTo>
                <a:lnTo>
                  <a:pt x="74282" y="28575"/>
                </a:lnTo>
                <a:close/>
              </a:path>
              <a:path w="313054" h="76200">
                <a:moveTo>
                  <a:pt x="95250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95250" y="47625"/>
                </a:lnTo>
                <a:lnTo>
                  <a:pt x="95250" y="28575"/>
                </a:lnTo>
                <a:close/>
              </a:path>
              <a:path w="313054" h="76200">
                <a:moveTo>
                  <a:pt x="133350" y="28575"/>
                </a:moveTo>
                <a:lnTo>
                  <a:pt x="114300" y="28575"/>
                </a:lnTo>
                <a:lnTo>
                  <a:pt x="114300" y="47625"/>
                </a:lnTo>
                <a:lnTo>
                  <a:pt x="133350" y="47625"/>
                </a:lnTo>
                <a:lnTo>
                  <a:pt x="133350" y="28575"/>
                </a:lnTo>
                <a:close/>
              </a:path>
              <a:path w="313054" h="76200">
                <a:moveTo>
                  <a:pt x="171450" y="28575"/>
                </a:moveTo>
                <a:lnTo>
                  <a:pt x="152400" y="28575"/>
                </a:lnTo>
                <a:lnTo>
                  <a:pt x="152400" y="47625"/>
                </a:lnTo>
                <a:lnTo>
                  <a:pt x="171450" y="47625"/>
                </a:lnTo>
                <a:lnTo>
                  <a:pt x="171450" y="28575"/>
                </a:lnTo>
                <a:close/>
              </a:path>
              <a:path w="313054" h="76200">
                <a:moveTo>
                  <a:pt x="209550" y="28575"/>
                </a:moveTo>
                <a:lnTo>
                  <a:pt x="190500" y="28575"/>
                </a:lnTo>
                <a:lnTo>
                  <a:pt x="190500" y="47625"/>
                </a:lnTo>
                <a:lnTo>
                  <a:pt x="209550" y="47625"/>
                </a:lnTo>
                <a:lnTo>
                  <a:pt x="209550" y="28575"/>
                </a:lnTo>
                <a:close/>
              </a:path>
              <a:path w="313054" h="76200">
                <a:moveTo>
                  <a:pt x="247650" y="28575"/>
                </a:moveTo>
                <a:lnTo>
                  <a:pt x="228600" y="28575"/>
                </a:lnTo>
                <a:lnTo>
                  <a:pt x="228600" y="47625"/>
                </a:lnTo>
                <a:lnTo>
                  <a:pt x="247650" y="47625"/>
                </a:lnTo>
                <a:lnTo>
                  <a:pt x="247650" y="28575"/>
                </a:lnTo>
                <a:close/>
              </a:path>
              <a:path w="313054" h="76200">
                <a:moveTo>
                  <a:pt x="285750" y="28575"/>
                </a:moveTo>
                <a:lnTo>
                  <a:pt x="266700" y="28575"/>
                </a:lnTo>
                <a:lnTo>
                  <a:pt x="266700" y="47625"/>
                </a:lnTo>
                <a:lnTo>
                  <a:pt x="285750" y="47625"/>
                </a:lnTo>
                <a:lnTo>
                  <a:pt x="285750" y="28575"/>
                </a:lnTo>
                <a:close/>
              </a:path>
              <a:path w="313054" h="76200">
                <a:moveTo>
                  <a:pt x="312674" y="28575"/>
                </a:moveTo>
                <a:lnTo>
                  <a:pt x="304800" y="28575"/>
                </a:lnTo>
                <a:lnTo>
                  <a:pt x="304800" y="47625"/>
                </a:lnTo>
                <a:lnTo>
                  <a:pt x="312674" y="47625"/>
                </a:lnTo>
                <a:lnTo>
                  <a:pt x="312674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009640" y="3752974"/>
            <a:ext cx="281876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0" marR="5080" indent="-196850">
              <a:lnSpc>
                <a:spcPct val="101000"/>
              </a:lnSpc>
              <a:buClr>
                <a:srgbClr val="00ADEE"/>
              </a:buClr>
              <a:buSzPct val="125000"/>
              <a:buFont typeface="Arial" panose="020B0604020202020204"/>
              <a:buChar char="▪"/>
              <a:tabLst>
                <a:tab pos="208915" algn="l"/>
                <a:tab pos="209550" algn="l"/>
              </a:tabLst>
            </a:pPr>
            <a:r>
              <a:rPr sz="1200" spc="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与B事业部共同反映了研发人员当前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的管理效率问题，效率低下可能造成研 发中心雇佣过多的人员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959475" y="3762375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0"/>
                </a:moveTo>
                <a:lnTo>
                  <a:pt x="0" y="647700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48325" y="3838575"/>
            <a:ext cx="313055" cy="76200"/>
          </a:xfrm>
          <a:custGeom>
            <a:avLst/>
            <a:gdLst/>
            <a:ahLst/>
            <a:cxnLst/>
            <a:rect l="l" t="t" r="r" b="b"/>
            <a:pathLst>
              <a:path w="313054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31"/>
                </a:lnTo>
                <a:lnTo>
                  <a:pt x="11144" y="65041"/>
                </a:lnTo>
                <a:lnTo>
                  <a:pt x="23252" y="73206"/>
                </a:lnTo>
                <a:lnTo>
                  <a:pt x="38100" y="76200"/>
                </a:lnTo>
                <a:lnTo>
                  <a:pt x="52947" y="73206"/>
                </a:lnTo>
                <a:lnTo>
                  <a:pt x="65055" y="65041"/>
                </a:lnTo>
                <a:lnTo>
                  <a:pt x="73211" y="52931"/>
                </a:lnTo>
                <a:lnTo>
                  <a:pt x="74280" y="47625"/>
                </a:lnTo>
                <a:lnTo>
                  <a:pt x="38100" y="47625"/>
                </a:lnTo>
                <a:lnTo>
                  <a:pt x="38100" y="28575"/>
                </a:lnTo>
                <a:lnTo>
                  <a:pt x="74282" y="28575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313054" h="76200">
                <a:moveTo>
                  <a:pt x="57150" y="28575"/>
                </a:moveTo>
                <a:lnTo>
                  <a:pt x="38100" y="28575"/>
                </a:lnTo>
                <a:lnTo>
                  <a:pt x="38100" y="47625"/>
                </a:lnTo>
                <a:lnTo>
                  <a:pt x="57150" y="47625"/>
                </a:lnTo>
                <a:lnTo>
                  <a:pt x="57150" y="28575"/>
                </a:lnTo>
                <a:close/>
              </a:path>
              <a:path w="313054" h="76200">
                <a:moveTo>
                  <a:pt x="74282" y="28575"/>
                </a:moveTo>
                <a:lnTo>
                  <a:pt x="57150" y="28575"/>
                </a:lnTo>
                <a:lnTo>
                  <a:pt x="57150" y="47625"/>
                </a:lnTo>
                <a:lnTo>
                  <a:pt x="74280" y="47625"/>
                </a:lnTo>
                <a:lnTo>
                  <a:pt x="76200" y="38100"/>
                </a:lnTo>
                <a:lnTo>
                  <a:pt x="74282" y="28575"/>
                </a:lnTo>
                <a:close/>
              </a:path>
              <a:path w="313054" h="76200">
                <a:moveTo>
                  <a:pt x="95250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95250" y="47625"/>
                </a:lnTo>
                <a:lnTo>
                  <a:pt x="95250" y="28575"/>
                </a:lnTo>
                <a:close/>
              </a:path>
              <a:path w="313054" h="76200">
                <a:moveTo>
                  <a:pt x="133350" y="28575"/>
                </a:moveTo>
                <a:lnTo>
                  <a:pt x="114300" y="28575"/>
                </a:lnTo>
                <a:lnTo>
                  <a:pt x="114300" y="47625"/>
                </a:lnTo>
                <a:lnTo>
                  <a:pt x="133350" y="47625"/>
                </a:lnTo>
                <a:lnTo>
                  <a:pt x="133350" y="28575"/>
                </a:lnTo>
                <a:close/>
              </a:path>
              <a:path w="313054" h="76200">
                <a:moveTo>
                  <a:pt x="171450" y="28575"/>
                </a:moveTo>
                <a:lnTo>
                  <a:pt x="152400" y="28575"/>
                </a:lnTo>
                <a:lnTo>
                  <a:pt x="152400" y="47625"/>
                </a:lnTo>
                <a:lnTo>
                  <a:pt x="171450" y="47625"/>
                </a:lnTo>
                <a:lnTo>
                  <a:pt x="171450" y="28575"/>
                </a:lnTo>
                <a:close/>
              </a:path>
              <a:path w="313054" h="76200">
                <a:moveTo>
                  <a:pt x="209550" y="28575"/>
                </a:moveTo>
                <a:lnTo>
                  <a:pt x="190500" y="28575"/>
                </a:lnTo>
                <a:lnTo>
                  <a:pt x="190500" y="47625"/>
                </a:lnTo>
                <a:lnTo>
                  <a:pt x="209550" y="47625"/>
                </a:lnTo>
                <a:lnTo>
                  <a:pt x="209550" y="28575"/>
                </a:lnTo>
                <a:close/>
              </a:path>
              <a:path w="313054" h="76200">
                <a:moveTo>
                  <a:pt x="247650" y="28575"/>
                </a:moveTo>
                <a:lnTo>
                  <a:pt x="228600" y="28575"/>
                </a:lnTo>
                <a:lnTo>
                  <a:pt x="228600" y="47625"/>
                </a:lnTo>
                <a:lnTo>
                  <a:pt x="247650" y="47625"/>
                </a:lnTo>
                <a:lnTo>
                  <a:pt x="247650" y="28575"/>
                </a:lnTo>
                <a:close/>
              </a:path>
              <a:path w="313054" h="76200">
                <a:moveTo>
                  <a:pt x="285750" y="28575"/>
                </a:moveTo>
                <a:lnTo>
                  <a:pt x="266700" y="28575"/>
                </a:lnTo>
                <a:lnTo>
                  <a:pt x="266700" y="47625"/>
                </a:lnTo>
                <a:lnTo>
                  <a:pt x="285750" y="47625"/>
                </a:lnTo>
                <a:lnTo>
                  <a:pt x="285750" y="28575"/>
                </a:lnTo>
                <a:close/>
              </a:path>
              <a:path w="313054" h="76200">
                <a:moveTo>
                  <a:pt x="312674" y="28575"/>
                </a:moveTo>
                <a:lnTo>
                  <a:pt x="304800" y="28575"/>
                </a:lnTo>
                <a:lnTo>
                  <a:pt x="304800" y="47625"/>
                </a:lnTo>
                <a:lnTo>
                  <a:pt x="312674" y="47625"/>
                </a:lnTo>
                <a:lnTo>
                  <a:pt x="312674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xfrm>
            <a:off x="582294" y="171703"/>
            <a:ext cx="3535679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组织盘</a:t>
            </a:r>
            <a:r>
              <a:rPr sz="2400" b="1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spc="-5" dirty="0">
                <a:solidFill>
                  <a:srgbClr val="FF8506"/>
                </a:solidFill>
              </a:rPr>
              <a:t>组织能力</a:t>
            </a:r>
            <a:r>
              <a:rPr sz="2400" dirty="0">
                <a:solidFill>
                  <a:srgbClr val="FF8506"/>
                </a:solidFill>
              </a:rPr>
              <a:t>的</a:t>
            </a:r>
            <a:r>
              <a:rPr sz="2400" spc="10" dirty="0">
                <a:solidFill>
                  <a:srgbClr val="FF8506"/>
                </a:solidFill>
              </a:rPr>
              <a:t>GA</a:t>
            </a:r>
            <a:r>
              <a:rPr sz="2400" dirty="0">
                <a:solidFill>
                  <a:srgbClr val="FF8506"/>
                </a:solidFill>
              </a:rPr>
              <a:t>P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294" y="171703"/>
            <a:ext cx="504063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组织盘</a:t>
            </a:r>
            <a:r>
              <a:rPr sz="2400" b="1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400" dirty="0">
                <a:solidFill>
                  <a:srgbClr val="FF8506"/>
                </a:solidFill>
              </a:rPr>
              <a:t>在旧业务模式下的组织架构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10050" y="666750"/>
            <a:ext cx="7747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0050" y="666750"/>
            <a:ext cx="774700" cy="774700"/>
          </a:xfrm>
          <a:custGeom>
            <a:avLst/>
            <a:gdLst/>
            <a:ahLst/>
            <a:cxnLst/>
            <a:rect l="l" t="t" r="r" b="b"/>
            <a:pathLst>
              <a:path w="774700" h="774700">
                <a:moveTo>
                  <a:pt x="0" y="387350"/>
                </a:moveTo>
                <a:lnTo>
                  <a:pt x="3018" y="338773"/>
                </a:lnTo>
                <a:lnTo>
                  <a:pt x="11833" y="291993"/>
                </a:lnTo>
                <a:lnTo>
                  <a:pt x="26080" y="247375"/>
                </a:lnTo>
                <a:lnTo>
                  <a:pt x="45395" y="205281"/>
                </a:lnTo>
                <a:lnTo>
                  <a:pt x="69416" y="166074"/>
                </a:lnTo>
                <a:lnTo>
                  <a:pt x="97778" y="130119"/>
                </a:lnTo>
                <a:lnTo>
                  <a:pt x="130119" y="97778"/>
                </a:lnTo>
                <a:lnTo>
                  <a:pt x="166074" y="69416"/>
                </a:lnTo>
                <a:lnTo>
                  <a:pt x="205281" y="45395"/>
                </a:lnTo>
                <a:lnTo>
                  <a:pt x="247375" y="26080"/>
                </a:lnTo>
                <a:lnTo>
                  <a:pt x="291993" y="11833"/>
                </a:lnTo>
                <a:lnTo>
                  <a:pt x="338773" y="3018"/>
                </a:lnTo>
                <a:lnTo>
                  <a:pt x="387350" y="0"/>
                </a:lnTo>
                <a:lnTo>
                  <a:pt x="435926" y="3018"/>
                </a:lnTo>
                <a:lnTo>
                  <a:pt x="482706" y="11833"/>
                </a:lnTo>
                <a:lnTo>
                  <a:pt x="527324" y="26080"/>
                </a:lnTo>
                <a:lnTo>
                  <a:pt x="569418" y="45395"/>
                </a:lnTo>
                <a:lnTo>
                  <a:pt x="608625" y="69416"/>
                </a:lnTo>
                <a:lnTo>
                  <a:pt x="644580" y="97778"/>
                </a:lnTo>
                <a:lnTo>
                  <a:pt x="676921" y="130119"/>
                </a:lnTo>
                <a:lnTo>
                  <a:pt x="705283" y="166074"/>
                </a:lnTo>
                <a:lnTo>
                  <a:pt x="729304" y="205281"/>
                </a:lnTo>
                <a:lnTo>
                  <a:pt x="748619" y="247375"/>
                </a:lnTo>
                <a:lnTo>
                  <a:pt x="762866" y="291993"/>
                </a:lnTo>
                <a:lnTo>
                  <a:pt x="771681" y="338773"/>
                </a:lnTo>
                <a:lnTo>
                  <a:pt x="774700" y="387350"/>
                </a:lnTo>
                <a:lnTo>
                  <a:pt x="771681" y="435926"/>
                </a:lnTo>
                <a:lnTo>
                  <a:pt x="762866" y="482706"/>
                </a:lnTo>
                <a:lnTo>
                  <a:pt x="748619" y="527324"/>
                </a:lnTo>
                <a:lnTo>
                  <a:pt x="729304" y="569418"/>
                </a:lnTo>
                <a:lnTo>
                  <a:pt x="705283" y="608625"/>
                </a:lnTo>
                <a:lnTo>
                  <a:pt x="676921" y="644580"/>
                </a:lnTo>
                <a:lnTo>
                  <a:pt x="644580" y="676921"/>
                </a:lnTo>
                <a:lnTo>
                  <a:pt x="608625" y="705283"/>
                </a:lnTo>
                <a:lnTo>
                  <a:pt x="569418" y="729304"/>
                </a:lnTo>
                <a:lnTo>
                  <a:pt x="527324" y="748619"/>
                </a:lnTo>
                <a:lnTo>
                  <a:pt x="482706" y="762866"/>
                </a:lnTo>
                <a:lnTo>
                  <a:pt x="435926" y="771681"/>
                </a:lnTo>
                <a:lnTo>
                  <a:pt x="387350" y="774700"/>
                </a:lnTo>
                <a:lnTo>
                  <a:pt x="338773" y="771681"/>
                </a:lnTo>
                <a:lnTo>
                  <a:pt x="291993" y="762866"/>
                </a:lnTo>
                <a:lnTo>
                  <a:pt x="247375" y="748619"/>
                </a:lnTo>
                <a:lnTo>
                  <a:pt x="205281" y="729304"/>
                </a:lnTo>
                <a:lnTo>
                  <a:pt x="166074" y="705283"/>
                </a:lnTo>
                <a:lnTo>
                  <a:pt x="130119" y="676921"/>
                </a:lnTo>
                <a:lnTo>
                  <a:pt x="97778" y="644580"/>
                </a:lnTo>
                <a:lnTo>
                  <a:pt x="69416" y="608625"/>
                </a:lnTo>
                <a:lnTo>
                  <a:pt x="45395" y="569418"/>
                </a:lnTo>
                <a:lnTo>
                  <a:pt x="26080" y="527324"/>
                </a:lnTo>
                <a:lnTo>
                  <a:pt x="11833" y="482706"/>
                </a:lnTo>
                <a:lnTo>
                  <a:pt x="3018" y="435926"/>
                </a:lnTo>
                <a:lnTo>
                  <a:pt x="0" y="387350"/>
                </a:lnTo>
                <a:close/>
              </a:path>
            </a:pathLst>
          </a:custGeom>
          <a:ln w="3810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68570" y="921765"/>
            <a:ext cx="83820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集团总裁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600" y="1930400"/>
            <a:ext cx="774700" cy="77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1930400"/>
            <a:ext cx="774700" cy="774700"/>
          </a:xfrm>
          <a:custGeom>
            <a:avLst/>
            <a:gdLst/>
            <a:ahLst/>
            <a:cxnLst/>
            <a:rect l="l" t="t" r="r" b="b"/>
            <a:pathLst>
              <a:path w="774700" h="774700">
                <a:moveTo>
                  <a:pt x="0" y="387350"/>
                </a:moveTo>
                <a:lnTo>
                  <a:pt x="3018" y="338773"/>
                </a:lnTo>
                <a:lnTo>
                  <a:pt x="11833" y="291993"/>
                </a:lnTo>
                <a:lnTo>
                  <a:pt x="26080" y="247375"/>
                </a:lnTo>
                <a:lnTo>
                  <a:pt x="45395" y="205281"/>
                </a:lnTo>
                <a:lnTo>
                  <a:pt x="69416" y="166074"/>
                </a:lnTo>
                <a:lnTo>
                  <a:pt x="97778" y="130119"/>
                </a:lnTo>
                <a:lnTo>
                  <a:pt x="130119" y="97778"/>
                </a:lnTo>
                <a:lnTo>
                  <a:pt x="166074" y="69416"/>
                </a:lnTo>
                <a:lnTo>
                  <a:pt x="205281" y="45395"/>
                </a:lnTo>
                <a:lnTo>
                  <a:pt x="247375" y="26080"/>
                </a:lnTo>
                <a:lnTo>
                  <a:pt x="291993" y="11833"/>
                </a:lnTo>
                <a:lnTo>
                  <a:pt x="338773" y="3018"/>
                </a:lnTo>
                <a:lnTo>
                  <a:pt x="387350" y="0"/>
                </a:lnTo>
                <a:lnTo>
                  <a:pt x="435926" y="3018"/>
                </a:lnTo>
                <a:lnTo>
                  <a:pt x="482706" y="11833"/>
                </a:lnTo>
                <a:lnTo>
                  <a:pt x="527324" y="26080"/>
                </a:lnTo>
                <a:lnTo>
                  <a:pt x="569418" y="45395"/>
                </a:lnTo>
                <a:lnTo>
                  <a:pt x="608625" y="69416"/>
                </a:lnTo>
                <a:lnTo>
                  <a:pt x="644580" y="97778"/>
                </a:lnTo>
                <a:lnTo>
                  <a:pt x="676921" y="130119"/>
                </a:lnTo>
                <a:lnTo>
                  <a:pt x="705283" y="166074"/>
                </a:lnTo>
                <a:lnTo>
                  <a:pt x="729304" y="205281"/>
                </a:lnTo>
                <a:lnTo>
                  <a:pt x="748619" y="247375"/>
                </a:lnTo>
                <a:lnTo>
                  <a:pt x="762866" y="291993"/>
                </a:lnTo>
                <a:lnTo>
                  <a:pt x="771681" y="338773"/>
                </a:lnTo>
                <a:lnTo>
                  <a:pt x="774700" y="387350"/>
                </a:lnTo>
                <a:lnTo>
                  <a:pt x="771681" y="435926"/>
                </a:lnTo>
                <a:lnTo>
                  <a:pt x="762866" y="482706"/>
                </a:lnTo>
                <a:lnTo>
                  <a:pt x="748619" y="527324"/>
                </a:lnTo>
                <a:lnTo>
                  <a:pt x="729304" y="569418"/>
                </a:lnTo>
                <a:lnTo>
                  <a:pt x="705283" y="608625"/>
                </a:lnTo>
                <a:lnTo>
                  <a:pt x="676921" y="644580"/>
                </a:lnTo>
                <a:lnTo>
                  <a:pt x="644580" y="676921"/>
                </a:lnTo>
                <a:lnTo>
                  <a:pt x="608625" y="705283"/>
                </a:lnTo>
                <a:lnTo>
                  <a:pt x="569418" y="729304"/>
                </a:lnTo>
                <a:lnTo>
                  <a:pt x="527324" y="748619"/>
                </a:lnTo>
                <a:lnTo>
                  <a:pt x="482706" y="762866"/>
                </a:lnTo>
                <a:lnTo>
                  <a:pt x="435926" y="771681"/>
                </a:lnTo>
                <a:lnTo>
                  <a:pt x="387350" y="774700"/>
                </a:lnTo>
                <a:lnTo>
                  <a:pt x="338773" y="771681"/>
                </a:lnTo>
                <a:lnTo>
                  <a:pt x="291993" y="762866"/>
                </a:lnTo>
                <a:lnTo>
                  <a:pt x="247375" y="748619"/>
                </a:lnTo>
                <a:lnTo>
                  <a:pt x="205281" y="729304"/>
                </a:lnTo>
                <a:lnTo>
                  <a:pt x="166074" y="705283"/>
                </a:lnTo>
                <a:lnTo>
                  <a:pt x="130119" y="676921"/>
                </a:lnTo>
                <a:lnTo>
                  <a:pt x="97778" y="644580"/>
                </a:lnTo>
                <a:lnTo>
                  <a:pt x="69416" y="608625"/>
                </a:lnTo>
                <a:lnTo>
                  <a:pt x="45395" y="569418"/>
                </a:lnTo>
                <a:lnTo>
                  <a:pt x="26080" y="527324"/>
                </a:lnTo>
                <a:lnTo>
                  <a:pt x="11833" y="482706"/>
                </a:lnTo>
                <a:lnTo>
                  <a:pt x="3018" y="435926"/>
                </a:lnTo>
                <a:lnTo>
                  <a:pt x="0" y="387350"/>
                </a:lnTo>
                <a:close/>
              </a:path>
            </a:pathLst>
          </a:custGeom>
          <a:ln w="3810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46019" y="2193289"/>
            <a:ext cx="1188085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600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事业部总裁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10050" y="1930400"/>
            <a:ext cx="774700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10050" y="1930400"/>
            <a:ext cx="774700" cy="774700"/>
          </a:xfrm>
          <a:custGeom>
            <a:avLst/>
            <a:gdLst/>
            <a:ahLst/>
            <a:cxnLst/>
            <a:rect l="l" t="t" r="r" b="b"/>
            <a:pathLst>
              <a:path w="774700" h="774700">
                <a:moveTo>
                  <a:pt x="0" y="387350"/>
                </a:moveTo>
                <a:lnTo>
                  <a:pt x="3018" y="338773"/>
                </a:lnTo>
                <a:lnTo>
                  <a:pt x="11833" y="291993"/>
                </a:lnTo>
                <a:lnTo>
                  <a:pt x="26080" y="247375"/>
                </a:lnTo>
                <a:lnTo>
                  <a:pt x="45395" y="205281"/>
                </a:lnTo>
                <a:lnTo>
                  <a:pt x="69416" y="166074"/>
                </a:lnTo>
                <a:lnTo>
                  <a:pt x="97778" y="130119"/>
                </a:lnTo>
                <a:lnTo>
                  <a:pt x="130119" y="97778"/>
                </a:lnTo>
                <a:lnTo>
                  <a:pt x="166074" y="69416"/>
                </a:lnTo>
                <a:lnTo>
                  <a:pt x="205281" y="45395"/>
                </a:lnTo>
                <a:lnTo>
                  <a:pt x="247375" y="26080"/>
                </a:lnTo>
                <a:lnTo>
                  <a:pt x="291993" y="11833"/>
                </a:lnTo>
                <a:lnTo>
                  <a:pt x="338773" y="3018"/>
                </a:lnTo>
                <a:lnTo>
                  <a:pt x="387350" y="0"/>
                </a:lnTo>
                <a:lnTo>
                  <a:pt x="435926" y="3018"/>
                </a:lnTo>
                <a:lnTo>
                  <a:pt x="482706" y="11833"/>
                </a:lnTo>
                <a:lnTo>
                  <a:pt x="527324" y="26080"/>
                </a:lnTo>
                <a:lnTo>
                  <a:pt x="569418" y="45395"/>
                </a:lnTo>
                <a:lnTo>
                  <a:pt x="608625" y="69416"/>
                </a:lnTo>
                <a:lnTo>
                  <a:pt x="644580" y="97778"/>
                </a:lnTo>
                <a:lnTo>
                  <a:pt x="676921" y="130119"/>
                </a:lnTo>
                <a:lnTo>
                  <a:pt x="705283" y="166074"/>
                </a:lnTo>
                <a:lnTo>
                  <a:pt x="729304" y="205281"/>
                </a:lnTo>
                <a:lnTo>
                  <a:pt x="748619" y="247375"/>
                </a:lnTo>
                <a:lnTo>
                  <a:pt x="762866" y="291993"/>
                </a:lnTo>
                <a:lnTo>
                  <a:pt x="771681" y="338773"/>
                </a:lnTo>
                <a:lnTo>
                  <a:pt x="774700" y="387350"/>
                </a:lnTo>
                <a:lnTo>
                  <a:pt x="771681" y="435926"/>
                </a:lnTo>
                <a:lnTo>
                  <a:pt x="762866" y="482706"/>
                </a:lnTo>
                <a:lnTo>
                  <a:pt x="748619" y="527324"/>
                </a:lnTo>
                <a:lnTo>
                  <a:pt x="729304" y="569418"/>
                </a:lnTo>
                <a:lnTo>
                  <a:pt x="705283" y="608625"/>
                </a:lnTo>
                <a:lnTo>
                  <a:pt x="676921" y="644580"/>
                </a:lnTo>
                <a:lnTo>
                  <a:pt x="644580" y="676921"/>
                </a:lnTo>
                <a:lnTo>
                  <a:pt x="608625" y="705283"/>
                </a:lnTo>
                <a:lnTo>
                  <a:pt x="569418" y="729304"/>
                </a:lnTo>
                <a:lnTo>
                  <a:pt x="527324" y="748619"/>
                </a:lnTo>
                <a:lnTo>
                  <a:pt x="482706" y="762866"/>
                </a:lnTo>
                <a:lnTo>
                  <a:pt x="435926" y="771681"/>
                </a:lnTo>
                <a:lnTo>
                  <a:pt x="387350" y="774700"/>
                </a:lnTo>
                <a:lnTo>
                  <a:pt x="338773" y="771681"/>
                </a:lnTo>
                <a:lnTo>
                  <a:pt x="291993" y="762866"/>
                </a:lnTo>
                <a:lnTo>
                  <a:pt x="247375" y="748619"/>
                </a:lnTo>
                <a:lnTo>
                  <a:pt x="205281" y="729304"/>
                </a:lnTo>
                <a:lnTo>
                  <a:pt x="166074" y="705283"/>
                </a:lnTo>
                <a:lnTo>
                  <a:pt x="130119" y="676921"/>
                </a:lnTo>
                <a:lnTo>
                  <a:pt x="97778" y="644580"/>
                </a:lnTo>
                <a:lnTo>
                  <a:pt x="69416" y="608625"/>
                </a:lnTo>
                <a:lnTo>
                  <a:pt x="45395" y="569418"/>
                </a:lnTo>
                <a:lnTo>
                  <a:pt x="26080" y="527324"/>
                </a:lnTo>
                <a:lnTo>
                  <a:pt x="11833" y="482706"/>
                </a:lnTo>
                <a:lnTo>
                  <a:pt x="3018" y="435926"/>
                </a:lnTo>
                <a:lnTo>
                  <a:pt x="0" y="387350"/>
                </a:lnTo>
                <a:close/>
              </a:path>
            </a:pathLst>
          </a:custGeom>
          <a:ln w="3810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66919" y="2204339"/>
            <a:ext cx="1170305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600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事业部总裁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43650" y="1930400"/>
            <a:ext cx="774700" cy="774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3650" y="1930400"/>
            <a:ext cx="774700" cy="774700"/>
          </a:xfrm>
          <a:custGeom>
            <a:avLst/>
            <a:gdLst/>
            <a:ahLst/>
            <a:cxnLst/>
            <a:rect l="l" t="t" r="r" b="b"/>
            <a:pathLst>
              <a:path w="774700" h="774700">
                <a:moveTo>
                  <a:pt x="0" y="387350"/>
                </a:moveTo>
                <a:lnTo>
                  <a:pt x="3018" y="338773"/>
                </a:lnTo>
                <a:lnTo>
                  <a:pt x="11833" y="291993"/>
                </a:lnTo>
                <a:lnTo>
                  <a:pt x="26080" y="247375"/>
                </a:lnTo>
                <a:lnTo>
                  <a:pt x="45395" y="205281"/>
                </a:lnTo>
                <a:lnTo>
                  <a:pt x="69416" y="166074"/>
                </a:lnTo>
                <a:lnTo>
                  <a:pt x="97778" y="130119"/>
                </a:lnTo>
                <a:lnTo>
                  <a:pt x="130119" y="97778"/>
                </a:lnTo>
                <a:lnTo>
                  <a:pt x="166074" y="69416"/>
                </a:lnTo>
                <a:lnTo>
                  <a:pt x="205281" y="45395"/>
                </a:lnTo>
                <a:lnTo>
                  <a:pt x="247375" y="26080"/>
                </a:lnTo>
                <a:lnTo>
                  <a:pt x="291993" y="11833"/>
                </a:lnTo>
                <a:lnTo>
                  <a:pt x="338773" y="3018"/>
                </a:lnTo>
                <a:lnTo>
                  <a:pt x="387350" y="0"/>
                </a:lnTo>
                <a:lnTo>
                  <a:pt x="435926" y="3018"/>
                </a:lnTo>
                <a:lnTo>
                  <a:pt x="482706" y="11833"/>
                </a:lnTo>
                <a:lnTo>
                  <a:pt x="527324" y="26080"/>
                </a:lnTo>
                <a:lnTo>
                  <a:pt x="569418" y="45395"/>
                </a:lnTo>
                <a:lnTo>
                  <a:pt x="608625" y="69416"/>
                </a:lnTo>
                <a:lnTo>
                  <a:pt x="644580" y="97778"/>
                </a:lnTo>
                <a:lnTo>
                  <a:pt x="676921" y="130119"/>
                </a:lnTo>
                <a:lnTo>
                  <a:pt x="705283" y="166074"/>
                </a:lnTo>
                <a:lnTo>
                  <a:pt x="729304" y="205281"/>
                </a:lnTo>
                <a:lnTo>
                  <a:pt x="748619" y="247375"/>
                </a:lnTo>
                <a:lnTo>
                  <a:pt x="762866" y="291993"/>
                </a:lnTo>
                <a:lnTo>
                  <a:pt x="771681" y="338773"/>
                </a:lnTo>
                <a:lnTo>
                  <a:pt x="774700" y="387350"/>
                </a:lnTo>
                <a:lnTo>
                  <a:pt x="771681" y="435926"/>
                </a:lnTo>
                <a:lnTo>
                  <a:pt x="762866" y="482706"/>
                </a:lnTo>
                <a:lnTo>
                  <a:pt x="748619" y="527324"/>
                </a:lnTo>
                <a:lnTo>
                  <a:pt x="729304" y="569418"/>
                </a:lnTo>
                <a:lnTo>
                  <a:pt x="705283" y="608625"/>
                </a:lnTo>
                <a:lnTo>
                  <a:pt x="676921" y="644580"/>
                </a:lnTo>
                <a:lnTo>
                  <a:pt x="644580" y="676921"/>
                </a:lnTo>
                <a:lnTo>
                  <a:pt x="608625" y="705283"/>
                </a:lnTo>
                <a:lnTo>
                  <a:pt x="569418" y="729304"/>
                </a:lnTo>
                <a:lnTo>
                  <a:pt x="527324" y="748619"/>
                </a:lnTo>
                <a:lnTo>
                  <a:pt x="482706" y="762866"/>
                </a:lnTo>
                <a:lnTo>
                  <a:pt x="435926" y="771681"/>
                </a:lnTo>
                <a:lnTo>
                  <a:pt x="387350" y="774700"/>
                </a:lnTo>
                <a:lnTo>
                  <a:pt x="338773" y="771681"/>
                </a:lnTo>
                <a:lnTo>
                  <a:pt x="291993" y="762866"/>
                </a:lnTo>
                <a:lnTo>
                  <a:pt x="247375" y="748619"/>
                </a:lnTo>
                <a:lnTo>
                  <a:pt x="205281" y="729304"/>
                </a:lnTo>
                <a:lnTo>
                  <a:pt x="166074" y="705283"/>
                </a:lnTo>
                <a:lnTo>
                  <a:pt x="130119" y="676921"/>
                </a:lnTo>
                <a:lnTo>
                  <a:pt x="97778" y="644580"/>
                </a:lnTo>
                <a:lnTo>
                  <a:pt x="69416" y="608625"/>
                </a:lnTo>
                <a:lnTo>
                  <a:pt x="45395" y="569418"/>
                </a:lnTo>
                <a:lnTo>
                  <a:pt x="26080" y="527324"/>
                </a:lnTo>
                <a:lnTo>
                  <a:pt x="11833" y="482706"/>
                </a:lnTo>
                <a:lnTo>
                  <a:pt x="3018" y="435926"/>
                </a:lnTo>
                <a:lnTo>
                  <a:pt x="0" y="387350"/>
                </a:lnTo>
                <a:close/>
              </a:path>
            </a:pathLst>
          </a:custGeom>
          <a:ln w="3810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00265" y="2204339"/>
            <a:ext cx="1175385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事业部总裁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91050" y="1447800"/>
            <a:ext cx="12700" cy="490855"/>
          </a:xfrm>
          <a:custGeom>
            <a:avLst/>
            <a:gdLst/>
            <a:ahLst/>
            <a:cxnLst/>
            <a:rect l="l" t="t" r="r" b="b"/>
            <a:pathLst>
              <a:path w="12700" h="490855">
                <a:moveTo>
                  <a:pt x="12700" y="0"/>
                </a:moveTo>
                <a:lnTo>
                  <a:pt x="12700" y="245236"/>
                </a:lnTo>
                <a:lnTo>
                  <a:pt x="0" y="245236"/>
                </a:lnTo>
                <a:lnTo>
                  <a:pt x="0" y="490601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0950" y="1435100"/>
            <a:ext cx="2079625" cy="490855"/>
          </a:xfrm>
          <a:custGeom>
            <a:avLst/>
            <a:gdLst/>
            <a:ahLst/>
            <a:cxnLst/>
            <a:rect l="l" t="t" r="r" b="b"/>
            <a:pathLst>
              <a:path w="2079625" h="490855">
                <a:moveTo>
                  <a:pt x="2079625" y="0"/>
                </a:moveTo>
                <a:lnTo>
                  <a:pt x="2079625" y="245236"/>
                </a:lnTo>
                <a:lnTo>
                  <a:pt x="0" y="245236"/>
                </a:lnTo>
                <a:lnTo>
                  <a:pt x="0" y="490601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97400" y="1435100"/>
            <a:ext cx="2130425" cy="490855"/>
          </a:xfrm>
          <a:custGeom>
            <a:avLst/>
            <a:gdLst/>
            <a:ahLst/>
            <a:cxnLst/>
            <a:rect l="l" t="t" r="r" b="b"/>
            <a:pathLst>
              <a:path w="2130425" h="490855">
                <a:moveTo>
                  <a:pt x="0" y="0"/>
                </a:moveTo>
                <a:lnTo>
                  <a:pt x="0" y="245236"/>
                </a:lnTo>
                <a:lnTo>
                  <a:pt x="2130425" y="245236"/>
                </a:lnTo>
                <a:lnTo>
                  <a:pt x="2130425" y="490601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0775" y="3095625"/>
            <a:ext cx="292100" cy="285750"/>
          </a:xfrm>
          <a:custGeom>
            <a:avLst/>
            <a:gdLst/>
            <a:ahLst/>
            <a:cxnLst/>
            <a:rect l="l" t="t" r="r" b="b"/>
            <a:pathLst>
              <a:path w="292100" h="285750">
                <a:moveTo>
                  <a:pt x="146050" y="0"/>
                </a:moveTo>
                <a:lnTo>
                  <a:pt x="99888" y="7287"/>
                </a:lnTo>
                <a:lnTo>
                  <a:pt x="59796" y="27578"/>
                </a:lnTo>
                <a:lnTo>
                  <a:pt x="28180" y="58512"/>
                </a:lnTo>
                <a:lnTo>
                  <a:pt x="7446" y="97731"/>
                </a:lnTo>
                <a:lnTo>
                  <a:pt x="0" y="142875"/>
                </a:lnTo>
                <a:lnTo>
                  <a:pt x="7446" y="188018"/>
                </a:lnTo>
                <a:lnTo>
                  <a:pt x="28180" y="227237"/>
                </a:lnTo>
                <a:lnTo>
                  <a:pt x="59796" y="258171"/>
                </a:lnTo>
                <a:lnTo>
                  <a:pt x="99888" y="278462"/>
                </a:lnTo>
                <a:lnTo>
                  <a:pt x="146050" y="285750"/>
                </a:lnTo>
                <a:lnTo>
                  <a:pt x="192206" y="278462"/>
                </a:lnTo>
                <a:lnTo>
                  <a:pt x="232298" y="258171"/>
                </a:lnTo>
                <a:lnTo>
                  <a:pt x="263916" y="227237"/>
                </a:lnTo>
                <a:lnTo>
                  <a:pt x="284652" y="188018"/>
                </a:lnTo>
                <a:lnTo>
                  <a:pt x="292100" y="142875"/>
                </a:lnTo>
                <a:lnTo>
                  <a:pt x="284652" y="97731"/>
                </a:lnTo>
                <a:lnTo>
                  <a:pt x="263916" y="58512"/>
                </a:lnTo>
                <a:lnTo>
                  <a:pt x="232298" y="27578"/>
                </a:lnTo>
                <a:lnTo>
                  <a:pt x="192206" y="7287"/>
                </a:lnTo>
                <a:lnTo>
                  <a:pt x="1460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20775" y="3095625"/>
            <a:ext cx="292100" cy="285750"/>
          </a:xfrm>
          <a:custGeom>
            <a:avLst/>
            <a:gdLst/>
            <a:ahLst/>
            <a:cxnLst/>
            <a:rect l="l" t="t" r="r" b="b"/>
            <a:pathLst>
              <a:path w="292100" h="285750">
                <a:moveTo>
                  <a:pt x="0" y="142875"/>
                </a:moveTo>
                <a:lnTo>
                  <a:pt x="7446" y="97731"/>
                </a:lnTo>
                <a:lnTo>
                  <a:pt x="28180" y="58512"/>
                </a:lnTo>
                <a:lnTo>
                  <a:pt x="59796" y="27578"/>
                </a:lnTo>
                <a:lnTo>
                  <a:pt x="99888" y="7287"/>
                </a:lnTo>
                <a:lnTo>
                  <a:pt x="146050" y="0"/>
                </a:lnTo>
                <a:lnTo>
                  <a:pt x="192206" y="7287"/>
                </a:lnTo>
                <a:lnTo>
                  <a:pt x="232298" y="27578"/>
                </a:lnTo>
                <a:lnTo>
                  <a:pt x="263916" y="58512"/>
                </a:lnTo>
                <a:lnTo>
                  <a:pt x="284652" y="97731"/>
                </a:lnTo>
                <a:lnTo>
                  <a:pt x="292100" y="142875"/>
                </a:lnTo>
                <a:lnTo>
                  <a:pt x="284652" y="188018"/>
                </a:lnTo>
                <a:lnTo>
                  <a:pt x="263916" y="227237"/>
                </a:lnTo>
                <a:lnTo>
                  <a:pt x="232298" y="258171"/>
                </a:lnTo>
                <a:lnTo>
                  <a:pt x="192206" y="278462"/>
                </a:lnTo>
                <a:lnTo>
                  <a:pt x="146050" y="285750"/>
                </a:lnTo>
                <a:lnTo>
                  <a:pt x="99888" y="278462"/>
                </a:lnTo>
                <a:lnTo>
                  <a:pt x="59796" y="258171"/>
                </a:lnTo>
                <a:lnTo>
                  <a:pt x="28180" y="227237"/>
                </a:lnTo>
                <a:lnTo>
                  <a:pt x="7446" y="188018"/>
                </a:lnTo>
                <a:lnTo>
                  <a:pt x="0" y="142875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00325" y="3095625"/>
            <a:ext cx="292100" cy="285750"/>
          </a:xfrm>
          <a:custGeom>
            <a:avLst/>
            <a:gdLst/>
            <a:ahLst/>
            <a:cxnLst/>
            <a:rect l="l" t="t" r="r" b="b"/>
            <a:pathLst>
              <a:path w="292100" h="285750">
                <a:moveTo>
                  <a:pt x="146050" y="0"/>
                </a:moveTo>
                <a:lnTo>
                  <a:pt x="99893" y="7287"/>
                </a:lnTo>
                <a:lnTo>
                  <a:pt x="59801" y="27578"/>
                </a:lnTo>
                <a:lnTo>
                  <a:pt x="28183" y="58512"/>
                </a:lnTo>
                <a:lnTo>
                  <a:pt x="7447" y="97731"/>
                </a:lnTo>
                <a:lnTo>
                  <a:pt x="0" y="142875"/>
                </a:lnTo>
                <a:lnTo>
                  <a:pt x="7447" y="188018"/>
                </a:lnTo>
                <a:lnTo>
                  <a:pt x="28183" y="227237"/>
                </a:lnTo>
                <a:lnTo>
                  <a:pt x="59801" y="258171"/>
                </a:lnTo>
                <a:lnTo>
                  <a:pt x="99893" y="278462"/>
                </a:lnTo>
                <a:lnTo>
                  <a:pt x="146050" y="285750"/>
                </a:lnTo>
                <a:lnTo>
                  <a:pt x="192206" y="278462"/>
                </a:lnTo>
                <a:lnTo>
                  <a:pt x="232298" y="258171"/>
                </a:lnTo>
                <a:lnTo>
                  <a:pt x="263916" y="227237"/>
                </a:lnTo>
                <a:lnTo>
                  <a:pt x="284652" y="188018"/>
                </a:lnTo>
                <a:lnTo>
                  <a:pt x="292100" y="142875"/>
                </a:lnTo>
                <a:lnTo>
                  <a:pt x="284652" y="97731"/>
                </a:lnTo>
                <a:lnTo>
                  <a:pt x="263916" y="58512"/>
                </a:lnTo>
                <a:lnTo>
                  <a:pt x="232298" y="27578"/>
                </a:lnTo>
                <a:lnTo>
                  <a:pt x="192206" y="7287"/>
                </a:lnTo>
                <a:lnTo>
                  <a:pt x="1460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00325" y="3095625"/>
            <a:ext cx="292100" cy="285750"/>
          </a:xfrm>
          <a:custGeom>
            <a:avLst/>
            <a:gdLst/>
            <a:ahLst/>
            <a:cxnLst/>
            <a:rect l="l" t="t" r="r" b="b"/>
            <a:pathLst>
              <a:path w="292100" h="285750">
                <a:moveTo>
                  <a:pt x="0" y="142875"/>
                </a:moveTo>
                <a:lnTo>
                  <a:pt x="7447" y="97731"/>
                </a:lnTo>
                <a:lnTo>
                  <a:pt x="28183" y="58512"/>
                </a:lnTo>
                <a:lnTo>
                  <a:pt x="59801" y="27578"/>
                </a:lnTo>
                <a:lnTo>
                  <a:pt x="99893" y="7287"/>
                </a:lnTo>
                <a:lnTo>
                  <a:pt x="146050" y="0"/>
                </a:lnTo>
                <a:lnTo>
                  <a:pt x="192206" y="7287"/>
                </a:lnTo>
                <a:lnTo>
                  <a:pt x="232298" y="27578"/>
                </a:lnTo>
                <a:lnTo>
                  <a:pt x="263916" y="58512"/>
                </a:lnTo>
                <a:lnTo>
                  <a:pt x="284652" y="97731"/>
                </a:lnTo>
                <a:lnTo>
                  <a:pt x="292100" y="142875"/>
                </a:lnTo>
                <a:lnTo>
                  <a:pt x="284652" y="188018"/>
                </a:lnTo>
                <a:lnTo>
                  <a:pt x="263916" y="227237"/>
                </a:lnTo>
                <a:lnTo>
                  <a:pt x="232298" y="258171"/>
                </a:lnTo>
                <a:lnTo>
                  <a:pt x="192206" y="278462"/>
                </a:lnTo>
                <a:lnTo>
                  <a:pt x="146050" y="285750"/>
                </a:lnTo>
                <a:lnTo>
                  <a:pt x="99893" y="278462"/>
                </a:lnTo>
                <a:lnTo>
                  <a:pt x="59801" y="258171"/>
                </a:lnTo>
                <a:lnTo>
                  <a:pt x="28183" y="227237"/>
                </a:lnTo>
                <a:lnTo>
                  <a:pt x="7447" y="188018"/>
                </a:lnTo>
                <a:lnTo>
                  <a:pt x="0" y="142875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0775" y="3495675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6050" y="0"/>
                </a:moveTo>
                <a:lnTo>
                  <a:pt x="99888" y="7447"/>
                </a:lnTo>
                <a:lnTo>
                  <a:pt x="59796" y="28183"/>
                </a:lnTo>
                <a:lnTo>
                  <a:pt x="28180" y="59801"/>
                </a:lnTo>
                <a:lnTo>
                  <a:pt x="7446" y="99893"/>
                </a:lnTo>
                <a:lnTo>
                  <a:pt x="0" y="146050"/>
                </a:lnTo>
                <a:lnTo>
                  <a:pt x="7446" y="192206"/>
                </a:lnTo>
                <a:lnTo>
                  <a:pt x="28180" y="232298"/>
                </a:lnTo>
                <a:lnTo>
                  <a:pt x="59796" y="263916"/>
                </a:lnTo>
                <a:lnTo>
                  <a:pt x="99888" y="284652"/>
                </a:lnTo>
                <a:lnTo>
                  <a:pt x="146050" y="292100"/>
                </a:lnTo>
                <a:lnTo>
                  <a:pt x="192206" y="284652"/>
                </a:lnTo>
                <a:lnTo>
                  <a:pt x="232298" y="263916"/>
                </a:lnTo>
                <a:lnTo>
                  <a:pt x="263916" y="232298"/>
                </a:lnTo>
                <a:lnTo>
                  <a:pt x="284652" y="192206"/>
                </a:lnTo>
                <a:lnTo>
                  <a:pt x="292100" y="146050"/>
                </a:lnTo>
                <a:lnTo>
                  <a:pt x="284652" y="99893"/>
                </a:lnTo>
                <a:lnTo>
                  <a:pt x="263916" y="59801"/>
                </a:lnTo>
                <a:lnTo>
                  <a:pt x="232298" y="28183"/>
                </a:lnTo>
                <a:lnTo>
                  <a:pt x="192206" y="7447"/>
                </a:lnTo>
                <a:lnTo>
                  <a:pt x="1460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0775" y="3495675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146050"/>
                </a:moveTo>
                <a:lnTo>
                  <a:pt x="7446" y="99893"/>
                </a:lnTo>
                <a:lnTo>
                  <a:pt x="28180" y="59801"/>
                </a:lnTo>
                <a:lnTo>
                  <a:pt x="59796" y="28183"/>
                </a:lnTo>
                <a:lnTo>
                  <a:pt x="99888" y="7447"/>
                </a:lnTo>
                <a:lnTo>
                  <a:pt x="146050" y="0"/>
                </a:lnTo>
                <a:lnTo>
                  <a:pt x="192206" y="7447"/>
                </a:lnTo>
                <a:lnTo>
                  <a:pt x="232298" y="28183"/>
                </a:lnTo>
                <a:lnTo>
                  <a:pt x="263916" y="59801"/>
                </a:lnTo>
                <a:lnTo>
                  <a:pt x="284652" y="99893"/>
                </a:lnTo>
                <a:lnTo>
                  <a:pt x="292100" y="146050"/>
                </a:lnTo>
                <a:lnTo>
                  <a:pt x="284652" y="192206"/>
                </a:lnTo>
                <a:lnTo>
                  <a:pt x="263916" y="232298"/>
                </a:lnTo>
                <a:lnTo>
                  <a:pt x="232298" y="263916"/>
                </a:lnTo>
                <a:lnTo>
                  <a:pt x="192206" y="284652"/>
                </a:lnTo>
                <a:lnTo>
                  <a:pt x="146050" y="292100"/>
                </a:lnTo>
                <a:lnTo>
                  <a:pt x="99888" y="284652"/>
                </a:lnTo>
                <a:lnTo>
                  <a:pt x="59796" y="263916"/>
                </a:lnTo>
                <a:lnTo>
                  <a:pt x="28180" y="232298"/>
                </a:lnTo>
                <a:lnTo>
                  <a:pt x="7446" y="192206"/>
                </a:lnTo>
                <a:lnTo>
                  <a:pt x="0" y="146050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86153" y="3137535"/>
            <a:ext cx="560070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82828"/>
                </a:solidFill>
                <a:latin typeface="微软雅黑" panose="020B0503020204020204" charset="-122"/>
                <a:cs typeface="微软雅黑" panose="020B0503020204020204" charset="-122"/>
              </a:rPr>
              <a:t>营销部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400" dirty="0">
                <a:solidFill>
                  <a:srgbClr val="282828"/>
                </a:solidFill>
                <a:latin typeface="微软雅黑" panose="020B0503020204020204" charset="-122"/>
                <a:cs typeface="微软雅黑" panose="020B0503020204020204" charset="-122"/>
              </a:rPr>
              <a:t>技术部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00325" y="3495675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6050" y="0"/>
                </a:moveTo>
                <a:lnTo>
                  <a:pt x="99893" y="7447"/>
                </a:lnTo>
                <a:lnTo>
                  <a:pt x="59801" y="28183"/>
                </a:lnTo>
                <a:lnTo>
                  <a:pt x="28183" y="59801"/>
                </a:lnTo>
                <a:lnTo>
                  <a:pt x="7447" y="99893"/>
                </a:lnTo>
                <a:lnTo>
                  <a:pt x="0" y="146050"/>
                </a:lnTo>
                <a:lnTo>
                  <a:pt x="7447" y="192206"/>
                </a:lnTo>
                <a:lnTo>
                  <a:pt x="28183" y="232298"/>
                </a:lnTo>
                <a:lnTo>
                  <a:pt x="59801" y="263916"/>
                </a:lnTo>
                <a:lnTo>
                  <a:pt x="99893" y="284652"/>
                </a:lnTo>
                <a:lnTo>
                  <a:pt x="146050" y="292100"/>
                </a:lnTo>
                <a:lnTo>
                  <a:pt x="192206" y="284652"/>
                </a:lnTo>
                <a:lnTo>
                  <a:pt x="232298" y="263916"/>
                </a:lnTo>
                <a:lnTo>
                  <a:pt x="263916" y="232298"/>
                </a:lnTo>
                <a:lnTo>
                  <a:pt x="284652" y="192206"/>
                </a:lnTo>
                <a:lnTo>
                  <a:pt x="292100" y="146050"/>
                </a:lnTo>
                <a:lnTo>
                  <a:pt x="284652" y="99893"/>
                </a:lnTo>
                <a:lnTo>
                  <a:pt x="263916" y="59801"/>
                </a:lnTo>
                <a:lnTo>
                  <a:pt x="232298" y="28183"/>
                </a:lnTo>
                <a:lnTo>
                  <a:pt x="192206" y="7447"/>
                </a:lnTo>
                <a:lnTo>
                  <a:pt x="1460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00325" y="3495675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146050"/>
                </a:moveTo>
                <a:lnTo>
                  <a:pt x="7447" y="99893"/>
                </a:lnTo>
                <a:lnTo>
                  <a:pt x="28183" y="59801"/>
                </a:lnTo>
                <a:lnTo>
                  <a:pt x="59801" y="28183"/>
                </a:lnTo>
                <a:lnTo>
                  <a:pt x="99893" y="7447"/>
                </a:lnTo>
                <a:lnTo>
                  <a:pt x="146050" y="0"/>
                </a:lnTo>
                <a:lnTo>
                  <a:pt x="192206" y="7447"/>
                </a:lnTo>
                <a:lnTo>
                  <a:pt x="232298" y="28183"/>
                </a:lnTo>
                <a:lnTo>
                  <a:pt x="263916" y="59801"/>
                </a:lnTo>
                <a:lnTo>
                  <a:pt x="284652" y="99893"/>
                </a:lnTo>
                <a:lnTo>
                  <a:pt x="292100" y="146050"/>
                </a:lnTo>
                <a:lnTo>
                  <a:pt x="284652" y="192206"/>
                </a:lnTo>
                <a:lnTo>
                  <a:pt x="263916" y="232298"/>
                </a:lnTo>
                <a:lnTo>
                  <a:pt x="232298" y="263916"/>
                </a:lnTo>
                <a:lnTo>
                  <a:pt x="192206" y="284652"/>
                </a:lnTo>
                <a:lnTo>
                  <a:pt x="146050" y="292100"/>
                </a:lnTo>
                <a:lnTo>
                  <a:pt x="99893" y="284652"/>
                </a:lnTo>
                <a:lnTo>
                  <a:pt x="59801" y="263916"/>
                </a:lnTo>
                <a:lnTo>
                  <a:pt x="28183" y="232298"/>
                </a:lnTo>
                <a:lnTo>
                  <a:pt x="7447" y="192206"/>
                </a:lnTo>
                <a:lnTo>
                  <a:pt x="0" y="146050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00325" y="3902075"/>
            <a:ext cx="292100" cy="285750"/>
          </a:xfrm>
          <a:custGeom>
            <a:avLst/>
            <a:gdLst/>
            <a:ahLst/>
            <a:cxnLst/>
            <a:rect l="l" t="t" r="r" b="b"/>
            <a:pathLst>
              <a:path w="292100" h="285750">
                <a:moveTo>
                  <a:pt x="146050" y="0"/>
                </a:moveTo>
                <a:lnTo>
                  <a:pt x="99893" y="7284"/>
                </a:lnTo>
                <a:lnTo>
                  <a:pt x="59801" y="27567"/>
                </a:lnTo>
                <a:lnTo>
                  <a:pt x="28183" y="58495"/>
                </a:lnTo>
                <a:lnTo>
                  <a:pt x="7447" y="97716"/>
                </a:lnTo>
                <a:lnTo>
                  <a:pt x="0" y="142875"/>
                </a:lnTo>
                <a:lnTo>
                  <a:pt x="7447" y="188033"/>
                </a:lnTo>
                <a:lnTo>
                  <a:pt x="28183" y="227254"/>
                </a:lnTo>
                <a:lnTo>
                  <a:pt x="59801" y="258182"/>
                </a:lnTo>
                <a:lnTo>
                  <a:pt x="99893" y="278465"/>
                </a:lnTo>
                <a:lnTo>
                  <a:pt x="146050" y="285750"/>
                </a:lnTo>
                <a:lnTo>
                  <a:pt x="192206" y="278465"/>
                </a:lnTo>
                <a:lnTo>
                  <a:pt x="232298" y="258182"/>
                </a:lnTo>
                <a:lnTo>
                  <a:pt x="263916" y="227254"/>
                </a:lnTo>
                <a:lnTo>
                  <a:pt x="284652" y="188033"/>
                </a:lnTo>
                <a:lnTo>
                  <a:pt x="292100" y="142875"/>
                </a:lnTo>
                <a:lnTo>
                  <a:pt x="284652" y="97716"/>
                </a:lnTo>
                <a:lnTo>
                  <a:pt x="263916" y="58495"/>
                </a:lnTo>
                <a:lnTo>
                  <a:pt x="232298" y="27567"/>
                </a:lnTo>
                <a:lnTo>
                  <a:pt x="192206" y="7284"/>
                </a:lnTo>
                <a:lnTo>
                  <a:pt x="1460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00325" y="3902075"/>
            <a:ext cx="292100" cy="285750"/>
          </a:xfrm>
          <a:custGeom>
            <a:avLst/>
            <a:gdLst/>
            <a:ahLst/>
            <a:cxnLst/>
            <a:rect l="l" t="t" r="r" b="b"/>
            <a:pathLst>
              <a:path w="292100" h="285750">
                <a:moveTo>
                  <a:pt x="0" y="142875"/>
                </a:moveTo>
                <a:lnTo>
                  <a:pt x="7447" y="97716"/>
                </a:lnTo>
                <a:lnTo>
                  <a:pt x="28183" y="58495"/>
                </a:lnTo>
                <a:lnTo>
                  <a:pt x="59801" y="27567"/>
                </a:lnTo>
                <a:lnTo>
                  <a:pt x="99893" y="7284"/>
                </a:lnTo>
                <a:lnTo>
                  <a:pt x="146050" y="0"/>
                </a:lnTo>
                <a:lnTo>
                  <a:pt x="192206" y="7284"/>
                </a:lnTo>
                <a:lnTo>
                  <a:pt x="232298" y="27567"/>
                </a:lnTo>
                <a:lnTo>
                  <a:pt x="263916" y="58495"/>
                </a:lnTo>
                <a:lnTo>
                  <a:pt x="284652" y="97716"/>
                </a:lnTo>
                <a:lnTo>
                  <a:pt x="292100" y="142875"/>
                </a:lnTo>
                <a:lnTo>
                  <a:pt x="284652" y="188033"/>
                </a:lnTo>
                <a:lnTo>
                  <a:pt x="263916" y="227254"/>
                </a:lnTo>
                <a:lnTo>
                  <a:pt x="232298" y="258182"/>
                </a:lnTo>
                <a:lnTo>
                  <a:pt x="192206" y="278465"/>
                </a:lnTo>
                <a:lnTo>
                  <a:pt x="146050" y="285750"/>
                </a:lnTo>
                <a:lnTo>
                  <a:pt x="99893" y="278465"/>
                </a:lnTo>
                <a:lnTo>
                  <a:pt x="59801" y="258182"/>
                </a:lnTo>
                <a:lnTo>
                  <a:pt x="28183" y="227254"/>
                </a:lnTo>
                <a:lnTo>
                  <a:pt x="7447" y="188033"/>
                </a:lnTo>
                <a:lnTo>
                  <a:pt x="0" y="142875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66720" y="2946364"/>
            <a:ext cx="560070" cy="123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90000"/>
              </a:lnSpc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商务部 </a:t>
            </a:r>
            <a:r>
              <a:rPr sz="1400" dirty="0">
                <a:solidFill>
                  <a:srgbClr val="282828"/>
                </a:solidFill>
                <a:latin typeface="微软雅黑" panose="020B0503020204020204" charset="-122"/>
                <a:cs typeface="微软雅黑" panose="020B0503020204020204" charset="-122"/>
              </a:rPr>
              <a:t>财务部 管理部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63650" y="2698750"/>
            <a:ext cx="1257935" cy="387350"/>
          </a:xfrm>
          <a:custGeom>
            <a:avLst/>
            <a:gdLst/>
            <a:ahLst/>
            <a:cxnLst/>
            <a:rect l="l" t="t" r="r" b="b"/>
            <a:pathLst>
              <a:path w="1257935" h="387350">
                <a:moveTo>
                  <a:pt x="1257427" y="0"/>
                </a:moveTo>
                <a:lnTo>
                  <a:pt x="1257427" y="193548"/>
                </a:lnTo>
                <a:lnTo>
                  <a:pt x="0" y="193548"/>
                </a:lnTo>
                <a:lnTo>
                  <a:pt x="0" y="386969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20950" y="2705100"/>
            <a:ext cx="222250" cy="387350"/>
          </a:xfrm>
          <a:custGeom>
            <a:avLst/>
            <a:gdLst/>
            <a:ahLst/>
            <a:cxnLst/>
            <a:rect l="l" t="t" r="r" b="b"/>
            <a:pathLst>
              <a:path w="222250" h="387350">
                <a:moveTo>
                  <a:pt x="0" y="0"/>
                </a:moveTo>
                <a:lnTo>
                  <a:pt x="0" y="193548"/>
                </a:lnTo>
                <a:lnTo>
                  <a:pt x="221996" y="193548"/>
                </a:lnTo>
                <a:lnTo>
                  <a:pt x="221996" y="386969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63650" y="3378200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5697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43200" y="3378200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5697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43200" y="3778250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5709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79875" y="3095625"/>
            <a:ext cx="292100" cy="285750"/>
          </a:xfrm>
          <a:custGeom>
            <a:avLst/>
            <a:gdLst/>
            <a:ahLst/>
            <a:cxnLst/>
            <a:rect l="l" t="t" r="r" b="b"/>
            <a:pathLst>
              <a:path w="292100" h="285750">
                <a:moveTo>
                  <a:pt x="146050" y="0"/>
                </a:moveTo>
                <a:lnTo>
                  <a:pt x="99893" y="7287"/>
                </a:lnTo>
                <a:lnTo>
                  <a:pt x="59801" y="27578"/>
                </a:lnTo>
                <a:lnTo>
                  <a:pt x="28183" y="58512"/>
                </a:lnTo>
                <a:lnTo>
                  <a:pt x="7447" y="97731"/>
                </a:lnTo>
                <a:lnTo>
                  <a:pt x="0" y="142875"/>
                </a:lnTo>
                <a:lnTo>
                  <a:pt x="7447" y="188018"/>
                </a:lnTo>
                <a:lnTo>
                  <a:pt x="28183" y="227237"/>
                </a:lnTo>
                <a:lnTo>
                  <a:pt x="59801" y="258171"/>
                </a:lnTo>
                <a:lnTo>
                  <a:pt x="99893" y="278462"/>
                </a:lnTo>
                <a:lnTo>
                  <a:pt x="146050" y="285750"/>
                </a:lnTo>
                <a:lnTo>
                  <a:pt x="192206" y="278462"/>
                </a:lnTo>
                <a:lnTo>
                  <a:pt x="232298" y="258171"/>
                </a:lnTo>
                <a:lnTo>
                  <a:pt x="263916" y="227237"/>
                </a:lnTo>
                <a:lnTo>
                  <a:pt x="284652" y="188018"/>
                </a:lnTo>
                <a:lnTo>
                  <a:pt x="292100" y="142875"/>
                </a:lnTo>
                <a:lnTo>
                  <a:pt x="284652" y="97731"/>
                </a:lnTo>
                <a:lnTo>
                  <a:pt x="263916" y="58512"/>
                </a:lnTo>
                <a:lnTo>
                  <a:pt x="232298" y="27578"/>
                </a:lnTo>
                <a:lnTo>
                  <a:pt x="192206" y="7287"/>
                </a:lnTo>
                <a:lnTo>
                  <a:pt x="1460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79875" y="3095625"/>
            <a:ext cx="292100" cy="285750"/>
          </a:xfrm>
          <a:custGeom>
            <a:avLst/>
            <a:gdLst/>
            <a:ahLst/>
            <a:cxnLst/>
            <a:rect l="l" t="t" r="r" b="b"/>
            <a:pathLst>
              <a:path w="292100" h="285750">
                <a:moveTo>
                  <a:pt x="0" y="142875"/>
                </a:moveTo>
                <a:lnTo>
                  <a:pt x="7447" y="97731"/>
                </a:lnTo>
                <a:lnTo>
                  <a:pt x="28183" y="58512"/>
                </a:lnTo>
                <a:lnTo>
                  <a:pt x="59801" y="27578"/>
                </a:lnTo>
                <a:lnTo>
                  <a:pt x="99893" y="7287"/>
                </a:lnTo>
                <a:lnTo>
                  <a:pt x="146050" y="0"/>
                </a:lnTo>
                <a:lnTo>
                  <a:pt x="192206" y="7287"/>
                </a:lnTo>
                <a:lnTo>
                  <a:pt x="232298" y="27578"/>
                </a:lnTo>
                <a:lnTo>
                  <a:pt x="263916" y="58512"/>
                </a:lnTo>
                <a:lnTo>
                  <a:pt x="284652" y="97731"/>
                </a:lnTo>
                <a:lnTo>
                  <a:pt x="292100" y="142875"/>
                </a:lnTo>
                <a:lnTo>
                  <a:pt x="284652" y="188018"/>
                </a:lnTo>
                <a:lnTo>
                  <a:pt x="263916" y="227237"/>
                </a:lnTo>
                <a:lnTo>
                  <a:pt x="232298" y="258171"/>
                </a:lnTo>
                <a:lnTo>
                  <a:pt x="192206" y="278462"/>
                </a:lnTo>
                <a:lnTo>
                  <a:pt x="146050" y="285750"/>
                </a:lnTo>
                <a:lnTo>
                  <a:pt x="99893" y="278462"/>
                </a:lnTo>
                <a:lnTo>
                  <a:pt x="59801" y="258171"/>
                </a:lnTo>
                <a:lnTo>
                  <a:pt x="28183" y="227237"/>
                </a:lnTo>
                <a:lnTo>
                  <a:pt x="7447" y="188018"/>
                </a:lnTo>
                <a:lnTo>
                  <a:pt x="0" y="142875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59425" y="3095625"/>
            <a:ext cx="292100" cy="285750"/>
          </a:xfrm>
          <a:custGeom>
            <a:avLst/>
            <a:gdLst/>
            <a:ahLst/>
            <a:cxnLst/>
            <a:rect l="l" t="t" r="r" b="b"/>
            <a:pathLst>
              <a:path w="292100" h="285750">
                <a:moveTo>
                  <a:pt x="146050" y="0"/>
                </a:moveTo>
                <a:lnTo>
                  <a:pt x="99893" y="7287"/>
                </a:lnTo>
                <a:lnTo>
                  <a:pt x="59801" y="27578"/>
                </a:lnTo>
                <a:lnTo>
                  <a:pt x="28183" y="58512"/>
                </a:lnTo>
                <a:lnTo>
                  <a:pt x="7447" y="97731"/>
                </a:lnTo>
                <a:lnTo>
                  <a:pt x="0" y="142875"/>
                </a:lnTo>
                <a:lnTo>
                  <a:pt x="7447" y="188018"/>
                </a:lnTo>
                <a:lnTo>
                  <a:pt x="28183" y="227237"/>
                </a:lnTo>
                <a:lnTo>
                  <a:pt x="59801" y="258171"/>
                </a:lnTo>
                <a:lnTo>
                  <a:pt x="99893" y="278462"/>
                </a:lnTo>
                <a:lnTo>
                  <a:pt x="146050" y="285750"/>
                </a:lnTo>
                <a:lnTo>
                  <a:pt x="192206" y="278462"/>
                </a:lnTo>
                <a:lnTo>
                  <a:pt x="232298" y="258171"/>
                </a:lnTo>
                <a:lnTo>
                  <a:pt x="263916" y="227237"/>
                </a:lnTo>
                <a:lnTo>
                  <a:pt x="284652" y="188018"/>
                </a:lnTo>
                <a:lnTo>
                  <a:pt x="292100" y="142875"/>
                </a:lnTo>
                <a:lnTo>
                  <a:pt x="284652" y="97731"/>
                </a:lnTo>
                <a:lnTo>
                  <a:pt x="263916" y="58512"/>
                </a:lnTo>
                <a:lnTo>
                  <a:pt x="232298" y="27578"/>
                </a:lnTo>
                <a:lnTo>
                  <a:pt x="192206" y="7287"/>
                </a:lnTo>
                <a:lnTo>
                  <a:pt x="1460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59425" y="3095625"/>
            <a:ext cx="292100" cy="285750"/>
          </a:xfrm>
          <a:custGeom>
            <a:avLst/>
            <a:gdLst/>
            <a:ahLst/>
            <a:cxnLst/>
            <a:rect l="l" t="t" r="r" b="b"/>
            <a:pathLst>
              <a:path w="292100" h="285750">
                <a:moveTo>
                  <a:pt x="0" y="142875"/>
                </a:moveTo>
                <a:lnTo>
                  <a:pt x="7447" y="97731"/>
                </a:lnTo>
                <a:lnTo>
                  <a:pt x="28183" y="58512"/>
                </a:lnTo>
                <a:lnTo>
                  <a:pt x="59801" y="27578"/>
                </a:lnTo>
                <a:lnTo>
                  <a:pt x="99893" y="7287"/>
                </a:lnTo>
                <a:lnTo>
                  <a:pt x="146050" y="0"/>
                </a:lnTo>
                <a:lnTo>
                  <a:pt x="192206" y="7287"/>
                </a:lnTo>
                <a:lnTo>
                  <a:pt x="232298" y="27578"/>
                </a:lnTo>
                <a:lnTo>
                  <a:pt x="263916" y="58512"/>
                </a:lnTo>
                <a:lnTo>
                  <a:pt x="284652" y="97731"/>
                </a:lnTo>
                <a:lnTo>
                  <a:pt x="292100" y="142875"/>
                </a:lnTo>
                <a:lnTo>
                  <a:pt x="284652" y="188018"/>
                </a:lnTo>
                <a:lnTo>
                  <a:pt x="263916" y="227237"/>
                </a:lnTo>
                <a:lnTo>
                  <a:pt x="232298" y="258171"/>
                </a:lnTo>
                <a:lnTo>
                  <a:pt x="192206" y="278462"/>
                </a:lnTo>
                <a:lnTo>
                  <a:pt x="146050" y="285750"/>
                </a:lnTo>
                <a:lnTo>
                  <a:pt x="99893" y="278462"/>
                </a:lnTo>
                <a:lnTo>
                  <a:pt x="59801" y="258171"/>
                </a:lnTo>
                <a:lnTo>
                  <a:pt x="28183" y="227237"/>
                </a:lnTo>
                <a:lnTo>
                  <a:pt x="7447" y="188018"/>
                </a:lnTo>
                <a:lnTo>
                  <a:pt x="0" y="142875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79875" y="3495675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6050" y="0"/>
                </a:moveTo>
                <a:lnTo>
                  <a:pt x="99893" y="7447"/>
                </a:lnTo>
                <a:lnTo>
                  <a:pt x="59801" y="28183"/>
                </a:lnTo>
                <a:lnTo>
                  <a:pt x="28183" y="59801"/>
                </a:lnTo>
                <a:lnTo>
                  <a:pt x="7447" y="99893"/>
                </a:lnTo>
                <a:lnTo>
                  <a:pt x="0" y="146050"/>
                </a:lnTo>
                <a:lnTo>
                  <a:pt x="7447" y="192206"/>
                </a:lnTo>
                <a:lnTo>
                  <a:pt x="28183" y="232298"/>
                </a:lnTo>
                <a:lnTo>
                  <a:pt x="59801" y="263916"/>
                </a:lnTo>
                <a:lnTo>
                  <a:pt x="99893" y="284652"/>
                </a:lnTo>
                <a:lnTo>
                  <a:pt x="146050" y="292100"/>
                </a:lnTo>
                <a:lnTo>
                  <a:pt x="192206" y="284652"/>
                </a:lnTo>
                <a:lnTo>
                  <a:pt x="232298" y="263916"/>
                </a:lnTo>
                <a:lnTo>
                  <a:pt x="263916" y="232298"/>
                </a:lnTo>
                <a:lnTo>
                  <a:pt x="284652" y="192206"/>
                </a:lnTo>
                <a:lnTo>
                  <a:pt x="292100" y="146050"/>
                </a:lnTo>
                <a:lnTo>
                  <a:pt x="284652" y="99893"/>
                </a:lnTo>
                <a:lnTo>
                  <a:pt x="263916" y="59801"/>
                </a:lnTo>
                <a:lnTo>
                  <a:pt x="232298" y="28183"/>
                </a:lnTo>
                <a:lnTo>
                  <a:pt x="192206" y="7447"/>
                </a:lnTo>
                <a:lnTo>
                  <a:pt x="1460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79875" y="3495675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146050"/>
                </a:moveTo>
                <a:lnTo>
                  <a:pt x="7447" y="99893"/>
                </a:lnTo>
                <a:lnTo>
                  <a:pt x="28183" y="59801"/>
                </a:lnTo>
                <a:lnTo>
                  <a:pt x="59801" y="28183"/>
                </a:lnTo>
                <a:lnTo>
                  <a:pt x="99893" y="7447"/>
                </a:lnTo>
                <a:lnTo>
                  <a:pt x="146050" y="0"/>
                </a:lnTo>
                <a:lnTo>
                  <a:pt x="192206" y="7447"/>
                </a:lnTo>
                <a:lnTo>
                  <a:pt x="232298" y="28183"/>
                </a:lnTo>
                <a:lnTo>
                  <a:pt x="263916" y="59801"/>
                </a:lnTo>
                <a:lnTo>
                  <a:pt x="284652" y="99893"/>
                </a:lnTo>
                <a:lnTo>
                  <a:pt x="292100" y="146050"/>
                </a:lnTo>
                <a:lnTo>
                  <a:pt x="284652" y="192206"/>
                </a:lnTo>
                <a:lnTo>
                  <a:pt x="263916" y="232298"/>
                </a:lnTo>
                <a:lnTo>
                  <a:pt x="232298" y="263916"/>
                </a:lnTo>
                <a:lnTo>
                  <a:pt x="192206" y="284652"/>
                </a:lnTo>
                <a:lnTo>
                  <a:pt x="146050" y="292100"/>
                </a:lnTo>
                <a:lnTo>
                  <a:pt x="99893" y="284652"/>
                </a:lnTo>
                <a:lnTo>
                  <a:pt x="59801" y="263916"/>
                </a:lnTo>
                <a:lnTo>
                  <a:pt x="28183" y="232298"/>
                </a:lnTo>
                <a:lnTo>
                  <a:pt x="7447" y="192206"/>
                </a:lnTo>
                <a:lnTo>
                  <a:pt x="0" y="146050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59425" y="3495675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6050" y="0"/>
                </a:moveTo>
                <a:lnTo>
                  <a:pt x="99893" y="7447"/>
                </a:lnTo>
                <a:lnTo>
                  <a:pt x="59801" y="28183"/>
                </a:lnTo>
                <a:lnTo>
                  <a:pt x="28183" y="59801"/>
                </a:lnTo>
                <a:lnTo>
                  <a:pt x="7447" y="99893"/>
                </a:lnTo>
                <a:lnTo>
                  <a:pt x="0" y="146050"/>
                </a:lnTo>
                <a:lnTo>
                  <a:pt x="7447" y="192206"/>
                </a:lnTo>
                <a:lnTo>
                  <a:pt x="28183" y="232298"/>
                </a:lnTo>
                <a:lnTo>
                  <a:pt x="59801" y="263916"/>
                </a:lnTo>
                <a:lnTo>
                  <a:pt x="99893" y="284652"/>
                </a:lnTo>
                <a:lnTo>
                  <a:pt x="146050" y="292100"/>
                </a:lnTo>
                <a:lnTo>
                  <a:pt x="192206" y="284652"/>
                </a:lnTo>
                <a:lnTo>
                  <a:pt x="232298" y="263916"/>
                </a:lnTo>
                <a:lnTo>
                  <a:pt x="263916" y="232298"/>
                </a:lnTo>
                <a:lnTo>
                  <a:pt x="284652" y="192206"/>
                </a:lnTo>
                <a:lnTo>
                  <a:pt x="292100" y="146050"/>
                </a:lnTo>
                <a:lnTo>
                  <a:pt x="284652" y="99893"/>
                </a:lnTo>
                <a:lnTo>
                  <a:pt x="263916" y="59801"/>
                </a:lnTo>
                <a:lnTo>
                  <a:pt x="232298" y="28183"/>
                </a:lnTo>
                <a:lnTo>
                  <a:pt x="192206" y="7447"/>
                </a:lnTo>
                <a:lnTo>
                  <a:pt x="1460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59425" y="3495675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146050"/>
                </a:moveTo>
                <a:lnTo>
                  <a:pt x="7447" y="99893"/>
                </a:lnTo>
                <a:lnTo>
                  <a:pt x="28183" y="59801"/>
                </a:lnTo>
                <a:lnTo>
                  <a:pt x="59801" y="28183"/>
                </a:lnTo>
                <a:lnTo>
                  <a:pt x="99893" y="7447"/>
                </a:lnTo>
                <a:lnTo>
                  <a:pt x="146050" y="0"/>
                </a:lnTo>
                <a:lnTo>
                  <a:pt x="192206" y="7447"/>
                </a:lnTo>
                <a:lnTo>
                  <a:pt x="232298" y="28183"/>
                </a:lnTo>
                <a:lnTo>
                  <a:pt x="263916" y="59801"/>
                </a:lnTo>
                <a:lnTo>
                  <a:pt x="284652" y="99893"/>
                </a:lnTo>
                <a:lnTo>
                  <a:pt x="292100" y="146050"/>
                </a:lnTo>
                <a:lnTo>
                  <a:pt x="284652" y="192206"/>
                </a:lnTo>
                <a:lnTo>
                  <a:pt x="263916" y="232298"/>
                </a:lnTo>
                <a:lnTo>
                  <a:pt x="232298" y="263916"/>
                </a:lnTo>
                <a:lnTo>
                  <a:pt x="192206" y="284652"/>
                </a:lnTo>
                <a:lnTo>
                  <a:pt x="146050" y="292100"/>
                </a:lnTo>
                <a:lnTo>
                  <a:pt x="99893" y="284652"/>
                </a:lnTo>
                <a:lnTo>
                  <a:pt x="59801" y="263916"/>
                </a:lnTo>
                <a:lnTo>
                  <a:pt x="28183" y="232298"/>
                </a:lnTo>
                <a:lnTo>
                  <a:pt x="7447" y="192206"/>
                </a:lnTo>
                <a:lnTo>
                  <a:pt x="0" y="146050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927978" y="3137535"/>
            <a:ext cx="558800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82828"/>
                </a:solidFill>
                <a:latin typeface="微软雅黑" panose="020B0503020204020204" charset="-122"/>
                <a:cs typeface="微软雅黑" panose="020B0503020204020204" charset="-122"/>
              </a:rPr>
              <a:t>广告部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400" spc="-5" dirty="0">
                <a:solidFill>
                  <a:srgbClr val="282828"/>
                </a:solidFill>
                <a:latin typeface="微软雅黑" panose="020B0503020204020204" charset="-122"/>
                <a:cs typeface="微软雅黑" panose="020B0503020204020204" charset="-122"/>
              </a:rPr>
              <a:t>设计部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079875" y="3902075"/>
            <a:ext cx="292100" cy="285750"/>
          </a:xfrm>
          <a:custGeom>
            <a:avLst/>
            <a:gdLst/>
            <a:ahLst/>
            <a:cxnLst/>
            <a:rect l="l" t="t" r="r" b="b"/>
            <a:pathLst>
              <a:path w="292100" h="285750">
                <a:moveTo>
                  <a:pt x="146050" y="0"/>
                </a:moveTo>
                <a:lnTo>
                  <a:pt x="99893" y="7284"/>
                </a:lnTo>
                <a:lnTo>
                  <a:pt x="59801" y="27567"/>
                </a:lnTo>
                <a:lnTo>
                  <a:pt x="28183" y="58495"/>
                </a:lnTo>
                <a:lnTo>
                  <a:pt x="7447" y="97716"/>
                </a:lnTo>
                <a:lnTo>
                  <a:pt x="0" y="142875"/>
                </a:lnTo>
                <a:lnTo>
                  <a:pt x="7447" y="188033"/>
                </a:lnTo>
                <a:lnTo>
                  <a:pt x="28183" y="227254"/>
                </a:lnTo>
                <a:lnTo>
                  <a:pt x="59801" y="258182"/>
                </a:lnTo>
                <a:lnTo>
                  <a:pt x="99893" y="278465"/>
                </a:lnTo>
                <a:lnTo>
                  <a:pt x="146050" y="285750"/>
                </a:lnTo>
                <a:lnTo>
                  <a:pt x="192206" y="278465"/>
                </a:lnTo>
                <a:lnTo>
                  <a:pt x="232298" y="258182"/>
                </a:lnTo>
                <a:lnTo>
                  <a:pt x="263916" y="227254"/>
                </a:lnTo>
                <a:lnTo>
                  <a:pt x="284652" y="188033"/>
                </a:lnTo>
                <a:lnTo>
                  <a:pt x="292100" y="142875"/>
                </a:lnTo>
                <a:lnTo>
                  <a:pt x="284652" y="97716"/>
                </a:lnTo>
                <a:lnTo>
                  <a:pt x="263916" y="58495"/>
                </a:lnTo>
                <a:lnTo>
                  <a:pt x="232298" y="27567"/>
                </a:lnTo>
                <a:lnTo>
                  <a:pt x="192206" y="7284"/>
                </a:lnTo>
                <a:lnTo>
                  <a:pt x="1460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79875" y="3902075"/>
            <a:ext cx="292100" cy="285750"/>
          </a:xfrm>
          <a:custGeom>
            <a:avLst/>
            <a:gdLst/>
            <a:ahLst/>
            <a:cxnLst/>
            <a:rect l="l" t="t" r="r" b="b"/>
            <a:pathLst>
              <a:path w="292100" h="285750">
                <a:moveTo>
                  <a:pt x="0" y="142875"/>
                </a:moveTo>
                <a:lnTo>
                  <a:pt x="7447" y="97716"/>
                </a:lnTo>
                <a:lnTo>
                  <a:pt x="28183" y="58495"/>
                </a:lnTo>
                <a:lnTo>
                  <a:pt x="59801" y="27567"/>
                </a:lnTo>
                <a:lnTo>
                  <a:pt x="99893" y="7284"/>
                </a:lnTo>
                <a:lnTo>
                  <a:pt x="146050" y="0"/>
                </a:lnTo>
                <a:lnTo>
                  <a:pt x="192206" y="7284"/>
                </a:lnTo>
                <a:lnTo>
                  <a:pt x="232298" y="27567"/>
                </a:lnTo>
                <a:lnTo>
                  <a:pt x="263916" y="58495"/>
                </a:lnTo>
                <a:lnTo>
                  <a:pt x="284652" y="97716"/>
                </a:lnTo>
                <a:lnTo>
                  <a:pt x="292100" y="142875"/>
                </a:lnTo>
                <a:lnTo>
                  <a:pt x="284652" y="188033"/>
                </a:lnTo>
                <a:lnTo>
                  <a:pt x="263916" y="227254"/>
                </a:lnTo>
                <a:lnTo>
                  <a:pt x="232298" y="258182"/>
                </a:lnTo>
                <a:lnTo>
                  <a:pt x="192206" y="278465"/>
                </a:lnTo>
                <a:lnTo>
                  <a:pt x="146050" y="285750"/>
                </a:lnTo>
                <a:lnTo>
                  <a:pt x="99893" y="278465"/>
                </a:lnTo>
                <a:lnTo>
                  <a:pt x="59801" y="258182"/>
                </a:lnTo>
                <a:lnTo>
                  <a:pt x="28183" y="227254"/>
                </a:lnTo>
                <a:lnTo>
                  <a:pt x="7447" y="188033"/>
                </a:lnTo>
                <a:lnTo>
                  <a:pt x="0" y="142875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447540" y="2946364"/>
            <a:ext cx="558800" cy="123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90000"/>
              </a:lnSpc>
            </a:pPr>
            <a:r>
              <a:rPr sz="1400" dirty="0">
                <a:solidFill>
                  <a:srgbClr val="282828"/>
                </a:solidFill>
                <a:latin typeface="微软雅黑" panose="020B0503020204020204" charset="-122"/>
                <a:cs typeface="微软雅黑" panose="020B0503020204020204" charset="-122"/>
              </a:rPr>
              <a:t>营销部 </a:t>
            </a:r>
            <a:r>
              <a:rPr sz="1400" spc="-5" dirty="0">
                <a:solidFill>
                  <a:srgbClr val="282828"/>
                </a:solidFill>
                <a:latin typeface="微软雅黑" panose="020B0503020204020204" charset="-122"/>
                <a:cs typeface="微软雅黑" panose="020B0503020204020204" charset="-122"/>
              </a:rPr>
              <a:t>生产部 </a:t>
            </a:r>
            <a:r>
              <a:rPr sz="1400" dirty="0">
                <a:solidFill>
                  <a:srgbClr val="282828"/>
                </a:solidFill>
                <a:latin typeface="微软雅黑" panose="020B0503020204020204" charset="-122"/>
                <a:cs typeface="微软雅黑" panose="020B0503020204020204" charset="-122"/>
              </a:rPr>
              <a:t>采购部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222750" y="2705100"/>
            <a:ext cx="376555" cy="387350"/>
          </a:xfrm>
          <a:custGeom>
            <a:avLst/>
            <a:gdLst/>
            <a:ahLst/>
            <a:cxnLst/>
            <a:rect l="l" t="t" r="r" b="b"/>
            <a:pathLst>
              <a:path w="376554" h="387350">
                <a:moveTo>
                  <a:pt x="376300" y="0"/>
                </a:moveTo>
                <a:lnTo>
                  <a:pt x="376300" y="193421"/>
                </a:lnTo>
                <a:lnTo>
                  <a:pt x="0" y="193421"/>
                </a:lnTo>
                <a:lnTo>
                  <a:pt x="0" y="386969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97400" y="2705100"/>
            <a:ext cx="1103630" cy="387350"/>
          </a:xfrm>
          <a:custGeom>
            <a:avLst/>
            <a:gdLst/>
            <a:ahLst/>
            <a:cxnLst/>
            <a:rect l="l" t="t" r="r" b="b"/>
            <a:pathLst>
              <a:path w="1103629" h="387350">
                <a:moveTo>
                  <a:pt x="0" y="0"/>
                </a:moveTo>
                <a:lnTo>
                  <a:pt x="0" y="193421"/>
                </a:lnTo>
                <a:lnTo>
                  <a:pt x="1103122" y="193421"/>
                </a:lnTo>
                <a:lnTo>
                  <a:pt x="1103122" y="386969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22750" y="3378200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5697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22750" y="3778250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5697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02300" y="3378200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5697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38975" y="3095625"/>
            <a:ext cx="292100" cy="285750"/>
          </a:xfrm>
          <a:custGeom>
            <a:avLst/>
            <a:gdLst/>
            <a:ahLst/>
            <a:cxnLst/>
            <a:rect l="l" t="t" r="r" b="b"/>
            <a:pathLst>
              <a:path w="292100" h="285750">
                <a:moveTo>
                  <a:pt x="146050" y="0"/>
                </a:moveTo>
                <a:lnTo>
                  <a:pt x="99893" y="7287"/>
                </a:lnTo>
                <a:lnTo>
                  <a:pt x="59801" y="27578"/>
                </a:lnTo>
                <a:lnTo>
                  <a:pt x="28183" y="58512"/>
                </a:lnTo>
                <a:lnTo>
                  <a:pt x="7447" y="97731"/>
                </a:lnTo>
                <a:lnTo>
                  <a:pt x="0" y="142875"/>
                </a:lnTo>
                <a:lnTo>
                  <a:pt x="7447" y="188018"/>
                </a:lnTo>
                <a:lnTo>
                  <a:pt x="28183" y="227237"/>
                </a:lnTo>
                <a:lnTo>
                  <a:pt x="59801" y="258171"/>
                </a:lnTo>
                <a:lnTo>
                  <a:pt x="99893" y="278462"/>
                </a:lnTo>
                <a:lnTo>
                  <a:pt x="146050" y="285750"/>
                </a:lnTo>
                <a:lnTo>
                  <a:pt x="192206" y="278462"/>
                </a:lnTo>
                <a:lnTo>
                  <a:pt x="232298" y="258171"/>
                </a:lnTo>
                <a:lnTo>
                  <a:pt x="263916" y="227237"/>
                </a:lnTo>
                <a:lnTo>
                  <a:pt x="284652" y="188018"/>
                </a:lnTo>
                <a:lnTo>
                  <a:pt x="292100" y="142875"/>
                </a:lnTo>
                <a:lnTo>
                  <a:pt x="284652" y="97731"/>
                </a:lnTo>
                <a:lnTo>
                  <a:pt x="263916" y="58512"/>
                </a:lnTo>
                <a:lnTo>
                  <a:pt x="232298" y="27578"/>
                </a:lnTo>
                <a:lnTo>
                  <a:pt x="192206" y="7287"/>
                </a:lnTo>
                <a:lnTo>
                  <a:pt x="1460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38975" y="3095625"/>
            <a:ext cx="292100" cy="285750"/>
          </a:xfrm>
          <a:custGeom>
            <a:avLst/>
            <a:gdLst/>
            <a:ahLst/>
            <a:cxnLst/>
            <a:rect l="l" t="t" r="r" b="b"/>
            <a:pathLst>
              <a:path w="292100" h="285750">
                <a:moveTo>
                  <a:pt x="0" y="142875"/>
                </a:moveTo>
                <a:lnTo>
                  <a:pt x="7447" y="97731"/>
                </a:lnTo>
                <a:lnTo>
                  <a:pt x="28183" y="58512"/>
                </a:lnTo>
                <a:lnTo>
                  <a:pt x="59801" y="27578"/>
                </a:lnTo>
                <a:lnTo>
                  <a:pt x="99893" y="7287"/>
                </a:lnTo>
                <a:lnTo>
                  <a:pt x="146050" y="0"/>
                </a:lnTo>
                <a:lnTo>
                  <a:pt x="192206" y="7287"/>
                </a:lnTo>
                <a:lnTo>
                  <a:pt x="232298" y="27578"/>
                </a:lnTo>
                <a:lnTo>
                  <a:pt x="263916" y="58512"/>
                </a:lnTo>
                <a:lnTo>
                  <a:pt x="284652" y="97731"/>
                </a:lnTo>
                <a:lnTo>
                  <a:pt x="292100" y="142875"/>
                </a:lnTo>
                <a:lnTo>
                  <a:pt x="284652" y="188018"/>
                </a:lnTo>
                <a:lnTo>
                  <a:pt x="263916" y="227237"/>
                </a:lnTo>
                <a:lnTo>
                  <a:pt x="232298" y="258171"/>
                </a:lnTo>
                <a:lnTo>
                  <a:pt x="192206" y="278462"/>
                </a:lnTo>
                <a:lnTo>
                  <a:pt x="146050" y="285750"/>
                </a:lnTo>
                <a:lnTo>
                  <a:pt x="99893" y="278462"/>
                </a:lnTo>
                <a:lnTo>
                  <a:pt x="59801" y="258171"/>
                </a:lnTo>
                <a:lnTo>
                  <a:pt x="28183" y="227237"/>
                </a:lnTo>
                <a:lnTo>
                  <a:pt x="7447" y="188018"/>
                </a:lnTo>
                <a:lnTo>
                  <a:pt x="0" y="142875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38975" y="3495675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6050" y="0"/>
                </a:moveTo>
                <a:lnTo>
                  <a:pt x="99893" y="7447"/>
                </a:lnTo>
                <a:lnTo>
                  <a:pt x="59801" y="28183"/>
                </a:lnTo>
                <a:lnTo>
                  <a:pt x="28183" y="59801"/>
                </a:lnTo>
                <a:lnTo>
                  <a:pt x="7447" y="99893"/>
                </a:lnTo>
                <a:lnTo>
                  <a:pt x="0" y="146050"/>
                </a:lnTo>
                <a:lnTo>
                  <a:pt x="7447" y="192206"/>
                </a:lnTo>
                <a:lnTo>
                  <a:pt x="28183" y="232298"/>
                </a:lnTo>
                <a:lnTo>
                  <a:pt x="59801" y="263916"/>
                </a:lnTo>
                <a:lnTo>
                  <a:pt x="99893" y="284652"/>
                </a:lnTo>
                <a:lnTo>
                  <a:pt x="146050" y="292100"/>
                </a:lnTo>
                <a:lnTo>
                  <a:pt x="192206" y="284652"/>
                </a:lnTo>
                <a:lnTo>
                  <a:pt x="232298" y="263916"/>
                </a:lnTo>
                <a:lnTo>
                  <a:pt x="263916" y="232298"/>
                </a:lnTo>
                <a:lnTo>
                  <a:pt x="284652" y="192206"/>
                </a:lnTo>
                <a:lnTo>
                  <a:pt x="292100" y="146050"/>
                </a:lnTo>
                <a:lnTo>
                  <a:pt x="284652" y="99893"/>
                </a:lnTo>
                <a:lnTo>
                  <a:pt x="263916" y="59801"/>
                </a:lnTo>
                <a:lnTo>
                  <a:pt x="232298" y="28183"/>
                </a:lnTo>
                <a:lnTo>
                  <a:pt x="192206" y="7447"/>
                </a:lnTo>
                <a:lnTo>
                  <a:pt x="1460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38975" y="3495675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146050"/>
                </a:moveTo>
                <a:lnTo>
                  <a:pt x="7447" y="99893"/>
                </a:lnTo>
                <a:lnTo>
                  <a:pt x="28183" y="59801"/>
                </a:lnTo>
                <a:lnTo>
                  <a:pt x="59801" y="28183"/>
                </a:lnTo>
                <a:lnTo>
                  <a:pt x="99893" y="7447"/>
                </a:lnTo>
                <a:lnTo>
                  <a:pt x="146050" y="0"/>
                </a:lnTo>
                <a:lnTo>
                  <a:pt x="192206" y="7447"/>
                </a:lnTo>
                <a:lnTo>
                  <a:pt x="232298" y="28183"/>
                </a:lnTo>
                <a:lnTo>
                  <a:pt x="263916" y="59801"/>
                </a:lnTo>
                <a:lnTo>
                  <a:pt x="284652" y="99893"/>
                </a:lnTo>
                <a:lnTo>
                  <a:pt x="292100" y="146050"/>
                </a:lnTo>
                <a:lnTo>
                  <a:pt x="284652" y="192206"/>
                </a:lnTo>
                <a:lnTo>
                  <a:pt x="263916" y="232298"/>
                </a:lnTo>
                <a:lnTo>
                  <a:pt x="232298" y="263916"/>
                </a:lnTo>
                <a:lnTo>
                  <a:pt x="192206" y="284652"/>
                </a:lnTo>
                <a:lnTo>
                  <a:pt x="146050" y="292100"/>
                </a:lnTo>
                <a:lnTo>
                  <a:pt x="99893" y="284652"/>
                </a:lnTo>
                <a:lnTo>
                  <a:pt x="59801" y="263916"/>
                </a:lnTo>
                <a:lnTo>
                  <a:pt x="28183" y="232298"/>
                </a:lnTo>
                <a:lnTo>
                  <a:pt x="7447" y="192206"/>
                </a:lnTo>
                <a:lnTo>
                  <a:pt x="0" y="146050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38975" y="3902075"/>
            <a:ext cx="292100" cy="285750"/>
          </a:xfrm>
          <a:custGeom>
            <a:avLst/>
            <a:gdLst/>
            <a:ahLst/>
            <a:cxnLst/>
            <a:rect l="l" t="t" r="r" b="b"/>
            <a:pathLst>
              <a:path w="292100" h="285750">
                <a:moveTo>
                  <a:pt x="146050" y="0"/>
                </a:moveTo>
                <a:lnTo>
                  <a:pt x="99893" y="7284"/>
                </a:lnTo>
                <a:lnTo>
                  <a:pt x="59801" y="27567"/>
                </a:lnTo>
                <a:lnTo>
                  <a:pt x="28183" y="58495"/>
                </a:lnTo>
                <a:lnTo>
                  <a:pt x="7447" y="97716"/>
                </a:lnTo>
                <a:lnTo>
                  <a:pt x="0" y="142875"/>
                </a:lnTo>
                <a:lnTo>
                  <a:pt x="7447" y="188033"/>
                </a:lnTo>
                <a:lnTo>
                  <a:pt x="28183" y="227254"/>
                </a:lnTo>
                <a:lnTo>
                  <a:pt x="59801" y="258182"/>
                </a:lnTo>
                <a:lnTo>
                  <a:pt x="99893" y="278465"/>
                </a:lnTo>
                <a:lnTo>
                  <a:pt x="146050" y="285750"/>
                </a:lnTo>
                <a:lnTo>
                  <a:pt x="192206" y="278465"/>
                </a:lnTo>
                <a:lnTo>
                  <a:pt x="232298" y="258182"/>
                </a:lnTo>
                <a:lnTo>
                  <a:pt x="263916" y="227254"/>
                </a:lnTo>
                <a:lnTo>
                  <a:pt x="284652" y="188033"/>
                </a:lnTo>
                <a:lnTo>
                  <a:pt x="292100" y="142875"/>
                </a:lnTo>
                <a:lnTo>
                  <a:pt x="284652" y="97716"/>
                </a:lnTo>
                <a:lnTo>
                  <a:pt x="263916" y="58495"/>
                </a:lnTo>
                <a:lnTo>
                  <a:pt x="232298" y="27567"/>
                </a:lnTo>
                <a:lnTo>
                  <a:pt x="192206" y="7284"/>
                </a:lnTo>
                <a:lnTo>
                  <a:pt x="1460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38975" y="3902075"/>
            <a:ext cx="292100" cy="285750"/>
          </a:xfrm>
          <a:custGeom>
            <a:avLst/>
            <a:gdLst/>
            <a:ahLst/>
            <a:cxnLst/>
            <a:rect l="l" t="t" r="r" b="b"/>
            <a:pathLst>
              <a:path w="292100" h="285750">
                <a:moveTo>
                  <a:pt x="0" y="142875"/>
                </a:moveTo>
                <a:lnTo>
                  <a:pt x="7447" y="97716"/>
                </a:lnTo>
                <a:lnTo>
                  <a:pt x="28183" y="58495"/>
                </a:lnTo>
                <a:lnTo>
                  <a:pt x="59801" y="27567"/>
                </a:lnTo>
                <a:lnTo>
                  <a:pt x="99893" y="7284"/>
                </a:lnTo>
                <a:lnTo>
                  <a:pt x="146050" y="0"/>
                </a:lnTo>
                <a:lnTo>
                  <a:pt x="192206" y="7284"/>
                </a:lnTo>
                <a:lnTo>
                  <a:pt x="232298" y="27567"/>
                </a:lnTo>
                <a:lnTo>
                  <a:pt x="263916" y="58495"/>
                </a:lnTo>
                <a:lnTo>
                  <a:pt x="284652" y="97716"/>
                </a:lnTo>
                <a:lnTo>
                  <a:pt x="292100" y="142875"/>
                </a:lnTo>
                <a:lnTo>
                  <a:pt x="284652" y="188033"/>
                </a:lnTo>
                <a:lnTo>
                  <a:pt x="263916" y="227254"/>
                </a:lnTo>
                <a:lnTo>
                  <a:pt x="232298" y="258182"/>
                </a:lnTo>
                <a:lnTo>
                  <a:pt x="192206" y="278465"/>
                </a:lnTo>
                <a:lnTo>
                  <a:pt x="146050" y="285750"/>
                </a:lnTo>
                <a:lnTo>
                  <a:pt x="99893" y="278465"/>
                </a:lnTo>
                <a:lnTo>
                  <a:pt x="59801" y="258182"/>
                </a:lnTo>
                <a:lnTo>
                  <a:pt x="28183" y="227254"/>
                </a:lnTo>
                <a:lnTo>
                  <a:pt x="7447" y="188033"/>
                </a:lnTo>
                <a:lnTo>
                  <a:pt x="0" y="142875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408544" y="2946364"/>
            <a:ext cx="558800" cy="123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90000"/>
              </a:lnSpc>
            </a:pPr>
            <a:r>
              <a:rPr sz="1400" dirty="0">
                <a:solidFill>
                  <a:srgbClr val="282828"/>
                </a:solidFill>
                <a:latin typeface="微软雅黑" panose="020B0503020204020204" charset="-122"/>
                <a:cs typeface="微软雅黑" panose="020B0503020204020204" charset="-122"/>
              </a:rPr>
              <a:t>营销部 </a:t>
            </a:r>
            <a:r>
              <a:rPr sz="1400" spc="-5" dirty="0">
                <a:solidFill>
                  <a:srgbClr val="282828"/>
                </a:solidFill>
                <a:latin typeface="微软雅黑" panose="020B0503020204020204" charset="-122"/>
                <a:cs typeface="微软雅黑" panose="020B0503020204020204" charset="-122"/>
              </a:rPr>
              <a:t>技术部 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广告部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731000" y="2705100"/>
            <a:ext cx="451484" cy="387350"/>
          </a:xfrm>
          <a:custGeom>
            <a:avLst/>
            <a:gdLst/>
            <a:ahLst/>
            <a:cxnLst/>
            <a:rect l="l" t="t" r="r" b="b"/>
            <a:pathLst>
              <a:path w="451484" h="387350">
                <a:moveTo>
                  <a:pt x="0" y="0"/>
                </a:moveTo>
                <a:lnTo>
                  <a:pt x="0" y="193548"/>
                </a:lnTo>
                <a:lnTo>
                  <a:pt x="451484" y="193548"/>
                </a:lnTo>
                <a:lnTo>
                  <a:pt x="451484" y="386969"/>
                </a:lnTo>
              </a:path>
            </a:pathLst>
          </a:custGeom>
          <a:ln w="1269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81850" y="3378200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5697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81850" y="3778250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5709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96937" y="4518659"/>
            <a:ext cx="7340600" cy="30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对上述组织架构图的思考：为什么这么搭建团队，是否有调整的想法等。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71550" y="3041650"/>
            <a:ext cx="1162050" cy="406400"/>
          </a:xfrm>
          <a:custGeom>
            <a:avLst/>
            <a:gdLst/>
            <a:ahLst/>
            <a:cxnLst/>
            <a:rect l="l" t="t" r="r" b="b"/>
            <a:pathLst>
              <a:path w="1162050" h="406400">
                <a:moveTo>
                  <a:pt x="0" y="67691"/>
                </a:moveTo>
                <a:lnTo>
                  <a:pt x="5323" y="41362"/>
                </a:lnTo>
                <a:lnTo>
                  <a:pt x="19838" y="19843"/>
                </a:lnTo>
                <a:lnTo>
                  <a:pt x="41367" y="5326"/>
                </a:lnTo>
                <a:lnTo>
                  <a:pt x="67729" y="0"/>
                </a:lnTo>
                <a:lnTo>
                  <a:pt x="1094359" y="0"/>
                </a:lnTo>
                <a:lnTo>
                  <a:pt x="1120687" y="5326"/>
                </a:lnTo>
                <a:lnTo>
                  <a:pt x="1142206" y="19843"/>
                </a:lnTo>
                <a:lnTo>
                  <a:pt x="1156723" y="41362"/>
                </a:lnTo>
                <a:lnTo>
                  <a:pt x="1162050" y="67691"/>
                </a:lnTo>
                <a:lnTo>
                  <a:pt x="1162050" y="338709"/>
                </a:lnTo>
                <a:lnTo>
                  <a:pt x="1156723" y="365037"/>
                </a:lnTo>
                <a:lnTo>
                  <a:pt x="1142206" y="386556"/>
                </a:lnTo>
                <a:lnTo>
                  <a:pt x="1120687" y="401073"/>
                </a:lnTo>
                <a:lnTo>
                  <a:pt x="1094359" y="406400"/>
                </a:lnTo>
                <a:lnTo>
                  <a:pt x="67729" y="406400"/>
                </a:lnTo>
                <a:lnTo>
                  <a:pt x="41367" y="401073"/>
                </a:lnTo>
                <a:lnTo>
                  <a:pt x="19838" y="386556"/>
                </a:lnTo>
                <a:lnTo>
                  <a:pt x="5323" y="365037"/>
                </a:lnTo>
                <a:lnTo>
                  <a:pt x="0" y="338709"/>
                </a:lnTo>
                <a:lnTo>
                  <a:pt x="0" y="67691"/>
                </a:lnTo>
                <a:close/>
              </a:path>
            </a:pathLst>
          </a:custGeom>
          <a:ln w="12700">
            <a:solidFill>
              <a:srgbClr val="FF850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56050" y="3022600"/>
            <a:ext cx="1162050" cy="400050"/>
          </a:xfrm>
          <a:custGeom>
            <a:avLst/>
            <a:gdLst/>
            <a:ahLst/>
            <a:cxnLst/>
            <a:rect l="l" t="t" r="r" b="b"/>
            <a:pathLst>
              <a:path w="1162050" h="400050">
                <a:moveTo>
                  <a:pt x="0" y="66675"/>
                </a:moveTo>
                <a:lnTo>
                  <a:pt x="5238" y="40719"/>
                </a:lnTo>
                <a:lnTo>
                  <a:pt x="19526" y="19526"/>
                </a:lnTo>
                <a:lnTo>
                  <a:pt x="40719" y="5238"/>
                </a:lnTo>
                <a:lnTo>
                  <a:pt x="66675" y="0"/>
                </a:lnTo>
                <a:lnTo>
                  <a:pt x="1095375" y="0"/>
                </a:lnTo>
                <a:lnTo>
                  <a:pt x="1121330" y="5238"/>
                </a:lnTo>
                <a:lnTo>
                  <a:pt x="1142523" y="19526"/>
                </a:lnTo>
                <a:lnTo>
                  <a:pt x="1156811" y="40719"/>
                </a:lnTo>
                <a:lnTo>
                  <a:pt x="1162050" y="66675"/>
                </a:lnTo>
                <a:lnTo>
                  <a:pt x="1162050" y="333375"/>
                </a:lnTo>
                <a:lnTo>
                  <a:pt x="1156811" y="359330"/>
                </a:lnTo>
                <a:lnTo>
                  <a:pt x="1142523" y="380523"/>
                </a:lnTo>
                <a:lnTo>
                  <a:pt x="1121330" y="394811"/>
                </a:lnTo>
                <a:lnTo>
                  <a:pt x="1095375" y="400050"/>
                </a:lnTo>
                <a:lnTo>
                  <a:pt x="66675" y="400050"/>
                </a:lnTo>
                <a:lnTo>
                  <a:pt x="40719" y="394811"/>
                </a:lnTo>
                <a:lnTo>
                  <a:pt x="19526" y="380523"/>
                </a:lnTo>
                <a:lnTo>
                  <a:pt x="5238" y="359330"/>
                </a:lnTo>
                <a:lnTo>
                  <a:pt x="0" y="333375"/>
                </a:lnTo>
                <a:lnTo>
                  <a:pt x="0" y="66675"/>
                </a:lnTo>
                <a:close/>
              </a:path>
            </a:pathLst>
          </a:custGeom>
          <a:ln w="12700">
            <a:solidFill>
              <a:srgbClr val="FF850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53250" y="3028950"/>
            <a:ext cx="1162050" cy="406400"/>
          </a:xfrm>
          <a:custGeom>
            <a:avLst/>
            <a:gdLst/>
            <a:ahLst/>
            <a:cxnLst/>
            <a:rect l="l" t="t" r="r" b="b"/>
            <a:pathLst>
              <a:path w="1162050" h="406400">
                <a:moveTo>
                  <a:pt x="0" y="67691"/>
                </a:moveTo>
                <a:lnTo>
                  <a:pt x="5326" y="41362"/>
                </a:lnTo>
                <a:lnTo>
                  <a:pt x="19843" y="19843"/>
                </a:lnTo>
                <a:lnTo>
                  <a:pt x="41362" y="5326"/>
                </a:lnTo>
                <a:lnTo>
                  <a:pt x="67691" y="0"/>
                </a:lnTo>
                <a:lnTo>
                  <a:pt x="1094359" y="0"/>
                </a:lnTo>
                <a:lnTo>
                  <a:pt x="1120687" y="5326"/>
                </a:lnTo>
                <a:lnTo>
                  <a:pt x="1142206" y="19843"/>
                </a:lnTo>
                <a:lnTo>
                  <a:pt x="1156723" y="41362"/>
                </a:lnTo>
                <a:lnTo>
                  <a:pt x="1162050" y="67691"/>
                </a:lnTo>
                <a:lnTo>
                  <a:pt x="1162050" y="338709"/>
                </a:lnTo>
                <a:lnTo>
                  <a:pt x="1156723" y="365037"/>
                </a:lnTo>
                <a:lnTo>
                  <a:pt x="1142206" y="386556"/>
                </a:lnTo>
                <a:lnTo>
                  <a:pt x="1120687" y="401073"/>
                </a:lnTo>
                <a:lnTo>
                  <a:pt x="1094359" y="406400"/>
                </a:lnTo>
                <a:lnTo>
                  <a:pt x="67691" y="406400"/>
                </a:lnTo>
                <a:lnTo>
                  <a:pt x="41362" y="401073"/>
                </a:lnTo>
                <a:lnTo>
                  <a:pt x="19843" y="386556"/>
                </a:lnTo>
                <a:lnTo>
                  <a:pt x="5326" y="365037"/>
                </a:lnTo>
                <a:lnTo>
                  <a:pt x="0" y="338709"/>
                </a:lnTo>
                <a:lnTo>
                  <a:pt x="0" y="67691"/>
                </a:lnTo>
                <a:close/>
              </a:path>
            </a:pathLst>
          </a:custGeom>
          <a:ln w="12700">
            <a:solidFill>
              <a:srgbClr val="FF850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294" y="171703"/>
            <a:ext cx="542163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组织盘</a:t>
            </a:r>
            <a:r>
              <a:rPr sz="2400" b="1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1600" b="1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1600" b="1" spc="41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solidFill>
                  <a:srgbClr val="FF8506"/>
                </a:solidFill>
              </a:rPr>
              <a:t>基于未来业务需求的架构调整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22650" y="603250"/>
            <a:ext cx="7747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2650" y="603250"/>
            <a:ext cx="774700" cy="774700"/>
          </a:xfrm>
          <a:custGeom>
            <a:avLst/>
            <a:gdLst/>
            <a:ahLst/>
            <a:cxnLst/>
            <a:rect l="l" t="t" r="r" b="b"/>
            <a:pathLst>
              <a:path w="774700" h="774700">
                <a:moveTo>
                  <a:pt x="0" y="387350"/>
                </a:moveTo>
                <a:lnTo>
                  <a:pt x="3018" y="338773"/>
                </a:lnTo>
                <a:lnTo>
                  <a:pt x="11833" y="291993"/>
                </a:lnTo>
                <a:lnTo>
                  <a:pt x="26080" y="247375"/>
                </a:lnTo>
                <a:lnTo>
                  <a:pt x="45395" y="205281"/>
                </a:lnTo>
                <a:lnTo>
                  <a:pt x="69416" y="166074"/>
                </a:lnTo>
                <a:lnTo>
                  <a:pt x="97778" y="130119"/>
                </a:lnTo>
                <a:lnTo>
                  <a:pt x="130119" y="97778"/>
                </a:lnTo>
                <a:lnTo>
                  <a:pt x="166074" y="69416"/>
                </a:lnTo>
                <a:lnTo>
                  <a:pt x="205281" y="45395"/>
                </a:lnTo>
                <a:lnTo>
                  <a:pt x="247375" y="26080"/>
                </a:lnTo>
                <a:lnTo>
                  <a:pt x="291993" y="11833"/>
                </a:lnTo>
                <a:lnTo>
                  <a:pt x="338773" y="3018"/>
                </a:lnTo>
                <a:lnTo>
                  <a:pt x="387350" y="0"/>
                </a:lnTo>
                <a:lnTo>
                  <a:pt x="435926" y="3018"/>
                </a:lnTo>
                <a:lnTo>
                  <a:pt x="482706" y="11833"/>
                </a:lnTo>
                <a:lnTo>
                  <a:pt x="527324" y="26080"/>
                </a:lnTo>
                <a:lnTo>
                  <a:pt x="569418" y="45395"/>
                </a:lnTo>
                <a:lnTo>
                  <a:pt x="608625" y="69416"/>
                </a:lnTo>
                <a:lnTo>
                  <a:pt x="644580" y="97778"/>
                </a:lnTo>
                <a:lnTo>
                  <a:pt x="676921" y="130119"/>
                </a:lnTo>
                <a:lnTo>
                  <a:pt x="705283" y="166074"/>
                </a:lnTo>
                <a:lnTo>
                  <a:pt x="729304" y="205281"/>
                </a:lnTo>
                <a:lnTo>
                  <a:pt x="748619" y="247375"/>
                </a:lnTo>
                <a:lnTo>
                  <a:pt x="762866" y="291993"/>
                </a:lnTo>
                <a:lnTo>
                  <a:pt x="771681" y="338773"/>
                </a:lnTo>
                <a:lnTo>
                  <a:pt x="774700" y="387350"/>
                </a:lnTo>
                <a:lnTo>
                  <a:pt x="771681" y="435926"/>
                </a:lnTo>
                <a:lnTo>
                  <a:pt x="762866" y="482706"/>
                </a:lnTo>
                <a:lnTo>
                  <a:pt x="748619" y="527324"/>
                </a:lnTo>
                <a:lnTo>
                  <a:pt x="729304" y="569418"/>
                </a:lnTo>
                <a:lnTo>
                  <a:pt x="705283" y="608625"/>
                </a:lnTo>
                <a:lnTo>
                  <a:pt x="676921" y="644580"/>
                </a:lnTo>
                <a:lnTo>
                  <a:pt x="644580" y="676921"/>
                </a:lnTo>
                <a:lnTo>
                  <a:pt x="608625" y="705283"/>
                </a:lnTo>
                <a:lnTo>
                  <a:pt x="569418" y="729304"/>
                </a:lnTo>
                <a:lnTo>
                  <a:pt x="527324" y="748619"/>
                </a:lnTo>
                <a:lnTo>
                  <a:pt x="482706" y="762866"/>
                </a:lnTo>
                <a:lnTo>
                  <a:pt x="435926" y="771681"/>
                </a:lnTo>
                <a:lnTo>
                  <a:pt x="387350" y="774700"/>
                </a:lnTo>
                <a:lnTo>
                  <a:pt x="338773" y="771681"/>
                </a:lnTo>
                <a:lnTo>
                  <a:pt x="291993" y="762866"/>
                </a:lnTo>
                <a:lnTo>
                  <a:pt x="247375" y="748619"/>
                </a:lnTo>
                <a:lnTo>
                  <a:pt x="205281" y="729304"/>
                </a:lnTo>
                <a:lnTo>
                  <a:pt x="166074" y="705283"/>
                </a:lnTo>
                <a:lnTo>
                  <a:pt x="130119" y="676921"/>
                </a:lnTo>
                <a:lnTo>
                  <a:pt x="97778" y="644580"/>
                </a:lnTo>
                <a:lnTo>
                  <a:pt x="69416" y="608625"/>
                </a:lnTo>
                <a:lnTo>
                  <a:pt x="45395" y="569418"/>
                </a:lnTo>
                <a:lnTo>
                  <a:pt x="26080" y="527324"/>
                </a:lnTo>
                <a:lnTo>
                  <a:pt x="11833" y="482706"/>
                </a:lnTo>
                <a:lnTo>
                  <a:pt x="3018" y="435926"/>
                </a:lnTo>
                <a:lnTo>
                  <a:pt x="0" y="387350"/>
                </a:lnTo>
                <a:close/>
              </a:path>
            </a:pathLst>
          </a:custGeom>
          <a:ln w="3810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9850" y="1866900"/>
            <a:ext cx="774700" cy="77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9850" y="1866900"/>
            <a:ext cx="774700" cy="774700"/>
          </a:xfrm>
          <a:custGeom>
            <a:avLst/>
            <a:gdLst/>
            <a:ahLst/>
            <a:cxnLst/>
            <a:rect l="l" t="t" r="r" b="b"/>
            <a:pathLst>
              <a:path w="774700" h="774700">
                <a:moveTo>
                  <a:pt x="0" y="387350"/>
                </a:moveTo>
                <a:lnTo>
                  <a:pt x="3018" y="338773"/>
                </a:lnTo>
                <a:lnTo>
                  <a:pt x="11833" y="291993"/>
                </a:lnTo>
                <a:lnTo>
                  <a:pt x="26080" y="247375"/>
                </a:lnTo>
                <a:lnTo>
                  <a:pt x="45395" y="205281"/>
                </a:lnTo>
                <a:lnTo>
                  <a:pt x="69416" y="166074"/>
                </a:lnTo>
                <a:lnTo>
                  <a:pt x="97778" y="130119"/>
                </a:lnTo>
                <a:lnTo>
                  <a:pt x="130119" y="97778"/>
                </a:lnTo>
                <a:lnTo>
                  <a:pt x="166074" y="69416"/>
                </a:lnTo>
                <a:lnTo>
                  <a:pt x="205281" y="45395"/>
                </a:lnTo>
                <a:lnTo>
                  <a:pt x="247375" y="26080"/>
                </a:lnTo>
                <a:lnTo>
                  <a:pt x="291993" y="11833"/>
                </a:lnTo>
                <a:lnTo>
                  <a:pt x="338773" y="3018"/>
                </a:lnTo>
                <a:lnTo>
                  <a:pt x="387350" y="0"/>
                </a:lnTo>
                <a:lnTo>
                  <a:pt x="435926" y="3018"/>
                </a:lnTo>
                <a:lnTo>
                  <a:pt x="482706" y="11833"/>
                </a:lnTo>
                <a:lnTo>
                  <a:pt x="527324" y="26080"/>
                </a:lnTo>
                <a:lnTo>
                  <a:pt x="569418" y="45395"/>
                </a:lnTo>
                <a:lnTo>
                  <a:pt x="608625" y="69416"/>
                </a:lnTo>
                <a:lnTo>
                  <a:pt x="644580" y="97778"/>
                </a:lnTo>
                <a:lnTo>
                  <a:pt x="676921" y="130119"/>
                </a:lnTo>
                <a:lnTo>
                  <a:pt x="705283" y="166074"/>
                </a:lnTo>
                <a:lnTo>
                  <a:pt x="729304" y="205281"/>
                </a:lnTo>
                <a:lnTo>
                  <a:pt x="748619" y="247375"/>
                </a:lnTo>
                <a:lnTo>
                  <a:pt x="762866" y="291993"/>
                </a:lnTo>
                <a:lnTo>
                  <a:pt x="771681" y="338773"/>
                </a:lnTo>
                <a:lnTo>
                  <a:pt x="774700" y="387350"/>
                </a:lnTo>
                <a:lnTo>
                  <a:pt x="771681" y="435926"/>
                </a:lnTo>
                <a:lnTo>
                  <a:pt x="762866" y="482706"/>
                </a:lnTo>
                <a:lnTo>
                  <a:pt x="748619" y="527324"/>
                </a:lnTo>
                <a:lnTo>
                  <a:pt x="729304" y="569418"/>
                </a:lnTo>
                <a:lnTo>
                  <a:pt x="705283" y="608625"/>
                </a:lnTo>
                <a:lnTo>
                  <a:pt x="676921" y="644580"/>
                </a:lnTo>
                <a:lnTo>
                  <a:pt x="644580" y="676921"/>
                </a:lnTo>
                <a:lnTo>
                  <a:pt x="608625" y="705283"/>
                </a:lnTo>
                <a:lnTo>
                  <a:pt x="569418" y="729304"/>
                </a:lnTo>
                <a:lnTo>
                  <a:pt x="527324" y="748619"/>
                </a:lnTo>
                <a:lnTo>
                  <a:pt x="482706" y="762866"/>
                </a:lnTo>
                <a:lnTo>
                  <a:pt x="435926" y="771681"/>
                </a:lnTo>
                <a:lnTo>
                  <a:pt x="387350" y="774700"/>
                </a:lnTo>
                <a:lnTo>
                  <a:pt x="338773" y="771681"/>
                </a:lnTo>
                <a:lnTo>
                  <a:pt x="291993" y="762866"/>
                </a:lnTo>
                <a:lnTo>
                  <a:pt x="247375" y="748619"/>
                </a:lnTo>
                <a:lnTo>
                  <a:pt x="205281" y="729304"/>
                </a:lnTo>
                <a:lnTo>
                  <a:pt x="166074" y="705283"/>
                </a:lnTo>
                <a:lnTo>
                  <a:pt x="130119" y="676921"/>
                </a:lnTo>
                <a:lnTo>
                  <a:pt x="97778" y="644580"/>
                </a:lnTo>
                <a:lnTo>
                  <a:pt x="69416" y="608625"/>
                </a:lnTo>
                <a:lnTo>
                  <a:pt x="45395" y="569418"/>
                </a:lnTo>
                <a:lnTo>
                  <a:pt x="26080" y="527324"/>
                </a:lnTo>
                <a:lnTo>
                  <a:pt x="11833" y="482706"/>
                </a:lnTo>
                <a:lnTo>
                  <a:pt x="3018" y="435926"/>
                </a:lnTo>
                <a:lnTo>
                  <a:pt x="0" y="387350"/>
                </a:lnTo>
                <a:close/>
              </a:path>
            </a:pathLst>
          </a:custGeom>
          <a:ln w="3810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53666" y="2129789"/>
            <a:ext cx="11874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0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600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事业部总裁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2650" y="1866900"/>
            <a:ext cx="768350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2650" y="1866900"/>
            <a:ext cx="768350" cy="774700"/>
          </a:xfrm>
          <a:custGeom>
            <a:avLst/>
            <a:gdLst/>
            <a:ahLst/>
            <a:cxnLst/>
            <a:rect l="l" t="t" r="r" b="b"/>
            <a:pathLst>
              <a:path w="768350" h="774700">
                <a:moveTo>
                  <a:pt x="0" y="387350"/>
                </a:moveTo>
                <a:lnTo>
                  <a:pt x="2992" y="338773"/>
                </a:lnTo>
                <a:lnTo>
                  <a:pt x="11730" y="291993"/>
                </a:lnTo>
                <a:lnTo>
                  <a:pt x="25854" y="247375"/>
                </a:lnTo>
                <a:lnTo>
                  <a:pt x="45003" y="205281"/>
                </a:lnTo>
                <a:lnTo>
                  <a:pt x="68819" y="166074"/>
                </a:lnTo>
                <a:lnTo>
                  <a:pt x="96942" y="130119"/>
                </a:lnTo>
                <a:lnTo>
                  <a:pt x="129011" y="97778"/>
                </a:lnTo>
                <a:lnTo>
                  <a:pt x="164668" y="69416"/>
                </a:lnTo>
                <a:lnTo>
                  <a:pt x="203553" y="45395"/>
                </a:lnTo>
                <a:lnTo>
                  <a:pt x="245305" y="26080"/>
                </a:lnTo>
                <a:lnTo>
                  <a:pt x="289566" y="11833"/>
                </a:lnTo>
                <a:lnTo>
                  <a:pt x="335976" y="3018"/>
                </a:lnTo>
                <a:lnTo>
                  <a:pt x="384175" y="0"/>
                </a:lnTo>
                <a:lnTo>
                  <a:pt x="432373" y="3018"/>
                </a:lnTo>
                <a:lnTo>
                  <a:pt x="478783" y="11833"/>
                </a:lnTo>
                <a:lnTo>
                  <a:pt x="523044" y="26080"/>
                </a:lnTo>
                <a:lnTo>
                  <a:pt x="564796" y="45395"/>
                </a:lnTo>
                <a:lnTo>
                  <a:pt x="603681" y="69416"/>
                </a:lnTo>
                <a:lnTo>
                  <a:pt x="639338" y="97778"/>
                </a:lnTo>
                <a:lnTo>
                  <a:pt x="671407" y="130119"/>
                </a:lnTo>
                <a:lnTo>
                  <a:pt x="699530" y="166074"/>
                </a:lnTo>
                <a:lnTo>
                  <a:pt x="723346" y="205281"/>
                </a:lnTo>
                <a:lnTo>
                  <a:pt x="742495" y="247375"/>
                </a:lnTo>
                <a:lnTo>
                  <a:pt x="756619" y="291993"/>
                </a:lnTo>
                <a:lnTo>
                  <a:pt x="765357" y="338773"/>
                </a:lnTo>
                <a:lnTo>
                  <a:pt x="768350" y="387350"/>
                </a:lnTo>
                <a:lnTo>
                  <a:pt x="765357" y="435926"/>
                </a:lnTo>
                <a:lnTo>
                  <a:pt x="756619" y="482706"/>
                </a:lnTo>
                <a:lnTo>
                  <a:pt x="742495" y="527324"/>
                </a:lnTo>
                <a:lnTo>
                  <a:pt x="723346" y="569418"/>
                </a:lnTo>
                <a:lnTo>
                  <a:pt x="699530" y="608625"/>
                </a:lnTo>
                <a:lnTo>
                  <a:pt x="671407" y="644580"/>
                </a:lnTo>
                <a:lnTo>
                  <a:pt x="639338" y="676921"/>
                </a:lnTo>
                <a:lnTo>
                  <a:pt x="603681" y="705283"/>
                </a:lnTo>
                <a:lnTo>
                  <a:pt x="564796" y="729304"/>
                </a:lnTo>
                <a:lnTo>
                  <a:pt x="523044" y="748619"/>
                </a:lnTo>
                <a:lnTo>
                  <a:pt x="478783" y="762866"/>
                </a:lnTo>
                <a:lnTo>
                  <a:pt x="432373" y="771681"/>
                </a:lnTo>
                <a:lnTo>
                  <a:pt x="384175" y="774700"/>
                </a:lnTo>
                <a:lnTo>
                  <a:pt x="335976" y="771681"/>
                </a:lnTo>
                <a:lnTo>
                  <a:pt x="289566" y="762866"/>
                </a:lnTo>
                <a:lnTo>
                  <a:pt x="245305" y="748619"/>
                </a:lnTo>
                <a:lnTo>
                  <a:pt x="203553" y="729304"/>
                </a:lnTo>
                <a:lnTo>
                  <a:pt x="164668" y="705283"/>
                </a:lnTo>
                <a:lnTo>
                  <a:pt x="129011" y="676921"/>
                </a:lnTo>
                <a:lnTo>
                  <a:pt x="96942" y="644580"/>
                </a:lnTo>
                <a:lnTo>
                  <a:pt x="68819" y="608625"/>
                </a:lnTo>
                <a:lnTo>
                  <a:pt x="45003" y="569418"/>
                </a:lnTo>
                <a:lnTo>
                  <a:pt x="25854" y="527324"/>
                </a:lnTo>
                <a:lnTo>
                  <a:pt x="11730" y="482706"/>
                </a:lnTo>
                <a:lnTo>
                  <a:pt x="2992" y="435926"/>
                </a:lnTo>
                <a:lnTo>
                  <a:pt x="0" y="387350"/>
                </a:lnTo>
                <a:close/>
              </a:path>
            </a:pathLst>
          </a:custGeom>
          <a:ln w="3810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74184" y="2140839"/>
            <a:ext cx="1170305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600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事业部总裁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18150" y="1866900"/>
            <a:ext cx="774700" cy="774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18150" y="1866900"/>
            <a:ext cx="774700" cy="774700"/>
          </a:xfrm>
          <a:custGeom>
            <a:avLst/>
            <a:gdLst/>
            <a:ahLst/>
            <a:cxnLst/>
            <a:rect l="l" t="t" r="r" b="b"/>
            <a:pathLst>
              <a:path w="774700" h="774700">
                <a:moveTo>
                  <a:pt x="0" y="387350"/>
                </a:moveTo>
                <a:lnTo>
                  <a:pt x="3018" y="338773"/>
                </a:lnTo>
                <a:lnTo>
                  <a:pt x="11833" y="291993"/>
                </a:lnTo>
                <a:lnTo>
                  <a:pt x="26080" y="247375"/>
                </a:lnTo>
                <a:lnTo>
                  <a:pt x="45395" y="205281"/>
                </a:lnTo>
                <a:lnTo>
                  <a:pt x="69416" y="166074"/>
                </a:lnTo>
                <a:lnTo>
                  <a:pt x="97778" y="130119"/>
                </a:lnTo>
                <a:lnTo>
                  <a:pt x="130119" y="97778"/>
                </a:lnTo>
                <a:lnTo>
                  <a:pt x="166074" y="69416"/>
                </a:lnTo>
                <a:lnTo>
                  <a:pt x="205281" y="45395"/>
                </a:lnTo>
                <a:lnTo>
                  <a:pt x="247375" y="26080"/>
                </a:lnTo>
                <a:lnTo>
                  <a:pt x="291993" y="11833"/>
                </a:lnTo>
                <a:lnTo>
                  <a:pt x="338773" y="3018"/>
                </a:lnTo>
                <a:lnTo>
                  <a:pt x="387350" y="0"/>
                </a:lnTo>
                <a:lnTo>
                  <a:pt x="435926" y="3018"/>
                </a:lnTo>
                <a:lnTo>
                  <a:pt x="482706" y="11833"/>
                </a:lnTo>
                <a:lnTo>
                  <a:pt x="527324" y="26080"/>
                </a:lnTo>
                <a:lnTo>
                  <a:pt x="569418" y="45395"/>
                </a:lnTo>
                <a:lnTo>
                  <a:pt x="608625" y="69416"/>
                </a:lnTo>
                <a:lnTo>
                  <a:pt x="644580" y="97778"/>
                </a:lnTo>
                <a:lnTo>
                  <a:pt x="676921" y="130119"/>
                </a:lnTo>
                <a:lnTo>
                  <a:pt x="705283" y="166074"/>
                </a:lnTo>
                <a:lnTo>
                  <a:pt x="729304" y="205281"/>
                </a:lnTo>
                <a:lnTo>
                  <a:pt x="748619" y="247375"/>
                </a:lnTo>
                <a:lnTo>
                  <a:pt x="762866" y="291993"/>
                </a:lnTo>
                <a:lnTo>
                  <a:pt x="771681" y="338773"/>
                </a:lnTo>
                <a:lnTo>
                  <a:pt x="774700" y="387350"/>
                </a:lnTo>
                <a:lnTo>
                  <a:pt x="771681" y="435926"/>
                </a:lnTo>
                <a:lnTo>
                  <a:pt x="762866" y="482706"/>
                </a:lnTo>
                <a:lnTo>
                  <a:pt x="748619" y="527324"/>
                </a:lnTo>
                <a:lnTo>
                  <a:pt x="729304" y="569418"/>
                </a:lnTo>
                <a:lnTo>
                  <a:pt x="705283" y="608625"/>
                </a:lnTo>
                <a:lnTo>
                  <a:pt x="676921" y="644580"/>
                </a:lnTo>
                <a:lnTo>
                  <a:pt x="644580" y="676921"/>
                </a:lnTo>
                <a:lnTo>
                  <a:pt x="608625" y="705283"/>
                </a:lnTo>
                <a:lnTo>
                  <a:pt x="569418" y="729304"/>
                </a:lnTo>
                <a:lnTo>
                  <a:pt x="527324" y="748619"/>
                </a:lnTo>
                <a:lnTo>
                  <a:pt x="482706" y="762866"/>
                </a:lnTo>
                <a:lnTo>
                  <a:pt x="435926" y="771681"/>
                </a:lnTo>
                <a:lnTo>
                  <a:pt x="387350" y="774700"/>
                </a:lnTo>
                <a:lnTo>
                  <a:pt x="338773" y="771681"/>
                </a:lnTo>
                <a:lnTo>
                  <a:pt x="291993" y="762866"/>
                </a:lnTo>
                <a:lnTo>
                  <a:pt x="247375" y="748619"/>
                </a:lnTo>
                <a:lnTo>
                  <a:pt x="205281" y="729304"/>
                </a:lnTo>
                <a:lnTo>
                  <a:pt x="166074" y="705283"/>
                </a:lnTo>
                <a:lnTo>
                  <a:pt x="130119" y="676921"/>
                </a:lnTo>
                <a:lnTo>
                  <a:pt x="97778" y="644580"/>
                </a:lnTo>
                <a:lnTo>
                  <a:pt x="69416" y="608625"/>
                </a:lnTo>
                <a:lnTo>
                  <a:pt x="45395" y="569418"/>
                </a:lnTo>
                <a:lnTo>
                  <a:pt x="26080" y="527324"/>
                </a:lnTo>
                <a:lnTo>
                  <a:pt x="11833" y="482706"/>
                </a:lnTo>
                <a:lnTo>
                  <a:pt x="3018" y="435926"/>
                </a:lnTo>
                <a:lnTo>
                  <a:pt x="0" y="387350"/>
                </a:lnTo>
                <a:close/>
              </a:path>
            </a:pathLst>
          </a:custGeom>
          <a:ln w="3810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76034" y="2140839"/>
            <a:ext cx="11747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600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事业部总裁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5709" y="858265"/>
            <a:ext cx="4491990" cy="81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集团总裁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ct val="100000"/>
              </a:lnSpc>
            </a:pPr>
            <a:r>
              <a:rPr sz="1600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集</a:t>
            </a:r>
            <a:r>
              <a:rPr sz="1600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团</a:t>
            </a:r>
            <a:r>
              <a:rPr sz="1600" b="1" spc="-5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营销</a:t>
            </a:r>
            <a:r>
              <a:rPr sz="1600" dirty="0">
                <a:solidFill>
                  <a:srgbClr val="FF8506"/>
                </a:solidFill>
                <a:latin typeface="微软雅黑" panose="020B0503020204020204" charset="-122"/>
                <a:cs typeface="微软雅黑" panose="020B0503020204020204" charset="-122"/>
              </a:rPr>
              <a:t>副总裁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03650" y="1384300"/>
            <a:ext cx="12700" cy="490855"/>
          </a:xfrm>
          <a:custGeom>
            <a:avLst/>
            <a:gdLst/>
            <a:ahLst/>
            <a:cxnLst/>
            <a:rect l="l" t="t" r="r" b="b"/>
            <a:pathLst>
              <a:path w="12700" h="490855">
                <a:moveTo>
                  <a:pt x="12700" y="0"/>
                </a:moveTo>
                <a:lnTo>
                  <a:pt x="12700" y="245236"/>
                </a:lnTo>
                <a:lnTo>
                  <a:pt x="0" y="245236"/>
                </a:lnTo>
                <a:lnTo>
                  <a:pt x="0" y="490601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7200" y="1371600"/>
            <a:ext cx="2079625" cy="490855"/>
          </a:xfrm>
          <a:custGeom>
            <a:avLst/>
            <a:gdLst/>
            <a:ahLst/>
            <a:cxnLst/>
            <a:rect l="l" t="t" r="r" b="b"/>
            <a:pathLst>
              <a:path w="2079625" h="490855">
                <a:moveTo>
                  <a:pt x="2079625" y="0"/>
                </a:moveTo>
                <a:lnTo>
                  <a:pt x="2079625" y="245236"/>
                </a:lnTo>
                <a:lnTo>
                  <a:pt x="0" y="245236"/>
                </a:lnTo>
                <a:lnTo>
                  <a:pt x="0" y="490601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10000" y="1371600"/>
            <a:ext cx="2098675" cy="490855"/>
          </a:xfrm>
          <a:custGeom>
            <a:avLst/>
            <a:gdLst/>
            <a:ahLst/>
            <a:cxnLst/>
            <a:rect l="l" t="t" r="r" b="b"/>
            <a:pathLst>
              <a:path w="2098675" h="490855">
                <a:moveTo>
                  <a:pt x="0" y="0"/>
                </a:moveTo>
                <a:lnTo>
                  <a:pt x="0" y="245236"/>
                </a:lnTo>
                <a:lnTo>
                  <a:pt x="2098675" y="245236"/>
                </a:lnTo>
                <a:lnTo>
                  <a:pt x="2098675" y="490601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7425" y="3095625"/>
            <a:ext cx="285750" cy="292100"/>
          </a:xfrm>
          <a:custGeom>
            <a:avLst/>
            <a:gdLst/>
            <a:ahLst/>
            <a:cxnLst/>
            <a:rect l="l" t="t" r="r" b="b"/>
            <a:pathLst>
              <a:path w="285750" h="292100">
                <a:moveTo>
                  <a:pt x="142875" y="0"/>
                </a:moveTo>
                <a:lnTo>
                  <a:pt x="97716" y="7447"/>
                </a:lnTo>
                <a:lnTo>
                  <a:pt x="58495" y="28183"/>
                </a:lnTo>
                <a:lnTo>
                  <a:pt x="27567" y="59801"/>
                </a:lnTo>
                <a:lnTo>
                  <a:pt x="7284" y="99893"/>
                </a:lnTo>
                <a:lnTo>
                  <a:pt x="0" y="146050"/>
                </a:lnTo>
                <a:lnTo>
                  <a:pt x="7284" y="192206"/>
                </a:lnTo>
                <a:lnTo>
                  <a:pt x="27567" y="232298"/>
                </a:lnTo>
                <a:lnTo>
                  <a:pt x="58495" y="263916"/>
                </a:lnTo>
                <a:lnTo>
                  <a:pt x="97716" y="284652"/>
                </a:lnTo>
                <a:lnTo>
                  <a:pt x="142875" y="292100"/>
                </a:lnTo>
                <a:lnTo>
                  <a:pt x="188033" y="284652"/>
                </a:lnTo>
                <a:lnTo>
                  <a:pt x="227254" y="263916"/>
                </a:lnTo>
                <a:lnTo>
                  <a:pt x="258182" y="232298"/>
                </a:lnTo>
                <a:lnTo>
                  <a:pt x="278465" y="192206"/>
                </a:lnTo>
                <a:lnTo>
                  <a:pt x="285750" y="146050"/>
                </a:lnTo>
                <a:lnTo>
                  <a:pt x="278465" y="99893"/>
                </a:lnTo>
                <a:lnTo>
                  <a:pt x="258182" y="59801"/>
                </a:lnTo>
                <a:lnTo>
                  <a:pt x="227254" y="28183"/>
                </a:lnTo>
                <a:lnTo>
                  <a:pt x="188033" y="7447"/>
                </a:lnTo>
                <a:lnTo>
                  <a:pt x="142875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7425" y="3095625"/>
            <a:ext cx="285750" cy="292100"/>
          </a:xfrm>
          <a:custGeom>
            <a:avLst/>
            <a:gdLst/>
            <a:ahLst/>
            <a:cxnLst/>
            <a:rect l="l" t="t" r="r" b="b"/>
            <a:pathLst>
              <a:path w="285750" h="292100">
                <a:moveTo>
                  <a:pt x="0" y="146050"/>
                </a:moveTo>
                <a:lnTo>
                  <a:pt x="7284" y="99893"/>
                </a:lnTo>
                <a:lnTo>
                  <a:pt x="27567" y="59801"/>
                </a:lnTo>
                <a:lnTo>
                  <a:pt x="58495" y="28183"/>
                </a:lnTo>
                <a:lnTo>
                  <a:pt x="97716" y="7447"/>
                </a:lnTo>
                <a:lnTo>
                  <a:pt x="142875" y="0"/>
                </a:lnTo>
                <a:lnTo>
                  <a:pt x="188033" y="7447"/>
                </a:lnTo>
                <a:lnTo>
                  <a:pt x="227254" y="28183"/>
                </a:lnTo>
                <a:lnTo>
                  <a:pt x="258182" y="59801"/>
                </a:lnTo>
                <a:lnTo>
                  <a:pt x="278465" y="99893"/>
                </a:lnTo>
                <a:lnTo>
                  <a:pt x="285750" y="146050"/>
                </a:lnTo>
                <a:lnTo>
                  <a:pt x="278465" y="192206"/>
                </a:lnTo>
                <a:lnTo>
                  <a:pt x="258182" y="232298"/>
                </a:lnTo>
                <a:lnTo>
                  <a:pt x="227254" y="263916"/>
                </a:lnTo>
                <a:lnTo>
                  <a:pt x="188033" y="284652"/>
                </a:lnTo>
                <a:lnTo>
                  <a:pt x="142875" y="292100"/>
                </a:lnTo>
                <a:lnTo>
                  <a:pt x="97716" y="284652"/>
                </a:lnTo>
                <a:lnTo>
                  <a:pt x="58495" y="263916"/>
                </a:lnTo>
                <a:lnTo>
                  <a:pt x="27567" y="232298"/>
                </a:lnTo>
                <a:lnTo>
                  <a:pt x="7284" y="192206"/>
                </a:lnTo>
                <a:lnTo>
                  <a:pt x="0" y="146050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49628" y="3142233"/>
            <a:ext cx="55880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技术部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11375" y="3095625"/>
            <a:ext cx="285750" cy="292100"/>
          </a:xfrm>
          <a:custGeom>
            <a:avLst/>
            <a:gdLst/>
            <a:ahLst/>
            <a:cxnLst/>
            <a:rect l="l" t="t" r="r" b="b"/>
            <a:pathLst>
              <a:path w="285750" h="292100">
                <a:moveTo>
                  <a:pt x="142875" y="0"/>
                </a:moveTo>
                <a:lnTo>
                  <a:pt x="97731" y="7447"/>
                </a:lnTo>
                <a:lnTo>
                  <a:pt x="58512" y="28183"/>
                </a:lnTo>
                <a:lnTo>
                  <a:pt x="27578" y="59801"/>
                </a:lnTo>
                <a:lnTo>
                  <a:pt x="7287" y="99893"/>
                </a:lnTo>
                <a:lnTo>
                  <a:pt x="0" y="146050"/>
                </a:lnTo>
                <a:lnTo>
                  <a:pt x="7287" y="192206"/>
                </a:lnTo>
                <a:lnTo>
                  <a:pt x="27578" y="232298"/>
                </a:lnTo>
                <a:lnTo>
                  <a:pt x="58512" y="263916"/>
                </a:lnTo>
                <a:lnTo>
                  <a:pt x="97731" y="284652"/>
                </a:lnTo>
                <a:lnTo>
                  <a:pt x="142875" y="292100"/>
                </a:lnTo>
                <a:lnTo>
                  <a:pt x="188018" y="284652"/>
                </a:lnTo>
                <a:lnTo>
                  <a:pt x="227237" y="263916"/>
                </a:lnTo>
                <a:lnTo>
                  <a:pt x="258171" y="232298"/>
                </a:lnTo>
                <a:lnTo>
                  <a:pt x="278462" y="192206"/>
                </a:lnTo>
                <a:lnTo>
                  <a:pt x="285750" y="146050"/>
                </a:lnTo>
                <a:lnTo>
                  <a:pt x="278462" y="99893"/>
                </a:lnTo>
                <a:lnTo>
                  <a:pt x="258171" y="59801"/>
                </a:lnTo>
                <a:lnTo>
                  <a:pt x="227237" y="28183"/>
                </a:lnTo>
                <a:lnTo>
                  <a:pt x="188018" y="7447"/>
                </a:lnTo>
                <a:lnTo>
                  <a:pt x="142875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11375" y="3095625"/>
            <a:ext cx="285750" cy="292100"/>
          </a:xfrm>
          <a:custGeom>
            <a:avLst/>
            <a:gdLst/>
            <a:ahLst/>
            <a:cxnLst/>
            <a:rect l="l" t="t" r="r" b="b"/>
            <a:pathLst>
              <a:path w="285750" h="292100">
                <a:moveTo>
                  <a:pt x="0" y="146050"/>
                </a:moveTo>
                <a:lnTo>
                  <a:pt x="7287" y="99893"/>
                </a:lnTo>
                <a:lnTo>
                  <a:pt x="27578" y="59801"/>
                </a:lnTo>
                <a:lnTo>
                  <a:pt x="58512" y="28183"/>
                </a:lnTo>
                <a:lnTo>
                  <a:pt x="97731" y="7447"/>
                </a:lnTo>
                <a:lnTo>
                  <a:pt x="142875" y="0"/>
                </a:lnTo>
                <a:lnTo>
                  <a:pt x="188018" y="7447"/>
                </a:lnTo>
                <a:lnTo>
                  <a:pt x="227237" y="28183"/>
                </a:lnTo>
                <a:lnTo>
                  <a:pt x="258171" y="59801"/>
                </a:lnTo>
                <a:lnTo>
                  <a:pt x="278462" y="99893"/>
                </a:lnTo>
                <a:lnTo>
                  <a:pt x="285750" y="146050"/>
                </a:lnTo>
                <a:lnTo>
                  <a:pt x="278462" y="192206"/>
                </a:lnTo>
                <a:lnTo>
                  <a:pt x="258171" y="232298"/>
                </a:lnTo>
                <a:lnTo>
                  <a:pt x="227237" y="263916"/>
                </a:lnTo>
                <a:lnTo>
                  <a:pt x="188018" y="284652"/>
                </a:lnTo>
                <a:lnTo>
                  <a:pt x="142875" y="292100"/>
                </a:lnTo>
                <a:lnTo>
                  <a:pt x="97731" y="284652"/>
                </a:lnTo>
                <a:lnTo>
                  <a:pt x="58512" y="263916"/>
                </a:lnTo>
                <a:lnTo>
                  <a:pt x="27578" y="232298"/>
                </a:lnTo>
                <a:lnTo>
                  <a:pt x="7287" y="192206"/>
                </a:lnTo>
                <a:lnTo>
                  <a:pt x="0" y="146050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11375" y="3489325"/>
            <a:ext cx="285750" cy="292100"/>
          </a:xfrm>
          <a:custGeom>
            <a:avLst/>
            <a:gdLst/>
            <a:ahLst/>
            <a:cxnLst/>
            <a:rect l="l" t="t" r="r" b="b"/>
            <a:pathLst>
              <a:path w="285750" h="292100">
                <a:moveTo>
                  <a:pt x="142875" y="0"/>
                </a:moveTo>
                <a:lnTo>
                  <a:pt x="97731" y="7447"/>
                </a:lnTo>
                <a:lnTo>
                  <a:pt x="58512" y="28183"/>
                </a:lnTo>
                <a:lnTo>
                  <a:pt x="27578" y="59801"/>
                </a:lnTo>
                <a:lnTo>
                  <a:pt x="7287" y="99893"/>
                </a:lnTo>
                <a:lnTo>
                  <a:pt x="0" y="146050"/>
                </a:lnTo>
                <a:lnTo>
                  <a:pt x="7287" y="192206"/>
                </a:lnTo>
                <a:lnTo>
                  <a:pt x="27578" y="232298"/>
                </a:lnTo>
                <a:lnTo>
                  <a:pt x="58512" y="263916"/>
                </a:lnTo>
                <a:lnTo>
                  <a:pt x="97731" y="284652"/>
                </a:lnTo>
                <a:lnTo>
                  <a:pt x="142875" y="292100"/>
                </a:lnTo>
                <a:lnTo>
                  <a:pt x="188018" y="284652"/>
                </a:lnTo>
                <a:lnTo>
                  <a:pt x="227237" y="263916"/>
                </a:lnTo>
                <a:lnTo>
                  <a:pt x="258171" y="232298"/>
                </a:lnTo>
                <a:lnTo>
                  <a:pt x="278462" y="192206"/>
                </a:lnTo>
                <a:lnTo>
                  <a:pt x="285750" y="146050"/>
                </a:lnTo>
                <a:lnTo>
                  <a:pt x="278462" y="99893"/>
                </a:lnTo>
                <a:lnTo>
                  <a:pt x="258171" y="59801"/>
                </a:lnTo>
                <a:lnTo>
                  <a:pt x="227237" y="28183"/>
                </a:lnTo>
                <a:lnTo>
                  <a:pt x="188018" y="7447"/>
                </a:lnTo>
                <a:lnTo>
                  <a:pt x="142875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11375" y="3489325"/>
            <a:ext cx="285750" cy="292100"/>
          </a:xfrm>
          <a:custGeom>
            <a:avLst/>
            <a:gdLst/>
            <a:ahLst/>
            <a:cxnLst/>
            <a:rect l="l" t="t" r="r" b="b"/>
            <a:pathLst>
              <a:path w="285750" h="292100">
                <a:moveTo>
                  <a:pt x="0" y="146050"/>
                </a:moveTo>
                <a:lnTo>
                  <a:pt x="7287" y="99893"/>
                </a:lnTo>
                <a:lnTo>
                  <a:pt x="27578" y="59801"/>
                </a:lnTo>
                <a:lnTo>
                  <a:pt x="58512" y="28183"/>
                </a:lnTo>
                <a:lnTo>
                  <a:pt x="97731" y="7447"/>
                </a:lnTo>
                <a:lnTo>
                  <a:pt x="142875" y="0"/>
                </a:lnTo>
                <a:lnTo>
                  <a:pt x="188018" y="7447"/>
                </a:lnTo>
                <a:lnTo>
                  <a:pt x="227237" y="28183"/>
                </a:lnTo>
                <a:lnTo>
                  <a:pt x="258171" y="59801"/>
                </a:lnTo>
                <a:lnTo>
                  <a:pt x="278462" y="99893"/>
                </a:lnTo>
                <a:lnTo>
                  <a:pt x="285750" y="146050"/>
                </a:lnTo>
                <a:lnTo>
                  <a:pt x="278462" y="192206"/>
                </a:lnTo>
                <a:lnTo>
                  <a:pt x="258171" y="232298"/>
                </a:lnTo>
                <a:lnTo>
                  <a:pt x="227237" y="263916"/>
                </a:lnTo>
                <a:lnTo>
                  <a:pt x="188018" y="284652"/>
                </a:lnTo>
                <a:lnTo>
                  <a:pt x="142875" y="292100"/>
                </a:lnTo>
                <a:lnTo>
                  <a:pt x="97731" y="284652"/>
                </a:lnTo>
                <a:lnTo>
                  <a:pt x="58512" y="263916"/>
                </a:lnTo>
                <a:lnTo>
                  <a:pt x="27578" y="232298"/>
                </a:lnTo>
                <a:lnTo>
                  <a:pt x="7287" y="192206"/>
                </a:lnTo>
                <a:lnTo>
                  <a:pt x="0" y="146050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75864" y="3142233"/>
            <a:ext cx="560070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商务部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400" dirty="0">
                <a:solidFill>
                  <a:srgbClr val="282828"/>
                </a:solidFill>
                <a:latin typeface="微软雅黑" panose="020B0503020204020204" charset="-122"/>
                <a:cs typeface="微软雅黑" panose="020B0503020204020204" charset="-122"/>
              </a:rPr>
              <a:t>管理部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23950" y="2641600"/>
            <a:ext cx="603250" cy="455295"/>
          </a:xfrm>
          <a:custGeom>
            <a:avLst/>
            <a:gdLst/>
            <a:ahLst/>
            <a:cxnLst/>
            <a:rect l="l" t="t" r="r" b="b"/>
            <a:pathLst>
              <a:path w="603250" h="455294">
                <a:moveTo>
                  <a:pt x="602742" y="0"/>
                </a:moveTo>
                <a:lnTo>
                  <a:pt x="602742" y="227457"/>
                </a:lnTo>
                <a:lnTo>
                  <a:pt x="0" y="227457"/>
                </a:lnTo>
                <a:lnTo>
                  <a:pt x="0" y="454787"/>
                </a:lnTo>
              </a:path>
            </a:pathLst>
          </a:custGeom>
          <a:ln w="1269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27200" y="2635250"/>
            <a:ext cx="523240" cy="455295"/>
          </a:xfrm>
          <a:custGeom>
            <a:avLst/>
            <a:gdLst/>
            <a:ahLst/>
            <a:cxnLst/>
            <a:rect l="l" t="t" r="r" b="b"/>
            <a:pathLst>
              <a:path w="523239" h="455294">
                <a:moveTo>
                  <a:pt x="0" y="0"/>
                </a:moveTo>
                <a:lnTo>
                  <a:pt x="0" y="227457"/>
                </a:lnTo>
                <a:lnTo>
                  <a:pt x="522986" y="227457"/>
                </a:lnTo>
                <a:lnTo>
                  <a:pt x="522986" y="454787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54250" y="3384550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5697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90875" y="3095625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6050" y="0"/>
                </a:moveTo>
                <a:lnTo>
                  <a:pt x="99893" y="7447"/>
                </a:lnTo>
                <a:lnTo>
                  <a:pt x="59801" y="28183"/>
                </a:lnTo>
                <a:lnTo>
                  <a:pt x="28183" y="59801"/>
                </a:lnTo>
                <a:lnTo>
                  <a:pt x="7447" y="99893"/>
                </a:lnTo>
                <a:lnTo>
                  <a:pt x="0" y="146050"/>
                </a:lnTo>
                <a:lnTo>
                  <a:pt x="7447" y="192206"/>
                </a:lnTo>
                <a:lnTo>
                  <a:pt x="28183" y="232298"/>
                </a:lnTo>
                <a:lnTo>
                  <a:pt x="59801" y="263916"/>
                </a:lnTo>
                <a:lnTo>
                  <a:pt x="99893" y="284652"/>
                </a:lnTo>
                <a:lnTo>
                  <a:pt x="146050" y="292100"/>
                </a:lnTo>
                <a:lnTo>
                  <a:pt x="192206" y="284652"/>
                </a:lnTo>
                <a:lnTo>
                  <a:pt x="232298" y="263916"/>
                </a:lnTo>
                <a:lnTo>
                  <a:pt x="263916" y="232298"/>
                </a:lnTo>
                <a:lnTo>
                  <a:pt x="284652" y="192206"/>
                </a:lnTo>
                <a:lnTo>
                  <a:pt x="292100" y="146050"/>
                </a:lnTo>
                <a:lnTo>
                  <a:pt x="284652" y="99893"/>
                </a:lnTo>
                <a:lnTo>
                  <a:pt x="263916" y="59801"/>
                </a:lnTo>
                <a:lnTo>
                  <a:pt x="232298" y="28183"/>
                </a:lnTo>
                <a:lnTo>
                  <a:pt x="192206" y="7447"/>
                </a:lnTo>
                <a:lnTo>
                  <a:pt x="1460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90875" y="3095625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146050"/>
                </a:moveTo>
                <a:lnTo>
                  <a:pt x="7447" y="99893"/>
                </a:lnTo>
                <a:lnTo>
                  <a:pt x="28183" y="59801"/>
                </a:lnTo>
                <a:lnTo>
                  <a:pt x="59801" y="28183"/>
                </a:lnTo>
                <a:lnTo>
                  <a:pt x="99893" y="7447"/>
                </a:lnTo>
                <a:lnTo>
                  <a:pt x="146050" y="0"/>
                </a:lnTo>
                <a:lnTo>
                  <a:pt x="192206" y="7447"/>
                </a:lnTo>
                <a:lnTo>
                  <a:pt x="232298" y="28183"/>
                </a:lnTo>
                <a:lnTo>
                  <a:pt x="263916" y="59801"/>
                </a:lnTo>
                <a:lnTo>
                  <a:pt x="284652" y="99893"/>
                </a:lnTo>
                <a:lnTo>
                  <a:pt x="292100" y="146050"/>
                </a:lnTo>
                <a:lnTo>
                  <a:pt x="284652" y="192206"/>
                </a:lnTo>
                <a:lnTo>
                  <a:pt x="263916" y="232298"/>
                </a:lnTo>
                <a:lnTo>
                  <a:pt x="232298" y="263916"/>
                </a:lnTo>
                <a:lnTo>
                  <a:pt x="192206" y="284652"/>
                </a:lnTo>
                <a:lnTo>
                  <a:pt x="146050" y="292100"/>
                </a:lnTo>
                <a:lnTo>
                  <a:pt x="99893" y="284652"/>
                </a:lnTo>
                <a:lnTo>
                  <a:pt x="59801" y="263916"/>
                </a:lnTo>
                <a:lnTo>
                  <a:pt x="28183" y="232298"/>
                </a:lnTo>
                <a:lnTo>
                  <a:pt x="7447" y="192206"/>
                </a:lnTo>
                <a:lnTo>
                  <a:pt x="0" y="146050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29125" y="3095625"/>
            <a:ext cx="285750" cy="292100"/>
          </a:xfrm>
          <a:custGeom>
            <a:avLst/>
            <a:gdLst/>
            <a:ahLst/>
            <a:cxnLst/>
            <a:rect l="l" t="t" r="r" b="b"/>
            <a:pathLst>
              <a:path w="285750" h="292100">
                <a:moveTo>
                  <a:pt x="142875" y="0"/>
                </a:moveTo>
                <a:lnTo>
                  <a:pt x="97731" y="7447"/>
                </a:lnTo>
                <a:lnTo>
                  <a:pt x="58512" y="28183"/>
                </a:lnTo>
                <a:lnTo>
                  <a:pt x="27578" y="59801"/>
                </a:lnTo>
                <a:lnTo>
                  <a:pt x="7287" y="99893"/>
                </a:lnTo>
                <a:lnTo>
                  <a:pt x="0" y="146050"/>
                </a:lnTo>
                <a:lnTo>
                  <a:pt x="7287" y="192206"/>
                </a:lnTo>
                <a:lnTo>
                  <a:pt x="27578" y="232298"/>
                </a:lnTo>
                <a:lnTo>
                  <a:pt x="58512" y="263916"/>
                </a:lnTo>
                <a:lnTo>
                  <a:pt x="97731" y="284652"/>
                </a:lnTo>
                <a:lnTo>
                  <a:pt x="142875" y="292100"/>
                </a:lnTo>
                <a:lnTo>
                  <a:pt x="188018" y="284652"/>
                </a:lnTo>
                <a:lnTo>
                  <a:pt x="227237" y="263916"/>
                </a:lnTo>
                <a:lnTo>
                  <a:pt x="258171" y="232298"/>
                </a:lnTo>
                <a:lnTo>
                  <a:pt x="278462" y="192206"/>
                </a:lnTo>
                <a:lnTo>
                  <a:pt x="285750" y="146050"/>
                </a:lnTo>
                <a:lnTo>
                  <a:pt x="278462" y="99893"/>
                </a:lnTo>
                <a:lnTo>
                  <a:pt x="258171" y="59801"/>
                </a:lnTo>
                <a:lnTo>
                  <a:pt x="227237" y="28183"/>
                </a:lnTo>
                <a:lnTo>
                  <a:pt x="188018" y="7447"/>
                </a:lnTo>
                <a:lnTo>
                  <a:pt x="142875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29125" y="3095625"/>
            <a:ext cx="285750" cy="292100"/>
          </a:xfrm>
          <a:custGeom>
            <a:avLst/>
            <a:gdLst/>
            <a:ahLst/>
            <a:cxnLst/>
            <a:rect l="l" t="t" r="r" b="b"/>
            <a:pathLst>
              <a:path w="285750" h="292100">
                <a:moveTo>
                  <a:pt x="0" y="146050"/>
                </a:moveTo>
                <a:lnTo>
                  <a:pt x="7287" y="99893"/>
                </a:lnTo>
                <a:lnTo>
                  <a:pt x="27578" y="59801"/>
                </a:lnTo>
                <a:lnTo>
                  <a:pt x="58512" y="28183"/>
                </a:lnTo>
                <a:lnTo>
                  <a:pt x="97731" y="7447"/>
                </a:lnTo>
                <a:lnTo>
                  <a:pt x="142875" y="0"/>
                </a:lnTo>
                <a:lnTo>
                  <a:pt x="188018" y="7447"/>
                </a:lnTo>
                <a:lnTo>
                  <a:pt x="227237" y="28183"/>
                </a:lnTo>
                <a:lnTo>
                  <a:pt x="258171" y="59801"/>
                </a:lnTo>
                <a:lnTo>
                  <a:pt x="278462" y="99893"/>
                </a:lnTo>
                <a:lnTo>
                  <a:pt x="285750" y="146050"/>
                </a:lnTo>
                <a:lnTo>
                  <a:pt x="278462" y="192206"/>
                </a:lnTo>
                <a:lnTo>
                  <a:pt x="258171" y="232298"/>
                </a:lnTo>
                <a:lnTo>
                  <a:pt x="227237" y="263916"/>
                </a:lnTo>
                <a:lnTo>
                  <a:pt x="188018" y="284652"/>
                </a:lnTo>
                <a:lnTo>
                  <a:pt x="142875" y="292100"/>
                </a:lnTo>
                <a:lnTo>
                  <a:pt x="97731" y="284652"/>
                </a:lnTo>
                <a:lnTo>
                  <a:pt x="58512" y="263916"/>
                </a:lnTo>
                <a:lnTo>
                  <a:pt x="27578" y="232298"/>
                </a:lnTo>
                <a:lnTo>
                  <a:pt x="7287" y="192206"/>
                </a:lnTo>
                <a:lnTo>
                  <a:pt x="0" y="146050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90875" y="3502025"/>
            <a:ext cx="292100" cy="285750"/>
          </a:xfrm>
          <a:custGeom>
            <a:avLst/>
            <a:gdLst/>
            <a:ahLst/>
            <a:cxnLst/>
            <a:rect l="l" t="t" r="r" b="b"/>
            <a:pathLst>
              <a:path w="292100" h="285750">
                <a:moveTo>
                  <a:pt x="146050" y="0"/>
                </a:moveTo>
                <a:lnTo>
                  <a:pt x="99893" y="7287"/>
                </a:lnTo>
                <a:lnTo>
                  <a:pt x="59801" y="27578"/>
                </a:lnTo>
                <a:lnTo>
                  <a:pt x="28183" y="58512"/>
                </a:lnTo>
                <a:lnTo>
                  <a:pt x="7447" y="97731"/>
                </a:lnTo>
                <a:lnTo>
                  <a:pt x="0" y="142875"/>
                </a:lnTo>
                <a:lnTo>
                  <a:pt x="7447" y="188018"/>
                </a:lnTo>
                <a:lnTo>
                  <a:pt x="28183" y="227237"/>
                </a:lnTo>
                <a:lnTo>
                  <a:pt x="59801" y="258171"/>
                </a:lnTo>
                <a:lnTo>
                  <a:pt x="99893" y="278462"/>
                </a:lnTo>
                <a:lnTo>
                  <a:pt x="146050" y="285750"/>
                </a:lnTo>
                <a:lnTo>
                  <a:pt x="192206" y="278462"/>
                </a:lnTo>
                <a:lnTo>
                  <a:pt x="232298" y="258171"/>
                </a:lnTo>
                <a:lnTo>
                  <a:pt x="263916" y="227237"/>
                </a:lnTo>
                <a:lnTo>
                  <a:pt x="284652" y="188018"/>
                </a:lnTo>
                <a:lnTo>
                  <a:pt x="292100" y="142875"/>
                </a:lnTo>
                <a:lnTo>
                  <a:pt x="284652" y="97731"/>
                </a:lnTo>
                <a:lnTo>
                  <a:pt x="263916" y="58512"/>
                </a:lnTo>
                <a:lnTo>
                  <a:pt x="232298" y="27578"/>
                </a:lnTo>
                <a:lnTo>
                  <a:pt x="192206" y="7287"/>
                </a:lnTo>
                <a:lnTo>
                  <a:pt x="14605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90875" y="3502025"/>
            <a:ext cx="292100" cy="285750"/>
          </a:xfrm>
          <a:custGeom>
            <a:avLst/>
            <a:gdLst/>
            <a:ahLst/>
            <a:cxnLst/>
            <a:rect l="l" t="t" r="r" b="b"/>
            <a:pathLst>
              <a:path w="292100" h="285750">
                <a:moveTo>
                  <a:pt x="0" y="142875"/>
                </a:moveTo>
                <a:lnTo>
                  <a:pt x="7447" y="97731"/>
                </a:lnTo>
                <a:lnTo>
                  <a:pt x="28183" y="58512"/>
                </a:lnTo>
                <a:lnTo>
                  <a:pt x="59801" y="27578"/>
                </a:lnTo>
                <a:lnTo>
                  <a:pt x="99893" y="7287"/>
                </a:lnTo>
                <a:lnTo>
                  <a:pt x="146050" y="0"/>
                </a:lnTo>
                <a:lnTo>
                  <a:pt x="192206" y="7287"/>
                </a:lnTo>
                <a:lnTo>
                  <a:pt x="232298" y="27578"/>
                </a:lnTo>
                <a:lnTo>
                  <a:pt x="263916" y="58512"/>
                </a:lnTo>
                <a:lnTo>
                  <a:pt x="284652" y="97731"/>
                </a:lnTo>
                <a:lnTo>
                  <a:pt x="292100" y="142875"/>
                </a:lnTo>
                <a:lnTo>
                  <a:pt x="284652" y="188018"/>
                </a:lnTo>
                <a:lnTo>
                  <a:pt x="263916" y="227237"/>
                </a:lnTo>
                <a:lnTo>
                  <a:pt x="232298" y="258171"/>
                </a:lnTo>
                <a:lnTo>
                  <a:pt x="192206" y="278462"/>
                </a:lnTo>
                <a:lnTo>
                  <a:pt x="146050" y="285750"/>
                </a:lnTo>
                <a:lnTo>
                  <a:pt x="99893" y="278462"/>
                </a:lnTo>
                <a:lnTo>
                  <a:pt x="59801" y="258171"/>
                </a:lnTo>
                <a:lnTo>
                  <a:pt x="28183" y="227237"/>
                </a:lnTo>
                <a:lnTo>
                  <a:pt x="7447" y="188018"/>
                </a:lnTo>
                <a:lnTo>
                  <a:pt x="0" y="142875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557904" y="3142233"/>
            <a:ext cx="558800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82828"/>
                </a:solidFill>
                <a:latin typeface="微软雅黑" panose="020B0503020204020204" charset="-122"/>
                <a:cs typeface="微软雅黑" panose="020B0503020204020204" charset="-122"/>
              </a:rPr>
              <a:t>生产部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400" spc="-5" dirty="0">
                <a:solidFill>
                  <a:srgbClr val="282828"/>
                </a:solidFill>
                <a:latin typeface="微软雅黑" panose="020B0503020204020204" charset="-122"/>
                <a:cs typeface="微软雅黑" panose="020B0503020204020204" charset="-122"/>
              </a:rPr>
              <a:t>采购部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429125" y="35020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5" y="0"/>
                </a:moveTo>
                <a:lnTo>
                  <a:pt x="97731" y="7287"/>
                </a:lnTo>
                <a:lnTo>
                  <a:pt x="58512" y="27578"/>
                </a:lnTo>
                <a:lnTo>
                  <a:pt x="27578" y="58512"/>
                </a:lnTo>
                <a:lnTo>
                  <a:pt x="7287" y="97731"/>
                </a:lnTo>
                <a:lnTo>
                  <a:pt x="0" y="142875"/>
                </a:lnTo>
                <a:lnTo>
                  <a:pt x="7287" y="188018"/>
                </a:lnTo>
                <a:lnTo>
                  <a:pt x="27578" y="227237"/>
                </a:lnTo>
                <a:lnTo>
                  <a:pt x="58512" y="258171"/>
                </a:lnTo>
                <a:lnTo>
                  <a:pt x="97731" y="278462"/>
                </a:lnTo>
                <a:lnTo>
                  <a:pt x="142875" y="285750"/>
                </a:lnTo>
                <a:lnTo>
                  <a:pt x="188018" y="278462"/>
                </a:lnTo>
                <a:lnTo>
                  <a:pt x="227237" y="258171"/>
                </a:lnTo>
                <a:lnTo>
                  <a:pt x="258171" y="227237"/>
                </a:lnTo>
                <a:lnTo>
                  <a:pt x="278462" y="188018"/>
                </a:lnTo>
                <a:lnTo>
                  <a:pt x="285750" y="142875"/>
                </a:lnTo>
                <a:lnTo>
                  <a:pt x="278462" y="97731"/>
                </a:lnTo>
                <a:lnTo>
                  <a:pt x="258171" y="58512"/>
                </a:lnTo>
                <a:lnTo>
                  <a:pt x="227237" y="27578"/>
                </a:lnTo>
                <a:lnTo>
                  <a:pt x="188018" y="7287"/>
                </a:lnTo>
                <a:lnTo>
                  <a:pt x="142875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29125" y="35020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793615" y="3142233"/>
            <a:ext cx="560070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82828"/>
                </a:solidFill>
                <a:latin typeface="微软雅黑" panose="020B0503020204020204" charset="-122"/>
                <a:cs typeface="微软雅黑" panose="020B0503020204020204" charset="-122"/>
              </a:rPr>
              <a:t>广告部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400" dirty="0">
                <a:solidFill>
                  <a:srgbClr val="282828"/>
                </a:solidFill>
                <a:latin typeface="微软雅黑" panose="020B0503020204020204" charset="-122"/>
                <a:cs typeface="微软雅黑" panose="020B0503020204020204" charset="-122"/>
              </a:rPr>
              <a:t>设计部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327400" y="2622550"/>
            <a:ext cx="480695" cy="507365"/>
          </a:xfrm>
          <a:custGeom>
            <a:avLst/>
            <a:gdLst/>
            <a:ahLst/>
            <a:cxnLst/>
            <a:rect l="l" t="t" r="r" b="b"/>
            <a:pathLst>
              <a:path w="480695" h="507364">
                <a:moveTo>
                  <a:pt x="480313" y="0"/>
                </a:moveTo>
                <a:lnTo>
                  <a:pt x="480313" y="253492"/>
                </a:lnTo>
                <a:lnTo>
                  <a:pt x="0" y="253492"/>
                </a:lnTo>
                <a:lnTo>
                  <a:pt x="0" y="506984"/>
                </a:lnTo>
              </a:path>
            </a:pathLst>
          </a:custGeom>
          <a:ln w="12699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03650" y="2641600"/>
            <a:ext cx="762000" cy="454659"/>
          </a:xfrm>
          <a:custGeom>
            <a:avLst/>
            <a:gdLst/>
            <a:ahLst/>
            <a:cxnLst/>
            <a:rect l="l" t="t" r="r" b="b"/>
            <a:pathLst>
              <a:path w="762000" h="454660">
                <a:moveTo>
                  <a:pt x="0" y="0"/>
                </a:moveTo>
                <a:lnTo>
                  <a:pt x="0" y="227076"/>
                </a:lnTo>
                <a:lnTo>
                  <a:pt x="761873" y="227076"/>
                </a:lnTo>
                <a:lnTo>
                  <a:pt x="761873" y="454152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33750" y="3384550"/>
            <a:ext cx="0" cy="115570"/>
          </a:xfrm>
          <a:custGeom>
            <a:avLst/>
            <a:gdLst/>
            <a:ahLst/>
            <a:cxnLst/>
            <a:rect l="l" t="t" r="r" b="b"/>
            <a:pathLst>
              <a:path h="115570">
                <a:moveTo>
                  <a:pt x="0" y="0"/>
                </a:moveTo>
                <a:lnTo>
                  <a:pt x="0" y="115570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65650" y="3384550"/>
            <a:ext cx="0" cy="115570"/>
          </a:xfrm>
          <a:custGeom>
            <a:avLst/>
            <a:gdLst/>
            <a:ahLst/>
            <a:cxnLst/>
            <a:rect l="l" t="t" r="r" b="b"/>
            <a:pathLst>
              <a:path h="115570">
                <a:moveTo>
                  <a:pt x="0" y="0"/>
                </a:moveTo>
                <a:lnTo>
                  <a:pt x="0" y="115570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81675" y="30702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5" y="0"/>
                </a:moveTo>
                <a:lnTo>
                  <a:pt x="97731" y="7287"/>
                </a:lnTo>
                <a:lnTo>
                  <a:pt x="58512" y="27578"/>
                </a:lnTo>
                <a:lnTo>
                  <a:pt x="27578" y="58512"/>
                </a:lnTo>
                <a:lnTo>
                  <a:pt x="7287" y="97731"/>
                </a:lnTo>
                <a:lnTo>
                  <a:pt x="0" y="142875"/>
                </a:lnTo>
                <a:lnTo>
                  <a:pt x="7287" y="188018"/>
                </a:lnTo>
                <a:lnTo>
                  <a:pt x="27578" y="227237"/>
                </a:lnTo>
                <a:lnTo>
                  <a:pt x="58512" y="258171"/>
                </a:lnTo>
                <a:lnTo>
                  <a:pt x="97731" y="278462"/>
                </a:lnTo>
                <a:lnTo>
                  <a:pt x="142875" y="285750"/>
                </a:lnTo>
                <a:lnTo>
                  <a:pt x="188018" y="278462"/>
                </a:lnTo>
                <a:lnTo>
                  <a:pt x="227237" y="258171"/>
                </a:lnTo>
                <a:lnTo>
                  <a:pt x="258171" y="227237"/>
                </a:lnTo>
                <a:lnTo>
                  <a:pt x="278462" y="188018"/>
                </a:lnTo>
                <a:lnTo>
                  <a:pt x="285750" y="142875"/>
                </a:lnTo>
                <a:lnTo>
                  <a:pt x="278462" y="97731"/>
                </a:lnTo>
                <a:lnTo>
                  <a:pt x="258171" y="58512"/>
                </a:lnTo>
                <a:lnTo>
                  <a:pt x="227237" y="27578"/>
                </a:lnTo>
                <a:lnTo>
                  <a:pt x="188018" y="7287"/>
                </a:lnTo>
                <a:lnTo>
                  <a:pt x="142875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81675" y="30702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142875"/>
                </a:moveTo>
                <a:lnTo>
                  <a:pt x="7287" y="97731"/>
                </a:lnTo>
                <a:lnTo>
                  <a:pt x="27578" y="58512"/>
                </a:lnTo>
                <a:lnTo>
                  <a:pt x="58512" y="27578"/>
                </a:lnTo>
                <a:lnTo>
                  <a:pt x="97731" y="7287"/>
                </a:lnTo>
                <a:lnTo>
                  <a:pt x="142875" y="0"/>
                </a:lnTo>
                <a:lnTo>
                  <a:pt x="188018" y="7287"/>
                </a:lnTo>
                <a:lnTo>
                  <a:pt x="227237" y="27578"/>
                </a:lnTo>
                <a:lnTo>
                  <a:pt x="258171" y="58512"/>
                </a:lnTo>
                <a:lnTo>
                  <a:pt x="278462" y="97731"/>
                </a:lnTo>
                <a:lnTo>
                  <a:pt x="285750" y="142875"/>
                </a:lnTo>
                <a:lnTo>
                  <a:pt x="278462" y="188018"/>
                </a:lnTo>
                <a:lnTo>
                  <a:pt x="258171" y="227237"/>
                </a:lnTo>
                <a:lnTo>
                  <a:pt x="227237" y="258171"/>
                </a:lnTo>
                <a:lnTo>
                  <a:pt x="188018" y="278462"/>
                </a:lnTo>
                <a:lnTo>
                  <a:pt x="142875" y="285750"/>
                </a:lnTo>
                <a:lnTo>
                  <a:pt x="97731" y="278462"/>
                </a:lnTo>
                <a:lnTo>
                  <a:pt x="58512" y="258171"/>
                </a:lnTo>
                <a:lnTo>
                  <a:pt x="27578" y="227237"/>
                </a:lnTo>
                <a:lnTo>
                  <a:pt x="7287" y="188018"/>
                </a:lnTo>
                <a:lnTo>
                  <a:pt x="0" y="142875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81675" y="3470275"/>
            <a:ext cx="285750" cy="292100"/>
          </a:xfrm>
          <a:custGeom>
            <a:avLst/>
            <a:gdLst/>
            <a:ahLst/>
            <a:cxnLst/>
            <a:rect l="l" t="t" r="r" b="b"/>
            <a:pathLst>
              <a:path w="285750" h="292100">
                <a:moveTo>
                  <a:pt x="142875" y="0"/>
                </a:moveTo>
                <a:lnTo>
                  <a:pt x="97731" y="7447"/>
                </a:lnTo>
                <a:lnTo>
                  <a:pt x="58512" y="28183"/>
                </a:lnTo>
                <a:lnTo>
                  <a:pt x="27578" y="59801"/>
                </a:lnTo>
                <a:lnTo>
                  <a:pt x="7287" y="99893"/>
                </a:lnTo>
                <a:lnTo>
                  <a:pt x="0" y="146050"/>
                </a:lnTo>
                <a:lnTo>
                  <a:pt x="7287" y="192206"/>
                </a:lnTo>
                <a:lnTo>
                  <a:pt x="27578" y="232298"/>
                </a:lnTo>
                <a:lnTo>
                  <a:pt x="58512" y="263916"/>
                </a:lnTo>
                <a:lnTo>
                  <a:pt x="97731" y="284652"/>
                </a:lnTo>
                <a:lnTo>
                  <a:pt x="142875" y="292100"/>
                </a:lnTo>
                <a:lnTo>
                  <a:pt x="188018" y="284652"/>
                </a:lnTo>
                <a:lnTo>
                  <a:pt x="227237" y="263916"/>
                </a:lnTo>
                <a:lnTo>
                  <a:pt x="258171" y="232298"/>
                </a:lnTo>
                <a:lnTo>
                  <a:pt x="278462" y="192206"/>
                </a:lnTo>
                <a:lnTo>
                  <a:pt x="285750" y="146050"/>
                </a:lnTo>
                <a:lnTo>
                  <a:pt x="278462" y="99893"/>
                </a:lnTo>
                <a:lnTo>
                  <a:pt x="258171" y="59801"/>
                </a:lnTo>
                <a:lnTo>
                  <a:pt x="227237" y="28183"/>
                </a:lnTo>
                <a:lnTo>
                  <a:pt x="188018" y="7447"/>
                </a:lnTo>
                <a:lnTo>
                  <a:pt x="142875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81675" y="3470275"/>
            <a:ext cx="285750" cy="292100"/>
          </a:xfrm>
          <a:custGeom>
            <a:avLst/>
            <a:gdLst/>
            <a:ahLst/>
            <a:cxnLst/>
            <a:rect l="l" t="t" r="r" b="b"/>
            <a:pathLst>
              <a:path w="285750" h="292100">
                <a:moveTo>
                  <a:pt x="0" y="146050"/>
                </a:moveTo>
                <a:lnTo>
                  <a:pt x="7287" y="99893"/>
                </a:lnTo>
                <a:lnTo>
                  <a:pt x="27578" y="59801"/>
                </a:lnTo>
                <a:lnTo>
                  <a:pt x="58512" y="28183"/>
                </a:lnTo>
                <a:lnTo>
                  <a:pt x="97731" y="7447"/>
                </a:lnTo>
                <a:lnTo>
                  <a:pt x="142875" y="0"/>
                </a:lnTo>
                <a:lnTo>
                  <a:pt x="188018" y="7447"/>
                </a:lnTo>
                <a:lnTo>
                  <a:pt x="227237" y="28183"/>
                </a:lnTo>
                <a:lnTo>
                  <a:pt x="258171" y="59801"/>
                </a:lnTo>
                <a:lnTo>
                  <a:pt x="278462" y="99893"/>
                </a:lnTo>
                <a:lnTo>
                  <a:pt x="285750" y="146050"/>
                </a:lnTo>
                <a:lnTo>
                  <a:pt x="278462" y="192206"/>
                </a:lnTo>
                <a:lnTo>
                  <a:pt x="258171" y="232298"/>
                </a:lnTo>
                <a:lnTo>
                  <a:pt x="227237" y="263916"/>
                </a:lnTo>
                <a:lnTo>
                  <a:pt x="188018" y="284652"/>
                </a:lnTo>
                <a:lnTo>
                  <a:pt x="142875" y="292100"/>
                </a:lnTo>
                <a:lnTo>
                  <a:pt x="97731" y="284652"/>
                </a:lnTo>
                <a:lnTo>
                  <a:pt x="58512" y="263916"/>
                </a:lnTo>
                <a:lnTo>
                  <a:pt x="27578" y="232298"/>
                </a:lnTo>
                <a:lnTo>
                  <a:pt x="7287" y="192206"/>
                </a:lnTo>
                <a:lnTo>
                  <a:pt x="0" y="146050"/>
                </a:lnTo>
                <a:close/>
              </a:path>
            </a:pathLst>
          </a:custGeom>
          <a:ln w="3175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147053" y="3113658"/>
            <a:ext cx="560070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82828"/>
                </a:solidFill>
                <a:latin typeface="微软雅黑" panose="020B0503020204020204" charset="-122"/>
                <a:cs typeface="微软雅黑" panose="020B0503020204020204" charset="-122"/>
              </a:rPr>
              <a:t>技术部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广告部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905500" y="2641600"/>
            <a:ext cx="14604" cy="426720"/>
          </a:xfrm>
          <a:custGeom>
            <a:avLst/>
            <a:gdLst/>
            <a:ahLst/>
            <a:cxnLst/>
            <a:rect l="l" t="t" r="r" b="b"/>
            <a:pathLst>
              <a:path w="14604" h="426719">
                <a:moveTo>
                  <a:pt x="0" y="0"/>
                </a:moveTo>
                <a:lnTo>
                  <a:pt x="14478" y="426720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18200" y="3352800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5823"/>
                </a:lnTo>
              </a:path>
            </a:pathLst>
          </a:custGeom>
          <a:ln w="127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34632" y="4308792"/>
            <a:ext cx="8712200" cy="30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针对未来业务模式的组织架构图和组织策略，思考线从业务到组织架构再到排兵布阵。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819525" y="1520825"/>
            <a:ext cx="2576830" cy="0"/>
          </a:xfrm>
          <a:custGeom>
            <a:avLst/>
            <a:gdLst/>
            <a:ahLst/>
            <a:cxnLst/>
            <a:rect l="l" t="t" r="r" b="b"/>
            <a:pathLst>
              <a:path w="2576829">
                <a:moveTo>
                  <a:pt x="0" y="0"/>
                </a:moveTo>
                <a:lnTo>
                  <a:pt x="2576576" y="0"/>
                </a:lnTo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45250" y="1155700"/>
            <a:ext cx="774700" cy="755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45250" y="1155700"/>
            <a:ext cx="774700" cy="755650"/>
          </a:xfrm>
          <a:custGeom>
            <a:avLst/>
            <a:gdLst/>
            <a:ahLst/>
            <a:cxnLst/>
            <a:rect l="l" t="t" r="r" b="b"/>
            <a:pathLst>
              <a:path w="774700" h="755650">
                <a:moveTo>
                  <a:pt x="0" y="377825"/>
                </a:moveTo>
                <a:lnTo>
                  <a:pt x="3018" y="330432"/>
                </a:lnTo>
                <a:lnTo>
                  <a:pt x="11833" y="284796"/>
                </a:lnTo>
                <a:lnTo>
                  <a:pt x="26080" y="241271"/>
                </a:lnTo>
                <a:lnTo>
                  <a:pt x="45395" y="200210"/>
                </a:lnTo>
                <a:lnTo>
                  <a:pt x="69416" y="161968"/>
                </a:lnTo>
                <a:lnTo>
                  <a:pt x="97778" y="126898"/>
                </a:lnTo>
                <a:lnTo>
                  <a:pt x="130119" y="95356"/>
                </a:lnTo>
                <a:lnTo>
                  <a:pt x="166074" y="67695"/>
                </a:lnTo>
                <a:lnTo>
                  <a:pt x="205281" y="44269"/>
                </a:lnTo>
                <a:lnTo>
                  <a:pt x="247375" y="25432"/>
                </a:lnTo>
                <a:lnTo>
                  <a:pt x="291993" y="11539"/>
                </a:lnTo>
                <a:lnTo>
                  <a:pt x="338773" y="2943"/>
                </a:lnTo>
                <a:lnTo>
                  <a:pt x="387350" y="0"/>
                </a:lnTo>
                <a:lnTo>
                  <a:pt x="435926" y="2943"/>
                </a:lnTo>
                <a:lnTo>
                  <a:pt x="482706" y="11539"/>
                </a:lnTo>
                <a:lnTo>
                  <a:pt x="527324" y="25432"/>
                </a:lnTo>
                <a:lnTo>
                  <a:pt x="569418" y="44269"/>
                </a:lnTo>
                <a:lnTo>
                  <a:pt x="608625" y="67695"/>
                </a:lnTo>
                <a:lnTo>
                  <a:pt x="644580" y="95356"/>
                </a:lnTo>
                <a:lnTo>
                  <a:pt x="676921" y="126898"/>
                </a:lnTo>
                <a:lnTo>
                  <a:pt x="705283" y="161968"/>
                </a:lnTo>
                <a:lnTo>
                  <a:pt x="729304" y="200210"/>
                </a:lnTo>
                <a:lnTo>
                  <a:pt x="748619" y="241271"/>
                </a:lnTo>
                <a:lnTo>
                  <a:pt x="762866" y="284796"/>
                </a:lnTo>
                <a:lnTo>
                  <a:pt x="771681" y="330432"/>
                </a:lnTo>
                <a:lnTo>
                  <a:pt x="774700" y="377825"/>
                </a:lnTo>
                <a:lnTo>
                  <a:pt x="771681" y="425217"/>
                </a:lnTo>
                <a:lnTo>
                  <a:pt x="762866" y="470853"/>
                </a:lnTo>
                <a:lnTo>
                  <a:pt x="748619" y="514378"/>
                </a:lnTo>
                <a:lnTo>
                  <a:pt x="729304" y="555439"/>
                </a:lnTo>
                <a:lnTo>
                  <a:pt x="705283" y="593681"/>
                </a:lnTo>
                <a:lnTo>
                  <a:pt x="676921" y="628751"/>
                </a:lnTo>
                <a:lnTo>
                  <a:pt x="644580" y="660293"/>
                </a:lnTo>
                <a:lnTo>
                  <a:pt x="608625" y="687954"/>
                </a:lnTo>
                <a:lnTo>
                  <a:pt x="569418" y="711380"/>
                </a:lnTo>
                <a:lnTo>
                  <a:pt x="527324" y="730217"/>
                </a:lnTo>
                <a:lnTo>
                  <a:pt x="482706" y="744110"/>
                </a:lnTo>
                <a:lnTo>
                  <a:pt x="435926" y="752706"/>
                </a:lnTo>
                <a:lnTo>
                  <a:pt x="387350" y="755650"/>
                </a:lnTo>
                <a:lnTo>
                  <a:pt x="338773" y="752706"/>
                </a:lnTo>
                <a:lnTo>
                  <a:pt x="291993" y="744110"/>
                </a:lnTo>
                <a:lnTo>
                  <a:pt x="247375" y="730217"/>
                </a:lnTo>
                <a:lnTo>
                  <a:pt x="205281" y="711380"/>
                </a:lnTo>
                <a:lnTo>
                  <a:pt x="166074" y="687954"/>
                </a:lnTo>
                <a:lnTo>
                  <a:pt x="130119" y="660293"/>
                </a:lnTo>
                <a:lnTo>
                  <a:pt x="97778" y="628751"/>
                </a:lnTo>
                <a:lnTo>
                  <a:pt x="69416" y="593681"/>
                </a:lnTo>
                <a:lnTo>
                  <a:pt x="45395" y="555439"/>
                </a:lnTo>
                <a:lnTo>
                  <a:pt x="26080" y="514378"/>
                </a:lnTo>
                <a:lnTo>
                  <a:pt x="11833" y="470853"/>
                </a:lnTo>
                <a:lnTo>
                  <a:pt x="3018" y="425217"/>
                </a:lnTo>
                <a:lnTo>
                  <a:pt x="0" y="377825"/>
                </a:lnTo>
                <a:close/>
              </a:path>
            </a:pathLst>
          </a:custGeom>
          <a:ln w="38100">
            <a:solidFill>
              <a:srgbClr val="FF8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120650"/>
            <a:ext cx="501650" cy="577850"/>
          </a:xfrm>
          <a:custGeom>
            <a:avLst/>
            <a:gdLst/>
            <a:ahLst/>
            <a:cxnLst/>
            <a:rect l="l" t="t" r="r" b="b"/>
            <a:pathLst>
              <a:path w="501650" h="577850">
                <a:moveTo>
                  <a:pt x="0" y="0"/>
                </a:moveTo>
                <a:lnTo>
                  <a:pt x="0" y="577850"/>
                </a:lnTo>
                <a:lnTo>
                  <a:pt x="50165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1251</Words>
  <Application>WPS 演示</Application>
  <PresentationFormat>全屏显示(16:9)</PresentationFormat>
  <Paragraphs>614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Theme</vt:lpstr>
      <vt:lpstr>人才盘点</vt:lpstr>
      <vt:lpstr>人才盘点如何助力业务发展</vt:lpstr>
      <vt:lpstr>人才盘点的意义</vt:lpstr>
      <vt:lpstr>人才盘点的流程</vt:lpstr>
      <vt:lpstr>如何解析和盘点业务战略</vt:lpstr>
      <vt:lpstr>如何解析和盘点业务战略-环境/趋势分析举例</vt:lpstr>
      <vt:lpstr>组织盘点-组织能力的GAP</vt:lpstr>
      <vt:lpstr>组织盘点-在旧业务模式下的组织架构</vt:lpstr>
      <vt:lpstr>组织盘点- 基于未来业务需求的架构调整</vt:lpstr>
      <vt:lpstr>组织盘点-岗位匹配度矩阵</vt:lpstr>
      <vt:lpstr>组织盘点-岗位的人才“热图”</vt:lpstr>
      <vt:lpstr>组织盘点-接班人计划</vt:lpstr>
      <vt:lpstr>人员盘点-人员现状分析</vt:lpstr>
      <vt:lpstr>人员盘点-人员现状分析</vt:lpstr>
      <vt:lpstr>人员盘点-人员现状分析维度清单</vt:lpstr>
      <vt:lpstr>人员盘点-人员现状分析维度清单</vt:lpstr>
      <vt:lpstr>人员盘点-人才评定和人才策略</vt:lpstr>
      <vt:lpstr>人员盘点-某BU人才现状盘点</vt:lpstr>
      <vt:lpstr>人员盘点-潜力评估</vt:lpstr>
      <vt:lpstr>人员盘点-学习力（潜力）评价表</vt:lpstr>
      <vt:lpstr>人员盘点-核心战将名单</vt:lpstr>
      <vt:lpstr>人员盘点-人才画像</vt:lpstr>
      <vt:lpstr>人员盘点-个人层面（核心战将IDP）</vt:lpstr>
      <vt:lpstr>人员盘点-行动计划</vt:lpstr>
      <vt:lpstr>人才策略</vt:lpstr>
      <vt:lpstr>人才策略-招聘举例</vt:lpstr>
      <vt:lpstr>人才策略-培训举例</vt:lpstr>
      <vt:lpstr>制定落地工作计划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人才盘点</dc:title>
  <dc:creator>Windows 用户</dc:creator>
  <cp:lastModifiedBy>zj.fanhm</cp:lastModifiedBy>
  <cp:revision>2</cp:revision>
  <dcterms:created xsi:type="dcterms:W3CDTF">2018-10-23T09:02:57Z</dcterms:created>
  <dcterms:modified xsi:type="dcterms:W3CDTF">2018-12-20T02:52:39Z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2018-10-23T00:00:00Z</vt:filetime>
  </property>
  <property fmtid="{D5CDD505-2E9C-101B-9397-08002B2CF9AE}" pid="5" name="KSOProductBuildVer">
    <vt:lpwstr>2052-10.1.0.7469</vt:lpwstr>
  </property>
</Properties>
</file>