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5" r:id="rId2"/>
  </p:sldMasterIdLst>
  <p:notesMasterIdLst>
    <p:notesMasterId r:id="rId24"/>
  </p:notesMasterIdLst>
  <p:handoutMasterIdLst>
    <p:handoutMasterId r:id="rId25"/>
  </p:handoutMasterIdLst>
  <p:sldIdLst>
    <p:sldId id="617" r:id="rId3"/>
    <p:sldId id="619" r:id="rId4"/>
    <p:sldId id="618" r:id="rId5"/>
    <p:sldId id="412" r:id="rId6"/>
    <p:sldId id="621" r:id="rId7"/>
    <p:sldId id="622" r:id="rId8"/>
    <p:sldId id="623" r:id="rId9"/>
    <p:sldId id="625" r:id="rId10"/>
    <p:sldId id="536" r:id="rId11"/>
    <p:sldId id="624" r:id="rId12"/>
    <p:sldId id="533" r:id="rId13"/>
    <p:sldId id="635" r:id="rId14"/>
    <p:sldId id="636" r:id="rId15"/>
    <p:sldId id="626" r:id="rId16"/>
    <p:sldId id="627" r:id="rId17"/>
    <p:sldId id="628" r:id="rId18"/>
    <p:sldId id="629" r:id="rId19"/>
    <p:sldId id="631" r:id="rId20"/>
    <p:sldId id="632" r:id="rId21"/>
    <p:sldId id="633" r:id="rId22"/>
    <p:sldId id="634" r:id="rId23"/>
  </p:sldIdLst>
  <p:sldSz cx="9144000" cy="6858000" type="screen4x3"/>
  <p:notesSz cx="6858000" cy="9144000"/>
  <p:defaultTextStyle>
    <a:defPPr>
      <a:defRPr lang="zh-CN"/>
    </a:defPPr>
    <a:lvl1pPr algn="l" rtl="0" fontAlgn="base">
      <a:spcBef>
        <a:spcPct val="0"/>
      </a:spcBef>
      <a:spcAft>
        <a:spcPct val="0"/>
      </a:spcAft>
      <a:defRPr sz="1400" kern="1200">
        <a:solidFill>
          <a:schemeClr val="tx1"/>
        </a:solidFill>
        <a:latin typeface="Arial" charset="0"/>
        <a:ea typeface="宋体" charset="-122"/>
        <a:cs typeface="+mn-cs"/>
      </a:defRPr>
    </a:lvl1pPr>
    <a:lvl2pPr marL="457200" algn="l" rtl="0" fontAlgn="base">
      <a:spcBef>
        <a:spcPct val="0"/>
      </a:spcBef>
      <a:spcAft>
        <a:spcPct val="0"/>
      </a:spcAft>
      <a:defRPr sz="1400" kern="1200">
        <a:solidFill>
          <a:schemeClr val="tx1"/>
        </a:solidFill>
        <a:latin typeface="Arial" charset="0"/>
        <a:ea typeface="宋体" charset="-122"/>
        <a:cs typeface="+mn-cs"/>
      </a:defRPr>
    </a:lvl2pPr>
    <a:lvl3pPr marL="914400" algn="l" rtl="0" fontAlgn="base">
      <a:spcBef>
        <a:spcPct val="0"/>
      </a:spcBef>
      <a:spcAft>
        <a:spcPct val="0"/>
      </a:spcAft>
      <a:defRPr sz="1400" kern="1200">
        <a:solidFill>
          <a:schemeClr val="tx1"/>
        </a:solidFill>
        <a:latin typeface="Arial" charset="0"/>
        <a:ea typeface="宋体" charset="-122"/>
        <a:cs typeface="+mn-cs"/>
      </a:defRPr>
    </a:lvl3pPr>
    <a:lvl4pPr marL="1371600" algn="l" rtl="0" fontAlgn="base">
      <a:spcBef>
        <a:spcPct val="0"/>
      </a:spcBef>
      <a:spcAft>
        <a:spcPct val="0"/>
      </a:spcAft>
      <a:defRPr sz="1400" kern="1200">
        <a:solidFill>
          <a:schemeClr val="tx1"/>
        </a:solidFill>
        <a:latin typeface="Arial" charset="0"/>
        <a:ea typeface="宋体" charset="-122"/>
        <a:cs typeface="+mn-cs"/>
      </a:defRPr>
    </a:lvl4pPr>
    <a:lvl5pPr marL="1828800" algn="l" rtl="0" fontAlgn="base">
      <a:spcBef>
        <a:spcPct val="0"/>
      </a:spcBef>
      <a:spcAft>
        <a:spcPct val="0"/>
      </a:spcAft>
      <a:defRPr sz="1400" kern="1200">
        <a:solidFill>
          <a:schemeClr val="tx1"/>
        </a:solidFill>
        <a:latin typeface="Arial" charset="0"/>
        <a:ea typeface="宋体" charset="-122"/>
        <a:cs typeface="+mn-cs"/>
      </a:defRPr>
    </a:lvl5pPr>
    <a:lvl6pPr marL="2286000" algn="l" defTabSz="914400" rtl="0" eaLnBrk="1" latinLnBrk="0" hangingPunct="1">
      <a:defRPr sz="1400" kern="1200">
        <a:solidFill>
          <a:schemeClr val="tx1"/>
        </a:solidFill>
        <a:latin typeface="Arial" charset="0"/>
        <a:ea typeface="宋体" charset="-122"/>
        <a:cs typeface="+mn-cs"/>
      </a:defRPr>
    </a:lvl6pPr>
    <a:lvl7pPr marL="2743200" algn="l" defTabSz="914400" rtl="0" eaLnBrk="1" latinLnBrk="0" hangingPunct="1">
      <a:defRPr sz="1400" kern="1200">
        <a:solidFill>
          <a:schemeClr val="tx1"/>
        </a:solidFill>
        <a:latin typeface="Arial" charset="0"/>
        <a:ea typeface="宋体" charset="-122"/>
        <a:cs typeface="+mn-cs"/>
      </a:defRPr>
    </a:lvl7pPr>
    <a:lvl8pPr marL="3200400" algn="l" defTabSz="914400" rtl="0" eaLnBrk="1" latinLnBrk="0" hangingPunct="1">
      <a:defRPr sz="1400" kern="1200">
        <a:solidFill>
          <a:schemeClr val="tx1"/>
        </a:solidFill>
        <a:latin typeface="Arial" charset="0"/>
        <a:ea typeface="宋体" charset="-122"/>
        <a:cs typeface="+mn-cs"/>
      </a:defRPr>
    </a:lvl8pPr>
    <a:lvl9pPr marL="3657600" algn="l" defTabSz="914400" rtl="0" eaLnBrk="1" latinLnBrk="0" hangingPunct="1">
      <a:defRPr sz="1400"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D4D"/>
    <a:srgbClr val="CCFFCC"/>
    <a:srgbClr val="99FFCC"/>
    <a:srgbClr val="CCFFFF"/>
    <a:srgbClr val="3399FF"/>
    <a:srgbClr val="C0C0C0"/>
    <a:srgbClr val="66FF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68" autoAdjust="0"/>
    <p:restoredTop sz="94608" autoAdjust="0"/>
  </p:normalViewPr>
  <p:slideViewPr>
    <p:cSldViewPr>
      <p:cViewPr varScale="1">
        <p:scale>
          <a:sx n="68" d="100"/>
          <a:sy n="68" d="100"/>
        </p:scale>
        <p:origin x="-1608" y="-104"/>
      </p:cViewPr>
      <p:guideLst>
        <p:guide orient="horz" pos="2205"/>
        <p:guide pos="29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7986"/>
    </p:cViewPr>
  </p:sorterViewPr>
  <p:notesViewPr>
    <p:cSldViewPr>
      <p:cViewPr varScale="1">
        <p:scale>
          <a:sx n="54" d="100"/>
          <a:sy n="54" d="100"/>
        </p:scale>
        <p:origin x="-292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FAE8D24-0C0A-4E43-B204-ACE9B2AA36E7}" type="datetimeFigureOut">
              <a:rPr lang="zh-CN" altLang="en-US"/>
              <a:pPr>
                <a:defRPr/>
              </a:pPr>
              <a:t>16/11/16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D6D020DE-C4B6-4BCE-9524-D0FC12B74E92}" type="slidenum">
              <a:rPr lang="zh-CN" altLang="en-US"/>
              <a:pPr>
                <a:defRPr/>
              </a:pPr>
              <a:t>‹#›</a:t>
            </a:fld>
            <a:endParaRPr lang="zh-CN" altLang="en-US"/>
          </a:p>
        </p:txBody>
      </p:sp>
    </p:spTree>
    <p:extLst>
      <p:ext uri="{BB962C8B-B14F-4D97-AF65-F5344CB8AC3E}">
        <p14:creationId xmlns:p14="http://schemas.microsoft.com/office/powerpoint/2010/main" val="26465268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1126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26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126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1126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8D71867-4E8D-492F-84BD-77AA1C015F8F}" type="slidenum">
              <a:rPr lang="en-US" altLang="zh-CN"/>
              <a:pPr>
                <a:defRPr/>
              </a:pPr>
              <a:t>‹#›</a:t>
            </a:fld>
            <a:endParaRPr lang="en-US" altLang="zh-CN"/>
          </a:p>
        </p:txBody>
      </p:sp>
    </p:spTree>
    <p:extLst>
      <p:ext uri="{BB962C8B-B14F-4D97-AF65-F5344CB8AC3E}">
        <p14:creationId xmlns:p14="http://schemas.microsoft.com/office/powerpoint/2010/main" val="39569265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44450"/>
            <a:ext cx="2209800" cy="60817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4925" y="44450"/>
            <a:ext cx="6480175" cy="608171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4925" y="44450"/>
            <a:ext cx="8842375" cy="5635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a:prstGeom prst="rect">
            <a:avLst/>
          </a:prstGeom>
        </p:spPr>
        <p:txBody>
          <a:bodyPr/>
          <a:lstStyle/>
          <a:p>
            <a:pPr lvl="0"/>
            <a:endParaRPr lang="zh-CN" alt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4925" y="44450"/>
            <a:ext cx="8842375" cy="608171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4925" y="44450"/>
            <a:ext cx="8842375" cy="5635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4" name="矩形 3"/>
          <p:cNvSpPr/>
          <p:nvPr userDrawn="1"/>
        </p:nvSpPr>
        <p:spPr>
          <a:xfrm>
            <a:off x="0" y="6143625"/>
            <a:ext cx="714375" cy="71437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zh-CN" altLang="en-US"/>
          </a:p>
        </p:txBody>
      </p:sp>
      <p:sp>
        <p:nvSpPr>
          <p:cNvPr id="5" name="矩形 4"/>
          <p:cNvSpPr/>
          <p:nvPr userDrawn="1"/>
        </p:nvSpPr>
        <p:spPr>
          <a:xfrm>
            <a:off x="6072188" y="6500813"/>
            <a:ext cx="2928937" cy="357187"/>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zh-CN" altLang="en-US"/>
          </a:p>
        </p:txBody>
      </p:sp>
      <p:sp>
        <p:nvSpPr>
          <p:cNvPr id="2" name="标题 1"/>
          <p:cNvSpPr>
            <a:spLocks noGrp="1"/>
          </p:cNvSpPr>
          <p:nvPr>
            <p:ph type="title"/>
          </p:nvPr>
        </p:nvSpPr>
        <p:spPr>
          <a:xfrm>
            <a:off x="34925" y="44450"/>
            <a:ext cx="8842375" cy="563563"/>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600200"/>
            <a:ext cx="8229600" cy="4525963"/>
          </a:xfrm>
          <a:prstGeom prst="rect">
            <a:avLst/>
          </a:prstGeom>
        </p:spPr>
        <p:txBody>
          <a:bodyPr/>
          <a:lstStyle/>
          <a:p>
            <a:pPr lvl="0"/>
            <a:endParaRPr lang="zh-CN" altLang="en-U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F0140C2-C572-4971-8284-FFE3F1F4BA9C}" type="datetimeFigureOut">
              <a:rPr lang="zh-CN" altLang="en-US" smtClean="0"/>
              <a:pPr/>
              <a:t>16/11/16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8C650D-CB77-457C-ADEC-EF985870BDF6}" type="slidenum">
              <a:rPr lang="zh-CN" altLang="en-US" smtClean="0"/>
              <a:pPr/>
              <a:t>‹#›</a:t>
            </a:fld>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F0140C2-C572-4971-8284-FFE3F1F4BA9C}" type="datetimeFigureOut">
              <a:rPr lang="zh-CN" altLang="en-US" smtClean="0"/>
              <a:pPr/>
              <a:t>16/11/16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8C650D-CB77-457C-ADEC-EF985870BDF6}"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F0140C2-C572-4971-8284-FFE3F1F4BA9C}" type="datetimeFigureOut">
              <a:rPr lang="zh-CN" altLang="en-US" smtClean="0"/>
              <a:pPr/>
              <a:t>16/11/16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8C650D-CB77-457C-ADEC-EF985870BDF6}"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F0140C2-C572-4971-8284-FFE3F1F4BA9C}" type="datetimeFigureOut">
              <a:rPr lang="zh-CN" altLang="en-US" smtClean="0"/>
              <a:pPr/>
              <a:t>16/11/16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8C650D-CB77-457C-ADEC-EF985870BDF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F0140C2-C572-4971-8284-FFE3F1F4BA9C}" type="datetimeFigureOut">
              <a:rPr lang="zh-CN" altLang="en-US" smtClean="0"/>
              <a:pPr/>
              <a:t>16/11/16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A8C650D-CB77-457C-ADEC-EF985870BDF6}"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F0140C2-C572-4971-8284-FFE3F1F4BA9C}" type="datetimeFigureOut">
              <a:rPr lang="zh-CN" altLang="en-US" smtClean="0"/>
              <a:pPr/>
              <a:t>16/11/16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A8C650D-CB77-457C-ADEC-EF985870BDF6}"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F0140C2-C572-4971-8284-FFE3F1F4BA9C}" type="datetimeFigureOut">
              <a:rPr lang="zh-CN" altLang="en-US" smtClean="0"/>
              <a:pPr/>
              <a:t>16/11/16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A8C650D-CB77-457C-ADEC-EF985870BDF6}"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F0140C2-C572-4971-8284-FFE3F1F4BA9C}" type="datetimeFigureOut">
              <a:rPr lang="zh-CN" altLang="en-US" smtClean="0"/>
              <a:pPr/>
              <a:t>16/11/16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8C650D-CB77-457C-ADEC-EF985870BDF6}" type="slidenum">
              <a:rPr lang="zh-CN" altLang="en-US" smtClean="0"/>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F0140C2-C572-4971-8284-FFE3F1F4BA9C}" type="datetimeFigureOut">
              <a:rPr lang="zh-CN" altLang="en-US" smtClean="0"/>
              <a:pPr/>
              <a:t>16/11/16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8C650D-CB77-457C-ADEC-EF985870BDF6}" type="slidenum">
              <a:rPr lang="zh-CN" altLang="en-US" smtClean="0"/>
              <a:pPr/>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F0140C2-C572-4971-8284-FFE3F1F4BA9C}" type="datetimeFigureOut">
              <a:rPr lang="zh-CN" altLang="en-US" smtClean="0"/>
              <a:pPr/>
              <a:t>16/11/16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8C650D-CB77-457C-ADEC-EF985870BDF6}" type="slidenum">
              <a:rPr lang="zh-CN" altLang="en-US" smtClean="0"/>
              <a:pPr/>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F0140C2-C572-4971-8284-FFE3F1F4BA9C}" type="datetimeFigureOut">
              <a:rPr lang="zh-CN" altLang="en-US" smtClean="0"/>
              <a:pPr/>
              <a:t>16/11/16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8C650D-CB77-457C-ADEC-EF985870BDF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6.xml"/><Relationship Id="rId12" Type="http://schemas.openxmlformats.org/officeDocument/2006/relationships/theme" Target="../theme/theme2.xml"/><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 Id="rId9" Type="http://schemas.openxmlformats.org/officeDocument/2006/relationships/slideLayout" Target="../slideLayouts/slideLayout24.xml"/><Relationship Id="rId10"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5" name="Rectangle 21"/>
          <p:cNvSpPr>
            <a:spLocks noChangeArrowheads="1"/>
          </p:cNvSpPr>
          <p:nvPr userDrawn="1"/>
        </p:nvSpPr>
        <p:spPr bwMode="auto">
          <a:xfrm>
            <a:off x="0" y="0"/>
            <a:ext cx="9144000" cy="692150"/>
          </a:xfrm>
          <a:prstGeom prst="rect">
            <a:avLst/>
          </a:prstGeom>
          <a:solidFill>
            <a:schemeClr val="accent2">
              <a:lumMod val="40000"/>
              <a:lumOff val="60000"/>
            </a:schemeClr>
          </a:solidFill>
          <a:ln w="9525">
            <a:noFill/>
            <a:miter lim="800000"/>
            <a:headEnd/>
            <a:tailEnd/>
          </a:ln>
          <a:effectLst/>
        </p:spPr>
        <p:txBody>
          <a:bodyPr wrap="none" anchor="ctr"/>
          <a:lstStyle/>
          <a:p>
            <a:pPr>
              <a:defRPr/>
            </a:pPr>
            <a:endParaRPr lang="zh-CN" altLang="en-US"/>
          </a:p>
        </p:txBody>
      </p:sp>
      <p:cxnSp>
        <p:nvCxnSpPr>
          <p:cNvPr id="1027" name="直接连接符 18"/>
          <p:cNvCxnSpPr>
            <a:cxnSpLocks noChangeShapeType="1"/>
          </p:cNvCxnSpPr>
          <p:nvPr userDrawn="1"/>
        </p:nvCxnSpPr>
        <p:spPr bwMode="auto">
          <a:xfrm>
            <a:off x="785813" y="6457950"/>
            <a:ext cx="8215312" cy="1588"/>
          </a:xfrm>
          <a:prstGeom prst="line">
            <a:avLst/>
          </a:prstGeom>
          <a:noFill/>
          <a:ln w="34925" algn="ctr">
            <a:solidFill>
              <a:srgbClr val="DDDDDD"/>
            </a:solidFill>
            <a:round/>
            <a:headEnd/>
            <a:tailEnd/>
          </a:ln>
        </p:spPr>
      </p:cxnSp>
      <p:sp>
        <p:nvSpPr>
          <p:cNvPr id="15" name="Rectangle 135"/>
          <p:cNvSpPr txBox="1">
            <a:spLocks noChangeArrowheads="1"/>
          </p:cNvSpPr>
          <p:nvPr userDrawn="1"/>
        </p:nvSpPr>
        <p:spPr bwMode="black">
          <a:xfrm>
            <a:off x="4286250" y="6480175"/>
            <a:ext cx="681038" cy="320675"/>
          </a:xfrm>
          <a:prstGeom prst="rect">
            <a:avLst/>
          </a:prstGeom>
          <a:noFill/>
          <a:ln w="9525" algn="ctr">
            <a:noFill/>
            <a:miter lim="800000"/>
            <a:headEnd/>
            <a:tailEnd/>
          </a:ln>
          <a:effectLst/>
        </p:spPr>
        <p:txBody>
          <a:bodyPr anchor="ctr"/>
          <a:lstStyle>
            <a:lvl1pPr latinLnBrk="0">
              <a:spcBef>
                <a:spcPct val="50000"/>
              </a:spcBef>
              <a:defRPr kumimoji="0" sz="1400" b="1">
                <a:latin typeface="Arial" charset="0"/>
                <a:cs typeface="Arial" charset="0"/>
              </a:defRPr>
            </a:lvl1pPr>
          </a:lstStyle>
          <a:p>
            <a:pPr algn="ctr" fontAlgn="auto">
              <a:spcAft>
                <a:spcPts val="0"/>
              </a:spcAft>
              <a:defRPr/>
            </a:pPr>
            <a:fld id="{8A52E2F1-3C70-42DB-B54C-9F3C097F1153}" type="slidenum">
              <a:rPr lang="x-none" altLang="en-US" smtClean="0">
                <a:ea typeface="+mn-ea"/>
              </a:rPr>
              <a:pPr algn="ctr" fontAlgn="auto">
                <a:spcAft>
                  <a:spcPts val="0"/>
                </a:spcAft>
                <a:defRPr/>
              </a:pPr>
              <a:t>‹#›</a:t>
            </a:fld>
            <a:endParaRPr lang="en-US" altLang="en-US" dirty="0">
              <a:ea typeface="+mn-ea"/>
            </a:endParaRPr>
          </a:p>
        </p:txBody>
      </p:sp>
      <p:sp>
        <p:nvSpPr>
          <p:cNvPr id="1046" name="Text Box 22"/>
          <p:cNvSpPr txBox="1">
            <a:spLocks noChangeArrowheads="1"/>
          </p:cNvSpPr>
          <p:nvPr userDrawn="1"/>
        </p:nvSpPr>
        <p:spPr bwMode="auto">
          <a:xfrm>
            <a:off x="123825" y="188913"/>
            <a:ext cx="190500" cy="384175"/>
          </a:xfrm>
          <a:prstGeom prst="rect">
            <a:avLst/>
          </a:prstGeom>
          <a:noFill/>
          <a:ln w="9525">
            <a:noFill/>
            <a:miter lim="800000"/>
            <a:headEnd/>
            <a:tailEnd/>
          </a:ln>
          <a:effectLst/>
        </p:spPr>
        <p:txBody>
          <a:bodyPr wrap="none" lIns="95783" tIns="47891" rIns="95783" bIns="47891">
            <a:spAutoFit/>
          </a:bodyPr>
          <a:lstStyle/>
          <a:p>
            <a:pPr defTabSz="957263">
              <a:spcBef>
                <a:spcPct val="50000"/>
              </a:spcBef>
              <a:defRPr/>
            </a:pPr>
            <a:endParaRPr lang="zh-CN" altLang="zh-CN" sz="1900"/>
          </a:p>
        </p:txBody>
      </p:sp>
      <p:sp>
        <p:nvSpPr>
          <p:cNvPr id="1030" name="Rectangle 23"/>
          <p:cNvSpPr>
            <a:spLocks noGrp="1" noChangeArrowheads="1"/>
          </p:cNvSpPr>
          <p:nvPr>
            <p:ph type="title"/>
          </p:nvPr>
        </p:nvSpPr>
        <p:spPr bwMode="auto">
          <a:xfrm>
            <a:off x="0" y="71414"/>
            <a:ext cx="8842375" cy="563563"/>
          </a:xfrm>
          <a:prstGeom prst="rect">
            <a:avLst/>
          </a:prstGeom>
          <a:noFill/>
          <a:ln w="9525">
            <a:noFill/>
            <a:miter lim="800000"/>
            <a:headEnd/>
            <a:tailEnd/>
          </a:ln>
        </p:spPr>
        <p:txBody>
          <a:bodyPr vert="horz" wrap="square" lIns="91430" tIns="45715" rIns="91430" bIns="45715" numCol="1" anchor="ctr" anchorCtr="0" compatLnSpc="1">
            <a:prstTxWarp prst="textNoShape">
              <a:avLst/>
            </a:prstTxWarp>
          </a:bodyPr>
          <a:lstStyle/>
          <a:p>
            <a:pPr lvl="0"/>
            <a:r>
              <a:rPr lang="zh-CN" altLang="en-US" dirty="0" smtClean="0"/>
              <a:t>单击此处编辑母版标题样式</a:t>
            </a:r>
          </a:p>
        </p:txBody>
      </p:sp>
    </p:spTree>
  </p:cSld>
  <p:clrMap bg1="lt1" tx1="dk1" bg2="lt2" tx2="dk2" accent1="accent1" accent2="accent2" accent3="accent3" accent4="accent4" accent5="accent5" accent6="accent6" hlink="hlink" folHlink="folHlink"/>
  <p:sldLayoutIdLst>
    <p:sldLayoutId id="2147483663" r:id="rId1"/>
    <p:sldLayoutId id="2147483662" r:id="rId2"/>
    <p:sldLayoutId id="2147483661" r:id="rId3"/>
    <p:sldLayoutId id="2147483660" r:id="rId4"/>
    <p:sldLayoutId id="2147483659" r:id="rId5"/>
    <p:sldLayoutId id="2147483658" r:id="rId6"/>
    <p:sldLayoutId id="2147483657" r:id="rId7"/>
    <p:sldLayoutId id="2147483656" r:id="rId8"/>
    <p:sldLayoutId id="2147483655" r:id="rId9"/>
    <p:sldLayoutId id="2147483654" r:id="rId10"/>
    <p:sldLayoutId id="2147483653" r:id="rId11"/>
    <p:sldLayoutId id="2147483652" r:id="rId12"/>
    <p:sldLayoutId id="2147483651" r:id="rId13"/>
    <p:sldLayoutId id="2147483650" r:id="rId14"/>
    <p:sldLayoutId id="2147483664" r:id="rId15"/>
  </p:sldLayoutIdLst>
  <p:txStyles>
    <p:titleStyle>
      <a:lvl1pPr algn="l" rtl="0" eaLnBrk="0" fontAlgn="base" hangingPunct="0">
        <a:spcBef>
          <a:spcPct val="0"/>
        </a:spcBef>
        <a:spcAft>
          <a:spcPct val="0"/>
        </a:spcAft>
        <a:defRPr sz="18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2400" b="1">
          <a:solidFill>
            <a:schemeClr val="bg1"/>
          </a:solidFill>
          <a:latin typeface="Arial" charset="0"/>
          <a:ea typeface="宋体" charset="-122"/>
        </a:defRPr>
      </a:lvl2pPr>
      <a:lvl3pPr algn="l" rtl="0" eaLnBrk="0" fontAlgn="base" hangingPunct="0">
        <a:spcBef>
          <a:spcPct val="0"/>
        </a:spcBef>
        <a:spcAft>
          <a:spcPct val="0"/>
        </a:spcAft>
        <a:defRPr sz="2400" b="1">
          <a:solidFill>
            <a:schemeClr val="bg1"/>
          </a:solidFill>
          <a:latin typeface="Arial" charset="0"/>
          <a:ea typeface="宋体" charset="-122"/>
        </a:defRPr>
      </a:lvl3pPr>
      <a:lvl4pPr algn="l" rtl="0" eaLnBrk="0" fontAlgn="base" hangingPunct="0">
        <a:spcBef>
          <a:spcPct val="0"/>
        </a:spcBef>
        <a:spcAft>
          <a:spcPct val="0"/>
        </a:spcAft>
        <a:defRPr sz="2400" b="1">
          <a:solidFill>
            <a:schemeClr val="bg1"/>
          </a:solidFill>
          <a:latin typeface="Arial" charset="0"/>
          <a:ea typeface="宋体" charset="-122"/>
        </a:defRPr>
      </a:lvl4pPr>
      <a:lvl5pPr algn="l" rtl="0" eaLnBrk="0" fontAlgn="base" hangingPunct="0">
        <a:spcBef>
          <a:spcPct val="0"/>
        </a:spcBef>
        <a:spcAft>
          <a:spcPct val="0"/>
        </a:spcAft>
        <a:defRPr sz="2400" b="1">
          <a:solidFill>
            <a:schemeClr val="bg1"/>
          </a:solidFill>
          <a:latin typeface="Arial" charset="0"/>
          <a:ea typeface="宋体" charset="-122"/>
        </a:defRPr>
      </a:lvl5pPr>
      <a:lvl6pPr marL="457200" algn="l" rtl="0" fontAlgn="base">
        <a:spcBef>
          <a:spcPct val="0"/>
        </a:spcBef>
        <a:spcAft>
          <a:spcPct val="0"/>
        </a:spcAft>
        <a:defRPr sz="2400" b="1">
          <a:solidFill>
            <a:schemeClr val="bg1"/>
          </a:solidFill>
          <a:latin typeface="Arial" charset="0"/>
          <a:ea typeface="宋体" charset="-122"/>
        </a:defRPr>
      </a:lvl6pPr>
      <a:lvl7pPr marL="914400" algn="l" rtl="0" fontAlgn="base">
        <a:spcBef>
          <a:spcPct val="0"/>
        </a:spcBef>
        <a:spcAft>
          <a:spcPct val="0"/>
        </a:spcAft>
        <a:defRPr sz="2400" b="1">
          <a:solidFill>
            <a:schemeClr val="bg1"/>
          </a:solidFill>
          <a:latin typeface="Arial" charset="0"/>
          <a:ea typeface="宋体" charset="-122"/>
        </a:defRPr>
      </a:lvl7pPr>
      <a:lvl8pPr marL="1371600" algn="l" rtl="0" fontAlgn="base">
        <a:spcBef>
          <a:spcPct val="0"/>
        </a:spcBef>
        <a:spcAft>
          <a:spcPct val="0"/>
        </a:spcAft>
        <a:defRPr sz="2400" b="1">
          <a:solidFill>
            <a:schemeClr val="bg1"/>
          </a:solidFill>
          <a:latin typeface="Arial" charset="0"/>
          <a:ea typeface="宋体" charset="-122"/>
        </a:defRPr>
      </a:lvl8pPr>
      <a:lvl9pPr marL="1828800" algn="l" rtl="0" fontAlgn="base">
        <a:spcBef>
          <a:spcPct val="0"/>
        </a:spcBef>
        <a:spcAft>
          <a:spcPct val="0"/>
        </a:spcAft>
        <a:defRPr sz="2400" b="1">
          <a:solidFill>
            <a:schemeClr val="bg1"/>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0140C2-C572-4971-8284-FFE3F1F4BA9C}" type="datetimeFigureOut">
              <a:rPr lang="zh-CN" altLang="en-US" smtClean="0"/>
              <a:pPr/>
              <a:t>16/11/16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8C650D-CB77-457C-ADEC-EF985870BDF6}" type="slidenum">
              <a:rPr lang="zh-CN" altLang="en-US" smtClean="0"/>
              <a:pPr/>
              <a:t>‹#›</a:t>
            </a:fld>
            <a:endParaRPr lang="zh-CN" altLang="en-US"/>
          </a:p>
        </p:txBody>
      </p:sp>
      <p:sp>
        <p:nvSpPr>
          <p:cNvPr id="15" name="Line 22"/>
          <p:cNvSpPr>
            <a:spLocks noChangeShapeType="1"/>
          </p:cNvSpPr>
          <p:nvPr userDrawn="1"/>
        </p:nvSpPr>
        <p:spPr bwMode="blackWhite">
          <a:xfrm>
            <a:off x="0" y="2564904"/>
            <a:ext cx="7696200"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54000" anchor="ctr"/>
          <a:lstStyle/>
          <a:p>
            <a:pPr fontAlgn="base" latinLnBrk="1">
              <a:lnSpc>
                <a:spcPct val="140000"/>
              </a:lnSpc>
              <a:spcBef>
                <a:spcPct val="20000"/>
              </a:spcBef>
              <a:spcAft>
                <a:spcPct val="0"/>
              </a:spcAft>
              <a:buClr>
                <a:srgbClr val="FF0000"/>
              </a:buClr>
              <a:buFont typeface="Wingdings" pitchFamily="2" charset="2"/>
              <a:buChar char="p"/>
            </a:pPr>
            <a:endParaRPr lang="zh-CN" altLang="en-US" sz="1200" smtClean="0">
              <a:solidFill>
                <a:srgbClr val="000000"/>
              </a:solidFill>
              <a:latin typeface="Calibri" pitchFamily="34" charset="0"/>
              <a:ea typeface="黑体" pitchFamily="49" charset="-122"/>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11560" y="2780928"/>
            <a:ext cx="7772400" cy="1470025"/>
          </a:xfrm>
        </p:spPr>
        <p:txBody>
          <a:bodyPr/>
          <a:lstStyle/>
          <a:p>
            <a:r>
              <a:rPr lang="zh-CN" altLang="en-US" b="1" dirty="0" smtClean="0">
                <a:latin typeface="微软雅黑"/>
                <a:ea typeface="微软雅黑"/>
                <a:cs typeface="微软雅黑"/>
              </a:rPr>
              <a:t>花旗银行</a:t>
            </a:r>
            <a:r>
              <a:rPr lang="zh-CN" altLang="en-US" b="1" dirty="0" smtClean="0">
                <a:latin typeface="微软雅黑"/>
                <a:ea typeface="微软雅黑"/>
                <a:cs typeface="微软雅黑"/>
              </a:rPr>
              <a:t>人才盘点</a:t>
            </a:r>
            <a:r>
              <a:rPr lang="zh-CN" altLang="en-US" b="1" dirty="0" smtClean="0">
                <a:latin typeface="微软雅黑"/>
                <a:ea typeface="微软雅黑"/>
                <a:cs typeface="微软雅黑"/>
              </a:rPr>
              <a:t>案例解析</a:t>
            </a:r>
            <a:endParaRPr lang="zh-CN" altLang="en-US" sz="2400" b="1" dirty="0">
              <a:latin typeface="微软雅黑"/>
              <a:ea typeface="微软雅黑"/>
              <a:cs typeface="微软雅黑"/>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人才盘点的结果</a:t>
            </a:r>
            <a:endParaRPr lang="zh-CN" altLang="en-US" dirty="0"/>
          </a:p>
        </p:txBody>
      </p:sp>
      <p:sp>
        <p:nvSpPr>
          <p:cNvPr id="4" name="矩形 3"/>
          <p:cNvSpPr/>
          <p:nvPr/>
        </p:nvSpPr>
        <p:spPr>
          <a:xfrm>
            <a:off x="322412" y="874465"/>
            <a:ext cx="8280920" cy="1345048"/>
          </a:xfrm>
          <a:prstGeom prst="rect">
            <a:avLst/>
          </a:prstGeom>
        </p:spPr>
        <p:txBody>
          <a:bodyPr wrap="square">
            <a:spAutoFit/>
          </a:bodyPr>
          <a:lstStyle/>
          <a:p>
            <a:pPr marL="285750" lvl="0" indent="-285750">
              <a:lnSpc>
                <a:spcPct val="150000"/>
              </a:lnSpc>
              <a:buClr>
                <a:srgbClr val="FF0000"/>
              </a:buClr>
              <a:buFont typeface="Wingdings" panose="05000000000000000000" pitchFamily="2" charset="2"/>
              <a:buChar char="p"/>
            </a:pPr>
            <a:r>
              <a:rPr lang="zh-CN" altLang="en-US" dirty="0" smtClean="0">
                <a:solidFill>
                  <a:srgbClr val="000000"/>
                </a:solidFill>
              </a:rPr>
              <a:t>人才盘点是中间产品，不是最终结果；</a:t>
            </a:r>
            <a:endParaRPr lang="en-US" altLang="zh-CN" dirty="0" smtClean="0">
              <a:solidFill>
                <a:srgbClr val="000000"/>
              </a:solidFill>
            </a:endParaRPr>
          </a:p>
          <a:p>
            <a:pPr marL="285750" lvl="0" indent="-285750">
              <a:lnSpc>
                <a:spcPct val="150000"/>
              </a:lnSpc>
              <a:buClr>
                <a:srgbClr val="FF0000"/>
              </a:buClr>
              <a:buFont typeface="Wingdings" panose="05000000000000000000" pitchFamily="2" charset="2"/>
              <a:buChar char="p"/>
            </a:pPr>
            <a:r>
              <a:rPr lang="zh-CN" altLang="en-US" dirty="0" smtClean="0">
                <a:solidFill>
                  <a:srgbClr val="000000"/>
                </a:solidFill>
              </a:rPr>
              <a:t>盘点的结果：公司需要增加的人员数、人员来源、人员能力如何、怎样提升人员能力，哪些人员要离职、如何减少人员流动；</a:t>
            </a:r>
            <a:endParaRPr lang="en-US" altLang="zh-CN" dirty="0" smtClean="0">
              <a:solidFill>
                <a:srgbClr val="000000"/>
              </a:solidFill>
            </a:endParaRPr>
          </a:p>
          <a:p>
            <a:pPr marL="285750" lvl="0" indent="-285750">
              <a:lnSpc>
                <a:spcPct val="150000"/>
              </a:lnSpc>
              <a:buClr>
                <a:srgbClr val="FF0000"/>
              </a:buClr>
              <a:buFont typeface="Wingdings" panose="05000000000000000000" pitchFamily="2" charset="2"/>
              <a:buChar char="p"/>
            </a:pPr>
            <a:r>
              <a:rPr lang="zh-CN" altLang="en-US" dirty="0" smtClean="0">
                <a:solidFill>
                  <a:srgbClr val="000000"/>
                </a:solidFill>
              </a:rPr>
              <a:t>人才盘点至少有三个用途：</a:t>
            </a:r>
            <a:endParaRPr lang="en-US" altLang="zh-CN" dirty="0" smtClean="0">
              <a:solidFill>
                <a:srgbClr val="000000"/>
              </a:solidFill>
            </a:endParaRPr>
          </a:p>
        </p:txBody>
      </p:sp>
      <p:sp>
        <p:nvSpPr>
          <p:cNvPr id="7" name="AutoShape 3"/>
          <p:cNvSpPr>
            <a:spLocks noChangeArrowheads="1"/>
          </p:cNvSpPr>
          <p:nvPr/>
        </p:nvSpPr>
        <p:spPr bwMode="auto">
          <a:xfrm>
            <a:off x="2445172" y="3302595"/>
            <a:ext cx="4044950" cy="2232025"/>
          </a:xfrm>
          <a:prstGeom prst="triangle">
            <a:avLst>
              <a:gd name="adj" fmla="val 50000"/>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72000" tIns="0" rIns="0" bIns="0" anchor="ctr">
            <a:noAutofit/>
          </a:bodyPr>
          <a:lstStyle>
            <a:lvl1pPr algn="ctr" eaLnBrk="0" hangingPunct="0">
              <a:lnSpc>
                <a:spcPct val="110000"/>
              </a:lnSpc>
              <a:spcBef>
                <a:spcPct val="50000"/>
              </a:spcBef>
              <a:buClr>
                <a:srgbClr val="003366"/>
              </a:buClr>
              <a:buFont typeface="Wingdings" pitchFamily="2" charset="2"/>
              <a:buChar char="n"/>
              <a:defRPr sz="1400">
                <a:solidFill>
                  <a:srgbClr val="FF3300"/>
                </a:solidFill>
                <a:latin typeface="宋体" pitchFamily="2" charset="-122"/>
                <a:ea typeface="宋体" pitchFamily="2" charset="-122"/>
              </a:defRPr>
            </a:lvl1pPr>
            <a:lvl2pPr marL="742950" indent="-285750" algn="ctr" eaLnBrk="0" hangingPunct="0">
              <a:lnSpc>
                <a:spcPct val="110000"/>
              </a:lnSpc>
              <a:spcBef>
                <a:spcPct val="50000"/>
              </a:spcBef>
              <a:buClr>
                <a:srgbClr val="003366"/>
              </a:buClr>
              <a:buFont typeface="Wingdings" pitchFamily="2" charset="2"/>
              <a:buChar char="n"/>
              <a:defRPr sz="1400">
                <a:solidFill>
                  <a:srgbClr val="FF3300"/>
                </a:solidFill>
                <a:latin typeface="宋体" pitchFamily="2" charset="-122"/>
                <a:ea typeface="宋体" pitchFamily="2" charset="-122"/>
              </a:defRPr>
            </a:lvl2pPr>
            <a:lvl3pPr marL="1143000" indent="-228600" algn="ctr" eaLnBrk="0" hangingPunct="0">
              <a:lnSpc>
                <a:spcPct val="110000"/>
              </a:lnSpc>
              <a:spcBef>
                <a:spcPct val="50000"/>
              </a:spcBef>
              <a:buClr>
                <a:srgbClr val="003366"/>
              </a:buClr>
              <a:buFont typeface="Wingdings" pitchFamily="2" charset="2"/>
              <a:buChar char="n"/>
              <a:defRPr sz="1400">
                <a:solidFill>
                  <a:srgbClr val="FF3300"/>
                </a:solidFill>
                <a:latin typeface="宋体" pitchFamily="2" charset="-122"/>
                <a:ea typeface="宋体" pitchFamily="2" charset="-122"/>
              </a:defRPr>
            </a:lvl3pPr>
            <a:lvl4pPr marL="1600200" indent="-228600" algn="ctr" eaLnBrk="0" hangingPunct="0">
              <a:lnSpc>
                <a:spcPct val="110000"/>
              </a:lnSpc>
              <a:spcBef>
                <a:spcPct val="50000"/>
              </a:spcBef>
              <a:buClr>
                <a:srgbClr val="003366"/>
              </a:buClr>
              <a:buFont typeface="Wingdings" pitchFamily="2" charset="2"/>
              <a:buChar char="n"/>
              <a:defRPr sz="1400">
                <a:solidFill>
                  <a:srgbClr val="FF3300"/>
                </a:solidFill>
                <a:latin typeface="宋体" pitchFamily="2" charset="-122"/>
                <a:ea typeface="宋体" pitchFamily="2" charset="-122"/>
              </a:defRPr>
            </a:lvl4pPr>
            <a:lvl5pPr marL="2057400" indent="-228600" algn="ctr" eaLnBrk="0" hangingPunct="0">
              <a:lnSpc>
                <a:spcPct val="110000"/>
              </a:lnSpc>
              <a:spcBef>
                <a:spcPct val="50000"/>
              </a:spcBef>
              <a:buClr>
                <a:srgbClr val="003366"/>
              </a:buClr>
              <a:buFont typeface="Wingdings" pitchFamily="2" charset="2"/>
              <a:buChar char="n"/>
              <a:defRPr sz="1400">
                <a:solidFill>
                  <a:srgbClr val="FF3300"/>
                </a:solidFill>
                <a:latin typeface="宋体" pitchFamily="2" charset="-122"/>
                <a:ea typeface="宋体" pitchFamily="2" charset="-122"/>
              </a:defRPr>
            </a:lvl5pPr>
            <a:lvl6pPr marL="25146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6pPr>
            <a:lvl7pPr marL="29718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7pPr>
            <a:lvl8pPr marL="34290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8pPr>
            <a:lvl9pPr marL="38862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9pPr>
          </a:lstStyle>
          <a:p>
            <a:pPr eaLnBrk="1" hangingPunct="1"/>
            <a:endParaRPr lang="zh-CN" altLang="en-US" sz="1800"/>
          </a:p>
        </p:txBody>
      </p:sp>
      <p:sp>
        <p:nvSpPr>
          <p:cNvPr id="8" name="Oval 4"/>
          <p:cNvSpPr>
            <a:spLocks noChangeArrowheads="1"/>
          </p:cNvSpPr>
          <p:nvPr/>
        </p:nvSpPr>
        <p:spPr bwMode="auto">
          <a:xfrm>
            <a:off x="3664372" y="2512020"/>
            <a:ext cx="1606550" cy="1606550"/>
          </a:xfrm>
          <a:prstGeom prst="ellipse">
            <a:avLst/>
          </a:prstGeom>
          <a:solidFill>
            <a:srgbClr val="EAEAEA"/>
          </a:solidFill>
          <a:ln w="6350">
            <a:solidFill>
              <a:schemeClr val="accent2"/>
            </a:solidFill>
            <a:round/>
            <a:headEnd/>
            <a:tailEnd/>
          </a:ln>
          <a:effectLst>
            <a:outerShdw dist="35921" dir="2700000" algn="ctr" rotWithShape="0">
              <a:schemeClr val="hlink"/>
            </a:outerShdw>
          </a:effectLst>
        </p:spPr>
        <p:txBody>
          <a:bodyPr wrap="none" lIns="72000" tIns="0" rIns="0" bIns="0" anchor="ctr">
            <a:noAutofit/>
          </a:bodyPr>
          <a:lstStyle/>
          <a:p>
            <a:pPr algn="ctr">
              <a:lnSpc>
                <a:spcPct val="110000"/>
              </a:lnSpc>
              <a:spcBef>
                <a:spcPct val="50000"/>
              </a:spcBef>
              <a:buClr>
                <a:srgbClr val="003366"/>
              </a:buClr>
              <a:buFont typeface="Wingdings" pitchFamily="2" charset="2"/>
              <a:buChar char="n"/>
              <a:defRPr/>
            </a:pPr>
            <a:endParaRPr lang="zh-CN" altLang="en-US" sz="1800">
              <a:latin typeface="宋体" charset="-122"/>
              <a:ea typeface="宋体" charset="-122"/>
            </a:endParaRPr>
          </a:p>
        </p:txBody>
      </p:sp>
      <p:sp>
        <p:nvSpPr>
          <p:cNvPr id="9" name="Oval 5"/>
          <p:cNvSpPr>
            <a:spLocks noChangeArrowheads="1"/>
          </p:cNvSpPr>
          <p:nvPr/>
        </p:nvSpPr>
        <p:spPr bwMode="auto">
          <a:xfrm>
            <a:off x="1619672" y="4702770"/>
            <a:ext cx="1606550" cy="1606550"/>
          </a:xfrm>
          <a:prstGeom prst="ellipse">
            <a:avLst/>
          </a:prstGeom>
          <a:solidFill>
            <a:srgbClr val="EAEAEA"/>
          </a:solidFill>
          <a:ln w="6350">
            <a:solidFill>
              <a:schemeClr val="accent2"/>
            </a:solidFill>
            <a:round/>
            <a:headEnd/>
            <a:tailEnd/>
          </a:ln>
          <a:effectLst>
            <a:outerShdw dist="35921" dir="2700000" algn="ctr" rotWithShape="0">
              <a:schemeClr val="hlink"/>
            </a:outerShdw>
          </a:effectLst>
        </p:spPr>
        <p:txBody>
          <a:bodyPr wrap="none" lIns="72000" tIns="0" rIns="0" bIns="0" anchor="ctr">
            <a:noAutofit/>
          </a:bodyPr>
          <a:lstStyle/>
          <a:p>
            <a:pPr algn="ctr">
              <a:lnSpc>
                <a:spcPct val="110000"/>
              </a:lnSpc>
              <a:spcBef>
                <a:spcPct val="50000"/>
              </a:spcBef>
              <a:buClr>
                <a:srgbClr val="003366"/>
              </a:buClr>
              <a:buFont typeface="Wingdings" pitchFamily="2" charset="2"/>
              <a:buChar char="n"/>
              <a:defRPr/>
            </a:pPr>
            <a:endParaRPr lang="zh-CN" altLang="en-US" sz="1800">
              <a:latin typeface="宋体" charset="-122"/>
              <a:ea typeface="宋体" charset="-122"/>
            </a:endParaRPr>
          </a:p>
        </p:txBody>
      </p:sp>
      <p:sp>
        <p:nvSpPr>
          <p:cNvPr id="10" name="Oval 6"/>
          <p:cNvSpPr>
            <a:spLocks noChangeArrowheads="1"/>
          </p:cNvSpPr>
          <p:nvPr/>
        </p:nvSpPr>
        <p:spPr bwMode="auto">
          <a:xfrm>
            <a:off x="5683672" y="4702770"/>
            <a:ext cx="1608138" cy="1606550"/>
          </a:xfrm>
          <a:prstGeom prst="ellipse">
            <a:avLst/>
          </a:prstGeom>
          <a:solidFill>
            <a:srgbClr val="EAEAEA"/>
          </a:solidFill>
          <a:ln w="6350">
            <a:solidFill>
              <a:schemeClr val="accent2"/>
            </a:solidFill>
            <a:round/>
            <a:headEnd/>
            <a:tailEnd/>
          </a:ln>
          <a:effectLst>
            <a:outerShdw dist="35921" dir="2700000" algn="ctr" rotWithShape="0">
              <a:schemeClr val="hlink"/>
            </a:outerShdw>
          </a:effectLst>
        </p:spPr>
        <p:txBody>
          <a:bodyPr wrap="none" lIns="72000" tIns="0" rIns="0" bIns="0" anchor="ctr">
            <a:noAutofit/>
          </a:bodyPr>
          <a:lstStyle/>
          <a:p>
            <a:pPr algn="ctr">
              <a:lnSpc>
                <a:spcPct val="110000"/>
              </a:lnSpc>
              <a:spcBef>
                <a:spcPct val="50000"/>
              </a:spcBef>
              <a:buClr>
                <a:srgbClr val="003366"/>
              </a:buClr>
              <a:buFont typeface="Wingdings" pitchFamily="2" charset="2"/>
              <a:buChar char="n"/>
              <a:defRPr/>
            </a:pPr>
            <a:endParaRPr lang="zh-CN" altLang="en-US" sz="1800">
              <a:latin typeface="宋体" charset="-122"/>
              <a:ea typeface="宋体" charset="-122"/>
            </a:endParaRPr>
          </a:p>
        </p:txBody>
      </p:sp>
      <p:sp>
        <p:nvSpPr>
          <p:cNvPr id="11" name="Text Box 7"/>
          <p:cNvSpPr txBox="1">
            <a:spLocks noChangeArrowheads="1"/>
          </p:cNvSpPr>
          <p:nvPr/>
        </p:nvSpPr>
        <p:spPr bwMode="auto">
          <a:xfrm flipH="1">
            <a:off x="1740322" y="5415557"/>
            <a:ext cx="1365250" cy="389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noAutofit/>
          </a:bodyPr>
          <a:lstStyle>
            <a:lvl1pPr algn="ctr" eaLnBrk="0" hangingPunct="0">
              <a:lnSpc>
                <a:spcPct val="110000"/>
              </a:lnSpc>
              <a:spcBef>
                <a:spcPct val="50000"/>
              </a:spcBef>
              <a:buClr>
                <a:srgbClr val="003366"/>
              </a:buClr>
              <a:buFont typeface="Wingdings" pitchFamily="2" charset="2"/>
              <a:buChar char="n"/>
              <a:defRPr sz="1400">
                <a:solidFill>
                  <a:srgbClr val="FF3300"/>
                </a:solidFill>
                <a:latin typeface="宋体" pitchFamily="2" charset="-122"/>
                <a:ea typeface="宋体" pitchFamily="2" charset="-122"/>
              </a:defRPr>
            </a:lvl1pPr>
            <a:lvl2pPr marL="742950" indent="-285750" algn="ctr" eaLnBrk="0" hangingPunct="0">
              <a:lnSpc>
                <a:spcPct val="110000"/>
              </a:lnSpc>
              <a:spcBef>
                <a:spcPct val="50000"/>
              </a:spcBef>
              <a:buClr>
                <a:srgbClr val="003366"/>
              </a:buClr>
              <a:buFont typeface="Wingdings" pitchFamily="2" charset="2"/>
              <a:buChar char="n"/>
              <a:defRPr sz="1400">
                <a:solidFill>
                  <a:srgbClr val="FF3300"/>
                </a:solidFill>
                <a:latin typeface="宋体" pitchFamily="2" charset="-122"/>
                <a:ea typeface="宋体" pitchFamily="2" charset="-122"/>
              </a:defRPr>
            </a:lvl2pPr>
            <a:lvl3pPr marL="1143000" indent="-228600" algn="ctr" eaLnBrk="0" hangingPunct="0">
              <a:lnSpc>
                <a:spcPct val="110000"/>
              </a:lnSpc>
              <a:spcBef>
                <a:spcPct val="50000"/>
              </a:spcBef>
              <a:buClr>
                <a:srgbClr val="003366"/>
              </a:buClr>
              <a:buFont typeface="Wingdings" pitchFamily="2" charset="2"/>
              <a:buChar char="n"/>
              <a:defRPr sz="1400">
                <a:solidFill>
                  <a:srgbClr val="FF3300"/>
                </a:solidFill>
                <a:latin typeface="宋体" pitchFamily="2" charset="-122"/>
                <a:ea typeface="宋体" pitchFamily="2" charset="-122"/>
              </a:defRPr>
            </a:lvl3pPr>
            <a:lvl4pPr marL="1600200" indent="-228600" algn="ctr" eaLnBrk="0" hangingPunct="0">
              <a:lnSpc>
                <a:spcPct val="110000"/>
              </a:lnSpc>
              <a:spcBef>
                <a:spcPct val="50000"/>
              </a:spcBef>
              <a:buClr>
                <a:srgbClr val="003366"/>
              </a:buClr>
              <a:buFont typeface="Wingdings" pitchFamily="2" charset="2"/>
              <a:buChar char="n"/>
              <a:defRPr sz="1400">
                <a:solidFill>
                  <a:srgbClr val="FF3300"/>
                </a:solidFill>
                <a:latin typeface="宋体" pitchFamily="2" charset="-122"/>
                <a:ea typeface="宋体" pitchFamily="2" charset="-122"/>
              </a:defRPr>
            </a:lvl4pPr>
            <a:lvl5pPr marL="2057400" indent="-228600" algn="ctr" eaLnBrk="0" hangingPunct="0">
              <a:lnSpc>
                <a:spcPct val="110000"/>
              </a:lnSpc>
              <a:spcBef>
                <a:spcPct val="50000"/>
              </a:spcBef>
              <a:buClr>
                <a:srgbClr val="003366"/>
              </a:buClr>
              <a:buFont typeface="Wingdings" pitchFamily="2" charset="2"/>
              <a:buChar char="n"/>
              <a:defRPr sz="1400">
                <a:solidFill>
                  <a:srgbClr val="FF3300"/>
                </a:solidFill>
                <a:latin typeface="宋体" pitchFamily="2" charset="-122"/>
                <a:ea typeface="宋体" pitchFamily="2" charset="-122"/>
              </a:defRPr>
            </a:lvl5pPr>
            <a:lvl6pPr marL="25146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6pPr>
            <a:lvl7pPr marL="29718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7pPr>
            <a:lvl8pPr marL="34290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8pPr>
            <a:lvl9pPr marL="38862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9pPr>
          </a:lstStyle>
          <a:p>
            <a:pPr>
              <a:lnSpc>
                <a:spcPct val="100000"/>
              </a:lnSpc>
              <a:spcBef>
                <a:spcPct val="0"/>
              </a:spcBef>
              <a:buClrTx/>
              <a:buFontTx/>
              <a:buNone/>
            </a:pPr>
            <a:r>
              <a:rPr lang="zh-CN" altLang="en-US" sz="1800" b="1" dirty="0" smtClean="0">
                <a:solidFill>
                  <a:schemeClr val="tx1"/>
                </a:solidFill>
                <a:latin typeface="Arial" pitchFamily="34" charset="0"/>
              </a:rPr>
              <a:t>为能力发展报务</a:t>
            </a:r>
            <a:endParaRPr lang="zh-CN" altLang="en-US" sz="1800" b="1" dirty="0">
              <a:solidFill>
                <a:schemeClr val="tx1"/>
              </a:solidFill>
              <a:latin typeface="Arial" pitchFamily="34" charset="0"/>
            </a:endParaRPr>
          </a:p>
        </p:txBody>
      </p:sp>
      <p:sp>
        <p:nvSpPr>
          <p:cNvPr id="12" name="Text Box 8"/>
          <p:cNvSpPr txBox="1">
            <a:spLocks noChangeArrowheads="1"/>
          </p:cNvSpPr>
          <p:nvPr/>
        </p:nvSpPr>
        <p:spPr bwMode="auto">
          <a:xfrm flipH="1">
            <a:off x="5841489" y="5443338"/>
            <a:ext cx="1363662"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noAutofit/>
          </a:bodyPr>
          <a:lstStyle>
            <a:lvl1pPr algn="ctr" eaLnBrk="0" hangingPunct="0">
              <a:lnSpc>
                <a:spcPct val="110000"/>
              </a:lnSpc>
              <a:spcBef>
                <a:spcPct val="50000"/>
              </a:spcBef>
              <a:buClr>
                <a:srgbClr val="003366"/>
              </a:buClr>
              <a:buFont typeface="Wingdings" pitchFamily="2" charset="2"/>
              <a:buChar char="n"/>
              <a:defRPr sz="1400">
                <a:solidFill>
                  <a:srgbClr val="FF3300"/>
                </a:solidFill>
                <a:latin typeface="宋体" pitchFamily="2" charset="-122"/>
                <a:ea typeface="宋体" pitchFamily="2" charset="-122"/>
              </a:defRPr>
            </a:lvl1pPr>
            <a:lvl2pPr marL="742950" indent="-285750" algn="ctr" eaLnBrk="0" hangingPunct="0">
              <a:lnSpc>
                <a:spcPct val="110000"/>
              </a:lnSpc>
              <a:spcBef>
                <a:spcPct val="50000"/>
              </a:spcBef>
              <a:buClr>
                <a:srgbClr val="003366"/>
              </a:buClr>
              <a:buFont typeface="Wingdings" pitchFamily="2" charset="2"/>
              <a:buChar char="n"/>
              <a:defRPr sz="1400">
                <a:solidFill>
                  <a:srgbClr val="FF3300"/>
                </a:solidFill>
                <a:latin typeface="宋体" pitchFamily="2" charset="-122"/>
                <a:ea typeface="宋体" pitchFamily="2" charset="-122"/>
              </a:defRPr>
            </a:lvl2pPr>
            <a:lvl3pPr marL="1143000" indent="-228600" algn="ctr" eaLnBrk="0" hangingPunct="0">
              <a:lnSpc>
                <a:spcPct val="110000"/>
              </a:lnSpc>
              <a:spcBef>
                <a:spcPct val="50000"/>
              </a:spcBef>
              <a:buClr>
                <a:srgbClr val="003366"/>
              </a:buClr>
              <a:buFont typeface="Wingdings" pitchFamily="2" charset="2"/>
              <a:buChar char="n"/>
              <a:defRPr sz="1400">
                <a:solidFill>
                  <a:srgbClr val="FF3300"/>
                </a:solidFill>
                <a:latin typeface="宋体" pitchFamily="2" charset="-122"/>
                <a:ea typeface="宋体" pitchFamily="2" charset="-122"/>
              </a:defRPr>
            </a:lvl3pPr>
            <a:lvl4pPr marL="1600200" indent="-228600" algn="ctr" eaLnBrk="0" hangingPunct="0">
              <a:lnSpc>
                <a:spcPct val="110000"/>
              </a:lnSpc>
              <a:spcBef>
                <a:spcPct val="50000"/>
              </a:spcBef>
              <a:buClr>
                <a:srgbClr val="003366"/>
              </a:buClr>
              <a:buFont typeface="Wingdings" pitchFamily="2" charset="2"/>
              <a:buChar char="n"/>
              <a:defRPr sz="1400">
                <a:solidFill>
                  <a:srgbClr val="FF3300"/>
                </a:solidFill>
                <a:latin typeface="宋体" pitchFamily="2" charset="-122"/>
                <a:ea typeface="宋体" pitchFamily="2" charset="-122"/>
              </a:defRPr>
            </a:lvl4pPr>
            <a:lvl5pPr marL="2057400" indent="-228600" algn="ctr" eaLnBrk="0" hangingPunct="0">
              <a:lnSpc>
                <a:spcPct val="110000"/>
              </a:lnSpc>
              <a:spcBef>
                <a:spcPct val="50000"/>
              </a:spcBef>
              <a:buClr>
                <a:srgbClr val="003366"/>
              </a:buClr>
              <a:buFont typeface="Wingdings" pitchFamily="2" charset="2"/>
              <a:buChar char="n"/>
              <a:defRPr sz="1400">
                <a:solidFill>
                  <a:srgbClr val="FF3300"/>
                </a:solidFill>
                <a:latin typeface="宋体" pitchFamily="2" charset="-122"/>
                <a:ea typeface="宋体" pitchFamily="2" charset="-122"/>
              </a:defRPr>
            </a:lvl5pPr>
            <a:lvl6pPr marL="25146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6pPr>
            <a:lvl7pPr marL="29718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7pPr>
            <a:lvl8pPr marL="34290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8pPr>
            <a:lvl9pPr marL="38862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9pPr>
          </a:lstStyle>
          <a:p>
            <a:pPr>
              <a:lnSpc>
                <a:spcPct val="100000"/>
              </a:lnSpc>
              <a:spcBef>
                <a:spcPct val="0"/>
              </a:spcBef>
              <a:buClrTx/>
              <a:buFontTx/>
              <a:buNone/>
            </a:pPr>
            <a:r>
              <a:rPr lang="zh-CN" altLang="en-US" sz="1800" b="1" dirty="0" smtClean="0">
                <a:solidFill>
                  <a:schemeClr val="tx1"/>
                </a:solidFill>
                <a:latin typeface="Arial" pitchFamily="34" charset="0"/>
              </a:rPr>
              <a:t>为留人、激励人服务</a:t>
            </a:r>
            <a:endParaRPr lang="zh-CN" altLang="en-US" sz="1800" b="1" dirty="0">
              <a:solidFill>
                <a:schemeClr val="tx1"/>
              </a:solidFill>
              <a:latin typeface="Arial" pitchFamily="34" charset="0"/>
            </a:endParaRPr>
          </a:p>
        </p:txBody>
      </p:sp>
      <p:sp>
        <p:nvSpPr>
          <p:cNvPr id="13" name="Text Box 9"/>
          <p:cNvSpPr txBox="1">
            <a:spLocks noChangeArrowheads="1"/>
          </p:cNvSpPr>
          <p:nvPr/>
        </p:nvSpPr>
        <p:spPr bwMode="auto">
          <a:xfrm flipH="1">
            <a:off x="3785022" y="3140969"/>
            <a:ext cx="1365250" cy="266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noAutofit/>
          </a:bodyPr>
          <a:lstStyle>
            <a:lvl1pPr algn="ctr" eaLnBrk="0" hangingPunct="0">
              <a:lnSpc>
                <a:spcPct val="110000"/>
              </a:lnSpc>
              <a:spcBef>
                <a:spcPct val="50000"/>
              </a:spcBef>
              <a:buClr>
                <a:srgbClr val="003366"/>
              </a:buClr>
              <a:buFont typeface="Wingdings" pitchFamily="2" charset="2"/>
              <a:buChar char="n"/>
              <a:defRPr sz="1400">
                <a:solidFill>
                  <a:srgbClr val="FF3300"/>
                </a:solidFill>
                <a:latin typeface="宋体" pitchFamily="2" charset="-122"/>
                <a:ea typeface="宋体" pitchFamily="2" charset="-122"/>
              </a:defRPr>
            </a:lvl1pPr>
            <a:lvl2pPr marL="742950" indent="-285750" algn="ctr" eaLnBrk="0" hangingPunct="0">
              <a:lnSpc>
                <a:spcPct val="110000"/>
              </a:lnSpc>
              <a:spcBef>
                <a:spcPct val="50000"/>
              </a:spcBef>
              <a:buClr>
                <a:srgbClr val="003366"/>
              </a:buClr>
              <a:buFont typeface="Wingdings" pitchFamily="2" charset="2"/>
              <a:buChar char="n"/>
              <a:defRPr sz="1400">
                <a:solidFill>
                  <a:srgbClr val="FF3300"/>
                </a:solidFill>
                <a:latin typeface="宋体" pitchFamily="2" charset="-122"/>
                <a:ea typeface="宋体" pitchFamily="2" charset="-122"/>
              </a:defRPr>
            </a:lvl2pPr>
            <a:lvl3pPr marL="1143000" indent="-228600" algn="ctr" eaLnBrk="0" hangingPunct="0">
              <a:lnSpc>
                <a:spcPct val="110000"/>
              </a:lnSpc>
              <a:spcBef>
                <a:spcPct val="50000"/>
              </a:spcBef>
              <a:buClr>
                <a:srgbClr val="003366"/>
              </a:buClr>
              <a:buFont typeface="Wingdings" pitchFamily="2" charset="2"/>
              <a:buChar char="n"/>
              <a:defRPr sz="1400">
                <a:solidFill>
                  <a:srgbClr val="FF3300"/>
                </a:solidFill>
                <a:latin typeface="宋体" pitchFamily="2" charset="-122"/>
                <a:ea typeface="宋体" pitchFamily="2" charset="-122"/>
              </a:defRPr>
            </a:lvl3pPr>
            <a:lvl4pPr marL="1600200" indent="-228600" algn="ctr" eaLnBrk="0" hangingPunct="0">
              <a:lnSpc>
                <a:spcPct val="110000"/>
              </a:lnSpc>
              <a:spcBef>
                <a:spcPct val="50000"/>
              </a:spcBef>
              <a:buClr>
                <a:srgbClr val="003366"/>
              </a:buClr>
              <a:buFont typeface="Wingdings" pitchFamily="2" charset="2"/>
              <a:buChar char="n"/>
              <a:defRPr sz="1400">
                <a:solidFill>
                  <a:srgbClr val="FF3300"/>
                </a:solidFill>
                <a:latin typeface="宋体" pitchFamily="2" charset="-122"/>
                <a:ea typeface="宋体" pitchFamily="2" charset="-122"/>
              </a:defRPr>
            </a:lvl4pPr>
            <a:lvl5pPr marL="2057400" indent="-228600" algn="ctr" eaLnBrk="0" hangingPunct="0">
              <a:lnSpc>
                <a:spcPct val="110000"/>
              </a:lnSpc>
              <a:spcBef>
                <a:spcPct val="50000"/>
              </a:spcBef>
              <a:buClr>
                <a:srgbClr val="003366"/>
              </a:buClr>
              <a:buFont typeface="Wingdings" pitchFamily="2" charset="2"/>
              <a:buChar char="n"/>
              <a:defRPr sz="1400">
                <a:solidFill>
                  <a:srgbClr val="FF3300"/>
                </a:solidFill>
                <a:latin typeface="宋体" pitchFamily="2" charset="-122"/>
                <a:ea typeface="宋体" pitchFamily="2" charset="-122"/>
              </a:defRPr>
            </a:lvl5pPr>
            <a:lvl6pPr marL="25146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6pPr>
            <a:lvl7pPr marL="29718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7pPr>
            <a:lvl8pPr marL="34290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8pPr>
            <a:lvl9pPr marL="38862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9pPr>
          </a:lstStyle>
          <a:p>
            <a:pPr>
              <a:lnSpc>
                <a:spcPct val="100000"/>
              </a:lnSpc>
              <a:spcBef>
                <a:spcPct val="0"/>
              </a:spcBef>
              <a:buClrTx/>
              <a:buFontTx/>
              <a:buNone/>
            </a:pPr>
            <a:r>
              <a:rPr lang="zh-CN" altLang="en-US" sz="1800" b="1" dirty="0" smtClean="0">
                <a:solidFill>
                  <a:schemeClr val="tx1"/>
                </a:solidFill>
                <a:latin typeface="Arial" pitchFamily="34" charset="0"/>
              </a:rPr>
              <a:t>为招聘决策服务</a:t>
            </a:r>
            <a:endParaRPr lang="zh-CN" altLang="en-US" sz="1800" b="1" dirty="0">
              <a:solidFill>
                <a:schemeClr val="tx1"/>
              </a:solidFill>
              <a:latin typeface="Arial" pitchFamily="34" charset="0"/>
            </a:endParaRPr>
          </a:p>
        </p:txBody>
      </p:sp>
    </p:spTree>
    <p:extLst>
      <p:ext uri="{BB962C8B-B14F-4D97-AF65-F5344CB8AC3E}">
        <p14:creationId xmlns:p14="http://schemas.microsoft.com/office/powerpoint/2010/main" val="11706761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r>
              <a:rPr lang="zh-CN" altLang="en-US" dirty="0" smtClean="0"/>
              <a:t>人才盘点步骤</a:t>
            </a:r>
          </a:p>
        </p:txBody>
      </p:sp>
      <p:sp>
        <p:nvSpPr>
          <p:cNvPr id="372739" name="Rectangle 3"/>
          <p:cNvSpPr>
            <a:spLocks noChangeArrowheads="1"/>
          </p:cNvSpPr>
          <p:nvPr/>
        </p:nvSpPr>
        <p:spPr bwMode="auto">
          <a:xfrm>
            <a:off x="783034" y="1076325"/>
            <a:ext cx="1128713" cy="442913"/>
          </a:xfrm>
          <a:prstGeom prst="rect">
            <a:avLst/>
          </a:prstGeom>
          <a:solidFill>
            <a:srgbClr val="DDDDDD"/>
          </a:solidFill>
          <a:ln w="6350">
            <a:noFill/>
            <a:miter lim="800000"/>
            <a:headEnd/>
            <a:tailEnd/>
          </a:ln>
          <a:effectLst>
            <a:outerShdw dist="35921" dir="2700000" algn="ctr" rotWithShape="0">
              <a:schemeClr val="hlink"/>
            </a:outerShdw>
          </a:effectLst>
        </p:spPr>
        <p:txBody>
          <a:bodyPr lIns="0" tIns="0" rIns="0" bIns="0" anchor="ctr">
            <a:spAutoFit/>
          </a:bodyPr>
          <a:lstStyle/>
          <a:p>
            <a:pPr>
              <a:defRPr/>
            </a:pPr>
            <a:endParaRPr lang="zh-CN" altLang="en-US"/>
          </a:p>
        </p:txBody>
      </p:sp>
      <p:sp>
        <p:nvSpPr>
          <p:cNvPr id="35843" name="Text Box 4"/>
          <p:cNvSpPr txBox="1">
            <a:spLocks noChangeArrowheads="1"/>
          </p:cNvSpPr>
          <p:nvPr/>
        </p:nvSpPr>
        <p:spPr bwMode="auto">
          <a:xfrm>
            <a:off x="1186358" y="1207036"/>
            <a:ext cx="307777" cy="184666"/>
          </a:xfrm>
          <a:prstGeom prst="rect">
            <a:avLst/>
          </a:prstGeom>
          <a:noFill/>
          <a:ln w="6350">
            <a:noFill/>
            <a:miter lim="800000"/>
            <a:headEnd/>
            <a:tailEnd/>
          </a:ln>
        </p:spPr>
        <p:txBody>
          <a:bodyPr wrap="none" lIns="0" tIns="0" rIns="0" bIns="0" anchor="ctr">
            <a:spAutoFit/>
          </a:bodyPr>
          <a:lstStyle/>
          <a:p>
            <a:pPr algn="ctr" eaLnBrk="0" hangingPunct="0"/>
            <a:r>
              <a:rPr lang="zh-CN" altLang="en-US" sz="1200" b="1" dirty="0" smtClean="0">
                <a:solidFill>
                  <a:schemeClr val="tx2"/>
                </a:solidFill>
              </a:rPr>
              <a:t>阶段</a:t>
            </a:r>
            <a:endParaRPr lang="zh-CN" altLang="en-US" sz="1200" b="1" dirty="0">
              <a:solidFill>
                <a:schemeClr val="tx2"/>
              </a:solidFill>
            </a:endParaRPr>
          </a:p>
        </p:txBody>
      </p:sp>
      <p:sp>
        <p:nvSpPr>
          <p:cNvPr id="372743" name="Rectangle 7"/>
          <p:cNvSpPr>
            <a:spLocks noChangeArrowheads="1"/>
          </p:cNvSpPr>
          <p:nvPr/>
        </p:nvSpPr>
        <p:spPr bwMode="auto">
          <a:xfrm>
            <a:off x="2030809" y="1076325"/>
            <a:ext cx="5997575" cy="442913"/>
          </a:xfrm>
          <a:prstGeom prst="rect">
            <a:avLst/>
          </a:prstGeom>
          <a:solidFill>
            <a:srgbClr val="DDDDDD"/>
          </a:solidFill>
          <a:ln w="6350">
            <a:noFill/>
            <a:miter lim="800000"/>
            <a:headEnd/>
            <a:tailEnd/>
          </a:ln>
          <a:effectLst>
            <a:outerShdw dist="35921" dir="2700000" algn="ctr" rotWithShape="0">
              <a:schemeClr val="hlink"/>
            </a:outerShdw>
          </a:effectLst>
        </p:spPr>
        <p:txBody>
          <a:bodyPr lIns="0" tIns="0" rIns="0" bIns="0" anchor="ctr">
            <a:spAutoFit/>
          </a:bodyPr>
          <a:lstStyle/>
          <a:p>
            <a:pPr>
              <a:defRPr/>
            </a:pPr>
            <a:endParaRPr lang="zh-CN" altLang="en-US"/>
          </a:p>
        </p:txBody>
      </p:sp>
      <p:sp>
        <p:nvSpPr>
          <p:cNvPr id="35847" name="Text Box 8"/>
          <p:cNvSpPr txBox="1">
            <a:spLocks noChangeArrowheads="1"/>
          </p:cNvSpPr>
          <p:nvPr/>
        </p:nvSpPr>
        <p:spPr bwMode="auto">
          <a:xfrm>
            <a:off x="4928095" y="1207036"/>
            <a:ext cx="307777" cy="184666"/>
          </a:xfrm>
          <a:prstGeom prst="rect">
            <a:avLst/>
          </a:prstGeom>
          <a:noFill/>
          <a:ln w="6350">
            <a:noFill/>
            <a:miter lim="800000"/>
            <a:headEnd/>
            <a:tailEnd/>
          </a:ln>
        </p:spPr>
        <p:txBody>
          <a:bodyPr wrap="none" lIns="0" tIns="0" rIns="0" bIns="0" anchor="ctr">
            <a:spAutoFit/>
          </a:bodyPr>
          <a:lstStyle/>
          <a:p>
            <a:pPr algn="ctr" eaLnBrk="0" hangingPunct="0"/>
            <a:r>
              <a:rPr lang="zh-CN" altLang="en-US" sz="1200" b="1" dirty="0" smtClean="0">
                <a:solidFill>
                  <a:schemeClr val="tx2"/>
                </a:solidFill>
              </a:rPr>
              <a:t>内容</a:t>
            </a:r>
            <a:endParaRPr lang="zh-CN" altLang="en-US" sz="1200" b="1" dirty="0">
              <a:solidFill>
                <a:schemeClr val="tx2"/>
              </a:solidFill>
            </a:endParaRPr>
          </a:p>
        </p:txBody>
      </p:sp>
      <p:sp>
        <p:nvSpPr>
          <p:cNvPr id="35848" name="Rectangle 9"/>
          <p:cNvSpPr>
            <a:spLocks noChangeArrowheads="1"/>
          </p:cNvSpPr>
          <p:nvPr/>
        </p:nvSpPr>
        <p:spPr bwMode="auto">
          <a:xfrm>
            <a:off x="2041922" y="1687513"/>
            <a:ext cx="2895600" cy="1549400"/>
          </a:xfrm>
          <a:prstGeom prst="rect">
            <a:avLst/>
          </a:prstGeom>
          <a:noFill/>
          <a:ln w="6350">
            <a:solidFill>
              <a:schemeClr val="tx1"/>
            </a:solidFill>
            <a:miter lim="800000"/>
            <a:headEnd/>
            <a:tailEnd/>
          </a:ln>
        </p:spPr>
        <p:txBody>
          <a:bodyPr lIns="0" tIns="0" rIns="0" bIns="0" anchor="ctr">
            <a:spAutoFit/>
          </a:bodyPr>
          <a:lstStyle/>
          <a:p>
            <a:endParaRPr lang="zh-CN" altLang="en-US"/>
          </a:p>
        </p:txBody>
      </p:sp>
      <p:sp>
        <p:nvSpPr>
          <p:cNvPr id="35849" name="Rectangle 10"/>
          <p:cNvSpPr>
            <a:spLocks noChangeArrowheads="1"/>
          </p:cNvSpPr>
          <p:nvPr/>
        </p:nvSpPr>
        <p:spPr bwMode="auto">
          <a:xfrm>
            <a:off x="2041922" y="1687513"/>
            <a:ext cx="2895600" cy="317500"/>
          </a:xfrm>
          <a:prstGeom prst="rect">
            <a:avLst/>
          </a:prstGeom>
          <a:noFill/>
          <a:ln w="25400">
            <a:solidFill>
              <a:schemeClr val="tx1"/>
            </a:solidFill>
            <a:miter lim="800000"/>
            <a:headEnd/>
            <a:tailEnd/>
          </a:ln>
        </p:spPr>
        <p:txBody>
          <a:bodyPr lIns="0" tIns="0" rIns="0" bIns="0" anchor="ctr">
            <a:spAutoFit/>
          </a:bodyPr>
          <a:lstStyle/>
          <a:p>
            <a:endParaRPr lang="zh-CN" altLang="en-US"/>
          </a:p>
        </p:txBody>
      </p:sp>
      <p:sp>
        <p:nvSpPr>
          <p:cNvPr id="35850" name="Text Box 11"/>
          <p:cNvSpPr txBox="1">
            <a:spLocks noChangeArrowheads="1"/>
          </p:cNvSpPr>
          <p:nvPr/>
        </p:nvSpPr>
        <p:spPr bwMode="auto">
          <a:xfrm>
            <a:off x="2334022" y="1752600"/>
            <a:ext cx="2343150" cy="182563"/>
          </a:xfrm>
          <a:prstGeom prst="rect">
            <a:avLst/>
          </a:prstGeom>
          <a:noFill/>
          <a:ln w="6350">
            <a:noFill/>
            <a:miter lim="800000"/>
            <a:headEnd/>
            <a:tailEnd/>
          </a:ln>
        </p:spPr>
        <p:txBody>
          <a:bodyPr lIns="0" tIns="0" rIns="0" bIns="0" anchor="ctr">
            <a:spAutoFit/>
          </a:bodyPr>
          <a:lstStyle/>
          <a:p>
            <a:pPr algn="ctr" eaLnBrk="0" hangingPunct="0"/>
            <a:r>
              <a:rPr lang="zh-CN" altLang="en-US" sz="1200" b="1"/>
              <a:t>人员分类</a:t>
            </a:r>
          </a:p>
        </p:txBody>
      </p:sp>
      <p:sp>
        <p:nvSpPr>
          <p:cNvPr id="35851" name="Rectangle 12"/>
          <p:cNvSpPr>
            <a:spLocks noChangeArrowheads="1"/>
          </p:cNvSpPr>
          <p:nvPr/>
        </p:nvSpPr>
        <p:spPr bwMode="auto">
          <a:xfrm>
            <a:off x="5121672" y="1687513"/>
            <a:ext cx="2895600" cy="1549400"/>
          </a:xfrm>
          <a:prstGeom prst="rect">
            <a:avLst/>
          </a:prstGeom>
          <a:noFill/>
          <a:ln w="6350">
            <a:solidFill>
              <a:schemeClr val="tx1"/>
            </a:solidFill>
            <a:miter lim="800000"/>
            <a:headEnd/>
            <a:tailEnd/>
          </a:ln>
        </p:spPr>
        <p:txBody>
          <a:bodyPr lIns="0" tIns="0" rIns="0" bIns="0" anchor="ctr">
            <a:spAutoFit/>
          </a:bodyPr>
          <a:lstStyle/>
          <a:p>
            <a:endParaRPr lang="zh-CN" altLang="en-US"/>
          </a:p>
        </p:txBody>
      </p:sp>
      <p:sp>
        <p:nvSpPr>
          <p:cNvPr id="35852" name="Rectangle 13"/>
          <p:cNvSpPr>
            <a:spLocks noChangeArrowheads="1"/>
          </p:cNvSpPr>
          <p:nvPr/>
        </p:nvSpPr>
        <p:spPr bwMode="auto">
          <a:xfrm>
            <a:off x="5121672" y="1687513"/>
            <a:ext cx="2895600" cy="317500"/>
          </a:xfrm>
          <a:prstGeom prst="rect">
            <a:avLst/>
          </a:prstGeom>
          <a:noFill/>
          <a:ln w="25400">
            <a:solidFill>
              <a:schemeClr val="tx1"/>
            </a:solidFill>
            <a:miter lim="800000"/>
            <a:headEnd/>
            <a:tailEnd/>
          </a:ln>
        </p:spPr>
        <p:txBody>
          <a:bodyPr lIns="0" tIns="0" rIns="0" bIns="0" anchor="ctr">
            <a:spAutoFit/>
          </a:bodyPr>
          <a:lstStyle/>
          <a:p>
            <a:endParaRPr lang="zh-CN" altLang="en-US"/>
          </a:p>
        </p:txBody>
      </p:sp>
      <p:sp>
        <p:nvSpPr>
          <p:cNvPr id="35853" name="Text Box 14"/>
          <p:cNvSpPr txBox="1">
            <a:spLocks noChangeArrowheads="1"/>
          </p:cNvSpPr>
          <p:nvPr/>
        </p:nvSpPr>
        <p:spPr bwMode="auto">
          <a:xfrm>
            <a:off x="5416947" y="1752600"/>
            <a:ext cx="2343150" cy="182563"/>
          </a:xfrm>
          <a:prstGeom prst="rect">
            <a:avLst/>
          </a:prstGeom>
          <a:noFill/>
          <a:ln w="6350" algn="ctr">
            <a:noFill/>
            <a:miter lim="800000"/>
            <a:headEnd/>
            <a:tailEnd/>
          </a:ln>
        </p:spPr>
        <p:txBody>
          <a:bodyPr lIns="0" tIns="0" rIns="0" bIns="0" anchor="ctr">
            <a:spAutoFit/>
          </a:bodyPr>
          <a:lstStyle/>
          <a:p>
            <a:pPr algn="ctr" eaLnBrk="0" hangingPunct="0"/>
            <a:r>
              <a:rPr lang="zh-CN" altLang="en-US" sz="1200" b="1"/>
              <a:t>素质访谈和素质分析</a:t>
            </a:r>
          </a:p>
        </p:txBody>
      </p:sp>
      <p:sp>
        <p:nvSpPr>
          <p:cNvPr id="372751" name="AutoShape 15"/>
          <p:cNvSpPr>
            <a:spLocks noChangeArrowheads="1"/>
          </p:cNvSpPr>
          <p:nvPr/>
        </p:nvSpPr>
        <p:spPr bwMode="auto">
          <a:xfrm rot="5400000">
            <a:off x="486172" y="1952625"/>
            <a:ext cx="1706562" cy="1150938"/>
          </a:xfrm>
          <a:prstGeom prst="homePlate">
            <a:avLst>
              <a:gd name="adj" fmla="val 12507"/>
            </a:avLst>
          </a:prstGeom>
          <a:solidFill>
            <a:schemeClr val="accent2"/>
          </a:solidFill>
          <a:ln w="6350">
            <a:noFill/>
            <a:miter lim="800000"/>
            <a:headEnd/>
            <a:tailEnd/>
          </a:ln>
          <a:effectLst>
            <a:outerShdw dist="35921" dir="2700000" algn="ctr" rotWithShape="0">
              <a:schemeClr val="hlink"/>
            </a:outerShdw>
          </a:effectLst>
        </p:spPr>
        <p:txBody>
          <a:bodyPr lIns="0" tIns="0" rIns="0" bIns="0" anchor="ctr">
            <a:spAutoFit/>
          </a:bodyPr>
          <a:lstStyle/>
          <a:p>
            <a:pPr>
              <a:defRPr/>
            </a:pPr>
            <a:endParaRPr lang="zh-CN" altLang="en-US"/>
          </a:p>
        </p:txBody>
      </p:sp>
      <p:sp>
        <p:nvSpPr>
          <p:cNvPr id="372752" name="AutoShape 16"/>
          <p:cNvSpPr>
            <a:spLocks noChangeArrowheads="1"/>
          </p:cNvSpPr>
          <p:nvPr/>
        </p:nvSpPr>
        <p:spPr bwMode="auto">
          <a:xfrm rot="5400000">
            <a:off x="729059" y="3411538"/>
            <a:ext cx="1222375" cy="1152525"/>
          </a:xfrm>
          <a:prstGeom prst="chevron">
            <a:avLst>
              <a:gd name="adj" fmla="val 6408"/>
            </a:avLst>
          </a:prstGeom>
          <a:solidFill>
            <a:schemeClr val="accent2"/>
          </a:solidFill>
          <a:ln w="6350">
            <a:noFill/>
            <a:miter lim="800000"/>
            <a:headEnd/>
            <a:tailEnd/>
          </a:ln>
          <a:effectLst>
            <a:outerShdw dist="35921" dir="2700000" algn="ctr" rotWithShape="0">
              <a:schemeClr val="hlink"/>
            </a:outerShdw>
          </a:effectLst>
        </p:spPr>
        <p:txBody>
          <a:bodyPr lIns="0" tIns="0" rIns="0" bIns="0" anchor="ctr">
            <a:spAutoFit/>
          </a:bodyPr>
          <a:lstStyle/>
          <a:p>
            <a:pPr>
              <a:defRPr/>
            </a:pPr>
            <a:endParaRPr lang="zh-CN" altLang="en-US"/>
          </a:p>
        </p:txBody>
      </p:sp>
      <p:sp>
        <p:nvSpPr>
          <p:cNvPr id="35856" name="Text Box 17"/>
          <p:cNvSpPr txBox="1">
            <a:spLocks noChangeArrowheads="1"/>
          </p:cNvSpPr>
          <p:nvPr/>
        </p:nvSpPr>
        <p:spPr bwMode="auto">
          <a:xfrm>
            <a:off x="921147" y="2079625"/>
            <a:ext cx="796925" cy="547688"/>
          </a:xfrm>
          <a:prstGeom prst="rect">
            <a:avLst/>
          </a:prstGeom>
          <a:noFill/>
          <a:ln w="6350">
            <a:noFill/>
            <a:miter lim="800000"/>
            <a:headEnd/>
            <a:tailEnd/>
          </a:ln>
        </p:spPr>
        <p:txBody>
          <a:bodyPr lIns="0" tIns="0" rIns="0" bIns="0" anchor="ctr">
            <a:spAutoFit/>
          </a:bodyPr>
          <a:lstStyle/>
          <a:p>
            <a:pPr algn="ctr" eaLnBrk="0" hangingPunct="0"/>
            <a:r>
              <a:rPr lang="zh-CN" altLang="en-US" sz="1200" b="1">
                <a:solidFill>
                  <a:schemeClr val="bg1"/>
                </a:solidFill>
              </a:rPr>
              <a:t>阶段 </a:t>
            </a:r>
            <a:r>
              <a:rPr lang="en-US" altLang="zh-CN" sz="1200" b="1">
                <a:solidFill>
                  <a:schemeClr val="bg1"/>
                </a:solidFill>
              </a:rPr>
              <a:t>I</a:t>
            </a:r>
          </a:p>
          <a:p>
            <a:pPr algn="ctr" eaLnBrk="0" hangingPunct="0"/>
            <a:r>
              <a:rPr lang="zh-CN" altLang="en-US" sz="1200" b="1">
                <a:solidFill>
                  <a:schemeClr val="bg1"/>
                </a:solidFill>
              </a:rPr>
              <a:t>建立素质模型</a:t>
            </a:r>
          </a:p>
        </p:txBody>
      </p:sp>
      <p:sp>
        <p:nvSpPr>
          <p:cNvPr id="35857" name="Text Box 18"/>
          <p:cNvSpPr txBox="1">
            <a:spLocks noChangeArrowheads="1"/>
          </p:cNvSpPr>
          <p:nvPr/>
        </p:nvSpPr>
        <p:spPr bwMode="auto">
          <a:xfrm>
            <a:off x="948134" y="3813175"/>
            <a:ext cx="769938" cy="547688"/>
          </a:xfrm>
          <a:prstGeom prst="rect">
            <a:avLst/>
          </a:prstGeom>
          <a:noFill/>
          <a:ln w="6350" algn="ctr">
            <a:noFill/>
            <a:miter lim="800000"/>
            <a:headEnd/>
            <a:tailEnd/>
          </a:ln>
        </p:spPr>
        <p:txBody>
          <a:bodyPr lIns="0" tIns="0" rIns="0" bIns="0" anchor="ctr">
            <a:spAutoFit/>
          </a:bodyPr>
          <a:lstStyle/>
          <a:p>
            <a:pPr algn="ctr" eaLnBrk="0" hangingPunct="0"/>
            <a:r>
              <a:rPr lang="zh-CN" altLang="en-US" sz="1200" b="1">
                <a:solidFill>
                  <a:schemeClr val="bg1"/>
                </a:solidFill>
              </a:rPr>
              <a:t>阶段 </a:t>
            </a:r>
            <a:r>
              <a:rPr lang="en-US" altLang="zh-CN" sz="1200" b="1">
                <a:solidFill>
                  <a:schemeClr val="bg1"/>
                </a:solidFill>
              </a:rPr>
              <a:t>II</a:t>
            </a:r>
          </a:p>
          <a:p>
            <a:pPr algn="ctr" eaLnBrk="0" hangingPunct="0"/>
            <a:r>
              <a:rPr lang="zh-CN" altLang="en-US" sz="1200" b="1">
                <a:solidFill>
                  <a:schemeClr val="bg1"/>
                </a:solidFill>
              </a:rPr>
              <a:t>人才素质盘点评估</a:t>
            </a:r>
          </a:p>
        </p:txBody>
      </p:sp>
      <p:sp>
        <p:nvSpPr>
          <p:cNvPr id="35858" name="Rectangle 19"/>
          <p:cNvSpPr>
            <a:spLocks noChangeArrowheads="1"/>
          </p:cNvSpPr>
          <p:nvPr/>
        </p:nvSpPr>
        <p:spPr bwMode="auto">
          <a:xfrm>
            <a:off x="2041922" y="3427413"/>
            <a:ext cx="5972175" cy="1171575"/>
          </a:xfrm>
          <a:prstGeom prst="rect">
            <a:avLst/>
          </a:prstGeom>
          <a:noFill/>
          <a:ln w="6350">
            <a:solidFill>
              <a:schemeClr val="tx1"/>
            </a:solidFill>
            <a:miter lim="800000"/>
            <a:headEnd/>
            <a:tailEnd/>
          </a:ln>
        </p:spPr>
        <p:txBody>
          <a:bodyPr lIns="0" tIns="0" rIns="0" bIns="0" anchor="ctr">
            <a:spAutoFit/>
          </a:bodyPr>
          <a:lstStyle/>
          <a:p>
            <a:endParaRPr lang="zh-CN" altLang="en-US"/>
          </a:p>
        </p:txBody>
      </p:sp>
      <p:sp>
        <p:nvSpPr>
          <p:cNvPr id="35859" name="Rectangle 20"/>
          <p:cNvSpPr>
            <a:spLocks noChangeArrowheads="1"/>
          </p:cNvSpPr>
          <p:nvPr/>
        </p:nvSpPr>
        <p:spPr bwMode="auto">
          <a:xfrm>
            <a:off x="2041922" y="3427413"/>
            <a:ext cx="5972175" cy="317500"/>
          </a:xfrm>
          <a:prstGeom prst="rect">
            <a:avLst/>
          </a:prstGeom>
          <a:noFill/>
          <a:ln w="25400">
            <a:solidFill>
              <a:schemeClr val="tx1"/>
            </a:solidFill>
            <a:miter lim="800000"/>
            <a:headEnd/>
            <a:tailEnd/>
          </a:ln>
        </p:spPr>
        <p:txBody>
          <a:bodyPr lIns="0" tIns="0" rIns="0" bIns="0" anchor="ctr">
            <a:spAutoFit/>
          </a:bodyPr>
          <a:lstStyle/>
          <a:p>
            <a:endParaRPr lang="zh-CN" altLang="en-US"/>
          </a:p>
        </p:txBody>
      </p:sp>
      <p:sp>
        <p:nvSpPr>
          <p:cNvPr id="35860" name="Rectangle 21"/>
          <p:cNvSpPr>
            <a:spLocks noChangeArrowheads="1"/>
          </p:cNvSpPr>
          <p:nvPr/>
        </p:nvSpPr>
        <p:spPr bwMode="auto">
          <a:xfrm>
            <a:off x="2041922" y="4775200"/>
            <a:ext cx="5972175" cy="1116013"/>
          </a:xfrm>
          <a:prstGeom prst="rect">
            <a:avLst/>
          </a:prstGeom>
          <a:noFill/>
          <a:ln w="6350">
            <a:solidFill>
              <a:schemeClr val="tx1"/>
            </a:solidFill>
            <a:miter lim="800000"/>
            <a:headEnd/>
            <a:tailEnd/>
          </a:ln>
        </p:spPr>
        <p:txBody>
          <a:bodyPr lIns="0" tIns="0" rIns="0" bIns="0" anchor="ctr">
            <a:spAutoFit/>
          </a:bodyPr>
          <a:lstStyle/>
          <a:p>
            <a:endParaRPr lang="zh-CN" altLang="en-US"/>
          </a:p>
        </p:txBody>
      </p:sp>
      <p:sp>
        <p:nvSpPr>
          <p:cNvPr id="35861" name="Rectangle 22"/>
          <p:cNvSpPr>
            <a:spLocks noChangeArrowheads="1"/>
          </p:cNvSpPr>
          <p:nvPr/>
        </p:nvSpPr>
        <p:spPr bwMode="auto">
          <a:xfrm>
            <a:off x="2041922" y="4775200"/>
            <a:ext cx="5972175" cy="317500"/>
          </a:xfrm>
          <a:prstGeom prst="rect">
            <a:avLst/>
          </a:prstGeom>
          <a:noFill/>
          <a:ln w="25400">
            <a:solidFill>
              <a:schemeClr val="tx1"/>
            </a:solidFill>
            <a:miter lim="800000"/>
            <a:headEnd/>
            <a:tailEnd/>
          </a:ln>
        </p:spPr>
        <p:txBody>
          <a:bodyPr lIns="0" tIns="0" rIns="0" bIns="0" anchor="ctr">
            <a:spAutoFit/>
          </a:bodyPr>
          <a:lstStyle/>
          <a:p>
            <a:endParaRPr lang="zh-CN" altLang="en-US"/>
          </a:p>
        </p:txBody>
      </p:sp>
      <p:sp>
        <p:nvSpPr>
          <p:cNvPr id="35862" name="Text Box 23"/>
          <p:cNvSpPr txBox="1">
            <a:spLocks noChangeArrowheads="1"/>
          </p:cNvSpPr>
          <p:nvPr/>
        </p:nvSpPr>
        <p:spPr bwMode="auto">
          <a:xfrm>
            <a:off x="2307034" y="4841875"/>
            <a:ext cx="5514975" cy="182563"/>
          </a:xfrm>
          <a:prstGeom prst="rect">
            <a:avLst/>
          </a:prstGeom>
          <a:noFill/>
          <a:ln w="6350" algn="ctr">
            <a:noFill/>
            <a:miter lim="800000"/>
            <a:headEnd/>
            <a:tailEnd/>
          </a:ln>
        </p:spPr>
        <p:txBody>
          <a:bodyPr lIns="0" tIns="0" rIns="0" bIns="0" anchor="ctr">
            <a:spAutoFit/>
          </a:bodyPr>
          <a:lstStyle/>
          <a:p>
            <a:pPr algn="ctr" eaLnBrk="0" hangingPunct="0"/>
            <a:r>
              <a:rPr lang="zh-CN" altLang="en-US" sz="1200" b="1"/>
              <a:t>形成应用机制</a:t>
            </a:r>
          </a:p>
        </p:txBody>
      </p:sp>
      <p:sp>
        <p:nvSpPr>
          <p:cNvPr id="372760" name="AutoShape 24"/>
          <p:cNvSpPr>
            <a:spLocks noChangeArrowheads="1"/>
          </p:cNvSpPr>
          <p:nvPr/>
        </p:nvSpPr>
        <p:spPr bwMode="auto">
          <a:xfrm rot="5400000">
            <a:off x="683022" y="4752975"/>
            <a:ext cx="1314450" cy="1152525"/>
          </a:xfrm>
          <a:prstGeom prst="chevron">
            <a:avLst>
              <a:gd name="adj" fmla="val 8617"/>
            </a:avLst>
          </a:prstGeom>
          <a:solidFill>
            <a:schemeClr val="accent2"/>
          </a:solidFill>
          <a:ln w="6350">
            <a:noFill/>
            <a:miter lim="800000"/>
            <a:headEnd/>
            <a:tailEnd/>
          </a:ln>
          <a:effectLst>
            <a:outerShdw dist="35921" dir="2700000" algn="ctr" rotWithShape="0">
              <a:schemeClr val="hlink"/>
            </a:outerShdw>
          </a:effectLst>
        </p:spPr>
        <p:txBody>
          <a:bodyPr lIns="0" tIns="0" rIns="0" bIns="0" anchor="ctr">
            <a:spAutoFit/>
          </a:bodyPr>
          <a:lstStyle/>
          <a:p>
            <a:pPr>
              <a:defRPr/>
            </a:pPr>
            <a:endParaRPr lang="zh-CN" altLang="en-US"/>
          </a:p>
        </p:txBody>
      </p:sp>
      <p:sp>
        <p:nvSpPr>
          <p:cNvPr id="35864" name="Text Box 25"/>
          <p:cNvSpPr txBox="1">
            <a:spLocks noChangeArrowheads="1"/>
          </p:cNvSpPr>
          <p:nvPr/>
        </p:nvSpPr>
        <p:spPr bwMode="auto">
          <a:xfrm>
            <a:off x="886222" y="5195888"/>
            <a:ext cx="1049337" cy="365125"/>
          </a:xfrm>
          <a:prstGeom prst="rect">
            <a:avLst/>
          </a:prstGeom>
          <a:noFill/>
          <a:ln w="6350" algn="ctr">
            <a:noFill/>
            <a:miter lim="800000"/>
            <a:headEnd/>
            <a:tailEnd/>
          </a:ln>
        </p:spPr>
        <p:txBody>
          <a:bodyPr lIns="0" tIns="0" rIns="0" bIns="0" anchor="ctr">
            <a:spAutoFit/>
          </a:bodyPr>
          <a:lstStyle/>
          <a:p>
            <a:pPr algn="ctr" eaLnBrk="0" hangingPunct="0"/>
            <a:r>
              <a:rPr lang="zh-CN" altLang="en-US" sz="1200" b="1">
                <a:solidFill>
                  <a:schemeClr val="bg1"/>
                </a:solidFill>
              </a:rPr>
              <a:t>阶段 </a:t>
            </a:r>
            <a:r>
              <a:rPr lang="en-US" altLang="zh-CN" sz="1200" b="1">
                <a:solidFill>
                  <a:schemeClr val="bg1"/>
                </a:solidFill>
              </a:rPr>
              <a:t>III</a:t>
            </a:r>
          </a:p>
          <a:p>
            <a:pPr algn="ctr" eaLnBrk="0" hangingPunct="0"/>
            <a:r>
              <a:rPr lang="zh-CN" altLang="en-US" sz="1200" b="1">
                <a:solidFill>
                  <a:schemeClr val="bg1"/>
                </a:solidFill>
              </a:rPr>
              <a:t>建立长效机制</a:t>
            </a:r>
          </a:p>
        </p:txBody>
      </p:sp>
      <p:sp>
        <p:nvSpPr>
          <p:cNvPr id="35871" name="Rectangle 32"/>
          <p:cNvSpPr>
            <a:spLocks noChangeArrowheads="1"/>
          </p:cNvSpPr>
          <p:nvPr/>
        </p:nvSpPr>
        <p:spPr bwMode="auto">
          <a:xfrm>
            <a:off x="2121297" y="2073275"/>
            <a:ext cx="2779712" cy="1022350"/>
          </a:xfrm>
          <a:prstGeom prst="rect">
            <a:avLst/>
          </a:prstGeom>
          <a:noFill/>
          <a:ln w="6350">
            <a:noFill/>
            <a:miter lim="800000"/>
            <a:headEnd/>
            <a:tailEnd/>
          </a:ln>
        </p:spPr>
        <p:txBody>
          <a:bodyPr lIns="0" tIns="0" rIns="0" bIns="0">
            <a:spAutoFit/>
          </a:bodyPr>
          <a:lstStyle/>
          <a:p>
            <a:pPr marL="190500" lvl="1" indent="-188913" defTabSz="330200">
              <a:spcBef>
                <a:spcPct val="20000"/>
              </a:spcBef>
              <a:buFontTx/>
              <a:buChar char="–"/>
              <a:tabLst>
                <a:tab pos="8521700" algn="r"/>
              </a:tabLst>
            </a:pPr>
            <a:r>
              <a:rPr lang="zh-CN" altLang="de-DE" sz="1200"/>
              <a:t>人员分类</a:t>
            </a:r>
          </a:p>
          <a:p>
            <a:pPr marL="190500" lvl="1" indent="-188913" defTabSz="330200">
              <a:spcBef>
                <a:spcPct val="20000"/>
              </a:spcBef>
              <a:buFontTx/>
              <a:buChar char="–"/>
              <a:tabLst>
                <a:tab pos="8521700" algn="r"/>
              </a:tabLst>
            </a:pPr>
            <a:r>
              <a:rPr lang="zh-CN" altLang="de-DE" sz="1200"/>
              <a:t>确定各类人员的角色定位</a:t>
            </a:r>
          </a:p>
          <a:p>
            <a:pPr marL="190500" lvl="1" indent="-188913" defTabSz="330200">
              <a:spcBef>
                <a:spcPct val="20000"/>
              </a:spcBef>
              <a:buFontTx/>
              <a:buChar char="–"/>
              <a:tabLst>
                <a:tab pos="8521700" algn="r"/>
              </a:tabLst>
            </a:pPr>
            <a:r>
              <a:rPr lang="zh-CN" altLang="de-DE" sz="1200"/>
              <a:t>人员访谈，确定各类人员胜任力素质模型的重点和难点</a:t>
            </a:r>
          </a:p>
          <a:p>
            <a:pPr marL="190500" lvl="1" indent="-188913" defTabSz="330200">
              <a:spcBef>
                <a:spcPct val="20000"/>
              </a:spcBef>
              <a:buFontTx/>
              <a:buChar char="–"/>
              <a:tabLst>
                <a:tab pos="8521700" algn="r"/>
              </a:tabLst>
            </a:pPr>
            <a:r>
              <a:rPr lang="zh-CN" altLang="de-DE" sz="1200"/>
              <a:t>明确建模的方法和工作计划</a:t>
            </a:r>
          </a:p>
        </p:txBody>
      </p:sp>
      <p:sp>
        <p:nvSpPr>
          <p:cNvPr id="35872" name="Rectangle 33"/>
          <p:cNvSpPr>
            <a:spLocks noChangeArrowheads="1"/>
          </p:cNvSpPr>
          <p:nvPr/>
        </p:nvSpPr>
        <p:spPr bwMode="auto">
          <a:xfrm>
            <a:off x="5201047" y="2073275"/>
            <a:ext cx="2779712" cy="839788"/>
          </a:xfrm>
          <a:prstGeom prst="rect">
            <a:avLst/>
          </a:prstGeom>
          <a:noFill/>
          <a:ln w="6350">
            <a:noFill/>
            <a:miter lim="800000"/>
            <a:headEnd/>
            <a:tailEnd/>
          </a:ln>
        </p:spPr>
        <p:txBody>
          <a:bodyPr lIns="0" tIns="0" rIns="0" bIns="0">
            <a:spAutoFit/>
          </a:bodyPr>
          <a:lstStyle/>
          <a:p>
            <a:pPr marL="190500" lvl="1" indent="-188913" defTabSz="330200">
              <a:spcBef>
                <a:spcPct val="20000"/>
              </a:spcBef>
              <a:buFontTx/>
              <a:buChar char="–"/>
              <a:tabLst>
                <a:tab pos="8521700" algn="r"/>
              </a:tabLst>
            </a:pPr>
            <a:r>
              <a:rPr lang="zh-CN" altLang="de-DE" sz="1200"/>
              <a:t>战略分析和人力资源解码</a:t>
            </a:r>
          </a:p>
          <a:p>
            <a:pPr marL="190500" lvl="1" indent="-188913" defTabSz="330200">
              <a:spcBef>
                <a:spcPct val="20000"/>
              </a:spcBef>
              <a:buFontTx/>
              <a:buChar char="–"/>
              <a:tabLst>
                <a:tab pos="8521700" algn="r"/>
              </a:tabLst>
            </a:pPr>
            <a:r>
              <a:rPr lang="zh-CN" altLang="de-DE" sz="1200"/>
              <a:t>绩优管理人员关键事件访谈</a:t>
            </a:r>
          </a:p>
          <a:p>
            <a:pPr marL="190500" lvl="1" indent="-188913" defTabSz="330200">
              <a:spcBef>
                <a:spcPct val="20000"/>
              </a:spcBef>
              <a:buFontTx/>
              <a:buChar char="–"/>
              <a:tabLst>
                <a:tab pos="8521700" algn="r"/>
              </a:tabLst>
            </a:pPr>
            <a:r>
              <a:rPr lang="zh-CN" altLang="de-DE" sz="1200"/>
              <a:t>专家小组座谈</a:t>
            </a:r>
          </a:p>
          <a:p>
            <a:pPr marL="190500" lvl="1" indent="-188913" defTabSz="330200">
              <a:spcBef>
                <a:spcPct val="20000"/>
              </a:spcBef>
              <a:buFontTx/>
              <a:buChar char="–"/>
              <a:tabLst>
                <a:tab pos="8521700" algn="r"/>
              </a:tabLst>
            </a:pPr>
            <a:r>
              <a:rPr lang="zh-CN" altLang="de-DE" sz="1200"/>
              <a:t>访谈信息解码</a:t>
            </a:r>
          </a:p>
        </p:txBody>
      </p:sp>
      <p:sp>
        <p:nvSpPr>
          <p:cNvPr id="35873" name="Rectangle 34"/>
          <p:cNvSpPr>
            <a:spLocks noChangeArrowheads="1"/>
          </p:cNvSpPr>
          <p:nvPr/>
        </p:nvSpPr>
        <p:spPr bwMode="auto">
          <a:xfrm>
            <a:off x="2121297" y="3797300"/>
            <a:ext cx="5784850" cy="839788"/>
          </a:xfrm>
          <a:prstGeom prst="rect">
            <a:avLst/>
          </a:prstGeom>
          <a:noFill/>
          <a:ln w="6350">
            <a:noFill/>
            <a:miter lim="800000"/>
            <a:headEnd/>
            <a:tailEnd/>
          </a:ln>
        </p:spPr>
        <p:txBody>
          <a:bodyPr lIns="0" tIns="0" rIns="0" bIns="0">
            <a:spAutoFit/>
          </a:bodyPr>
          <a:lstStyle/>
          <a:p>
            <a:pPr marL="190500" lvl="1" indent="-188913" defTabSz="330200">
              <a:spcBef>
                <a:spcPct val="20000"/>
              </a:spcBef>
              <a:buFontTx/>
              <a:buChar char="–"/>
              <a:tabLst>
                <a:tab pos="8521700" algn="r"/>
              </a:tabLst>
            </a:pPr>
            <a:r>
              <a:rPr lang="zh-CN" altLang="de-DE" sz="1200"/>
              <a:t>确定各类人才评估的评估要项</a:t>
            </a:r>
          </a:p>
          <a:p>
            <a:pPr marL="190500" lvl="1" indent="-188913" defTabSz="330200">
              <a:spcBef>
                <a:spcPct val="20000"/>
              </a:spcBef>
              <a:buFontTx/>
              <a:buChar char="–"/>
              <a:tabLst>
                <a:tab pos="8521700" algn="r"/>
              </a:tabLst>
            </a:pPr>
            <a:r>
              <a:rPr lang="zh-CN" altLang="de-DE" sz="1200"/>
              <a:t>制定各评估要项的测评方法，以及评估题库</a:t>
            </a:r>
          </a:p>
          <a:p>
            <a:pPr marL="190500" lvl="1" indent="-188913" defTabSz="330200">
              <a:spcBef>
                <a:spcPct val="20000"/>
              </a:spcBef>
              <a:buFontTx/>
              <a:buChar char="–"/>
              <a:tabLst>
                <a:tab pos="8521700" algn="r"/>
              </a:tabLst>
            </a:pPr>
            <a:r>
              <a:rPr lang="zh-CN" altLang="de-DE" sz="1200"/>
              <a:t>选取关键人才进行评估测试</a:t>
            </a:r>
          </a:p>
          <a:p>
            <a:pPr marL="190500" lvl="1" indent="-188913" defTabSz="330200">
              <a:spcBef>
                <a:spcPct val="20000"/>
              </a:spcBef>
              <a:buFontTx/>
              <a:buChar char="–"/>
              <a:tabLst>
                <a:tab pos="8521700" algn="r"/>
              </a:tabLst>
            </a:pPr>
            <a:endParaRPr lang="zh-CN" altLang="de-DE" sz="1200"/>
          </a:p>
        </p:txBody>
      </p:sp>
      <p:sp>
        <p:nvSpPr>
          <p:cNvPr id="35874" name="Rectangle 35"/>
          <p:cNvSpPr>
            <a:spLocks noChangeArrowheads="1"/>
          </p:cNvSpPr>
          <p:nvPr/>
        </p:nvSpPr>
        <p:spPr bwMode="auto">
          <a:xfrm>
            <a:off x="2121297" y="5141913"/>
            <a:ext cx="5784850" cy="401637"/>
          </a:xfrm>
          <a:prstGeom prst="rect">
            <a:avLst/>
          </a:prstGeom>
          <a:noFill/>
          <a:ln w="6350">
            <a:noFill/>
            <a:miter lim="800000"/>
            <a:headEnd/>
            <a:tailEnd/>
          </a:ln>
        </p:spPr>
        <p:txBody>
          <a:bodyPr lIns="0" tIns="0" rIns="0" bIns="0">
            <a:spAutoFit/>
          </a:bodyPr>
          <a:lstStyle/>
          <a:p>
            <a:pPr marL="190500" lvl="1" indent="-188913" defTabSz="330200">
              <a:spcBef>
                <a:spcPct val="20000"/>
              </a:spcBef>
              <a:buFontTx/>
              <a:buChar char="–"/>
              <a:tabLst>
                <a:tab pos="8521700" algn="r"/>
              </a:tabLst>
            </a:pPr>
            <a:r>
              <a:rPr lang="zh-CN" altLang="de-DE" sz="1200"/>
              <a:t>进一步修正，建立人才素质盘点评估方案</a:t>
            </a:r>
          </a:p>
          <a:p>
            <a:pPr marL="190500" lvl="1" indent="-188913" defTabSz="330200">
              <a:spcBef>
                <a:spcPct val="20000"/>
              </a:spcBef>
              <a:buFontTx/>
              <a:buChar char="–"/>
              <a:tabLst>
                <a:tab pos="8521700" algn="r"/>
              </a:tabLst>
            </a:pPr>
            <a:r>
              <a:rPr lang="zh-CN" altLang="de-DE" sz="1200"/>
              <a:t>建立关联机制，将评估结果与职业发展、培训培养、绩效管理结合起来</a:t>
            </a:r>
          </a:p>
        </p:txBody>
      </p:sp>
      <p:sp>
        <p:nvSpPr>
          <p:cNvPr id="35875" name="Rectangle 36"/>
          <p:cNvSpPr>
            <a:spLocks noChangeArrowheads="1"/>
          </p:cNvSpPr>
          <p:nvPr/>
        </p:nvSpPr>
        <p:spPr bwMode="auto">
          <a:xfrm>
            <a:off x="2119709" y="1582738"/>
            <a:ext cx="200025" cy="200025"/>
          </a:xfrm>
          <a:prstGeom prst="rect">
            <a:avLst/>
          </a:prstGeom>
          <a:solidFill>
            <a:srgbClr val="FF3300"/>
          </a:solidFill>
          <a:ln w="6350">
            <a:noFill/>
            <a:miter lim="800000"/>
            <a:headEnd/>
            <a:tailEnd/>
          </a:ln>
        </p:spPr>
        <p:txBody>
          <a:bodyPr lIns="0" tIns="0" rIns="0" bIns="0" anchor="ctr" anchorCtr="1"/>
          <a:lstStyle/>
          <a:p>
            <a:pPr algn="ctr" eaLnBrk="0" hangingPunct="0"/>
            <a:r>
              <a:rPr kumimoji="1" lang="en-US" altLang="zh-CN" sz="1200" b="1">
                <a:solidFill>
                  <a:schemeClr val="bg1"/>
                </a:solidFill>
              </a:rPr>
              <a:t>1</a:t>
            </a:r>
            <a:endParaRPr kumimoji="1" lang="en-US" altLang="zh-CN" sz="1200" b="1">
              <a:solidFill>
                <a:srgbClr val="000000"/>
              </a:solidFill>
            </a:endParaRPr>
          </a:p>
        </p:txBody>
      </p:sp>
      <p:sp>
        <p:nvSpPr>
          <p:cNvPr id="35876" name="Rectangle 37"/>
          <p:cNvSpPr>
            <a:spLocks noChangeArrowheads="1"/>
          </p:cNvSpPr>
          <p:nvPr/>
        </p:nvSpPr>
        <p:spPr bwMode="auto">
          <a:xfrm>
            <a:off x="5216922" y="1582738"/>
            <a:ext cx="200025" cy="200025"/>
          </a:xfrm>
          <a:prstGeom prst="rect">
            <a:avLst/>
          </a:prstGeom>
          <a:solidFill>
            <a:srgbClr val="FF3300"/>
          </a:solidFill>
          <a:ln w="6350" algn="ctr">
            <a:noFill/>
            <a:miter lim="800000"/>
            <a:headEnd/>
            <a:tailEnd/>
          </a:ln>
        </p:spPr>
        <p:txBody>
          <a:bodyPr lIns="0" tIns="0" rIns="0" bIns="0" anchor="ctr" anchorCtr="1"/>
          <a:lstStyle/>
          <a:p>
            <a:pPr algn="ctr" eaLnBrk="0" hangingPunct="0"/>
            <a:r>
              <a:rPr kumimoji="1" lang="en-US" altLang="zh-CN" sz="1200" b="1">
                <a:solidFill>
                  <a:schemeClr val="bg1"/>
                </a:solidFill>
              </a:rPr>
              <a:t>2</a:t>
            </a:r>
          </a:p>
        </p:txBody>
      </p:sp>
      <p:sp>
        <p:nvSpPr>
          <p:cNvPr id="35877" name="Rectangle 38"/>
          <p:cNvSpPr>
            <a:spLocks noChangeArrowheads="1"/>
          </p:cNvSpPr>
          <p:nvPr/>
        </p:nvSpPr>
        <p:spPr bwMode="auto">
          <a:xfrm>
            <a:off x="2119709" y="3308350"/>
            <a:ext cx="200025" cy="200025"/>
          </a:xfrm>
          <a:prstGeom prst="rect">
            <a:avLst/>
          </a:prstGeom>
          <a:solidFill>
            <a:srgbClr val="FF3300"/>
          </a:solidFill>
          <a:ln w="6350" algn="ctr">
            <a:noFill/>
            <a:miter lim="800000"/>
            <a:headEnd/>
            <a:tailEnd/>
          </a:ln>
        </p:spPr>
        <p:txBody>
          <a:bodyPr lIns="0" tIns="0" rIns="0" bIns="0" anchor="ctr" anchorCtr="1"/>
          <a:lstStyle/>
          <a:p>
            <a:pPr algn="ctr" eaLnBrk="0" hangingPunct="0"/>
            <a:r>
              <a:rPr kumimoji="1" lang="en-US" altLang="zh-CN" sz="1200" b="1">
                <a:solidFill>
                  <a:schemeClr val="bg1"/>
                </a:solidFill>
              </a:rPr>
              <a:t>3</a:t>
            </a:r>
          </a:p>
        </p:txBody>
      </p:sp>
      <p:sp>
        <p:nvSpPr>
          <p:cNvPr id="35878" name="Rectangle 39"/>
          <p:cNvSpPr>
            <a:spLocks noChangeArrowheads="1"/>
          </p:cNvSpPr>
          <p:nvPr/>
        </p:nvSpPr>
        <p:spPr bwMode="auto">
          <a:xfrm>
            <a:off x="2119709" y="4672013"/>
            <a:ext cx="200025" cy="200025"/>
          </a:xfrm>
          <a:prstGeom prst="rect">
            <a:avLst/>
          </a:prstGeom>
          <a:solidFill>
            <a:srgbClr val="FF3300"/>
          </a:solidFill>
          <a:ln w="6350" algn="ctr">
            <a:noFill/>
            <a:miter lim="800000"/>
            <a:headEnd/>
            <a:tailEnd/>
          </a:ln>
        </p:spPr>
        <p:txBody>
          <a:bodyPr lIns="0" tIns="0" rIns="0" bIns="0" anchor="ctr" anchorCtr="1"/>
          <a:lstStyle/>
          <a:p>
            <a:pPr algn="ctr" eaLnBrk="0" hangingPunct="0"/>
            <a:r>
              <a:rPr kumimoji="1" lang="en-US" altLang="zh-CN" sz="1200" b="1">
                <a:solidFill>
                  <a:schemeClr val="bg1"/>
                </a:solidFill>
              </a:rPr>
              <a:t>4</a:t>
            </a:r>
          </a:p>
        </p:txBody>
      </p:sp>
      <p:sp>
        <p:nvSpPr>
          <p:cNvPr id="35879" name="Text Box 40"/>
          <p:cNvSpPr txBox="1">
            <a:spLocks noChangeArrowheads="1"/>
          </p:cNvSpPr>
          <p:nvPr/>
        </p:nvSpPr>
        <p:spPr bwMode="auto">
          <a:xfrm>
            <a:off x="3735784" y="3446463"/>
            <a:ext cx="3455988" cy="182562"/>
          </a:xfrm>
          <a:prstGeom prst="rect">
            <a:avLst/>
          </a:prstGeom>
          <a:noFill/>
          <a:ln w="6350">
            <a:noFill/>
            <a:miter lim="800000"/>
            <a:headEnd/>
            <a:tailEnd/>
          </a:ln>
        </p:spPr>
        <p:txBody>
          <a:bodyPr lIns="0" tIns="0" rIns="0" bIns="0" anchor="ctr">
            <a:spAutoFit/>
          </a:bodyPr>
          <a:lstStyle/>
          <a:p>
            <a:pPr algn="ctr" eaLnBrk="0" hangingPunct="0"/>
            <a:r>
              <a:rPr lang="zh-CN" altLang="en-US" sz="1200" b="1"/>
              <a:t>素质盘点评估</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1547664" y="2672656"/>
            <a:ext cx="5724644" cy="1077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3200" dirty="0">
              <a:latin typeface="黑体" pitchFamily="49" charset="-122"/>
              <a:ea typeface="黑体" pitchFamily="49" charset="-122"/>
            </a:endParaRPr>
          </a:p>
          <a:p>
            <a:pPr>
              <a:buFontTx/>
              <a:buChar char="•"/>
            </a:pPr>
            <a:r>
              <a:rPr lang="zh-CN" altLang="en-US" sz="3200" dirty="0">
                <a:latin typeface="黑体" pitchFamily="49" charset="-122"/>
                <a:ea typeface="黑体" pitchFamily="49" charset="-122"/>
              </a:rPr>
              <a:t>  </a:t>
            </a:r>
            <a:r>
              <a:rPr lang="zh-CN" altLang="en-US" sz="3200" dirty="0" smtClean="0">
                <a:latin typeface="黑体" pitchFamily="49" charset="-122"/>
                <a:ea typeface="黑体" pitchFamily="49" charset="-122"/>
              </a:rPr>
              <a:t>花旗银行如何</a:t>
            </a:r>
            <a:r>
              <a:rPr lang="zh-CN" altLang="en-US" sz="3200" dirty="0">
                <a:latin typeface="黑体" pitchFamily="49" charset="-122"/>
                <a:ea typeface="黑体" pitchFamily="49" charset="-122"/>
              </a:rPr>
              <a:t>做人才库盘点</a:t>
            </a:r>
          </a:p>
        </p:txBody>
      </p:sp>
    </p:spTree>
    <p:extLst>
      <p:ext uri="{BB962C8B-B14F-4D97-AF65-F5344CB8AC3E}">
        <p14:creationId xmlns:p14="http://schemas.microsoft.com/office/powerpoint/2010/main" val="64280573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3"/>
          <p:cNvSpPr txBox="1">
            <a:spLocks noChangeArrowheads="1"/>
          </p:cNvSpPr>
          <p:nvPr/>
        </p:nvSpPr>
        <p:spPr bwMode="auto">
          <a:xfrm>
            <a:off x="882650" y="2446338"/>
            <a:ext cx="2012950" cy="457200"/>
          </a:xfrm>
          <a:prstGeom prst="rect">
            <a:avLst/>
          </a:prstGeom>
          <a:solidFill>
            <a:srgbClr val="003399"/>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a:solidFill>
                  <a:schemeClr val="bg1"/>
                </a:solidFill>
              </a:rPr>
              <a:t>界定绩效级别</a:t>
            </a:r>
          </a:p>
        </p:txBody>
      </p:sp>
      <p:sp>
        <p:nvSpPr>
          <p:cNvPr id="13316" name="Text Box 4"/>
          <p:cNvSpPr txBox="1">
            <a:spLocks noChangeArrowheads="1"/>
          </p:cNvSpPr>
          <p:nvPr/>
        </p:nvSpPr>
        <p:spPr bwMode="auto">
          <a:xfrm>
            <a:off x="882650" y="3870325"/>
            <a:ext cx="2012950" cy="457200"/>
          </a:xfrm>
          <a:prstGeom prst="rect">
            <a:avLst/>
          </a:prstGeom>
          <a:solidFill>
            <a:srgbClr val="003399"/>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a:solidFill>
                  <a:schemeClr val="bg1"/>
                </a:solidFill>
              </a:rPr>
              <a:t>判断潜力级别</a:t>
            </a:r>
          </a:p>
        </p:txBody>
      </p:sp>
      <p:sp>
        <p:nvSpPr>
          <p:cNvPr id="13317" name="Line 5"/>
          <p:cNvSpPr>
            <a:spLocks noChangeShapeType="1"/>
          </p:cNvSpPr>
          <p:nvPr/>
        </p:nvSpPr>
        <p:spPr bwMode="auto">
          <a:xfrm>
            <a:off x="2895600" y="2743200"/>
            <a:ext cx="914400" cy="45720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8" name="Line 6"/>
          <p:cNvSpPr>
            <a:spLocks noChangeShapeType="1"/>
          </p:cNvSpPr>
          <p:nvPr/>
        </p:nvSpPr>
        <p:spPr bwMode="auto">
          <a:xfrm flipV="1">
            <a:off x="2895600" y="3581400"/>
            <a:ext cx="914400" cy="53340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9" name="Text Box 7"/>
          <p:cNvSpPr txBox="1">
            <a:spLocks noChangeArrowheads="1"/>
          </p:cNvSpPr>
          <p:nvPr/>
        </p:nvSpPr>
        <p:spPr bwMode="auto">
          <a:xfrm>
            <a:off x="4038600" y="2971800"/>
            <a:ext cx="1905000" cy="701675"/>
          </a:xfrm>
          <a:prstGeom prst="rect">
            <a:avLst/>
          </a:prstGeom>
          <a:solidFill>
            <a:srgbClr val="003399"/>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chemeClr val="bg1"/>
                </a:solidFill>
              </a:rPr>
              <a:t>绩效/潜能矩阵（九方格图）</a:t>
            </a:r>
          </a:p>
        </p:txBody>
      </p:sp>
      <p:sp>
        <p:nvSpPr>
          <p:cNvPr id="13320" name="Line 8"/>
          <p:cNvSpPr>
            <a:spLocks noChangeShapeType="1"/>
          </p:cNvSpPr>
          <p:nvPr/>
        </p:nvSpPr>
        <p:spPr bwMode="auto">
          <a:xfrm>
            <a:off x="6019800" y="3276600"/>
            <a:ext cx="533400"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1" name="Text Box 9"/>
          <p:cNvSpPr txBox="1">
            <a:spLocks noChangeArrowheads="1"/>
          </p:cNvSpPr>
          <p:nvPr/>
        </p:nvSpPr>
        <p:spPr bwMode="auto">
          <a:xfrm>
            <a:off x="6629400" y="2971800"/>
            <a:ext cx="1676400" cy="701675"/>
          </a:xfrm>
          <a:prstGeom prst="rect">
            <a:avLst/>
          </a:prstGeom>
          <a:solidFill>
            <a:srgbClr val="003399"/>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chemeClr val="bg1"/>
                </a:solidFill>
              </a:rPr>
              <a:t>领导力发展反馈</a:t>
            </a:r>
          </a:p>
        </p:txBody>
      </p:sp>
      <p:sp>
        <p:nvSpPr>
          <p:cNvPr id="10" name="Rectangle 2"/>
          <p:cNvSpPr txBox="1">
            <a:spLocks noChangeArrowheads="1"/>
          </p:cNvSpPr>
          <p:nvPr/>
        </p:nvSpPr>
        <p:spPr>
          <a:xfrm>
            <a:off x="0" y="71414"/>
            <a:ext cx="8842375" cy="563563"/>
          </a:xfrm>
          <a:prstGeom prst="rect">
            <a:avLst/>
          </a:prstGeom>
        </p:spPr>
        <p:txBody>
          <a:bodyPr anchor="ctr"/>
          <a:lstStyle>
            <a:lvl1pPr algn="l" rtl="0" eaLnBrk="0" fontAlgn="base" hangingPunct="0">
              <a:spcBef>
                <a:spcPct val="0"/>
              </a:spcBef>
              <a:spcAft>
                <a:spcPct val="0"/>
              </a:spcAft>
              <a:defRPr sz="18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2400" b="1">
                <a:solidFill>
                  <a:schemeClr val="bg1"/>
                </a:solidFill>
                <a:latin typeface="Arial" charset="0"/>
                <a:ea typeface="宋体" charset="-122"/>
              </a:defRPr>
            </a:lvl2pPr>
            <a:lvl3pPr algn="l" rtl="0" eaLnBrk="0" fontAlgn="base" hangingPunct="0">
              <a:spcBef>
                <a:spcPct val="0"/>
              </a:spcBef>
              <a:spcAft>
                <a:spcPct val="0"/>
              </a:spcAft>
              <a:defRPr sz="2400" b="1">
                <a:solidFill>
                  <a:schemeClr val="bg1"/>
                </a:solidFill>
                <a:latin typeface="Arial" charset="0"/>
                <a:ea typeface="宋体" charset="-122"/>
              </a:defRPr>
            </a:lvl3pPr>
            <a:lvl4pPr algn="l" rtl="0" eaLnBrk="0" fontAlgn="base" hangingPunct="0">
              <a:spcBef>
                <a:spcPct val="0"/>
              </a:spcBef>
              <a:spcAft>
                <a:spcPct val="0"/>
              </a:spcAft>
              <a:defRPr sz="2400" b="1">
                <a:solidFill>
                  <a:schemeClr val="bg1"/>
                </a:solidFill>
                <a:latin typeface="Arial" charset="0"/>
                <a:ea typeface="宋体" charset="-122"/>
              </a:defRPr>
            </a:lvl4pPr>
            <a:lvl5pPr algn="l" rtl="0" eaLnBrk="0" fontAlgn="base" hangingPunct="0">
              <a:spcBef>
                <a:spcPct val="0"/>
              </a:spcBef>
              <a:spcAft>
                <a:spcPct val="0"/>
              </a:spcAft>
              <a:defRPr sz="2400" b="1">
                <a:solidFill>
                  <a:schemeClr val="bg1"/>
                </a:solidFill>
                <a:latin typeface="Arial" charset="0"/>
                <a:ea typeface="宋体" charset="-122"/>
              </a:defRPr>
            </a:lvl5pPr>
            <a:lvl6pPr marL="457200" algn="l" rtl="0" fontAlgn="base">
              <a:spcBef>
                <a:spcPct val="0"/>
              </a:spcBef>
              <a:spcAft>
                <a:spcPct val="0"/>
              </a:spcAft>
              <a:defRPr sz="2400" b="1">
                <a:solidFill>
                  <a:schemeClr val="bg1"/>
                </a:solidFill>
                <a:latin typeface="Arial" charset="0"/>
                <a:ea typeface="宋体" charset="-122"/>
              </a:defRPr>
            </a:lvl6pPr>
            <a:lvl7pPr marL="914400" algn="l" rtl="0" fontAlgn="base">
              <a:spcBef>
                <a:spcPct val="0"/>
              </a:spcBef>
              <a:spcAft>
                <a:spcPct val="0"/>
              </a:spcAft>
              <a:defRPr sz="2400" b="1">
                <a:solidFill>
                  <a:schemeClr val="bg1"/>
                </a:solidFill>
                <a:latin typeface="Arial" charset="0"/>
                <a:ea typeface="宋体" charset="-122"/>
              </a:defRPr>
            </a:lvl7pPr>
            <a:lvl8pPr marL="1371600" algn="l" rtl="0" fontAlgn="base">
              <a:spcBef>
                <a:spcPct val="0"/>
              </a:spcBef>
              <a:spcAft>
                <a:spcPct val="0"/>
              </a:spcAft>
              <a:defRPr sz="2400" b="1">
                <a:solidFill>
                  <a:schemeClr val="bg1"/>
                </a:solidFill>
                <a:latin typeface="Arial" charset="0"/>
                <a:ea typeface="宋体" charset="-122"/>
              </a:defRPr>
            </a:lvl8pPr>
            <a:lvl9pPr marL="1828800" algn="l" rtl="0" fontAlgn="base">
              <a:spcBef>
                <a:spcPct val="0"/>
              </a:spcBef>
              <a:spcAft>
                <a:spcPct val="0"/>
              </a:spcAft>
              <a:defRPr sz="2400" b="1">
                <a:solidFill>
                  <a:schemeClr val="bg1"/>
                </a:solidFill>
                <a:latin typeface="Arial" charset="0"/>
                <a:ea typeface="宋体" charset="-122"/>
              </a:defRPr>
            </a:lvl9pPr>
          </a:lstStyle>
          <a:p>
            <a:pPr eaLnBrk="1" hangingPunct="1"/>
            <a:r>
              <a:rPr lang="zh-CN" altLang="en-US" kern="0" dirty="0" smtClean="0"/>
              <a:t>花旗</a:t>
            </a:r>
            <a:r>
              <a:rPr lang="zh-CN" altLang="en-US" kern="0" dirty="0"/>
              <a:t>银行人才库盘点</a:t>
            </a:r>
            <a:r>
              <a:rPr lang="zh-CN" altLang="en-US" kern="0" dirty="0" smtClean="0"/>
              <a:t>方法</a:t>
            </a:r>
          </a:p>
        </p:txBody>
      </p:sp>
    </p:spTree>
    <p:extLst>
      <p:ext uri="{BB962C8B-B14F-4D97-AF65-F5344CB8AC3E}">
        <p14:creationId xmlns:p14="http://schemas.microsoft.com/office/powerpoint/2010/main" val="228629283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3"/>
          <p:cNvSpPr txBox="1">
            <a:spLocks noChangeArrowheads="1"/>
          </p:cNvSpPr>
          <p:nvPr/>
        </p:nvSpPr>
        <p:spPr bwMode="auto">
          <a:xfrm>
            <a:off x="838200" y="1196752"/>
            <a:ext cx="1962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衡量绩效的维度</a:t>
            </a:r>
          </a:p>
        </p:txBody>
      </p:sp>
      <p:sp>
        <p:nvSpPr>
          <p:cNvPr id="14340" name="Oval 4"/>
          <p:cNvSpPr>
            <a:spLocks noChangeArrowheads="1"/>
          </p:cNvSpPr>
          <p:nvPr/>
        </p:nvSpPr>
        <p:spPr bwMode="auto">
          <a:xfrm>
            <a:off x="533400" y="1882552"/>
            <a:ext cx="3352800" cy="3810000"/>
          </a:xfrm>
          <a:prstGeom prst="ellipse">
            <a:avLst/>
          </a:prstGeom>
          <a:solidFill>
            <a:schemeClr val="bg1"/>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1" name="Line 5"/>
          <p:cNvSpPr>
            <a:spLocks noChangeShapeType="1"/>
          </p:cNvSpPr>
          <p:nvPr/>
        </p:nvSpPr>
        <p:spPr bwMode="auto">
          <a:xfrm>
            <a:off x="533400" y="3787552"/>
            <a:ext cx="335280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2" name="Line 6"/>
          <p:cNvSpPr>
            <a:spLocks noChangeShapeType="1"/>
          </p:cNvSpPr>
          <p:nvPr/>
        </p:nvSpPr>
        <p:spPr bwMode="auto">
          <a:xfrm>
            <a:off x="609600" y="3406552"/>
            <a:ext cx="320040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3" name="Line 7"/>
          <p:cNvSpPr>
            <a:spLocks noChangeShapeType="1"/>
          </p:cNvSpPr>
          <p:nvPr/>
        </p:nvSpPr>
        <p:spPr bwMode="auto">
          <a:xfrm>
            <a:off x="685800" y="3025552"/>
            <a:ext cx="297180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4" name="Line 8"/>
          <p:cNvSpPr>
            <a:spLocks noChangeShapeType="1"/>
          </p:cNvSpPr>
          <p:nvPr/>
        </p:nvSpPr>
        <p:spPr bwMode="auto">
          <a:xfrm>
            <a:off x="914400" y="2644552"/>
            <a:ext cx="251460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5" name="Line 9"/>
          <p:cNvSpPr>
            <a:spLocks noChangeShapeType="1"/>
          </p:cNvSpPr>
          <p:nvPr/>
        </p:nvSpPr>
        <p:spPr bwMode="auto">
          <a:xfrm>
            <a:off x="1219200" y="2263552"/>
            <a:ext cx="198120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6" name="Line 10"/>
          <p:cNvSpPr>
            <a:spLocks noChangeShapeType="1"/>
          </p:cNvSpPr>
          <p:nvPr/>
        </p:nvSpPr>
        <p:spPr bwMode="auto">
          <a:xfrm>
            <a:off x="609600" y="4168552"/>
            <a:ext cx="320040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7" name="Line 11"/>
          <p:cNvSpPr>
            <a:spLocks noChangeShapeType="1"/>
          </p:cNvSpPr>
          <p:nvPr/>
        </p:nvSpPr>
        <p:spPr bwMode="auto">
          <a:xfrm>
            <a:off x="762000" y="4625752"/>
            <a:ext cx="297180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8" name="Line 12"/>
          <p:cNvSpPr>
            <a:spLocks noChangeShapeType="1"/>
          </p:cNvSpPr>
          <p:nvPr/>
        </p:nvSpPr>
        <p:spPr bwMode="auto">
          <a:xfrm>
            <a:off x="914400" y="5006752"/>
            <a:ext cx="251460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9" name="Line 13"/>
          <p:cNvSpPr>
            <a:spLocks noChangeShapeType="1"/>
          </p:cNvSpPr>
          <p:nvPr/>
        </p:nvSpPr>
        <p:spPr bwMode="auto">
          <a:xfrm>
            <a:off x="1295400" y="5311552"/>
            <a:ext cx="198120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0" name="Line 14"/>
          <p:cNvSpPr>
            <a:spLocks noChangeShapeType="1"/>
          </p:cNvSpPr>
          <p:nvPr/>
        </p:nvSpPr>
        <p:spPr bwMode="auto">
          <a:xfrm>
            <a:off x="3124200" y="2263552"/>
            <a:ext cx="2667000" cy="0"/>
          </a:xfrm>
          <a:prstGeom prst="line">
            <a:avLst/>
          </a:prstGeom>
          <a:noFill/>
          <a:ln w="2857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1" name="Line 15"/>
          <p:cNvSpPr>
            <a:spLocks noChangeShapeType="1"/>
          </p:cNvSpPr>
          <p:nvPr/>
        </p:nvSpPr>
        <p:spPr bwMode="auto">
          <a:xfrm>
            <a:off x="3124200" y="2644552"/>
            <a:ext cx="2667000" cy="0"/>
          </a:xfrm>
          <a:prstGeom prst="line">
            <a:avLst/>
          </a:prstGeom>
          <a:noFill/>
          <a:ln w="2857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2" name="Line 16"/>
          <p:cNvSpPr>
            <a:spLocks noChangeShapeType="1"/>
          </p:cNvSpPr>
          <p:nvPr/>
        </p:nvSpPr>
        <p:spPr bwMode="auto">
          <a:xfrm>
            <a:off x="3124200" y="3025552"/>
            <a:ext cx="2667000" cy="0"/>
          </a:xfrm>
          <a:prstGeom prst="line">
            <a:avLst/>
          </a:prstGeom>
          <a:noFill/>
          <a:ln w="2857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3" name="Line 17"/>
          <p:cNvSpPr>
            <a:spLocks noChangeShapeType="1"/>
          </p:cNvSpPr>
          <p:nvPr/>
        </p:nvSpPr>
        <p:spPr bwMode="auto">
          <a:xfrm>
            <a:off x="3124200" y="3406552"/>
            <a:ext cx="2667000" cy="0"/>
          </a:xfrm>
          <a:prstGeom prst="line">
            <a:avLst/>
          </a:prstGeom>
          <a:noFill/>
          <a:ln w="2857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4" name="Line 18"/>
          <p:cNvSpPr>
            <a:spLocks noChangeShapeType="1"/>
          </p:cNvSpPr>
          <p:nvPr/>
        </p:nvSpPr>
        <p:spPr bwMode="auto">
          <a:xfrm>
            <a:off x="3124200" y="3787552"/>
            <a:ext cx="2667000" cy="0"/>
          </a:xfrm>
          <a:prstGeom prst="line">
            <a:avLst/>
          </a:prstGeom>
          <a:noFill/>
          <a:ln w="2857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5" name="Line 19"/>
          <p:cNvSpPr>
            <a:spLocks noChangeShapeType="1"/>
          </p:cNvSpPr>
          <p:nvPr/>
        </p:nvSpPr>
        <p:spPr bwMode="auto">
          <a:xfrm>
            <a:off x="3124200" y="4168552"/>
            <a:ext cx="2667000" cy="0"/>
          </a:xfrm>
          <a:prstGeom prst="line">
            <a:avLst/>
          </a:prstGeom>
          <a:noFill/>
          <a:ln w="2857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6" name="Line 20"/>
          <p:cNvSpPr>
            <a:spLocks noChangeShapeType="1"/>
          </p:cNvSpPr>
          <p:nvPr/>
        </p:nvSpPr>
        <p:spPr bwMode="auto">
          <a:xfrm>
            <a:off x="3124200" y="4625752"/>
            <a:ext cx="2667000" cy="0"/>
          </a:xfrm>
          <a:prstGeom prst="line">
            <a:avLst/>
          </a:prstGeom>
          <a:noFill/>
          <a:ln w="2857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7" name="Line 21"/>
          <p:cNvSpPr>
            <a:spLocks noChangeShapeType="1"/>
          </p:cNvSpPr>
          <p:nvPr/>
        </p:nvSpPr>
        <p:spPr bwMode="auto">
          <a:xfrm>
            <a:off x="3124200" y="5006752"/>
            <a:ext cx="2667000" cy="0"/>
          </a:xfrm>
          <a:prstGeom prst="line">
            <a:avLst/>
          </a:prstGeom>
          <a:noFill/>
          <a:ln w="2857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8" name="Line 22"/>
          <p:cNvSpPr>
            <a:spLocks noChangeShapeType="1"/>
          </p:cNvSpPr>
          <p:nvPr/>
        </p:nvSpPr>
        <p:spPr bwMode="auto">
          <a:xfrm>
            <a:off x="3124200" y="5311552"/>
            <a:ext cx="2667000" cy="0"/>
          </a:xfrm>
          <a:prstGeom prst="line">
            <a:avLst/>
          </a:prstGeom>
          <a:noFill/>
          <a:ln w="2857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9" name="Text Box 23"/>
          <p:cNvSpPr txBox="1">
            <a:spLocks noChangeArrowheads="1"/>
          </p:cNvSpPr>
          <p:nvPr/>
        </p:nvSpPr>
        <p:spPr bwMode="auto">
          <a:xfrm>
            <a:off x="5822950" y="2034952"/>
            <a:ext cx="20256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latin typeface="宋体" pitchFamily="2" charset="-122"/>
                <a:ea typeface="宋体" pitchFamily="2" charset="-122"/>
              </a:rPr>
              <a:t>对整体结果的贡献</a:t>
            </a:r>
          </a:p>
        </p:txBody>
      </p:sp>
      <p:sp>
        <p:nvSpPr>
          <p:cNvPr id="14360" name="Text Box 24"/>
          <p:cNvSpPr txBox="1">
            <a:spLocks noChangeArrowheads="1"/>
          </p:cNvSpPr>
          <p:nvPr/>
        </p:nvSpPr>
        <p:spPr bwMode="auto">
          <a:xfrm>
            <a:off x="5822950" y="2415952"/>
            <a:ext cx="1325563"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latin typeface="宋体" pitchFamily="2" charset="-122"/>
                <a:ea typeface="宋体" pitchFamily="2" charset="-122"/>
              </a:rPr>
              <a:t>客户的效率</a:t>
            </a:r>
          </a:p>
        </p:txBody>
      </p:sp>
      <p:sp>
        <p:nvSpPr>
          <p:cNvPr id="14361" name="Text Box 25"/>
          <p:cNvSpPr txBox="1">
            <a:spLocks noChangeArrowheads="1"/>
          </p:cNvSpPr>
          <p:nvPr/>
        </p:nvSpPr>
        <p:spPr bwMode="auto">
          <a:xfrm>
            <a:off x="5822950" y="2796952"/>
            <a:ext cx="3157538"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latin typeface="宋体" pitchFamily="2" charset="-122"/>
                <a:ea typeface="宋体" pitchFamily="2" charset="-122"/>
              </a:rPr>
              <a:t>个人、业务和技术的熟练程度</a:t>
            </a:r>
          </a:p>
        </p:txBody>
      </p:sp>
      <p:sp>
        <p:nvSpPr>
          <p:cNvPr id="14362" name="Text Box 26"/>
          <p:cNvSpPr txBox="1">
            <a:spLocks noChangeArrowheads="1"/>
          </p:cNvSpPr>
          <p:nvPr/>
        </p:nvSpPr>
        <p:spPr bwMode="auto">
          <a:xfrm>
            <a:off x="5822950" y="3177952"/>
            <a:ext cx="11049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latin typeface="宋体" pitchFamily="2" charset="-122"/>
                <a:ea typeface="宋体" pitchFamily="2" charset="-122"/>
              </a:rPr>
              <a:t>执行程度</a:t>
            </a:r>
          </a:p>
        </p:txBody>
      </p:sp>
      <p:sp>
        <p:nvSpPr>
          <p:cNvPr id="14363" name="Text Box 27"/>
          <p:cNvSpPr txBox="1">
            <a:spLocks noChangeArrowheads="1"/>
          </p:cNvSpPr>
          <p:nvPr/>
        </p:nvSpPr>
        <p:spPr bwMode="auto">
          <a:xfrm>
            <a:off x="5822950" y="3573240"/>
            <a:ext cx="874713"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latin typeface="宋体" pitchFamily="2" charset="-122"/>
                <a:ea typeface="宋体" pitchFamily="2" charset="-122"/>
              </a:rPr>
              <a:t>领导力</a:t>
            </a:r>
          </a:p>
        </p:txBody>
      </p:sp>
      <p:sp>
        <p:nvSpPr>
          <p:cNvPr id="14364" name="Text Box 28"/>
          <p:cNvSpPr txBox="1">
            <a:spLocks noChangeArrowheads="1"/>
          </p:cNvSpPr>
          <p:nvPr/>
        </p:nvSpPr>
        <p:spPr bwMode="auto">
          <a:xfrm>
            <a:off x="5822950" y="3954240"/>
            <a:ext cx="6445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800">
                <a:latin typeface="宋体" pitchFamily="2" charset="-122"/>
                <a:ea typeface="宋体" pitchFamily="2" charset="-122"/>
              </a:rPr>
              <a:t>关系</a:t>
            </a:r>
          </a:p>
        </p:txBody>
      </p:sp>
      <p:sp>
        <p:nvSpPr>
          <p:cNvPr id="14365" name="Text Box 29"/>
          <p:cNvSpPr txBox="1">
            <a:spLocks noChangeArrowheads="1"/>
          </p:cNvSpPr>
          <p:nvPr/>
        </p:nvSpPr>
        <p:spPr bwMode="auto">
          <a:xfrm>
            <a:off x="5822950" y="4397152"/>
            <a:ext cx="1095375"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800">
                <a:latin typeface="宋体" pitchFamily="2" charset="-122"/>
                <a:ea typeface="宋体" pitchFamily="2" charset="-122"/>
              </a:rPr>
              <a:t>职业标准</a:t>
            </a:r>
          </a:p>
        </p:txBody>
      </p:sp>
      <p:sp>
        <p:nvSpPr>
          <p:cNvPr id="14366" name="Text Box 30"/>
          <p:cNvSpPr txBox="1">
            <a:spLocks noChangeArrowheads="1"/>
          </p:cNvSpPr>
          <p:nvPr/>
        </p:nvSpPr>
        <p:spPr bwMode="auto">
          <a:xfrm>
            <a:off x="5822950" y="4778152"/>
            <a:ext cx="1335088"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800">
                <a:latin typeface="宋体" pitchFamily="2" charset="-122"/>
                <a:ea typeface="宋体" pitchFamily="2" charset="-122"/>
              </a:rPr>
              <a:t>全球的效力</a:t>
            </a:r>
          </a:p>
        </p:txBody>
      </p:sp>
      <p:sp>
        <p:nvSpPr>
          <p:cNvPr id="14367" name="Text Box 31"/>
          <p:cNvSpPr txBox="1">
            <a:spLocks noChangeArrowheads="1"/>
          </p:cNvSpPr>
          <p:nvPr/>
        </p:nvSpPr>
        <p:spPr bwMode="auto">
          <a:xfrm>
            <a:off x="5822950" y="5159152"/>
            <a:ext cx="11049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800">
                <a:latin typeface="宋体" pitchFamily="2" charset="-122"/>
                <a:ea typeface="宋体" pitchFamily="2" charset="-122"/>
              </a:rPr>
              <a:t>社会责任</a:t>
            </a:r>
          </a:p>
        </p:txBody>
      </p:sp>
      <p:sp>
        <p:nvSpPr>
          <p:cNvPr id="32" name="Rectangle 2"/>
          <p:cNvSpPr txBox="1">
            <a:spLocks noChangeArrowheads="1"/>
          </p:cNvSpPr>
          <p:nvPr/>
        </p:nvSpPr>
        <p:spPr>
          <a:xfrm>
            <a:off x="0" y="71414"/>
            <a:ext cx="8842375" cy="563563"/>
          </a:xfrm>
          <a:prstGeom prst="rect">
            <a:avLst/>
          </a:prstGeom>
        </p:spPr>
        <p:txBody>
          <a:bodyPr anchor="ctr"/>
          <a:lstStyle>
            <a:lvl1pPr algn="l" rtl="0" eaLnBrk="0" fontAlgn="base" hangingPunct="0">
              <a:spcBef>
                <a:spcPct val="0"/>
              </a:spcBef>
              <a:spcAft>
                <a:spcPct val="0"/>
              </a:spcAft>
              <a:defRPr sz="18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2400" b="1">
                <a:solidFill>
                  <a:schemeClr val="bg1"/>
                </a:solidFill>
                <a:latin typeface="Arial" charset="0"/>
                <a:ea typeface="宋体" charset="-122"/>
              </a:defRPr>
            </a:lvl2pPr>
            <a:lvl3pPr algn="l" rtl="0" eaLnBrk="0" fontAlgn="base" hangingPunct="0">
              <a:spcBef>
                <a:spcPct val="0"/>
              </a:spcBef>
              <a:spcAft>
                <a:spcPct val="0"/>
              </a:spcAft>
              <a:defRPr sz="2400" b="1">
                <a:solidFill>
                  <a:schemeClr val="bg1"/>
                </a:solidFill>
                <a:latin typeface="Arial" charset="0"/>
                <a:ea typeface="宋体" charset="-122"/>
              </a:defRPr>
            </a:lvl3pPr>
            <a:lvl4pPr algn="l" rtl="0" eaLnBrk="0" fontAlgn="base" hangingPunct="0">
              <a:spcBef>
                <a:spcPct val="0"/>
              </a:spcBef>
              <a:spcAft>
                <a:spcPct val="0"/>
              </a:spcAft>
              <a:defRPr sz="2400" b="1">
                <a:solidFill>
                  <a:schemeClr val="bg1"/>
                </a:solidFill>
                <a:latin typeface="Arial" charset="0"/>
                <a:ea typeface="宋体" charset="-122"/>
              </a:defRPr>
            </a:lvl4pPr>
            <a:lvl5pPr algn="l" rtl="0" eaLnBrk="0" fontAlgn="base" hangingPunct="0">
              <a:spcBef>
                <a:spcPct val="0"/>
              </a:spcBef>
              <a:spcAft>
                <a:spcPct val="0"/>
              </a:spcAft>
              <a:defRPr sz="2400" b="1">
                <a:solidFill>
                  <a:schemeClr val="bg1"/>
                </a:solidFill>
                <a:latin typeface="Arial" charset="0"/>
                <a:ea typeface="宋体" charset="-122"/>
              </a:defRPr>
            </a:lvl5pPr>
            <a:lvl6pPr marL="457200" algn="l" rtl="0" fontAlgn="base">
              <a:spcBef>
                <a:spcPct val="0"/>
              </a:spcBef>
              <a:spcAft>
                <a:spcPct val="0"/>
              </a:spcAft>
              <a:defRPr sz="2400" b="1">
                <a:solidFill>
                  <a:schemeClr val="bg1"/>
                </a:solidFill>
                <a:latin typeface="Arial" charset="0"/>
                <a:ea typeface="宋体" charset="-122"/>
              </a:defRPr>
            </a:lvl6pPr>
            <a:lvl7pPr marL="914400" algn="l" rtl="0" fontAlgn="base">
              <a:spcBef>
                <a:spcPct val="0"/>
              </a:spcBef>
              <a:spcAft>
                <a:spcPct val="0"/>
              </a:spcAft>
              <a:defRPr sz="2400" b="1">
                <a:solidFill>
                  <a:schemeClr val="bg1"/>
                </a:solidFill>
                <a:latin typeface="Arial" charset="0"/>
                <a:ea typeface="宋体" charset="-122"/>
              </a:defRPr>
            </a:lvl7pPr>
            <a:lvl8pPr marL="1371600" algn="l" rtl="0" fontAlgn="base">
              <a:spcBef>
                <a:spcPct val="0"/>
              </a:spcBef>
              <a:spcAft>
                <a:spcPct val="0"/>
              </a:spcAft>
              <a:defRPr sz="2400" b="1">
                <a:solidFill>
                  <a:schemeClr val="bg1"/>
                </a:solidFill>
                <a:latin typeface="Arial" charset="0"/>
                <a:ea typeface="宋体" charset="-122"/>
              </a:defRPr>
            </a:lvl8pPr>
            <a:lvl9pPr marL="1828800" algn="l" rtl="0" fontAlgn="base">
              <a:spcBef>
                <a:spcPct val="0"/>
              </a:spcBef>
              <a:spcAft>
                <a:spcPct val="0"/>
              </a:spcAft>
              <a:defRPr sz="2400" b="1">
                <a:solidFill>
                  <a:schemeClr val="bg1"/>
                </a:solidFill>
                <a:latin typeface="Arial" charset="0"/>
                <a:ea typeface="宋体" charset="-122"/>
              </a:defRPr>
            </a:lvl9pPr>
          </a:lstStyle>
          <a:p>
            <a:pPr eaLnBrk="1" hangingPunct="1"/>
            <a:r>
              <a:rPr lang="zh-CN" altLang="en-US" dirty="0"/>
              <a:t>界定绩效级别的方法</a:t>
            </a:r>
          </a:p>
        </p:txBody>
      </p:sp>
    </p:spTree>
    <p:extLst>
      <p:ext uri="{BB962C8B-B14F-4D97-AF65-F5344CB8AC3E}">
        <p14:creationId xmlns:p14="http://schemas.microsoft.com/office/powerpoint/2010/main" val="32746453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3"/>
          <p:cNvSpPr txBox="1">
            <a:spLocks noChangeArrowheads="1"/>
          </p:cNvSpPr>
          <p:nvPr/>
        </p:nvSpPr>
        <p:spPr bwMode="auto">
          <a:xfrm>
            <a:off x="506413" y="2122488"/>
            <a:ext cx="1474787" cy="409575"/>
          </a:xfrm>
          <a:prstGeom prst="rect">
            <a:avLst/>
          </a:prstGeom>
          <a:solidFill>
            <a:srgbClr val="003399"/>
          </a:solidFill>
          <a:ln w="12700" cmpd="sng">
            <a:solidFill>
              <a:schemeClr val="bg2"/>
            </a:solidFill>
            <a:miter lim="800000"/>
            <a:headEnd/>
            <a:tailEnd/>
          </a:ln>
          <a:effectLst>
            <a:outerShdw dist="107763" dir="2700000" algn="ctr" rotWithShape="0">
              <a:schemeClr val="bg2"/>
            </a:outerShdw>
          </a:effectLst>
        </p:spPr>
        <p:txBody>
          <a:bodyPr wrap="none">
            <a:spAutoFit/>
          </a:bodyPr>
          <a:lstStyle/>
          <a:p>
            <a:r>
              <a:rPr lang="zh-CN" altLang="en-US">
                <a:solidFill>
                  <a:schemeClr val="bg1"/>
                </a:solidFill>
                <a:latin typeface="宋体" pitchFamily="2" charset="-122"/>
                <a:ea typeface="宋体" pitchFamily="2" charset="-122"/>
              </a:rPr>
              <a:t>优秀的绩效</a:t>
            </a:r>
          </a:p>
        </p:txBody>
      </p:sp>
      <p:grpSp>
        <p:nvGrpSpPr>
          <p:cNvPr id="15364" name="Group 4"/>
          <p:cNvGrpSpPr>
            <a:grpSpLocks/>
          </p:cNvGrpSpPr>
          <p:nvPr/>
        </p:nvGrpSpPr>
        <p:grpSpPr bwMode="auto">
          <a:xfrm>
            <a:off x="261938" y="3124200"/>
            <a:ext cx="2462212" cy="1882775"/>
            <a:chOff x="0" y="0"/>
            <a:chExt cx="1095" cy="808"/>
          </a:xfrm>
        </p:grpSpPr>
        <p:sp>
          <p:nvSpPr>
            <p:cNvPr id="15365" name="Oval 5"/>
            <p:cNvSpPr>
              <a:spLocks noChangeArrowheads="1"/>
            </p:cNvSpPr>
            <p:nvPr/>
          </p:nvSpPr>
          <p:spPr bwMode="auto">
            <a:xfrm>
              <a:off x="0" y="0"/>
              <a:ext cx="855" cy="808"/>
            </a:xfrm>
            <a:prstGeom prst="ellipse">
              <a:avLst/>
            </a:prstGeom>
            <a:solidFill>
              <a:srgbClr val="FFFFFF"/>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6" name="Line 6"/>
            <p:cNvSpPr>
              <a:spLocks noChangeShapeType="1"/>
            </p:cNvSpPr>
            <p:nvPr/>
          </p:nvSpPr>
          <p:spPr bwMode="auto">
            <a:xfrm>
              <a:off x="0" y="396"/>
              <a:ext cx="109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7" name="Line 7"/>
            <p:cNvSpPr>
              <a:spLocks noChangeShapeType="1"/>
            </p:cNvSpPr>
            <p:nvPr/>
          </p:nvSpPr>
          <p:spPr bwMode="auto">
            <a:xfrm>
              <a:off x="0" y="319"/>
              <a:ext cx="983"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8" name="Line 8"/>
            <p:cNvSpPr>
              <a:spLocks noChangeShapeType="1"/>
            </p:cNvSpPr>
            <p:nvPr/>
          </p:nvSpPr>
          <p:spPr bwMode="auto">
            <a:xfrm>
              <a:off x="162" y="100"/>
              <a:ext cx="513"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9" name="Line 9"/>
            <p:cNvSpPr>
              <a:spLocks noChangeShapeType="1"/>
            </p:cNvSpPr>
            <p:nvPr/>
          </p:nvSpPr>
          <p:spPr bwMode="auto">
            <a:xfrm>
              <a:off x="0" y="480"/>
              <a:ext cx="109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0" name="Line 10"/>
            <p:cNvSpPr>
              <a:spLocks noChangeShapeType="1"/>
            </p:cNvSpPr>
            <p:nvPr/>
          </p:nvSpPr>
          <p:spPr bwMode="auto">
            <a:xfrm flipV="1">
              <a:off x="42" y="243"/>
              <a:ext cx="1053"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1" name="Line 11"/>
            <p:cNvSpPr>
              <a:spLocks noChangeShapeType="1"/>
            </p:cNvSpPr>
            <p:nvPr/>
          </p:nvSpPr>
          <p:spPr bwMode="auto">
            <a:xfrm>
              <a:off x="70" y="175"/>
              <a:ext cx="779"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2" name="Line 12"/>
            <p:cNvSpPr>
              <a:spLocks noChangeShapeType="1"/>
            </p:cNvSpPr>
            <p:nvPr/>
          </p:nvSpPr>
          <p:spPr bwMode="auto">
            <a:xfrm flipV="1">
              <a:off x="31" y="556"/>
              <a:ext cx="79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3" name="Line 13"/>
            <p:cNvSpPr>
              <a:spLocks noChangeShapeType="1"/>
            </p:cNvSpPr>
            <p:nvPr/>
          </p:nvSpPr>
          <p:spPr bwMode="auto">
            <a:xfrm>
              <a:off x="73" y="628"/>
              <a:ext cx="1022"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4" name="Line 14"/>
            <p:cNvSpPr>
              <a:spLocks noChangeShapeType="1"/>
            </p:cNvSpPr>
            <p:nvPr/>
          </p:nvSpPr>
          <p:spPr bwMode="auto">
            <a:xfrm>
              <a:off x="162" y="717"/>
              <a:ext cx="693"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375" name="Group 15"/>
          <p:cNvGrpSpPr>
            <a:grpSpLocks/>
          </p:cNvGrpSpPr>
          <p:nvPr/>
        </p:nvGrpSpPr>
        <p:grpSpPr bwMode="auto">
          <a:xfrm>
            <a:off x="3438525" y="3082925"/>
            <a:ext cx="1989138" cy="1868488"/>
            <a:chOff x="0" y="0"/>
            <a:chExt cx="855" cy="808"/>
          </a:xfrm>
        </p:grpSpPr>
        <p:sp>
          <p:nvSpPr>
            <p:cNvPr id="15376" name="Oval 16"/>
            <p:cNvSpPr>
              <a:spLocks noChangeArrowheads="1"/>
            </p:cNvSpPr>
            <p:nvPr/>
          </p:nvSpPr>
          <p:spPr bwMode="auto">
            <a:xfrm>
              <a:off x="0" y="0"/>
              <a:ext cx="855" cy="808"/>
            </a:xfrm>
            <a:prstGeom prst="ellipse">
              <a:avLst/>
            </a:prstGeom>
            <a:solidFill>
              <a:srgbClr val="FFFFFF"/>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7" name="Line 17"/>
            <p:cNvSpPr>
              <a:spLocks noChangeShapeType="1"/>
            </p:cNvSpPr>
            <p:nvPr/>
          </p:nvSpPr>
          <p:spPr bwMode="auto">
            <a:xfrm>
              <a:off x="0" y="396"/>
              <a:ext cx="85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8" name="Line 18"/>
            <p:cNvSpPr>
              <a:spLocks noChangeShapeType="1"/>
            </p:cNvSpPr>
            <p:nvPr/>
          </p:nvSpPr>
          <p:spPr bwMode="auto">
            <a:xfrm>
              <a:off x="0" y="319"/>
              <a:ext cx="85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9" name="Line 19"/>
            <p:cNvSpPr>
              <a:spLocks noChangeShapeType="1"/>
            </p:cNvSpPr>
            <p:nvPr/>
          </p:nvSpPr>
          <p:spPr bwMode="auto">
            <a:xfrm>
              <a:off x="162" y="100"/>
              <a:ext cx="513"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0" name="Line 20"/>
            <p:cNvSpPr>
              <a:spLocks noChangeShapeType="1"/>
            </p:cNvSpPr>
            <p:nvPr/>
          </p:nvSpPr>
          <p:spPr bwMode="auto">
            <a:xfrm>
              <a:off x="0" y="480"/>
              <a:ext cx="85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1" name="Line 21"/>
            <p:cNvSpPr>
              <a:spLocks noChangeShapeType="1"/>
            </p:cNvSpPr>
            <p:nvPr/>
          </p:nvSpPr>
          <p:spPr bwMode="auto">
            <a:xfrm flipV="1">
              <a:off x="42" y="243"/>
              <a:ext cx="813"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2" name="Line 22"/>
            <p:cNvSpPr>
              <a:spLocks noChangeShapeType="1"/>
            </p:cNvSpPr>
            <p:nvPr/>
          </p:nvSpPr>
          <p:spPr bwMode="auto">
            <a:xfrm>
              <a:off x="70" y="175"/>
              <a:ext cx="751"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3" name="Line 23"/>
            <p:cNvSpPr>
              <a:spLocks noChangeShapeType="1"/>
            </p:cNvSpPr>
            <p:nvPr/>
          </p:nvSpPr>
          <p:spPr bwMode="auto">
            <a:xfrm flipV="1">
              <a:off x="31" y="556"/>
              <a:ext cx="813"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4" name="Line 24"/>
            <p:cNvSpPr>
              <a:spLocks noChangeShapeType="1"/>
            </p:cNvSpPr>
            <p:nvPr/>
          </p:nvSpPr>
          <p:spPr bwMode="auto">
            <a:xfrm>
              <a:off x="73" y="628"/>
              <a:ext cx="748"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5" name="Line 25"/>
            <p:cNvSpPr>
              <a:spLocks noChangeShapeType="1"/>
            </p:cNvSpPr>
            <p:nvPr/>
          </p:nvSpPr>
          <p:spPr bwMode="auto">
            <a:xfrm>
              <a:off x="162" y="717"/>
              <a:ext cx="513"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386" name="Group 26"/>
          <p:cNvGrpSpPr>
            <a:grpSpLocks/>
          </p:cNvGrpSpPr>
          <p:nvPr/>
        </p:nvGrpSpPr>
        <p:grpSpPr bwMode="auto">
          <a:xfrm>
            <a:off x="6386513" y="3082925"/>
            <a:ext cx="1800225" cy="1868488"/>
            <a:chOff x="0" y="0"/>
            <a:chExt cx="855" cy="808"/>
          </a:xfrm>
        </p:grpSpPr>
        <p:sp>
          <p:nvSpPr>
            <p:cNvPr id="15387" name="Oval 27"/>
            <p:cNvSpPr>
              <a:spLocks noChangeArrowheads="1"/>
            </p:cNvSpPr>
            <p:nvPr/>
          </p:nvSpPr>
          <p:spPr bwMode="auto">
            <a:xfrm>
              <a:off x="0" y="0"/>
              <a:ext cx="855" cy="808"/>
            </a:xfrm>
            <a:prstGeom prst="ellipse">
              <a:avLst/>
            </a:prstGeom>
            <a:solidFill>
              <a:srgbClr val="FFFFFF"/>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8" name="Line 28"/>
            <p:cNvSpPr>
              <a:spLocks noChangeShapeType="1"/>
            </p:cNvSpPr>
            <p:nvPr/>
          </p:nvSpPr>
          <p:spPr bwMode="auto">
            <a:xfrm>
              <a:off x="0" y="396"/>
              <a:ext cx="67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9" name="Line 29"/>
            <p:cNvSpPr>
              <a:spLocks noChangeShapeType="1"/>
            </p:cNvSpPr>
            <p:nvPr/>
          </p:nvSpPr>
          <p:spPr bwMode="auto">
            <a:xfrm>
              <a:off x="0" y="319"/>
              <a:ext cx="85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0" name="Line 30"/>
            <p:cNvSpPr>
              <a:spLocks noChangeShapeType="1"/>
            </p:cNvSpPr>
            <p:nvPr/>
          </p:nvSpPr>
          <p:spPr bwMode="auto">
            <a:xfrm>
              <a:off x="162" y="100"/>
              <a:ext cx="319"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1" name="Line 31"/>
            <p:cNvSpPr>
              <a:spLocks noChangeShapeType="1"/>
            </p:cNvSpPr>
            <p:nvPr/>
          </p:nvSpPr>
          <p:spPr bwMode="auto">
            <a:xfrm>
              <a:off x="0" y="480"/>
              <a:ext cx="689"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2" name="Line 32"/>
            <p:cNvSpPr>
              <a:spLocks noChangeShapeType="1"/>
            </p:cNvSpPr>
            <p:nvPr/>
          </p:nvSpPr>
          <p:spPr bwMode="auto">
            <a:xfrm flipV="1">
              <a:off x="42" y="243"/>
              <a:ext cx="633"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3" name="Line 33"/>
            <p:cNvSpPr>
              <a:spLocks noChangeShapeType="1"/>
            </p:cNvSpPr>
            <p:nvPr/>
          </p:nvSpPr>
          <p:spPr bwMode="auto">
            <a:xfrm>
              <a:off x="70" y="175"/>
              <a:ext cx="619"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4" name="Line 34"/>
            <p:cNvSpPr>
              <a:spLocks noChangeShapeType="1"/>
            </p:cNvSpPr>
            <p:nvPr/>
          </p:nvSpPr>
          <p:spPr bwMode="auto">
            <a:xfrm flipV="1">
              <a:off x="31" y="556"/>
              <a:ext cx="45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5" name="Line 35"/>
            <p:cNvSpPr>
              <a:spLocks noChangeShapeType="1"/>
            </p:cNvSpPr>
            <p:nvPr/>
          </p:nvSpPr>
          <p:spPr bwMode="auto">
            <a:xfrm>
              <a:off x="73" y="628"/>
              <a:ext cx="602"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6" name="Line 36"/>
            <p:cNvSpPr>
              <a:spLocks noChangeShapeType="1"/>
            </p:cNvSpPr>
            <p:nvPr/>
          </p:nvSpPr>
          <p:spPr bwMode="auto">
            <a:xfrm>
              <a:off x="162" y="717"/>
              <a:ext cx="513"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397" name="Text Box 37"/>
          <p:cNvSpPr txBox="1">
            <a:spLocks noChangeArrowheads="1"/>
          </p:cNvSpPr>
          <p:nvPr/>
        </p:nvSpPr>
        <p:spPr bwMode="auto">
          <a:xfrm>
            <a:off x="3659188" y="2122488"/>
            <a:ext cx="1219200" cy="409575"/>
          </a:xfrm>
          <a:prstGeom prst="rect">
            <a:avLst/>
          </a:prstGeom>
          <a:solidFill>
            <a:srgbClr val="003399"/>
          </a:solidFill>
          <a:ln w="12700" cmpd="sng">
            <a:solidFill>
              <a:schemeClr val="bg2"/>
            </a:solidFill>
            <a:miter lim="800000"/>
            <a:headEnd/>
            <a:tailEnd/>
          </a:ln>
          <a:effectLst>
            <a:outerShdw dist="107763" dir="2700000" algn="ctr" rotWithShape="0">
              <a:schemeClr val="bg2"/>
            </a:outerShdw>
          </a:effectLst>
        </p:spPr>
        <p:txBody>
          <a:bodyPr wrap="none">
            <a:spAutoFit/>
          </a:bodyPr>
          <a:lstStyle/>
          <a:p>
            <a:r>
              <a:rPr lang="zh-CN" altLang="en-US">
                <a:solidFill>
                  <a:schemeClr val="bg1"/>
                </a:solidFill>
                <a:latin typeface="宋体" pitchFamily="2" charset="-122"/>
                <a:ea typeface="宋体" pitchFamily="2" charset="-122"/>
              </a:rPr>
              <a:t>完全达标</a:t>
            </a:r>
          </a:p>
        </p:txBody>
      </p:sp>
      <p:sp>
        <p:nvSpPr>
          <p:cNvPr id="15398" name="Text Box 38"/>
          <p:cNvSpPr txBox="1">
            <a:spLocks noChangeArrowheads="1"/>
          </p:cNvSpPr>
          <p:nvPr/>
        </p:nvSpPr>
        <p:spPr bwMode="auto">
          <a:xfrm>
            <a:off x="6088063" y="2122488"/>
            <a:ext cx="2236787" cy="409575"/>
          </a:xfrm>
          <a:prstGeom prst="rect">
            <a:avLst/>
          </a:prstGeom>
          <a:solidFill>
            <a:srgbClr val="003399"/>
          </a:solidFill>
          <a:ln w="12700" cmpd="sng">
            <a:solidFill>
              <a:schemeClr val="bg2"/>
            </a:solidFill>
            <a:miter lim="800000"/>
            <a:headEnd/>
            <a:tailEnd/>
          </a:ln>
          <a:effectLst>
            <a:outerShdw dist="107763" dir="2700000" algn="ctr" rotWithShape="0">
              <a:schemeClr val="bg2"/>
            </a:outerShdw>
          </a:effectLst>
        </p:spPr>
        <p:txBody>
          <a:bodyPr wrap="none">
            <a:spAutoFit/>
          </a:bodyPr>
          <a:lstStyle/>
          <a:p>
            <a:r>
              <a:rPr lang="zh-CN" altLang="en-US">
                <a:solidFill>
                  <a:schemeClr val="bg1"/>
                </a:solidFill>
                <a:latin typeface="宋体" pitchFamily="2" charset="-122"/>
                <a:ea typeface="宋体" pitchFamily="2" charset="-122"/>
              </a:rPr>
              <a:t>起贡献作用的绩效</a:t>
            </a:r>
          </a:p>
        </p:txBody>
      </p:sp>
      <p:sp>
        <p:nvSpPr>
          <p:cNvPr id="15399" name="Text Box 39"/>
          <p:cNvSpPr txBox="1">
            <a:spLocks noChangeArrowheads="1"/>
          </p:cNvSpPr>
          <p:nvPr/>
        </p:nvSpPr>
        <p:spPr bwMode="auto">
          <a:xfrm>
            <a:off x="665163" y="5564188"/>
            <a:ext cx="1071562" cy="3968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30%-35%</a:t>
            </a:r>
          </a:p>
        </p:txBody>
      </p:sp>
      <p:sp>
        <p:nvSpPr>
          <p:cNvPr id="15400" name="Text Box 40"/>
          <p:cNvSpPr txBox="1">
            <a:spLocks noChangeArrowheads="1"/>
          </p:cNvSpPr>
          <p:nvPr/>
        </p:nvSpPr>
        <p:spPr bwMode="auto">
          <a:xfrm>
            <a:off x="3937000" y="5564188"/>
            <a:ext cx="1071563" cy="3968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50%-60%</a:t>
            </a:r>
          </a:p>
        </p:txBody>
      </p:sp>
      <p:sp>
        <p:nvSpPr>
          <p:cNvPr id="15401" name="Text Box 41"/>
          <p:cNvSpPr txBox="1">
            <a:spLocks noChangeArrowheads="1"/>
          </p:cNvSpPr>
          <p:nvPr/>
        </p:nvSpPr>
        <p:spPr bwMode="auto">
          <a:xfrm>
            <a:off x="6791325" y="5564188"/>
            <a:ext cx="944563" cy="3968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5%-20%</a:t>
            </a:r>
          </a:p>
        </p:txBody>
      </p:sp>
      <p:sp>
        <p:nvSpPr>
          <p:cNvPr id="15402" name="Text Box 42"/>
          <p:cNvSpPr txBox="1">
            <a:spLocks noChangeArrowheads="1"/>
          </p:cNvSpPr>
          <p:nvPr/>
        </p:nvSpPr>
        <p:spPr bwMode="auto">
          <a:xfrm>
            <a:off x="965287" y="6053138"/>
            <a:ext cx="2843213"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a:latin typeface="宋体" pitchFamily="2" charset="-122"/>
                <a:ea typeface="宋体" pitchFamily="2" charset="-122"/>
              </a:rPr>
              <a:t>（注：以上比例为现场记录）</a:t>
            </a:r>
          </a:p>
        </p:txBody>
      </p:sp>
      <p:sp>
        <p:nvSpPr>
          <p:cNvPr id="43" name="Rectangle 2"/>
          <p:cNvSpPr txBox="1">
            <a:spLocks noChangeArrowheads="1"/>
          </p:cNvSpPr>
          <p:nvPr/>
        </p:nvSpPr>
        <p:spPr>
          <a:xfrm>
            <a:off x="0" y="71414"/>
            <a:ext cx="8842375" cy="563563"/>
          </a:xfrm>
          <a:prstGeom prst="rect">
            <a:avLst/>
          </a:prstGeom>
        </p:spPr>
        <p:txBody>
          <a:bodyPr anchor="ctr"/>
          <a:lstStyle>
            <a:lvl1pPr algn="l" rtl="0" eaLnBrk="0" fontAlgn="base" hangingPunct="0">
              <a:spcBef>
                <a:spcPct val="0"/>
              </a:spcBef>
              <a:spcAft>
                <a:spcPct val="0"/>
              </a:spcAft>
              <a:defRPr sz="18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2400" b="1">
                <a:solidFill>
                  <a:schemeClr val="bg1"/>
                </a:solidFill>
                <a:latin typeface="Arial" charset="0"/>
                <a:ea typeface="宋体" charset="-122"/>
              </a:defRPr>
            </a:lvl2pPr>
            <a:lvl3pPr algn="l" rtl="0" eaLnBrk="0" fontAlgn="base" hangingPunct="0">
              <a:spcBef>
                <a:spcPct val="0"/>
              </a:spcBef>
              <a:spcAft>
                <a:spcPct val="0"/>
              </a:spcAft>
              <a:defRPr sz="2400" b="1">
                <a:solidFill>
                  <a:schemeClr val="bg1"/>
                </a:solidFill>
                <a:latin typeface="Arial" charset="0"/>
                <a:ea typeface="宋体" charset="-122"/>
              </a:defRPr>
            </a:lvl3pPr>
            <a:lvl4pPr algn="l" rtl="0" eaLnBrk="0" fontAlgn="base" hangingPunct="0">
              <a:spcBef>
                <a:spcPct val="0"/>
              </a:spcBef>
              <a:spcAft>
                <a:spcPct val="0"/>
              </a:spcAft>
              <a:defRPr sz="2400" b="1">
                <a:solidFill>
                  <a:schemeClr val="bg1"/>
                </a:solidFill>
                <a:latin typeface="Arial" charset="0"/>
                <a:ea typeface="宋体" charset="-122"/>
              </a:defRPr>
            </a:lvl4pPr>
            <a:lvl5pPr algn="l" rtl="0" eaLnBrk="0" fontAlgn="base" hangingPunct="0">
              <a:spcBef>
                <a:spcPct val="0"/>
              </a:spcBef>
              <a:spcAft>
                <a:spcPct val="0"/>
              </a:spcAft>
              <a:defRPr sz="2400" b="1">
                <a:solidFill>
                  <a:schemeClr val="bg1"/>
                </a:solidFill>
                <a:latin typeface="Arial" charset="0"/>
                <a:ea typeface="宋体" charset="-122"/>
              </a:defRPr>
            </a:lvl5pPr>
            <a:lvl6pPr marL="457200" algn="l" rtl="0" fontAlgn="base">
              <a:spcBef>
                <a:spcPct val="0"/>
              </a:spcBef>
              <a:spcAft>
                <a:spcPct val="0"/>
              </a:spcAft>
              <a:defRPr sz="2400" b="1">
                <a:solidFill>
                  <a:schemeClr val="bg1"/>
                </a:solidFill>
                <a:latin typeface="Arial" charset="0"/>
                <a:ea typeface="宋体" charset="-122"/>
              </a:defRPr>
            </a:lvl6pPr>
            <a:lvl7pPr marL="914400" algn="l" rtl="0" fontAlgn="base">
              <a:spcBef>
                <a:spcPct val="0"/>
              </a:spcBef>
              <a:spcAft>
                <a:spcPct val="0"/>
              </a:spcAft>
              <a:defRPr sz="2400" b="1">
                <a:solidFill>
                  <a:schemeClr val="bg1"/>
                </a:solidFill>
                <a:latin typeface="Arial" charset="0"/>
                <a:ea typeface="宋体" charset="-122"/>
              </a:defRPr>
            </a:lvl7pPr>
            <a:lvl8pPr marL="1371600" algn="l" rtl="0" fontAlgn="base">
              <a:spcBef>
                <a:spcPct val="0"/>
              </a:spcBef>
              <a:spcAft>
                <a:spcPct val="0"/>
              </a:spcAft>
              <a:defRPr sz="2400" b="1">
                <a:solidFill>
                  <a:schemeClr val="bg1"/>
                </a:solidFill>
                <a:latin typeface="Arial" charset="0"/>
                <a:ea typeface="宋体" charset="-122"/>
              </a:defRPr>
            </a:lvl8pPr>
            <a:lvl9pPr marL="1828800" algn="l" rtl="0" fontAlgn="base">
              <a:spcBef>
                <a:spcPct val="0"/>
              </a:spcBef>
              <a:spcAft>
                <a:spcPct val="0"/>
              </a:spcAft>
              <a:defRPr sz="2400" b="1">
                <a:solidFill>
                  <a:schemeClr val="bg1"/>
                </a:solidFill>
                <a:latin typeface="Arial" charset="0"/>
                <a:ea typeface="宋体" charset="-122"/>
              </a:defRPr>
            </a:lvl9pPr>
          </a:lstStyle>
          <a:p>
            <a:pPr eaLnBrk="1" hangingPunct="1"/>
            <a:r>
              <a:rPr lang="zh-CN" altLang="en-US" dirty="0" smtClean="0"/>
              <a:t>三个绩效级别</a:t>
            </a:r>
            <a:endParaRPr lang="zh-CN" altLang="en-US" dirty="0"/>
          </a:p>
        </p:txBody>
      </p:sp>
    </p:spTree>
    <p:extLst>
      <p:ext uri="{BB962C8B-B14F-4D97-AF65-F5344CB8AC3E}">
        <p14:creationId xmlns:p14="http://schemas.microsoft.com/office/powerpoint/2010/main" val="400032238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 Box 3"/>
          <p:cNvSpPr txBox="1">
            <a:spLocks noChangeArrowheads="1"/>
          </p:cNvSpPr>
          <p:nvPr/>
        </p:nvSpPr>
        <p:spPr bwMode="auto">
          <a:xfrm>
            <a:off x="328613" y="836712"/>
            <a:ext cx="8258175" cy="10199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85750" indent="-285750">
              <a:lnSpc>
                <a:spcPct val="150000"/>
              </a:lnSpc>
              <a:buClr>
                <a:srgbClr val="FF0000"/>
              </a:buClr>
              <a:buFont typeface="Wingdings" panose="05000000000000000000" pitchFamily="2" charset="2"/>
              <a:buChar char="p"/>
            </a:pPr>
            <a:r>
              <a:rPr lang="zh-CN" altLang="en-US" dirty="0">
                <a:solidFill>
                  <a:srgbClr val="000000"/>
                </a:solidFill>
              </a:rPr>
              <a:t>评估绩效时，需求考察3年期限内的九个关键要素的每一绩效程度。</a:t>
            </a:r>
          </a:p>
          <a:p>
            <a:pPr marL="285750" indent="-285750">
              <a:lnSpc>
                <a:spcPct val="150000"/>
              </a:lnSpc>
              <a:buClr>
                <a:srgbClr val="FF0000"/>
              </a:buClr>
              <a:buFont typeface="Wingdings" panose="05000000000000000000" pitchFamily="2" charset="2"/>
              <a:buChar char="p"/>
            </a:pPr>
            <a:r>
              <a:rPr lang="zh-CN" altLang="en-US" dirty="0">
                <a:solidFill>
                  <a:srgbClr val="000000"/>
                </a:solidFill>
              </a:rPr>
              <a:t>需要注意：在某一领域内突出的绩效或一段短时间内的杰作成就并不能代表优秀的绩效。当所有的要素都被评估后，才可以做出综合绩效水平的评估和判断。</a:t>
            </a:r>
          </a:p>
        </p:txBody>
      </p:sp>
      <p:sp>
        <p:nvSpPr>
          <p:cNvPr id="16388" name="Text Box 4"/>
          <p:cNvSpPr txBox="1">
            <a:spLocks noChangeArrowheads="1"/>
          </p:cNvSpPr>
          <p:nvPr/>
        </p:nvSpPr>
        <p:spPr bwMode="auto">
          <a:xfrm>
            <a:off x="676275" y="2176463"/>
            <a:ext cx="1474788" cy="409575"/>
          </a:xfrm>
          <a:prstGeom prst="rect">
            <a:avLst/>
          </a:prstGeom>
          <a:solidFill>
            <a:srgbClr val="CCECFF"/>
          </a:solidFill>
          <a:ln w="12700" cmpd="sng">
            <a:solidFill>
              <a:schemeClr val="bg2"/>
            </a:solidFill>
            <a:miter lim="800000"/>
            <a:headEnd/>
            <a:tailEnd/>
          </a:ln>
          <a:effectLst>
            <a:outerShdw dist="107763" dir="2700000" algn="ctr" rotWithShape="0">
              <a:schemeClr val="bg2"/>
            </a:outerShdw>
          </a:effectLst>
        </p:spPr>
        <p:txBody>
          <a:bodyPr wrap="none">
            <a:spAutoFit/>
          </a:bodyPr>
          <a:lstStyle/>
          <a:p>
            <a:r>
              <a:rPr lang="zh-CN" altLang="en-US">
                <a:solidFill>
                  <a:srgbClr val="003399"/>
                </a:solidFill>
                <a:latin typeface="宋体" pitchFamily="2" charset="-122"/>
                <a:ea typeface="宋体" pitchFamily="2" charset="-122"/>
              </a:rPr>
              <a:t>优秀的绩效</a:t>
            </a:r>
          </a:p>
        </p:txBody>
      </p:sp>
      <p:sp>
        <p:nvSpPr>
          <p:cNvPr id="16389" name="Text Box 5"/>
          <p:cNvSpPr txBox="1">
            <a:spLocks noChangeArrowheads="1"/>
          </p:cNvSpPr>
          <p:nvPr/>
        </p:nvSpPr>
        <p:spPr bwMode="auto">
          <a:xfrm>
            <a:off x="3884613" y="2176463"/>
            <a:ext cx="1219200" cy="409575"/>
          </a:xfrm>
          <a:prstGeom prst="rect">
            <a:avLst/>
          </a:prstGeom>
          <a:solidFill>
            <a:srgbClr val="CCECFF"/>
          </a:solidFill>
          <a:ln w="12700" cmpd="sng">
            <a:solidFill>
              <a:schemeClr val="bg2"/>
            </a:solidFill>
            <a:miter lim="800000"/>
            <a:headEnd/>
            <a:tailEnd/>
          </a:ln>
          <a:effectLst>
            <a:outerShdw dist="107763" dir="2700000" algn="ctr" rotWithShape="0">
              <a:schemeClr val="bg2"/>
            </a:outerShdw>
          </a:effectLst>
        </p:spPr>
        <p:txBody>
          <a:bodyPr wrap="none">
            <a:spAutoFit/>
          </a:bodyPr>
          <a:lstStyle/>
          <a:p>
            <a:r>
              <a:rPr lang="zh-CN" altLang="en-US">
                <a:solidFill>
                  <a:srgbClr val="003399"/>
                </a:solidFill>
                <a:latin typeface="宋体" pitchFamily="2" charset="-122"/>
                <a:ea typeface="宋体" pitchFamily="2" charset="-122"/>
              </a:rPr>
              <a:t>完全达标</a:t>
            </a:r>
          </a:p>
        </p:txBody>
      </p:sp>
      <p:sp>
        <p:nvSpPr>
          <p:cNvPr id="16390" name="Text Box 6"/>
          <p:cNvSpPr txBox="1">
            <a:spLocks noChangeArrowheads="1"/>
          </p:cNvSpPr>
          <p:nvPr/>
        </p:nvSpPr>
        <p:spPr bwMode="auto">
          <a:xfrm>
            <a:off x="6350000" y="2176463"/>
            <a:ext cx="2236788" cy="409575"/>
          </a:xfrm>
          <a:prstGeom prst="rect">
            <a:avLst/>
          </a:prstGeom>
          <a:solidFill>
            <a:srgbClr val="CCECFF"/>
          </a:solidFill>
          <a:ln w="12700" cmpd="sng">
            <a:solidFill>
              <a:schemeClr val="bg2"/>
            </a:solidFill>
            <a:miter lim="800000"/>
            <a:headEnd/>
            <a:tailEnd/>
          </a:ln>
          <a:effectLst>
            <a:outerShdw dist="107763" dir="2700000" algn="ctr" rotWithShape="0">
              <a:schemeClr val="bg2"/>
            </a:outerShdw>
          </a:effectLst>
        </p:spPr>
        <p:txBody>
          <a:bodyPr wrap="none">
            <a:spAutoFit/>
          </a:bodyPr>
          <a:lstStyle/>
          <a:p>
            <a:r>
              <a:rPr lang="zh-CN" altLang="en-US">
                <a:solidFill>
                  <a:srgbClr val="003399"/>
                </a:solidFill>
                <a:latin typeface="宋体" pitchFamily="2" charset="-122"/>
                <a:ea typeface="宋体" pitchFamily="2" charset="-122"/>
              </a:rPr>
              <a:t>起贡献作用的绩效</a:t>
            </a:r>
          </a:p>
        </p:txBody>
      </p:sp>
      <p:sp>
        <p:nvSpPr>
          <p:cNvPr id="16391" name="Text Box 7"/>
          <p:cNvSpPr txBox="1">
            <a:spLocks noChangeArrowheads="1"/>
          </p:cNvSpPr>
          <p:nvPr/>
        </p:nvSpPr>
        <p:spPr bwMode="auto">
          <a:xfrm>
            <a:off x="149225" y="2841625"/>
            <a:ext cx="2767013" cy="3168650"/>
          </a:xfrm>
          <a:prstGeom prst="rect">
            <a:avLst/>
          </a:prstGeom>
          <a:solidFill>
            <a:schemeClr val="bg1"/>
          </a:solidFill>
          <a:ln w="12700" cmpd="sng">
            <a:solidFill>
              <a:schemeClr val="bg2"/>
            </a:solidFill>
            <a:miter lim="800000"/>
            <a:headEnd/>
            <a:tailEnd/>
          </a:ln>
          <a:effectLst>
            <a:outerShdw dist="35921" dir="2700000" algn="ctr" rotWithShape="0">
              <a:schemeClr val="bg2"/>
            </a:outerShdw>
          </a:effectLst>
        </p:spPr>
        <p:txBody>
          <a:bodyPr>
            <a:spAutoFit/>
          </a:bodyPr>
          <a:lstStyle/>
          <a:p>
            <a:pPr algn="l">
              <a:lnSpc>
                <a:spcPct val="125000"/>
              </a:lnSpc>
              <a:buFontTx/>
              <a:buChar char="•"/>
            </a:pPr>
            <a:r>
              <a:rPr lang="zh-CN" altLang="en-US" sz="1600">
                <a:latin typeface="宋体" pitchFamily="2" charset="-122"/>
                <a:ea typeface="宋体" pitchFamily="2" charset="-122"/>
              </a:rPr>
              <a:t>持续性地</a:t>
            </a:r>
            <a:r>
              <a:rPr lang="zh-CN" altLang="en-US" sz="1600">
                <a:solidFill>
                  <a:srgbClr val="FF0000"/>
                </a:solidFill>
                <a:latin typeface="宋体" pitchFamily="2" charset="-122"/>
                <a:ea typeface="宋体" pitchFamily="2" charset="-122"/>
              </a:rPr>
              <a:t>超出</a:t>
            </a:r>
            <a:r>
              <a:rPr lang="zh-CN" altLang="en-US" sz="1600">
                <a:latin typeface="宋体" pitchFamily="2" charset="-122"/>
                <a:ea typeface="宋体" pitchFamily="2" charset="-122"/>
              </a:rPr>
              <a:t>操作上、技术上以及专业上的绩效要求；</a:t>
            </a:r>
          </a:p>
          <a:p>
            <a:pPr algn="l">
              <a:lnSpc>
                <a:spcPct val="125000"/>
              </a:lnSpc>
              <a:buFontTx/>
              <a:buChar char="•"/>
            </a:pPr>
            <a:r>
              <a:rPr lang="zh-CN" altLang="en-US" sz="1600">
                <a:latin typeface="宋体" pitchFamily="2" charset="-122"/>
                <a:ea typeface="宋体" pitchFamily="2" charset="-122"/>
              </a:rPr>
              <a:t>持续性地</a:t>
            </a:r>
            <a:r>
              <a:rPr lang="zh-CN" altLang="en-US" sz="1600">
                <a:solidFill>
                  <a:srgbClr val="FF0000"/>
                </a:solidFill>
                <a:latin typeface="宋体" pitchFamily="2" charset="-122"/>
                <a:ea typeface="宋体" pitchFamily="2" charset="-122"/>
              </a:rPr>
              <a:t>超出</a:t>
            </a:r>
            <a:r>
              <a:rPr lang="zh-CN" altLang="en-US" sz="1600">
                <a:latin typeface="宋体" pitchFamily="2" charset="-122"/>
                <a:ea typeface="宋体" pitchFamily="2" charset="-122"/>
              </a:rPr>
              <a:t>管理任务，与同事及其他人沟通；和员工发展的要求；</a:t>
            </a:r>
          </a:p>
          <a:p>
            <a:pPr algn="l">
              <a:lnSpc>
                <a:spcPct val="125000"/>
              </a:lnSpc>
              <a:buFontTx/>
              <a:buChar char="•"/>
            </a:pPr>
            <a:r>
              <a:rPr lang="zh-CN" altLang="en-US" sz="1600">
                <a:latin typeface="宋体" pitchFamily="2" charset="-122"/>
                <a:ea typeface="宋体" pitchFamily="2" charset="-122"/>
              </a:rPr>
              <a:t>表现出</a:t>
            </a:r>
            <a:r>
              <a:rPr lang="zh-CN" altLang="en-US" sz="1600">
                <a:solidFill>
                  <a:srgbClr val="FF0000"/>
                </a:solidFill>
                <a:latin typeface="宋体" pitchFamily="2" charset="-122"/>
                <a:ea typeface="宋体" pitchFamily="2" charset="-122"/>
              </a:rPr>
              <a:t>优秀</a:t>
            </a:r>
            <a:r>
              <a:rPr lang="zh-CN" altLang="en-US" sz="1600">
                <a:latin typeface="宋体" pitchFamily="2" charset="-122"/>
                <a:ea typeface="宋体" pitchFamily="2" charset="-122"/>
              </a:rPr>
              <a:t>的领导力，包括建立和交流战略方向并能推动员工表现出最高水准；</a:t>
            </a:r>
          </a:p>
          <a:p>
            <a:pPr algn="l">
              <a:lnSpc>
                <a:spcPct val="125000"/>
              </a:lnSpc>
              <a:buFontTx/>
              <a:buChar char="•"/>
            </a:pPr>
            <a:r>
              <a:rPr lang="zh-CN" altLang="en-US" sz="1600">
                <a:latin typeface="宋体" pitchFamily="2" charset="-122"/>
                <a:ea typeface="宋体" pitchFamily="2" charset="-122"/>
              </a:rPr>
              <a:t>在与各方建立和维持建设性工作关系方面，取得成功</a:t>
            </a:r>
          </a:p>
        </p:txBody>
      </p:sp>
      <p:sp>
        <p:nvSpPr>
          <p:cNvPr id="16392" name="Text Box 8"/>
          <p:cNvSpPr txBox="1">
            <a:spLocks noChangeArrowheads="1"/>
          </p:cNvSpPr>
          <p:nvPr/>
        </p:nvSpPr>
        <p:spPr bwMode="auto">
          <a:xfrm>
            <a:off x="3233738" y="2854325"/>
            <a:ext cx="2789237" cy="3168650"/>
          </a:xfrm>
          <a:prstGeom prst="rect">
            <a:avLst/>
          </a:prstGeom>
          <a:solidFill>
            <a:schemeClr val="bg1"/>
          </a:solidFill>
          <a:ln w="12700" cmpd="sng">
            <a:solidFill>
              <a:schemeClr val="bg2"/>
            </a:solidFill>
            <a:miter lim="800000"/>
            <a:headEnd/>
            <a:tailEnd/>
          </a:ln>
          <a:effectLst>
            <a:outerShdw dist="35921" dir="2700000" algn="ctr" rotWithShape="0">
              <a:schemeClr val="bg2"/>
            </a:outerShdw>
          </a:effectLst>
        </p:spPr>
        <p:txBody>
          <a:bodyPr>
            <a:spAutoFit/>
          </a:bodyPr>
          <a:lstStyle/>
          <a:p>
            <a:pPr algn="l">
              <a:lnSpc>
                <a:spcPct val="125000"/>
              </a:lnSpc>
              <a:buFontTx/>
              <a:buChar char="•"/>
            </a:pPr>
            <a:r>
              <a:rPr lang="zh-CN" altLang="en-US" sz="1600">
                <a:latin typeface="宋体" pitchFamily="2" charset="-122"/>
                <a:ea typeface="宋体" pitchFamily="2" charset="-122"/>
              </a:rPr>
              <a:t>持续性地</a:t>
            </a:r>
            <a:r>
              <a:rPr lang="zh-CN" altLang="en-US" sz="1600">
                <a:solidFill>
                  <a:srgbClr val="FF0000"/>
                </a:solidFill>
                <a:latin typeface="宋体" pitchFamily="2" charset="-122"/>
                <a:ea typeface="宋体" pitchFamily="2" charset="-122"/>
              </a:rPr>
              <a:t>达到，甚至在很多时候超出</a:t>
            </a:r>
            <a:r>
              <a:rPr lang="zh-CN" altLang="en-US" sz="1600">
                <a:latin typeface="Times New Roman"/>
                <a:ea typeface="宋体" pitchFamily="2" charset="-122"/>
              </a:rPr>
              <a:t>……</a:t>
            </a:r>
            <a:r>
              <a:rPr lang="zh-CN" altLang="en-US" sz="1600">
                <a:latin typeface="宋体" pitchFamily="2" charset="-122"/>
                <a:ea typeface="宋体" pitchFamily="2" charset="-122"/>
              </a:rPr>
              <a:t>；</a:t>
            </a:r>
          </a:p>
          <a:p>
            <a:pPr algn="l">
              <a:lnSpc>
                <a:spcPct val="125000"/>
              </a:lnSpc>
              <a:buFontTx/>
              <a:buChar char="•"/>
            </a:pPr>
            <a:r>
              <a:rPr lang="zh-CN" altLang="en-US" sz="1600">
                <a:latin typeface="宋体" pitchFamily="2" charset="-122"/>
                <a:ea typeface="宋体" pitchFamily="2" charset="-122"/>
              </a:rPr>
              <a:t>持续性地</a:t>
            </a:r>
            <a:r>
              <a:rPr lang="zh-CN" altLang="en-US" sz="1600">
                <a:solidFill>
                  <a:srgbClr val="FF0000"/>
                </a:solidFill>
                <a:latin typeface="宋体" pitchFamily="2" charset="-122"/>
                <a:ea typeface="宋体" pitchFamily="2" charset="-122"/>
              </a:rPr>
              <a:t>达到甚至在很多时间超出</a:t>
            </a:r>
            <a:r>
              <a:rPr lang="zh-CN" altLang="en-US" sz="1600">
                <a:latin typeface="Times New Roman"/>
                <a:ea typeface="宋体" pitchFamily="2" charset="-122"/>
              </a:rPr>
              <a:t>……</a:t>
            </a:r>
            <a:r>
              <a:rPr lang="zh-CN" altLang="en-US" sz="1600">
                <a:latin typeface="宋体" pitchFamily="2" charset="-122"/>
                <a:ea typeface="宋体" pitchFamily="2" charset="-122"/>
              </a:rPr>
              <a:t>；</a:t>
            </a:r>
          </a:p>
          <a:p>
            <a:pPr algn="l">
              <a:lnSpc>
                <a:spcPct val="125000"/>
              </a:lnSpc>
              <a:buFontTx/>
              <a:buChar char="•"/>
            </a:pPr>
            <a:r>
              <a:rPr lang="zh-CN" altLang="en-US" sz="1600">
                <a:latin typeface="宋体" pitchFamily="2" charset="-122"/>
                <a:ea typeface="宋体" pitchFamily="2" charset="-122"/>
              </a:rPr>
              <a:t>表现出</a:t>
            </a:r>
            <a:r>
              <a:rPr lang="zh-CN" altLang="en-US" sz="1600">
                <a:solidFill>
                  <a:srgbClr val="FF0000"/>
                </a:solidFill>
                <a:latin typeface="宋体" pitchFamily="2" charset="-122"/>
                <a:ea typeface="宋体" pitchFamily="2" charset="-122"/>
              </a:rPr>
              <a:t>有效</a:t>
            </a:r>
            <a:r>
              <a:rPr lang="zh-CN" altLang="en-US" sz="1600">
                <a:latin typeface="宋体" pitchFamily="2" charset="-122"/>
                <a:ea typeface="宋体" pitchFamily="2" charset="-122"/>
              </a:rPr>
              <a:t>的领导力；</a:t>
            </a:r>
          </a:p>
          <a:p>
            <a:pPr algn="l">
              <a:lnSpc>
                <a:spcPct val="125000"/>
              </a:lnSpc>
              <a:buFontTx/>
              <a:buChar char="•"/>
            </a:pPr>
            <a:r>
              <a:rPr lang="zh-CN" altLang="en-US" sz="1600">
                <a:latin typeface="宋体" pitchFamily="2" charset="-122"/>
                <a:ea typeface="宋体" pitchFamily="2" charset="-122"/>
              </a:rPr>
              <a:t>能够建立和保持建设性工作关系；</a:t>
            </a:r>
          </a:p>
          <a:p>
            <a:pPr algn="l">
              <a:lnSpc>
                <a:spcPct val="125000"/>
              </a:lnSpc>
              <a:buFontTx/>
              <a:buChar char="•"/>
            </a:pPr>
            <a:r>
              <a:rPr lang="zh-CN" altLang="en-US" sz="1600">
                <a:latin typeface="宋体" pitchFamily="2" charset="-122"/>
                <a:ea typeface="宋体" pitchFamily="2" charset="-122"/>
              </a:rPr>
              <a:t>偶尔被指派的额外工作</a:t>
            </a:r>
          </a:p>
          <a:p>
            <a:pPr algn="l">
              <a:lnSpc>
                <a:spcPct val="125000"/>
              </a:lnSpc>
              <a:buFontTx/>
              <a:buChar char="•"/>
            </a:pPr>
            <a:endParaRPr lang="zh-CN" altLang="en-US" sz="1600">
              <a:latin typeface="宋体" pitchFamily="2" charset="-122"/>
              <a:ea typeface="宋体" pitchFamily="2" charset="-122"/>
            </a:endParaRPr>
          </a:p>
          <a:p>
            <a:pPr algn="l">
              <a:lnSpc>
                <a:spcPct val="125000"/>
              </a:lnSpc>
              <a:buFontTx/>
              <a:buChar char="•"/>
            </a:pPr>
            <a:endParaRPr lang="zh-CN" altLang="en-US" sz="1600">
              <a:latin typeface="宋体" pitchFamily="2" charset="-122"/>
              <a:ea typeface="宋体" pitchFamily="2" charset="-122"/>
            </a:endParaRPr>
          </a:p>
        </p:txBody>
      </p:sp>
      <p:sp>
        <p:nvSpPr>
          <p:cNvPr id="16393" name="Text Box 9"/>
          <p:cNvSpPr txBox="1">
            <a:spLocks noChangeArrowheads="1"/>
          </p:cNvSpPr>
          <p:nvPr/>
        </p:nvSpPr>
        <p:spPr bwMode="auto">
          <a:xfrm>
            <a:off x="6305550" y="2867025"/>
            <a:ext cx="2581275" cy="3168650"/>
          </a:xfrm>
          <a:prstGeom prst="rect">
            <a:avLst/>
          </a:prstGeom>
          <a:solidFill>
            <a:schemeClr val="bg1"/>
          </a:solidFill>
          <a:ln w="12700" cmpd="sng">
            <a:solidFill>
              <a:schemeClr val="bg2"/>
            </a:solidFill>
            <a:miter lim="800000"/>
            <a:headEnd/>
            <a:tailEnd/>
          </a:ln>
          <a:effectLst>
            <a:outerShdw dist="35921" dir="2700000" algn="ctr" rotWithShape="0">
              <a:schemeClr val="bg2"/>
            </a:outerShdw>
          </a:effectLst>
        </p:spPr>
        <p:txBody>
          <a:bodyPr>
            <a:spAutoFit/>
          </a:bodyPr>
          <a:lstStyle/>
          <a:p>
            <a:pPr algn="l">
              <a:lnSpc>
                <a:spcPct val="125000"/>
              </a:lnSpc>
              <a:buFontTx/>
              <a:buChar char="•"/>
            </a:pPr>
            <a:r>
              <a:rPr lang="zh-CN" altLang="en-US" sz="1600">
                <a:solidFill>
                  <a:srgbClr val="FF0000"/>
                </a:solidFill>
                <a:latin typeface="宋体" pitchFamily="2" charset="-122"/>
                <a:ea typeface="宋体" pitchFamily="2" charset="-122"/>
              </a:rPr>
              <a:t>没有达到</a:t>
            </a:r>
            <a:r>
              <a:rPr lang="zh-CN" altLang="en-US" sz="1600">
                <a:latin typeface="Times New Roman"/>
                <a:ea typeface="宋体" pitchFamily="2" charset="-122"/>
              </a:rPr>
              <a:t>……</a:t>
            </a:r>
            <a:r>
              <a:rPr lang="zh-CN" altLang="en-US" sz="1600">
                <a:latin typeface="宋体" pitchFamily="2" charset="-122"/>
                <a:ea typeface="宋体" pitchFamily="2" charset="-122"/>
              </a:rPr>
              <a:t>；</a:t>
            </a:r>
          </a:p>
          <a:p>
            <a:pPr algn="l">
              <a:lnSpc>
                <a:spcPct val="125000"/>
              </a:lnSpc>
              <a:buFontTx/>
              <a:buChar char="•"/>
            </a:pPr>
            <a:r>
              <a:rPr lang="zh-CN" altLang="en-US" sz="1600">
                <a:solidFill>
                  <a:srgbClr val="FF0000"/>
                </a:solidFill>
                <a:latin typeface="宋体" pitchFamily="2" charset="-122"/>
                <a:ea typeface="宋体" pitchFamily="2" charset="-122"/>
              </a:rPr>
              <a:t>偶尔</a:t>
            </a:r>
            <a:r>
              <a:rPr lang="zh-CN" altLang="en-US" sz="1600">
                <a:latin typeface="宋体" pitchFamily="2" charset="-122"/>
                <a:ea typeface="宋体" pitchFamily="2" charset="-122"/>
              </a:rPr>
              <a:t>表现出</a:t>
            </a:r>
            <a:r>
              <a:rPr lang="zh-CN" altLang="en-US" sz="1600">
                <a:solidFill>
                  <a:srgbClr val="FF0000"/>
                </a:solidFill>
                <a:latin typeface="宋体" pitchFamily="2" charset="-122"/>
                <a:ea typeface="宋体" pitchFamily="2" charset="-122"/>
              </a:rPr>
              <a:t>微弱</a:t>
            </a:r>
            <a:r>
              <a:rPr lang="zh-CN" altLang="en-US" sz="1600">
                <a:latin typeface="宋体" pitchFamily="2" charset="-122"/>
                <a:ea typeface="宋体" pitchFamily="2" charset="-122"/>
              </a:rPr>
              <a:t>的领导力</a:t>
            </a:r>
          </a:p>
          <a:p>
            <a:pPr algn="l">
              <a:lnSpc>
                <a:spcPct val="125000"/>
              </a:lnSpc>
              <a:buFontTx/>
              <a:buChar char="•"/>
            </a:pPr>
            <a:r>
              <a:rPr lang="zh-CN" altLang="en-US" sz="1600">
                <a:latin typeface="宋体" pitchFamily="2" charset="-122"/>
                <a:ea typeface="宋体" pitchFamily="2" charset="-122"/>
              </a:rPr>
              <a:t>很难建立或很难保持工作关系；</a:t>
            </a:r>
          </a:p>
          <a:p>
            <a:pPr algn="l">
              <a:lnSpc>
                <a:spcPct val="125000"/>
              </a:lnSpc>
              <a:buFontTx/>
              <a:buChar char="•"/>
            </a:pPr>
            <a:r>
              <a:rPr lang="zh-CN" altLang="en-US" sz="1600">
                <a:latin typeface="宋体" pitchFamily="2" charset="-122"/>
                <a:ea typeface="宋体" pitchFamily="2" charset="-122"/>
              </a:rPr>
              <a:t>需要占用经理大量的时间和注意力</a:t>
            </a:r>
          </a:p>
          <a:p>
            <a:pPr algn="l">
              <a:lnSpc>
                <a:spcPct val="125000"/>
              </a:lnSpc>
              <a:buFontTx/>
              <a:buChar char="•"/>
            </a:pPr>
            <a:endParaRPr lang="zh-CN" altLang="en-US" sz="1600">
              <a:latin typeface="宋体" pitchFamily="2" charset="-122"/>
              <a:ea typeface="宋体" pitchFamily="2" charset="-122"/>
            </a:endParaRPr>
          </a:p>
          <a:p>
            <a:pPr algn="l">
              <a:lnSpc>
                <a:spcPct val="125000"/>
              </a:lnSpc>
              <a:buFontTx/>
              <a:buChar char="•"/>
            </a:pPr>
            <a:endParaRPr lang="zh-CN" altLang="en-US" sz="1600">
              <a:latin typeface="宋体" pitchFamily="2" charset="-122"/>
              <a:ea typeface="宋体" pitchFamily="2" charset="-122"/>
            </a:endParaRPr>
          </a:p>
          <a:p>
            <a:pPr algn="l">
              <a:lnSpc>
                <a:spcPct val="125000"/>
              </a:lnSpc>
              <a:buFontTx/>
              <a:buChar char="•"/>
            </a:pPr>
            <a:endParaRPr lang="zh-CN" altLang="en-US" sz="1600">
              <a:latin typeface="宋体" pitchFamily="2" charset="-122"/>
              <a:ea typeface="宋体" pitchFamily="2" charset="-122"/>
            </a:endParaRPr>
          </a:p>
          <a:p>
            <a:pPr algn="l">
              <a:lnSpc>
                <a:spcPct val="125000"/>
              </a:lnSpc>
              <a:buFontTx/>
              <a:buChar char="•"/>
            </a:pPr>
            <a:endParaRPr lang="zh-CN" altLang="en-US" sz="1600">
              <a:latin typeface="宋体" pitchFamily="2" charset="-122"/>
              <a:ea typeface="宋体" pitchFamily="2" charset="-122"/>
            </a:endParaRPr>
          </a:p>
        </p:txBody>
      </p:sp>
      <p:sp>
        <p:nvSpPr>
          <p:cNvPr id="10" name="Rectangle 2"/>
          <p:cNvSpPr txBox="1">
            <a:spLocks noChangeArrowheads="1"/>
          </p:cNvSpPr>
          <p:nvPr/>
        </p:nvSpPr>
        <p:spPr>
          <a:xfrm>
            <a:off x="0" y="71414"/>
            <a:ext cx="8842375" cy="563563"/>
          </a:xfrm>
          <a:prstGeom prst="rect">
            <a:avLst/>
          </a:prstGeom>
        </p:spPr>
        <p:txBody>
          <a:bodyPr anchor="ctr"/>
          <a:lstStyle>
            <a:lvl1pPr algn="l" rtl="0" eaLnBrk="0" fontAlgn="base" hangingPunct="0">
              <a:spcBef>
                <a:spcPct val="0"/>
              </a:spcBef>
              <a:spcAft>
                <a:spcPct val="0"/>
              </a:spcAft>
              <a:defRPr sz="18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2400" b="1">
                <a:solidFill>
                  <a:schemeClr val="bg1"/>
                </a:solidFill>
                <a:latin typeface="Arial" charset="0"/>
                <a:ea typeface="宋体" charset="-122"/>
              </a:defRPr>
            </a:lvl2pPr>
            <a:lvl3pPr algn="l" rtl="0" eaLnBrk="0" fontAlgn="base" hangingPunct="0">
              <a:spcBef>
                <a:spcPct val="0"/>
              </a:spcBef>
              <a:spcAft>
                <a:spcPct val="0"/>
              </a:spcAft>
              <a:defRPr sz="2400" b="1">
                <a:solidFill>
                  <a:schemeClr val="bg1"/>
                </a:solidFill>
                <a:latin typeface="Arial" charset="0"/>
                <a:ea typeface="宋体" charset="-122"/>
              </a:defRPr>
            </a:lvl3pPr>
            <a:lvl4pPr algn="l" rtl="0" eaLnBrk="0" fontAlgn="base" hangingPunct="0">
              <a:spcBef>
                <a:spcPct val="0"/>
              </a:spcBef>
              <a:spcAft>
                <a:spcPct val="0"/>
              </a:spcAft>
              <a:defRPr sz="2400" b="1">
                <a:solidFill>
                  <a:schemeClr val="bg1"/>
                </a:solidFill>
                <a:latin typeface="Arial" charset="0"/>
                <a:ea typeface="宋体" charset="-122"/>
              </a:defRPr>
            </a:lvl4pPr>
            <a:lvl5pPr algn="l" rtl="0" eaLnBrk="0" fontAlgn="base" hangingPunct="0">
              <a:spcBef>
                <a:spcPct val="0"/>
              </a:spcBef>
              <a:spcAft>
                <a:spcPct val="0"/>
              </a:spcAft>
              <a:defRPr sz="2400" b="1">
                <a:solidFill>
                  <a:schemeClr val="bg1"/>
                </a:solidFill>
                <a:latin typeface="Arial" charset="0"/>
                <a:ea typeface="宋体" charset="-122"/>
              </a:defRPr>
            </a:lvl5pPr>
            <a:lvl6pPr marL="457200" algn="l" rtl="0" fontAlgn="base">
              <a:spcBef>
                <a:spcPct val="0"/>
              </a:spcBef>
              <a:spcAft>
                <a:spcPct val="0"/>
              </a:spcAft>
              <a:defRPr sz="2400" b="1">
                <a:solidFill>
                  <a:schemeClr val="bg1"/>
                </a:solidFill>
                <a:latin typeface="Arial" charset="0"/>
                <a:ea typeface="宋体" charset="-122"/>
              </a:defRPr>
            </a:lvl6pPr>
            <a:lvl7pPr marL="914400" algn="l" rtl="0" fontAlgn="base">
              <a:spcBef>
                <a:spcPct val="0"/>
              </a:spcBef>
              <a:spcAft>
                <a:spcPct val="0"/>
              </a:spcAft>
              <a:defRPr sz="2400" b="1">
                <a:solidFill>
                  <a:schemeClr val="bg1"/>
                </a:solidFill>
                <a:latin typeface="Arial" charset="0"/>
                <a:ea typeface="宋体" charset="-122"/>
              </a:defRPr>
            </a:lvl7pPr>
            <a:lvl8pPr marL="1371600" algn="l" rtl="0" fontAlgn="base">
              <a:spcBef>
                <a:spcPct val="0"/>
              </a:spcBef>
              <a:spcAft>
                <a:spcPct val="0"/>
              </a:spcAft>
              <a:defRPr sz="2400" b="1">
                <a:solidFill>
                  <a:schemeClr val="bg1"/>
                </a:solidFill>
                <a:latin typeface="Arial" charset="0"/>
                <a:ea typeface="宋体" charset="-122"/>
              </a:defRPr>
            </a:lvl8pPr>
            <a:lvl9pPr marL="1828800" algn="l" rtl="0" fontAlgn="base">
              <a:spcBef>
                <a:spcPct val="0"/>
              </a:spcBef>
              <a:spcAft>
                <a:spcPct val="0"/>
              </a:spcAft>
              <a:defRPr sz="2400" b="1">
                <a:solidFill>
                  <a:schemeClr val="bg1"/>
                </a:solidFill>
                <a:latin typeface="Arial" charset="0"/>
                <a:ea typeface="宋体" charset="-122"/>
              </a:defRPr>
            </a:lvl9pPr>
          </a:lstStyle>
          <a:p>
            <a:pPr eaLnBrk="1" hangingPunct="1"/>
            <a:r>
              <a:rPr lang="zh-CN" altLang="en-US" dirty="0" smtClean="0"/>
              <a:t>定义绩效的三个级别</a:t>
            </a:r>
            <a:endParaRPr lang="zh-CN" altLang="en-US" dirty="0"/>
          </a:p>
        </p:txBody>
      </p:sp>
    </p:spTree>
    <p:extLst>
      <p:ext uri="{BB962C8B-B14F-4D97-AF65-F5344CB8AC3E}">
        <p14:creationId xmlns:p14="http://schemas.microsoft.com/office/powerpoint/2010/main" val="46478814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3"/>
          <p:cNvSpPr txBox="1">
            <a:spLocks noChangeArrowheads="1"/>
          </p:cNvSpPr>
          <p:nvPr/>
        </p:nvSpPr>
        <p:spPr bwMode="auto">
          <a:xfrm>
            <a:off x="642936" y="980728"/>
            <a:ext cx="6869113" cy="10199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85750" indent="-285750">
              <a:lnSpc>
                <a:spcPct val="150000"/>
              </a:lnSpc>
              <a:buClr>
                <a:srgbClr val="FF0000"/>
              </a:buClr>
              <a:buFont typeface="Wingdings" panose="05000000000000000000" pitchFamily="2" charset="2"/>
              <a:buChar char="p"/>
            </a:pPr>
            <a:r>
              <a:rPr lang="zh-CN" altLang="en-US" dirty="0">
                <a:solidFill>
                  <a:srgbClr val="000000"/>
                </a:solidFill>
              </a:rPr>
              <a:t> 这个级别表示花旗银行如何看待绩效和职业生涯的发展</a:t>
            </a:r>
          </a:p>
          <a:p>
            <a:pPr marL="285750" indent="-285750">
              <a:lnSpc>
                <a:spcPct val="150000"/>
              </a:lnSpc>
              <a:buClr>
                <a:srgbClr val="FF0000"/>
              </a:buClr>
              <a:buFont typeface="Wingdings" panose="05000000000000000000" pitchFamily="2" charset="2"/>
              <a:buChar char="p"/>
            </a:pPr>
            <a:r>
              <a:rPr lang="zh-CN" altLang="en-US" dirty="0">
                <a:solidFill>
                  <a:srgbClr val="000000"/>
                </a:solidFill>
              </a:rPr>
              <a:t> 在每个十字层都要求有不同的技能、时间和工作价值</a:t>
            </a:r>
          </a:p>
          <a:p>
            <a:pPr marL="285750" indent="-285750">
              <a:lnSpc>
                <a:spcPct val="150000"/>
              </a:lnSpc>
              <a:buClr>
                <a:srgbClr val="FF0000"/>
              </a:buClr>
              <a:buFont typeface="Wingdings" panose="05000000000000000000" pitchFamily="2" charset="2"/>
              <a:buChar char="p"/>
            </a:pPr>
            <a:r>
              <a:rPr lang="zh-CN" altLang="en-US" dirty="0">
                <a:solidFill>
                  <a:srgbClr val="000000"/>
                </a:solidFill>
              </a:rPr>
              <a:t> 每个十字层都确定不同的绩效标准</a:t>
            </a:r>
          </a:p>
        </p:txBody>
      </p:sp>
      <p:grpSp>
        <p:nvGrpSpPr>
          <p:cNvPr id="17412" name="Group 4"/>
          <p:cNvGrpSpPr>
            <a:grpSpLocks/>
          </p:cNvGrpSpPr>
          <p:nvPr/>
        </p:nvGrpSpPr>
        <p:grpSpPr bwMode="auto">
          <a:xfrm>
            <a:off x="1508125" y="2660650"/>
            <a:ext cx="6510338" cy="3252788"/>
            <a:chOff x="0" y="0"/>
            <a:chExt cx="4101" cy="1650"/>
          </a:xfrm>
        </p:grpSpPr>
        <p:sp>
          <p:nvSpPr>
            <p:cNvPr id="17413" name="Line 5"/>
            <p:cNvSpPr>
              <a:spLocks noChangeShapeType="1"/>
            </p:cNvSpPr>
            <p:nvPr/>
          </p:nvSpPr>
          <p:spPr bwMode="auto">
            <a:xfrm flipV="1">
              <a:off x="790" y="43"/>
              <a:ext cx="2274" cy="426"/>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4" name="Line 6"/>
            <p:cNvSpPr>
              <a:spLocks noChangeShapeType="1"/>
            </p:cNvSpPr>
            <p:nvPr/>
          </p:nvSpPr>
          <p:spPr bwMode="auto">
            <a:xfrm flipV="1">
              <a:off x="790" y="469"/>
              <a:ext cx="2274" cy="426"/>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5" name="Line 7"/>
            <p:cNvSpPr>
              <a:spLocks noChangeShapeType="1"/>
            </p:cNvSpPr>
            <p:nvPr/>
          </p:nvSpPr>
          <p:spPr bwMode="auto">
            <a:xfrm flipV="1">
              <a:off x="790" y="895"/>
              <a:ext cx="2274" cy="426"/>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6" name="Line 8"/>
            <p:cNvSpPr>
              <a:spLocks noChangeShapeType="1"/>
            </p:cNvSpPr>
            <p:nvPr/>
          </p:nvSpPr>
          <p:spPr bwMode="auto">
            <a:xfrm flipV="1">
              <a:off x="790" y="1224"/>
              <a:ext cx="2274" cy="426"/>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7" name="Line 9"/>
            <p:cNvSpPr>
              <a:spLocks noChangeShapeType="1"/>
            </p:cNvSpPr>
            <p:nvPr/>
          </p:nvSpPr>
          <p:spPr bwMode="auto">
            <a:xfrm>
              <a:off x="3064" y="682"/>
              <a:ext cx="538" cy="128"/>
            </a:xfrm>
            <a:prstGeom prst="line">
              <a:avLst/>
            </a:prstGeom>
            <a:noFill/>
            <a:ln w="12700" cap="rnd" cmpd="sng">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8" name="Line 10"/>
            <p:cNvSpPr>
              <a:spLocks noChangeShapeType="1"/>
            </p:cNvSpPr>
            <p:nvPr/>
          </p:nvSpPr>
          <p:spPr bwMode="auto">
            <a:xfrm>
              <a:off x="1000" y="192"/>
              <a:ext cx="2326" cy="554"/>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9" name="Line 11"/>
            <p:cNvSpPr>
              <a:spLocks noChangeShapeType="1"/>
            </p:cNvSpPr>
            <p:nvPr/>
          </p:nvSpPr>
          <p:spPr bwMode="auto">
            <a:xfrm flipV="1">
              <a:off x="2742" y="837"/>
              <a:ext cx="584" cy="116"/>
            </a:xfrm>
            <a:prstGeom prst="line">
              <a:avLst/>
            </a:prstGeom>
            <a:noFill/>
            <a:ln w="127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0" name="Line 12"/>
            <p:cNvSpPr>
              <a:spLocks noChangeShapeType="1"/>
            </p:cNvSpPr>
            <p:nvPr/>
          </p:nvSpPr>
          <p:spPr bwMode="auto">
            <a:xfrm>
              <a:off x="790" y="810"/>
              <a:ext cx="2431" cy="414"/>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1" name="Line 13"/>
            <p:cNvSpPr>
              <a:spLocks noChangeShapeType="1"/>
            </p:cNvSpPr>
            <p:nvPr/>
          </p:nvSpPr>
          <p:spPr bwMode="auto">
            <a:xfrm>
              <a:off x="790" y="1224"/>
              <a:ext cx="2431" cy="426"/>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2" name="Text Box 14"/>
            <p:cNvSpPr txBox="1">
              <a:spLocks noChangeArrowheads="1"/>
            </p:cNvSpPr>
            <p:nvPr/>
          </p:nvSpPr>
          <p:spPr bwMode="auto">
            <a:xfrm>
              <a:off x="0" y="260"/>
              <a:ext cx="682"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a:solidFill>
                    <a:srgbClr val="FF0000"/>
                  </a:solidFill>
                  <a:latin typeface="宋体" pitchFamily="2" charset="-122"/>
                  <a:ea typeface="宋体" pitchFamily="2" charset="-122"/>
                </a:rPr>
                <a:t>十字模型#6</a:t>
              </a:r>
            </a:p>
          </p:txBody>
        </p:sp>
        <p:sp>
          <p:nvSpPr>
            <p:cNvPr id="17423" name="Text Box 15"/>
            <p:cNvSpPr txBox="1">
              <a:spLocks noChangeArrowheads="1"/>
            </p:cNvSpPr>
            <p:nvPr/>
          </p:nvSpPr>
          <p:spPr bwMode="auto">
            <a:xfrm>
              <a:off x="0" y="685"/>
              <a:ext cx="682"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a:solidFill>
                    <a:srgbClr val="FF0000"/>
                  </a:solidFill>
                  <a:latin typeface="宋体" pitchFamily="2" charset="-122"/>
                  <a:ea typeface="宋体" pitchFamily="2" charset="-122"/>
                </a:rPr>
                <a:t>十字模型#4</a:t>
              </a:r>
            </a:p>
          </p:txBody>
        </p:sp>
        <p:sp>
          <p:nvSpPr>
            <p:cNvPr id="17424" name="Text Box 16"/>
            <p:cNvSpPr txBox="1">
              <a:spLocks noChangeArrowheads="1"/>
            </p:cNvSpPr>
            <p:nvPr/>
          </p:nvSpPr>
          <p:spPr bwMode="auto">
            <a:xfrm>
              <a:off x="0" y="1129"/>
              <a:ext cx="682"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a:solidFill>
                    <a:srgbClr val="FF0000"/>
                  </a:solidFill>
                  <a:latin typeface="宋体" pitchFamily="2" charset="-122"/>
                  <a:ea typeface="宋体" pitchFamily="2" charset="-122"/>
                </a:rPr>
                <a:t>十字模型#2</a:t>
              </a:r>
            </a:p>
          </p:txBody>
        </p:sp>
        <p:sp>
          <p:nvSpPr>
            <p:cNvPr id="17425" name="Text Box 17"/>
            <p:cNvSpPr txBox="1">
              <a:spLocks noChangeArrowheads="1"/>
            </p:cNvSpPr>
            <p:nvPr/>
          </p:nvSpPr>
          <p:spPr bwMode="auto">
            <a:xfrm>
              <a:off x="3419" y="0"/>
              <a:ext cx="682"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a:solidFill>
                    <a:srgbClr val="FF0000"/>
                  </a:solidFill>
                  <a:latin typeface="宋体" pitchFamily="2" charset="-122"/>
                  <a:ea typeface="宋体" pitchFamily="2" charset="-122"/>
                </a:rPr>
                <a:t>十字模型#7</a:t>
              </a:r>
            </a:p>
          </p:txBody>
        </p:sp>
        <p:sp>
          <p:nvSpPr>
            <p:cNvPr id="17426" name="Text Box 18"/>
            <p:cNvSpPr txBox="1">
              <a:spLocks noChangeArrowheads="1"/>
            </p:cNvSpPr>
            <p:nvPr/>
          </p:nvSpPr>
          <p:spPr bwMode="auto">
            <a:xfrm>
              <a:off x="3419" y="469"/>
              <a:ext cx="682"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a:solidFill>
                    <a:srgbClr val="FF0000"/>
                  </a:solidFill>
                  <a:latin typeface="宋体" pitchFamily="2" charset="-122"/>
                  <a:ea typeface="宋体" pitchFamily="2" charset="-122"/>
                </a:rPr>
                <a:t>十字模型#5</a:t>
              </a:r>
            </a:p>
          </p:txBody>
        </p:sp>
        <p:sp>
          <p:nvSpPr>
            <p:cNvPr id="17427" name="Text Box 19"/>
            <p:cNvSpPr txBox="1">
              <a:spLocks noChangeArrowheads="1"/>
            </p:cNvSpPr>
            <p:nvPr/>
          </p:nvSpPr>
          <p:spPr bwMode="auto">
            <a:xfrm>
              <a:off x="3419" y="1072"/>
              <a:ext cx="682"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a:solidFill>
                    <a:srgbClr val="FF0000"/>
                  </a:solidFill>
                  <a:latin typeface="宋体" pitchFamily="2" charset="-122"/>
                  <a:ea typeface="宋体" pitchFamily="2" charset="-122"/>
                </a:rPr>
                <a:t>十字模型#3</a:t>
              </a:r>
            </a:p>
          </p:txBody>
        </p:sp>
        <p:sp>
          <p:nvSpPr>
            <p:cNvPr id="17428" name="Text Box 20"/>
            <p:cNvSpPr txBox="1">
              <a:spLocks noChangeArrowheads="1"/>
            </p:cNvSpPr>
            <p:nvPr/>
          </p:nvSpPr>
          <p:spPr bwMode="auto">
            <a:xfrm>
              <a:off x="3419" y="1458"/>
              <a:ext cx="682"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a:solidFill>
                    <a:srgbClr val="FF0000"/>
                  </a:solidFill>
                  <a:latin typeface="宋体" pitchFamily="2" charset="-122"/>
                  <a:ea typeface="宋体" pitchFamily="2" charset="-122"/>
                </a:rPr>
                <a:t>十字模型#1</a:t>
              </a:r>
            </a:p>
          </p:txBody>
        </p:sp>
        <p:sp>
          <p:nvSpPr>
            <p:cNvPr id="17429" name="Text Box 21"/>
            <p:cNvSpPr txBox="1">
              <a:spLocks noChangeArrowheads="1"/>
            </p:cNvSpPr>
            <p:nvPr/>
          </p:nvSpPr>
          <p:spPr bwMode="auto">
            <a:xfrm>
              <a:off x="782" y="1458"/>
              <a:ext cx="436" cy="1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00">
                  <a:latin typeface="宋体" pitchFamily="2" charset="-122"/>
                  <a:ea typeface="宋体" pitchFamily="2" charset="-122"/>
                </a:rPr>
                <a:t>管理自己</a:t>
              </a:r>
            </a:p>
          </p:txBody>
        </p:sp>
        <p:sp>
          <p:nvSpPr>
            <p:cNvPr id="17430" name="Text Box 22"/>
            <p:cNvSpPr txBox="1">
              <a:spLocks noChangeArrowheads="1"/>
            </p:cNvSpPr>
            <p:nvPr/>
          </p:nvSpPr>
          <p:spPr bwMode="auto">
            <a:xfrm rot="693150">
              <a:off x="1547" y="1224"/>
              <a:ext cx="436" cy="1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00">
                  <a:latin typeface="宋体" pitchFamily="2" charset="-122"/>
                  <a:ea typeface="宋体" pitchFamily="2" charset="-122"/>
                </a:rPr>
                <a:t>管理他人</a:t>
              </a:r>
            </a:p>
          </p:txBody>
        </p:sp>
        <p:sp>
          <p:nvSpPr>
            <p:cNvPr id="17431" name="Text Box 23"/>
            <p:cNvSpPr txBox="1">
              <a:spLocks noChangeArrowheads="1"/>
            </p:cNvSpPr>
            <p:nvPr/>
          </p:nvSpPr>
          <p:spPr bwMode="auto">
            <a:xfrm>
              <a:off x="834" y="1091"/>
              <a:ext cx="434" cy="1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00">
                  <a:latin typeface="宋体" pitchFamily="2" charset="-122"/>
                  <a:ea typeface="宋体" pitchFamily="2" charset="-122"/>
                </a:rPr>
                <a:t>职能经理</a:t>
              </a:r>
            </a:p>
          </p:txBody>
        </p:sp>
        <p:sp>
          <p:nvSpPr>
            <p:cNvPr id="17432" name="Text Box 24"/>
            <p:cNvSpPr txBox="1">
              <a:spLocks noChangeArrowheads="1"/>
            </p:cNvSpPr>
            <p:nvPr/>
          </p:nvSpPr>
          <p:spPr bwMode="auto">
            <a:xfrm rot="693150">
              <a:off x="1549" y="799"/>
              <a:ext cx="434" cy="1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00">
                  <a:latin typeface="宋体" pitchFamily="2" charset="-122"/>
                  <a:ea typeface="宋体" pitchFamily="2" charset="-122"/>
                </a:rPr>
                <a:t>业务经理</a:t>
              </a:r>
            </a:p>
          </p:txBody>
        </p:sp>
        <p:sp>
          <p:nvSpPr>
            <p:cNvPr id="17433" name="Text Box 25"/>
            <p:cNvSpPr txBox="1">
              <a:spLocks noChangeArrowheads="1"/>
            </p:cNvSpPr>
            <p:nvPr/>
          </p:nvSpPr>
          <p:spPr bwMode="auto">
            <a:xfrm rot="693150">
              <a:off x="1876" y="295"/>
              <a:ext cx="438" cy="1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00">
                  <a:latin typeface="宋体" pitchFamily="2" charset="-122"/>
                  <a:ea typeface="宋体" pitchFamily="2" charset="-122"/>
                </a:rPr>
                <a:t>部门经理</a:t>
              </a:r>
            </a:p>
          </p:txBody>
        </p:sp>
        <p:sp>
          <p:nvSpPr>
            <p:cNvPr id="17434" name="Text Box 26"/>
            <p:cNvSpPr txBox="1">
              <a:spLocks noChangeArrowheads="1"/>
            </p:cNvSpPr>
            <p:nvPr/>
          </p:nvSpPr>
          <p:spPr bwMode="auto">
            <a:xfrm>
              <a:off x="894" y="682"/>
              <a:ext cx="438" cy="1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00">
                  <a:latin typeface="宋体" pitchFamily="2" charset="-122"/>
                  <a:ea typeface="宋体" pitchFamily="2" charset="-122"/>
                </a:rPr>
                <a:t>区域经理</a:t>
              </a:r>
            </a:p>
          </p:txBody>
        </p:sp>
        <p:sp>
          <p:nvSpPr>
            <p:cNvPr id="17435" name="Text Box 27"/>
            <p:cNvSpPr txBox="1">
              <a:spLocks noChangeArrowheads="1"/>
            </p:cNvSpPr>
            <p:nvPr/>
          </p:nvSpPr>
          <p:spPr bwMode="auto">
            <a:xfrm>
              <a:off x="1417" y="127"/>
              <a:ext cx="436" cy="1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00">
                  <a:latin typeface="宋体" pitchFamily="2" charset="-122"/>
                  <a:ea typeface="宋体" pitchFamily="2" charset="-122"/>
                </a:rPr>
                <a:t>企业经理</a:t>
              </a:r>
            </a:p>
          </p:txBody>
        </p:sp>
      </p:grpSp>
      <p:sp>
        <p:nvSpPr>
          <p:cNvPr id="28" name="Rectangle 2"/>
          <p:cNvSpPr txBox="1">
            <a:spLocks noChangeArrowheads="1"/>
          </p:cNvSpPr>
          <p:nvPr/>
        </p:nvSpPr>
        <p:spPr>
          <a:xfrm>
            <a:off x="0" y="71414"/>
            <a:ext cx="8842375" cy="563563"/>
          </a:xfrm>
          <a:prstGeom prst="rect">
            <a:avLst/>
          </a:prstGeom>
        </p:spPr>
        <p:txBody>
          <a:bodyPr anchor="ctr"/>
          <a:lstStyle>
            <a:lvl1pPr algn="l" rtl="0" eaLnBrk="0" fontAlgn="base" hangingPunct="0">
              <a:spcBef>
                <a:spcPct val="0"/>
              </a:spcBef>
              <a:spcAft>
                <a:spcPct val="0"/>
              </a:spcAft>
              <a:defRPr sz="18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2400" b="1">
                <a:solidFill>
                  <a:schemeClr val="bg1"/>
                </a:solidFill>
                <a:latin typeface="Arial" charset="0"/>
                <a:ea typeface="宋体" charset="-122"/>
              </a:defRPr>
            </a:lvl2pPr>
            <a:lvl3pPr algn="l" rtl="0" eaLnBrk="0" fontAlgn="base" hangingPunct="0">
              <a:spcBef>
                <a:spcPct val="0"/>
              </a:spcBef>
              <a:spcAft>
                <a:spcPct val="0"/>
              </a:spcAft>
              <a:defRPr sz="2400" b="1">
                <a:solidFill>
                  <a:schemeClr val="bg1"/>
                </a:solidFill>
                <a:latin typeface="Arial" charset="0"/>
                <a:ea typeface="宋体" charset="-122"/>
              </a:defRPr>
            </a:lvl3pPr>
            <a:lvl4pPr algn="l" rtl="0" eaLnBrk="0" fontAlgn="base" hangingPunct="0">
              <a:spcBef>
                <a:spcPct val="0"/>
              </a:spcBef>
              <a:spcAft>
                <a:spcPct val="0"/>
              </a:spcAft>
              <a:defRPr sz="2400" b="1">
                <a:solidFill>
                  <a:schemeClr val="bg1"/>
                </a:solidFill>
                <a:latin typeface="Arial" charset="0"/>
                <a:ea typeface="宋体" charset="-122"/>
              </a:defRPr>
            </a:lvl4pPr>
            <a:lvl5pPr algn="l" rtl="0" eaLnBrk="0" fontAlgn="base" hangingPunct="0">
              <a:spcBef>
                <a:spcPct val="0"/>
              </a:spcBef>
              <a:spcAft>
                <a:spcPct val="0"/>
              </a:spcAft>
              <a:defRPr sz="2400" b="1">
                <a:solidFill>
                  <a:schemeClr val="bg1"/>
                </a:solidFill>
                <a:latin typeface="Arial" charset="0"/>
                <a:ea typeface="宋体" charset="-122"/>
              </a:defRPr>
            </a:lvl5pPr>
            <a:lvl6pPr marL="457200" algn="l" rtl="0" fontAlgn="base">
              <a:spcBef>
                <a:spcPct val="0"/>
              </a:spcBef>
              <a:spcAft>
                <a:spcPct val="0"/>
              </a:spcAft>
              <a:defRPr sz="2400" b="1">
                <a:solidFill>
                  <a:schemeClr val="bg1"/>
                </a:solidFill>
                <a:latin typeface="Arial" charset="0"/>
                <a:ea typeface="宋体" charset="-122"/>
              </a:defRPr>
            </a:lvl6pPr>
            <a:lvl7pPr marL="914400" algn="l" rtl="0" fontAlgn="base">
              <a:spcBef>
                <a:spcPct val="0"/>
              </a:spcBef>
              <a:spcAft>
                <a:spcPct val="0"/>
              </a:spcAft>
              <a:defRPr sz="2400" b="1">
                <a:solidFill>
                  <a:schemeClr val="bg1"/>
                </a:solidFill>
                <a:latin typeface="Arial" charset="0"/>
                <a:ea typeface="宋体" charset="-122"/>
              </a:defRPr>
            </a:lvl7pPr>
            <a:lvl8pPr marL="1371600" algn="l" rtl="0" fontAlgn="base">
              <a:spcBef>
                <a:spcPct val="0"/>
              </a:spcBef>
              <a:spcAft>
                <a:spcPct val="0"/>
              </a:spcAft>
              <a:defRPr sz="2400" b="1">
                <a:solidFill>
                  <a:schemeClr val="bg1"/>
                </a:solidFill>
                <a:latin typeface="Arial" charset="0"/>
                <a:ea typeface="宋体" charset="-122"/>
              </a:defRPr>
            </a:lvl8pPr>
            <a:lvl9pPr marL="1828800" algn="l" rtl="0" fontAlgn="base">
              <a:spcBef>
                <a:spcPct val="0"/>
              </a:spcBef>
              <a:spcAft>
                <a:spcPct val="0"/>
              </a:spcAft>
              <a:defRPr sz="2400" b="1">
                <a:solidFill>
                  <a:schemeClr val="bg1"/>
                </a:solidFill>
                <a:latin typeface="Arial" charset="0"/>
                <a:ea typeface="宋体" charset="-122"/>
              </a:defRPr>
            </a:lvl9pPr>
          </a:lstStyle>
          <a:p>
            <a:pPr eaLnBrk="1" hangingPunct="1"/>
            <a:r>
              <a:rPr lang="zh-CN" altLang="en-US" dirty="0" smtClean="0"/>
              <a:t>判断潜力级别</a:t>
            </a:r>
            <a:r>
              <a:rPr lang="en-US" altLang="zh-CN" dirty="0" smtClean="0"/>
              <a:t>——</a:t>
            </a:r>
            <a:r>
              <a:rPr lang="zh-CN" altLang="en-US" dirty="0" smtClean="0"/>
              <a:t>十字路口模型</a:t>
            </a:r>
            <a:endParaRPr lang="zh-CN" altLang="en-US" dirty="0"/>
          </a:p>
        </p:txBody>
      </p:sp>
    </p:spTree>
    <p:extLst>
      <p:ext uri="{BB962C8B-B14F-4D97-AF65-F5344CB8AC3E}">
        <p14:creationId xmlns:p14="http://schemas.microsoft.com/office/powerpoint/2010/main" val="151401971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3"/>
          <p:cNvSpPr txBox="1">
            <a:spLocks noChangeArrowheads="1"/>
          </p:cNvSpPr>
          <p:nvPr/>
        </p:nvSpPr>
        <p:spPr bwMode="auto">
          <a:xfrm>
            <a:off x="379611" y="1039148"/>
            <a:ext cx="8224837" cy="373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85750" indent="-285750">
              <a:lnSpc>
                <a:spcPct val="150000"/>
              </a:lnSpc>
              <a:buClr>
                <a:srgbClr val="FF0000"/>
              </a:buClr>
              <a:buFont typeface="Wingdings" panose="05000000000000000000" pitchFamily="2" charset="2"/>
              <a:buChar char="p"/>
            </a:pPr>
            <a:r>
              <a:rPr lang="zh-CN" altLang="en-US" dirty="0">
                <a:solidFill>
                  <a:srgbClr val="000000"/>
                </a:solidFill>
              </a:rPr>
              <a:t>以下定义和十字路口模型一起描述一个人在特定环节所表现出来的潜能</a:t>
            </a:r>
          </a:p>
        </p:txBody>
      </p:sp>
      <p:sp>
        <p:nvSpPr>
          <p:cNvPr id="19460" name="Text Box 4"/>
          <p:cNvSpPr txBox="1">
            <a:spLocks noChangeArrowheads="1"/>
          </p:cNvSpPr>
          <p:nvPr/>
        </p:nvSpPr>
        <p:spPr bwMode="auto">
          <a:xfrm>
            <a:off x="3868738" y="2022475"/>
            <a:ext cx="1457325" cy="396875"/>
          </a:xfrm>
          <a:prstGeom prst="rect">
            <a:avLst/>
          </a:prstGeom>
          <a:solidFill>
            <a:schemeClr val="accent2"/>
          </a:solidFill>
          <a:ln>
            <a:noFill/>
          </a:ln>
          <a:effectLst/>
          <a:scene3d>
            <a:camera prst="legacyObliqueTopRight"/>
            <a:lightRig rig="legacyFlat3" dir="b"/>
          </a:scene3d>
          <a:sp3d extrusionH="430200" prstMaterial="legacyMatte">
            <a:bevelT w="13500" h="13500" prst="angle"/>
            <a:bevelB w="13500" h="13500" prst="angle"/>
            <a:extrusionClr>
              <a:schemeClr val="accent2"/>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flatTx/>
          </a:bodyPr>
          <a:lstStyle/>
          <a:p>
            <a:pPr algn="l"/>
            <a:r>
              <a:rPr lang="zh-CN" altLang="en-US">
                <a:solidFill>
                  <a:schemeClr val="bg1"/>
                </a:solidFill>
                <a:latin typeface="宋体" pitchFamily="2" charset="-122"/>
                <a:ea typeface="宋体" pitchFamily="2" charset="-122"/>
              </a:rPr>
              <a:t>转变的潜能</a:t>
            </a:r>
          </a:p>
        </p:txBody>
      </p:sp>
      <p:sp>
        <p:nvSpPr>
          <p:cNvPr id="19461" name="Text Box 5"/>
          <p:cNvSpPr txBox="1">
            <a:spLocks noChangeArrowheads="1"/>
          </p:cNvSpPr>
          <p:nvPr/>
        </p:nvSpPr>
        <p:spPr bwMode="auto">
          <a:xfrm>
            <a:off x="3868738" y="2601913"/>
            <a:ext cx="5121275"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1800">
                <a:latin typeface="宋体" pitchFamily="2" charset="-122"/>
                <a:ea typeface="宋体" pitchFamily="2" charset="-122"/>
              </a:rPr>
              <a:t>具有调动到十字路口模型中另外一个不同层级的工作岗位上工作的能力和意愿</a:t>
            </a:r>
          </a:p>
        </p:txBody>
      </p:sp>
      <p:sp>
        <p:nvSpPr>
          <p:cNvPr id="19462" name="Text Box 6"/>
          <p:cNvSpPr txBox="1">
            <a:spLocks noChangeArrowheads="1"/>
          </p:cNvSpPr>
          <p:nvPr/>
        </p:nvSpPr>
        <p:spPr bwMode="auto">
          <a:xfrm>
            <a:off x="3868738" y="3538538"/>
            <a:ext cx="1457325" cy="396875"/>
          </a:xfrm>
          <a:prstGeom prst="rect">
            <a:avLst/>
          </a:prstGeom>
          <a:solidFill>
            <a:schemeClr val="accent2"/>
          </a:solidFill>
          <a:ln>
            <a:noFill/>
          </a:ln>
          <a:effectLst/>
          <a:scene3d>
            <a:camera prst="legacyObliqueTopRight"/>
            <a:lightRig rig="legacyFlat3" dir="b"/>
          </a:scene3d>
          <a:sp3d extrusionH="430200" prstMaterial="legacyMatte">
            <a:bevelT w="13500" h="13500" prst="angle"/>
            <a:bevelB w="13500" h="13500" prst="angle"/>
            <a:extrusionClr>
              <a:schemeClr val="accent2"/>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flatTx/>
          </a:bodyPr>
          <a:lstStyle/>
          <a:p>
            <a:pPr algn="l"/>
            <a:r>
              <a:rPr lang="zh-CN" altLang="en-US">
                <a:solidFill>
                  <a:schemeClr val="bg1"/>
                </a:solidFill>
                <a:latin typeface="宋体" pitchFamily="2" charset="-122"/>
                <a:ea typeface="宋体" pitchFamily="2" charset="-122"/>
              </a:rPr>
              <a:t>成长的潜能</a:t>
            </a:r>
          </a:p>
        </p:txBody>
      </p:sp>
      <p:sp>
        <p:nvSpPr>
          <p:cNvPr id="19463" name="Text Box 7"/>
          <p:cNvSpPr txBox="1">
            <a:spLocks noChangeArrowheads="1"/>
          </p:cNvSpPr>
          <p:nvPr/>
        </p:nvSpPr>
        <p:spPr bwMode="auto">
          <a:xfrm>
            <a:off x="3868738" y="4051300"/>
            <a:ext cx="5121275"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1800">
                <a:latin typeface="宋体" pitchFamily="2" charset="-122"/>
                <a:ea typeface="宋体" pitchFamily="2" charset="-122"/>
              </a:rPr>
              <a:t>具有调动到十字路口模型中同一层级更具复杂性的工作岗位上工作的能力和意愿</a:t>
            </a:r>
          </a:p>
        </p:txBody>
      </p:sp>
      <p:sp>
        <p:nvSpPr>
          <p:cNvPr id="19464" name="Text Box 8"/>
          <p:cNvSpPr txBox="1">
            <a:spLocks noChangeArrowheads="1"/>
          </p:cNvSpPr>
          <p:nvPr/>
        </p:nvSpPr>
        <p:spPr bwMode="auto">
          <a:xfrm>
            <a:off x="3868738" y="5010150"/>
            <a:ext cx="1457325" cy="396875"/>
          </a:xfrm>
          <a:prstGeom prst="rect">
            <a:avLst/>
          </a:prstGeom>
          <a:solidFill>
            <a:schemeClr val="accent2"/>
          </a:solidFill>
          <a:ln>
            <a:noFill/>
          </a:ln>
          <a:effectLst/>
          <a:scene3d>
            <a:camera prst="legacyObliqueTopRight"/>
            <a:lightRig rig="legacyFlat3" dir="b"/>
          </a:scene3d>
          <a:sp3d extrusionH="430200" prstMaterial="legacyMatte">
            <a:bevelT w="13500" h="13500" prst="angle"/>
            <a:bevelB w="13500" h="13500" prst="angle"/>
            <a:extrusionClr>
              <a:schemeClr val="accent2"/>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flatTx/>
          </a:bodyPr>
          <a:lstStyle/>
          <a:p>
            <a:pPr algn="l"/>
            <a:r>
              <a:rPr lang="zh-CN" altLang="en-US">
                <a:solidFill>
                  <a:schemeClr val="bg1"/>
                </a:solidFill>
                <a:latin typeface="宋体" pitchFamily="2" charset="-122"/>
                <a:ea typeface="宋体" pitchFamily="2" charset="-122"/>
              </a:rPr>
              <a:t>熟练的潜能</a:t>
            </a:r>
          </a:p>
        </p:txBody>
      </p:sp>
      <p:sp>
        <p:nvSpPr>
          <p:cNvPr id="19465" name="Text Box 9"/>
          <p:cNvSpPr txBox="1">
            <a:spLocks noChangeArrowheads="1"/>
          </p:cNvSpPr>
          <p:nvPr/>
        </p:nvSpPr>
        <p:spPr bwMode="auto">
          <a:xfrm>
            <a:off x="3868738" y="5459413"/>
            <a:ext cx="5121275" cy="915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1800">
                <a:latin typeface="宋体" pitchFamily="2" charset="-122"/>
                <a:ea typeface="宋体" pitchFamily="2" charset="-122"/>
              </a:rPr>
              <a:t>能够符合不断变化的工作要求，能够不断的深化经验和专业和知识。但是不会沿着该十字路口模型移动或者到一个更高的层次。</a:t>
            </a:r>
          </a:p>
        </p:txBody>
      </p:sp>
      <p:grpSp>
        <p:nvGrpSpPr>
          <p:cNvPr id="19466" name="Group 10"/>
          <p:cNvGrpSpPr>
            <a:grpSpLocks/>
          </p:cNvGrpSpPr>
          <p:nvPr/>
        </p:nvGrpSpPr>
        <p:grpSpPr bwMode="auto">
          <a:xfrm>
            <a:off x="995363" y="2020888"/>
            <a:ext cx="2555875" cy="3643312"/>
            <a:chOff x="0" y="0"/>
            <a:chExt cx="1610" cy="2295"/>
          </a:xfrm>
        </p:grpSpPr>
        <p:sp>
          <p:nvSpPr>
            <p:cNvPr id="19467" name="Line 11"/>
            <p:cNvSpPr>
              <a:spLocks noChangeShapeType="1"/>
            </p:cNvSpPr>
            <p:nvPr/>
          </p:nvSpPr>
          <p:spPr bwMode="auto">
            <a:xfrm>
              <a:off x="114" y="118"/>
              <a:ext cx="1496" cy="705"/>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8" name="Line 12"/>
            <p:cNvSpPr>
              <a:spLocks noChangeShapeType="1"/>
            </p:cNvSpPr>
            <p:nvPr/>
          </p:nvSpPr>
          <p:spPr bwMode="auto">
            <a:xfrm>
              <a:off x="114" y="793"/>
              <a:ext cx="1496" cy="705"/>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9" name="Line 13"/>
            <p:cNvSpPr>
              <a:spLocks noChangeShapeType="1"/>
            </p:cNvSpPr>
            <p:nvPr/>
          </p:nvSpPr>
          <p:spPr bwMode="auto">
            <a:xfrm>
              <a:off x="114" y="1550"/>
              <a:ext cx="1496" cy="705"/>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0" name="Line 14"/>
            <p:cNvSpPr>
              <a:spLocks noChangeShapeType="1"/>
            </p:cNvSpPr>
            <p:nvPr/>
          </p:nvSpPr>
          <p:spPr bwMode="auto">
            <a:xfrm flipV="1">
              <a:off x="0" y="0"/>
              <a:ext cx="1610" cy="524"/>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1" name="Line 15"/>
            <p:cNvSpPr>
              <a:spLocks noChangeShapeType="1"/>
            </p:cNvSpPr>
            <p:nvPr/>
          </p:nvSpPr>
          <p:spPr bwMode="auto">
            <a:xfrm flipV="1">
              <a:off x="0" y="561"/>
              <a:ext cx="1610" cy="524"/>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2" name="Line 16"/>
            <p:cNvSpPr>
              <a:spLocks noChangeShapeType="1"/>
            </p:cNvSpPr>
            <p:nvPr/>
          </p:nvSpPr>
          <p:spPr bwMode="auto">
            <a:xfrm flipV="1">
              <a:off x="0" y="1146"/>
              <a:ext cx="1610" cy="524"/>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3" name="Line 17"/>
            <p:cNvSpPr>
              <a:spLocks noChangeShapeType="1"/>
            </p:cNvSpPr>
            <p:nvPr/>
          </p:nvSpPr>
          <p:spPr bwMode="auto">
            <a:xfrm flipV="1">
              <a:off x="0" y="1771"/>
              <a:ext cx="1610" cy="524"/>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4" name="Oval 18"/>
            <p:cNvSpPr>
              <a:spLocks noChangeArrowheads="1"/>
            </p:cNvSpPr>
            <p:nvPr/>
          </p:nvSpPr>
          <p:spPr bwMode="auto">
            <a:xfrm>
              <a:off x="656" y="892"/>
              <a:ext cx="179" cy="374"/>
            </a:xfrm>
            <a:prstGeom prst="ellipse">
              <a:avLst/>
            </a:prstGeom>
            <a:solidFill>
              <a:srgbClr val="FFFFFF"/>
            </a:solidFill>
            <a:ln w="28575" cmpd="sng">
              <a:solidFill>
                <a:schemeClr val="tx1"/>
              </a:solidFill>
              <a:round/>
              <a:headEnd/>
              <a:tailEnd/>
            </a:ln>
            <a:effectLst/>
            <a:extLs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anchor="ctr"/>
            <a:lstStyle/>
            <a:p>
              <a:endParaRPr lang="zh-CN" altLang="en-US"/>
            </a:p>
          </p:txBody>
        </p:sp>
        <p:sp>
          <p:nvSpPr>
            <p:cNvPr id="19475" name="Oval 19"/>
            <p:cNvSpPr>
              <a:spLocks noChangeArrowheads="1"/>
            </p:cNvSpPr>
            <p:nvPr/>
          </p:nvSpPr>
          <p:spPr bwMode="auto">
            <a:xfrm>
              <a:off x="861" y="1019"/>
              <a:ext cx="137" cy="254"/>
            </a:xfrm>
            <a:prstGeom prst="ellipse">
              <a:avLst/>
            </a:prstGeom>
            <a:solidFill>
              <a:srgbClr val="FFFFFF"/>
            </a:solidFill>
            <a:ln w="28575" cmpd="sng">
              <a:solidFill>
                <a:schemeClr val="tx1"/>
              </a:solidFill>
              <a:round/>
              <a:headEnd/>
              <a:tailEnd/>
            </a:ln>
            <a:effectLst/>
            <a:extLs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anchor="ctr"/>
            <a:lstStyle/>
            <a:p>
              <a:endParaRPr lang="zh-CN" altLang="en-US"/>
            </a:p>
          </p:txBody>
        </p:sp>
        <p:sp>
          <p:nvSpPr>
            <p:cNvPr id="19476" name="Oval 20"/>
            <p:cNvSpPr>
              <a:spLocks noChangeArrowheads="1"/>
            </p:cNvSpPr>
            <p:nvPr/>
          </p:nvSpPr>
          <p:spPr bwMode="auto">
            <a:xfrm>
              <a:off x="1019" y="1146"/>
              <a:ext cx="86" cy="134"/>
            </a:xfrm>
            <a:prstGeom prst="ellipse">
              <a:avLst/>
            </a:prstGeom>
            <a:solidFill>
              <a:srgbClr val="FFFFFF"/>
            </a:solidFill>
            <a:ln w="28575" cmpd="sng">
              <a:solidFill>
                <a:schemeClr val="tx1"/>
              </a:solidFill>
              <a:round/>
              <a:headEnd/>
              <a:tailEnd/>
            </a:ln>
            <a:effectLst/>
            <a:extLs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anchor="ctr"/>
            <a:lstStyle/>
            <a:p>
              <a:endParaRPr lang="zh-CN" altLang="en-US"/>
            </a:p>
          </p:txBody>
        </p:sp>
        <p:sp>
          <p:nvSpPr>
            <p:cNvPr id="19477" name="Oval 21"/>
            <p:cNvSpPr>
              <a:spLocks noChangeArrowheads="1"/>
            </p:cNvSpPr>
            <p:nvPr/>
          </p:nvSpPr>
          <p:spPr bwMode="auto">
            <a:xfrm>
              <a:off x="114" y="2000"/>
              <a:ext cx="137" cy="254"/>
            </a:xfrm>
            <a:prstGeom prst="ellipse">
              <a:avLst/>
            </a:prstGeom>
            <a:solidFill>
              <a:srgbClr val="FFFFFF"/>
            </a:solidFill>
            <a:ln w="28575" cmpd="sng">
              <a:solidFill>
                <a:schemeClr val="tx1"/>
              </a:solidFill>
              <a:round/>
              <a:headEnd/>
              <a:tailEnd/>
            </a:ln>
            <a:effectLst/>
            <a:extLs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anchor="ctr"/>
            <a:lstStyle/>
            <a:p>
              <a:endParaRPr lang="zh-CN" altLang="en-US"/>
            </a:p>
          </p:txBody>
        </p:sp>
        <p:sp>
          <p:nvSpPr>
            <p:cNvPr id="19478" name="Line 22"/>
            <p:cNvSpPr>
              <a:spLocks noChangeShapeType="1"/>
            </p:cNvSpPr>
            <p:nvPr/>
          </p:nvSpPr>
          <p:spPr bwMode="auto">
            <a:xfrm>
              <a:off x="1019" y="851"/>
              <a:ext cx="498" cy="262"/>
            </a:xfrm>
            <a:prstGeom prst="line">
              <a:avLst/>
            </a:prstGeom>
            <a:noFill/>
            <a:ln w="12700" cap="rnd" cmpd="sng">
              <a:solidFill>
                <a:schemeClr val="tx1"/>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9" name="Arc 23"/>
            <p:cNvSpPr>
              <a:spLocks/>
            </p:cNvSpPr>
            <p:nvPr/>
          </p:nvSpPr>
          <p:spPr bwMode="auto">
            <a:xfrm rot="17182010" flipV="1">
              <a:off x="1111" y="344"/>
              <a:ext cx="422" cy="43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cmpd="sng">
              <a:solidFill>
                <a:schemeClr val="tx1"/>
              </a:solidFill>
              <a:prstDash val="sysDot"/>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 name="Rectangle 2"/>
          <p:cNvSpPr txBox="1">
            <a:spLocks noChangeArrowheads="1"/>
          </p:cNvSpPr>
          <p:nvPr/>
        </p:nvSpPr>
        <p:spPr>
          <a:xfrm>
            <a:off x="0" y="71414"/>
            <a:ext cx="8842375" cy="563563"/>
          </a:xfrm>
          <a:prstGeom prst="rect">
            <a:avLst/>
          </a:prstGeom>
        </p:spPr>
        <p:txBody>
          <a:bodyPr anchor="ctr"/>
          <a:lstStyle>
            <a:lvl1pPr algn="l" rtl="0" eaLnBrk="0" fontAlgn="base" hangingPunct="0">
              <a:spcBef>
                <a:spcPct val="0"/>
              </a:spcBef>
              <a:spcAft>
                <a:spcPct val="0"/>
              </a:spcAft>
              <a:defRPr sz="18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2400" b="1">
                <a:solidFill>
                  <a:schemeClr val="bg1"/>
                </a:solidFill>
                <a:latin typeface="Arial" charset="0"/>
                <a:ea typeface="宋体" charset="-122"/>
              </a:defRPr>
            </a:lvl2pPr>
            <a:lvl3pPr algn="l" rtl="0" eaLnBrk="0" fontAlgn="base" hangingPunct="0">
              <a:spcBef>
                <a:spcPct val="0"/>
              </a:spcBef>
              <a:spcAft>
                <a:spcPct val="0"/>
              </a:spcAft>
              <a:defRPr sz="2400" b="1">
                <a:solidFill>
                  <a:schemeClr val="bg1"/>
                </a:solidFill>
                <a:latin typeface="Arial" charset="0"/>
                <a:ea typeface="宋体" charset="-122"/>
              </a:defRPr>
            </a:lvl3pPr>
            <a:lvl4pPr algn="l" rtl="0" eaLnBrk="0" fontAlgn="base" hangingPunct="0">
              <a:spcBef>
                <a:spcPct val="0"/>
              </a:spcBef>
              <a:spcAft>
                <a:spcPct val="0"/>
              </a:spcAft>
              <a:defRPr sz="2400" b="1">
                <a:solidFill>
                  <a:schemeClr val="bg1"/>
                </a:solidFill>
                <a:latin typeface="Arial" charset="0"/>
                <a:ea typeface="宋体" charset="-122"/>
              </a:defRPr>
            </a:lvl4pPr>
            <a:lvl5pPr algn="l" rtl="0" eaLnBrk="0" fontAlgn="base" hangingPunct="0">
              <a:spcBef>
                <a:spcPct val="0"/>
              </a:spcBef>
              <a:spcAft>
                <a:spcPct val="0"/>
              </a:spcAft>
              <a:defRPr sz="2400" b="1">
                <a:solidFill>
                  <a:schemeClr val="bg1"/>
                </a:solidFill>
                <a:latin typeface="Arial" charset="0"/>
                <a:ea typeface="宋体" charset="-122"/>
              </a:defRPr>
            </a:lvl5pPr>
            <a:lvl6pPr marL="457200" algn="l" rtl="0" fontAlgn="base">
              <a:spcBef>
                <a:spcPct val="0"/>
              </a:spcBef>
              <a:spcAft>
                <a:spcPct val="0"/>
              </a:spcAft>
              <a:defRPr sz="2400" b="1">
                <a:solidFill>
                  <a:schemeClr val="bg1"/>
                </a:solidFill>
                <a:latin typeface="Arial" charset="0"/>
                <a:ea typeface="宋体" charset="-122"/>
              </a:defRPr>
            </a:lvl6pPr>
            <a:lvl7pPr marL="914400" algn="l" rtl="0" fontAlgn="base">
              <a:spcBef>
                <a:spcPct val="0"/>
              </a:spcBef>
              <a:spcAft>
                <a:spcPct val="0"/>
              </a:spcAft>
              <a:defRPr sz="2400" b="1">
                <a:solidFill>
                  <a:schemeClr val="bg1"/>
                </a:solidFill>
                <a:latin typeface="Arial" charset="0"/>
                <a:ea typeface="宋体" charset="-122"/>
              </a:defRPr>
            </a:lvl7pPr>
            <a:lvl8pPr marL="1371600" algn="l" rtl="0" fontAlgn="base">
              <a:spcBef>
                <a:spcPct val="0"/>
              </a:spcBef>
              <a:spcAft>
                <a:spcPct val="0"/>
              </a:spcAft>
              <a:defRPr sz="2400" b="1">
                <a:solidFill>
                  <a:schemeClr val="bg1"/>
                </a:solidFill>
                <a:latin typeface="Arial" charset="0"/>
                <a:ea typeface="宋体" charset="-122"/>
              </a:defRPr>
            </a:lvl8pPr>
            <a:lvl9pPr marL="1828800" algn="l" rtl="0" fontAlgn="base">
              <a:spcBef>
                <a:spcPct val="0"/>
              </a:spcBef>
              <a:spcAft>
                <a:spcPct val="0"/>
              </a:spcAft>
              <a:defRPr sz="2400" b="1">
                <a:solidFill>
                  <a:schemeClr val="bg1"/>
                </a:solidFill>
                <a:latin typeface="Arial" charset="0"/>
                <a:ea typeface="宋体" charset="-122"/>
              </a:defRPr>
            </a:lvl9pPr>
          </a:lstStyle>
          <a:p>
            <a:pPr eaLnBrk="1" hangingPunct="1"/>
            <a:r>
              <a:rPr lang="zh-CN" altLang="en-US" dirty="0" smtClean="0"/>
              <a:t>如何</a:t>
            </a:r>
            <a:r>
              <a:rPr lang="zh-CN" altLang="en-US" dirty="0"/>
              <a:t>判断潜能</a:t>
            </a:r>
            <a:r>
              <a:rPr lang="en-US" altLang="zh-CN" dirty="0"/>
              <a:t>——3</a:t>
            </a:r>
            <a:r>
              <a:rPr lang="zh-CN" altLang="en-US" dirty="0"/>
              <a:t>个</a:t>
            </a:r>
            <a:r>
              <a:rPr lang="zh-CN" altLang="en-US" dirty="0" smtClean="0"/>
              <a:t>级别</a:t>
            </a:r>
            <a:endParaRPr lang="zh-CN" altLang="en-US" dirty="0"/>
          </a:p>
        </p:txBody>
      </p:sp>
    </p:spTree>
    <p:extLst>
      <p:ext uri="{BB962C8B-B14F-4D97-AF65-F5344CB8AC3E}">
        <p14:creationId xmlns:p14="http://schemas.microsoft.com/office/powerpoint/2010/main" val="249828551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3"/>
          <p:cNvSpPr txBox="1">
            <a:spLocks noChangeArrowheads="1"/>
          </p:cNvSpPr>
          <p:nvPr/>
        </p:nvSpPr>
        <p:spPr bwMode="auto">
          <a:xfrm>
            <a:off x="560388" y="1236663"/>
            <a:ext cx="1733550" cy="774700"/>
          </a:xfrm>
          <a:prstGeom prst="rect">
            <a:avLst/>
          </a:prstGeom>
          <a:solidFill>
            <a:srgbClr val="CCECFF"/>
          </a:solidFill>
          <a:ln w="12700" cmpd="sng">
            <a:solidFill>
              <a:schemeClr val="bg2"/>
            </a:solidFill>
            <a:miter lim="800000"/>
            <a:headEnd/>
            <a:tailEnd/>
          </a:ln>
          <a:effectLst>
            <a:outerShdw dist="107763" dir="2700000" algn="ctr" rotWithShape="0">
              <a:schemeClr val="bg2"/>
            </a:outerShdw>
          </a:effectLst>
        </p:spPr>
        <p:txBody>
          <a:bodyPr wrap="none">
            <a:spAutoFit/>
          </a:bodyPr>
          <a:lstStyle/>
          <a:p>
            <a:r>
              <a:rPr lang="zh-CN" altLang="en-US">
                <a:solidFill>
                  <a:srgbClr val="003399"/>
                </a:solidFill>
                <a:latin typeface="宋体" pitchFamily="2" charset="-122"/>
                <a:ea typeface="宋体" pitchFamily="2" charset="-122"/>
              </a:rPr>
              <a:t>转变的潜能</a:t>
            </a:r>
          </a:p>
          <a:p>
            <a:r>
              <a:rPr lang="zh-CN" altLang="en-US" sz="1200">
                <a:solidFill>
                  <a:srgbClr val="003399"/>
                </a:solidFill>
                <a:latin typeface="宋体" pitchFamily="2" charset="-122"/>
                <a:ea typeface="宋体" pitchFamily="2" charset="-122"/>
              </a:rPr>
              <a:t>（具有十字路口模型中</a:t>
            </a:r>
          </a:p>
          <a:p>
            <a:r>
              <a:rPr lang="zh-CN" altLang="en-US" sz="1200">
                <a:solidFill>
                  <a:srgbClr val="003399"/>
                </a:solidFill>
                <a:latin typeface="宋体" pitchFamily="2" charset="-122"/>
                <a:ea typeface="宋体" pitchFamily="2" charset="-122"/>
              </a:rPr>
              <a:t>更高层次的潜能）</a:t>
            </a:r>
          </a:p>
        </p:txBody>
      </p:sp>
      <p:sp>
        <p:nvSpPr>
          <p:cNvPr id="20484" name="Text Box 4"/>
          <p:cNvSpPr txBox="1">
            <a:spLocks noChangeArrowheads="1"/>
          </p:cNvSpPr>
          <p:nvPr/>
        </p:nvSpPr>
        <p:spPr bwMode="auto">
          <a:xfrm>
            <a:off x="2794000" y="1236663"/>
            <a:ext cx="3414713" cy="774700"/>
          </a:xfrm>
          <a:prstGeom prst="rect">
            <a:avLst/>
          </a:prstGeom>
          <a:solidFill>
            <a:srgbClr val="CCECFF"/>
          </a:solidFill>
          <a:ln w="12700" cmpd="sng">
            <a:solidFill>
              <a:schemeClr val="bg2"/>
            </a:solidFill>
            <a:miter lim="800000"/>
            <a:headEnd/>
            <a:tailEnd/>
          </a:ln>
          <a:effectLst>
            <a:outerShdw dist="107763" dir="2700000" algn="ctr" rotWithShape="0">
              <a:schemeClr val="bg2"/>
            </a:outerShdw>
          </a:effectLst>
        </p:spPr>
        <p:txBody>
          <a:bodyPr wrap="none">
            <a:spAutoFit/>
          </a:bodyPr>
          <a:lstStyle/>
          <a:p>
            <a:r>
              <a:rPr lang="zh-CN" altLang="en-US">
                <a:solidFill>
                  <a:srgbClr val="003399"/>
                </a:solidFill>
                <a:latin typeface="宋体" pitchFamily="2" charset="-122"/>
                <a:ea typeface="宋体" pitchFamily="2" charset="-122"/>
              </a:rPr>
              <a:t>成长的潜能</a:t>
            </a:r>
          </a:p>
          <a:p>
            <a:r>
              <a:rPr lang="zh-CN" altLang="en-US" sz="1200">
                <a:solidFill>
                  <a:srgbClr val="003399"/>
                </a:solidFill>
                <a:latin typeface="宋体" pitchFamily="2" charset="-122"/>
                <a:ea typeface="宋体" pitchFamily="2" charset="-122"/>
              </a:rPr>
              <a:t>（在同一十字层级内承担更多责任的工作岗位上</a:t>
            </a:r>
          </a:p>
          <a:p>
            <a:r>
              <a:rPr lang="zh-CN" altLang="en-US" sz="1200">
                <a:solidFill>
                  <a:srgbClr val="003399"/>
                </a:solidFill>
                <a:latin typeface="宋体" pitchFamily="2" charset="-122"/>
                <a:ea typeface="宋体" pitchFamily="2" charset="-122"/>
              </a:rPr>
              <a:t>工作的潜能）</a:t>
            </a:r>
          </a:p>
        </p:txBody>
      </p:sp>
      <p:sp>
        <p:nvSpPr>
          <p:cNvPr id="20485" name="Text Box 5"/>
          <p:cNvSpPr txBox="1">
            <a:spLocks noChangeArrowheads="1"/>
          </p:cNvSpPr>
          <p:nvPr/>
        </p:nvSpPr>
        <p:spPr bwMode="auto">
          <a:xfrm>
            <a:off x="6470650" y="1236663"/>
            <a:ext cx="2339975" cy="774700"/>
          </a:xfrm>
          <a:prstGeom prst="rect">
            <a:avLst/>
          </a:prstGeom>
          <a:solidFill>
            <a:srgbClr val="CCECFF"/>
          </a:solidFill>
          <a:ln w="12700" cmpd="sng">
            <a:solidFill>
              <a:schemeClr val="bg2"/>
            </a:solidFill>
            <a:miter lim="800000"/>
            <a:headEnd/>
            <a:tailEnd/>
          </a:ln>
          <a:effectLst>
            <a:outerShdw dist="107763" dir="2700000" algn="ctr" rotWithShape="0">
              <a:schemeClr val="bg2"/>
            </a:outerShdw>
          </a:effectLst>
        </p:spPr>
        <p:txBody>
          <a:bodyPr wrap="none">
            <a:spAutoFit/>
          </a:bodyPr>
          <a:lstStyle/>
          <a:p>
            <a:r>
              <a:rPr lang="zh-CN" altLang="en-US">
                <a:solidFill>
                  <a:srgbClr val="003399"/>
                </a:solidFill>
                <a:latin typeface="宋体" pitchFamily="2" charset="-122"/>
                <a:ea typeface="宋体" pitchFamily="2" charset="-122"/>
              </a:rPr>
              <a:t>熟练的潜能</a:t>
            </a:r>
          </a:p>
          <a:p>
            <a:r>
              <a:rPr lang="zh-CN" altLang="en-US" sz="1200">
                <a:solidFill>
                  <a:srgbClr val="003399"/>
                </a:solidFill>
                <a:latin typeface="宋体" pitchFamily="2" charset="-122"/>
                <a:ea typeface="宋体" pitchFamily="2" charset="-122"/>
              </a:rPr>
              <a:t>（在现在的工作岗位继续发展）</a:t>
            </a:r>
          </a:p>
          <a:p>
            <a:endParaRPr lang="zh-CN" altLang="en-US" sz="1200">
              <a:solidFill>
                <a:srgbClr val="003399"/>
              </a:solidFill>
              <a:latin typeface="宋体" pitchFamily="2" charset="-122"/>
              <a:ea typeface="宋体" pitchFamily="2" charset="-122"/>
            </a:endParaRPr>
          </a:p>
        </p:txBody>
      </p:sp>
      <p:sp>
        <p:nvSpPr>
          <p:cNvPr id="20486" name="Text Box 6"/>
          <p:cNvSpPr txBox="1">
            <a:spLocks noChangeArrowheads="1"/>
          </p:cNvSpPr>
          <p:nvPr/>
        </p:nvSpPr>
        <p:spPr bwMode="auto">
          <a:xfrm>
            <a:off x="149225" y="2206625"/>
            <a:ext cx="2767013" cy="4394200"/>
          </a:xfrm>
          <a:prstGeom prst="rect">
            <a:avLst/>
          </a:prstGeom>
          <a:solidFill>
            <a:schemeClr val="bg1"/>
          </a:solidFill>
          <a:ln w="12700" cmpd="sng">
            <a:solidFill>
              <a:schemeClr val="bg2"/>
            </a:solidFill>
            <a:miter lim="800000"/>
            <a:headEnd/>
            <a:tailEnd/>
          </a:ln>
          <a:effectLst>
            <a:outerShdw dist="35921" dir="2700000" algn="ctr" rotWithShape="0">
              <a:schemeClr val="bg2"/>
            </a:outerShdw>
          </a:effectLst>
        </p:spPr>
        <p:txBody>
          <a:bodyPr>
            <a:spAutoFit/>
          </a:bodyPr>
          <a:lstStyle/>
          <a:p>
            <a:pPr algn="l">
              <a:lnSpc>
                <a:spcPct val="125000"/>
              </a:lnSpc>
            </a:pPr>
            <a:r>
              <a:rPr lang="zh-CN" altLang="en-US" sz="1600">
                <a:latin typeface="宋体" pitchFamily="2" charset="-122"/>
                <a:ea typeface="宋体" pitchFamily="2" charset="-122"/>
              </a:rPr>
              <a:t>表现：</a:t>
            </a:r>
          </a:p>
          <a:p>
            <a:pPr algn="l">
              <a:lnSpc>
                <a:spcPct val="125000"/>
              </a:lnSpc>
              <a:buFontTx/>
              <a:buChar char="•"/>
            </a:pPr>
            <a:r>
              <a:rPr lang="zh-CN" altLang="en-US" sz="1600">
                <a:latin typeface="宋体" pitchFamily="2" charset="-122"/>
                <a:ea typeface="宋体" pitchFamily="2" charset="-122"/>
              </a:rPr>
              <a:t>具备</a:t>
            </a:r>
            <a:r>
              <a:rPr lang="zh-CN" altLang="en-US" sz="1600">
                <a:solidFill>
                  <a:srgbClr val="FF0000"/>
                </a:solidFill>
                <a:latin typeface="宋体" pitchFamily="2" charset="-122"/>
                <a:ea typeface="宋体" pitchFamily="2" charset="-122"/>
              </a:rPr>
              <a:t>非常广泛</a:t>
            </a:r>
            <a:r>
              <a:rPr lang="zh-CN" altLang="en-US" sz="1600">
                <a:latin typeface="宋体" pitchFamily="2" charset="-122"/>
                <a:ea typeface="宋体" pitchFamily="2" charset="-122"/>
              </a:rPr>
              <a:t>和</a:t>
            </a:r>
            <a:r>
              <a:rPr lang="zh-CN" altLang="en-US" sz="1600">
                <a:solidFill>
                  <a:srgbClr val="FF0000"/>
                </a:solidFill>
                <a:latin typeface="宋体" pitchFamily="2" charset="-122"/>
                <a:ea typeface="宋体" pitchFamily="2" charset="-122"/>
              </a:rPr>
              <a:t>深入</a:t>
            </a:r>
            <a:r>
              <a:rPr lang="zh-CN" altLang="en-US" sz="1600">
                <a:latin typeface="宋体" pitchFamily="2" charset="-122"/>
                <a:ea typeface="宋体" pitchFamily="2" charset="-122"/>
              </a:rPr>
              <a:t>的操作和专业技能</a:t>
            </a:r>
          </a:p>
          <a:p>
            <a:pPr algn="l">
              <a:lnSpc>
                <a:spcPct val="125000"/>
              </a:lnSpc>
              <a:buFontTx/>
              <a:buChar char="•"/>
            </a:pPr>
            <a:r>
              <a:rPr lang="zh-CN" altLang="en-US" sz="1600">
                <a:latin typeface="宋体" pitchFamily="2" charset="-122"/>
                <a:ea typeface="宋体" pitchFamily="2" charset="-122"/>
              </a:rPr>
              <a:t>具有在</a:t>
            </a:r>
            <a:r>
              <a:rPr lang="zh-CN" altLang="en-US" sz="1600">
                <a:solidFill>
                  <a:srgbClr val="FF0000"/>
                </a:solidFill>
                <a:latin typeface="宋体" pitchFamily="2" charset="-122"/>
                <a:ea typeface="宋体" pitchFamily="2" charset="-122"/>
              </a:rPr>
              <a:t>下一个最高级别</a:t>
            </a:r>
            <a:r>
              <a:rPr lang="zh-CN" altLang="en-US" sz="1600">
                <a:latin typeface="宋体" pitchFamily="2" charset="-122"/>
                <a:ea typeface="宋体" pitchFamily="2" charset="-122"/>
              </a:rPr>
              <a:t>所需要的执行能力和领导技能</a:t>
            </a:r>
          </a:p>
          <a:p>
            <a:pPr algn="l">
              <a:lnSpc>
                <a:spcPct val="125000"/>
              </a:lnSpc>
              <a:buFontTx/>
              <a:buChar char="•"/>
            </a:pPr>
            <a:r>
              <a:rPr lang="zh-CN" altLang="en-US" sz="1600">
                <a:solidFill>
                  <a:srgbClr val="FF0000"/>
                </a:solidFill>
                <a:latin typeface="宋体" pitchFamily="2" charset="-122"/>
                <a:ea typeface="宋体" pitchFamily="2" charset="-122"/>
              </a:rPr>
              <a:t>活学活用</a:t>
            </a:r>
            <a:r>
              <a:rPr lang="zh-CN" altLang="en-US" sz="1600">
                <a:latin typeface="宋体" pitchFamily="2" charset="-122"/>
                <a:ea typeface="宋体" pitchFamily="2" charset="-122"/>
              </a:rPr>
              <a:t>新的技能和知识</a:t>
            </a:r>
          </a:p>
          <a:p>
            <a:pPr algn="l">
              <a:lnSpc>
                <a:spcPct val="125000"/>
              </a:lnSpc>
              <a:buFontTx/>
              <a:buChar char="•"/>
            </a:pPr>
            <a:r>
              <a:rPr lang="zh-CN" altLang="en-US" sz="1600">
                <a:latin typeface="宋体" pitchFamily="2" charset="-122"/>
                <a:ea typeface="宋体" pitchFamily="2" charset="-122"/>
              </a:rPr>
              <a:t>渴望获得更高的挑战和机会；</a:t>
            </a:r>
          </a:p>
          <a:p>
            <a:pPr algn="l">
              <a:lnSpc>
                <a:spcPct val="125000"/>
              </a:lnSpc>
              <a:buFontTx/>
              <a:buChar char="•"/>
            </a:pPr>
            <a:r>
              <a:rPr lang="zh-CN" altLang="en-US" sz="1600">
                <a:latin typeface="宋体" pitchFamily="2" charset="-122"/>
                <a:ea typeface="宋体" pitchFamily="2" charset="-122"/>
              </a:rPr>
              <a:t>具有</a:t>
            </a:r>
            <a:r>
              <a:rPr lang="zh-CN" altLang="en-US" sz="1600">
                <a:solidFill>
                  <a:srgbClr val="FF0000"/>
                </a:solidFill>
                <a:latin typeface="宋体" pitchFamily="2" charset="-122"/>
                <a:ea typeface="宋体" pitchFamily="2" charset="-122"/>
              </a:rPr>
              <a:t>超前</a:t>
            </a:r>
            <a:r>
              <a:rPr lang="zh-CN" altLang="en-US" sz="1600">
                <a:latin typeface="宋体" pitchFamily="2" charset="-122"/>
                <a:ea typeface="宋体" pitchFamily="2" charset="-122"/>
              </a:rPr>
              <a:t>的商业眼光</a:t>
            </a:r>
          </a:p>
          <a:p>
            <a:pPr algn="l">
              <a:lnSpc>
                <a:spcPct val="125000"/>
              </a:lnSpc>
              <a:buFontTx/>
              <a:buChar char="•"/>
            </a:pPr>
            <a:r>
              <a:rPr lang="zh-CN" altLang="en-US" sz="1600">
                <a:solidFill>
                  <a:srgbClr val="FF0000"/>
                </a:solidFill>
                <a:latin typeface="宋体" pitchFamily="2" charset="-122"/>
                <a:ea typeface="宋体" pitchFamily="2" charset="-122"/>
              </a:rPr>
              <a:t>朝着整体</a:t>
            </a:r>
            <a:r>
              <a:rPr lang="zh-CN" altLang="en-US" sz="1600">
                <a:latin typeface="宋体" pitchFamily="2" charset="-122"/>
                <a:ea typeface="宋体" pitchFamily="2" charset="-122"/>
              </a:rPr>
              <a:t>业务目标努力，而不是只关心自己管理的业务是否成功；</a:t>
            </a:r>
          </a:p>
          <a:p>
            <a:pPr algn="l">
              <a:lnSpc>
                <a:spcPct val="125000"/>
              </a:lnSpc>
              <a:buFontTx/>
              <a:buChar char="•"/>
            </a:pPr>
            <a:r>
              <a:rPr lang="zh-CN" altLang="en-US" sz="1600">
                <a:latin typeface="宋体" pitchFamily="2" charset="-122"/>
                <a:ea typeface="宋体" pitchFamily="2" charset="-122"/>
              </a:rPr>
              <a:t>愿意（被公司重新安排以达到）为了发展（的目的）而进行内部的流动。</a:t>
            </a:r>
          </a:p>
        </p:txBody>
      </p:sp>
      <p:sp>
        <p:nvSpPr>
          <p:cNvPr id="20487" name="Text Box 7"/>
          <p:cNvSpPr txBox="1">
            <a:spLocks noChangeArrowheads="1"/>
          </p:cNvSpPr>
          <p:nvPr/>
        </p:nvSpPr>
        <p:spPr bwMode="auto">
          <a:xfrm>
            <a:off x="3067050" y="2206625"/>
            <a:ext cx="2767013" cy="4394200"/>
          </a:xfrm>
          <a:prstGeom prst="rect">
            <a:avLst/>
          </a:prstGeom>
          <a:solidFill>
            <a:schemeClr val="bg1"/>
          </a:solidFill>
          <a:ln w="12700" cmpd="sng">
            <a:solidFill>
              <a:schemeClr val="bg2"/>
            </a:solidFill>
            <a:miter lim="800000"/>
            <a:headEnd/>
            <a:tailEnd/>
          </a:ln>
          <a:effectLst>
            <a:outerShdw dist="35921" dir="2700000" algn="ctr" rotWithShape="0">
              <a:schemeClr val="bg2"/>
            </a:outerShdw>
          </a:effectLst>
        </p:spPr>
        <p:txBody>
          <a:bodyPr>
            <a:spAutoFit/>
          </a:bodyPr>
          <a:lstStyle/>
          <a:p>
            <a:pPr algn="l">
              <a:lnSpc>
                <a:spcPct val="125000"/>
              </a:lnSpc>
            </a:pPr>
            <a:r>
              <a:rPr lang="zh-CN" altLang="en-US" sz="1600">
                <a:latin typeface="宋体" pitchFamily="2" charset="-122"/>
                <a:ea typeface="宋体" pitchFamily="2" charset="-122"/>
              </a:rPr>
              <a:t>表现：</a:t>
            </a:r>
          </a:p>
          <a:p>
            <a:pPr algn="l">
              <a:lnSpc>
                <a:spcPct val="125000"/>
              </a:lnSpc>
              <a:buFontTx/>
              <a:buChar char="•"/>
            </a:pPr>
            <a:r>
              <a:rPr lang="zh-CN" altLang="en-US" sz="1600">
                <a:latin typeface="宋体" pitchFamily="2" charset="-122"/>
                <a:ea typeface="宋体" pitchFamily="2" charset="-122"/>
              </a:rPr>
              <a:t>具备</a:t>
            </a:r>
            <a:r>
              <a:rPr lang="zh-CN" altLang="en-US" sz="1600">
                <a:solidFill>
                  <a:srgbClr val="FF0000"/>
                </a:solidFill>
                <a:latin typeface="宋体" pitchFamily="2" charset="-122"/>
                <a:ea typeface="宋体" pitchFamily="2" charset="-122"/>
              </a:rPr>
              <a:t>高于现在的级别所需</a:t>
            </a:r>
            <a:r>
              <a:rPr lang="zh-CN" altLang="en-US" sz="1600">
                <a:latin typeface="Times New Roman"/>
                <a:ea typeface="宋体" pitchFamily="2" charset="-122"/>
              </a:rPr>
              <a:t>…</a:t>
            </a:r>
            <a:endParaRPr lang="zh-CN" altLang="en-US" sz="1600">
              <a:latin typeface="宋体" pitchFamily="2" charset="-122"/>
              <a:ea typeface="宋体" pitchFamily="2" charset="-122"/>
            </a:endParaRPr>
          </a:p>
          <a:p>
            <a:pPr algn="l">
              <a:lnSpc>
                <a:spcPct val="125000"/>
              </a:lnSpc>
              <a:buFontTx/>
              <a:buChar char="•"/>
            </a:pPr>
            <a:endParaRPr lang="zh-CN" altLang="en-US" sz="1600">
              <a:latin typeface="宋体" pitchFamily="2" charset="-122"/>
              <a:ea typeface="宋体" pitchFamily="2" charset="-122"/>
            </a:endParaRPr>
          </a:p>
          <a:p>
            <a:pPr algn="l">
              <a:lnSpc>
                <a:spcPct val="125000"/>
              </a:lnSpc>
              <a:buFontTx/>
              <a:buChar char="•"/>
            </a:pPr>
            <a:r>
              <a:rPr lang="zh-CN" altLang="en-US" sz="1600">
                <a:latin typeface="宋体" pitchFamily="2" charset="-122"/>
                <a:ea typeface="宋体" pitchFamily="2" charset="-122"/>
              </a:rPr>
              <a:t>具有</a:t>
            </a:r>
            <a:r>
              <a:rPr lang="zh-CN" altLang="en-US" sz="1600">
                <a:solidFill>
                  <a:srgbClr val="FF0000"/>
                </a:solidFill>
                <a:latin typeface="宋体" pitchFamily="2" charset="-122"/>
                <a:ea typeface="宋体" pitchFamily="2" charset="-122"/>
              </a:rPr>
              <a:t>超出现在的级别所需</a:t>
            </a:r>
            <a:r>
              <a:rPr lang="zh-CN" altLang="en-US" sz="1600">
                <a:latin typeface="Times New Roman"/>
                <a:ea typeface="宋体" pitchFamily="2" charset="-122"/>
              </a:rPr>
              <a:t>…</a:t>
            </a:r>
            <a:endParaRPr lang="zh-CN" altLang="en-US" sz="1600">
              <a:latin typeface="宋体" pitchFamily="2" charset="-122"/>
              <a:ea typeface="宋体" pitchFamily="2" charset="-122"/>
            </a:endParaRPr>
          </a:p>
          <a:p>
            <a:pPr algn="l">
              <a:lnSpc>
                <a:spcPct val="125000"/>
              </a:lnSpc>
              <a:buFontTx/>
              <a:buChar char="•"/>
            </a:pPr>
            <a:r>
              <a:rPr lang="zh-CN" altLang="en-US" sz="1600">
                <a:solidFill>
                  <a:srgbClr val="FF0000"/>
                </a:solidFill>
                <a:latin typeface="宋体" pitchFamily="2" charset="-122"/>
                <a:ea typeface="宋体" pitchFamily="2" charset="-122"/>
              </a:rPr>
              <a:t>常常学习和运用</a:t>
            </a:r>
            <a:r>
              <a:rPr lang="zh-CN" altLang="en-US" sz="1600">
                <a:latin typeface="宋体" pitchFamily="2" charset="-122"/>
                <a:ea typeface="宋体" pitchFamily="2" charset="-122"/>
              </a:rPr>
              <a:t>新的技能和知识</a:t>
            </a:r>
          </a:p>
          <a:p>
            <a:pPr algn="l">
              <a:lnSpc>
                <a:spcPct val="125000"/>
              </a:lnSpc>
              <a:buFontTx/>
              <a:buChar char="•"/>
            </a:pPr>
            <a:r>
              <a:rPr lang="zh-CN" altLang="en-US" sz="1600">
                <a:latin typeface="宋体" pitchFamily="2" charset="-122"/>
                <a:ea typeface="宋体" pitchFamily="2" charset="-122"/>
              </a:rPr>
              <a:t>渴望</a:t>
            </a:r>
            <a:r>
              <a:rPr lang="zh-CN" altLang="en-US" sz="1600">
                <a:solidFill>
                  <a:srgbClr val="FF0000"/>
                </a:solidFill>
                <a:latin typeface="宋体" pitchFamily="2" charset="-122"/>
                <a:ea typeface="宋体" pitchFamily="2" charset="-122"/>
              </a:rPr>
              <a:t>在同一级别</a:t>
            </a:r>
            <a:r>
              <a:rPr lang="zh-CN" altLang="en-US" sz="1600">
                <a:latin typeface="宋体" pitchFamily="2" charset="-122"/>
                <a:ea typeface="宋体" pitchFamily="2" charset="-122"/>
              </a:rPr>
              <a:t>上有更大的挑战；</a:t>
            </a:r>
          </a:p>
          <a:p>
            <a:pPr algn="l">
              <a:lnSpc>
                <a:spcPct val="125000"/>
              </a:lnSpc>
              <a:buFontTx/>
              <a:buChar char="•"/>
            </a:pPr>
            <a:r>
              <a:rPr lang="zh-CN" altLang="en-US" sz="1600">
                <a:latin typeface="宋体" pitchFamily="2" charset="-122"/>
                <a:ea typeface="宋体" pitchFamily="2" charset="-122"/>
              </a:rPr>
              <a:t>具有超前的商业眼光</a:t>
            </a:r>
          </a:p>
          <a:p>
            <a:pPr algn="l">
              <a:lnSpc>
                <a:spcPct val="125000"/>
              </a:lnSpc>
              <a:buFontTx/>
              <a:buChar char="•"/>
            </a:pPr>
            <a:r>
              <a:rPr lang="zh-CN" altLang="en-US" sz="1600">
                <a:latin typeface="宋体" pitchFamily="2" charset="-122"/>
                <a:ea typeface="宋体" pitchFamily="2" charset="-122"/>
              </a:rPr>
              <a:t>在关注整体业务目标的前提下，</a:t>
            </a:r>
            <a:r>
              <a:rPr lang="zh-CN" altLang="en-US" sz="1600">
                <a:solidFill>
                  <a:srgbClr val="FF0000"/>
                </a:solidFill>
                <a:latin typeface="宋体" pitchFamily="2" charset="-122"/>
                <a:ea typeface="宋体" pitchFamily="2" charset="-122"/>
              </a:rPr>
              <a:t>关注自己业务</a:t>
            </a:r>
            <a:r>
              <a:rPr lang="zh-CN" altLang="en-US" sz="1600">
                <a:latin typeface="宋体" pitchFamily="2" charset="-122"/>
                <a:ea typeface="宋体" pitchFamily="2" charset="-122"/>
              </a:rPr>
              <a:t>的成功；</a:t>
            </a:r>
          </a:p>
          <a:p>
            <a:pPr algn="l">
              <a:lnSpc>
                <a:spcPct val="125000"/>
              </a:lnSpc>
              <a:buFontTx/>
              <a:buChar char="•"/>
            </a:pPr>
            <a:r>
              <a:rPr lang="zh-CN" altLang="en-US" sz="1600">
                <a:latin typeface="宋体" pitchFamily="2" charset="-122"/>
                <a:ea typeface="宋体" pitchFamily="2" charset="-122"/>
              </a:rPr>
              <a:t>愿意承担更多工作的愿望.</a:t>
            </a:r>
          </a:p>
          <a:p>
            <a:pPr algn="l">
              <a:lnSpc>
                <a:spcPct val="125000"/>
              </a:lnSpc>
              <a:buFontTx/>
              <a:buChar char="•"/>
            </a:pPr>
            <a:endParaRPr lang="zh-CN" altLang="en-US" sz="1600">
              <a:latin typeface="宋体" pitchFamily="2" charset="-122"/>
              <a:ea typeface="宋体" pitchFamily="2" charset="-122"/>
            </a:endParaRPr>
          </a:p>
          <a:p>
            <a:pPr algn="l">
              <a:lnSpc>
                <a:spcPct val="125000"/>
              </a:lnSpc>
              <a:buFontTx/>
              <a:buChar char="•"/>
            </a:pPr>
            <a:endParaRPr lang="zh-CN" altLang="en-US" sz="1600">
              <a:latin typeface="宋体" pitchFamily="2" charset="-122"/>
              <a:ea typeface="宋体" pitchFamily="2" charset="-122"/>
            </a:endParaRPr>
          </a:p>
        </p:txBody>
      </p:sp>
      <p:sp>
        <p:nvSpPr>
          <p:cNvPr id="20488" name="Text Box 8"/>
          <p:cNvSpPr txBox="1">
            <a:spLocks noChangeArrowheads="1"/>
          </p:cNvSpPr>
          <p:nvPr/>
        </p:nvSpPr>
        <p:spPr bwMode="auto">
          <a:xfrm>
            <a:off x="5986463" y="2206625"/>
            <a:ext cx="2767012" cy="4394200"/>
          </a:xfrm>
          <a:prstGeom prst="rect">
            <a:avLst/>
          </a:prstGeom>
          <a:solidFill>
            <a:schemeClr val="bg1"/>
          </a:solidFill>
          <a:ln w="12700" cmpd="sng">
            <a:solidFill>
              <a:schemeClr val="bg2"/>
            </a:solidFill>
            <a:miter lim="800000"/>
            <a:headEnd/>
            <a:tailEnd/>
          </a:ln>
          <a:effectLst>
            <a:outerShdw dist="35921" dir="2700000" algn="ctr" rotWithShape="0">
              <a:schemeClr val="bg2"/>
            </a:outerShdw>
          </a:effectLst>
        </p:spPr>
        <p:txBody>
          <a:bodyPr>
            <a:spAutoFit/>
          </a:bodyPr>
          <a:lstStyle/>
          <a:p>
            <a:pPr algn="l">
              <a:lnSpc>
                <a:spcPct val="125000"/>
              </a:lnSpc>
            </a:pPr>
            <a:r>
              <a:rPr lang="zh-CN" altLang="en-US" sz="1600">
                <a:latin typeface="宋体" pitchFamily="2" charset="-122"/>
                <a:ea typeface="宋体" pitchFamily="2" charset="-122"/>
              </a:rPr>
              <a:t>表现：</a:t>
            </a:r>
          </a:p>
          <a:p>
            <a:pPr algn="l">
              <a:lnSpc>
                <a:spcPct val="125000"/>
              </a:lnSpc>
              <a:buFontTx/>
              <a:buChar char="•"/>
            </a:pPr>
            <a:r>
              <a:rPr lang="zh-CN" altLang="en-US" sz="1600">
                <a:latin typeface="宋体" pitchFamily="2" charset="-122"/>
                <a:ea typeface="宋体" pitchFamily="2" charset="-122"/>
              </a:rPr>
              <a:t>具备</a:t>
            </a:r>
            <a:r>
              <a:rPr lang="zh-CN" altLang="en-US" sz="1600">
                <a:solidFill>
                  <a:srgbClr val="FF0000"/>
                </a:solidFill>
                <a:latin typeface="宋体" pitchFamily="2" charset="-122"/>
                <a:ea typeface="宋体" pitchFamily="2" charset="-122"/>
              </a:rPr>
              <a:t>现在级别所需</a:t>
            </a:r>
            <a:r>
              <a:rPr lang="zh-CN" altLang="en-US" sz="1600">
                <a:latin typeface="Times New Roman"/>
                <a:ea typeface="宋体" pitchFamily="2" charset="-122"/>
              </a:rPr>
              <a:t>…</a:t>
            </a:r>
            <a:endParaRPr lang="zh-CN" altLang="en-US" sz="1600">
              <a:latin typeface="宋体" pitchFamily="2" charset="-122"/>
              <a:ea typeface="宋体" pitchFamily="2" charset="-122"/>
            </a:endParaRPr>
          </a:p>
          <a:p>
            <a:pPr algn="l">
              <a:lnSpc>
                <a:spcPct val="125000"/>
              </a:lnSpc>
              <a:buFontTx/>
              <a:buChar char="•"/>
            </a:pPr>
            <a:endParaRPr lang="zh-CN" altLang="en-US" sz="1600">
              <a:latin typeface="宋体" pitchFamily="2" charset="-122"/>
              <a:ea typeface="宋体" pitchFamily="2" charset="-122"/>
            </a:endParaRPr>
          </a:p>
          <a:p>
            <a:pPr algn="l">
              <a:lnSpc>
                <a:spcPct val="125000"/>
              </a:lnSpc>
              <a:buFontTx/>
              <a:buChar char="•"/>
            </a:pPr>
            <a:r>
              <a:rPr lang="zh-CN" altLang="en-US" sz="1600">
                <a:latin typeface="宋体" pitchFamily="2" charset="-122"/>
                <a:ea typeface="宋体" pitchFamily="2" charset="-122"/>
              </a:rPr>
              <a:t>具有</a:t>
            </a:r>
            <a:r>
              <a:rPr lang="zh-CN" altLang="en-US" sz="1600">
                <a:solidFill>
                  <a:srgbClr val="FF0000"/>
                </a:solidFill>
                <a:latin typeface="宋体" pitchFamily="2" charset="-122"/>
                <a:ea typeface="宋体" pitchFamily="2" charset="-122"/>
              </a:rPr>
              <a:t>现在的级别所需</a:t>
            </a:r>
            <a:r>
              <a:rPr lang="zh-CN" altLang="en-US" sz="1600">
                <a:latin typeface="Times New Roman"/>
                <a:ea typeface="宋体" pitchFamily="2" charset="-122"/>
              </a:rPr>
              <a:t>…</a:t>
            </a:r>
            <a:endParaRPr lang="zh-CN" altLang="en-US" sz="1600">
              <a:latin typeface="宋体" pitchFamily="2" charset="-122"/>
              <a:ea typeface="宋体" pitchFamily="2" charset="-122"/>
            </a:endParaRPr>
          </a:p>
          <a:p>
            <a:pPr algn="l">
              <a:lnSpc>
                <a:spcPct val="125000"/>
              </a:lnSpc>
              <a:buFontTx/>
              <a:buChar char="•"/>
            </a:pPr>
            <a:r>
              <a:rPr lang="zh-CN" altLang="en-US" sz="1600">
                <a:latin typeface="宋体" pitchFamily="2" charset="-122"/>
                <a:ea typeface="宋体" pitchFamily="2" charset="-122"/>
              </a:rPr>
              <a:t>常常学习和运用新的技能</a:t>
            </a:r>
          </a:p>
          <a:p>
            <a:pPr algn="l">
              <a:lnSpc>
                <a:spcPct val="125000"/>
              </a:lnSpc>
              <a:buFontTx/>
              <a:buChar char="•"/>
            </a:pPr>
            <a:r>
              <a:rPr lang="zh-CN" altLang="en-US" sz="1600">
                <a:latin typeface="宋体" pitchFamily="2" charset="-122"/>
                <a:ea typeface="宋体" pitchFamily="2" charset="-122"/>
              </a:rPr>
              <a:t>对</a:t>
            </a:r>
            <a:r>
              <a:rPr lang="zh-CN" altLang="en-US" sz="1600">
                <a:solidFill>
                  <a:srgbClr val="FF0000"/>
                </a:solidFill>
                <a:latin typeface="宋体" pitchFamily="2" charset="-122"/>
                <a:ea typeface="宋体" pitchFamily="2" charset="-122"/>
              </a:rPr>
              <a:t>目前工作</a:t>
            </a:r>
            <a:r>
              <a:rPr lang="zh-CN" altLang="en-US" sz="1600">
                <a:latin typeface="宋体" pitchFamily="2" charset="-122"/>
                <a:ea typeface="宋体" pitchFamily="2" charset="-122"/>
              </a:rPr>
              <a:t>中的成长感到满意</a:t>
            </a:r>
          </a:p>
          <a:p>
            <a:pPr algn="l">
              <a:lnSpc>
                <a:spcPct val="125000"/>
              </a:lnSpc>
              <a:buFontTx/>
              <a:buChar char="•"/>
            </a:pPr>
            <a:endParaRPr lang="zh-CN" altLang="en-US" sz="1600">
              <a:latin typeface="宋体" pitchFamily="2" charset="-122"/>
              <a:ea typeface="宋体" pitchFamily="2" charset="-122"/>
            </a:endParaRPr>
          </a:p>
          <a:p>
            <a:pPr algn="l">
              <a:lnSpc>
                <a:spcPct val="125000"/>
              </a:lnSpc>
              <a:buFontTx/>
              <a:buChar char="•"/>
            </a:pPr>
            <a:r>
              <a:rPr lang="zh-CN" altLang="en-US" sz="1600">
                <a:latin typeface="宋体" pitchFamily="2" charset="-122"/>
                <a:ea typeface="宋体" pitchFamily="2" charset="-122"/>
              </a:rPr>
              <a:t>具有</a:t>
            </a:r>
            <a:r>
              <a:rPr lang="zh-CN" altLang="en-US" sz="1600">
                <a:solidFill>
                  <a:srgbClr val="FF0000"/>
                </a:solidFill>
                <a:latin typeface="宋体" pitchFamily="2" charset="-122"/>
                <a:ea typeface="宋体" pitchFamily="2" charset="-122"/>
              </a:rPr>
              <a:t>目前工作岗位所需</a:t>
            </a:r>
            <a:r>
              <a:rPr lang="zh-CN" altLang="en-US" sz="1600">
                <a:latin typeface="宋体" pitchFamily="2" charset="-122"/>
                <a:ea typeface="宋体" pitchFamily="2" charset="-122"/>
              </a:rPr>
              <a:t>的商业眼光</a:t>
            </a:r>
          </a:p>
          <a:p>
            <a:pPr algn="l">
              <a:lnSpc>
                <a:spcPct val="125000"/>
              </a:lnSpc>
              <a:buFontTx/>
              <a:buChar char="•"/>
            </a:pPr>
            <a:r>
              <a:rPr lang="zh-CN" altLang="en-US" sz="1600">
                <a:latin typeface="宋体" pitchFamily="2" charset="-122"/>
                <a:ea typeface="宋体" pitchFamily="2" charset="-122"/>
              </a:rPr>
              <a:t>在关注整体业务目标的前提下，</a:t>
            </a:r>
            <a:r>
              <a:rPr lang="zh-CN" altLang="en-US" sz="1600">
                <a:solidFill>
                  <a:srgbClr val="FF0000"/>
                </a:solidFill>
                <a:latin typeface="宋体" pitchFamily="2" charset="-122"/>
                <a:ea typeface="宋体" pitchFamily="2" charset="-122"/>
              </a:rPr>
              <a:t>关注自己业务</a:t>
            </a:r>
            <a:r>
              <a:rPr lang="zh-CN" altLang="en-US" sz="1600">
                <a:latin typeface="宋体" pitchFamily="2" charset="-122"/>
                <a:ea typeface="宋体" pitchFamily="2" charset="-122"/>
              </a:rPr>
              <a:t>的成功；</a:t>
            </a:r>
          </a:p>
          <a:p>
            <a:pPr algn="l">
              <a:lnSpc>
                <a:spcPct val="125000"/>
              </a:lnSpc>
              <a:buFontTx/>
              <a:buChar char="•"/>
            </a:pPr>
            <a:r>
              <a:rPr lang="zh-CN" altLang="en-US" sz="1600">
                <a:latin typeface="宋体" pitchFamily="2" charset="-122"/>
                <a:ea typeface="宋体" pitchFamily="2" charset="-122"/>
              </a:rPr>
              <a:t>希望能够在</a:t>
            </a:r>
            <a:r>
              <a:rPr lang="zh-CN" altLang="en-US" sz="1600">
                <a:solidFill>
                  <a:srgbClr val="FF0000"/>
                </a:solidFill>
                <a:latin typeface="宋体" pitchFamily="2" charset="-122"/>
                <a:ea typeface="宋体" pitchFamily="2" charset="-122"/>
              </a:rPr>
              <a:t>目前的工作岗位</a:t>
            </a:r>
            <a:r>
              <a:rPr lang="zh-CN" altLang="en-US" sz="1600">
                <a:latin typeface="宋体" pitchFamily="2" charset="-122"/>
                <a:ea typeface="宋体" pitchFamily="2" charset="-122"/>
              </a:rPr>
              <a:t>做得更出色.</a:t>
            </a:r>
          </a:p>
        </p:txBody>
      </p:sp>
      <p:sp>
        <p:nvSpPr>
          <p:cNvPr id="9" name="Rectangle 2"/>
          <p:cNvSpPr txBox="1">
            <a:spLocks noChangeArrowheads="1"/>
          </p:cNvSpPr>
          <p:nvPr/>
        </p:nvSpPr>
        <p:spPr>
          <a:xfrm>
            <a:off x="0" y="71414"/>
            <a:ext cx="8842375" cy="563563"/>
          </a:xfrm>
          <a:prstGeom prst="rect">
            <a:avLst/>
          </a:prstGeom>
        </p:spPr>
        <p:txBody>
          <a:bodyPr anchor="ctr"/>
          <a:lstStyle>
            <a:lvl1pPr algn="l" rtl="0" eaLnBrk="0" fontAlgn="base" hangingPunct="0">
              <a:spcBef>
                <a:spcPct val="0"/>
              </a:spcBef>
              <a:spcAft>
                <a:spcPct val="0"/>
              </a:spcAft>
              <a:defRPr sz="18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2400" b="1">
                <a:solidFill>
                  <a:schemeClr val="bg1"/>
                </a:solidFill>
                <a:latin typeface="Arial" charset="0"/>
                <a:ea typeface="宋体" charset="-122"/>
              </a:defRPr>
            </a:lvl2pPr>
            <a:lvl3pPr algn="l" rtl="0" eaLnBrk="0" fontAlgn="base" hangingPunct="0">
              <a:spcBef>
                <a:spcPct val="0"/>
              </a:spcBef>
              <a:spcAft>
                <a:spcPct val="0"/>
              </a:spcAft>
              <a:defRPr sz="2400" b="1">
                <a:solidFill>
                  <a:schemeClr val="bg1"/>
                </a:solidFill>
                <a:latin typeface="Arial" charset="0"/>
                <a:ea typeface="宋体" charset="-122"/>
              </a:defRPr>
            </a:lvl3pPr>
            <a:lvl4pPr algn="l" rtl="0" eaLnBrk="0" fontAlgn="base" hangingPunct="0">
              <a:spcBef>
                <a:spcPct val="0"/>
              </a:spcBef>
              <a:spcAft>
                <a:spcPct val="0"/>
              </a:spcAft>
              <a:defRPr sz="2400" b="1">
                <a:solidFill>
                  <a:schemeClr val="bg1"/>
                </a:solidFill>
                <a:latin typeface="Arial" charset="0"/>
                <a:ea typeface="宋体" charset="-122"/>
              </a:defRPr>
            </a:lvl4pPr>
            <a:lvl5pPr algn="l" rtl="0" eaLnBrk="0" fontAlgn="base" hangingPunct="0">
              <a:spcBef>
                <a:spcPct val="0"/>
              </a:spcBef>
              <a:spcAft>
                <a:spcPct val="0"/>
              </a:spcAft>
              <a:defRPr sz="2400" b="1">
                <a:solidFill>
                  <a:schemeClr val="bg1"/>
                </a:solidFill>
                <a:latin typeface="Arial" charset="0"/>
                <a:ea typeface="宋体" charset="-122"/>
              </a:defRPr>
            </a:lvl5pPr>
            <a:lvl6pPr marL="457200" algn="l" rtl="0" fontAlgn="base">
              <a:spcBef>
                <a:spcPct val="0"/>
              </a:spcBef>
              <a:spcAft>
                <a:spcPct val="0"/>
              </a:spcAft>
              <a:defRPr sz="2400" b="1">
                <a:solidFill>
                  <a:schemeClr val="bg1"/>
                </a:solidFill>
                <a:latin typeface="Arial" charset="0"/>
                <a:ea typeface="宋体" charset="-122"/>
              </a:defRPr>
            </a:lvl6pPr>
            <a:lvl7pPr marL="914400" algn="l" rtl="0" fontAlgn="base">
              <a:spcBef>
                <a:spcPct val="0"/>
              </a:spcBef>
              <a:spcAft>
                <a:spcPct val="0"/>
              </a:spcAft>
              <a:defRPr sz="2400" b="1">
                <a:solidFill>
                  <a:schemeClr val="bg1"/>
                </a:solidFill>
                <a:latin typeface="Arial" charset="0"/>
                <a:ea typeface="宋体" charset="-122"/>
              </a:defRPr>
            </a:lvl7pPr>
            <a:lvl8pPr marL="1371600" algn="l" rtl="0" fontAlgn="base">
              <a:spcBef>
                <a:spcPct val="0"/>
              </a:spcBef>
              <a:spcAft>
                <a:spcPct val="0"/>
              </a:spcAft>
              <a:defRPr sz="2400" b="1">
                <a:solidFill>
                  <a:schemeClr val="bg1"/>
                </a:solidFill>
                <a:latin typeface="Arial" charset="0"/>
                <a:ea typeface="宋体" charset="-122"/>
              </a:defRPr>
            </a:lvl8pPr>
            <a:lvl9pPr marL="1828800" algn="l" rtl="0" fontAlgn="base">
              <a:spcBef>
                <a:spcPct val="0"/>
              </a:spcBef>
              <a:spcAft>
                <a:spcPct val="0"/>
              </a:spcAft>
              <a:defRPr sz="2400" b="1">
                <a:solidFill>
                  <a:schemeClr val="bg1"/>
                </a:solidFill>
                <a:latin typeface="Arial" charset="0"/>
                <a:ea typeface="宋体" charset="-122"/>
              </a:defRPr>
            </a:lvl9pPr>
          </a:lstStyle>
          <a:p>
            <a:pPr eaLnBrk="1" hangingPunct="1"/>
            <a:r>
              <a:rPr lang="zh-CN" altLang="en-US" dirty="0" smtClean="0"/>
              <a:t>转变</a:t>
            </a:r>
            <a:r>
              <a:rPr lang="zh-CN" altLang="en-US" dirty="0"/>
              <a:t>、成长和掌握新的技能的</a:t>
            </a:r>
            <a:r>
              <a:rPr lang="zh-CN" altLang="en-US" dirty="0" smtClean="0"/>
              <a:t>定义</a:t>
            </a:r>
            <a:endParaRPr lang="zh-CN" altLang="en-US" dirty="0"/>
          </a:p>
        </p:txBody>
      </p:sp>
    </p:spTree>
    <p:extLst>
      <p:ext uri="{BB962C8B-B14F-4D97-AF65-F5344CB8AC3E}">
        <p14:creationId xmlns:p14="http://schemas.microsoft.com/office/powerpoint/2010/main" val="147707143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1052736"/>
            <a:ext cx="7920880" cy="2031325"/>
          </a:xfrm>
          <a:prstGeom prst="rect">
            <a:avLst/>
          </a:prstGeom>
        </p:spPr>
        <p:txBody>
          <a:bodyPr wrap="square">
            <a:spAutoFit/>
          </a:bodyPr>
          <a:lstStyle/>
          <a:p>
            <a:pPr>
              <a:lnSpc>
                <a:spcPct val="150000"/>
              </a:lnSpc>
            </a:pPr>
            <a:r>
              <a:rPr lang="zh-CN" altLang="en-US" sz="2000" b="1" dirty="0">
                <a:latin typeface="微软雅黑"/>
                <a:ea typeface="微软雅黑"/>
                <a:cs typeface="微软雅黑"/>
              </a:rPr>
              <a:t>如果一个组织内部的人才</a:t>
            </a:r>
            <a:r>
              <a:rPr lang="zh-CN" altLang="en-US" sz="2000" b="1" dirty="0" smtClean="0">
                <a:latin typeface="微软雅黑"/>
                <a:ea typeface="微软雅黑"/>
                <a:cs typeface="微软雅黑"/>
              </a:rPr>
              <a:t>管理</a:t>
            </a:r>
            <a:r>
              <a:rPr lang="zh-CN" altLang="en-US" sz="2000" b="1" dirty="0">
                <a:latin typeface="微软雅黑"/>
                <a:ea typeface="微软雅黑"/>
                <a:cs typeface="微软雅黑"/>
              </a:rPr>
              <a:t>获得高度整合，与企业的经营战略相配合，并与企业</a:t>
            </a:r>
            <a:r>
              <a:rPr lang="zh-CN" altLang="en-US" sz="2000" b="1" dirty="0" smtClean="0">
                <a:latin typeface="微软雅黑"/>
                <a:ea typeface="微软雅黑"/>
                <a:cs typeface="微软雅黑"/>
              </a:rPr>
              <a:t>的运营</a:t>
            </a:r>
            <a:r>
              <a:rPr lang="zh-CN" altLang="en-US" sz="2000" b="1" dirty="0">
                <a:latin typeface="微软雅黑"/>
                <a:ea typeface="微软雅黑"/>
                <a:cs typeface="微软雅黑"/>
              </a:rPr>
              <a:t>过程相辅相成，它们将构成非凡的组织能力，成为</a:t>
            </a:r>
            <a:r>
              <a:rPr lang="zh-CN" altLang="en-US" sz="2000" b="1" dirty="0" smtClean="0">
                <a:latin typeface="微软雅黑"/>
                <a:ea typeface="微软雅黑"/>
                <a:cs typeface="微软雅黑"/>
              </a:rPr>
              <a:t>企业</a:t>
            </a:r>
            <a:r>
              <a:rPr lang="zh-CN" altLang="en-US" sz="2000" b="1" dirty="0">
                <a:latin typeface="微软雅黑"/>
                <a:ea typeface="微软雅黑"/>
                <a:cs typeface="微软雅黑"/>
              </a:rPr>
              <a:t>持久竞争优势的源泉</a:t>
            </a:r>
            <a:r>
              <a:rPr lang="zh-CN" altLang="en-US" sz="2000" b="1" dirty="0" smtClean="0">
                <a:latin typeface="微软雅黑"/>
                <a:ea typeface="微软雅黑"/>
                <a:cs typeface="微软雅黑"/>
              </a:rPr>
              <a:t>。</a:t>
            </a:r>
            <a:endParaRPr lang="en-US" altLang="zh-CN" sz="2000" b="1" dirty="0" smtClean="0">
              <a:latin typeface="微软雅黑"/>
              <a:ea typeface="微软雅黑"/>
              <a:cs typeface="微软雅黑"/>
            </a:endParaRPr>
          </a:p>
          <a:p>
            <a:pPr algn="r">
              <a:lnSpc>
                <a:spcPct val="150000"/>
              </a:lnSpc>
            </a:pPr>
            <a:r>
              <a:rPr lang="en-US" altLang="zh-CN" sz="2400" b="1" dirty="0" smtClean="0">
                <a:latin typeface="微软雅黑"/>
                <a:ea typeface="微软雅黑"/>
                <a:cs typeface="微软雅黑"/>
              </a:rPr>
              <a:t>——</a:t>
            </a:r>
            <a:r>
              <a:rPr lang="zh-CN" altLang="en-US" sz="2000" b="1" dirty="0" smtClean="0">
                <a:latin typeface="微软雅黑"/>
                <a:ea typeface="微软雅黑"/>
                <a:cs typeface="微软雅黑"/>
              </a:rPr>
              <a:t>埃森哲卓越绩效研究院执行院</a:t>
            </a:r>
            <a:r>
              <a:rPr lang="zh-CN" altLang="en-US" sz="2000" b="1" dirty="0">
                <a:latin typeface="微软雅黑"/>
                <a:ea typeface="微软雅黑"/>
                <a:cs typeface="微软雅黑"/>
              </a:rPr>
              <a:t>长罗伯特</a:t>
            </a:r>
            <a:r>
              <a:rPr lang="en-US" altLang="zh-CN" sz="2000" b="1" dirty="0">
                <a:latin typeface="微软雅黑"/>
                <a:ea typeface="微软雅黑"/>
                <a:cs typeface="微软雅黑"/>
              </a:rPr>
              <a:t>•</a:t>
            </a:r>
            <a:r>
              <a:rPr lang="zh-CN" altLang="en-US" sz="2000" b="1" dirty="0">
                <a:latin typeface="微软雅黑"/>
                <a:ea typeface="微软雅黑"/>
                <a:cs typeface="微软雅黑"/>
              </a:rPr>
              <a:t>托马斯</a:t>
            </a:r>
          </a:p>
        </p:txBody>
      </p:sp>
      <p:sp>
        <p:nvSpPr>
          <p:cNvPr id="3" name="矩形 2"/>
          <p:cNvSpPr/>
          <p:nvPr/>
        </p:nvSpPr>
        <p:spPr>
          <a:xfrm>
            <a:off x="729552" y="3356992"/>
            <a:ext cx="7730879" cy="99001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nSpc>
                <a:spcPct val="150000"/>
              </a:lnSpc>
            </a:pPr>
            <a:r>
              <a:rPr lang="zh-CN" altLang="en-US" sz="2000" b="1" dirty="0" smtClean="0">
                <a:latin typeface="微软雅黑"/>
                <a:ea typeface="微软雅黑"/>
                <a:cs typeface="微软雅黑"/>
              </a:rPr>
              <a:t>如何</a:t>
            </a:r>
            <a:r>
              <a:rPr lang="zh-CN" altLang="en-US" sz="2000" b="1" dirty="0">
                <a:latin typeface="微软雅黑"/>
                <a:ea typeface="微软雅黑"/>
                <a:cs typeface="微软雅黑"/>
              </a:rPr>
              <a:t>才能实现组织内部人才管理的高度整合，打造企业持久竞争力的内在驱动力引擎呢</a:t>
            </a:r>
            <a:r>
              <a:rPr lang="en-US" altLang="zh-CN" sz="2000" b="1" dirty="0">
                <a:latin typeface="微软雅黑"/>
                <a:ea typeface="微软雅黑"/>
                <a:cs typeface="微软雅黑"/>
              </a:rPr>
              <a:t>?</a:t>
            </a:r>
          </a:p>
        </p:txBody>
      </p:sp>
      <p:sp>
        <p:nvSpPr>
          <p:cNvPr id="5" name="云形 4"/>
          <p:cNvSpPr/>
          <p:nvPr/>
        </p:nvSpPr>
        <p:spPr>
          <a:xfrm>
            <a:off x="3059832" y="4797152"/>
            <a:ext cx="2736304" cy="1368152"/>
          </a:xfrm>
          <a:prstGeom prst="cloud">
            <a:avLst/>
          </a:prstGeom>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2000" b="1" dirty="0" smtClean="0">
                <a:solidFill>
                  <a:schemeClr val="tx1"/>
                </a:solidFill>
                <a:latin typeface="微软雅黑"/>
                <a:ea typeface="微软雅黑"/>
                <a:cs typeface="微软雅黑"/>
              </a:rPr>
              <a:t>做好人才盘点</a:t>
            </a:r>
            <a:endParaRPr lang="zh-CN" altLang="en-US" sz="2000" b="1" dirty="0">
              <a:solidFill>
                <a:schemeClr val="tx1"/>
              </a:solidFill>
              <a:latin typeface="微软雅黑"/>
              <a:ea typeface="微软雅黑"/>
              <a:cs typeface="微软雅黑"/>
            </a:endParaRPr>
          </a:p>
        </p:txBody>
      </p:sp>
    </p:spTree>
    <p:extLst>
      <p:ext uri="{BB962C8B-B14F-4D97-AF65-F5344CB8AC3E}">
        <p14:creationId xmlns:p14="http://schemas.microsoft.com/office/powerpoint/2010/main" val="31706658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7" name="Group 3"/>
          <p:cNvGraphicFramePr>
            <a:graphicFrameLocks noGrp="1"/>
          </p:cNvGraphicFramePr>
          <p:nvPr>
            <p:extLst>
              <p:ext uri="{D42A27DB-BD31-4B8C-83A1-F6EECF244321}">
                <p14:modId xmlns:p14="http://schemas.microsoft.com/office/powerpoint/2010/main" val="772179030"/>
              </p:ext>
            </p:extLst>
          </p:nvPr>
        </p:nvGraphicFramePr>
        <p:xfrm>
          <a:off x="1857375" y="1855788"/>
          <a:ext cx="6099175" cy="3877628"/>
        </p:xfrm>
        <a:graphic>
          <a:graphicData uri="http://schemas.openxmlformats.org/drawingml/2006/table">
            <a:tbl>
              <a:tblPr/>
              <a:tblGrid>
                <a:gridCol w="2003425"/>
                <a:gridCol w="2060575"/>
                <a:gridCol w="2035175"/>
              </a:tblGrid>
              <a:tr h="1311275">
                <a:tc>
                  <a:txBody>
                    <a:bodyPr/>
                    <a:lstStyle>
                      <a:lvl1pPr algn="l">
                        <a:lnSpc>
                          <a:spcPts val="3200"/>
                        </a:lnSpc>
                        <a:buClr>
                          <a:schemeClr val="accent1"/>
                        </a:buClr>
                        <a:buFont typeface="Wingdings" pitchFamily="2" charset="2"/>
                        <a:defRPr sz="1900">
                          <a:solidFill>
                            <a:schemeClr val="tx1"/>
                          </a:solidFill>
                          <a:latin typeface="Times New Roman" pitchFamily="18" charset="0"/>
                          <a:ea typeface="MingLiU" pitchFamily="49" charset="-120"/>
                        </a:defRPr>
                      </a:lvl1pPr>
                      <a:lvl2pPr algn="l">
                        <a:lnSpc>
                          <a:spcPts val="3200"/>
                        </a:lnSpc>
                        <a:defRPr sz="1900">
                          <a:solidFill>
                            <a:schemeClr val="tx1"/>
                          </a:solidFill>
                          <a:latin typeface="Times New Roman" pitchFamily="18" charset="0"/>
                          <a:ea typeface="MingLiU" pitchFamily="49" charset="-120"/>
                        </a:defRPr>
                      </a:lvl2pPr>
                      <a:lvl3pPr algn="l">
                        <a:lnSpc>
                          <a:spcPts val="3200"/>
                        </a:lnSpc>
                        <a:defRPr sz="1600">
                          <a:solidFill>
                            <a:schemeClr val="tx1"/>
                          </a:solidFill>
                          <a:latin typeface="Times New Roman" pitchFamily="18" charset="0"/>
                          <a:ea typeface="MingLiU" pitchFamily="49" charset="-120"/>
                        </a:defRPr>
                      </a:lvl3pPr>
                      <a:lvl4pPr algn="l">
                        <a:lnSpc>
                          <a:spcPts val="3200"/>
                        </a:lnSpc>
                        <a:defRPr sz="1600">
                          <a:solidFill>
                            <a:schemeClr val="tx1"/>
                          </a:solidFill>
                          <a:latin typeface="Times New Roman" pitchFamily="18" charset="0"/>
                          <a:ea typeface="MingLiU" pitchFamily="49" charset="-120"/>
                        </a:defRPr>
                      </a:lvl4pPr>
                      <a:lvl5pPr algn="l">
                        <a:spcBef>
                          <a:spcPct val="20000"/>
                        </a:spcBef>
                        <a:defRPr>
                          <a:solidFill>
                            <a:schemeClr val="tx1"/>
                          </a:solidFill>
                          <a:latin typeface="Times New Roman" pitchFamily="18" charset="0"/>
                          <a:ea typeface="PMingLiU" pitchFamily="18" charset="-120"/>
                        </a:defRPr>
                      </a:lvl5pPr>
                      <a:lvl6pPr fontAlgn="base">
                        <a:spcBef>
                          <a:spcPct val="20000"/>
                        </a:spcBef>
                        <a:spcAft>
                          <a:spcPct val="0"/>
                        </a:spcAft>
                        <a:defRPr>
                          <a:solidFill>
                            <a:schemeClr val="tx1"/>
                          </a:solidFill>
                          <a:latin typeface="Times New Roman" pitchFamily="18" charset="0"/>
                          <a:ea typeface="PMingLiU" pitchFamily="18" charset="-120"/>
                        </a:defRPr>
                      </a:lvl6pPr>
                      <a:lvl7pPr fontAlgn="base">
                        <a:spcBef>
                          <a:spcPct val="20000"/>
                        </a:spcBef>
                        <a:spcAft>
                          <a:spcPct val="0"/>
                        </a:spcAft>
                        <a:defRPr>
                          <a:solidFill>
                            <a:schemeClr val="tx1"/>
                          </a:solidFill>
                          <a:latin typeface="Times New Roman" pitchFamily="18" charset="0"/>
                          <a:ea typeface="PMingLiU" pitchFamily="18" charset="-120"/>
                        </a:defRPr>
                      </a:lvl7pPr>
                      <a:lvl8pPr fontAlgn="base">
                        <a:spcBef>
                          <a:spcPct val="20000"/>
                        </a:spcBef>
                        <a:spcAft>
                          <a:spcPct val="0"/>
                        </a:spcAft>
                        <a:defRPr>
                          <a:solidFill>
                            <a:schemeClr val="tx1"/>
                          </a:solidFill>
                          <a:latin typeface="Times New Roman" pitchFamily="18" charset="0"/>
                          <a:ea typeface="PMingLiU" pitchFamily="18" charset="-120"/>
                        </a:defRPr>
                      </a:lvl8pPr>
                      <a:lvl9pPr fontAlgn="base">
                        <a:spcBef>
                          <a:spcPct val="20000"/>
                        </a:spcBef>
                        <a:spcAft>
                          <a:spcPct val="0"/>
                        </a:spcAft>
                        <a:defRPr>
                          <a:solidFill>
                            <a:schemeClr val="tx1"/>
                          </a:solidFill>
                          <a:latin typeface="Times New Roman" pitchFamily="18" charset="0"/>
                          <a:ea typeface="PMingLiU" pitchFamily="18" charset="-120"/>
                        </a:defRPr>
                      </a:lvl9pPr>
                    </a:lstStyle>
                    <a:p>
                      <a:pPr marL="0" marR="0" lvl="0" indent="0" algn="l" defTabSz="914400" rtl="0" eaLnBrk="1" fontAlgn="base" latinLnBrk="0" hangingPunct="1">
                        <a:lnSpc>
                          <a:spcPts val="3200"/>
                        </a:lnSpc>
                        <a:spcBef>
                          <a:spcPct val="0"/>
                        </a:spcBef>
                        <a:spcAft>
                          <a:spcPct val="0"/>
                        </a:spcAft>
                        <a:buClr>
                          <a:schemeClr val="accent1"/>
                        </a:buClr>
                        <a:buSzTx/>
                        <a:buFont typeface="Wingdings" pitchFamily="2" charset="2"/>
                        <a:buNone/>
                        <a:tabLst/>
                      </a:pPr>
                      <a:r>
                        <a:rPr kumimoji="0" lang="zh-CN" altLang="en-US" sz="2000" b="0" i="0" u="none" strike="noStrike" cap="none" normalizeH="0" baseline="0" dirty="0" smtClean="0">
                          <a:ln>
                            <a:noFill/>
                          </a:ln>
                          <a:solidFill>
                            <a:schemeClr val="tx1"/>
                          </a:solidFill>
                          <a:effectLst/>
                          <a:latin typeface="Times New Roman" pitchFamily="18" charset="0"/>
                          <a:ea typeface="MingLiU" pitchFamily="49" charset="-120"/>
                        </a:rPr>
                        <a:t>6</a:t>
                      </a:r>
                    </a:p>
                    <a:p>
                      <a:pPr marL="0" marR="0" lvl="0" indent="0" algn="l" defTabSz="914400" rtl="0" eaLnBrk="1" fontAlgn="base" latinLnBrk="0" hangingPunct="1">
                        <a:lnSpc>
                          <a:spcPts val="3200"/>
                        </a:lnSpc>
                        <a:spcBef>
                          <a:spcPct val="0"/>
                        </a:spcBef>
                        <a:spcAft>
                          <a:spcPct val="0"/>
                        </a:spcAft>
                        <a:buClr>
                          <a:schemeClr val="accent1"/>
                        </a:buClr>
                        <a:buSzTx/>
                        <a:buFont typeface="Wingdings" pitchFamily="2" charset="2"/>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rPr>
                        <a:t>（多是新提升人员）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lgn="l">
                        <a:lnSpc>
                          <a:spcPts val="3200"/>
                        </a:lnSpc>
                        <a:buClr>
                          <a:schemeClr val="accent1"/>
                        </a:buClr>
                        <a:buFont typeface="Wingdings" pitchFamily="2" charset="2"/>
                        <a:defRPr sz="1900">
                          <a:solidFill>
                            <a:schemeClr val="tx1"/>
                          </a:solidFill>
                          <a:latin typeface="Times New Roman" pitchFamily="18" charset="0"/>
                          <a:ea typeface="MingLiU" pitchFamily="49" charset="-120"/>
                        </a:defRPr>
                      </a:lvl1pPr>
                      <a:lvl2pPr algn="l">
                        <a:lnSpc>
                          <a:spcPts val="3200"/>
                        </a:lnSpc>
                        <a:defRPr sz="1900">
                          <a:solidFill>
                            <a:schemeClr val="tx1"/>
                          </a:solidFill>
                          <a:latin typeface="Times New Roman" pitchFamily="18" charset="0"/>
                          <a:ea typeface="MingLiU" pitchFamily="49" charset="-120"/>
                        </a:defRPr>
                      </a:lvl2pPr>
                      <a:lvl3pPr algn="l">
                        <a:lnSpc>
                          <a:spcPts val="3200"/>
                        </a:lnSpc>
                        <a:defRPr sz="1600">
                          <a:solidFill>
                            <a:schemeClr val="tx1"/>
                          </a:solidFill>
                          <a:latin typeface="Times New Roman" pitchFamily="18" charset="0"/>
                          <a:ea typeface="MingLiU" pitchFamily="49" charset="-120"/>
                        </a:defRPr>
                      </a:lvl3pPr>
                      <a:lvl4pPr algn="l">
                        <a:lnSpc>
                          <a:spcPts val="3200"/>
                        </a:lnSpc>
                        <a:defRPr sz="1600">
                          <a:solidFill>
                            <a:schemeClr val="tx1"/>
                          </a:solidFill>
                          <a:latin typeface="Times New Roman" pitchFamily="18" charset="0"/>
                          <a:ea typeface="MingLiU" pitchFamily="49" charset="-120"/>
                        </a:defRPr>
                      </a:lvl4pPr>
                      <a:lvl5pPr algn="l">
                        <a:spcBef>
                          <a:spcPct val="20000"/>
                        </a:spcBef>
                        <a:defRPr>
                          <a:solidFill>
                            <a:schemeClr val="tx1"/>
                          </a:solidFill>
                          <a:latin typeface="Times New Roman" pitchFamily="18" charset="0"/>
                          <a:ea typeface="PMingLiU" pitchFamily="18" charset="-120"/>
                        </a:defRPr>
                      </a:lvl5pPr>
                      <a:lvl6pPr fontAlgn="base">
                        <a:spcBef>
                          <a:spcPct val="20000"/>
                        </a:spcBef>
                        <a:spcAft>
                          <a:spcPct val="0"/>
                        </a:spcAft>
                        <a:defRPr>
                          <a:solidFill>
                            <a:schemeClr val="tx1"/>
                          </a:solidFill>
                          <a:latin typeface="Times New Roman" pitchFamily="18" charset="0"/>
                          <a:ea typeface="PMingLiU" pitchFamily="18" charset="-120"/>
                        </a:defRPr>
                      </a:lvl6pPr>
                      <a:lvl7pPr fontAlgn="base">
                        <a:spcBef>
                          <a:spcPct val="20000"/>
                        </a:spcBef>
                        <a:spcAft>
                          <a:spcPct val="0"/>
                        </a:spcAft>
                        <a:defRPr>
                          <a:solidFill>
                            <a:schemeClr val="tx1"/>
                          </a:solidFill>
                          <a:latin typeface="Times New Roman" pitchFamily="18" charset="0"/>
                          <a:ea typeface="PMingLiU" pitchFamily="18" charset="-120"/>
                        </a:defRPr>
                      </a:lvl7pPr>
                      <a:lvl8pPr fontAlgn="base">
                        <a:spcBef>
                          <a:spcPct val="20000"/>
                        </a:spcBef>
                        <a:spcAft>
                          <a:spcPct val="0"/>
                        </a:spcAft>
                        <a:defRPr>
                          <a:solidFill>
                            <a:schemeClr val="tx1"/>
                          </a:solidFill>
                          <a:latin typeface="Times New Roman" pitchFamily="18" charset="0"/>
                          <a:ea typeface="PMingLiU" pitchFamily="18" charset="-120"/>
                        </a:defRPr>
                      </a:lvl8pPr>
                      <a:lvl9pPr fontAlgn="base">
                        <a:spcBef>
                          <a:spcPct val="20000"/>
                        </a:spcBef>
                        <a:spcAft>
                          <a:spcPct val="0"/>
                        </a:spcAft>
                        <a:defRPr>
                          <a:solidFill>
                            <a:schemeClr val="tx1"/>
                          </a:solidFill>
                          <a:latin typeface="Times New Roman" pitchFamily="18" charset="0"/>
                          <a:ea typeface="PMingLiU" pitchFamily="18" charset="-120"/>
                        </a:defRPr>
                      </a:lvl9pPr>
                    </a:lstStyle>
                    <a:p>
                      <a:pPr marL="0" marR="0" lvl="0" indent="0" algn="l" defTabSz="914400" rtl="0" eaLnBrk="1" fontAlgn="base" latinLnBrk="0" hangingPunct="1">
                        <a:lnSpc>
                          <a:spcPts val="3200"/>
                        </a:lnSpc>
                        <a:spcBef>
                          <a:spcPct val="0"/>
                        </a:spcBef>
                        <a:spcAft>
                          <a:spcPct val="0"/>
                        </a:spcAft>
                        <a:buClr>
                          <a:schemeClr val="accent1"/>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Times New Roman" pitchFamily="18" charset="0"/>
                          <a:ea typeface="MingLiU" pitchFamily="49" charset="-120"/>
                        </a:rPr>
                        <a:t>3</a:t>
                      </a:r>
                    </a:p>
                    <a:p>
                      <a:pPr marL="0" marR="0" lvl="0" indent="0" algn="l" defTabSz="914400" rtl="0" eaLnBrk="1" fontAlgn="base" latinLnBrk="0" hangingPunct="1">
                        <a:lnSpc>
                          <a:spcPts val="3200"/>
                        </a:lnSpc>
                        <a:spcBef>
                          <a:spcPct val="0"/>
                        </a:spcBef>
                        <a:spcAft>
                          <a:spcPct val="0"/>
                        </a:spcAft>
                        <a:buClr>
                          <a:schemeClr val="accent1"/>
                        </a:buClr>
                        <a:buSzTx/>
                        <a:buFont typeface="Wingdings" pitchFamily="2" charset="2"/>
                        <a:buNone/>
                        <a:tabLst/>
                      </a:pPr>
                      <a:endParaRPr kumimoji="0" lang="zh-CN" altLang="en-US" sz="1800" b="0" i="0" u="none" strike="noStrike" cap="none" normalizeH="0" baseline="0" smtClean="0">
                        <a:ln>
                          <a:noFill/>
                        </a:ln>
                        <a:solidFill>
                          <a:schemeClr val="tx1"/>
                        </a:solidFill>
                        <a:effectLst/>
                        <a:latin typeface="Times New Roman" pitchFamily="18" charset="0"/>
                        <a:ea typeface="MingLiU" pitchFamily="49"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lgn="l">
                        <a:lnSpc>
                          <a:spcPts val="3200"/>
                        </a:lnSpc>
                        <a:buClr>
                          <a:schemeClr val="accent1"/>
                        </a:buClr>
                        <a:buFont typeface="Wingdings" pitchFamily="2" charset="2"/>
                        <a:defRPr sz="1900">
                          <a:solidFill>
                            <a:schemeClr val="tx1"/>
                          </a:solidFill>
                          <a:latin typeface="Times New Roman" pitchFamily="18" charset="0"/>
                          <a:ea typeface="MingLiU" pitchFamily="49" charset="-120"/>
                        </a:defRPr>
                      </a:lvl1pPr>
                      <a:lvl2pPr algn="l">
                        <a:lnSpc>
                          <a:spcPts val="3200"/>
                        </a:lnSpc>
                        <a:defRPr sz="1900">
                          <a:solidFill>
                            <a:schemeClr val="tx1"/>
                          </a:solidFill>
                          <a:latin typeface="Times New Roman" pitchFamily="18" charset="0"/>
                          <a:ea typeface="MingLiU" pitchFamily="49" charset="-120"/>
                        </a:defRPr>
                      </a:lvl2pPr>
                      <a:lvl3pPr algn="l">
                        <a:lnSpc>
                          <a:spcPts val="3200"/>
                        </a:lnSpc>
                        <a:defRPr sz="1600">
                          <a:solidFill>
                            <a:schemeClr val="tx1"/>
                          </a:solidFill>
                          <a:latin typeface="Times New Roman" pitchFamily="18" charset="0"/>
                          <a:ea typeface="MingLiU" pitchFamily="49" charset="-120"/>
                        </a:defRPr>
                      </a:lvl3pPr>
                      <a:lvl4pPr algn="l">
                        <a:lnSpc>
                          <a:spcPts val="3200"/>
                        </a:lnSpc>
                        <a:defRPr sz="1600">
                          <a:solidFill>
                            <a:schemeClr val="tx1"/>
                          </a:solidFill>
                          <a:latin typeface="Times New Roman" pitchFamily="18" charset="0"/>
                          <a:ea typeface="MingLiU" pitchFamily="49" charset="-120"/>
                        </a:defRPr>
                      </a:lvl4pPr>
                      <a:lvl5pPr algn="l">
                        <a:spcBef>
                          <a:spcPct val="20000"/>
                        </a:spcBef>
                        <a:defRPr>
                          <a:solidFill>
                            <a:schemeClr val="tx1"/>
                          </a:solidFill>
                          <a:latin typeface="Times New Roman" pitchFamily="18" charset="0"/>
                          <a:ea typeface="PMingLiU" pitchFamily="18" charset="-120"/>
                        </a:defRPr>
                      </a:lvl5pPr>
                      <a:lvl6pPr fontAlgn="base">
                        <a:spcBef>
                          <a:spcPct val="20000"/>
                        </a:spcBef>
                        <a:spcAft>
                          <a:spcPct val="0"/>
                        </a:spcAft>
                        <a:defRPr>
                          <a:solidFill>
                            <a:schemeClr val="tx1"/>
                          </a:solidFill>
                          <a:latin typeface="Times New Roman" pitchFamily="18" charset="0"/>
                          <a:ea typeface="PMingLiU" pitchFamily="18" charset="-120"/>
                        </a:defRPr>
                      </a:lvl6pPr>
                      <a:lvl7pPr fontAlgn="base">
                        <a:spcBef>
                          <a:spcPct val="20000"/>
                        </a:spcBef>
                        <a:spcAft>
                          <a:spcPct val="0"/>
                        </a:spcAft>
                        <a:defRPr>
                          <a:solidFill>
                            <a:schemeClr val="tx1"/>
                          </a:solidFill>
                          <a:latin typeface="Times New Roman" pitchFamily="18" charset="0"/>
                          <a:ea typeface="PMingLiU" pitchFamily="18" charset="-120"/>
                        </a:defRPr>
                      </a:lvl7pPr>
                      <a:lvl8pPr fontAlgn="base">
                        <a:spcBef>
                          <a:spcPct val="20000"/>
                        </a:spcBef>
                        <a:spcAft>
                          <a:spcPct val="0"/>
                        </a:spcAft>
                        <a:defRPr>
                          <a:solidFill>
                            <a:schemeClr val="tx1"/>
                          </a:solidFill>
                          <a:latin typeface="Times New Roman" pitchFamily="18" charset="0"/>
                          <a:ea typeface="PMingLiU" pitchFamily="18" charset="-120"/>
                        </a:defRPr>
                      </a:lvl8pPr>
                      <a:lvl9pPr fontAlgn="base">
                        <a:spcBef>
                          <a:spcPct val="20000"/>
                        </a:spcBef>
                        <a:spcAft>
                          <a:spcPct val="0"/>
                        </a:spcAft>
                        <a:defRPr>
                          <a:solidFill>
                            <a:schemeClr val="tx1"/>
                          </a:solidFill>
                          <a:latin typeface="Times New Roman" pitchFamily="18" charset="0"/>
                          <a:ea typeface="PMingLiU" pitchFamily="18" charset="-120"/>
                        </a:defRPr>
                      </a:lvl9pPr>
                    </a:lstStyle>
                    <a:p>
                      <a:pPr marL="0" marR="0" lvl="0" indent="0" algn="l" defTabSz="914400" rtl="0" eaLnBrk="1" fontAlgn="base" latinLnBrk="0" hangingPunct="1">
                        <a:lnSpc>
                          <a:spcPts val="3200"/>
                        </a:lnSpc>
                        <a:spcBef>
                          <a:spcPct val="0"/>
                        </a:spcBef>
                        <a:spcAft>
                          <a:spcPct val="0"/>
                        </a:spcAft>
                        <a:buClr>
                          <a:schemeClr val="accent1"/>
                        </a:buClr>
                        <a:buSzTx/>
                        <a:buFont typeface="Wingdings" pitchFamily="2" charset="2"/>
                        <a:buNone/>
                        <a:tabLst/>
                      </a:pPr>
                      <a:r>
                        <a:rPr kumimoji="0" lang="zh-CN" altLang="en-US" sz="2000" b="0" i="0" u="none" strike="noStrike" cap="none" normalizeH="0" baseline="0" dirty="0" smtClean="0">
                          <a:ln>
                            <a:noFill/>
                          </a:ln>
                          <a:solidFill>
                            <a:schemeClr val="tx1"/>
                          </a:solidFill>
                          <a:effectLst/>
                          <a:latin typeface="Times New Roman" pitchFamily="18" charset="0"/>
                          <a:ea typeface="MingLiU" pitchFamily="49" charset="-120"/>
                        </a:rPr>
                        <a:t>1 </a:t>
                      </a:r>
                    </a:p>
                    <a:p>
                      <a:pPr marL="0" marR="0" lvl="0" indent="0" algn="l" defTabSz="914400" rtl="0" eaLnBrk="1" fontAlgn="base" latinLnBrk="0" hangingPunct="1">
                        <a:lnSpc>
                          <a:spcPts val="2000"/>
                        </a:lnSpc>
                        <a:spcBef>
                          <a:spcPct val="0"/>
                        </a:spcBef>
                        <a:spcAft>
                          <a:spcPct val="0"/>
                        </a:spcAft>
                        <a:buClr>
                          <a:schemeClr val="accent1"/>
                        </a:buClr>
                        <a:buSzTx/>
                        <a:buFont typeface="Wingdings" pitchFamily="2" charset="2"/>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rPr>
                        <a:t>（6个月左右被提升到一个较高层级，否则会被挖走）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1255713">
                <a:tc>
                  <a:txBody>
                    <a:bodyPr/>
                    <a:lstStyle>
                      <a:lvl1pPr algn="l">
                        <a:lnSpc>
                          <a:spcPts val="3200"/>
                        </a:lnSpc>
                        <a:buClr>
                          <a:schemeClr val="accent1"/>
                        </a:buClr>
                        <a:buFont typeface="Wingdings" pitchFamily="2" charset="2"/>
                        <a:defRPr sz="1900">
                          <a:solidFill>
                            <a:schemeClr val="tx1"/>
                          </a:solidFill>
                          <a:latin typeface="Times New Roman" pitchFamily="18" charset="0"/>
                          <a:ea typeface="MingLiU" pitchFamily="49" charset="-120"/>
                        </a:defRPr>
                      </a:lvl1pPr>
                      <a:lvl2pPr algn="l">
                        <a:lnSpc>
                          <a:spcPts val="3200"/>
                        </a:lnSpc>
                        <a:defRPr sz="1900">
                          <a:solidFill>
                            <a:schemeClr val="tx1"/>
                          </a:solidFill>
                          <a:latin typeface="Times New Roman" pitchFamily="18" charset="0"/>
                          <a:ea typeface="MingLiU" pitchFamily="49" charset="-120"/>
                        </a:defRPr>
                      </a:lvl2pPr>
                      <a:lvl3pPr algn="l">
                        <a:lnSpc>
                          <a:spcPts val="3200"/>
                        </a:lnSpc>
                        <a:defRPr sz="1600">
                          <a:solidFill>
                            <a:schemeClr val="tx1"/>
                          </a:solidFill>
                          <a:latin typeface="Times New Roman" pitchFamily="18" charset="0"/>
                          <a:ea typeface="MingLiU" pitchFamily="49" charset="-120"/>
                        </a:defRPr>
                      </a:lvl3pPr>
                      <a:lvl4pPr algn="l">
                        <a:lnSpc>
                          <a:spcPts val="3200"/>
                        </a:lnSpc>
                        <a:defRPr sz="1600">
                          <a:solidFill>
                            <a:schemeClr val="tx1"/>
                          </a:solidFill>
                          <a:latin typeface="Times New Roman" pitchFamily="18" charset="0"/>
                          <a:ea typeface="MingLiU" pitchFamily="49" charset="-120"/>
                        </a:defRPr>
                      </a:lvl4pPr>
                      <a:lvl5pPr algn="l">
                        <a:spcBef>
                          <a:spcPct val="20000"/>
                        </a:spcBef>
                        <a:defRPr>
                          <a:solidFill>
                            <a:schemeClr val="tx1"/>
                          </a:solidFill>
                          <a:latin typeface="Times New Roman" pitchFamily="18" charset="0"/>
                          <a:ea typeface="PMingLiU" pitchFamily="18" charset="-120"/>
                        </a:defRPr>
                      </a:lvl5pPr>
                      <a:lvl6pPr fontAlgn="base">
                        <a:spcBef>
                          <a:spcPct val="20000"/>
                        </a:spcBef>
                        <a:spcAft>
                          <a:spcPct val="0"/>
                        </a:spcAft>
                        <a:defRPr>
                          <a:solidFill>
                            <a:schemeClr val="tx1"/>
                          </a:solidFill>
                          <a:latin typeface="Times New Roman" pitchFamily="18" charset="0"/>
                          <a:ea typeface="PMingLiU" pitchFamily="18" charset="-120"/>
                        </a:defRPr>
                      </a:lvl6pPr>
                      <a:lvl7pPr fontAlgn="base">
                        <a:spcBef>
                          <a:spcPct val="20000"/>
                        </a:spcBef>
                        <a:spcAft>
                          <a:spcPct val="0"/>
                        </a:spcAft>
                        <a:defRPr>
                          <a:solidFill>
                            <a:schemeClr val="tx1"/>
                          </a:solidFill>
                          <a:latin typeface="Times New Roman" pitchFamily="18" charset="0"/>
                          <a:ea typeface="PMingLiU" pitchFamily="18" charset="-120"/>
                        </a:defRPr>
                      </a:lvl7pPr>
                      <a:lvl8pPr fontAlgn="base">
                        <a:spcBef>
                          <a:spcPct val="20000"/>
                        </a:spcBef>
                        <a:spcAft>
                          <a:spcPct val="0"/>
                        </a:spcAft>
                        <a:defRPr>
                          <a:solidFill>
                            <a:schemeClr val="tx1"/>
                          </a:solidFill>
                          <a:latin typeface="Times New Roman" pitchFamily="18" charset="0"/>
                          <a:ea typeface="PMingLiU" pitchFamily="18" charset="-120"/>
                        </a:defRPr>
                      </a:lvl8pPr>
                      <a:lvl9pPr fontAlgn="base">
                        <a:spcBef>
                          <a:spcPct val="20000"/>
                        </a:spcBef>
                        <a:spcAft>
                          <a:spcPct val="0"/>
                        </a:spcAft>
                        <a:defRPr>
                          <a:solidFill>
                            <a:schemeClr val="tx1"/>
                          </a:solidFill>
                          <a:latin typeface="Times New Roman" pitchFamily="18" charset="0"/>
                          <a:ea typeface="PMingLiU" pitchFamily="18" charset="-120"/>
                        </a:defRPr>
                      </a:lvl9pPr>
                    </a:lstStyle>
                    <a:p>
                      <a:pPr marL="0" marR="0" lvl="0" indent="0" algn="l" defTabSz="914400" rtl="0" eaLnBrk="1" fontAlgn="base" latinLnBrk="0" hangingPunct="1">
                        <a:lnSpc>
                          <a:spcPts val="3200"/>
                        </a:lnSpc>
                        <a:spcBef>
                          <a:spcPct val="0"/>
                        </a:spcBef>
                        <a:spcAft>
                          <a:spcPct val="0"/>
                        </a:spcAft>
                        <a:buClr>
                          <a:schemeClr val="accent1"/>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Times New Roman" pitchFamily="18" charset="0"/>
                          <a:ea typeface="MingLiU" pitchFamily="49" charset="-12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lgn="l">
                        <a:lnSpc>
                          <a:spcPts val="3200"/>
                        </a:lnSpc>
                        <a:buClr>
                          <a:schemeClr val="accent1"/>
                        </a:buClr>
                        <a:buFont typeface="Wingdings" pitchFamily="2" charset="2"/>
                        <a:defRPr sz="1900">
                          <a:solidFill>
                            <a:schemeClr val="tx1"/>
                          </a:solidFill>
                          <a:latin typeface="Times New Roman" pitchFamily="18" charset="0"/>
                          <a:ea typeface="MingLiU" pitchFamily="49" charset="-120"/>
                        </a:defRPr>
                      </a:lvl1pPr>
                      <a:lvl2pPr algn="l">
                        <a:lnSpc>
                          <a:spcPts val="3200"/>
                        </a:lnSpc>
                        <a:defRPr sz="1900">
                          <a:solidFill>
                            <a:schemeClr val="tx1"/>
                          </a:solidFill>
                          <a:latin typeface="Times New Roman" pitchFamily="18" charset="0"/>
                          <a:ea typeface="MingLiU" pitchFamily="49" charset="-120"/>
                        </a:defRPr>
                      </a:lvl2pPr>
                      <a:lvl3pPr algn="l">
                        <a:lnSpc>
                          <a:spcPts val="3200"/>
                        </a:lnSpc>
                        <a:defRPr sz="1600">
                          <a:solidFill>
                            <a:schemeClr val="tx1"/>
                          </a:solidFill>
                          <a:latin typeface="Times New Roman" pitchFamily="18" charset="0"/>
                          <a:ea typeface="MingLiU" pitchFamily="49" charset="-120"/>
                        </a:defRPr>
                      </a:lvl3pPr>
                      <a:lvl4pPr algn="l">
                        <a:lnSpc>
                          <a:spcPts val="3200"/>
                        </a:lnSpc>
                        <a:defRPr sz="1600">
                          <a:solidFill>
                            <a:schemeClr val="tx1"/>
                          </a:solidFill>
                          <a:latin typeface="Times New Roman" pitchFamily="18" charset="0"/>
                          <a:ea typeface="MingLiU" pitchFamily="49" charset="-120"/>
                        </a:defRPr>
                      </a:lvl4pPr>
                      <a:lvl5pPr algn="l">
                        <a:spcBef>
                          <a:spcPct val="20000"/>
                        </a:spcBef>
                        <a:defRPr>
                          <a:solidFill>
                            <a:schemeClr val="tx1"/>
                          </a:solidFill>
                          <a:latin typeface="Times New Roman" pitchFamily="18" charset="0"/>
                          <a:ea typeface="PMingLiU" pitchFamily="18" charset="-120"/>
                        </a:defRPr>
                      </a:lvl5pPr>
                      <a:lvl6pPr fontAlgn="base">
                        <a:spcBef>
                          <a:spcPct val="20000"/>
                        </a:spcBef>
                        <a:spcAft>
                          <a:spcPct val="0"/>
                        </a:spcAft>
                        <a:defRPr>
                          <a:solidFill>
                            <a:schemeClr val="tx1"/>
                          </a:solidFill>
                          <a:latin typeface="Times New Roman" pitchFamily="18" charset="0"/>
                          <a:ea typeface="PMingLiU" pitchFamily="18" charset="-120"/>
                        </a:defRPr>
                      </a:lvl6pPr>
                      <a:lvl7pPr fontAlgn="base">
                        <a:spcBef>
                          <a:spcPct val="20000"/>
                        </a:spcBef>
                        <a:spcAft>
                          <a:spcPct val="0"/>
                        </a:spcAft>
                        <a:defRPr>
                          <a:solidFill>
                            <a:schemeClr val="tx1"/>
                          </a:solidFill>
                          <a:latin typeface="Times New Roman" pitchFamily="18" charset="0"/>
                          <a:ea typeface="PMingLiU" pitchFamily="18" charset="-120"/>
                        </a:defRPr>
                      </a:lvl7pPr>
                      <a:lvl8pPr fontAlgn="base">
                        <a:spcBef>
                          <a:spcPct val="20000"/>
                        </a:spcBef>
                        <a:spcAft>
                          <a:spcPct val="0"/>
                        </a:spcAft>
                        <a:defRPr>
                          <a:solidFill>
                            <a:schemeClr val="tx1"/>
                          </a:solidFill>
                          <a:latin typeface="Times New Roman" pitchFamily="18" charset="0"/>
                          <a:ea typeface="PMingLiU" pitchFamily="18" charset="-120"/>
                        </a:defRPr>
                      </a:lvl8pPr>
                      <a:lvl9pPr fontAlgn="base">
                        <a:spcBef>
                          <a:spcPct val="20000"/>
                        </a:spcBef>
                        <a:spcAft>
                          <a:spcPct val="0"/>
                        </a:spcAft>
                        <a:defRPr>
                          <a:solidFill>
                            <a:schemeClr val="tx1"/>
                          </a:solidFill>
                          <a:latin typeface="Times New Roman" pitchFamily="18" charset="0"/>
                          <a:ea typeface="PMingLiU" pitchFamily="18" charset="-120"/>
                        </a:defRPr>
                      </a:lvl9pPr>
                    </a:lstStyle>
                    <a:p>
                      <a:pPr marL="0" marR="0" lvl="0" indent="0" algn="l" defTabSz="914400" rtl="0" eaLnBrk="1" fontAlgn="base" latinLnBrk="0" hangingPunct="1">
                        <a:lnSpc>
                          <a:spcPts val="3200"/>
                        </a:lnSpc>
                        <a:spcBef>
                          <a:spcPct val="0"/>
                        </a:spcBef>
                        <a:spcAft>
                          <a:spcPct val="0"/>
                        </a:spcAft>
                        <a:buClr>
                          <a:schemeClr val="accent1"/>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Times New Roman" pitchFamily="18" charset="0"/>
                          <a:ea typeface="MingLiU" pitchFamily="49" charset="-120"/>
                        </a:rPr>
                        <a:t>5</a:t>
                      </a:r>
                    </a:p>
                    <a:p>
                      <a:pPr marL="0" marR="0" lvl="0" indent="0" algn="l" defTabSz="914400" rtl="0" eaLnBrk="1" fontAlgn="base" latinLnBrk="0" hangingPunct="1">
                        <a:lnSpc>
                          <a:spcPts val="3200"/>
                        </a:lnSpc>
                        <a:spcBef>
                          <a:spcPct val="0"/>
                        </a:spcBef>
                        <a:spcAft>
                          <a:spcPct val="0"/>
                        </a:spcAft>
                        <a:buClr>
                          <a:schemeClr val="accent1"/>
                        </a:buClr>
                        <a:buSzTx/>
                        <a:buFont typeface="Wingdings" pitchFamily="2" charset="2"/>
                        <a:buNone/>
                        <a:tabLst/>
                      </a:pPr>
                      <a:endParaRPr kumimoji="0" lang="zh-CN" altLang="en-US" sz="1800" b="0" i="0" u="none" strike="noStrike" cap="none" normalizeH="0" baseline="0" smtClean="0">
                        <a:ln>
                          <a:noFill/>
                        </a:ln>
                        <a:solidFill>
                          <a:schemeClr val="tx1"/>
                        </a:solidFill>
                        <a:effectLst/>
                        <a:latin typeface="Times New Roman" pitchFamily="18" charset="0"/>
                        <a:ea typeface="MingLiU" pitchFamily="49"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lgn="l">
                        <a:lnSpc>
                          <a:spcPts val="3200"/>
                        </a:lnSpc>
                        <a:buClr>
                          <a:schemeClr val="accent1"/>
                        </a:buClr>
                        <a:buFont typeface="Wingdings" pitchFamily="2" charset="2"/>
                        <a:defRPr sz="1900">
                          <a:solidFill>
                            <a:schemeClr val="tx1"/>
                          </a:solidFill>
                          <a:latin typeface="Times New Roman" pitchFamily="18" charset="0"/>
                          <a:ea typeface="MingLiU" pitchFamily="49" charset="-120"/>
                        </a:defRPr>
                      </a:lvl1pPr>
                      <a:lvl2pPr algn="l">
                        <a:lnSpc>
                          <a:spcPts val="3200"/>
                        </a:lnSpc>
                        <a:defRPr sz="1900">
                          <a:solidFill>
                            <a:schemeClr val="tx1"/>
                          </a:solidFill>
                          <a:latin typeface="Times New Roman" pitchFamily="18" charset="0"/>
                          <a:ea typeface="MingLiU" pitchFamily="49" charset="-120"/>
                        </a:defRPr>
                      </a:lvl2pPr>
                      <a:lvl3pPr algn="l">
                        <a:lnSpc>
                          <a:spcPts val="3200"/>
                        </a:lnSpc>
                        <a:defRPr sz="1600">
                          <a:solidFill>
                            <a:schemeClr val="tx1"/>
                          </a:solidFill>
                          <a:latin typeface="Times New Roman" pitchFamily="18" charset="0"/>
                          <a:ea typeface="MingLiU" pitchFamily="49" charset="-120"/>
                        </a:defRPr>
                      </a:lvl3pPr>
                      <a:lvl4pPr algn="l">
                        <a:lnSpc>
                          <a:spcPts val="3200"/>
                        </a:lnSpc>
                        <a:defRPr sz="1600">
                          <a:solidFill>
                            <a:schemeClr val="tx1"/>
                          </a:solidFill>
                          <a:latin typeface="Times New Roman" pitchFamily="18" charset="0"/>
                          <a:ea typeface="MingLiU" pitchFamily="49" charset="-120"/>
                        </a:defRPr>
                      </a:lvl4pPr>
                      <a:lvl5pPr algn="l">
                        <a:spcBef>
                          <a:spcPct val="20000"/>
                        </a:spcBef>
                        <a:defRPr>
                          <a:solidFill>
                            <a:schemeClr val="tx1"/>
                          </a:solidFill>
                          <a:latin typeface="Times New Roman" pitchFamily="18" charset="0"/>
                          <a:ea typeface="PMingLiU" pitchFamily="18" charset="-120"/>
                        </a:defRPr>
                      </a:lvl5pPr>
                      <a:lvl6pPr fontAlgn="base">
                        <a:spcBef>
                          <a:spcPct val="20000"/>
                        </a:spcBef>
                        <a:spcAft>
                          <a:spcPct val="0"/>
                        </a:spcAft>
                        <a:defRPr>
                          <a:solidFill>
                            <a:schemeClr val="tx1"/>
                          </a:solidFill>
                          <a:latin typeface="Times New Roman" pitchFamily="18" charset="0"/>
                          <a:ea typeface="PMingLiU" pitchFamily="18" charset="-120"/>
                        </a:defRPr>
                      </a:lvl6pPr>
                      <a:lvl7pPr fontAlgn="base">
                        <a:spcBef>
                          <a:spcPct val="20000"/>
                        </a:spcBef>
                        <a:spcAft>
                          <a:spcPct val="0"/>
                        </a:spcAft>
                        <a:defRPr>
                          <a:solidFill>
                            <a:schemeClr val="tx1"/>
                          </a:solidFill>
                          <a:latin typeface="Times New Roman" pitchFamily="18" charset="0"/>
                          <a:ea typeface="PMingLiU" pitchFamily="18" charset="-120"/>
                        </a:defRPr>
                      </a:lvl7pPr>
                      <a:lvl8pPr fontAlgn="base">
                        <a:spcBef>
                          <a:spcPct val="20000"/>
                        </a:spcBef>
                        <a:spcAft>
                          <a:spcPct val="0"/>
                        </a:spcAft>
                        <a:defRPr>
                          <a:solidFill>
                            <a:schemeClr val="tx1"/>
                          </a:solidFill>
                          <a:latin typeface="Times New Roman" pitchFamily="18" charset="0"/>
                          <a:ea typeface="PMingLiU" pitchFamily="18" charset="-120"/>
                        </a:defRPr>
                      </a:lvl8pPr>
                      <a:lvl9pPr fontAlgn="base">
                        <a:spcBef>
                          <a:spcPct val="20000"/>
                        </a:spcBef>
                        <a:spcAft>
                          <a:spcPct val="0"/>
                        </a:spcAft>
                        <a:defRPr>
                          <a:solidFill>
                            <a:schemeClr val="tx1"/>
                          </a:solidFill>
                          <a:latin typeface="Times New Roman" pitchFamily="18" charset="0"/>
                          <a:ea typeface="PMingLiU" pitchFamily="18" charset="-120"/>
                        </a:defRPr>
                      </a:lvl9pPr>
                    </a:lstStyle>
                    <a:p>
                      <a:pPr marL="0" marR="0" lvl="0" indent="0" algn="l" defTabSz="914400" rtl="0" eaLnBrk="1" fontAlgn="base" latinLnBrk="0" hangingPunct="1">
                        <a:lnSpc>
                          <a:spcPts val="3200"/>
                        </a:lnSpc>
                        <a:spcBef>
                          <a:spcPct val="0"/>
                        </a:spcBef>
                        <a:spcAft>
                          <a:spcPct val="0"/>
                        </a:spcAft>
                        <a:buClr>
                          <a:schemeClr val="accent1"/>
                        </a:buClr>
                        <a:buSzTx/>
                        <a:buFont typeface="Wingdings" pitchFamily="2" charset="2"/>
                        <a:buNone/>
                        <a:tabLst/>
                      </a:pPr>
                      <a:r>
                        <a:rPr kumimoji="0" lang="zh-CN" altLang="en-US" sz="2000" b="0" i="0" u="none" strike="noStrike" cap="none" normalizeH="0" baseline="0" dirty="0" smtClean="0">
                          <a:ln>
                            <a:noFill/>
                          </a:ln>
                          <a:solidFill>
                            <a:schemeClr val="tx1"/>
                          </a:solidFill>
                          <a:effectLst/>
                          <a:latin typeface="Times New Roman" pitchFamily="18" charset="0"/>
                          <a:ea typeface="MingLiU" pitchFamily="49" charset="-12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1309688">
                <a:tc>
                  <a:txBody>
                    <a:bodyPr/>
                    <a:lstStyle>
                      <a:lvl1pPr algn="l">
                        <a:lnSpc>
                          <a:spcPts val="3200"/>
                        </a:lnSpc>
                        <a:buClr>
                          <a:schemeClr val="accent1"/>
                        </a:buClr>
                        <a:buFont typeface="Wingdings" pitchFamily="2" charset="2"/>
                        <a:defRPr sz="1900">
                          <a:solidFill>
                            <a:schemeClr val="tx1"/>
                          </a:solidFill>
                          <a:latin typeface="Times New Roman" pitchFamily="18" charset="0"/>
                          <a:ea typeface="MingLiU" pitchFamily="49" charset="-120"/>
                        </a:defRPr>
                      </a:lvl1pPr>
                      <a:lvl2pPr algn="l">
                        <a:lnSpc>
                          <a:spcPts val="3200"/>
                        </a:lnSpc>
                        <a:defRPr sz="1900">
                          <a:solidFill>
                            <a:schemeClr val="tx1"/>
                          </a:solidFill>
                          <a:latin typeface="Times New Roman" pitchFamily="18" charset="0"/>
                          <a:ea typeface="MingLiU" pitchFamily="49" charset="-120"/>
                        </a:defRPr>
                      </a:lvl2pPr>
                      <a:lvl3pPr algn="l">
                        <a:lnSpc>
                          <a:spcPts val="3200"/>
                        </a:lnSpc>
                        <a:defRPr sz="1600">
                          <a:solidFill>
                            <a:schemeClr val="tx1"/>
                          </a:solidFill>
                          <a:latin typeface="Times New Roman" pitchFamily="18" charset="0"/>
                          <a:ea typeface="MingLiU" pitchFamily="49" charset="-120"/>
                        </a:defRPr>
                      </a:lvl3pPr>
                      <a:lvl4pPr algn="l">
                        <a:lnSpc>
                          <a:spcPts val="3200"/>
                        </a:lnSpc>
                        <a:defRPr sz="1600">
                          <a:solidFill>
                            <a:schemeClr val="tx1"/>
                          </a:solidFill>
                          <a:latin typeface="Times New Roman" pitchFamily="18" charset="0"/>
                          <a:ea typeface="MingLiU" pitchFamily="49" charset="-120"/>
                        </a:defRPr>
                      </a:lvl4pPr>
                      <a:lvl5pPr algn="l">
                        <a:spcBef>
                          <a:spcPct val="20000"/>
                        </a:spcBef>
                        <a:defRPr>
                          <a:solidFill>
                            <a:schemeClr val="tx1"/>
                          </a:solidFill>
                          <a:latin typeface="Times New Roman" pitchFamily="18" charset="0"/>
                          <a:ea typeface="PMingLiU" pitchFamily="18" charset="-120"/>
                        </a:defRPr>
                      </a:lvl5pPr>
                      <a:lvl6pPr fontAlgn="base">
                        <a:spcBef>
                          <a:spcPct val="20000"/>
                        </a:spcBef>
                        <a:spcAft>
                          <a:spcPct val="0"/>
                        </a:spcAft>
                        <a:defRPr>
                          <a:solidFill>
                            <a:schemeClr val="tx1"/>
                          </a:solidFill>
                          <a:latin typeface="Times New Roman" pitchFamily="18" charset="0"/>
                          <a:ea typeface="PMingLiU" pitchFamily="18" charset="-120"/>
                        </a:defRPr>
                      </a:lvl6pPr>
                      <a:lvl7pPr fontAlgn="base">
                        <a:spcBef>
                          <a:spcPct val="20000"/>
                        </a:spcBef>
                        <a:spcAft>
                          <a:spcPct val="0"/>
                        </a:spcAft>
                        <a:defRPr>
                          <a:solidFill>
                            <a:schemeClr val="tx1"/>
                          </a:solidFill>
                          <a:latin typeface="Times New Roman" pitchFamily="18" charset="0"/>
                          <a:ea typeface="PMingLiU" pitchFamily="18" charset="-120"/>
                        </a:defRPr>
                      </a:lvl7pPr>
                      <a:lvl8pPr fontAlgn="base">
                        <a:spcBef>
                          <a:spcPct val="20000"/>
                        </a:spcBef>
                        <a:spcAft>
                          <a:spcPct val="0"/>
                        </a:spcAft>
                        <a:defRPr>
                          <a:solidFill>
                            <a:schemeClr val="tx1"/>
                          </a:solidFill>
                          <a:latin typeface="Times New Roman" pitchFamily="18" charset="0"/>
                          <a:ea typeface="PMingLiU" pitchFamily="18" charset="-120"/>
                        </a:defRPr>
                      </a:lvl8pPr>
                      <a:lvl9pPr fontAlgn="base">
                        <a:spcBef>
                          <a:spcPct val="20000"/>
                        </a:spcBef>
                        <a:spcAft>
                          <a:spcPct val="0"/>
                        </a:spcAft>
                        <a:defRPr>
                          <a:solidFill>
                            <a:schemeClr val="tx1"/>
                          </a:solidFill>
                          <a:latin typeface="Times New Roman" pitchFamily="18" charset="0"/>
                          <a:ea typeface="PMingLiU" pitchFamily="18" charset="-120"/>
                        </a:defRPr>
                      </a:lvl9pPr>
                    </a:lstStyle>
                    <a:p>
                      <a:pPr marL="0" marR="0" lvl="0" indent="0" algn="l" defTabSz="914400" rtl="0" eaLnBrk="1" fontAlgn="base" latinLnBrk="0" hangingPunct="1">
                        <a:lnSpc>
                          <a:spcPts val="3200"/>
                        </a:lnSpc>
                        <a:spcBef>
                          <a:spcPct val="0"/>
                        </a:spcBef>
                        <a:spcAft>
                          <a:spcPct val="0"/>
                        </a:spcAft>
                        <a:buClr>
                          <a:schemeClr val="accent1"/>
                        </a:buClr>
                        <a:buSzTx/>
                        <a:buFont typeface="Wingdings" pitchFamily="2" charset="2"/>
                        <a:buNone/>
                        <a:tabLst/>
                      </a:pPr>
                      <a:r>
                        <a:rPr kumimoji="0" lang="zh-CN" altLang="en-US" sz="2000" b="0" i="0" u="none" strike="noStrike" cap="none" normalizeH="0" baseline="0" dirty="0" smtClean="0">
                          <a:ln>
                            <a:noFill/>
                          </a:ln>
                          <a:solidFill>
                            <a:schemeClr val="tx1"/>
                          </a:solidFill>
                          <a:effectLst/>
                          <a:latin typeface="Times New Roman" pitchFamily="18" charset="0"/>
                          <a:ea typeface="MingLiU" pitchFamily="49" charset="-120"/>
                        </a:rPr>
                        <a:t>9</a:t>
                      </a:r>
                    </a:p>
                    <a:p>
                      <a:pPr marL="0" marR="0" lvl="0" indent="0" algn="l" defTabSz="914400" rtl="0" eaLnBrk="1" fontAlgn="base" latinLnBrk="0" hangingPunct="1">
                        <a:lnSpc>
                          <a:spcPts val="3200"/>
                        </a:lnSpc>
                        <a:spcBef>
                          <a:spcPct val="0"/>
                        </a:spcBef>
                        <a:spcAft>
                          <a:spcPct val="0"/>
                        </a:spcAft>
                        <a:buClr>
                          <a:schemeClr val="accent1"/>
                        </a:buClr>
                        <a:buSzTx/>
                        <a:buFont typeface="Wingdings" pitchFamily="2" charset="2"/>
                        <a:buNone/>
                        <a:tabLst/>
                      </a:pPr>
                      <a:r>
                        <a:rPr kumimoji="0" lang="zh-CN" altLang="en-US" sz="1600" b="0" i="0" u="none" strike="noStrike" cap="none" normalizeH="0" baseline="0" dirty="0" smtClean="0">
                          <a:ln>
                            <a:noFill/>
                          </a:ln>
                          <a:solidFill>
                            <a:schemeClr val="tx1"/>
                          </a:solidFill>
                          <a:effectLst/>
                          <a:latin typeface="宋体" pitchFamily="2" charset="-122"/>
                          <a:ea typeface="宋体" pitchFamily="2" charset="-122"/>
                        </a:rPr>
                        <a:t>（3-6个月内岗位调整）</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lgn="l">
                        <a:lnSpc>
                          <a:spcPts val="3200"/>
                        </a:lnSpc>
                        <a:buClr>
                          <a:schemeClr val="accent1"/>
                        </a:buClr>
                        <a:buFont typeface="Wingdings" pitchFamily="2" charset="2"/>
                        <a:defRPr sz="1900">
                          <a:solidFill>
                            <a:schemeClr val="tx1"/>
                          </a:solidFill>
                          <a:latin typeface="Times New Roman" pitchFamily="18" charset="0"/>
                          <a:ea typeface="MingLiU" pitchFamily="49" charset="-120"/>
                        </a:defRPr>
                      </a:lvl1pPr>
                      <a:lvl2pPr algn="l">
                        <a:lnSpc>
                          <a:spcPts val="3200"/>
                        </a:lnSpc>
                        <a:defRPr sz="1900">
                          <a:solidFill>
                            <a:schemeClr val="tx1"/>
                          </a:solidFill>
                          <a:latin typeface="Times New Roman" pitchFamily="18" charset="0"/>
                          <a:ea typeface="MingLiU" pitchFamily="49" charset="-120"/>
                        </a:defRPr>
                      </a:lvl2pPr>
                      <a:lvl3pPr algn="l">
                        <a:lnSpc>
                          <a:spcPts val="3200"/>
                        </a:lnSpc>
                        <a:defRPr sz="1600">
                          <a:solidFill>
                            <a:schemeClr val="tx1"/>
                          </a:solidFill>
                          <a:latin typeface="Times New Roman" pitchFamily="18" charset="0"/>
                          <a:ea typeface="MingLiU" pitchFamily="49" charset="-120"/>
                        </a:defRPr>
                      </a:lvl3pPr>
                      <a:lvl4pPr algn="l">
                        <a:lnSpc>
                          <a:spcPts val="3200"/>
                        </a:lnSpc>
                        <a:defRPr sz="1600">
                          <a:solidFill>
                            <a:schemeClr val="tx1"/>
                          </a:solidFill>
                          <a:latin typeface="Times New Roman" pitchFamily="18" charset="0"/>
                          <a:ea typeface="MingLiU" pitchFamily="49" charset="-120"/>
                        </a:defRPr>
                      </a:lvl4pPr>
                      <a:lvl5pPr algn="l">
                        <a:spcBef>
                          <a:spcPct val="20000"/>
                        </a:spcBef>
                        <a:defRPr>
                          <a:solidFill>
                            <a:schemeClr val="tx1"/>
                          </a:solidFill>
                          <a:latin typeface="Times New Roman" pitchFamily="18" charset="0"/>
                          <a:ea typeface="PMingLiU" pitchFamily="18" charset="-120"/>
                        </a:defRPr>
                      </a:lvl5pPr>
                      <a:lvl6pPr fontAlgn="base">
                        <a:spcBef>
                          <a:spcPct val="20000"/>
                        </a:spcBef>
                        <a:spcAft>
                          <a:spcPct val="0"/>
                        </a:spcAft>
                        <a:defRPr>
                          <a:solidFill>
                            <a:schemeClr val="tx1"/>
                          </a:solidFill>
                          <a:latin typeface="Times New Roman" pitchFamily="18" charset="0"/>
                          <a:ea typeface="PMingLiU" pitchFamily="18" charset="-120"/>
                        </a:defRPr>
                      </a:lvl6pPr>
                      <a:lvl7pPr fontAlgn="base">
                        <a:spcBef>
                          <a:spcPct val="20000"/>
                        </a:spcBef>
                        <a:spcAft>
                          <a:spcPct val="0"/>
                        </a:spcAft>
                        <a:defRPr>
                          <a:solidFill>
                            <a:schemeClr val="tx1"/>
                          </a:solidFill>
                          <a:latin typeface="Times New Roman" pitchFamily="18" charset="0"/>
                          <a:ea typeface="PMingLiU" pitchFamily="18" charset="-120"/>
                        </a:defRPr>
                      </a:lvl7pPr>
                      <a:lvl8pPr fontAlgn="base">
                        <a:spcBef>
                          <a:spcPct val="20000"/>
                        </a:spcBef>
                        <a:spcAft>
                          <a:spcPct val="0"/>
                        </a:spcAft>
                        <a:defRPr>
                          <a:solidFill>
                            <a:schemeClr val="tx1"/>
                          </a:solidFill>
                          <a:latin typeface="Times New Roman" pitchFamily="18" charset="0"/>
                          <a:ea typeface="PMingLiU" pitchFamily="18" charset="-120"/>
                        </a:defRPr>
                      </a:lvl8pPr>
                      <a:lvl9pPr fontAlgn="base">
                        <a:spcBef>
                          <a:spcPct val="20000"/>
                        </a:spcBef>
                        <a:spcAft>
                          <a:spcPct val="0"/>
                        </a:spcAft>
                        <a:defRPr>
                          <a:solidFill>
                            <a:schemeClr val="tx1"/>
                          </a:solidFill>
                          <a:latin typeface="Times New Roman" pitchFamily="18" charset="0"/>
                          <a:ea typeface="PMingLiU" pitchFamily="18" charset="-120"/>
                        </a:defRPr>
                      </a:lvl9pPr>
                    </a:lstStyle>
                    <a:p>
                      <a:pPr marL="0" marR="0" lvl="0" indent="0" algn="l" defTabSz="914400" rtl="0" eaLnBrk="1" fontAlgn="base" latinLnBrk="0" hangingPunct="1">
                        <a:lnSpc>
                          <a:spcPts val="3200"/>
                        </a:lnSpc>
                        <a:spcBef>
                          <a:spcPct val="0"/>
                        </a:spcBef>
                        <a:spcAft>
                          <a:spcPct val="0"/>
                        </a:spcAft>
                        <a:buClr>
                          <a:schemeClr val="accent1"/>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Times New Roman" pitchFamily="18" charset="0"/>
                          <a:ea typeface="MingLiU" pitchFamily="49" charset="-12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lgn="l">
                        <a:lnSpc>
                          <a:spcPts val="3200"/>
                        </a:lnSpc>
                        <a:buClr>
                          <a:schemeClr val="accent1"/>
                        </a:buClr>
                        <a:buFont typeface="Wingdings" pitchFamily="2" charset="2"/>
                        <a:defRPr sz="1900">
                          <a:solidFill>
                            <a:schemeClr val="tx1"/>
                          </a:solidFill>
                          <a:latin typeface="Times New Roman" pitchFamily="18" charset="0"/>
                          <a:ea typeface="MingLiU" pitchFamily="49" charset="-120"/>
                        </a:defRPr>
                      </a:lvl1pPr>
                      <a:lvl2pPr algn="l">
                        <a:lnSpc>
                          <a:spcPts val="3200"/>
                        </a:lnSpc>
                        <a:defRPr sz="1900">
                          <a:solidFill>
                            <a:schemeClr val="tx1"/>
                          </a:solidFill>
                          <a:latin typeface="Times New Roman" pitchFamily="18" charset="0"/>
                          <a:ea typeface="MingLiU" pitchFamily="49" charset="-120"/>
                        </a:defRPr>
                      </a:lvl2pPr>
                      <a:lvl3pPr algn="l">
                        <a:lnSpc>
                          <a:spcPts val="3200"/>
                        </a:lnSpc>
                        <a:defRPr sz="1600">
                          <a:solidFill>
                            <a:schemeClr val="tx1"/>
                          </a:solidFill>
                          <a:latin typeface="Times New Roman" pitchFamily="18" charset="0"/>
                          <a:ea typeface="MingLiU" pitchFamily="49" charset="-120"/>
                        </a:defRPr>
                      </a:lvl3pPr>
                      <a:lvl4pPr algn="l">
                        <a:lnSpc>
                          <a:spcPts val="3200"/>
                        </a:lnSpc>
                        <a:defRPr sz="1600">
                          <a:solidFill>
                            <a:schemeClr val="tx1"/>
                          </a:solidFill>
                          <a:latin typeface="Times New Roman" pitchFamily="18" charset="0"/>
                          <a:ea typeface="MingLiU" pitchFamily="49" charset="-120"/>
                        </a:defRPr>
                      </a:lvl4pPr>
                      <a:lvl5pPr algn="l">
                        <a:spcBef>
                          <a:spcPct val="20000"/>
                        </a:spcBef>
                        <a:defRPr>
                          <a:solidFill>
                            <a:schemeClr val="tx1"/>
                          </a:solidFill>
                          <a:latin typeface="Times New Roman" pitchFamily="18" charset="0"/>
                          <a:ea typeface="PMingLiU" pitchFamily="18" charset="-120"/>
                        </a:defRPr>
                      </a:lvl5pPr>
                      <a:lvl6pPr fontAlgn="base">
                        <a:spcBef>
                          <a:spcPct val="20000"/>
                        </a:spcBef>
                        <a:spcAft>
                          <a:spcPct val="0"/>
                        </a:spcAft>
                        <a:defRPr>
                          <a:solidFill>
                            <a:schemeClr val="tx1"/>
                          </a:solidFill>
                          <a:latin typeface="Times New Roman" pitchFamily="18" charset="0"/>
                          <a:ea typeface="PMingLiU" pitchFamily="18" charset="-120"/>
                        </a:defRPr>
                      </a:lvl6pPr>
                      <a:lvl7pPr fontAlgn="base">
                        <a:spcBef>
                          <a:spcPct val="20000"/>
                        </a:spcBef>
                        <a:spcAft>
                          <a:spcPct val="0"/>
                        </a:spcAft>
                        <a:defRPr>
                          <a:solidFill>
                            <a:schemeClr val="tx1"/>
                          </a:solidFill>
                          <a:latin typeface="Times New Roman" pitchFamily="18" charset="0"/>
                          <a:ea typeface="PMingLiU" pitchFamily="18" charset="-120"/>
                        </a:defRPr>
                      </a:lvl7pPr>
                      <a:lvl8pPr fontAlgn="base">
                        <a:spcBef>
                          <a:spcPct val="20000"/>
                        </a:spcBef>
                        <a:spcAft>
                          <a:spcPct val="0"/>
                        </a:spcAft>
                        <a:defRPr>
                          <a:solidFill>
                            <a:schemeClr val="tx1"/>
                          </a:solidFill>
                          <a:latin typeface="Times New Roman" pitchFamily="18" charset="0"/>
                          <a:ea typeface="PMingLiU" pitchFamily="18" charset="-120"/>
                        </a:defRPr>
                      </a:lvl8pPr>
                      <a:lvl9pPr fontAlgn="base">
                        <a:spcBef>
                          <a:spcPct val="20000"/>
                        </a:spcBef>
                        <a:spcAft>
                          <a:spcPct val="0"/>
                        </a:spcAft>
                        <a:defRPr>
                          <a:solidFill>
                            <a:schemeClr val="tx1"/>
                          </a:solidFill>
                          <a:latin typeface="Times New Roman" pitchFamily="18" charset="0"/>
                          <a:ea typeface="PMingLiU" pitchFamily="18" charset="-120"/>
                        </a:defRPr>
                      </a:lvl9pPr>
                    </a:lstStyle>
                    <a:p>
                      <a:pPr marL="0" marR="0" lvl="0" indent="0" algn="l" defTabSz="914400" rtl="0" eaLnBrk="1" fontAlgn="base" latinLnBrk="0" hangingPunct="1">
                        <a:lnSpc>
                          <a:spcPts val="3200"/>
                        </a:lnSpc>
                        <a:spcBef>
                          <a:spcPct val="0"/>
                        </a:spcBef>
                        <a:spcAft>
                          <a:spcPct val="0"/>
                        </a:spcAft>
                        <a:buClr>
                          <a:schemeClr val="accent1"/>
                        </a:buClr>
                        <a:buSzTx/>
                        <a:buFont typeface="Wingdings" pitchFamily="2" charset="2"/>
                        <a:buNone/>
                        <a:tabLst/>
                      </a:pPr>
                      <a:r>
                        <a:rPr kumimoji="0" lang="zh-CN" altLang="en-US" sz="2000" b="0" i="0" u="none" strike="noStrike" cap="none" normalizeH="0" baseline="0" dirty="0" smtClean="0">
                          <a:ln>
                            <a:noFill/>
                          </a:ln>
                          <a:solidFill>
                            <a:schemeClr val="tx1"/>
                          </a:solidFill>
                          <a:effectLst/>
                          <a:latin typeface="Times New Roman" pitchFamily="18" charset="0"/>
                          <a:ea typeface="MingLiU" pitchFamily="49" charset="-120"/>
                        </a:rPr>
                        <a:t>4</a:t>
                      </a:r>
                    </a:p>
                    <a:p>
                      <a:pPr marL="0" marR="0" lvl="0" indent="0" algn="l" defTabSz="914400" rtl="0" eaLnBrk="1" fontAlgn="base" latinLnBrk="0" hangingPunct="1">
                        <a:lnSpc>
                          <a:spcPts val="3200"/>
                        </a:lnSpc>
                        <a:spcBef>
                          <a:spcPct val="0"/>
                        </a:spcBef>
                        <a:spcAft>
                          <a:spcPct val="0"/>
                        </a:spcAft>
                        <a:buClr>
                          <a:schemeClr val="accent1"/>
                        </a:buClr>
                        <a:buSzTx/>
                        <a:buFont typeface="Wingdings" pitchFamily="2" charset="2"/>
                        <a:buNone/>
                        <a:tabLst/>
                      </a:pPr>
                      <a:endParaRPr kumimoji="0" lang="zh-CN" altLang="en-US" sz="1800" b="0" i="0" u="none" strike="noStrike" cap="none" normalizeH="0" baseline="0" dirty="0" smtClean="0">
                        <a:ln>
                          <a:noFill/>
                        </a:ln>
                        <a:solidFill>
                          <a:schemeClr val="tx1"/>
                        </a:solidFill>
                        <a:effectLst/>
                        <a:latin typeface="Times New Roman" pitchFamily="18" charset="0"/>
                        <a:ea typeface="MingLiU" pitchFamily="49"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r>
            </a:tbl>
          </a:graphicData>
        </a:graphic>
      </p:graphicFrame>
      <p:sp>
        <p:nvSpPr>
          <p:cNvPr id="21528" name="Text Box 24"/>
          <p:cNvSpPr txBox="1">
            <a:spLocks noChangeArrowheads="1"/>
          </p:cNvSpPr>
          <p:nvPr/>
        </p:nvSpPr>
        <p:spPr bwMode="auto">
          <a:xfrm>
            <a:off x="4358940" y="6200477"/>
            <a:ext cx="1221171" cy="307777"/>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zh-CN" altLang="en-US"/>
              <a:t>绩   效</a:t>
            </a:r>
          </a:p>
        </p:txBody>
      </p:sp>
      <p:sp>
        <p:nvSpPr>
          <p:cNvPr id="21529" name="Text Box 25"/>
          <p:cNvSpPr txBox="1">
            <a:spLocks noChangeArrowheads="1"/>
          </p:cNvSpPr>
          <p:nvPr/>
        </p:nvSpPr>
        <p:spPr bwMode="auto">
          <a:xfrm>
            <a:off x="898465" y="2590800"/>
            <a:ext cx="400110" cy="1330325"/>
          </a:xfrm>
          <a:prstGeom prst="rect">
            <a:avLst/>
          </a:prstGeom>
          <a:ln/>
        </p:spPr>
        <p:style>
          <a:lnRef idx="2">
            <a:schemeClr val="accent6"/>
          </a:lnRef>
          <a:fillRef idx="1">
            <a:schemeClr val="lt1"/>
          </a:fillRef>
          <a:effectRef idx="0">
            <a:schemeClr val="accent6"/>
          </a:effectRef>
          <a:fontRef idx="minor">
            <a:schemeClr val="dk1"/>
          </a:fontRef>
        </p:style>
        <p:txBody>
          <a:bodyPr vert="eaVert">
            <a:spAutoFit/>
          </a:bodyPr>
          <a:lstStyle/>
          <a:p>
            <a:pPr algn="ctr"/>
            <a:r>
              <a:rPr lang="zh-CN" altLang="en-US" dirty="0">
                <a:latin typeface="宋体" pitchFamily="2" charset="-122"/>
                <a:ea typeface="宋体" pitchFamily="2" charset="-122"/>
              </a:rPr>
              <a:t>潜  能</a:t>
            </a:r>
          </a:p>
        </p:txBody>
      </p:sp>
      <p:sp>
        <p:nvSpPr>
          <p:cNvPr id="21530" name="Text Box 26"/>
          <p:cNvSpPr txBox="1">
            <a:spLocks noChangeArrowheads="1"/>
          </p:cNvSpPr>
          <p:nvPr/>
        </p:nvSpPr>
        <p:spPr bwMode="auto">
          <a:xfrm>
            <a:off x="2089150" y="5876925"/>
            <a:ext cx="946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贡献者</a:t>
            </a:r>
          </a:p>
        </p:txBody>
      </p:sp>
      <p:sp>
        <p:nvSpPr>
          <p:cNvPr id="21531" name="Text Box 27"/>
          <p:cNvSpPr txBox="1">
            <a:spLocks noChangeArrowheads="1"/>
          </p:cNvSpPr>
          <p:nvPr/>
        </p:nvSpPr>
        <p:spPr bwMode="auto">
          <a:xfrm>
            <a:off x="4168775" y="5876925"/>
            <a:ext cx="1200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完全达标</a:t>
            </a:r>
          </a:p>
        </p:txBody>
      </p:sp>
      <p:sp>
        <p:nvSpPr>
          <p:cNvPr id="21532" name="Text Box 28"/>
          <p:cNvSpPr txBox="1">
            <a:spLocks noChangeArrowheads="1"/>
          </p:cNvSpPr>
          <p:nvPr/>
        </p:nvSpPr>
        <p:spPr bwMode="auto">
          <a:xfrm>
            <a:off x="6442075" y="5876925"/>
            <a:ext cx="692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优秀</a:t>
            </a:r>
          </a:p>
        </p:txBody>
      </p:sp>
      <p:sp>
        <p:nvSpPr>
          <p:cNvPr id="21533" name="Text Box 29"/>
          <p:cNvSpPr txBox="1">
            <a:spLocks noChangeArrowheads="1"/>
          </p:cNvSpPr>
          <p:nvPr/>
        </p:nvSpPr>
        <p:spPr bwMode="auto">
          <a:xfrm>
            <a:off x="1268413" y="2089150"/>
            <a:ext cx="488950" cy="1001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zh-CN" altLang="en-US">
                <a:latin typeface="宋体" pitchFamily="2" charset="-122"/>
                <a:ea typeface="宋体" pitchFamily="2" charset="-122"/>
              </a:rPr>
              <a:t>转变</a:t>
            </a:r>
          </a:p>
        </p:txBody>
      </p:sp>
      <p:sp>
        <p:nvSpPr>
          <p:cNvPr id="21534" name="Text Box 30"/>
          <p:cNvSpPr txBox="1">
            <a:spLocks noChangeArrowheads="1"/>
          </p:cNvSpPr>
          <p:nvPr/>
        </p:nvSpPr>
        <p:spPr bwMode="auto">
          <a:xfrm>
            <a:off x="1257300" y="3254375"/>
            <a:ext cx="488950" cy="1001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zh-CN" altLang="en-US">
                <a:latin typeface="宋体" pitchFamily="2" charset="-122"/>
                <a:ea typeface="宋体" pitchFamily="2" charset="-122"/>
              </a:rPr>
              <a:t>成长</a:t>
            </a:r>
          </a:p>
        </p:txBody>
      </p:sp>
      <p:sp>
        <p:nvSpPr>
          <p:cNvPr id="21535" name="Text Box 31"/>
          <p:cNvSpPr txBox="1">
            <a:spLocks noChangeArrowheads="1"/>
          </p:cNvSpPr>
          <p:nvPr/>
        </p:nvSpPr>
        <p:spPr bwMode="auto">
          <a:xfrm>
            <a:off x="1257300" y="4641850"/>
            <a:ext cx="488950" cy="1001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zh-CN" altLang="en-US">
                <a:latin typeface="宋体" pitchFamily="2" charset="-122"/>
                <a:ea typeface="宋体" pitchFamily="2" charset="-122"/>
              </a:rPr>
              <a:t>熟练</a:t>
            </a:r>
          </a:p>
        </p:txBody>
      </p:sp>
      <p:sp>
        <p:nvSpPr>
          <p:cNvPr id="21536" name="Text Box 32"/>
          <p:cNvSpPr txBox="1">
            <a:spLocks noChangeArrowheads="1"/>
          </p:cNvSpPr>
          <p:nvPr/>
        </p:nvSpPr>
        <p:spPr bwMode="auto">
          <a:xfrm>
            <a:off x="728662" y="836712"/>
            <a:ext cx="4423006" cy="6967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285750" indent="-285750">
              <a:lnSpc>
                <a:spcPct val="150000"/>
              </a:lnSpc>
              <a:buClr>
                <a:srgbClr val="FF0000"/>
              </a:buClr>
              <a:buFont typeface="Wingdings" panose="05000000000000000000" pitchFamily="2" charset="2"/>
              <a:buChar char="p"/>
            </a:pPr>
            <a:r>
              <a:rPr lang="zh-CN" altLang="en-US" dirty="0">
                <a:solidFill>
                  <a:srgbClr val="000000"/>
                </a:solidFill>
              </a:rPr>
              <a:t>直接上级确定九方格图时，与下属进行一对一沟通</a:t>
            </a:r>
          </a:p>
          <a:p>
            <a:pPr marL="285750" indent="-285750">
              <a:lnSpc>
                <a:spcPct val="150000"/>
              </a:lnSpc>
              <a:buClr>
                <a:srgbClr val="FF0000"/>
              </a:buClr>
              <a:buFont typeface="Wingdings" panose="05000000000000000000" pitchFamily="2" charset="2"/>
              <a:buChar char="p"/>
            </a:pPr>
            <a:r>
              <a:rPr lang="zh-CN" altLang="en-US" dirty="0">
                <a:solidFill>
                  <a:srgbClr val="000000"/>
                </a:solidFill>
              </a:rPr>
              <a:t>九方格图的结果需要经过两级审核</a:t>
            </a:r>
          </a:p>
        </p:txBody>
      </p:sp>
      <p:sp>
        <p:nvSpPr>
          <p:cNvPr id="13" name="Rectangle 2"/>
          <p:cNvSpPr txBox="1">
            <a:spLocks noChangeArrowheads="1"/>
          </p:cNvSpPr>
          <p:nvPr/>
        </p:nvSpPr>
        <p:spPr>
          <a:xfrm>
            <a:off x="0" y="71414"/>
            <a:ext cx="8842375" cy="563563"/>
          </a:xfrm>
          <a:prstGeom prst="rect">
            <a:avLst/>
          </a:prstGeom>
        </p:spPr>
        <p:txBody>
          <a:bodyPr anchor="ctr"/>
          <a:lstStyle>
            <a:lvl1pPr algn="l" rtl="0" eaLnBrk="0" fontAlgn="base" hangingPunct="0">
              <a:spcBef>
                <a:spcPct val="0"/>
              </a:spcBef>
              <a:spcAft>
                <a:spcPct val="0"/>
              </a:spcAft>
              <a:defRPr sz="18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2400" b="1">
                <a:solidFill>
                  <a:schemeClr val="bg1"/>
                </a:solidFill>
                <a:latin typeface="Arial" charset="0"/>
                <a:ea typeface="宋体" charset="-122"/>
              </a:defRPr>
            </a:lvl2pPr>
            <a:lvl3pPr algn="l" rtl="0" eaLnBrk="0" fontAlgn="base" hangingPunct="0">
              <a:spcBef>
                <a:spcPct val="0"/>
              </a:spcBef>
              <a:spcAft>
                <a:spcPct val="0"/>
              </a:spcAft>
              <a:defRPr sz="2400" b="1">
                <a:solidFill>
                  <a:schemeClr val="bg1"/>
                </a:solidFill>
                <a:latin typeface="Arial" charset="0"/>
                <a:ea typeface="宋体" charset="-122"/>
              </a:defRPr>
            </a:lvl3pPr>
            <a:lvl4pPr algn="l" rtl="0" eaLnBrk="0" fontAlgn="base" hangingPunct="0">
              <a:spcBef>
                <a:spcPct val="0"/>
              </a:spcBef>
              <a:spcAft>
                <a:spcPct val="0"/>
              </a:spcAft>
              <a:defRPr sz="2400" b="1">
                <a:solidFill>
                  <a:schemeClr val="bg1"/>
                </a:solidFill>
                <a:latin typeface="Arial" charset="0"/>
                <a:ea typeface="宋体" charset="-122"/>
              </a:defRPr>
            </a:lvl4pPr>
            <a:lvl5pPr algn="l" rtl="0" eaLnBrk="0" fontAlgn="base" hangingPunct="0">
              <a:spcBef>
                <a:spcPct val="0"/>
              </a:spcBef>
              <a:spcAft>
                <a:spcPct val="0"/>
              </a:spcAft>
              <a:defRPr sz="2400" b="1">
                <a:solidFill>
                  <a:schemeClr val="bg1"/>
                </a:solidFill>
                <a:latin typeface="Arial" charset="0"/>
                <a:ea typeface="宋体" charset="-122"/>
              </a:defRPr>
            </a:lvl5pPr>
            <a:lvl6pPr marL="457200" algn="l" rtl="0" fontAlgn="base">
              <a:spcBef>
                <a:spcPct val="0"/>
              </a:spcBef>
              <a:spcAft>
                <a:spcPct val="0"/>
              </a:spcAft>
              <a:defRPr sz="2400" b="1">
                <a:solidFill>
                  <a:schemeClr val="bg1"/>
                </a:solidFill>
                <a:latin typeface="Arial" charset="0"/>
                <a:ea typeface="宋体" charset="-122"/>
              </a:defRPr>
            </a:lvl6pPr>
            <a:lvl7pPr marL="914400" algn="l" rtl="0" fontAlgn="base">
              <a:spcBef>
                <a:spcPct val="0"/>
              </a:spcBef>
              <a:spcAft>
                <a:spcPct val="0"/>
              </a:spcAft>
              <a:defRPr sz="2400" b="1">
                <a:solidFill>
                  <a:schemeClr val="bg1"/>
                </a:solidFill>
                <a:latin typeface="Arial" charset="0"/>
                <a:ea typeface="宋体" charset="-122"/>
              </a:defRPr>
            </a:lvl7pPr>
            <a:lvl8pPr marL="1371600" algn="l" rtl="0" fontAlgn="base">
              <a:spcBef>
                <a:spcPct val="0"/>
              </a:spcBef>
              <a:spcAft>
                <a:spcPct val="0"/>
              </a:spcAft>
              <a:defRPr sz="2400" b="1">
                <a:solidFill>
                  <a:schemeClr val="bg1"/>
                </a:solidFill>
                <a:latin typeface="Arial" charset="0"/>
                <a:ea typeface="宋体" charset="-122"/>
              </a:defRPr>
            </a:lvl8pPr>
            <a:lvl9pPr marL="1828800" algn="l" rtl="0" fontAlgn="base">
              <a:spcBef>
                <a:spcPct val="0"/>
              </a:spcBef>
              <a:spcAft>
                <a:spcPct val="0"/>
              </a:spcAft>
              <a:defRPr sz="2400" b="1">
                <a:solidFill>
                  <a:schemeClr val="bg1"/>
                </a:solidFill>
                <a:latin typeface="Arial" charset="0"/>
                <a:ea typeface="宋体" charset="-122"/>
              </a:defRPr>
            </a:lvl9pPr>
          </a:lstStyle>
          <a:p>
            <a:pPr eaLnBrk="1" hangingPunct="1"/>
            <a:r>
              <a:rPr lang="zh-CN" altLang="en-US" dirty="0" smtClean="0"/>
              <a:t>绩效</a:t>
            </a:r>
            <a:r>
              <a:rPr lang="en-US" altLang="zh-CN" dirty="0"/>
              <a:t>/</a:t>
            </a:r>
            <a:r>
              <a:rPr lang="zh-CN" altLang="en-US" dirty="0"/>
              <a:t>潜能矩阵（九方格图</a:t>
            </a:r>
            <a:r>
              <a:rPr lang="zh-CN" altLang="en-US" dirty="0" smtClean="0"/>
              <a:t>）</a:t>
            </a:r>
            <a:endParaRPr lang="zh-CN" altLang="en-US" dirty="0"/>
          </a:p>
        </p:txBody>
      </p:sp>
    </p:spTree>
    <p:extLst>
      <p:ext uri="{BB962C8B-B14F-4D97-AF65-F5344CB8AC3E}">
        <p14:creationId xmlns:p14="http://schemas.microsoft.com/office/powerpoint/2010/main" val="233741522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3"/>
          <p:cNvSpPr txBox="1">
            <a:spLocks noChangeArrowheads="1"/>
          </p:cNvSpPr>
          <p:nvPr/>
        </p:nvSpPr>
        <p:spPr bwMode="auto">
          <a:xfrm>
            <a:off x="985838" y="2054225"/>
            <a:ext cx="1482725" cy="425450"/>
          </a:xfrm>
          <a:prstGeom prst="rect">
            <a:avLst/>
          </a:prstGeom>
          <a:noFill/>
          <a:ln w="28575" cmpd="sng">
            <a:solidFill>
              <a:schemeClr val="bg2"/>
            </a:solidFill>
            <a:miter lim="800000"/>
            <a:headEnd/>
            <a:tailEnd/>
          </a:ln>
          <a:effectLst>
            <a:prstShdw prst="shdw13" dist="53882" dir="13500000">
              <a:srgbClr val="808080"/>
            </a:prstShdw>
          </a:effectLst>
          <a:extLst>
            <a:ext uri="{909E8E84-426E-40dd-AFC4-6F175D3DCCD1}">
              <a14:hiddenFill xmlns:a14="http://schemas.microsoft.com/office/drawing/2010/main">
                <a:solidFill>
                  <a:srgbClr val="FFFFFF"/>
                </a:solidFill>
              </a14:hiddenFill>
            </a:ext>
          </a:extLst>
        </p:spPr>
        <p:txBody>
          <a:bodyPr wrap="none">
            <a:spAutoFit/>
          </a:bodyPr>
          <a:lstStyle/>
          <a:p>
            <a:r>
              <a:rPr lang="zh-CN" altLang="en-US"/>
              <a:t>候选人资料</a:t>
            </a:r>
          </a:p>
        </p:txBody>
      </p:sp>
      <p:sp>
        <p:nvSpPr>
          <p:cNvPr id="22532" name="Text Box 4"/>
          <p:cNvSpPr txBox="1">
            <a:spLocks noChangeArrowheads="1"/>
          </p:cNvSpPr>
          <p:nvPr/>
        </p:nvSpPr>
        <p:spPr bwMode="auto">
          <a:xfrm>
            <a:off x="1003300" y="3122613"/>
            <a:ext cx="1477963" cy="425450"/>
          </a:xfrm>
          <a:prstGeom prst="rect">
            <a:avLst/>
          </a:prstGeom>
          <a:noFill/>
          <a:ln w="28575" cmpd="sng">
            <a:solidFill>
              <a:schemeClr val="bg2"/>
            </a:solidFill>
            <a:miter lim="800000"/>
            <a:headEnd/>
            <a:tailEnd/>
          </a:ln>
          <a:effectLst>
            <a:prstShdw prst="shdw13" dist="53882" dir="13500000">
              <a:srgbClr val="808080"/>
            </a:prstShdw>
          </a:effectLst>
          <a:extLst>
            <a:ext uri="{909E8E84-426E-40dd-AFC4-6F175D3DCCD1}">
              <a14:hiddenFill xmlns:a14="http://schemas.microsoft.com/office/drawing/2010/main">
                <a:solidFill>
                  <a:srgbClr val="FFFFFF"/>
                </a:solidFill>
              </a14:hiddenFill>
            </a:ext>
          </a:extLst>
        </p:spPr>
        <p:txBody>
          <a:bodyPr wrap="none">
            <a:spAutoFit/>
          </a:bodyPr>
          <a:lstStyle/>
          <a:p>
            <a:r>
              <a:rPr lang="zh-CN" altLang="en-US"/>
              <a:t>领导力表现</a:t>
            </a:r>
          </a:p>
        </p:txBody>
      </p:sp>
      <p:sp>
        <p:nvSpPr>
          <p:cNvPr id="22533" name="Text Box 5"/>
          <p:cNvSpPr txBox="1">
            <a:spLocks noChangeArrowheads="1"/>
          </p:cNvSpPr>
          <p:nvPr/>
        </p:nvSpPr>
        <p:spPr bwMode="auto">
          <a:xfrm>
            <a:off x="987425" y="4924425"/>
            <a:ext cx="1228725" cy="425450"/>
          </a:xfrm>
          <a:prstGeom prst="rect">
            <a:avLst/>
          </a:prstGeom>
          <a:noFill/>
          <a:ln w="28575" cmpd="sng">
            <a:solidFill>
              <a:schemeClr val="bg2"/>
            </a:solidFill>
            <a:miter lim="800000"/>
            <a:headEnd/>
            <a:tailEnd/>
          </a:ln>
          <a:effectLst>
            <a:prstShdw prst="shdw13" dist="53882" dir="13500000">
              <a:srgbClr val="808080"/>
            </a:prstShdw>
          </a:effectLst>
          <a:extLst>
            <a:ext uri="{909E8E84-426E-40dd-AFC4-6F175D3DCCD1}">
              <a14:hiddenFill xmlns:a14="http://schemas.microsoft.com/office/drawing/2010/main">
                <a:solidFill>
                  <a:srgbClr val="FFFFFF"/>
                </a:solidFill>
              </a14:hiddenFill>
            </a:ext>
          </a:extLst>
        </p:spPr>
        <p:txBody>
          <a:bodyPr wrap="none">
            <a:spAutoFit/>
          </a:bodyPr>
          <a:lstStyle/>
          <a:p>
            <a:r>
              <a:rPr lang="zh-CN" altLang="en-US"/>
              <a:t>绩效小结</a:t>
            </a:r>
          </a:p>
        </p:txBody>
      </p:sp>
      <p:sp>
        <p:nvSpPr>
          <p:cNvPr id="22534" name="Text Box 6"/>
          <p:cNvSpPr txBox="1">
            <a:spLocks noChangeArrowheads="1"/>
          </p:cNvSpPr>
          <p:nvPr/>
        </p:nvSpPr>
        <p:spPr bwMode="auto">
          <a:xfrm>
            <a:off x="825500" y="908720"/>
            <a:ext cx="4782078" cy="696794"/>
          </a:xfrm>
          <a:prstGeom prst="rect">
            <a:avLst/>
          </a:prstGeom>
          <a:ln/>
        </p:spPr>
        <p:style>
          <a:lnRef idx="2">
            <a:schemeClr val="accent3"/>
          </a:lnRef>
          <a:fillRef idx="1">
            <a:schemeClr val="lt1"/>
          </a:fillRef>
          <a:effectRef idx="0">
            <a:schemeClr val="accent3"/>
          </a:effectRef>
          <a:fontRef idx="minor">
            <a:schemeClr val="dk1"/>
          </a:fontRef>
        </p:style>
        <p:txBody>
          <a:bodyPr wrap="none">
            <a:spAutoFit/>
          </a:bodyPr>
          <a:lstStyle/>
          <a:p>
            <a:pPr marL="285750" indent="-285750">
              <a:lnSpc>
                <a:spcPct val="150000"/>
              </a:lnSpc>
              <a:buClr>
                <a:srgbClr val="FF0000"/>
              </a:buClr>
              <a:buFont typeface="Wingdings" panose="05000000000000000000" pitchFamily="2" charset="2"/>
              <a:buChar char="p"/>
            </a:pPr>
            <a:r>
              <a:rPr lang="zh-CN" altLang="en-US" dirty="0"/>
              <a:t>九</a:t>
            </a:r>
            <a:r>
              <a:rPr lang="zh-CN" altLang="en-US" dirty="0">
                <a:solidFill>
                  <a:srgbClr val="000000"/>
                </a:solidFill>
              </a:rPr>
              <a:t>方格图的结果由上级反馈本人</a:t>
            </a:r>
          </a:p>
          <a:p>
            <a:pPr marL="285750" indent="-285750">
              <a:lnSpc>
                <a:spcPct val="150000"/>
              </a:lnSpc>
              <a:buClr>
                <a:srgbClr val="FF0000"/>
              </a:buClr>
              <a:buFont typeface="Wingdings" panose="05000000000000000000" pitchFamily="2" charset="2"/>
              <a:buChar char="p"/>
            </a:pPr>
            <a:r>
              <a:rPr lang="zh-CN" altLang="en-US" dirty="0">
                <a:solidFill>
                  <a:srgbClr val="000000"/>
                </a:solidFill>
              </a:rPr>
              <a:t>上级的评价如超过如下一页，则说明不够了解下级情况</a:t>
            </a:r>
          </a:p>
        </p:txBody>
      </p:sp>
      <p:sp>
        <p:nvSpPr>
          <p:cNvPr id="22535" name="Text Box 7"/>
          <p:cNvSpPr txBox="1">
            <a:spLocks noChangeArrowheads="1"/>
          </p:cNvSpPr>
          <p:nvPr/>
        </p:nvSpPr>
        <p:spPr bwMode="auto">
          <a:xfrm>
            <a:off x="942975" y="2530475"/>
            <a:ext cx="641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200"/>
              <a:t>姓名：</a:t>
            </a:r>
          </a:p>
          <a:p>
            <a:pPr algn="l"/>
            <a:r>
              <a:rPr lang="zh-CN" altLang="en-US" sz="1200"/>
              <a:t>职务：</a:t>
            </a:r>
          </a:p>
        </p:txBody>
      </p:sp>
      <p:sp>
        <p:nvSpPr>
          <p:cNvPr id="22536" name="Text Box 8"/>
          <p:cNvSpPr txBox="1">
            <a:spLocks noChangeArrowheads="1"/>
          </p:cNvSpPr>
          <p:nvPr/>
        </p:nvSpPr>
        <p:spPr bwMode="auto">
          <a:xfrm>
            <a:off x="1003300" y="3754438"/>
            <a:ext cx="793750" cy="1004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200"/>
              <a:t>绩效因素</a:t>
            </a:r>
          </a:p>
          <a:p>
            <a:pPr algn="l"/>
            <a:r>
              <a:rPr lang="zh-CN" altLang="en-US" sz="1200"/>
              <a:t>1、</a:t>
            </a:r>
          </a:p>
          <a:p>
            <a:pPr algn="l"/>
            <a:r>
              <a:rPr lang="zh-CN" altLang="en-US" sz="1200"/>
              <a:t>2、</a:t>
            </a:r>
          </a:p>
          <a:p>
            <a:pPr algn="l"/>
            <a:r>
              <a:rPr lang="zh-CN" altLang="en-US" sz="1200">
                <a:latin typeface="Times New Roman"/>
              </a:rPr>
              <a:t>……</a:t>
            </a:r>
            <a:endParaRPr lang="zh-CN" altLang="en-US" sz="1200"/>
          </a:p>
          <a:p>
            <a:pPr algn="l"/>
            <a:r>
              <a:rPr lang="zh-CN" altLang="en-US" sz="1200"/>
              <a:t>总分</a:t>
            </a:r>
          </a:p>
        </p:txBody>
      </p:sp>
      <p:sp>
        <p:nvSpPr>
          <p:cNvPr id="22537" name="Rectangle 9"/>
          <p:cNvSpPr>
            <a:spLocks noChangeArrowheads="1"/>
          </p:cNvSpPr>
          <p:nvPr/>
        </p:nvSpPr>
        <p:spPr bwMode="auto">
          <a:xfrm>
            <a:off x="1003300" y="5372100"/>
            <a:ext cx="6870700" cy="808038"/>
          </a:xfrm>
          <a:prstGeom prst="rect">
            <a:avLst/>
          </a:prstGeom>
          <a:solidFill>
            <a:srgbClr val="FFFFFF"/>
          </a:solidFill>
          <a:ln w="12700"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8" name="Line 10"/>
          <p:cNvSpPr>
            <a:spLocks noChangeShapeType="1"/>
          </p:cNvSpPr>
          <p:nvPr/>
        </p:nvSpPr>
        <p:spPr bwMode="auto">
          <a:xfrm>
            <a:off x="1003300" y="5629275"/>
            <a:ext cx="6870700" cy="0"/>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9" name="Line 11"/>
          <p:cNvSpPr>
            <a:spLocks noChangeShapeType="1"/>
          </p:cNvSpPr>
          <p:nvPr/>
        </p:nvSpPr>
        <p:spPr bwMode="auto">
          <a:xfrm>
            <a:off x="1022350" y="5903913"/>
            <a:ext cx="6870700" cy="0"/>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0" name="Text Box 12"/>
          <p:cNvSpPr txBox="1">
            <a:spLocks noChangeArrowheads="1"/>
          </p:cNvSpPr>
          <p:nvPr/>
        </p:nvSpPr>
        <p:spPr bwMode="auto">
          <a:xfrm>
            <a:off x="1022350" y="5359400"/>
            <a:ext cx="793750" cy="830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35000"/>
              </a:lnSpc>
            </a:pPr>
            <a:r>
              <a:rPr lang="zh-CN" altLang="en-US" sz="1200"/>
              <a:t>优点：</a:t>
            </a:r>
          </a:p>
          <a:p>
            <a:pPr algn="l">
              <a:lnSpc>
                <a:spcPct val="135000"/>
              </a:lnSpc>
            </a:pPr>
            <a:r>
              <a:rPr lang="zh-CN" altLang="en-US" sz="1200"/>
              <a:t>差异：</a:t>
            </a:r>
          </a:p>
          <a:p>
            <a:pPr algn="l">
              <a:lnSpc>
                <a:spcPct val="135000"/>
              </a:lnSpc>
            </a:pPr>
            <a:r>
              <a:rPr lang="zh-CN" altLang="en-US" sz="1200"/>
              <a:t>发展计划</a:t>
            </a:r>
          </a:p>
        </p:txBody>
      </p:sp>
      <p:sp>
        <p:nvSpPr>
          <p:cNvPr id="22541" name="Oval 13"/>
          <p:cNvSpPr>
            <a:spLocks noChangeArrowheads="1"/>
          </p:cNvSpPr>
          <p:nvPr/>
        </p:nvSpPr>
        <p:spPr bwMode="auto">
          <a:xfrm>
            <a:off x="5724525" y="3722688"/>
            <a:ext cx="914400" cy="914400"/>
          </a:xfrm>
          <a:prstGeom prst="ellipse">
            <a:avLst/>
          </a:prstGeom>
          <a:solidFill>
            <a:srgbClr val="FFFFFF"/>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2" name="Text Box 14"/>
          <p:cNvSpPr txBox="1">
            <a:spLocks noChangeArrowheads="1"/>
          </p:cNvSpPr>
          <p:nvPr/>
        </p:nvSpPr>
        <p:spPr bwMode="auto">
          <a:xfrm>
            <a:off x="4313238" y="2667000"/>
            <a:ext cx="64135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200"/>
              <a:t>时间：</a:t>
            </a:r>
          </a:p>
        </p:txBody>
      </p:sp>
      <p:sp>
        <p:nvSpPr>
          <p:cNvPr id="22543" name="Line 15"/>
          <p:cNvSpPr>
            <a:spLocks noChangeShapeType="1"/>
          </p:cNvSpPr>
          <p:nvPr/>
        </p:nvSpPr>
        <p:spPr bwMode="auto">
          <a:xfrm>
            <a:off x="3028950" y="4084638"/>
            <a:ext cx="1284288" cy="0"/>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4" name="Line 16"/>
          <p:cNvSpPr>
            <a:spLocks noChangeShapeType="1"/>
          </p:cNvSpPr>
          <p:nvPr/>
        </p:nvSpPr>
        <p:spPr bwMode="auto">
          <a:xfrm>
            <a:off x="3025775" y="4214813"/>
            <a:ext cx="1284288" cy="0"/>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5" name="Rectangle 17"/>
          <p:cNvSpPr>
            <a:spLocks noChangeArrowheads="1"/>
          </p:cNvSpPr>
          <p:nvPr/>
        </p:nvSpPr>
        <p:spPr bwMode="auto">
          <a:xfrm>
            <a:off x="3028950" y="4362450"/>
            <a:ext cx="94615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a:latin typeface="Times New Roman"/>
              </a:rPr>
              <a:t>……</a:t>
            </a:r>
            <a:r>
              <a:rPr lang="zh-CN" altLang="en-US" sz="1200"/>
              <a:t>  </a:t>
            </a:r>
            <a:r>
              <a:rPr lang="zh-CN" altLang="en-US" sz="1200">
                <a:latin typeface="Times New Roman"/>
              </a:rPr>
              <a:t>……</a:t>
            </a:r>
            <a:endParaRPr lang="zh-CN" altLang="en-US" sz="1200"/>
          </a:p>
        </p:txBody>
      </p:sp>
      <p:sp>
        <p:nvSpPr>
          <p:cNvPr id="22546" name="Text Box 18"/>
          <p:cNvSpPr txBox="1">
            <a:spLocks noChangeArrowheads="1"/>
          </p:cNvSpPr>
          <p:nvPr/>
        </p:nvSpPr>
        <p:spPr bwMode="auto">
          <a:xfrm>
            <a:off x="6638925" y="3409950"/>
            <a:ext cx="79375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200"/>
              <a:t>绩效等级</a:t>
            </a:r>
          </a:p>
        </p:txBody>
      </p:sp>
      <p:sp>
        <p:nvSpPr>
          <p:cNvPr id="22547" name="Text Box 19"/>
          <p:cNvSpPr txBox="1">
            <a:spLocks noChangeArrowheads="1"/>
          </p:cNvSpPr>
          <p:nvPr/>
        </p:nvSpPr>
        <p:spPr bwMode="auto">
          <a:xfrm>
            <a:off x="825500" y="6216650"/>
            <a:ext cx="1516063"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a:latin typeface="宋体" pitchFamily="2" charset="-122"/>
                <a:ea typeface="宋体" pitchFamily="2" charset="-122"/>
              </a:rPr>
              <a:t>评估经理:</a:t>
            </a:r>
          </a:p>
          <a:p>
            <a:pPr algn="l"/>
            <a:r>
              <a:rPr lang="zh-CN" altLang="en-US" sz="1600">
                <a:latin typeface="宋体" pitchFamily="2" charset="-122"/>
                <a:ea typeface="宋体" pitchFamily="2" charset="-122"/>
              </a:rPr>
              <a:t>反馈讨论时间:</a:t>
            </a:r>
          </a:p>
        </p:txBody>
      </p:sp>
      <p:sp>
        <p:nvSpPr>
          <p:cNvPr id="22548" name="Text Box 20"/>
          <p:cNvSpPr txBox="1">
            <a:spLocks noChangeArrowheads="1"/>
          </p:cNvSpPr>
          <p:nvPr/>
        </p:nvSpPr>
        <p:spPr bwMode="auto">
          <a:xfrm>
            <a:off x="4313238" y="6189663"/>
            <a:ext cx="1106487"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a:latin typeface="宋体" pitchFamily="2" charset="-122"/>
                <a:ea typeface="宋体" pitchFamily="2" charset="-122"/>
              </a:rPr>
              <a:t>被评估人:</a:t>
            </a:r>
          </a:p>
          <a:p>
            <a:pPr algn="l"/>
            <a:endParaRPr lang="zh-CN" altLang="en-US" sz="1600">
              <a:latin typeface="宋体" pitchFamily="2" charset="-122"/>
              <a:ea typeface="宋体" pitchFamily="2" charset="-122"/>
            </a:endParaRPr>
          </a:p>
        </p:txBody>
      </p:sp>
      <p:sp>
        <p:nvSpPr>
          <p:cNvPr id="21" name="Rectangle 2"/>
          <p:cNvSpPr txBox="1">
            <a:spLocks noChangeArrowheads="1"/>
          </p:cNvSpPr>
          <p:nvPr/>
        </p:nvSpPr>
        <p:spPr>
          <a:xfrm>
            <a:off x="0" y="71414"/>
            <a:ext cx="8842375" cy="563563"/>
          </a:xfrm>
          <a:prstGeom prst="rect">
            <a:avLst/>
          </a:prstGeom>
        </p:spPr>
        <p:txBody>
          <a:bodyPr anchor="ctr"/>
          <a:lstStyle>
            <a:lvl1pPr algn="l" rtl="0" eaLnBrk="0" fontAlgn="base" hangingPunct="0">
              <a:spcBef>
                <a:spcPct val="0"/>
              </a:spcBef>
              <a:spcAft>
                <a:spcPct val="0"/>
              </a:spcAft>
              <a:defRPr sz="18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2400" b="1">
                <a:solidFill>
                  <a:schemeClr val="bg1"/>
                </a:solidFill>
                <a:latin typeface="Arial" charset="0"/>
                <a:ea typeface="宋体" charset="-122"/>
              </a:defRPr>
            </a:lvl2pPr>
            <a:lvl3pPr algn="l" rtl="0" eaLnBrk="0" fontAlgn="base" hangingPunct="0">
              <a:spcBef>
                <a:spcPct val="0"/>
              </a:spcBef>
              <a:spcAft>
                <a:spcPct val="0"/>
              </a:spcAft>
              <a:defRPr sz="2400" b="1">
                <a:solidFill>
                  <a:schemeClr val="bg1"/>
                </a:solidFill>
                <a:latin typeface="Arial" charset="0"/>
                <a:ea typeface="宋体" charset="-122"/>
              </a:defRPr>
            </a:lvl3pPr>
            <a:lvl4pPr algn="l" rtl="0" eaLnBrk="0" fontAlgn="base" hangingPunct="0">
              <a:spcBef>
                <a:spcPct val="0"/>
              </a:spcBef>
              <a:spcAft>
                <a:spcPct val="0"/>
              </a:spcAft>
              <a:defRPr sz="2400" b="1">
                <a:solidFill>
                  <a:schemeClr val="bg1"/>
                </a:solidFill>
                <a:latin typeface="Arial" charset="0"/>
                <a:ea typeface="宋体" charset="-122"/>
              </a:defRPr>
            </a:lvl4pPr>
            <a:lvl5pPr algn="l" rtl="0" eaLnBrk="0" fontAlgn="base" hangingPunct="0">
              <a:spcBef>
                <a:spcPct val="0"/>
              </a:spcBef>
              <a:spcAft>
                <a:spcPct val="0"/>
              </a:spcAft>
              <a:defRPr sz="2400" b="1">
                <a:solidFill>
                  <a:schemeClr val="bg1"/>
                </a:solidFill>
                <a:latin typeface="Arial" charset="0"/>
                <a:ea typeface="宋体" charset="-122"/>
              </a:defRPr>
            </a:lvl5pPr>
            <a:lvl6pPr marL="457200" algn="l" rtl="0" fontAlgn="base">
              <a:spcBef>
                <a:spcPct val="0"/>
              </a:spcBef>
              <a:spcAft>
                <a:spcPct val="0"/>
              </a:spcAft>
              <a:defRPr sz="2400" b="1">
                <a:solidFill>
                  <a:schemeClr val="bg1"/>
                </a:solidFill>
                <a:latin typeface="Arial" charset="0"/>
                <a:ea typeface="宋体" charset="-122"/>
              </a:defRPr>
            </a:lvl6pPr>
            <a:lvl7pPr marL="914400" algn="l" rtl="0" fontAlgn="base">
              <a:spcBef>
                <a:spcPct val="0"/>
              </a:spcBef>
              <a:spcAft>
                <a:spcPct val="0"/>
              </a:spcAft>
              <a:defRPr sz="2400" b="1">
                <a:solidFill>
                  <a:schemeClr val="bg1"/>
                </a:solidFill>
                <a:latin typeface="Arial" charset="0"/>
                <a:ea typeface="宋体" charset="-122"/>
              </a:defRPr>
            </a:lvl7pPr>
            <a:lvl8pPr marL="1371600" algn="l" rtl="0" fontAlgn="base">
              <a:spcBef>
                <a:spcPct val="0"/>
              </a:spcBef>
              <a:spcAft>
                <a:spcPct val="0"/>
              </a:spcAft>
              <a:defRPr sz="2400" b="1">
                <a:solidFill>
                  <a:schemeClr val="bg1"/>
                </a:solidFill>
                <a:latin typeface="Arial" charset="0"/>
                <a:ea typeface="宋体" charset="-122"/>
              </a:defRPr>
            </a:lvl8pPr>
            <a:lvl9pPr marL="1828800" algn="l" rtl="0" fontAlgn="base">
              <a:spcBef>
                <a:spcPct val="0"/>
              </a:spcBef>
              <a:spcAft>
                <a:spcPct val="0"/>
              </a:spcAft>
              <a:defRPr sz="2400" b="1">
                <a:solidFill>
                  <a:schemeClr val="bg1"/>
                </a:solidFill>
                <a:latin typeface="Arial" charset="0"/>
                <a:ea typeface="宋体" charset="-122"/>
              </a:defRPr>
            </a:lvl9pPr>
          </a:lstStyle>
          <a:p>
            <a:pPr eaLnBrk="1" hangingPunct="1"/>
            <a:r>
              <a:rPr lang="zh-CN" altLang="en-US" dirty="0"/>
              <a:t>领导力发展反馈</a:t>
            </a:r>
          </a:p>
        </p:txBody>
      </p:sp>
    </p:spTree>
    <p:extLst>
      <p:ext uri="{BB962C8B-B14F-4D97-AF65-F5344CB8AC3E}">
        <p14:creationId xmlns:p14="http://schemas.microsoft.com/office/powerpoint/2010/main" val="224715535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a:ea typeface="微软雅黑"/>
                <a:cs typeface="微软雅黑"/>
              </a:rPr>
              <a:t>什么是人才盘点</a:t>
            </a:r>
            <a:endParaRPr lang="zh-CN" altLang="en-US" dirty="0">
              <a:latin typeface="微软雅黑"/>
              <a:ea typeface="微软雅黑"/>
              <a:cs typeface="微软雅黑"/>
            </a:endParaRPr>
          </a:p>
        </p:txBody>
      </p:sp>
      <p:sp>
        <p:nvSpPr>
          <p:cNvPr id="3" name="矩形 2"/>
          <p:cNvSpPr/>
          <p:nvPr/>
        </p:nvSpPr>
        <p:spPr>
          <a:xfrm>
            <a:off x="461656" y="1412776"/>
            <a:ext cx="8286808" cy="1708160"/>
          </a:xfrm>
          <a:prstGeom prst="rect">
            <a:avLst/>
          </a:prstGeom>
        </p:spPr>
        <p:txBody>
          <a:bodyPr wrap="square">
            <a:spAutoFit/>
          </a:bodyPr>
          <a:lstStyle/>
          <a:p>
            <a:pPr marL="285750" indent="-285750">
              <a:lnSpc>
                <a:spcPct val="150000"/>
              </a:lnSpc>
              <a:buClr>
                <a:srgbClr val="FF0000"/>
              </a:buClr>
              <a:buFont typeface="Wingdings" panose="05000000000000000000" pitchFamily="2" charset="2"/>
              <a:buChar char="p"/>
            </a:pPr>
            <a:r>
              <a:rPr lang="zh-CN" altLang="en-US" dirty="0" smtClean="0">
                <a:latin typeface="微软雅黑"/>
                <a:ea typeface="微软雅黑"/>
                <a:cs typeface="微软雅黑"/>
              </a:rPr>
              <a:t>人才盘点是对组织结构和</a:t>
            </a:r>
            <a:r>
              <a:rPr lang="zh-CN" altLang="en-US" b="1" dirty="0" smtClean="0">
                <a:solidFill>
                  <a:srgbClr val="FF0000"/>
                </a:solidFill>
                <a:latin typeface="微软雅黑"/>
                <a:ea typeface="微软雅黑"/>
                <a:cs typeface="微软雅黑"/>
              </a:rPr>
              <a:t>人才</a:t>
            </a:r>
            <a:r>
              <a:rPr lang="zh-CN" altLang="en-US" dirty="0" smtClean="0">
                <a:latin typeface="微软雅黑"/>
                <a:ea typeface="微软雅黑"/>
                <a:cs typeface="微软雅黑"/>
              </a:rPr>
              <a:t>进行系统管理的</a:t>
            </a:r>
            <a:r>
              <a:rPr lang="zh-CN" altLang="en-US" b="1" dirty="0" smtClean="0">
                <a:solidFill>
                  <a:srgbClr val="FF0000"/>
                </a:solidFill>
                <a:latin typeface="微软雅黑"/>
                <a:ea typeface="微软雅黑"/>
                <a:cs typeface="微软雅黑"/>
              </a:rPr>
              <a:t>一种过程</a:t>
            </a:r>
            <a:r>
              <a:rPr lang="zh-CN" altLang="en-US" dirty="0" smtClean="0">
                <a:latin typeface="微软雅黑"/>
                <a:ea typeface="微软雅黑"/>
                <a:cs typeface="微软雅黑"/>
              </a:rPr>
              <a:t>；</a:t>
            </a:r>
            <a:endParaRPr lang="en-US" altLang="zh-CN" dirty="0" smtClean="0">
              <a:latin typeface="微软雅黑"/>
              <a:ea typeface="微软雅黑"/>
              <a:cs typeface="微软雅黑"/>
            </a:endParaRPr>
          </a:p>
          <a:p>
            <a:pPr marL="285750" indent="-285750">
              <a:lnSpc>
                <a:spcPct val="150000"/>
              </a:lnSpc>
              <a:buClr>
                <a:srgbClr val="FF0000"/>
              </a:buClr>
              <a:buFont typeface="Wingdings" panose="05000000000000000000" pitchFamily="2" charset="2"/>
              <a:buChar char="p"/>
            </a:pPr>
            <a:r>
              <a:rPr lang="zh-CN" altLang="en-US" dirty="0" smtClean="0">
                <a:latin typeface="微软雅黑"/>
                <a:ea typeface="微软雅黑"/>
                <a:cs typeface="微软雅黑"/>
              </a:rPr>
              <a:t>对组织架构、人员配比、人才绩效、关键岗位的继任计划、关键人才发展、关键岗位的招聘，以及对关键人才的晋升和激励进行深入探讨，并制定详细的</a:t>
            </a:r>
            <a:r>
              <a:rPr lang="zh-CN" altLang="en-US" b="1" dirty="0" smtClean="0">
                <a:solidFill>
                  <a:srgbClr val="FF0000"/>
                </a:solidFill>
                <a:latin typeface="微软雅黑"/>
                <a:ea typeface="微软雅黑"/>
                <a:cs typeface="微软雅黑"/>
              </a:rPr>
              <a:t>组织行动计划</a:t>
            </a:r>
            <a:r>
              <a:rPr lang="zh-CN" altLang="en-US" dirty="0" smtClean="0">
                <a:latin typeface="微软雅黑"/>
                <a:ea typeface="微软雅黑"/>
                <a:cs typeface="微软雅黑"/>
              </a:rPr>
              <a:t>，确保组织有正确的结构和出色的人才，以落实业务战略，实现可持续成长。</a:t>
            </a:r>
            <a:endParaRPr lang="en-US" altLang="zh-CN" dirty="0" smtClean="0">
              <a:latin typeface="微软雅黑"/>
              <a:ea typeface="微软雅黑"/>
              <a:cs typeface="微软雅黑"/>
            </a:endParaRPr>
          </a:p>
          <a:p>
            <a:pPr marL="285750" indent="-285750">
              <a:lnSpc>
                <a:spcPct val="150000"/>
              </a:lnSpc>
              <a:buClr>
                <a:srgbClr val="FF0000"/>
              </a:buClr>
              <a:buFont typeface="Wingdings" panose="05000000000000000000" pitchFamily="2" charset="2"/>
              <a:buChar char="p"/>
            </a:pPr>
            <a:r>
              <a:rPr lang="zh-CN" altLang="en-US" dirty="0">
                <a:latin typeface="微软雅黑"/>
                <a:ea typeface="微软雅黑"/>
                <a:cs typeface="微软雅黑"/>
              </a:rPr>
              <a:t>人才</a:t>
            </a:r>
            <a:r>
              <a:rPr lang="zh-CN" altLang="en-US" dirty="0" smtClean="0">
                <a:latin typeface="微软雅黑"/>
                <a:ea typeface="微软雅黑"/>
                <a:cs typeface="微软雅黑"/>
              </a:rPr>
              <a:t>盘点</a:t>
            </a:r>
            <a:r>
              <a:rPr lang="zh-CN" altLang="en-US" dirty="0">
                <a:latin typeface="微软雅黑"/>
                <a:ea typeface="微软雅黑"/>
                <a:cs typeface="微软雅黑"/>
              </a:rPr>
              <a:t>是组织与人才盘点的简称。</a:t>
            </a:r>
            <a:endParaRPr lang="en-US" altLang="zh-CN" dirty="0" smtClean="0">
              <a:latin typeface="微软雅黑"/>
              <a:ea typeface="微软雅黑"/>
              <a:cs typeface="微软雅黑"/>
            </a:endParaRPr>
          </a:p>
        </p:txBody>
      </p:sp>
      <p:sp>
        <p:nvSpPr>
          <p:cNvPr id="4" name="矩形 3"/>
          <p:cNvSpPr/>
          <p:nvPr/>
        </p:nvSpPr>
        <p:spPr>
          <a:xfrm>
            <a:off x="473170" y="4365104"/>
            <a:ext cx="7744374" cy="1384995"/>
          </a:xfrm>
          <a:prstGeom prst="rect">
            <a:avLst/>
          </a:prstGeom>
        </p:spPr>
        <p:txBody>
          <a:bodyPr wrap="square">
            <a:spAutoFit/>
          </a:bodyPr>
          <a:lstStyle/>
          <a:p>
            <a:pPr marL="285750" indent="-285750">
              <a:lnSpc>
                <a:spcPct val="150000"/>
              </a:lnSpc>
              <a:buClr>
                <a:srgbClr val="FF0000"/>
              </a:buClr>
              <a:buFont typeface="Wingdings" panose="05000000000000000000" pitchFamily="2" charset="2"/>
              <a:buChar char="p"/>
            </a:pPr>
            <a:r>
              <a:rPr lang="zh-CN" altLang="en-US" dirty="0">
                <a:latin typeface="微软雅黑"/>
                <a:ea typeface="微软雅黑"/>
                <a:cs typeface="微软雅黑"/>
              </a:rPr>
              <a:t>很多企业在做所谓的人力资源盘点的时候，更多的是在盘学历、职称、年龄、司龄、合同期限</a:t>
            </a:r>
            <a:r>
              <a:rPr lang="zh-CN" altLang="en-US" dirty="0" smtClean="0">
                <a:latin typeface="微软雅黑"/>
                <a:ea typeface="微软雅黑"/>
                <a:cs typeface="微软雅黑"/>
              </a:rPr>
              <a:t>等</a:t>
            </a:r>
            <a:r>
              <a:rPr lang="zh-CN" altLang="en-US" dirty="0">
                <a:latin typeface="微软雅黑"/>
                <a:ea typeface="微软雅黑"/>
                <a:cs typeface="微软雅黑"/>
              </a:rPr>
              <a:t>；</a:t>
            </a:r>
            <a:endParaRPr lang="en-US" altLang="zh-CN" dirty="0" smtClean="0">
              <a:latin typeface="微软雅黑"/>
              <a:ea typeface="微软雅黑"/>
              <a:cs typeface="微软雅黑"/>
            </a:endParaRPr>
          </a:p>
          <a:p>
            <a:pPr marL="285750" indent="-285750">
              <a:lnSpc>
                <a:spcPct val="150000"/>
              </a:lnSpc>
              <a:buClr>
                <a:srgbClr val="FF0000"/>
              </a:buClr>
              <a:buFont typeface="Wingdings" panose="05000000000000000000" pitchFamily="2" charset="2"/>
              <a:buChar char="p"/>
            </a:pPr>
            <a:r>
              <a:rPr lang="zh-CN" altLang="en-US" dirty="0" smtClean="0">
                <a:latin typeface="微软雅黑"/>
                <a:ea typeface="微软雅黑"/>
                <a:cs typeface="微软雅黑"/>
              </a:rPr>
              <a:t>没有明确：盘</a:t>
            </a:r>
            <a:r>
              <a:rPr lang="zh-CN" altLang="en-US" dirty="0">
                <a:latin typeface="微软雅黑"/>
                <a:ea typeface="微软雅黑"/>
                <a:cs typeface="微软雅黑"/>
              </a:rPr>
              <a:t>后的价值在哪里，也就是为什么要盘</a:t>
            </a:r>
            <a:r>
              <a:rPr lang="en-US" altLang="zh-CN" dirty="0">
                <a:latin typeface="微软雅黑"/>
                <a:ea typeface="微软雅黑"/>
                <a:cs typeface="微软雅黑"/>
              </a:rPr>
              <a:t>(why)</a:t>
            </a:r>
            <a:r>
              <a:rPr lang="zh-CN" altLang="en-US" dirty="0" smtClean="0">
                <a:latin typeface="微软雅黑"/>
                <a:ea typeface="微软雅黑"/>
                <a:cs typeface="微软雅黑"/>
              </a:rPr>
              <a:t>？到底</a:t>
            </a:r>
            <a:r>
              <a:rPr lang="zh-CN" altLang="en-US" dirty="0">
                <a:latin typeface="微软雅黑"/>
                <a:ea typeface="微软雅黑"/>
                <a:cs typeface="微软雅黑"/>
              </a:rPr>
              <a:t>要盘</a:t>
            </a:r>
            <a:r>
              <a:rPr lang="zh-CN" altLang="en-US" dirty="0" smtClean="0">
                <a:latin typeface="微软雅黑"/>
                <a:ea typeface="微软雅黑"/>
                <a:cs typeface="微软雅黑"/>
              </a:rPr>
              <a:t>什么（</a:t>
            </a:r>
            <a:r>
              <a:rPr lang="en-US" altLang="zh-CN" dirty="0" smtClean="0">
                <a:latin typeface="微软雅黑"/>
                <a:ea typeface="微软雅黑"/>
                <a:cs typeface="微软雅黑"/>
              </a:rPr>
              <a:t>what</a:t>
            </a:r>
            <a:r>
              <a:rPr lang="zh-CN" altLang="en-US" dirty="0">
                <a:latin typeface="微软雅黑"/>
                <a:ea typeface="微软雅黑"/>
                <a:cs typeface="微软雅黑"/>
              </a:rPr>
              <a:t>）？什么时候盘（</a:t>
            </a:r>
            <a:r>
              <a:rPr lang="en-US" altLang="zh-CN" dirty="0">
                <a:latin typeface="微软雅黑"/>
                <a:ea typeface="微软雅黑"/>
                <a:cs typeface="微软雅黑"/>
              </a:rPr>
              <a:t>when</a:t>
            </a:r>
            <a:r>
              <a:rPr lang="zh-CN" altLang="en-US" dirty="0">
                <a:latin typeface="微软雅黑"/>
                <a:ea typeface="微软雅黑"/>
                <a:cs typeface="微软雅黑"/>
              </a:rPr>
              <a:t>）？谁来做这事</a:t>
            </a:r>
            <a:r>
              <a:rPr lang="en-US" altLang="zh-CN" dirty="0">
                <a:latin typeface="微软雅黑"/>
                <a:ea typeface="微软雅黑"/>
                <a:cs typeface="微软雅黑"/>
              </a:rPr>
              <a:t>(who)</a:t>
            </a:r>
            <a:r>
              <a:rPr lang="zh-CN" altLang="en-US" dirty="0">
                <a:latin typeface="微软雅黑"/>
                <a:ea typeface="微软雅黑"/>
                <a:cs typeface="微软雅黑"/>
              </a:rPr>
              <a:t>？怎么盘（</a:t>
            </a:r>
            <a:r>
              <a:rPr lang="en-US" altLang="zh-CN" dirty="0">
                <a:latin typeface="微软雅黑"/>
                <a:ea typeface="微软雅黑"/>
                <a:cs typeface="微软雅黑"/>
              </a:rPr>
              <a:t>how</a:t>
            </a:r>
            <a:r>
              <a:rPr lang="zh-CN" altLang="en-US" dirty="0" smtClean="0">
                <a:latin typeface="微软雅黑"/>
                <a:ea typeface="微软雅黑"/>
                <a:cs typeface="微软雅黑"/>
              </a:rPr>
              <a:t>）？</a:t>
            </a:r>
            <a:endParaRPr lang="zh-CN" altLang="en-US" dirty="0">
              <a:latin typeface="微软雅黑"/>
              <a:ea typeface="微软雅黑"/>
              <a:cs typeface="微软雅黑"/>
            </a:endParaRPr>
          </a:p>
        </p:txBody>
      </p:sp>
      <p:sp>
        <p:nvSpPr>
          <p:cNvPr id="5" name="TextBox 4"/>
          <p:cNvSpPr txBox="1"/>
          <p:nvPr/>
        </p:nvSpPr>
        <p:spPr>
          <a:xfrm>
            <a:off x="467544" y="3933056"/>
            <a:ext cx="1911726" cy="338554"/>
          </a:xfrm>
          <a:prstGeom prst="rect">
            <a:avLst/>
          </a:prstGeom>
          <a:noFill/>
        </p:spPr>
        <p:txBody>
          <a:bodyPr wrap="square" rtlCol="0">
            <a:spAutoFit/>
          </a:bodyPr>
          <a:lstStyle/>
          <a:p>
            <a:r>
              <a:rPr lang="zh-CN" altLang="en-US" sz="1600" b="1" dirty="0" smtClean="0">
                <a:latin typeface="微软雅黑"/>
                <a:ea typeface="微软雅黑"/>
                <a:cs typeface="微软雅黑"/>
              </a:rPr>
              <a:t>现状：</a:t>
            </a:r>
            <a:endParaRPr lang="zh-CN" altLang="en-US" sz="1600" b="1" dirty="0">
              <a:latin typeface="微软雅黑"/>
              <a:ea typeface="微软雅黑"/>
              <a:cs typeface="微软雅黑"/>
            </a:endParaRPr>
          </a:p>
        </p:txBody>
      </p:sp>
      <p:sp>
        <p:nvSpPr>
          <p:cNvPr id="6" name="TextBox 5"/>
          <p:cNvSpPr txBox="1"/>
          <p:nvPr/>
        </p:nvSpPr>
        <p:spPr>
          <a:xfrm>
            <a:off x="461656" y="1097859"/>
            <a:ext cx="1911726" cy="338554"/>
          </a:xfrm>
          <a:prstGeom prst="rect">
            <a:avLst/>
          </a:prstGeom>
          <a:noFill/>
        </p:spPr>
        <p:txBody>
          <a:bodyPr wrap="square" rtlCol="0">
            <a:spAutoFit/>
          </a:bodyPr>
          <a:lstStyle/>
          <a:p>
            <a:r>
              <a:rPr lang="zh-CN" altLang="en-US" sz="1600" b="1" dirty="0" smtClean="0">
                <a:latin typeface="微软雅黑"/>
                <a:ea typeface="微软雅黑"/>
                <a:cs typeface="微软雅黑"/>
              </a:rPr>
              <a:t>概念：</a:t>
            </a:r>
            <a:endParaRPr lang="zh-CN" altLang="en-US" sz="1600" b="1" dirty="0">
              <a:latin typeface="微软雅黑"/>
              <a:ea typeface="微软雅黑"/>
              <a:cs typeface="微软雅黑"/>
            </a:endParaRP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pPr eaLnBrk="1" hangingPunct="1"/>
            <a:r>
              <a:rPr lang="zh-CN" altLang="en-US" dirty="0" smtClean="0">
                <a:latin typeface="微软雅黑"/>
                <a:ea typeface="微软雅黑"/>
                <a:cs typeface="微软雅黑"/>
              </a:rPr>
              <a:t>人才盘点的价值（为什么盘）</a:t>
            </a:r>
          </a:p>
        </p:txBody>
      </p:sp>
      <p:sp>
        <p:nvSpPr>
          <p:cNvPr id="25603" name="Freeform 20"/>
          <p:cNvSpPr>
            <a:spLocks/>
          </p:cNvSpPr>
          <p:nvPr/>
        </p:nvSpPr>
        <p:spPr bwMode="auto">
          <a:xfrm>
            <a:off x="899592" y="1988839"/>
            <a:ext cx="1800225" cy="3518189"/>
          </a:xfrm>
          <a:custGeom>
            <a:avLst/>
            <a:gdLst>
              <a:gd name="T0" fmla="*/ 0 w 1672"/>
              <a:gd name="T1" fmla="*/ 0 h 1729"/>
              <a:gd name="T2" fmla="*/ 1549356 w 1672"/>
              <a:gd name="T3" fmla="*/ 0 h 1729"/>
              <a:gd name="T4" fmla="*/ 1549356 w 1672"/>
              <a:gd name="T5" fmla="*/ 0 h 1729"/>
              <a:gd name="T6" fmla="*/ 1799148 w 1672"/>
              <a:gd name="T7" fmla="*/ 1367634 h 1729"/>
              <a:gd name="T8" fmla="*/ 1549356 w 1672"/>
              <a:gd name="T9" fmla="*/ 2735267 h 1729"/>
              <a:gd name="T10" fmla="*/ 1549356 w 1672"/>
              <a:gd name="T11" fmla="*/ 2735267 h 1729"/>
              <a:gd name="T12" fmla="*/ 0 w 1672"/>
              <a:gd name="T13" fmla="*/ 2735267 h 1729"/>
              <a:gd name="T14" fmla="*/ 0 w 1672"/>
              <a:gd name="T15" fmla="*/ 2735267 h 1729"/>
              <a:gd name="T16" fmla="*/ 248715 w 1672"/>
              <a:gd name="T17" fmla="*/ 1367634 h 1729"/>
              <a:gd name="T18" fmla="*/ 0 w 1672"/>
              <a:gd name="T19" fmla="*/ 0 h 1729"/>
              <a:gd name="T20" fmla="*/ 0 w 1672"/>
              <a:gd name="T21" fmla="*/ 0 h 17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72"/>
              <a:gd name="T34" fmla="*/ 0 h 1729"/>
              <a:gd name="T35" fmla="*/ 1672 w 1672"/>
              <a:gd name="T36" fmla="*/ 1729 h 17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72" h="1729">
                <a:moveTo>
                  <a:pt x="0" y="0"/>
                </a:moveTo>
                <a:lnTo>
                  <a:pt x="1439" y="0"/>
                </a:lnTo>
                <a:lnTo>
                  <a:pt x="1671" y="864"/>
                </a:lnTo>
                <a:lnTo>
                  <a:pt x="1439" y="1728"/>
                </a:lnTo>
                <a:lnTo>
                  <a:pt x="0" y="1728"/>
                </a:lnTo>
                <a:lnTo>
                  <a:pt x="231" y="864"/>
                </a:lnTo>
                <a:lnTo>
                  <a:pt x="0" y="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anchor="ctr">
            <a:noAutofit/>
          </a:bodyPr>
          <a:lstStyle/>
          <a:p>
            <a:endParaRPr lang="zh-CN" altLang="en-US">
              <a:latin typeface="微软雅黑"/>
              <a:ea typeface="微软雅黑"/>
              <a:cs typeface="微软雅黑"/>
            </a:endParaRPr>
          </a:p>
        </p:txBody>
      </p:sp>
      <p:sp>
        <p:nvSpPr>
          <p:cNvPr id="25604" name="Text Box 21"/>
          <p:cNvSpPr txBox="1">
            <a:spLocks noChangeArrowheads="1"/>
          </p:cNvSpPr>
          <p:nvPr/>
        </p:nvSpPr>
        <p:spPr bwMode="auto">
          <a:xfrm>
            <a:off x="1356543" y="3049491"/>
            <a:ext cx="760190" cy="1407089"/>
          </a:xfrm>
          <a:prstGeom prst="rect">
            <a:avLst/>
          </a:prstGeom>
          <a:noFill/>
          <a:ln w="12700">
            <a:noFill/>
            <a:miter lim="800000"/>
            <a:headEnd/>
            <a:tailEnd/>
          </a:ln>
        </p:spPr>
        <p:txBody>
          <a:bodyPr wrap="square" lIns="45720" rIns="45720">
            <a:noAutofit/>
          </a:bodyPr>
          <a:lstStyle/>
          <a:p>
            <a:pPr algn="ctr">
              <a:lnSpc>
                <a:spcPct val="125000"/>
              </a:lnSpc>
            </a:pPr>
            <a:r>
              <a:rPr kumimoji="1" lang="zh-CN" altLang="en-US" sz="1800" b="1" dirty="0" smtClean="0">
                <a:latin typeface="微软雅黑"/>
                <a:ea typeface="微软雅黑"/>
                <a:cs typeface="微软雅黑"/>
              </a:rPr>
              <a:t>人才盘点</a:t>
            </a:r>
            <a:r>
              <a:rPr kumimoji="1" lang="zh-CN" altLang="en-GB" sz="1800" b="1" dirty="0" smtClean="0">
                <a:latin typeface="微软雅黑"/>
                <a:ea typeface="微软雅黑"/>
                <a:cs typeface="微软雅黑"/>
              </a:rPr>
              <a:t>价值</a:t>
            </a:r>
            <a:endParaRPr kumimoji="1" lang="zh-CN" altLang="en-US" sz="1800" b="1" dirty="0">
              <a:latin typeface="微软雅黑"/>
              <a:ea typeface="微软雅黑"/>
              <a:cs typeface="微软雅黑"/>
            </a:endParaRPr>
          </a:p>
        </p:txBody>
      </p:sp>
      <p:sp>
        <p:nvSpPr>
          <p:cNvPr id="25605" name="Freeform 22"/>
          <p:cNvSpPr>
            <a:spLocks/>
          </p:cNvSpPr>
          <p:nvPr/>
        </p:nvSpPr>
        <p:spPr bwMode="auto">
          <a:xfrm>
            <a:off x="2123554" y="1988840"/>
            <a:ext cx="5545138" cy="3528392"/>
          </a:xfrm>
          <a:custGeom>
            <a:avLst/>
            <a:gdLst>
              <a:gd name="T0" fmla="*/ 0 w 2248"/>
              <a:gd name="T1" fmla="*/ 0 h 1729"/>
              <a:gd name="T2" fmla="*/ 4970396 w 2248"/>
              <a:gd name="T3" fmla="*/ 0 h 1729"/>
              <a:gd name="T4" fmla="*/ 4970396 w 2248"/>
              <a:gd name="T5" fmla="*/ 0 h 1729"/>
              <a:gd name="T6" fmla="*/ 5542671 w 2248"/>
              <a:gd name="T7" fmla="*/ 1371600 h 1729"/>
              <a:gd name="T8" fmla="*/ 4970396 w 2248"/>
              <a:gd name="T9" fmla="*/ 2743200 h 1729"/>
              <a:gd name="T10" fmla="*/ 4970396 w 2248"/>
              <a:gd name="T11" fmla="*/ 2743200 h 1729"/>
              <a:gd name="T12" fmla="*/ 0 w 2248"/>
              <a:gd name="T13" fmla="*/ 2743200 h 1729"/>
              <a:gd name="T14" fmla="*/ 0 w 2248"/>
              <a:gd name="T15" fmla="*/ 2743200 h 1729"/>
              <a:gd name="T16" fmla="*/ 569807 w 2248"/>
              <a:gd name="T17" fmla="*/ 1371600 h 1729"/>
              <a:gd name="T18" fmla="*/ 0 w 2248"/>
              <a:gd name="T19" fmla="*/ 0 h 1729"/>
              <a:gd name="T20" fmla="*/ 0 w 2248"/>
              <a:gd name="T21" fmla="*/ 0 h 17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48"/>
              <a:gd name="T34" fmla="*/ 0 h 1729"/>
              <a:gd name="T35" fmla="*/ 2248 w 2248"/>
              <a:gd name="T36" fmla="*/ 1729 h 17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48" h="1729">
                <a:moveTo>
                  <a:pt x="0" y="0"/>
                </a:moveTo>
                <a:lnTo>
                  <a:pt x="2015" y="0"/>
                </a:lnTo>
                <a:lnTo>
                  <a:pt x="2247" y="864"/>
                </a:lnTo>
                <a:lnTo>
                  <a:pt x="2015" y="1728"/>
                </a:lnTo>
                <a:lnTo>
                  <a:pt x="0" y="1728"/>
                </a:lnTo>
                <a:lnTo>
                  <a:pt x="231" y="864"/>
                </a:lnTo>
                <a:lnTo>
                  <a:pt x="0" y="0"/>
                </a:lnTo>
                <a:close/>
              </a:path>
            </a:pathLst>
          </a:custGeom>
          <a:solidFill>
            <a:schemeClr val="bg1"/>
          </a:solidFill>
          <a:ln w="12700" cap="flat">
            <a:solidFill>
              <a:srgbClr val="0000FF"/>
            </a:solidFill>
            <a:prstDash val="solid"/>
            <a:round/>
            <a:headEnd/>
            <a:tailEnd/>
          </a:ln>
        </p:spPr>
        <p:txBody>
          <a:bodyPr anchor="ctr">
            <a:noAutofit/>
          </a:bodyPr>
          <a:lstStyle/>
          <a:p>
            <a:endParaRPr lang="zh-CN" altLang="en-US">
              <a:latin typeface="微软雅黑"/>
              <a:ea typeface="微软雅黑"/>
              <a:cs typeface="微软雅黑"/>
            </a:endParaRPr>
          </a:p>
        </p:txBody>
      </p:sp>
      <p:sp>
        <p:nvSpPr>
          <p:cNvPr id="25606" name="Line 23"/>
          <p:cNvSpPr>
            <a:spLocks noChangeShapeType="1"/>
          </p:cNvSpPr>
          <p:nvPr/>
        </p:nvSpPr>
        <p:spPr bwMode="auto">
          <a:xfrm>
            <a:off x="2699817" y="3725409"/>
            <a:ext cx="4968875" cy="10204"/>
          </a:xfrm>
          <a:prstGeom prst="line">
            <a:avLst/>
          </a:prstGeom>
          <a:noFill/>
          <a:ln w="6350">
            <a:solidFill>
              <a:srgbClr val="0000FF"/>
            </a:solidFill>
            <a:round/>
            <a:headEnd/>
            <a:tailEnd/>
          </a:ln>
        </p:spPr>
        <p:txBody>
          <a:bodyPr anchor="ctr">
            <a:noAutofit/>
          </a:bodyPr>
          <a:lstStyle/>
          <a:p>
            <a:endParaRPr lang="zh-CN" altLang="en-US">
              <a:latin typeface="微软雅黑"/>
              <a:ea typeface="微软雅黑"/>
              <a:cs typeface="微软雅黑"/>
            </a:endParaRPr>
          </a:p>
        </p:txBody>
      </p:sp>
      <p:sp>
        <p:nvSpPr>
          <p:cNvPr id="25607" name="Text Box 24"/>
          <p:cNvSpPr txBox="1">
            <a:spLocks noChangeArrowheads="1"/>
          </p:cNvSpPr>
          <p:nvPr/>
        </p:nvSpPr>
        <p:spPr bwMode="auto">
          <a:xfrm>
            <a:off x="2675781" y="2023633"/>
            <a:ext cx="4608513" cy="1485639"/>
          </a:xfrm>
          <a:prstGeom prst="rect">
            <a:avLst/>
          </a:prstGeom>
          <a:noFill/>
          <a:ln w="6350">
            <a:noFill/>
            <a:miter lim="800000"/>
            <a:headEnd/>
            <a:tailEnd/>
          </a:ln>
        </p:spPr>
        <p:txBody>
          <a:bodyPr lIns="45720" rIns="45720">
            <a:noAutofit/>
          </a:bodyPr>
          <a:lstStyle/>
          <a:p>
            <a:pPr marL="457200" indent="-457200">
              <a:lnSpc>
                <a:spcPct val="150000"/>
              </a:lnSpc>
            </a:pPr>
            <a:r>
              <a:rPr kumimoji="1" lang="zh-CN" altLang="en-GB" b="1" u="sng" dirty="0">
                <a:solidFill>
                  <a:srgbClr val="FF3300"/>
                </a:solidFill>
                <a:latin typeface="微软雅黑"/>
                <a:ea typeface="微软雅黑"/>
                <a:cs typeface="微软雅黑"/>
              </a:rPr>
              <a:t>从公司管理角度</a:t>
            </a:r>
            <a:endParaRPr kumimoji="1" lang="zh-CN" altLang="en-GB" b="1" dirty="0">
              <a:solidFill>
                <a:srgbClr val="FF3300"/>
              </a:solidFill>
              <a:latin typeface="微软雅黑"/>
              <a:ea typeface="微软雅黑"/>
              <a:cs typeface="微软雅黑"/>
            </a:endParaRPr>
          </a:p>
          <a:p>
            <a:pPr marL="457200" indent="-457200">
              <a:lnSpc>
                <a:spcPct val="150000"/>
              </a:lnSpc>
              <a:buFontTx/>
              <a:buChar char="•"/>
            </a:pPr>
            <a:r>
              <a:rPr kumimoji="1" lang="zh-CN" altLang="en-GB" dirty="0">
                <a:latin typeface="微软雅黑"/>
                <a:ea typeface="微软雅黑"/>
                <a:cs typeface="微软雅黑"/>
              </a:rPr>
              <a:t>有效组合人才以实现企业的经营目标</a:t>
            </a:r>
          </a:p>
          <a:p>
            <a:pPr marL="457200" indent="-457200">
              <a:lnSpc>
                <a:spcPct val="150000"/>
              </a:lnSpc>
              <a:buFontTx/>
              <a:buChar char="•"/>
            </a:pPr>
            <a:r>
              <a:rPr kumimoji="1" lang="zh-CN" altLang="en-GB" dirty="0">
                <a:latin typeface="微软雅黑"/>
                <a:ea typeface="微软雅黑"/>
                <a:cs typeface="微软雅黑"/>
              </a:rPr>
              <a:t>基于胜任能力的人力资源盘点，发现人才</a:t>
            </a:r>
          </a:p>
          <a:p>
            <a:pPr marL="457200" indent="-457200">
              <a:lnSpc>
                <a:spcPct val="150000"/>
              </a:lnSpc>
              <a:buFontTx/>
              <a:buChar char="•"/>
            </a:pPr>
            <a:r>
              <a:rPr kumimoji="1" lang="zh-CN" altLang="en-GB" dirty="0">
                <a:latin typeface="微软雅黑"/>
                <a:ea typeface="微软雅黑"/>
                <a:cs typeface="微软雅黑"/>
              </a:rPr>
              <a:t>有效建立职业发展规划和人才发展体系</a:t>
            </a:r>
          </a:p>
          <a:p>
            <a:pPr marL="457200" indent="-457200">
              <a:lnSpc>
                <a:spcPct val="150000"/>
              </a:lnSpc>
              <a:buFontTx/>
              <a:buChar char="•"/>
            </a:pPr>
            <a:r>
              <a:rPr kumimoji="1" lang="zh-CN" altLang="en-GB" dirty="0">
                <a:latin typeface="微软雅黑"/>
                <a:ea typeface="微软雅黑"/>
                <a:cs typeface="微软雅黑"/>
              </a:rPr>
              <a:t>为人员选拔、绩效、培养、薪酬提供依据</a:t>
            </a:r>
            <a:endParaRPr kumimoji="1" lang="zh-CN" altLang="en-US" dirty="0">
              <a:latin typeface="微软雅黑"/>
              <a:ea typeface="微软雅黑"/>
              <a:cs typeface="微软雅黑"/>
            </a:endParaRPr>
          </a:p>
        </p:txBody>
      </p:sp>
      <p:sp>
        <p:nvSpPr>
          <p:cNvPr id="25608" name="Text Box 25"/>
          <p:cNvSpPr txBox="1">
            <a:spLocks noChangeArrowheads="1"/>
          </p:cNvSpPr>
          <p:nvPr/>
        </p:nvSpPr>
        <p:spPr bwMode="auto">
          <a:xfrm>
            <a:off x="2722662" y="3747932"/>
            <a:ext cx="4657105" cy="1485639"/>
          </a:xfrm>
          <a:prstGeom prst="rect">
            <a:avLst/>
          </a:prstGeom>
          <a:noFill/>
          <a:ln w="6350">
            <a:noFill/>
            <a:miter lim="800000"/>
            <a:headEnd/>
            <a:tailEnd/>
          </a:ln>
        </p:spPr>
        <p:txBody>
          <a:bodyPr lIns="45720" rIns="45720">
            <a:noAutofit/>
          </a:bodyPr>
          <a:lstStyle/>
          <a:p>
            <a:pPr marL="457200" indent="-457200">
              <a:lnSpc>
                <a:spcPct val="150000"/>
              </a:lnSpc>
            </a:pPr>
            <a:r>
              <a:rPr kumimoji="1" lang="zh-CN" altLang="en-GB" b="1" u="sng" dirty="0">
                <a:solidFill>
                  <a:srgbClr val="FF3300"/>
                </a:solidFill>
                <a:latin typeface="微软雅黑"/>
                <a:ea typeface="微软雅黑"/>
                <a:cs typeface="微软雅黑"/>
              </a:rPr>
              <a:t>从员工角度</a:t>
            </a:r>
            <a:endParaRPr kumimoji="1" lang="zh-CN" altLang="en-GB" b="1" dirty="0">
              <a:solidFill>
                <a:srgbClr val="FF3300"/>
              </a:solidFill>
              <a:latin typeface="微软雅黑"/>
              <a:ea typeface="微软雅黑"/>
              <a:cs typeface="微软雅黑"/>
            </a:endParaRPr>
          </a:p>
          <a:p>
            <a:pPr marL="457200" indent="-457200">
              <a:lnSpc>
                <a:spcPct val="150000"/>
              </a:lnSpc>
              <a:buFontTx/>
              <a:buChar char="•"/>
            </a:pPr>
            <a:r>
              <a:rPr kumimoji="1" lang="zh-CN" altLang="en-GB" dirty="0">
                <a:latin typeface="微软雅黑"/>
                <a:ea typeface="微软雅黑"/>
                <a:cs typeface="微软雅黑"/>
              </a:rPr>
              <a:t>明确标准，牵引自主努力方向</a:t>
            </a:r>
          </a:p>
          <a:p>
            <a:pPr marL="457200" indent="-457200">
              <a:lnSpc>
                <a:spcPct val="150000"/>
              </a:lnSpc>
              <a:buFontTx/>
              <a:buChar char="•"/>
            </a:pPr>
            <a:r>
              <a:rPr kumimoji="1" lang="zh-CN" altLang="en-GB" dirty="0">
                <a:latin typeface="微软雅黑"/>
                <a:ea typeface="微软雅黑"/>
                <a:cs typeface="微软雅黑"/>
              </a:rPr>
              <a:t>牵引员工努力提高个人绩效</a:t>
            </a:r>
          </a:p>
          <a:p>
            <a:pPr marL="457200" indent="-457200">
              <a:lnSpc>
                <a:spcPct val="150000"/>
              </a:lnSpc>
              <a:buFontTx/>
              <a:buChar char="•"/>
            </a:pPr>
            <a:r>
              <a:rPr kumimoji="1" lang="zh-CN" altLang="en-GB" dirty="0">
                <a:latin typeface="微软雅黑"/>
                <a:ea typeface="微软雅黑"/>
                <a:cs typeface="微软雅黑"/>
              </a:rPr>
              <a:t>了解并实践与企业经营战略相一致的人员吸引、激励与留用等人力资源管理体系</a:t>
            </a:r>
            <a:endParaRPr kumimoji="1" lang="zh-CN" altLang="en-US" dirty="0">
              <a:latin typeface="微软雅黑"/>
              <a:ea typeface="微软雅黑"/>
              <a:cs typeface="微软雅黑"/>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a:ea typeface="微软雅黑"/>
                <a:cs typeface="微软雅黑"/>
              </a:rPr>
              <a:t>人才盘点的内容（盘什么）</a:t>
            </a:r>
            <a:endParaRPr lang="zh-CN" altLang="en-US" dirty="0">
              <a:latin typeface="微软雅黑"/>
              <a:ea typeface="微软雅黑"/>
              <a:cs typeface="微软雅黑"/>
            </a:endParaRPr>
          </a:p>
        </p:txBody>
      </p:sp>
      <p:sp>
        <p:nvSpPr>
          <p:cNvPr id="5" name="圆角矩形 4"/>
          <p:cNvSpPr/>
          <p:nvPr/>
        </p:nvSpPr>
        <p:spPr>
          <a:xfrm>
            <a:off x="971600" y="1268760"/>
            <a:ext cx="1584176" cy="72008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2400" dirty="0" smtClean="0">
                <a:solidFill>
                  <a:srgbClr val="FF0000"/>
                </a:solidFill>
                <a:latin typeface="微软雅黑"/>
                <a:ea typeface="微软雅黑"/>
                <a:cs typeface="微软雅黑"/>
              </a:rPr>
              <a:t>盘什么？</a:t>
            </a:r>
            <a:endParaRPr lang="zh-CN" altLang="en-US" sz="2400" dirty="0">
              <a:solidFill>
                <a:srgbClr val="FF0000"/>
              </a:solidFill>
              <a:latin typeface="微软雅黑"/>
              <a:ea typeface="微软雅黑"/>
              <a:cs typeface="微软雅黑"/>
            </a:endParaRPr>
          </a:p>
        </p:txBody>
      </p:sp>
      <p:sp>
        <p:nvSpPr>
          <p:cNvPr id="6" name="TextBox 5"/>
          <p:cNvSpPr txBox="1"/>
          <p:nvPr/>
        </p:nvSpPr>
        <p:spPr>
          <a:xfrm>
            <a:off x="3059832" y="1398955"/>
            <a:ext cx="3384376" cy="528350"/>
          </a:xfrm>
          <a:prstGeom prst="rect">
            <a:avLst/>
          </a:prstGeom>
          <a:noFill/>
        </p:spPr>
        <p:txBody>
          <a:bodyPr wrap="square" rtlCol="0">
            <a:spAutoFit/>
          </a:bodyPr>
          <a:lstStyle/>
          <a:p>
            <a:pPr marL="285750" indent="-285750">
              <a:lnSpc>
                <a:spcPct val="150000"/>
              </a:lnSpc>
              <a:buClr>
                <a:srgbClr val="FF0000"/>
              </a:buClr>
              <a:buFont typeface="Wingdings" panose="05000000000000000000" pitchFamily="2" charset="2"/>
              <a:buChar char="p"/>
            </a:pPr>
            <a:r>
              <a:rPr lang="zh-CN" altLang="en-US" sz="2000" dirty="0" smtClean="0">
                <a:latin typeface="微软雅黑"/>
                <a:ea typeface="微软雅黑"/>
                <a:cs typeface="微软雅黑"/>
              </a:rPr>
              <a:t>盘点人才的现状及未来</a:t>
            </a:r>
            <a:endParaRPr lang="zh-CN" altLang="en-US" sz="2000" dirty="0">
              <a:latin typeface="微软雅黑"/>
              <a:ea typeface="微软雅黑"/>
              <a:cs typeface="微软雅黑"/>
            </a:endParaRPr>
          </a:p>
        </p:txBody>
      </p:sp>
      <p:sp>
        <p:nvSpPr>
          <p:cNvPr id="7" name="Rectangle 2"/>
          <p:cNvSpPr>
            <a:spLocks noChangeArrowheads="1"/>
          </p:cNvSpPr>
          <p:nvPr/>
        </p:nvSpPr>
        <p:spPr bwMode="auto">
          <a:xfrm>
            <a:off x="2536328" y="2636912"/>
            <a:ext cx="5204024" cy="1728192"/>
          </a:xfrm>
          <a:prstGeom prst="rect">
            <a:avLst/>
          </a:prstGeom>
          <a:solidFill>
            <a:srgbClr val="DDDDDD"/>
          </a:solidFill>
          <a:ln w="9525">
            <a:noFill/>
            <a:miter lim="800000"/>
            <a:headEnd/>
            <a:tailEnd/>
          </a:ln>
        </p:spPr>
        <p:txBody>
          <a:bodyPr anchor="ctr"/>
          <a:lstStyle/>
          <a:p>
            <a:pPr marL="285750" indent="-285750" defTabSz="957263">
              <a:lnSpc>
                <a:spcPct val="150000"/>
              </a:lnSpc>
              <a:spcBef>
                <a:spcPct val="20000"/>
              </a:spcBef>
              <a:buFont typeface="Wingdings" panose="05000000000000000000" pitchFamily="2" charset="2"/>
              <a:buChar char="Ø"/>
            </a:pPr>
            <a:r>
              <a:rPr lang="zh-CN" altLang="en-US" dirty="0" smtClean="0">
                <a:latin typeface="微软雅黑"/>
                <a:ea typeface="微软雅黑"/>
                <a:cs typeface="微软雅黑"/>
              </a:rPr>
              <a:t>目前</a:t>
            </a:r>
            <a:r>
              <a:rPr lang="zh-CN" altLang="en-US" dirty="0">
                <a:latin typeface="微软雅黑"/>
                <a:ea typeface="微软雅黑"/>
                <a:cs typeface="微软雅黑"/>
              </a:rPr>
              <a:t>人岗匹配</a:t>
            </a:r>
            <a:r>
              <a:rPr lang="zh-CN" altLang="en-US" dirty="0" smtClean="0">
                <a:latin typeface="微软雅黑"/>
                <a:ea typeface="微软雅黑"/>
                <a:cs typeface="微软雅黑"/>
              </a:rPr>
              <a:t>情况怎样？</a:t>
            </a:r>
            <a:endParaRPr lang="en-US" altLang="zh-CN" dirty="0" smtClean="0">
              <a:latin typeface="微软雅黑"/>
              <a:ea typeface="微软雅黑"/>
              <a:cs typeface="微软雅黑"/>
            </a:endParaRPr>
          </a:p>
          <a:p>
            <a:pPr marL="285750" indent="-285750" defTabSz="957263">
              <a:lnSpc>
                <a:spcPct val="150000"/>
              </a:lnSpc>
              <a:spcBef>
                <a:spcPct val="20000"/>
              </a:spcBef>
              <a:buFont typeface="Wingdings" panose="05000000000000000000" pitchFamily="2" charset="2"/>
              <a:buChar char="Ø"/>
            </a:pPr>
            <a:r>
              <a:rPr lang="zh-CN" altLang="en-US" dirty="0" smtClean="0">
                <a:latin typeface="微软雅黑"/>
                <a:ea typeface="微软雅黑"/>
                <a:cs typeface="微软雅黑"/>
              </a:rPr>
              <a:t>现有</a:t>
            </a:r>
            <a:r>
              <a:rPr lang="zh-CN" altLang="en-US" dirty="0">
                <a:latin typeface="微软雅黑"/>
                <a:ea typeface="微软雅黑"/>
                <a:cs typeface="微软雅黑"/>
              </a:rPr>
              <a:t>的人员稳定性如何</a:t>
            </a:r>
            <a:r>
              <a:rPr lang="zh-CN" altLang="en-US" dirty="0" smtClean="0">
                <a:latin typeface="微软雅黑"/>
                <a:ea typeface="微软雅黑"/>
                <a:cs typeface="微软雅黑"/>
              </a:rPr>
              <a:t>？</a:t>
            </a:r>
            <a:endParaRPr lang="en-US" altLang="zh-CN" dirty="0" smtClean="0">
              <a:latin typeface="微软雅黑"/>
              <a:ea typeface="微软雅黑"/>
              <a:cs typeface="微软雅黑"/>
            </a:endParaRPr>
          </a:p>
          <a:p>
            <a:pPr marL="285750" indent="-285750" defTabSz="957263">
              <a:lnSpc>
                <a:spcPct val="150000"/>
              </a:lnSpc>
              <a:spcBef>
                <a:spcPct val="20000"/>
              </a:spcBef>
              <a:buFont typeface="Wingdings" panose="05000000000000000000" pitchFamily="2" charset="2"/>
              <a:buChar char="Ø"/>
            </a:pPr>
            <a:r>
              <a:rPr lang="zh-CN" altLang="en-US" dirty="0" smtClean="0">
                <a:latin typeface="微软雅黑"/>
                <a:ea typeface="微软雅黑"/>
                <a:cs typeface="微软雅黑"/>
              </a:rPr>
              <a:t>影响员工稳</a:t>
            </a:r>
            <a:r>
              <a:rPr lang="zh-CN" altLang="en-US" dirty="0">
                <a:latin typeface="微软雅黑"/>
                <a:ea typeface="微软雅黑"/>
                <a:cs typeface="微软雅黑"/>
              </a:rPr>
              <a:t>定性的因素有哪些</a:t>
            </a:r>
            <a:r>
              <a:rPr lang="zh-CN" altLang="en-US" dirty="0" smtClean="0">
                <a:latin typeface="微软雅黑"/>
                <a:ea typeface="微软雅黑"/>
                <a:cs typeface="微软雅黑"/>
              </a:rPr>
              <a:t>？</a:t>
            </a:r>
            <a:endParaRPr lang="en-US" altLang="zh-CN" dirty="0" smtClean="0">
              <a:latin typeface="微软雅黑"/>
              <a:ea typeface="微软雅黑"/>
              <a:cs typeface="微软雅黑"/>
            </a:endParaRPr>
          </a:p>
          <a:p>
            <a:pPr marL="285750" indent="-285750" defTabSz="957263">
              <a:lnSpc>
                <a:spcPct val="150000"/>
              </a:lnSpc>
              <a:spcBef>
                <a:spcPct val="20000"/>
              </a:spcBef>
              <a:buFont typeface="Wingdings" panose="05000000000000000000" pitchFamily="2" charset="2"/>
              <a:buChar char="Ø"/>
            </a:pPr>
            <a:r>
              <a:rPr lang="zh-CN" altLang="en-US" dirty="0" smtClean="0">
                <a:latin typeface="微软雅黑"/>
                <a:ea typeface="微软雅黑"/>
                <a:cs typeface="微软雅黑"/>
              </a:rPr>
              <a:t>员工</a:t>
            </a:r>
            <a:r>
              <a:rPr lang="zh-CN" altLang="en-US" dirty="0">
                <a:latin typeface="微软雅黑"/>
                <a:ea typeface="微软雅黑"/>
                <a:cs typeface="微软雅黑"/>
              </a:rPr>
              <a:t>现</a:t>
            </a:r>
            <a:r>
              <a:rPr lang="zh-CN" altLang="en-US" dirty="0" smtClean="0">
                <a:latin typeface="微软雅黑"/>
                <a:ea typeface="微软雅黑"/>
                <a:cs typeface="微软雅黑"/>
              </a:rPr>
              <a:t>岗位绩效</a:t>
            </a:r>
            <a:r>
              <a:rPr lang="zh-CN" altLang="en-US" dirty="0">
                <a:latin typeface="微软雅黑"/>
                <a:ea typeface="微软雅黑"/>
                <a:cs typeface="微软雅黑"/>
              </a:rPr>
              <a:t>如何</a:t>
            </a:r>
            <a:r>
              <a:rPr lang="zh-CN" altLang="en-US" dirty="0" smtClean="0">
                <a:latin typeface="微软雅黑"/>
                <a:ea typeface="微软雅黑"/>
                <a:cs typeface="微软雅黑"/>
              </a:rPr>
              <a:t>？</a:t>
            </a:r>
            <a:endParaRPr lang="en-US" altLang="zh-CN" dirty="0" smtClean="0">
              <a:latin typeface="微软雅黑"/>
              <a:ea typeface="微软雅黑"/>
              <a:cs typeface="微软雅黑"/>
            </a:endParaRPr>
          </a:p>
          <a:p>
            <a:pPr marL="285750" indent="-285750" defTabSz="957263">
              <a:lnSpc>
                <a:spcPct val="150000"/>
              </a:lnSpc>
              <a:spcBef>
                <a:spcPct val="20000"/>
              </a:spcBef>
              <a:buFont typeface="Wingdings" panose="05000000000000000000" pitchFamily="2" charset="2"/>
              <a:buChar char="Ø"/>
            </a:pPr>
            <a:r>
              <a:rPr lang="zh-CN" altLang="en-US" dirty="0" smtClean="0">
                <a:latin typeface="微软雅黑"/>
                <a:ea typeface="微软雅黑"/>
                <a:cs typeface="微软雅黑"/>
              </a:rPr>
              <a:t>绩效</a:t>
            </a:r>
            <a:r>
              <a:rPr lang="zh-CN" altLang="en-US" dirty="0">
                <a:latin typeface="微软雅黑"/>
                <a:ea typeface="微软雅黑"/>
                <a:cs typeface="微软雅黑"/>
              </a:rPr>
              <a:t>高低的原因是什么？</a:t>
            </a:r>
            <a:r>
              <a:rPr lang="zh-CN" altLang="en-US" dirty="0" smtClean="0">
                <a:latin typeface="微软雅黑"/>
                <a:ea typeface="微软雅黑"/>
                <a:cs typeface="微软雅黑"/>
              </a:rPr>
              <a:t>如何</a:t>
            </a:r>
            <a:r>
              <a:rPr lang="zh-CN" altLang="en-US" dirty="0">
                <a:latin typeface="微软雅黑"/>
                <a:ea typeface="微软雅黑"/>
                <a:cs typeface="微软雅黑"/>
              </a:rPr>
              <a:t>改善？</a:t>
            </a:r>
          </a:p>
        </p:txBody>
      </p:sp>
      <p:sp>
        <p:nvSpPr>
          <p:cNvPr id="8" name="Rectangle 3"/>
          <p:cNvSpPr>
            <a:spLocks noChangeArrowheads="1"/>
          </p:cNvSpPr>
          <p:nvPr/>
        </p:nvSpPr>
        <p:spPr bwMode="auto">
          <a:xfrm>
            <a:off x="1088907" y="2708920"/>
            <a:ext cx="1034821" cy="493713"/>
          </a:xfrm>
          <a:prstGeom prst="rect">
            <a:avLst/>
          </a:prstGeom>
          <a:solidFill>
            <a:srgbClr val="DDDDDD"/>
          </a:solidFill>
          <a:ln w="9525">
            <a:noFill/>
            <a:miter lim="800000"/>
            <a:headEnd/>
            <a:tailEnd/>
          </a:ln>
        </p:spPr>
        <p:txBody>
          <a:bodyPr anchor="ctr"/>
          <a:lstStyle/>
          <a:p>
            <a:pPr defTabSz="957263">
              <a:spcBef>
                <a:spcPct val="20000"/>
              </a:spcBef>
            </a:pPr>
            <a:r>
              <a:rPr lang="zh-CN" altLang="en-US" sz="2000" dirty="0" smtClean="0">
                <a:solidFill>
                  <a:srgbClr val="FF0000"/>
                </a:solidFill>
                <a:latin typeface="微软雅黑"/>
                <a:ea typeface="微软雅黑"/>
                <a:cs typeface="微软雅黑"/>
              </a:rPr>
              <a:t>现状</a:t>
            </a:r>
            <a:endParaRPr lang="zh-CN" altLang="en-US" sz="2000" dirty="0">
              <a:solidFill>
                <a:srgbClr val="FF0000"/>
              </a:solidFill>
              <a:latin typeface="微软雅黑"/>
              <a:ea typeface="微软雅黑"/>
              <a:cs typeface="微软雅黑"/>
            </a:endParaRPr>
          </a:p>
        </p:txBody>
      </p:sp>
      <p:sp>
        <p:nvSpPr>
          <p:cNvPr id="9" name="Rectangle 2"/>
          <p:cNvSpPr>
            <a:spLocks noChangeArrowheads="1"/>
          </p:cNvSpPr>
          <p:nvPr/>
        </p:nvSpPr>
        <p:spPr bwMode="auto">
          <a:xfrm>
            <a:off x="2513316" y="4581128"/>
            <a:ext cx="5204024" cy="1728192"/>
          </a:xfrm>
          <a:prstGeom prst="rect">
            <a:avLst/>
          </a:prstGeom>
          <a:solidFill>
            <a:srgbClr val="DDDDDD"/>
          </a:solidFill>
          <a:ln w="9525">
            <a:noFill/>
            <a:miter lim="800000"/>
            <a:headEnd/>
            <a:tailEnd/>
          </a:ln>
        </p:spPr>
        <p:txBody>
          <a:bodyPr anchor="ctr"/>
          <a:lstStyle/>
          <a:p>
            <a:pPr marL="285750" indent="-285750" defTabSz="957263">
              <a:lnSpc>
                <a:spcPct val="150000"/>
              </a:lnSpc>
              <a:spcBef>
                <a:spcPct val="20000"/>
              </a:spcBef>
              <a:buFont typeface="Wingdings" panose="05000000000000000000" pitchFamily="2" charset="2"/>
              <a:buChar char="Ø"/>
            </a:pPr>
            <a:r>
              <a:rPr lang="zh-CN" altLang="en-US" dirty="0" smtClean="0">
                <a:latin typeface="微软雅黑"/>
                <a:ea typeface="微软雅黑"/>
                <a:cs typeface="微软雅黑"/>
              </a:rPr>
              <a:t>员工</a:t>
            </a:r>
            <a:r>
              <a:rPr lang="zh-CN" altLang="en-US" dirty="0">
                <a:latin typeface="微软雅黑"/>
                <a:ea typeface="微软雅黑"/>
                <a:cs typeface="微软雅黑"/>
              </a:rPr>
              <a:t>的未来</a:t>
            </a:r>
            <a:r>
              <a:rPr lang="zh-CN" altLang="en-US" dirty="0" smtClean="0">
                <a:latin typeface="微软雅黑"/>
                <a:ea typeface="微软雅黑"/>
                <a:cs typeface="微软雅黑"/>
              </a:rPr>
              <a:t>发展方向</a:t>
            </a:r>
            <a:r>
              <a:rPr lang="zh-CN" altLang="en-US" dirty="0">
                <a:latin typeface="微软雅黑"/>
                <a:ea typeface="微软雅黑"/>
                <a:cs typeface="微软雅黑"/>
              </a:rPr>
              <a:t>在哪里</a:t>
            </a:r>
            <a:r>
              <a:rPr lang="zh-CN" altLang="en-US" dirty="0" smtClean="0">
                <a:latin typeface="微软雅黑"/>
                <a:ea typeface="微软雅黑"/>
                <a:cs typeface="微软雅黑"/>
              </a:rPr>
              <a:t>？</a:t>
            </a:r>
            <a:endParaRPr lang="en-US" altLang="zh-CN" dirty="0" smtClean="0">
              <a:latin typeface="微软雅黑"/>
              <a:ea typeface="微软雅黑"/>
              <a:cs typeface="微软雅黑"/>
            </a:endParaRPr>
          </a:p>
          <a:p>
            <a:pPr marL="285750" indent="-285750" defTabSz="957263">
              <a:lnSpc>
                <a:spcPct val="150000"/>
              </a:lnSpc>
              <a:spcBef>
                <a:spcPct val="20000"/>
              </a:spcBef>
              <a:buFont typeface="Wingdings" panose="05000000000000000000" pitchFamily="2" charset="2"/>
              <a:buChar char="Ø"/>
            </a:pPr>
            <a:r>
              <a:rPr lang="zh-CN" altLang="en-US" dirty="0" smtClean="0">
                <a:latin typeface="微软雅黑"/>
                <a:ea typeface="微软雅黑"/>
                <a:cs typeface="微软雅黑"/>
              </a:rPr>
              <a:t>核心</a:t>
            </a:r>
            <a:r>
              <a:rPr lang="zh-CN" altLang="en-US" dirty="0">
                <a:latin typeface="微软雅黑"/>
                <a:ea typeface="微软雅黑"/>
                <a:cs typeface="微软雅黑"/>
              </a:rPr>
              <a:t>骨干是谁</a:t>
            </a:r>
            <a:r>
              <a:rPr lang="zh-CN" altLang="en-US" dirty="0" smtClean="0">
                <a:latin typeface="微软雅黑"/>
                <a:ea typeface="微软雅黑"/>
                <a:cs typeface="微软雅黑"/>
              </a:rPr>
              <a:t>？</a:t>
            </a:r>
            <a:endParaRPr lang="en-US" altLang="zh-CN" dirty="0" smtClean="0">
              <a:latin typeface="微软雅黑"/>
              <a:ea typeface="微软雅黑"/>
              <a:cs typeface="微软雅黑"/>
            </a:endParaRPr>
          </a:p>
          <a:p>
            <a:pPr marL="285750" indent="-285750" defTabSz="957263">
              <a:lnSpc>
                <a:spcPct val="150000"/>
              </a:lnSpc>
              <a:spcBef>
                <a:spcPct val="20000"/>
              </a:spcBef>
              <a:buFont typeface="Wingdings" panose="05000000000000000000" pitchFamily="2" charset="2"/>
              <a:buChar char="Ø"/>
            </a:pPr>
            <a:r>
              <a:rPr lang="zh-CN" altLang="en-US" dirty="0" smtClean="0">
                <a:latin typeface="微软雅黑"/>
                <a:ea typeface="微软雅黑"/>
                <a:cs typeface="微软雅黑"/>
              </a:rPr>
              <a:t>谁可以进入</a:t>
            </a:r>
            <a:r>
              <a:rPr lang="zh-CN" altLang="en-US" dirty="0">
                <a:latin typeface="微软雅黑"/>
                <a:ea typeface="微软雅黑"/>
                <a:cs typeface="微软雅黑"/>
              </a:rPr>
              <a:t>人才梯队</a:t>
            </a:r>
            <a:r>
              <a:rPr lang="zh-CN" altLang="en-US" dirty="0" smtClean="0">
                <a:latin typeface="微软雅黑"/>
                <a:ea typeface="微软雅黑"/>
                <a:cs typeface="微软雅黑"/>
              </a:rPr>
              <a:t>？</a:t>
            </a:r>
            <a:endParaRPr lang="en-US" altLang="zh-CN" dirty="0" smtClean="0">
              <a:latin typeface="微软雅黑"/>
              <a:ea typeface="微软雅黑"/>
              <a:cs typeface="微软雅黑"/>
            </a:endParaRPr>
          </a:p>
          <a:p>
            <a:pPr marL="285750" indent="-285750" defTabSz="957263">
              <a:lnSpc>
                <a:spcPct val="150000"/>
              </a:lnSpc>
              <a:spcBef>
                <a:spcPct val="20000"/>
              </a:spcBef>
              <a:buFont typeface="Wingdings" panose="05000000000000000000" pitchFamily="2" charset="2"/>
              <a:buChar char="Ø"/>
            </a:pPr>
            <a:r>
              <a:rPr lang="zh-CN" altLang="en-US" dirty="0" smtClean="0">
                <a:latin typeface="微软雅黑"/>
                <a:ea typeface="微软雅黑"/>
                <a:cs typeface="微软雅黑"/>
              </a:rPr>
              <a:t>人才</a:t>
            </a:r>
            <a:r>
              <a:rPr lang="zh-CN" altLang="en-US" dirty="0">
                <a:latin typeface="微软雅黑"/>
                <a:ea typeface="微软雅黑"/>
                <a:cs typeface="微软雅黑"/>
              </a:rPr>
              <a:t>培养的方式是</a:t>
            </a:r>
            <a:r>
              <a:rPr lang="zh-CN" altLang="en-US" dirty="0" smtClean="0">
                <a:latin typeface="微软雅黑"/>
                <a:ea typeface="微软雅黑"/>
                <a:cs typeface="微软雅黑"/>
              </a:rPr>
              <a:t>什么？</a:t>
            </a:r>
            <a:endParaRPr lang="zh-CN" altLang="en-US" dirty="0">
              <a:latin typeface="微软雅黑"/>
              <a:ea typeface="微软雅黑"/>
              <a:cs typeface="微软雅黑"/>
            </a:endParaRPr>
          </a:p>
        </p:txBody>
      </p:sp>
      <p:sp>
        <p:nvSpPr>
          <p:cNvPr id="10" name="Rectangle 3"/>
          <p:cNvSpPr>
            <a:spLocks noChangeArrowheads="1"/>
          </p:cNvSpPr>
          <p:nvPr/>
        </p:nvSpPr>
        <p:spPr bwMode="auto">
          <a:xfrm>
            <a:off x="1065895" y="4653136"/>
            <a:ext cx="1034821" cy="493713"/>
          </a:xfrm>
          <a:prstGeom prst="rect">
            <a:avLst/>
          </a:prstGeom>
          <a:solidFill>
            <a:srgbClr val="DDDDDD"/>
          </a:solidFill>
          <a:ln w="9525">
            <a:noFill/>
            <a:miter lim="800000"/>
            <a:headEnd/>
            <a:tailEnd/>
          </a:ln>
        </p:spPr>
        <p:txBody>
          <a:bodyPr anchor="ctr"/>
          <a:lstStyle/>
          <a:p>
            <a:pPr defTabSz="957263">
              <a:spcBef>
                <a:spcPct val="20000"/>
              </a:spcBef>
            </a:pPr>
            <a:r>
              <a:rPr lang="zh-CN" altLang="en-US" sz="2000" dirty="0" smtClean="0">
                <a:solidFill>
                  <a:srgbClr val="FF0000"/>
                </a:solidFill>
                <a:latin typeface="微软雅黑"/>
                <a:ea typeface="微软雅黑"/>
                <a:cs typeface="微软雅黑"/>
              </a:rPr>
              <a:t>未来</a:t>
            </a:r>
            <a:endParaRPr lang="zh-CN" altLang="en-US" sz="2000" dirty="0">
              <a:solidFill>
                <a:srgbClr val="FF0000"/>
              </a:solidFill>
              <a:latin typeface="微软雅黑"/>
              <a:ea typeface="微软雅黑"/>
              <a:cs typeface="微软雅黑"/>
            </a:endParaRPr>
          </a:p>
        </p:txBody>
      </p:sp>
    </p:spTree>
    <p:extLst>
      <p:ext uri="{BB962C8B-B14F-4D97-AF65-F5344CB8AC3E}">
        <p14:creationId xmlns:p14="http://schemas.microsoft.com/office/powerpoint/2010/main" val="13017451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人才盘点的范围</a:t>
            </a:r>
            <a:endParaRPr lang="zh-CN" altLang="en-US" dirty="0"/>
          </a:p>
        </p:txBody>
      </p:sp>
      <p:sp>
        <p:nvSpPr>
          <p:cNvPr id="4" name="矩形 3"/>
          <p:cNvSpPr/>
          <p:nvPr/>
        </p:nvSpPr>
        <p:spPr>
          <a:xfrm>
            <a:off x="2757929" y="4119872"/>
            <a:ext cx="5630495" cy="1829407"/>
          </a:xfrm>
          <a:prstGeom prst="rect">
            <a:avLst/>
          </a:prstGeom>
          <a:solidFill>
            <a:srgbClr val="DDDDDD"/>
          </a:solidFill>
          <a:ln w="9525">
            <a:noFill/>
            <a:miter lim="800000"/>
            <a:headEnd/>
            <a:tailEnd/>
          </a:ln>
        </p:spPr>
        <p:txBody>
          <a:bodyPr anchor="ctr"/>
          <a:lstStyle/>
          <a:p>
            <a:pPr marL="285750" indent="-285750" defTabSz="957263">
              <a:lnSpc>
                <a:spcPct val="150000"/>
              </a:lnSpc>
              <a:spcBef>
                <a:spcPct val="20000"/>
              </a:spcBef>
              <a:buFont typeface="Wingdings" panose="05000000000000000000" pitchFamily="2" charset="2"/>
              <a:buChar char="Ø"/>
            </a:pPr>
            <a:r>
              <a:rPr lang="zh-CN" altLang="en-US" sz="1600" dirty="0" smtClean="0">
                <a:ea typeface="楷体_GB2312" pitchFamily="49" charset="-122"/>
              </a:rPr>
              <a:t>组织盘点</a:t>
            </a:r>
            <a:r>
              <a:rPr lang="zh-CN" altLang="en-US" sz="1600" dirty="0">
                <a:ea typeface="楷体_GB2312" pitchFamily="49" charset="-122"/>
              </a:rPr>
              <a:t>，包括</a:t>
            </a:r>
            <a:r>
              <a:rPr lang="zh-CN" altLang="en-US" sz="1600" dirty="0" smtClean="0">
                <a:ea typeface="楷体_GB2312" pitchFamily="49" charset="-122"/>
              </a:rPr>
              <a:t>组织的</a:t>
            </a:r>
            <a:r>
              <a:rPr lang="zh-CN" altLang="en-US" sz="1600" dirty="0">
                <a:ea typeface="楷体_GB2312" pitchFamily="49" charset="-122"/>
              </a:rPr>
              <a:t>战略、组织架构、关键岗位的职责、人员编制、组织氛围等进行盘点。</a:t>
            </a:r>
          </a:p>
          <a:p>
            <a:pPr marL="285750" indent="-285750" defTabSz="957263">
              <a:lnSpc>
                <a:spcPct val="150000"/>
              </a:lnSpc>
              <a:spcBef>
                <a:spcPct val="20000"/>
              </a:spcBef>
              <a:buFont typeface="Wingdings" panose="05000000000000000000" pitchFamily="2" charset="2"/>
              <a:buChar char="Ø"/>
            </a:pPr>
            <a:r>
              <a:rPr lang="zh-CN" altLang="en-US" sz="1600" dirty="0">
                <a:ea typeface="楷体_GB2312" pitchFamily="49" charset="-122"/>
              </a:rPr>
              <a:t>组织</a:t>
            </a:r>
            <a:r>
              <a:rPr lang="zh-CN" altLang="en-US" sz="1600" dirty="0" smtClean="0">
                <a:ea typeface="楷体_GB2312" pitchFamily="49" charset="-122"/>
              </a:rPr>
              <a:t>盘点按照</a:t>
            </a:r>
            <a:r>
              <a:rPr lang="zh-CN" altLang="en-US" sz="1600" dirty="0">
                <a:ea typeface="楷体_GB2312" pitchFamily="49" charset="-122"/>
              </a:rPr>
              <a:t>战略</a:t>
            </a:r>
            <a:r>
              <a:rPr lang="en-US" altLang="zh-CN" sz="1600" dirty="0">
                <a:ea typeface="楷体_GB2312" pitchFamily="49" charset="-122"/>
              </a:rPr>
              <a:t>——</a:t>
            </a:r>
            <a:r>
              <a:rPr lang="zh-CN" altLang="en-US" sz="1600" dirty="0">
                <a:ea typeface="楷体_GB2312" pitchFamily="49" charset="-122"/>
              </a:rPr>
              <a:t>组织</a:t>
            </a:r>
            <a:r>
              <a:rPr lang="en-US" altLang="zh-CN" sz="1600" dirty="0">
                <a:ea typeface="楷体_GB2312" pitchFamily="49" charset="-122"/>
              </a:rPr>
              <a:t>——</a:t>
            </a:r>
            <a:r>
              <a:rPr lang="zh-CN" altLang="en-US" sz="1600" dirty="0">
                <a:ea typeface="楷体_GB2312" pitchFamily="49" charset="-122"/>
              </a:rPr>
              <a:t>人才的逻辑，组织结构的盘点优先于对人才的盘点。</a:t>
            </a:r>
          </a:p>
        </p:txBody>
      </p:sp>
      <p:sp>
        <p:nvSpPr>
          <p:cNvPr id="5" name="矩形 4"/>
          <p:cNvSpPr/>
          <p:nvPr/>
        </p:nvSpPr>
        <p:spPr>
          <a:xfrm>
            <a:off x="539552" y="1527096"/>
            <a:ext cx="1980029" cy="400110"/>
          </a:xfrm>
          <a:prstGeom prst="rect">
            <a:avLst/>
          </a:prstGeom>
          <a:solidFill>
            <a:srgbClr val="DDDDDD"/>
          </a:solidFill>
          <a:ln w="9525">
            <a:noFill/>
            <a:miter lim="800000"/>
            <a:headEnd/>
            <a:tailEnd/>
          </a:ln>
        </p:spPr>
        <p:txBody>
          <a:bodyPr anchor="ctr"/>
          <a:lstStyle/>
          <a:p>
            <a:pPr defTabSz="957263">
              <a:spcBef>
                <a:spcPct val="20000"/>
              </a:spcBef>
            </a:pPr>
            <a:r>
              <a:rPr lang="zh-CN" altLang="en-US" sz="2000" dirty="0">
                <a:solidFill>
                  <a:srgbClr val="FF0000"/>
                </a:solidFill>
                <a:ea typeface="楷体_GB2312" pitchFamily="49" charset="-122"/>
              </a:rPr>
              <a:t>管理潜力的人才</a:t>
            </a:r>
          </a:p>
        </p:txBody>
      </p:sp>
      <p:sp>
        <p:nvSpPr>
          <p:cNvPr id="6" name="矩形 5"/>
          <p:cNvSpPr/>
          <p:nvPr/>
        </p:nvSpPr>
        <p:spPr>
          <a:xfrm>
            <a:off x="2843808" y="1340769"/>
            <a:ext cx="5688632" cy="2088232"/>
          </a:xfrm>
          <a:prstGeom prst="rect">
            <a:avLst/>
          </a:prstGeom>
          <a:solidFill>
            <a:srgbClr val="DDDDDD"/>
          </a:solidFill>
          <a:ln w="9525">
            <a:noFill/>
            <a:miter lim="800000"/>
            <a:headEnd/>
            <a:tailEnd/>
          </a:ln>
        </p:spPr>
        <p:txBody>
          <a:bodyPr anchor="ctr"/>
          <a:lstStyle/>
          <a:p>
            <a:pPr marL="285750" indent="-285750" defTabSz="957263">
              <a:lnSpc>
                <a:spcPct val="150000"/>
              </a:lnSpc>
              <a:spcBef>
                <a:spcPct val="20000"/>
              </a:spcBef>
              <a:buFont typeface="Wingdings" panose="05000000000000000000" pitchFamily="2" charset="2"/>
              <a:buChar char="Ø"/>
            </a:pPr>
            <a:r>
              <a:rPr lang="zh-CN" altLang="en-US" sz="1600" dirty="0">
                <a:ea typeface="楷体_GB2312" pitchFamily="49" charset="-122"/>
              </a:rPr>
              <a:t>人才盘点的过程实际上是识别关键人才的过程。因此，人才盘点的范围不局限于关键人才，而是对全企业所有具有管理潜力的人才进行盘点，从中甄选出关键人才</a:t>
            </a:r>
            <a:r>
              <a:rPr lang="zh-CN" altLang="en-US" sz="1600" dirty="0" smtClean="0">
                <a:ea typeface="楷体_GB2312" pitchFamily="49" charset="-122"/>
              </a:rPr>
              <a:t>。</a:t>
            </a:r>
            <a:endParaRPr lang="en-US" altLang="zh-CN" sz="1600" dirty="0" smtClean="0">
              <a:ea typeface="楷体_GB2312" pitchFamily="49" charset="-122"/>
            </a:endParaRPr>
          </a:p>
          <a:p>
            <a:pPr marL="285750" indent="-285750" defTabSz="957263">
              <a:lnSpc>
                <a:spcPct val="150000"/>
              </a:lnSpc>
              <a:spcBef>
                <a:spcPct val="20000"/>
              </a:spcBef>
              <a:buFont typeface="Wingdings" panose="05000000000000000000" pitchFamily="2" charset="2"/>
              <a:buChar char="Ø"/>
            </a:pPr>
            <a:r>
              <a:rPr lang="zh-CN" altLang="en-US" sz="1600" dirty="0" smtClean="0">
                <a:ea typeface="楷体_GB2312" pitchFamily="49" charset="-122"/>
              </a:rPr>
              <a:t>关键人才一般</a:t>
            </a:r>
            <a:r>
              <a:rPr lang="zh-CN" altLang="en-US" sz="1600" dirty="0">
                <a:ea typeface="楷体_GB2312" pitchFamily="49" charset="-122"/>
              </a:rPr>
              <a:t>包括：高业绩、高能力人才；高业绩、中能力人才；中业绩、高能力人才。</a:t>
            </a:r>
          </a:p>
        </p:txBody>
      </p:sp>
      <p:sp>
        <p:nvSpPr>
          <p:cNvPr id="7" name="矩形 6"/>
          <p:cNvSpPr/>
          <p:nvPr/>
        </p:nvSpPr>
        <p:spPr>
          <a:xfrm>
            <a:off x="608987" y="4109010"/>
            <a:ext cx="1910593" cy="400110"/>
          </a:xfrm>
          <a:prstGeom prst="rect">
            <a:avLst/>
          </a:prstGeom>
          <a:solidFill>
            <a:srgbClr val="DDDDDD"/>
          </a:solidFill>
          <a:ln w="9525">
            <a:noFill/>
            <a:miter lim="800000"/>
            <a:headEnd/>
            <a:tailEnd/>
          </a:ln>
        </p:spPr>
        <p:txBody>
          <a:bodyPr anchor="ctr"/>
          <a:lstStyle/>
          <a:p>
            <a:pPr algn="ctr" defTabSz="957263">
              <a:spcBef>
                <a:spcPct val="20000"/>
              </a:spcBef>
            </a:pPr>
            <a:r>
              <a:rPr lang="zh-CN" altLang="en-US" sz="2000" dirty="0" smtClean="0">
                <a:solidFill>
                  <a:srgbClr val="FF0000"/>
                </a:solidFill>
                <a:ea typeface="楷体_GB2312" pitchFamily="49" charset="-122"/>
              </a:rPr>
              <a:t>组织盘点</a:t>
            </a:r>
            <a:endParaRPr lang="zh-CN" altLang="en-US" sz="2000" dirty="0">
              <a:solidFill>
                <a:srgbClr val="FF0000"/>
              </a:solidFill>
              <a:ea typeface="楷体_GB2312" pitchFamily="49" charset="-122"/>
            </a:endParaRPr>
          </a:p>
        </p:txBody>
      </p:sp>
    </p:spTree>
    <p:extLst>
      <p:ext uri="{BB962C8B-B14F-4D97-AF65-F5344CB8AC3E}">
        <p14:creationId xmlns:p14="http://schemas.microsoft.com/office/powerpoint/2010/main" val="101188503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a:ea typeface="微软雅黑"/>
                <a:cs typeface="微软雅黑"/>
              </a:rPr>
              <a:t>人才盘点的方式（怎么盘）</a:t>
            </a:r>
            <a:endParaRPr lang="zh-CN" altLang="en-US" dirty="0">
              <a:latin typeface="微软雅黑"/>
              <a:ea typeface="微软雅黑"/>
              <a:cs typeface="微软雅黑"/>
            </a:endParaRPr>
          </a:p>
        </p:txBody>
      </p:sp>
      <p:sp>
        <p:nvSpPr>
          <p:cNvPr id="6" name="矩形 5"/>
          <p:cNvSpPr/>
          <p:nvPr/>
        </p:nvSpPr>
        <p:spPr>
          <a:xfrm>
            <a:off x="322412" y="874465"/>
            <a:ext cx="8280920" cy="397545"/>
          </a:xfrm>
          <a:prstGeom prst="rect">
            <a:avLst/>
          </a:prstGeom>
        </p:spPr>
        <p:txBody>
          <a:bodyPr wrap="square">
            <a:spAutoFit/>
          </a:bodyPr>
          <a:lstStyle/>
          <a:p>
            <a:pPr marL="285750" lvl="0" indent="-285750">
              <a:lnSpc>
                <a:spcPct val="150000"/>
              </a:lnSpc>
              <a:buClr>
                <a:srgbClr val="FF0000"/>
              </a:buClr>
              <a:buFont typeface="Wingdings" panose="05000000000000000000" pitchFamily="2" charset="2"/>
              <a:buChar char="p"/>
            </a:pPr>
            <a:r>
              <a:rPr lang="zh-CN" altLang="en-US" dirty="0">
                <a:solidFill>
                  <a:srgbClr val="000000"/>
                </a:solidFill>
                <a:latin typeface="微软雅黑"/>
                <a:ea typeface="微软雅黑"/>
                <a:cs typeface="微软雅黑"/>
              </a:rPr>
              <a:t>人才盘点主要有两种方式：“开门”盘点和“关门”盘点</a:t>
            </a:r>
            <a:r>
              <a:rPr lang="zh-CN" altLang="en-US" dirty="0" smtClean="0">
                <a:solidFill>
                  <a:srgbClr val="000000"/>
                </a:solidFill>
                <a:latin typeface="微软雅黑"/>
                <a:ea typeface="微软雅黑"/>
                <a:cs typeface="微软雅黑"/>
              </a:rPr>
              <a:t>。</a:t>
            </a:r>
            <a:endParaRPr lang="en-US" altLang="zh-CN" dirty="0" smtClean="0">
              <a:solidFill>
                <a:srgbClr val="000000"/>
              </a:solidFill>
              <a:latin typeface="微软雅黑"/>
              <a:ea typeface="微软雅黑"/>
              <a:cs typeface="微软雅黑"/>
            </a:endParaRPr>
          </a:p>
        </p:txBody>
      </p:sp>
      <p:sp>
        <p:nvSpPr>
          <p:cNvPr id="8" name="矩形 7"/>
          <p:cNvSpPr/>
          <p:nvPr/>
        </p:nvSpPr>
        <p:spPr>
          <a:xfrm>
            <a:off x="757263" y="1648793"/>
            <a:ext cx="7185421" cy="307777"/>
          </a:xfrm>
          <a:prstGeom prst="rect">
            <a:avLst/>
          </a:prstGeom>
        </p:spPr>
        <p:txBody>
          <a:bodyPr wrap="square">
            <a:spAutoFit/>
          </a:bodyPr>
          <a:lstStyle/>
          <a:p>
            <a:pPr lvl="0"/>
            <a:endParaRPr lang="zh-CN" altLang="en-US" dirty="0">
              <a:latin typeface="微软雅黑"/>
              <a:ea typeface="微软雅黑"/>
              <a:cs typeface="微软雅黑"/>
            </a:endParaRPr>
          </a:p>
        </p:txBody>
      </p:sp>
      <p:sp>
        <p:nvSpPr>
          <p:cNvPr id="11" name="矩形 10"/>
          <p:cNvSpPr/>
          <p:nvPr/>
        </p:nvSpPr>
        <p:spPr>
          <a:xfrm>
            <a:off x="1821116" y="6013251"/>
            <a:ext cx="5283511" cy="338554"/>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wrap="square">
            <a:spAutoFit/>
          </a:bodyPr>
          <a:lstStyle/>
          <a:p>
            <a:pPr lvl="0"/>
            <a:r>
              <a:rPr lang="zh-CN" altLang="en-US" sz="1600" dirty="0">
                <a:solidFill>
                  <a:srgbClr val="FF0000"/>
                </a:solidFill>
                <a:latin typeface="微软雅黑"/>
                <a:ea typeface="微软雅黑"/>
                <a:cs typeface="微软雅黑"/>
              </a:rPr>
              <a:t>“开门”</a:t>
            </a:r>
            <a:r>
              <a:rPr lang="zh-CN" altLang="en-US" sz="1600" dirty="0" smtClean="0">
                <a:solidFill>
                  <a:srgbClr val="FF0000"/>
                </a:solidFill>
                <a:latin typeface="微软雅黑"/>
                <a:ea typeface="微软雅黑"/>
                <a:cs typeface="微软雅黑"/>
              </a:rPr>
              <a:t>盘点更能</a:t>
            </a:r>
            <a:r>
              <a:rPr lang="zh-CN" altLang="en-US" sz="1600" dirty="0">
                <a:solidFill>
                  <a:srgbClr val="FF0000"/>
                </a:solidFill>
                <a:latin typeface="微软雅黑"/>
                <a:ea typeface="微软雅黑"/>
                <a:cs typeface="微软雅黑"/>
              </a:rPr>
              <a:t>起到培养管理者用人、识人的</a:t>
            </a:r>
            <a:r>
              <a:rPr lang="zh-CN" altLang="en-US" sz="1600" dirty="0" smtClean="0">
                <a:solidFill>
                  <a:srgbClr val="FF0000"/>
                </a:solidFill>
                <a:latin typeface="微软雅黑"/>
                <a:ea typeface="微软雅黑"/>
                <a:cs typeface="微软雅黑"/>
              </a:rPr>
              <a:t>能力</a:t>
            </a:r>
            <a:endParaRPr lang="zh-CN" altLang="en-US" sz="1600" dirty="0">
              <a:solidFill>
                <a:srgbClr val="FF0000"/>
              </a:solidFill>
              <a:latin typeface="微软雅黑"/>
              <a:ea typeface="微软雅黑"/>
              <a:cs typeface="微软雅黑"/>
            </a:endParaRPr>
          </a:p>
        </p:txBody>
      </p:sp>
      <p:sp>
        <p:nvSpPr>
          <p:cNvPr id="12" name="矩形 11"/>
          <p:cNvSpPr/>
          <p:nvPr/>
        </p:nvSpPr>
        <p:spPr>
          <a:xfrm>
            <a:off x="1835696" y="1648793"/>
            <a:ext cx="6703664" cy="1837426"/>
          </a:xfrm>
          <a:prstGeom prst="rect">
            <a:avLst/>
          </a:prstGeom>
          <a:solidFill>
            <a:srgbClr val="DDDDDD"/>
          </a:solidFill>
          <a:ln w="9525">
            <a:noFill/>
            <a:miter lim="800000"/>
            <a:headEnd/>
            <a:tailEnd/>
          </a:ln>
        </p:spPr>
        <p:txBody>
          <a:bodyPr anchor="ctr"/>
          <a:lstStyle/>
          <a:p>
            <a:pPr marL="285750" indent="-285750" defTabSz="957263">
              <a:lnSpc>
                <a:spcPct val="150000"/>
              </a:lnSpc>
              <a:spcBef>
                <a:spcPct val="20000"/>
              </a:spcBef>
              <a:buFont typeface="Wingdings" panose="05000000000000000000" pitchFamily="2" charset="2"/>
              <a:buChar char="Ø"/>
            </a:pPr>
            <a:r>
              <a:rPr lang="zh-CN" altLang="en-US" dirty="0">
                <a:latin typeface="微软雅黑"/>
                <a:ea typeface="微软雅黑"/>
                <a:cs typeface="微软雅黑"/>
              </a:rPr>
              <a:t>人力资源部会较大程度地依赖外部咨询机构的测评工具；</a:t>
            </a:r>
            <a:endParaRPr lang="en-US" altLang="zh-CN" dirty="0">
              <a:latin typeface="微软雅黑"/>
              <a:ea typeface="微软雅黑"/>
              <a:cs typeface="微软雅黑"/>
            </a:endParaRPr>
          </a:p>
          <a:p>
            <a:pPr marL="285750" indent="-285750" defTabSz="957263">
              <a:lnSpc>
                <a:spcPct val="150000"/>
              </a:lnSpc>
              <a:spcBef>
                <a:spcPct val="20000"/>
              </a:spcBef>
              <a:buFont typeface="Wingdings" panose="05000000000000000000" pitchFamily="2" charset="2"/>
              <a:buChar char="Ø"/>
            </a:pPr>
            <a:r>
              <a:rPr lang="zh-CN" altLang="en-US" dirty="0">
                <a:latin typeface="微软雅黑"/>
                <a:ea typeface="微软雅黑"/>
                <a:cs typeface="微软雅黑"/>
              </a:rPr>
              <a:t>业务部们的经理是被评价者，盘点结果对他们完全保密；</a:t>
            </a:r>
            <a:endParaRPr lang="en-US" altLang="zh-CN" dirty="0">
              <a:latin typeface="微软雅黑"/>
              <a:ea typeface="微软雅黑"/>
              <a:cs typeface="微软雅黑"/>
            </a:endParaRPr>
          </a:p>
          <a:p>
            <a:pPr marL="285750" indent="-285750" defTabSz="957263">
              <a:lnSpc>
                <a:spcPct val="150000"/>
              </a:lnSpc>
              <a:spcBef>
                <a:spcPct val="20000"/>
              </a:spcBef>
              <a:buFont typeface="Wingdings" panose="05000000000000000000" pitchFamily="2" charset="2"/>
              <a:buChar char="Ø"/>
            </a:pPr>
            <a:r>
              <a:rPr lang="zh-CN" altLang="en-US" dirty="0">
                <a:latin typeface="微软雅黑"/>
                <a:ea typeface="微软雅黑"/>
                <a:cs typeface="微软雅黑"/>
              </a:rPr>
              <a:t>很少考虑公司未来的业务经营战略发展对人才的要求；</a:t>
            </a:r>
            <a:endParaRPr lang="en-US" altLang="zh-CN" dirty="0">
              <a:latin typeface="微软雅黑"/>
              <a:ea typeface="微软雅黑"/>
              <a:cs typeface="微软雅黑"/>
            </a:endParaRPr>
          </a:p>
          <a:p>
            <a:pPr marL="285750" indent="-285750" defTabSz="957263">
              <a:lnSpc>
                <a:spcPct val="150000"/>
              </a:lnSpc>
              <a:spcBef>
                <a:spcPct val="20000"/>
              </a:spcBef>
              <a:buFont typeface="Wingdings" panose="05000000000000000000" pitchFamily="2" charset="2"/>
              <a:buChar char="Ø"/>
            </a:pPr>
            <a:r>
              <a:rPr lang="zh-CN" altLang="en-US" dirty="0">
                <a:latin typeface="微软雅黑"/>
                <a:ea typeface="微软雅黑"/>
                <a:cs typeface="微软雅黑"/>
              </a:rPr>
              <a:t>盘点结果主要应用于关键岗位的晋升选拔，而没有跟人才的发展、激励和保留相结合。</a:t>
            </a:r>
          </a:p>
        </p:txBody>
      </p:sp>
      <p:sp>
        <p:nvSpPr>
          <p:cNvPr id="13" name="矩形 12"/>
          <p:cNvSpPr/>
          <p:nvPr/>
        </p:nvSpPr>
        <p:spPr>
          <a:xfrm>
            <a:off x="1828279" y="3717032"/>
            <a:ext cx="6711081" cy="1880515"/>
          </a:xfrm>
          <a:prstGeom prst="rect">
            <a:avLst/>
          </a:prstGeom>
          <a:solidFill>
            <a:srgbClr val="DDDDDD"/>
          </a:solidFill>
          <a:ln w="9525">
            <a:noFill/>
            <a:miter lim="800000"/>
            <a:headEnd/>
            <a:tailEnd/>
          </a:ln>
        </p:spPr>
        <p:txBody>
          <a:bodyPr anchor="ctr"/>
          <a:lstStyle/>
          <a:p>
            <a:pPr marL="285750" indent="-285750" defTabSz="957263">
              <a:lnSpc>
                <a:spcPct val="150000"/>
              </a:lnSpc>
              <a:spcBef>
                <a:spcPct val="20000"/>
              </a:spcBef>
              <a:buFont typeface="Wingdings" panose="05000000000000000000" pitchFamily="2" charset="2"/>
              <a:buChar char="Ø"/>
            </a:pPr>
            <a:r>
              <a:rPr lang="zh-CN" altLang="en-US" dirty="0">
                <a:latin typeface="微软雅黑"/>
                <a:ea typeface="微软雅黑"/>
                <a:cs typeface="微软雅黑"/>
              </a:rPr>
              <a:t>从</a:t>
            </a:r>
            <a:r>
              <a:rPr lang="en-US" altLang="zh-CN" dirty="0">
                <a:latin typeface="微软雅黑"/>
                <a:ea typeface="微软雅黑"/>
                <a:cs typeface="微软雅黑"/>
              </a:rPr>
              <a:t>CEO</a:t>
            </a:r>
            <a:r>
              <a:rPr lang="zh-CN" altLang="en-US" dirty="0">
                <a:latin typeface="微软雅黑"/>
                <a:ea typeface="微软雅黑"/>
                <a:cs typeface="微软雅黑"/>
              </a:rPr>
              <a:t>到基层经理都亲自参与，依赖他们的评价结果；</a:t>
            </a:r>
          </a:p>
          <a:p>
            <a:pPr marL="285750" indent="-285750" defTabSz="957263">
              <a:lnSpc>
                <a:spcPct val="150000"/>
              </a:lnSpc>
              <a:spcBef>
                <a:spcPct val="20000"/>
              </a:spcBef>
              <a:buFont typeface="Wingdings" panose="05000000000000000000" pitchFamily="2" charset="2"/>
              <a:buChar char="Ø"/>
            </a:pPr>
            <a:r>
              <a:rPr lang="zh-CN" altLang="en-US" dirty="0">
                <a:latin typeface="微软雅黑"/>
                <a:ea typeface="微软雅黑"/>
                <a:cs typeface="微软雅黑"/>
              </a:rPr>
              <a:t>业 务 经 理 主 导 ，人力资源部提供人才盘点的方法、工具并支持业务经理；</a:t>
            </a:r>
          </a:p>
          <a:p>
            <a:pPr marL="285750" indent="-285750" defTabSz="957263">
              <a:lnSpc>
                <a:spcPct val="150000"/>
              </a:lnSpc>
              <a:spcBef>
                <a:spcPct val="20000"/>
              </a:spcBef>
              <a:buFont typeface="Wingdings" panose="05000000000000000000" pitchFamily="2" charset="2"/>
              <a:buChar char="Ø"/>
            </a:pPr>
            <a:r>
              <a:rPr lang="zh-CN" altLang="en-US" dirty="0">
                <a:latin typeface="微软雅黑"/>
                <a:ea typeface="微软雅黑"/>
                <a:cs typeface="微软雅黑"/>
              </a:rPr>
              <a:t>在一定范围内公开讨论对管理着的评价、任用；</a:t>
            </a:r>
          </a:p>
          <a:p>
            <a:pPr marL="285750" indent="-285750" defTabSz="957263">
              <a:lnSpc>
                <a:spcPct val="150000"/>
              </a:lnSpc>
              <a:spcBef>
                <a:spcPct val="20000"/>
              </a:spcBef>
              <a:buFont typeface="Wingdings" panose="05000000000000000000" pitchFamily="2" charset="2"/>
              <a:buChar char="Ø"/>
            </a:pPr>
            <a:r>
              <a:rPr lang="zh-CN" altLang="en-US" dirty="0">
                <a:latin typeface="微软雅黑"/>
                <a:ea typeface="微软雅黑"/>
                <a:cs typeface="微软雅黑"/>
              </a:rPr>
              <a:t>盘点覆盖全员（不仅包括关键的领导岗位）；</a:t>
            </a:r>
          </a:p>
          <a:p>
            <a:pPr marL="285750" indent="-285750" defTabSz="957263">
              <a:lnSpc>
                <a:spcPct val="150000"/>
              </a:lnSpc>
              <a:spcBef>
                <a:spcPct val="20000"/>
              </a:spcBef>
              <a:buFont typeface="Wingdings" panose="05000000000000000000" pitchFamily="2" charset="2"/>
              <a:buChar char="Ø"/>
            </a:pPr>
            <a:r>
              <a:rPr lang="zh-CN" altLang="en-US" dirty="0">
                <a:latin typeface="微软雅黑"/>
                <a:ea typeface="微软雅黑"/>
                <a:cs typeface="微软雅黑"/>
              </a:rPr>
              <a:t>与人力资源的其他模块衔接紧密，是每年的“ 固 定 项 目 ”</a:t>
            </a:r>
          </a:p>
        </p:txBody>
      </p:sp>
      <p:sp>
        <p:nvSpPr>
          <p:cNvPr id="14" name="Rectangle 3"/>
          <p:cNvSpPr>
            <a:spLocks noChangeArrowheads="1"/>
          </p:cNvSpPr>
          <p:nvPr/>
        </p:nvSpPr>
        <p:spPr bwMode="auto">
          <a:xfrm>
            <a:off x="467545" y="1628800"/>
            <a:ext cx="1324540" cy="493713"/>
          </a:xfrm>
          <a:prstGeom prst="rect">
            <a:avLst/>
          </a:prstGeom>
          <a:solidFill>
            <a:srgbClr val="DDDDDD"/>
          </a:solidFill>
          <a:ln w="9525">
            <a:noFill/>
            <a:miter lim="800000"/>
            <a:headEnd/>
            <a:tailEnd/>
          </a:ln>
        </p:spPr>
        <p:txBody>
          <a:bodyPr anchor="ctr"/>
          <a:lstStyle/>
          <a:p>
            <a:pPr defTabSz="957263">
              <a:spcBef>
                <a:spcPct val="20000"/>
              </a:spcBef>
            </a:pPr>
            <a:r>
              <a:rPr lang="zh-CN" altLang="en-US" sz="2000" dirty="0" smtClean="0">
                <a:solidFill>
                  <a:srgbClr val="FF0000"/>
                </a:solidFill>
                <a:latin typeface="微软雅黑"/>
                <a:ea typeface="微软雅黑"/>
                <a:cs typeface="微软雅黑"/>
              </a:rPr>
              <a:t>关门盘点</a:t>
            </a:r>
            <a:endParaRPr lang="zh-CN" altLang="en-US" sz="2000" dirty="0">
              <a:solidFill>
                <a:srgbClr val="FF0000"/>
              </a:solidFill>
              <a:latin typeface="微软雅黑"/>
              <a:ea typeface="微软雅黑"/>
              <a:cs typeface="微软雅黑"/>
            </a:endParaRPr>
          </a:p>
        </p:txBody>
      </p:sp>
      <p:sp>
        <p:nvSpPr>
          <p:cNvPr id="15" name="Rectangle 3"/>
          <p:cNvSpPr>
            <a:spLocks noChangeArrowheads="1"/>
          </p:cNvSpPr>
          <p:nvPr/>
        </p:nvSpPr>
        <p:spPr bwMode="auto">
          <a:xfrm>
            <a:off x="382922" y="3717032"/>
            <a:ext cx="1324540" cy="493713"/>
          </a:xfrm>
          <a:prstGeom prst="rect">
            <a:avLst/>
          </a:prstGeom>
          <a:solidFill>
            <a:srgbClr val="DDDDDD"/>
          </a:solidFill>
          <a:ln w="9525">
            <a:noFill/>
            <a:miter lim="800000"/>
            <a:headEnd/>
            <a:tailEnd/>
          </a:ln>
        </p:spPr>
        <p:txBody>
          <a:bodyPr anchor="ctr"/>
          <a:lstStyle/>
          <a:p>
            <a:pPr defTabSz="957263">
              <a:spcBef>
                <a:spcPct val="20000"/>
              </a:spcBef>
            </a:pPr>
            <a:r>
              <a:rPr lang="zh-CN" altLang="en-US" sz="2000" dirty="0" smtClean="0">
                <a:solidFill>
                  <a:srgbClr val="FF0000"/>
                </a:solidFill>
                <a:latin typeface="微软雅黑"/>
                <a:ea typeface="微软雅黑"/>
                <a:cs typeface="微软雅黑"/>
              </a:rPr>
              <a:t>开门盘点</a:t>
            </a:r>
            <a:endParaRPr lang="zh-CN" altLang="en-US" sz="2000" dirty="0">
              <a:solidFill>
                <a:srgbClr val="FF0000"/>
              </a:solidFill>
              <a:latin typeface="微软雅黑"/>
              <a:ea typeface="微软雅黑"/>
              <a:cs typeface="微软雅黑"/>
            </a:endParaRPr>
          </a:p>
        </p:txBody>
      </p:sp>
    </p:spTree>
    <p:extLst>
      <p:ext uri="{BB962C8B-B14F-4D97-AF65-F5344CB8AC3E}">
        <p14:creationId xmlns:p14="http://schemas.microsoft.com/office/powerpoint/2010/main" val="42583585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人才盘点的标准</a:t>
            </a:r>
            <a:r>
              <a:rPr lang="en-US" altLang="zh-CN" dirty="0" smtClean="0"/>
              <a:t>——</a:t>
            </a:r>
            <a:r>
              <a:rPr lang="zh-CN" altLang="en-US" dirty="0" smtClean="0"/>
              <a:t>基于能力素质模型</a:t>
            </a:r>
            <a:endParaRPr lang="zh-CN" altLang="en-US" dirty="0"/>
          </a:p>
        </p:txBody>
      </p:sp>
      <p:grpSp>
        <p:nvGrpSpPr>
          <p:cNvPr id="5" name="Group 110"/>
          <p:cNvGrpSpPr>
            <a:grpSpLocks/>
          </p:cNvGrpSpPr>
          <p:nvPr/>
        </p:nvGrpSpPr>
        <p:grpSpPr bwMode="auto">
          <a:xfrm>
            <a:off x="1684338" y="981075"/>
            <a:ext cx="5480050" cy="954088"/>
            <a:chOff x="2562" y="890"/>
            <a:chExt cx="1729" cy="601"/>
          </a:xfrm>
        </p:grpSpPr>
        <p:sp>
          <p:nvSpPr>
            <p:cNvPr id="6" name="AutoShape 5"/>
            <p:cNvSpPr>
              <a:spLocks noChangeArrowheads="1"/>
            </p:cNvSpPr>
            <p:nvPr/>
          </p:nvSpPr>
          <p:spPr bwMode="auto">
            <a:xfrm>
              <a:off x="2562" y="1091"/>
              <a:ext cx="576" cy="200"/>
            </a:xfrm>
            <a:prstGeom prst="roundRect">
              <a:avLst>
                <a:gd name="adj" fmla="val 16667"/>
              </a:avLst>
            </a:prstGeom>
            <a:solidFill>
              <a:schemeClr val="bg1"/>
            </a:solidFill>
            <a:ln w="28575">
              <a:solidFill>
                <a:srgbClr val="FF9900"/>
              </a:solidFill>
              <a:round/>
              <a:headEnd/>
              <a:tailEnd/>
            </a:ln>
          </p:spPr>
          <p:txBody>
            <a:bodyPr wrap="none" lIns="90000" tIns="46800" rIns="90000" bIns="46800" anchor="ctr"/>
            <a:lstStyle/>
            <a:p>
              <a:pPr algn="ctr"/>
              <a:r>
                <a:rPr lang="zh-CN" altLang="en-US" b="1"/>
                <a:t>愿景</a:t>
              </a:r>
            </a:p>
          </p:txBody>
        </p:sp>
        <p:sp>
          <p:nvSpPr>
            <p:cNvPr id="7" name="AutoShape 6"/>
            <p:cNvSpPr>
              <a:spLocks noChangeArrowheads="1"/>
            </p:cNvSpPr>
            <p:nvPr/>
          </p:nvSpPr>
          <p:spPr bwMode="auto">
            <a:xfrm>
              <a:off x="3715" y="1090"/>
              <a:ext cx="576" cy="200"/>
            </a:xfrm>
            <a:prstGeom prst="roundRect">
              <a:avLst>
                <a:gd name="adj" fmla="val 16667"/>
              </a:avLst>
            </a:prstGeom>
            <a:solidFill>
              <a:schemeClr val="bg1"/>
            </a:solidFill>
            <a:ln w="28575">
              <a:solidFill>
                <a:srgbClr val="FF9900"/>
              </a:solidFill>
              <a:round/>
              <a:headEnd/>
              <a:tailEnd/>
            </a:ln>
          </p:spPr>
          <p:txBody>
            <a:bodyPr wrap="none" lIns="90000" tIns="46800" rIns="90000" bIns="46800" anchor="ctr"/>
            <a:lstStyle/>
            <a:p>
              <a:pPr algn="ctr"/>
              <a:r>
                <a:rPr lang="zh-CN" altLang="en-US" b="1"/>
                <a:t>核心价值观</a:t>
              </a:r>
            </a:p>
          </p:txBody>
        </p:sp>
        <p:sp>
          <p:nvSpPr>
            <p:cNvPr id="8" name="AutoShape 7"/>
            <p:cNvSpPr>
              <a:spLocks noChangeArrowheads="1"/>
            </p:cNvSpPr>
            <p:nvPr/>
          </p:nvSpPr>
          <p:spPr bwMode="auto">
            <a:xfrm>
              <a:off x="3138" y="890"/>
              <a:ext cx="577" cy="200"/>
            </a:xfrm>
            <a:prstGeom prst="roundRect">
              <a:avLst>
                <a:gd name="adj" fmla="val 16667"/>
              </a:avLst>
            </a:prstGeom>
            <a:solidFill>
              <a:schemeClr val="bg1"/>
            </a:solidFill>
            <a:ln w="28575">
              <a:solidFill>
                <a:srgbClr val="FF9900"/>
              </a:solidFill>
              <a:round/>
              <a:headEnd/>
              <a:tailEnd/>
            </a:ln>
          </p:spPr>
          <p:txBody>
            <a:bodyPr wrap="none" lIns="90000" tIns="46800" rIns="90000" bIns="46800" anchor="ctr"/>
            <a:lstStyle/>
            <a:p>
              <a:pPr algn="ctr"/>
              <a:r>
                <a:rPr lang="zh-CN" altLang="en-US" b="1"/>
                <a:t>使命</a:t>
              </a:r>
            </a:p>
          </p:txBody>
        </p:sp>
        <p:sp>
          <p:nvSpPr>
            <p:cNvPr id="9" name="AutoShape 8"/>
            <p:cNvSpPr>
              <a:spLocks noChangeArrowheads="1"/>
            </p:cNvSpPr>
            <p:nvPr/>
          </p:nvSpPr>
          <p:spPr bwMode="auto">
            <a:xfrm>
              <a:off x="3138" y="1291"/>
              <a:ext cx="577" cy="200"/>
            </a:xfrm>
            <a:prstGeom prst="roundRect">
              <a:avLst>
                <a:gd name="adj" fmla="val 16667"/>
              </a:avLst>
            </a:prstGeom>
            <a:solidFill>
              <a:schemeClr val="bg1"/>
            </a:solidFill>
            <a:ln w="28575">
              <a:solidFill>
                <a:srgbClr val="FF9900"/>
              </a:solidFill>
              <a:round/>
              <a:headEnd/>
              <a:tailEnd/>
            </a:ln>
          </p:spPr>
          <p:txBody>
            <a:bodyPr wrap="none" lIns="90000" tIns="46800" rIns="90000" bIns="46800" anchor="ctr"/>
            <a:lstStyle/>
            <a:p>
              <a:pPr algn="ctr"/>
              <a:r>
                <a:rPr lang="zh-CN" altLang="en-US" b="1"/>
                <a:t>战略目标</a:t>
              </a:r>
            </a:p>
          </p:txBody>
        </p:sp>
        <p:cxnSp>
          <p:nvCxnSpPr>
            <p:cNvPr id="10" name="AutoShape 9"/>
            <p:cNvCxnSpPr>
              <a:cxnSpLocks noChangeShapeType="1"/>
              <a:stCxn id="8" idx="1"/>
              <a:endCxn id="6" idx="0"/>
            </p:cNvCxnSpPr>
            <p:nvPr/>
          </p:nvCxnSpPr>
          <p:spPr bwMode="auto">
            <a:xfrm rot="10800000" flipV="1">
              <a:off x="2851" y="990"/>
              <a:ext cx="279" cy="93"/>
            </a:xfrm>
            <a:prstGeom prst="bentConnector2">
              <a:avLst/>
            </a:prstGeom>
            <a:noFill/>
            <a:ln w="28575">
              <a:solidFill>
                <a:srgbClr val="FF9900"/>
              </a:solidFill>
              <a:miter lim="800000"/>
              <a:headEnd/>
              <a:tailEnd type="triangle" w="med" len="med"/>
            </a:ln>
          </p:spPr>
        </p:cxnSp>
        <p:cxnSp>
          <p:nvCxnSpPr>
            <p:cNvPr id="11" name="AutoShape 10"/>
            <p:cNvCxnSpPr>
              <a:cxnSpLocks noChangeShapeType="1"/>
              <a:stCxn id="8" idx="3"/>
              <a:endCxn id="7" idx="0"/>
            </p:cNvCxnSpPr>
            <p:nvPr/>
          </p:nvCxnSpPr>
          <p:spPr bwMode="auto">
            <a:xfrm>
              <a:off x="3722" y="990"/>
              <a:ext cx="281" cy="93"/>
            </a:xfrm>
            <a:prstGeom prst="bentConnector2">
              <a:avLst/>
            </a:prstGeom>
            <a:noFill/>
            <a:ln w="28575">
              <a:solidFill>
                <a:srgbClr val="FF9900"/>
              </a:solidFill>
              <a:miter lim="800000"/>
              <a:headEnd/>
              <a:tailEnd type="triangle" w="med" len="med"/>
            </a:ln>
          </p:spPr>
        </p:cxnSp>
        <p:cxnSp>
          <p:nvCxnSpPr>
            <p:cNvPr id="12" name="AutoShape 11"/>
            <p:cNvCxnSpPr>
              <a:cxnSpLocks noChangeShapeType="1"/>
              <a:stCxn id="6" idx="2"/>
              <a:endCxn id="9" idx="1"/>
            </p:cNvCxnSpPr>
            <p:nvPr/>
          </p:nvCxnSpPr>
          <p:spPr bwMode="auto">
            <a:xfrm rot="16200000" flipH="1">
              <a:off x="2945" y="1205"/>
              <a:ext cx="92" cy="279"/>
            </a:xfrm>
            <a:prstGeom prst="bentConnector2">
              <a:avLst/>
            </a:prstGeom>
            <a:noFill/>
            <a:ln w="28575">
              <a:solidFill>
                <a:srgbClr val="FF9900"/>
              </a:solidFill>
              <a:miter lim="800000"/>
              <a:headEnd/>
              <a:tailEnd type="triangle" w="med" len="med"/>
            </a:ln>
          </p:spPr>
        </p:cxnSp>
        <p:cxnSp>
          <p:nvCxnSpPr>
            <p:cNvPr id="13" name="AutoShape 12"/>
            <p:cNvCxnSpPr>
              <a:cxnSpLocks noChangeShapeType="1"/>
              <a:stCxn id="7" idx="2"/>
              <a:endCxn id="9" idx="3"/>
            </p:cNvCxnSpPr>
            <p:nvPr/>
          </p:nvCxnSpPr>
          <p:spPr bwMode="auto">
            <a:xfrm rot="5400000">
              <a:off x="3817" y="1204"/>
              <a:ext cx="92" cy="281"/>
            </a:xfrm>
            <a:prstGeom prst="bentConnector2">
              <a:avLst/>
            </a:prstGeom>
            <a:noFill/>
            <a:ln w="28575">
              <a:solidFill>
                <a:srgbClr val="FF9900"/>
              </a:solidFill>
              <a:miter lim="800000"/>
              <a:headEnd/>
              <a:tailEnd type="triangle" w="med" len="med"/>
            </a:ln>
          </p:spPr>
        </p:cxnSp>
        <p:cxnSp>
          <p:nvCxnSpPr>
            <p:cNvPr id="14" name="AutoShape 13"/>
            <p:cNvCxnSpPr>
              <a:cxnSpLocks noChangeShapeType="1"/>
              <a:stCxn id="8" idx="2"/>
              <a:endCxn id="9" idx="0"/>
            </p:cNvCxnSpPr>
            <p:nvPr/>
          </p:nvCxnSpPr>
          <p:spPr bwMode="auto">
            <a:xfrm>
              <a:off x="3427" y="1098"/>
              <a:ext cx="0" cy="186"/>
            </a:xfrm>
            <a:prstGeom prst="straightConnector1">
              <a:avLst/>
            </a:prstGeom>
            <a:noFill/>
            <a:ln w="28575">
              <a:solidFill>
                <a:srgbClr val="FF9900"/>
              </a:solidFill>
              <a:round/>
              <a:headEnd/>
              <a:tailEnd type="triangle" w="med" len="med"/>
            </a:ln>
          </p:spPr>
        </p:cxnSp>
      </p:grpSp>
      <p:grpSp>
        <p:nvGrpSpPr>
          <p:cNvPr id="15" name="组合 14"/>
          <p:cNvGrpSpPr>
            <a:grpSpLocks/>
          </p:cNvGrpSpPr>
          <p:nvPr/>
        </p:nvGrpSpPr>
        <p:grpSpPr bwMode="auto">
          <a:xfrm>
            <a:off x="611188" y="2781300"/>
            <a:ext cx="7993062" cy="3240088"/>
            <a:chOff x="611188" y="2781300"/>
            <a:chExt cx="7993062" cy="3240088"/>
          </a:xfrm>
        </p:grpSpPr>
        <p:sp>
          <p:nvSpPr>
            <p:cNvPr id="16" name="Rectangle 111"/>
            <p:cNvSpPr>
              <a:spLocks noChangeArrowheads="1"/>
            </p:cNvSpPr>
            <p:nvPr/>
          </p:nvSpPr>
          <p:spPr bwMode="auto">
            <a:xfrm>
              <a:off x="611188" y="2781300"/>
              <a:ext cx="7993062" cy="3240088"/>
            </a:xfrm>
            <a:prstGeom prst="rect">
              <a:avLst/>
            </a:prstGeom>
            <a:solidFill>
              <a:schemeClr val="bg1"/>
            </a:solidFill>
            <a:ln w="19050">
              <a:solidFill>
                <a:schemeClr val="accent2"/>
              </a:solidFill>
              <a:miter lim="800000"/>
              <a:headEnd/>
              <a:tailEnd/>
            </a:ln>
          </p:spPr>
          <p:txBody>
            <a:bodyPr wrap="none" anchor="ctr"/>
            <a:lstStyle/>
            <a:p>
              <a:endParaRPr lang="zh-CN" altLang="en-US"/>
            </a:p>
          </p:txBody>
        </p:sp>
        <p:grpSp>
          <p:nvGrpSpPr>
            <p:cNvPr id="17" name="Group 14"/>
            <p:cNvGrpSpPr>
              <a:grpSpLocks/>
            </p:cNvGrpSpPr>
            <p:nvPr/>
          </p:nvGrpSpPr>
          <p:grpSpPr bwMode="auto">
            <a:xfrm>
              <a:off x="5954713" y="3021013"/>
              <a:ext cx="1857375" cy="1863725"/>
              <a:chOff x="4553" y="1570"/>
              <a:chExt cx="1289" cy="1326"/>
            </a:xfrm>
          </p:grpSpPr>
          <p:sp>
            <p:nvSpPr>
              <p:cNvPr id="55" name="Arc 15"/>
              <p:cNvSpPr>
                <a:spLocks/>
              </p:cNvSpPr>
              <p:nvPr/>
            </p:nvSpPr>
            <p:spPr bwMode="auto">
              <a:xfrm>
                <a:off x="5208" y="1627"/>
                <a:ext cx="634" cy="952"/>
              </a:xfrm>
              <a:custGeom>
                <a:avLst/>
                <a:gdLst>
                  <a:gd name="T0" fmla="*/ 0 w 21600"/>
                  <a:gd name="T1" fmla="*/ 0 h 32421"/>
                  <a:gd name="T2" fmla="*/ 16 w 21600"/>
                  <a:gd name="T3" fmla="*/ 28 h 32421"/>
                  <a:gd name="T4" fmla="*/ 0 w 21600"/>
                  <a:gd name="T5" fmla="*/ 19 h 32421"/>
                  <a:gd name="T6" fmla="*/ 0 60000 65536"/>
                  <a:gd name="T7" fmla="*/ 0 60000 65536"/>
                  <a:gd name="T8" fmla="*/ 0 60000 65536"/>
                  <a:gd name="T9" fmla="*/ 0 w 21600"/>
                  <a:gd name="T10" fmla="*/ 0 h 32421"/>
                  <a:gd name="T11" fmla="*/ 21600 w 21600"/>
                  <a:gd name="T12" fmla="*/ 32421 h 32421"/>
                </a:gdLst>
                <a:ahLst/>
                <a:cxnLst>
                  <a:cxn ang="T6">
                    <a:pos x="T0" y="T1"/>
                  </a:cxn>
                  <a:cxn ang="T7">
                    <a:pos x="T2" y="T3"/>
                  </a:cxn>
                  <a:cxn ang="T8">
                    <a:pos x="T4" y="T5"/>
                  </a:cxn>
                </a:cxnLst>
                <a:rect l="T9" t="T10" r="T11" b="T12"/>
                <a:pathLst>
                  <a:path w="21600" h="32421" fill="none" extrusionOk="0">
                    <a:moveTo>
                      <a:pt x="-1" y="0"/>
                    </a:moveTo>
                    <a:cubicBezTo>
                      <a:pt x="11929" y="0"/>
                      <a:pt x="21600" y="9670"/>
                      <a:pt x="21600" y="21600"/>
                    </a:cubicBezTo>
                    <a:cubicBezTo>
                      <a:pt x="21600" y="25399"/>
                      <a:pt x="20597" y="29132"/>
                      <a:pt x="18694" y="32421"/>
                    </a:cubicBezTo>
                  </a:path>
                  <a:path w="21600" h="32421" stroke="0" extrusionOk="0">
                    <a:moveTo>
                      <a:pt x="-1" y="0"/>
                    </a:moveTo>
                    <a:cubicBezTo>
                      <a:pt x="11929" y="0"/>
                      <a:pt x="21600" y="9670"/>
                      <a:pt x="21600" y="21600"/>
                    </a:cubicBezTo>
                    <a:cubicBezTo>
                      <a:pt x="21600" y="25399"/>
                      <a:pt x="20597" y="29132"/>
                      <a:pt x="18694" y="32421"/>
                    </a:cubicBezTo>
                    <a:lnTo>
                      <a:pt x="0" y="21600"/>
                    </a:lnTo>
                    <a:close/>
                  </a:path>
                </a:pathLst>
              </a:custGeom>
              <a:solidFill>
                <a:srgbClr val="E9E9FF"/>
              </a:solidFill>
              <a:ln w="6350">
                <a:solidFill>
                  <a:schemeClr val="tx2"/>
                </a:solidFill>
                <a:round/>
                <a:headEnd/>
                <a:tailEnd/>
              </a:ln>
            </p:spPr>
            <p:txBody>
              <a:bodyPr/>
              <a:lstStyle/>
              <a:p>
                <a:endParaRPr lang="zh-CN" altLang="en-US"/>
              </a:p>
            </p:txBody>
          </p:sp>
          <p:sp>
            <p:nvSpPr>
              <p:cNvPr id="56" name="Arc 16"/>
              <p:cNvSpPr>
                <a:spLocks/>
              </p:cNvSpPr>
              <p:nvPr/>
            </p:nvSpPr>
            <p:spPr bwMode="auto">
              <a:xfrm>
                <a:off x="4660" y="2261"/>
                <a:ext cx="1096" cy="635"/>
              </a:xfrm>
              <a:custGeom>
                <a:avLst/>
                <a:gdLst>
                  <a:gd name="T0" fmla="*/ 32 w 37392"/>
                  <a:gd name="T1" fmla="*/ 9 h 21600"/>
                  <a:gd name="T2" fmla="*/ 0 w 37392"/>
                  <a:gd name="T3" fmla="*/ 9 h 21600"/>
                  <a:gd name="T4" fmla="*/ 16 w 37392"/>
                  <a:gd name="T5" fmla="*/ 0 h 21600"/>
                  <a:gd name="T6" fmla="*/ 0 60000 65536"/>
                  <a:gd name="T7" fmla="*/ 0 60000 65536"/>
                  <a:gd name="T8" fmla="*/ 0 60000 65536"/>
                  <a:gd name="T9" fmla="*/ 0 w 37392"/>
                  <a:gd name="T10" fmla="*/ 0 h 21600"/>
                  <a:gd name="T11" fmla="*/ 37392 w 37392"/>
                  <a:gd name="T12" fmla="*/ 21600 h 21600"/>
                </a:gdLst>
                <a:ahLst/>
                <a:cxnLst>
                  <a:cxn ang="T6">
                    <a:pos x="T0" y="T1"/>
                  </a:cxn>
                  <a:cxn ang="T7">
                    <a:pos x="T2" y="T3"/>
                  </a:cxn>
                  <a:cxn ang="T8">
                    <a:pos x="T4" y="T5"/>
                  </a:cxn>
                </a:cxnLst>
                <a:rect l="T9" t="T10" r="T11" b="T12"/>
                <a:pathLst>
                  <a:path w="37392" h="21600" fill="none" extrusionOk="0">
                    <a:moveTo>
                      <a:pt x="37392" y="10821"/>
                    </a:moveTo>
                    <a:cubicBezTo>
                      <a:pt x="33530" y="17492"/>
                      <a:pt x="26406" y="21599"/>
                      <a:pt x="18698" y="21600"/>
                    </a:cubicBezTo>
                    <a:cubicBezTo>
                      <a:pt x="10986" y="21600"/>
                      <a:pt x="3859" y="17488"/>
                      <a:pt x="-1" y="10813"/>
                    </a:cubicBezTo>
                  </a:path>
                  <a:path w="37392" h="21600" stroke="0" extrusionOk="0">
                    <a:moveTo>
                      <a:pt x="37392" y="10821"/>
                    </a:moveTo>
                    <a:cubicBezTo>
                      <a:pt x="33530" y="17492"/>
                      <a:pt x="26406" y="21599"/>
                      <a:pt x="18698" y="21600"/>
                    </a:cubicBezTo>
                    <a:cubicBezTo>
                      <a:pt x="10986" y="21600"/>
                      <a:pt x="3859" y="17488"/>
                      <a:pt x="-1" y="10813"/>
                    </a:cubicBezTo>
                    <a:lnTo>
                      <a:pt x="18698" y="0"/>
                    </a:lnTo>
                    <a:close/>
                  </a:path>
                </a:pathLst>
              </a:custGeom>
              <a:solidFill>
                <a:srgbClr val="E9E9FF"/>
              </a:solidFill>
              <a:ln w="6350">
                <a:solidFill>
                  <a:schemeClr val="tx2"/>
                </a:solidFill>
                <a:round/>
                <a:headEnd/>
                <a:tailEnd/>
              </a:ln>
            </p:spPr>
            <p:txBody>
              <a:bodyPr/>
              <a:lstStyle/>
              <a:p>
                <a:endParaRPr lang="zh-CN" altLang="en-US"/>
              </a:p>
            </p:txBody>
          </p:sp>
          <p:sp>
            <p:nvSpPr>
              <p:cNvPr id="57" name="Arc 17"/>
              <p:cNvSpPr>
                <a:spLocks/>
              </p:cNvSpPr>
              <p:nvPr/>
            </p:nvSpPr>
            <p:spPr bwMode="auto">
              <a:xfrm>
                <a:off x="4575" y="1627"/>
                <a:ext cx="633" cy="952"/>
              </a:xfrm>
              <a:custGeom>
                <a:avLst/>
                <a:gdLst>
                  <a:gd name="T0" fmla="*/ 2 w 21600"/>
                  <a:gd name="T1" fmla="*/ 28 h 32413"/>
                  <a:gd name="T2" fmla="*/ 19 w 21600"/>
                  <a:gd name="T3" fmla="*/ 0 h 32413"/>
                  <a:gd name="T4" fmla="*/ 19 w 21600"/>
                  <a:gd name="T5" fmla="*/ 19 h 32413"/>
                  <a:gd name="T6" fmla="*/ 0 60000 65536"/>
                  <a:gd name="T7" fmla="*/ 0 60000 65536"/>
                  <a:gd name="T8" fmla="*/ 0 60000 65536"/>
                  <a:gd name="T9" fmla="*/ 0 w 21600"/>
                  <a:gd name="T10" fmla="*/ 0 h 32413"/>
                  <a:gd name="T11" fmla="*/ 21600 w 21600"/>
                  <a:gd name="T12" fmla="*/ 32413 h 32413"/>
                </a:gdLst>
                <a:ahLst/>
                <a:cxnLst>
                  <a:cxn ang="T6">
                    <a:pos x="T0" y="T1"/>
                  </a:cxn>
                  <a:cxn ang="T7">
                    <a:pos x="T2" y="T3"/>
                  </a:cxn>
                  <a:cxn ang="T8">
                    <a:pos x="T4" y="T5"/>
                  </a:cxn>
                </a:cxnLst>
                <a:rect l="T9" t="T10" r="T11" b="T12"/>
                <a:pathLst>
                  <a:path w="21600" h="32413" fill="none" extrusionOk="0">
                    <a:moveTo>
                      <a:pt x="2901" y="32413"/>
                    </a:moveTo>
                    <a:cubicBezTo>
                      <a:pt x="1000" y="29126"/>
                      <a:pt x="0" y="25396"/>
                      <a:pt x="0" y="21600"/>
                    </a:cubicBezTo>
                    <a:cubicBezTo>
                      <a:pt x="-1" y="9670"/>
                      <a:pt x="9670" y="0"/>
                      <a:pt x="21599" y="0"/>
                    </a:cubicBezTo>
                  </a:path>
                  <a:path w="21600" h="32413" stroke="0" extrusionOk="0">
                    <a:moveTo>
                      <a:pt x="2901" y="32413"/>
                    </a:moveTo>
                    <a:cubicBezTo>
                      <a:pt x="1000" y="29126"/>
                      <a:pt x="0" y="25396"/>
                      <a:pt x="0" y="21600"/>
                    </a:cubicBezTo>
                    <a:cubicBezTo>
                      <a:pt x="-1" y="9670"/>
                      <a:pt x="9670" y="0"/>
                      <a:pt x="21599" y="0"/>
                    </a:cubicBezTo>
                    <a:lnTo>
                      <a:pt x="21600" y="21600"/>
                    </a:lnTo>
                    <a:close/>
                  </a:path>
                </a:pathLst>
              </a:custGeom>
              <a:solidFill>
                <a:srgbClr val="E9E9FF"/>
              </a:solidFill>
              <a:ln w="6350">
                <a:solidFill>
                  <a:schemeClr val="tx2"/>
                </a:solidFill>
                <a:round/>
                <a:headEnd/>
                <a:tailEnd/>
              </a:ln>
            </p:spPr>
            <p:txBody>
              <a:bodyPr/>
              <a:lstStyle/>
              <a:p>
                <a:endParaRPr lang="zh-CN" altLang="en-US"/>
              </a:p>
            </p:txBody>
          </p:sp>
          <p:sp>
            <p:nvSpPr>
              <p:cNvPr id="58" name="Oval 18"/>
              <p:cNvSpPr>
                <a:spLocks noChangeArrowheads="1"/>
              </p:cNvSpPr>
              <p:nvPr/>
            </p:nvSpPr>
            <p:spPr bwMode="auto">
              <a:xfrm>
                <a:off x="4942" y="1995"/>
                <a:ext cx="532" cy="532"/>
              </a:xfrm>
              <a:prstGeom prst="ellipse">
                <a:avLst/>
              </a:prstGeom>
              <a:solidFill>
                <a:schemeClr val="bg1"/>
              </a:solidFill>
              <a:ln w="6350">
                <a:solidFill>
                  <a:schemeClr val="tx2"/>
                </a:solidFill>
                <a:round/>
                <a:headEnd/>
                <a:tailEnd/>
              </a:ln>
            </p:spPr>
            <p:txBody>
              <a:bodyPr lIns="0" tIns="0" rIns="0" bIns="0" anchor="ctr">
                <a:spAutoFit/>
              </a:bodyPr>
              <a:lstStyle/>
              <a:p>
                <a:endParaRPr lang="zh-CN" altLang="en-US"/>
              </a:p>
            </p:txBody>
          </p:sp>
          <p:sp>
            <p:nvSpPr>
              <p:cNvPr id="59" name="Freeform 19"/>
              <p:cNvSpPr>
                <a:spLocks/>
              </p:cNvSpPr>
              <p:nvPr/>
            </p:nvSpPr>
            <p:spPr bwMode="auto">
              <a:xfrm rot="10800000">
                <a:off x="5202" y="1570"/>
                <a:ext cx="104" cy="480"/>
              </a:xfrm>
              <a:custGeom>
                <a:avLst/>
                <a:gdLst>
                  <a:gd name="T0" fmla="*/ 104 w 198"/>
                  <a:gd name="T1" fmla="*/ 65 h 915"/>
                  <a:gd name="T2" fmla="*/ 104 w 198"/>
                  <a:gd name="T3" fmla="*/ 0 h 915"/>
                  <a:gd name="T4" fmla="*/ 0 w 198"/>
                  <a:gd name="T5" fmla="*/ 242 h 915"/>
                  <a:gd name="T6" fmla="*/ 102 w 198"/>
                  <a:gd name="T7" fmla="*/ 480 h 915"/>
                  <a:gd name="T8" fmla="*/ 102 w 198"/>
                  <a:gd name="T9" fmla="*/ 409 h 915"/>
                  <a:gd name="T10" fmla="*/ 0 60000 65536"/>
                  <a:gd name="T11" fmla="*/ 0 60000 65536"/>
                  <a:gd name="T12" fmla="*/ 0 60000 65536"/>
                  <a:gd name="T13" fmla="*/ 0 60000 65536"/>
                  <a:gd name="T14" fmla="*/ 0 60000 65536"/>
                  <a:gd name="T15" fmla="*/ 0 w 198"/>
                  <a:gd name="T16" fmla="*/ 0 h 915"/>
                  <a:gd name="T17" fmla="*/ 198 w 198"/>
                  <a:gd name="T18" fmla="*/ 915 h 915"/>
                </a:gdLst>
                <a:ahLst/>
                <a:cxnLst>
                  <a:cxn ang="T10">
                    <a:pos x="T0" y="T1"/>
                  </a:cxn>
                  <a:cxn ang="T11">
                    <a:pos x="T2" y="T3"/>
                  </a:cxn>
                  <a:cxn ang="T12">
                    <a:pos x="T4" y="T5"/>
                  </a:cxn>
                  <a:cxn ang="T13">
                    <a:pos x="T6" y="T7"/>
                  </a:cxn>
                  <a:cxn ang="T14">
                    <a:pos x="T8" y="T9"/>
                  </a:cxn>
                </a:cxnLst>
                <a:rect l="T15" t="T16" r="T17" b="T18"/>
                <a:pathLst>
                  <a:path w="198" h="915">
                    <a:moveTo>
                      <a:pt x="198" y="123"/>
                    </a:moveTo>
                    <a:lnTo>
                      <a:pt x="198" y="0"/>
                    </a:lnTo>
                    <a:lnTo>
                      <a:pt x="0" y="462"/>
                    </a:lnTo>
                    <a:lnTo>
                      <a:pt x="195" y="915"/>
                    </a:lnTo>
                    <a:lnTo>
                      <a:pt x="195" y="780"/>
                    </a:lnTo>
                  </a:path>
                </a:pathLst>
              </a:custGeom>
              <a:solidFill>
                <a:srgbClr val="E9E9FF"/>
              </a:solidFill>
              <a:ln w="6350" cap="flat" cmpd="sng">
                <a:solidFill>
                  <a:schemeClr val="tx2"/>
                </a:solidFill>
                <a:prstDash val="solid"/>
                <a:round/>
                <a:headEnd/>
                <a:tailEnd/>
              </a:ln>
            </p:spPr>
            <p:txBody>
              <a:bodyPr wrap="none" lIns="0" tIns="0" rIns="0" bIns="0" anchor="ctr">
                <a:spAutoFit/>
              </a:bodyPr>
              <a:lstStyle/>
              <a:p>
                <a:endParaRPr lang="zh-CN" altLang="en-US"/>
              </a:p>
            </p:txBody>
          </p:sp>
          <p:sp>
            <p:nvSpPr>
              <p:cNvPr id="60" name="Freeform 20"/>
              <p:cNvSpPr>
                <a:spLocks/>
              </p:cNvSpPr>
              <p:nvPr/>
            </p:nvSpPr>
            <p:spPr bwMode="auto">
              <a:xfrm rot="3651555">
                <a:off x="4741" y="2199"/>
                <a:ext cx="104" cy="480"/>
              </a:xfrm>
              <a:custGeom>
                <a:avLst/>
                <a:gdLst>
                  <a:gd name="T0" fmla="*/ 104 w 198"/>
                  <a:gd name="T1" fmla="*/ 65 h 915"/>
                  <a:gd name="T2" fmla="*/ 104 w 198"/>
                  <a:gd name="T3" fmla="*/ 0 h 915"/>
                  <a:gd name="T4" fmla="*/ 0 w 198"/>
                  <a:gd name="T5" fmla="*/ 242 h 915"/>
                  <a:gd name="T6" fmla="*/ 102 w 198"/>
                  <a:gd name="T7" fmla="*/ 480 h 915"/>
                  <a:gd name="T8" fmla="*/ 102 w 198"/>
                  <a:gd name="T9" fmla="*/ 409 h 915"/>
                  <a:gd name="T10" fmla="*/ 0 60000 65536"/>
                  <a:gd name="T11" fmla="*/ 0 60000 65536"/>
                  <a:gd name="T12" fmla="*/ 0 60000 65536"/>
                  <a:gd name="T13" fmla="*/ 0 60000 65536"/>
                  <a:gd name="T14" fmla="*/ 0 60000 65536"/>
                  <a:gd name="T15" fmla="*/ 0 w 198"/>
                  <a:gd name="T16" fmla="*/ 0 h 915"/>
                  <a:gd name="T17" fmla="*/ 198 w 198"/>
                  <a:gd name="T18" fmla="*/ 915 h 915"/>
                </a:gdLst>
                <a:ahLst/>
                <a:cxnLst>
                  <a:cxn ang="T10">
                    <a:pos x="T0" y="T1"/>
                  </a:cxn>
                  <a:cxn ang="T11">
                    <a:pos x="T2" y="T3"/>
                  </a:cxn>
                  <a:cxn ang="T12">
                    <a:pos x="T4" y="T5"/>
                  </a:cxn>
                  <a:cxn ang="T13">
                    <a:pos x="T6" y="T7"/>
                  </a:cxn>
                  <a:cxn ang="T14">
                    <a:pos x="T8" y="T9"/>
                  </a:cxn>
                </a:cxnLst>
                <a:rect l="T15" t="T16" r="T17" b="T18"/>
                <a:pathLst>
                  <a:path w="198" h="915">
                    <a:moveTo>
                      <a:pt x="198" y="123"/>
                    </a:moveTo>
                    <a:lnTo>
                      <a:pt x="198" y="0"/>
                    </a:lnTo>
                    <a:lnTo>
                      <a:pt x="0" y="462"/>
                    </a:lnTo>
                    <a:lnTo>
                      <a:pt x="195" y="915"/>
                    </a:lnTo>
                    <a:lnTo>
                      <a:pt x="195" y="780"/>
                    </a:lnTo>
                  </a:path>
                </a:pathLst>
              </a:custGeom>
              <a:solidFill>
                <a:srgbClr val="E9E9FF"/>
              </a:solidFill>
              <a:ln w="6350" cap="flat" cmpd="sng">
                <a:solidFill>
                  <a:schemeClr val="tx2"/>
                </a:solidFill>
                <a:prstDash val="solid"/>
                <a:round/>
                <a:headEnd type="none" w="med" len="med"/>
                <a:tailEnd type="none" w="med" len="med"/>
              </a:ln>
            </p:spPr>
            <p:txBody>
              <a:bodyPr/>
              <a:lstStyle/>
              <a:p>
                <a:endParaRPr lang="zh-CN" altLang="en-US"/>
              </a:p>
            </p:txBody>
          </p:sp>
          <p:sp>
            <p:nvSpPr>
              <p:cNvPr id="61" name="Freeform 21"/>
              <p:cNvSpPr>
                <a:spLocks/>
              </p:cNvSpPr>
              <p:nvPr/>
            </p:nvSpPr>
            <p:spPr bwMode="auto">
              <a:xfrm rot="-3610920">
                <a:off x="5523" y="2289"/>
                <a:ext cx="103" cy="480"/>
              </a:xfrm>
              <a:custGeom>
                <a:avLst/>
                <a:gdLst>
                  <a:gd name="T0" fmla="*/ 103 w 198"/>
                  <a:gd name="T1" fmla="*/ 65 h 915"/>
                  <a:gd name="T2" fmla="*/ 103 w 198"/>
                  <a:gd name="T3" fmla="*/ 0 h 915"/>
                  <a:gd name="T4" fmla="*/ 0 w 198"/>
                  <a:gd name="T5" fmla="*/ 242 h 915"/>
                  <a:gd name="T6" fmla="*/ 101 w 198"/>
                  <a:gd name="T7" fmla="*/ 480 h 915"/>
                  <a:gd name="T8" fmla="*/ 101 w 198"/>
                  <a:gd name="T9" fmla="*/ 409 h 915"/>
                  <a:gd name="T10" fmla="*/ 0 60000 65536"/>
                  <a:gd name="T11" fmla="*/ 0 60000 65536"/>
                  <a:gd name="T12" fmla="*/ 0 60000 65536"/>
                  <a:gd name="T13" fmla="*/ 0 60000 65536"/>
                  <a:gd name="T14" fmla="*/ 0 60000 65536"/>
                  <a:gd name="T15" fmla="*/ 0 w 198"/>
                  <a:gd name="T16" fmla="*/ 0 h 915"/>
                  <a:gd name="T17" fmla="*/ 198 w 198"/>
                  <a:gd name="T18" fmla="*/ 915 h 915"/>
                </a:gdLst>
                <a:ahLst/>
                <a:cxnLst>
                  <a:cxn ang="T10">
                    <a:pos x="T0" y="T1"/>
                  </a:cxn>
                  <a:cxn ang="T11">
                    <a:pos x="T2" y="T3"/>
                  </a:cxn>
                  <a:cxn ang="T12">
                    <a:pos x="T4" y="T5"/>
                  </a:cxn>
                  <a:cxn ang="T13">
                    <a:pos x="T6" y="T7"/>
                  </a:cxn>
                  <a:cxn ang="T14">
                    <a:pos x="T8" y="T9"/>
                  </a:cxn>
                </a:cxnLst>
                <a:rect l="T15" t="T16" r="T17" b="T18"/>
                <a:pathLst>
                  <a:path w="198" h="915">
                    <a:moveTo>
                      <a:pt x="198" y="123"/>
                    </a:moveTo>
                    <a:lnTo>
                      <a:pt x="198" y="0"/>
                    </a:lnTo>
                    <a:lnTo>
                      <a:pt x="0" y="462"/>
                    </a:lnTo>
                    <a:lnTo>
                      <a:pt x="195" y="915"/>
                    </a:lnTo>
                    <a:lnTo>
                      <a:pt x="195" y="780"/>
                    </a:lnTo>
                  </a:path>
                </a:pathLst>
              </a:custGeom>
              <a:solidFill>
                <a:srgbClr val="E9E9FF"/>
              </a:solidFill>
              <a:ln w="6350" cap="flat" cmpd="sng">
                <a:solidFill>
                  <a:schemeClr val="tx2"/>
                </a:solidFill>
                <a:prstDash val="solid"/>
                <a:round/>
                <a:headEnd type="none" w="med" len="med"/>
                <a:tailEnd type="none" w="med" len="med"/>
              </a:ln>
            </p:spPr>
            <p:txBody>
              <a:bodyPr/>
              <a:lstStyle/>
              <a:p>
                <a:endParaRPr lang="zh-CN" altLang="en-US"/>
              </a:p>
            </p:txBody>
          </p:sp>
          <p:sp>
            <p:nvSpPr>
              <p:cNvPr id="62" name="Text Box 22"/>
              <p:cNvSpPr txBox="1">
                <a:spLocks noChangeArrowheads="1"/>
              </p:cNvSpPr>
              <p:nvPr/>
            </p:nvSpPr>
            <p:spPr bwMode="auto">
              <a:xfrm>
                <a:off x="4654" y="1889"/>
                <a:ext cx="364" cy="347"/>
              </a:xfrm>
              <a:prstGeom prst="rect">
                <a:avLst/>
              </a:prstGeom>
              <a:noFill/>
              <a:ln w="9525">
                <a:noFill/>
                <a:miter lim="800000"/>
                <a:headEnd/>
                <a:tailEnd/>
              </a:ln>
            </p:spPr>
            <p:txBody>
              <a:bodyPr lIns="90000" tIns="46800" rIns="90000" bIns="46800">
                <a:spAutoFit/>
              </a:bodyPr>
              <a:lstStyle/>
              <a:p>
                <a:pPr>
                  <a:spcBef>
                    <a:spcPct val="50000"/>
                  </a:spcBef>
                </a:pPr>
                <a:r>
                  <a:rPr lang="zh-CN" altLang="en-US" sz="1300" b="1"/>
                  <a:t>价值创造</a:t>
                </a:r>
              </a:p>
            </p:txBody>
          </p:sp>
          <p:sp>
            <p:nvSpPr>
              <p:cNvPr id="63" name="Text Box 23"/>
              <p:cNvSpPr txBox="1">
                <a:spLocks noChangeArrowheads="1"/>
              </p:cNvSpPr>
              <p:nvPr/>
            </p:nvSpPr>
            <p:spPr bwMode="auto">
              <a:xfrm>
                <a:off x="5424" y="1899"/>
                <a:ext cx="364" cy="348"/>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1300" b="1"/>
                  <a:t>价值评价</a:t>
                </a:r>
              </a:p>
            </p:txBody>
          </p:sp>
          <p:sp>
            <p:nvSpPr>
              <p:cNvPr id="64" name="Text Box 24"/>
              <p:cNvSpPr txBox="1">
                <a:spLocks noChangeArrowheads="1"/>
              </p:cNvSpPr>
              <p:nvPr/>
            </p:nvSpPr>
            <p:spPr bwMode="auto">
              <a:xfrm>
                <a:off x="5044" y="2523"/>
                <a:ext cx="363" cy="348"/>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1300" b="1"/>
                  <a:t>价值回报</a:t>
                </a:r>
              </a:p>
            </p:txBody>
          </p:sp>
        </p:grpSp>
        <p:grpSp>
          <p:nvGrpSpPr>
            <p:cNvPr id="18" name="Group 25"/>
            <p:cNvGrpSpPr>
              <a:grpSpLocks/>
            </p:cNvGrpSpPr>
            <p:nvPr/>
          </p:nvGrpSpPr>
          <p:grpSpPr bwMode="auto">
            <a:xfrm>
              <a:off x="4610100" y="3098800"/>
              <a:ext cx="1373188" cy="1785938"/>
              <a:chOff x="3619" y="1706"/>
              <a:chExt cx="953" cy="1270"/>
            </a:xfrm>
          </p:grpSpPr>
          <p:sp>
            <p:nvSpPr>
              <p:cNvPr id="52" name="AutoShape 26"/>
              <p:cNvSpPr>
                <a:spLocks noChangeArrowheads="1"/>
              </p:cNvSpPr>
              <p:nvPr/>
            </p:nvSpPr>
            <p:spPr bwMode="auto">
              <a:xfrm>
                <a:off x="4027" y="1797"/>
                <a:ext cx="545" cy="1134"/>
              </a:xfrm>
              <a:prstGeom prst="flowChartOnlineStorage">
                <a:avLst/>
              </a:prstGeom>
              <a:solidFill>
                <a:srgbClr val="FF3300"/>
              </a:solidFill>
              <a:ln w="9525">
                <a:noFill/>
                <a:miter lim="800000"/>
                <a:headEnd/>
                <a:tailEnd/>
              </a:ln>
              <a:effectLst>
                <a:prstShdw prst="shdw17" dist="17961" dir="2700000">
                  <a:srgbClr val="991F00"/>
                </a:prstShdw>
              </a:effectLst>
            </p:spPr>
            <p:txBody>
              <a:bodyPr lIns="90000" tIns="46800" rIns="90000" bIns="46800" anchor="ctr">
                <a:spAutoFit/>
              </a:bodyPr>
              <a:lstStyle/>
              <a:p>
                <a:endParaRPr lang="zh-CN" altLang="en-US"/>
              </a:p>
            </p:txBody>
          </p:sp>
          <p:sp>
            <p:nvSpPr>
              <p:cNvPr id="53" name="AutoShape 27"/>
              <p:cNvSpPr>
                <a:spLocks noChangeArrowheads="1"/>
              </p:cNvSpPr>
              <p:nvPr/>
            </p:nvSpPr>
            <p:spPr bwMode="auto">
              <a:xfrm flipH="1">
                <a:off x="3710" y="1797"/>
                <a:ext cx="499" cy="1134"/>
              </a:xfrm>
              <a:prstGeom prst="flowChartOnlineStorage">
                <a:avLst/>
              </a:prstGeom>
              <a:solidFill>
                <a:schemeClr val="bg1"/>
              </a:solidFill>
              <a:ln w="9525">
                <a:noFill/>
                <a:miter lim="800000"/>
                <a:headEnd/>
                <a:tailEnd/>
              </a:ln>
            </p:spPr>
            <p:txBody>
              <a:bodyPr lIns="90000" tIns="46800" rIns="90000" bIns="46800" anchor="ctr">
                <a:spAutoFit/>
              </a:bodyPr>
              <a:lstStyle/>
              <a:p>
                <a:endParaRPr lang="zh-CN" altLang="en-US"/>
              </a:p>
            </p:txBody>
          </p:sp>
          <p:sp>
            <p:nvSpPr>
              <p:cNvPr id="54" name="Rectangle 28"/>
              <p:cNvSpPr>
                <a:spLocks noChangeArrowheads="1"/>
              </p:cNvSpPr>
              <p:nvPr/>
            </p:nvSpPr>
            <p:spPr bwMode="auto">
              <a:xfrm>
                <a:off x="3619" y="1706"/>
                <a:ext cx="499" cy="1270"/>
              </a:xfrm>
              <a:prstGeom prst="rect">
                <a:avLst/>
              </a:prstGeom>
              <a:solidFill>
                <a:schemeClr val="bg1"/>
              </a:solidFill>
              <a:ln w="9525">
                <a:solidFill>
                  <a:schemeClr val="bg1"/>
                </a:solidFill>
                <a:miter lim="800000"/>
                <a:headEnd/>
                <a:tailEnd/>
              </a:ln>
            </p:spPr>
            <p:txBody>
              <a:bodyPr lIns="90000" tIns="46800" rIns="90000" bIns="46800" anchor="ctr">
                <a:spAutoFit/>
              </a:bodyPr>
              <a:lstStyle/>
              <a:p>
                <a:endParaRPr lang="zh-CN" altLang="en-US"/>
              </a:p>
            </p:txBody>
          </p:sp>
        </p:grpSp>
        <p:sp>
          <p:nvSpPr>
            <p:cNvPr id="19" name="Oval 29"/>
            <p:cNvSpPr>
              <a:spLocks noChangeAspect="1" noChangeArrowheads="1"/>
            </p:cNvSpPr>
            <p:nvPr/>
          </p:nvSpPr>
          <p:spPr bwMode="auto">
            <a:xfrm>
              <a:off x="3881438" y="3502025"/>
              <a:ext cx="1031875" cy="1006475"/>
            </a:xfrm>
            <a:prstGeom prst="ellipse">
              <a:avLst/>
            </a:prstGeom>
            <a:solidFill>
              <a:schemeClr val="bg1"/>
            </a:solidFill>
            <a:ln w="9525">
              <a:solidFill>
                <a:schemeClr val="tx1"/>
              </a:solidFill>
              <a:round/>
              <a:headEnd/>
              <a:tailEnd/>
            </a:ln>
          </p:spPr>
          <p:txBody>
            <a:bodyPr wrap="none" anchor="ctr"/>
            <a:lstStyle/>
            <a:p>
              <a:pPr algn="ctr" defTabSz="904875"/>
              <a:endParaRPr lang="zh-CN" altLang="zh-CN" sz="2400" b="1">
                <a:latin typeface="宋体" charset="-122"/>
              </a:endParaRPr>
            </a:p>
          </p:txBody>
        </p:sp>
        <p:sp>
          <p:nvSpPr>
            <p:cNvPr id="20" name="Freeform 30"/>
            <p:cNvSpPr>
              <a:spLocks noChangeAspect="1"/>
            </p:cNvSpPr>
            <p:nvPr/>
          </p:nvSpPr>
          <p:spPr bwMode="blackWhite">
            <a:xfrm>
              <a:off x="2859088" y="3048000"/>
              <a:ext cx="2066925" cy="677863"/>
            </a:xfrm>
            <a:custGeom>
              <a:avLst/>
              <a:gdLst>
                <a:gd name="T0" fmla="*/ 1202675 w 2614"/>
                <a:gd name="T1" fmla="*/ 615887 h 875"/>
                <a:gd name="T2" fmla="*/ 1239839 w 2614"/>
                <a:gd name="T3" fmla="*/ 586448 h 875"/>
                <a:gd name="T4" fmla="*/ 1280165 w 2614"/>
                <a:gd name="T5" fmla="*/ 560883 h 875"/>
                <a:gd name="T6" fmla="*/ 1323654 w 2614"/>
                <a:gd name="T7" fmla="*/ 539966 h 875"/>
                <a:gd name="T8" fmla="*/ 1368725 w 2614"/>
                <a:gd name="T9" fmla="*/ 522923 h 875"/>
                <a:gd name="T10" fmla="*/ 1415377 w 2614"/>
                <a:gd name="T11" fmla="*/ 508978 h 875"/>
                <a:gd name="T12" fmla="*/ 1462820 w 2614"/>
                <a:gd name="T13" fmla="*/ 500457 h 875"/>
                <a:gd name="T14" fmla="*/ 1511053 w 2614"/>
                <a:gd name="T15" fmla="*/ 497358 h 875"/>
                <a:gd name="T16" fmla="*/ 1559287 w 2614"/>
                <a:gd name="T17" fmla="*/ 498133 h 875"/>
                <a:gd name="T18" fmla="*/ 1604357 w 2614"/>
                <a:gd name="T19" fmla="*/ 503555 h 875"/>
                <a:gd name="T20" fmla="*/ 1651010 w 2614"/>
                <a:gd name="T21" fmla="*/ 512852 h 875"/>
                <a:gd name="T22" fmla="*/ 1695290 w 2614"/>
                <a:gd name="T23" fmla="*/ 526022 h 875"/>
                <a:gd name="T24" fmla="*/ 1739570 w 2614"/>
                <a:gd name="T25" fmla="*/ 543065 h 875"/>
                <a:gd name="T26" fmla="*/ 1663661 w 2614"/>
                <a:gd name="T27" fmla="*/ 668567 h 875"/>
                <a:gd name="T28" fmla="*/ 2066925 w 2614"/>
                <a:gd name="T29" fmla="*/ 478765 h 875"/>
                <a:gd name="T30" fmla="*/ 2038459 w 2614"/>
                <a:gd name="T31" fmla="*/ 0 h 875"/>
                <a:gd name="T32" fmla="*/ 1964132 w 2614"/>
                <a:gd name="T33" fmla="*/ 127826 h 875"/>
                <a:gd name="T34" fmla="*/ 1900875 w 2614"/>
                <a:gd name="T35" fmla="*/ 99162 h 875"/>
                <a:gd name="T36" fmla="*/ 1832874 w 2614"/>
                <a:gd name="T37" fmla="*/ 74371 h 875"/>
                <a:gd name="T38" fmla="*/ 1766454 w 2614"/>
                <a:gd name="T39" fmla="*/ 54229 h 875"/>
                <a:gd name="T40" fmla="*/ 1696871 w 2614"/>
                <a:gd name="T41" fmla="*/ 38735 h 875"/>
                <a:gd name="T42" fmla="*/ 1628079 w 2614"/>
                <a:gd name="T43" fmla="*/ 28664 h 875"/>
                <a:gd name="T44" fmla="*/ 1558496 w 2614"/>
                <a:gd name="T45" fmla="*/ 23241 h 875"/>
                <a:gd name="T46" fmla="*/ 1486541 w 2614"/>
                <a:gd name="T47" fmla="*/ 21692 h 875"/>
                <a:gd name="T48" fmla="*/ 1415377 w 2614"/>
                <a:gd name="T49" fmla="*/ 26340 h 875"/>
                <a:gd name="T50" fmla="*/ 0 w 2614"/>
                <a:gd name="T51" fmla="*/ 27115 h 875"/>
                <a:gd name="T52" fmla="*/ 0 w 2614"/>
                <a:gd name="T53" fmla="*/ 535318 h 875"/>
                <a:gd name="T54" fmla="*/ 1005788 w 2614"/>
                <a:gd name="T55" fmla="*/ 535318 h 875"/>
                <a:gd name="T56" fmla="*/ 1144953 w 2614"/>
                <a:gd name="T57" fmla="*/ 677863 h 875"/>
                <a:gd name="T58" fmla="*/ 1202675 w 2614"/>
                <a:gd name="T59" fmla="*/ 615887 h 8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614"/>
                <a:gd name="T91" fmla="*/ 0 h 875"/>
                <a:gd name="T92" fmla="*/ 2614 w 2614"/>
                <a:gd name="T93" fmla="*/ 875 h 87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614" h="875">
                  <a:moveTo>
                    <a:pt x="1521" y="795"/>
                  </a:moveTo>
                  <a:lnTo>
                    <a:pt x="1568" y="757"/>
                  </a:lnTo>
                  <a:lnTo>
                    <a:pt x="1619" y="724"/>
                  </a:lnTo>
                  <a:lnTo>
                    <a:pt x="1674" y="697"/>
                  </a:lnTo>
                  <a:lnTo>
                    <a:pt x="1731" y="675"/>
                  </a:lnTo>
                  <a:lnTo>
                    <a:pt x="1790" y="657"/>
                  </a:lnTo>
                  <a:lnTo>
                    <a:pt x="1850" y="646"/>
                  </a:lnTo>
                  <a:lnTo>
                    <a:pt x="1911" y="642"/>
                  </a:lnTo>
                  <a:lnTo>
                    <a:pt x="1972" y="643"/>
                  </a:lnTo>
                  <a:lnTo>
                    <a:pt x="2029" y="650"/>
                  </a:lnTo>
                  <a:lnTo>
                    <a:pt x="2088" y="662"/>
                  </a:lnTo>
                  <a:lnTo>
                    <a:pt x="2144" y="679"/>
                  </a:lnTo>
                  <a:lnTo>
                    <a:pt x="2200" y="701"/>
                  </a:lnTo>
                  <a:lnTo>
                    <a:pt x="2104" y="863"/>
                  </a:lnTo>
                  <a:lnTo>
                    <a:pt x="2614" y="618"/>
                  </a:lnTo>
                  <a:lnTo>
                    <a:pt x="2578" y="0"/>
                  </a:lnTo>
                  <a:lnTo>
                    <a:pt x="2484" y="165"/>
                  </a:lnTo>
                  <a:lnTo>
                    <a:pt x="2404" y="128"/>
                  </a:lnTo>
                  <a:lnTo>
                    <a:pt x="2318" y="96"/>
                  </a:lnTo>
                  <a:lnTo>
                    <a:pt x="2234" y="70"/>
                  </a:lnTo>
                  <a:lnTo>
                    <a:pt x="2146" y="50"/>
                  </a:lnTo>
                  <a:lnTo>
                    <a:pt x="2059" y="37"/>
                  </a:lnTo>
                  <a:lnTo>
                    <a:pt x="1971" y="30"/>
                  </a:lnTo>
                  <a:lnTo>
                    <a:pt x="1880" y="28"/>
                  </a:lnTo>
                  <a:lnTo>
                    <a:pt x="1790" y="34"/>
                  </a:lnTo>
                  <a:lnTo>
                    <a:pt x="0" y="35"/>
                  </a:lnTo>
                  <a:lnTo>
                    <a:pt x="0" y="691"/>
                  </a:lnTo>
                  <a:lnTo>
                    <a:pt x="1272" y="691"/>
                  </a:lnTo>
                  <a:lnTo>
                    <a:pt x="1448" y="875"/>
                  </a:lnTo>
                  <a:lnTo>
                    <a:pt x="1521" y="795"/>
                  </a:lnTo>
                </a:path>
              </a:pathLst>
            </a:custGeom>
            <a:solidFill>
              <a:srgbClr val="FFE2A9"/>
            </a:solidFill>
            <a:ln w="12700" cap="rnd" cmpd="sng">
              <a:solidFill>
                <a:srgbClr val="FF9900"/>
              </a:solidFill>
              <a:prstDash val="solid"/>
              <a:round/>
              <a:headEnd type="none" w="med" len="med"/>
              <a:tailEnd type="none" w="med" len="med"/>
            </a:ln>
          </p:spPr>
          <p:txBody>
            <a:bodyPr/>
            <a:lstStyle/>
            <a:p>
              <a:endParaRPr lang="zh-CN" altLang="en-US"/>
            </a:p>
          </p:txBody>
        </p:sp>
        <p:sp>
          <p:nvSpPr>
            <p:cNvPr id="21" name="Freeform 31"/>
            <p:cNvSpPr>
              <a:spLocks noChangeAspect="1"/>
            </p:cNvSpPr>
            <p:nvPr/>
          </p:nvSpPr>
          <p:spPr bwMode="blackWhite">
            <a:xfrm rot="1800000">
              <a:off x="3795713" y="4192588"/>
              <a:ext cx="1217612" cy="1009650"/>
            </a:xfrm>
            <a:custGeom>
              <a:avLst/>
              <a:gdLst>
                <a:gd name="T0" fmla="*/ 689548 w 1033"/>
                <a:gd name="T1" fmla="*/ 1117 h 904"/>
                <a:gd name="T2" fmla="*/ 675403 w 1033"/>
                <a:gd name="T3" fmla="*/ 45792 h 904"/>
                <a:gd name="T4" fmla="*/ 655365 w 1033"/>
                <a:gd name="T5" fmla="*/ 87116 h 904"/>
                <a:gd name="T6" fmla="*/ 632970 w 1033"/>
                <a:gd name="T7" fmla="*/ 129557 h 904"/>
                <a:gd name="T8" fmla="*/ 605859 w 1033"/>
                <a:gd name="T9" fmla="*/ 167530 h 904"/>
                <a:gd name="T10" fmla="*/ 575213 w 1033"/>
                <a:gd name="T11" fmla="*/ 203270 h 904"/>
                <a:gd name="T12" fmla="*/ 541030 w 1033"/>
                <a:gd name="T13" fmla="*/ 236776 h 904"/>
                <a:gd name="T14" fmla="*/ 503311 w 1033"/>
                <a:gd name="T15" fmla="*/ 266932 h 904"/>
                <a:gd name="T16" fmla="*/ 463235 w 1033"/>
                <a:gd name="T17" fmla="*/ 292620 h 904"/>
                <a:gd name="T18" fmla="*/ 419622 w 1033"/>
                <a:gd name="T19" fmla="*/ 316074 h 904"/>
                <a:gd name="T20" fmla="*/ 373652 w 1033"/>
                <a:gd name="T21" fmla="*/ 336178 h 904"/>
                <a:gd name="T22" fmla="*/ 326504 w 1033"/>
                <a:gd name="T23" fmla="*/ 350697 h 904"/>
                <a:gd name="T24" fmla="*/ 278177 w 1033"/>
                <a:gd name="T25" fmla="*/ 360749 h 904"/>
                <a:gd name="T26" fmla="*/ 276998 w 1033"/>
                <a:gd name="T27" fmla="*/ 208855 h 904"/>
                <a:gd name="T28" fmla="*/ 187416 w 1033"/>
                <a:gd name="T29" fmla="*/ 332827 h 904"/>
                <a:gd name="T30" fmla="*/ 94297 w 1033"/>
                <a:gd name="T31" fmla="*/ 456800 h 904"/>
                <a:gd name="T32" fmla="*/ 0 w 1033"/>
                <a:gd name="T33" fmla="*/ 577422 h 904"/>
                <a:gd name="T34" fmla="*/ 278177 w 1033"/>
                <a:gd name="T35" fmla="*/ 1008533 h 904"/>
                <a:gd name="T36" fmla="*/ 278177 w 1033"/>
                <a:gd name="T37" fmla="*/ 855522 h 904"/>
                <a:gd name="T38" fmla="*/ 347721 w 1033"/>
                <a:gd name="T39" fmla="*/ 847704 h 904"/>
                <a:gd name="T40" fmla="*/ 416086 w 1033"/>
                <a:gd name="T41" fmla="*/ 834302 h 904"/>
                <a:gd name="T42" fmla="*/ 484452 w 1033"/>
                <a:gd name="T43" fmla="*/ 818665 h 904"/>
                <a:gd name="T44" fmla="*/ 550460 w 1033"/>
                <a:gd name="T45" fmla="*/ 796328 h 904"/>
                <a:gd name="T46" fmla="*/ 615289 w 1033"/>
                <a:gd name="T47" fmla="*/ 771757 h 904"/>
                <a:gd name="T48" fmla="*/ 677761 w 1033"/>
                <a:gd name="T49" fmla="*/ 742718 h 904"/>
                <a:gd name="T50" fmla="*/ 737875 w 1033"/>
                <a:gd name="T51" fmla="*/ 709212 h 904"/>
                <a:gd name="T52" fmla="*/ 796811 w 1033"/>
                <a:gd name="T53" fmla="*/ 671239 h 904"/>
                <a:gd name="T54" fmla="*/ 853389 w 1033"/>
                <a:gd name="T55" fmla="*/ 629914 h 904"/>
                <a:gd name="T56" fmla="*/ 905253 w 1033"/>
                <a:gd name="T57" fmla="*/ 586357 h 904"/>
                <a:gd name="T58" fmla="*/ 955937 w 1033"/>
                <a:gd name="T59" fmla="*/ 537214 h 904"/>
                <a:gd name="T60" fmla="*/ 1000728 w 1033"/>
                <a:gd name="T61" fmla="*/ 485838 h 904"/>
                <a:gd name="T62" fmla="*/ 1041983 w 1033"/>
                <a:gd name="T63" fmla="*/ 432229 h 904"/>
                <a:gd name="T64" fmla="*/ 1079702 w 1033"/>
                <a:gd name="T65" fmla="*/ 376385 h 904"/>
                <a:gd name="T66" fmla="*/ 1113885 w 1033"/>
                <a:gd name="T67" fmla="*/ 317191 h 904"/>
                <a:gd name="T68" fmla="*/ 1143353 w 1033"/>
                <a:gd name="T69" fmla="*/ 257997 h 904"/>
                <a:gd name="T70" fmla="*/ 1168106 w 1033"/>
                <a:gd name="T71" fmla="*/ 194335 h 904"/>
                <a:gd name="T72" fmla="*/ 1189323 w 1033"/>
                <a:gd name="T73" fmla="*/ 130674 h 904"/>
                <a:gd name="T74" fmla="*/ 1205825 w 1033"/>
                <a:gd name="T75" fmla="*/ 64778 h 904"/>
                <a:gd name="T76" fmla="*/ 1216433 w 1033"/>
                <a:gd name="T77" fmla="*/ 0 h 904"/>
                <a:gd name="T78" fmla="*/ 957116 w 1033"/>
                <a:gd name="T79" fmla="*/ 147427 h 904"/>
                <a:gd name="T80" fmla="*/ 689548 w 1033"/>
                <a:gd name="T81" fmla="*/ 1117 h 90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33"/>
                <a:gd name="T124" fmla="*/ 0 h 904"/>
                <a:gd name="T125" fmla="*/ 1033 w 1033"/>
                <a:gd name="T126" fmla="*/ 904 h 90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33" h="904">
                  <a:moveTo>
                    <a:pt x="585" y="1"/>
                  </a:moveTo>
                  <a:lnTo>
                    <a:pt x="573" y="41"/>
                  </a:lnTo>
                  <a:lnTo>
                    <a:pt x="556" y="78"/>
                  </a:lnTo>
                  <a:lnTo>
                    <a:pt x="537" y="116"/>
                  </a:lnTo>
                  <a:lnTo>
                    <a:pt x="514" y="150"/>
                  </a:lnTo>
                  <a:lnTo>
                    <a:pt x="488" y="182"/>
                  </a:lnTo>
                  <a:lnTo>
                    <a:pt x="459" y="212"/>
                  </a:lnTo>
                  <a:lnTo>
                    <a:pt x="427" y="239"/>
                  </a:lnTo>
                  <a:lnTo>
                    <a:pt x="393" y="262"/>
                  </a:lnTo>
                  <a:lnTo>
                    <a:pt x="356" y="283"/>
                  </a:lnTo>
                  <a:lnTo>
                    <a:pt x="317" y="301"/>
                  </a:lnTo>
                  <a:lnTo>
                    <a:pt x="277" y="314"/>
                  </a:lnTo>
                  <a:lnTo>
                    <a:pt x="236" y="323"/>
                  </a:lnTo>
                  <a:lnTo>
                    <a:pt x="235" y="187"/>
                  </a:lnTo>
                  <a:lnTo>
                    <a:pt x="159" y="298"/>
                  </a:lnTo>
                  <a:lnTo>
                    <a:pt x="80" y="409"/>
                  </a:lnTo>
                  <a:lnTo>
                    <a:pt x="0" y="517"/>
                  </a:lnTo>
                  <a:lnTo>
                    <a:pt x="236" y="903"/>
                  </a:lnTo>
                  <a:lnTo>
                    <a:pt x="236" y="766"/>
                  </a:lnTo>
                  <a:lnTo>
                    <a:pt x="295" y="759"/>
                  </a:lnTo>
                  <a:lnTo>
                    <a:pt x="353" y="747"/>
                  </a:lnTo>
                  <a:lnTo>
                    <a:pt x="411" y="733"/>
                  </a:lnTo>
                  <a:lnTo>
                    <a:pt x="467" y="713"/>
                  </a:lnTo>
                  <a:lnTo>
                    <a:pt x="522" y="691"/>
                  </a:lnTo>
                  <a:lnTo>
                    <a:pt x="575" y="665"/>
                  </a:lnTo>
                  <a:lnTo>
                    <a:pt x="626" y="635"/>
                  </a:lnTo>
                  <a:lnTo>
                    <a:pt x="676" y="601"/>
                  </a:lnTo>
                  <a:lnTo>
                    <a:pt x="724" y="564"/>
                  </a:lnTo>
                  <a:lnTo>
                    <a:pt x="768" y="525"/>
                  </a:lnTo>
                  <a:lnTo>
                    <a:pt x="811" y="481"/>
                  </a:lnTo>
                  <a:lnTo>
                    <a:pt x="849" y="435"/>
                  </a:lnTo>
                  <a:lnTo>
                    <a:pt x="884" y="387"/>
                  </a:lnTo>
                  <a:lnTo>
                    <a:pt x="916" y="337"/>
                  </a:lnTo>
                  <a:lnTo>
                    <a:pt x="945" y="284"/>
                  </a:lnTo>
                  <a:lnTo>
                    <a:pt x="970" y="231"/>
                  </a:lnTo>
                  <a:lnTo>
                    <a:pt x="991" y="174"/>
                  </a:lnTo>
                  <a:lnTo>
                    <a:pt x="1009" y="117"/>
                  </a:lnTo>
                  <a:lnTo>
                    <a:pt x="1023" y="58"/>
                  </a:lnTo>
                  <a:lnTo>
                    <a:pt x="1032" y="0"/>
                  </a:lnTo>
                  <a:lnTo>
                    <a:pt x="812" y="132"/>
                  </a:lnTo>
                  <a:lnTo>
                    <a:pt x="585" y="1"/>
                  </a:lnTo>
                </a:path>
              </a:pathLst>
            </a:custGeom>
            <a:solidFill>
              <a:srgbClr val="FFE2A9"/>
            </a:solidFill>
            <a:ln w="12700" cap="rnd" cmpd="sng">
              <a:solidFill>
                <a:srgbClr val="FF9900"/>
              </a:solidFill>
              <a:prstDash val="solid"/>
              <a:round/>
              <a:headEnd type="none" w="med" len="med"/>
              <a:tailEnd type="none" w="med" len="med"/>
            </a:ln>
          </p:spPr>
          <p:txBody>
            <a:bodyPr/>
            <a:lstStyle/>
            <a:p>
              <a:endParaRPr lang="zh-CN" altLang="en-US"/>
            </a:p>
          </p:txBody>
        </p:sp>
        <p:sp>
          <p:nvSpPr>
            <p:cNvPr id="22" name="Freeform 32"/>
            <p:cNvSpPr>
              <a:spLocks noChangeAspect="1"/>
            </p:cNvSpPr>
            <p:nvPr/>
          </p:nvSpPr>
          <p:spPr bwMode="blackWhite">
            <a:xfrm rot="1800000">
              <a:off x="3189288" y="3413125"/>
              <a:ext cx="1060450" cy="1160463"/>
            </a:xfrm>
            <a:custGeom>
              <a:avLst/>
              <a:gdLst>
                <a:gd name="T0" fmla="*/ 1059310 w 930"/>
                <a:gd name="T1" fmla="*/ 696278 h 1075"/>
                <a:gd name="T2" fmla="*/ 1011418 w 930"/>
                <a:gd name="T3" fmla="*/ 684403 h 1075"/>
                <a:gd name="T4" fmla="*/ 965808 w 930"/>
                <a:gd name="T5" fmla="*/ 669290 h 1075"/>
                <a:gd name="T6" fmla="*/ 920197 w 930"/>
                <a:gd name="T7" fmla="*/ 650939 h 1075"/>
                <a:gd name="T8" fmla="*/ 879147 w 930"/>
                <a:gd name="T9" fmla="*/ 628269 h 1075"/>
                <a:gd name="T10" fmla="*/ 838098 w 930"/>
                <a:gd name="T11" fmla="*/ 601282 h 1075"/>
                <a:gd name="T12" fmla="*/ 801609 w 930"/>
                <a:gd name="T13" fmla="*/ 571056 h 1075"/>
                <a:gd name="T14" fmla="*/ 767401 w 930"/>
                <a:gd name="T15" fmla="*/ 536512 h 1075"/>
                <a:gd name="T16" fmla="*/ 738894 w 930"/>
                <a:gd name="T17" fmla="*/ 501968 h 1075"/>
                <a:gd name="T18" fmla="*/ 711528 w 930"/>
                <a:gd name="T19" fmla="*/ 462026 h 1075"/>
                <a:gd name="T20" fmla="*/ 692143 w 930"/>
                <a:gd name="T21" fmla="*/ 429641 h 1075"/>
                <a:gd name="T22" fmla="*/ 677320 w 930"/>
                <a:gd name="T23" fmla="*/ 395097 h 1075"/>
                <a:gd name="T24" fmla="*/ 664777 w 930"/>
                <a:gd name="T25" fmla="*/ 358394 h 1075"/>
                <a:gd name="T26" fmla="*/ 657935 w 930"/>
                <a:gd name="T27" fmla="*/ 321691 h 1075"/>
                <a:gd name="T28" fmla="*/ 655655 w 930"/>
                <a:gd name="T29" fmla="*/ 284988 h 1075"/>
                <a:gd name="T30" fmla="*/ 656795 w 930"/>
                <a:gd name="T31" fmla="*/ 247206 h 1075"/>
                <a:gd name="T32" fmla="*/ 852921 w 930"/>
                <a:gd name="T33" fmla="*/ 247206 h 1075"/>
                <a:gd name="T34" fmla="*/ 410497 w 930"/>
                <a:gd name="T35" fmla="*/ 0 h 1075"/>
                <a:gd name="T36" fmla="*/ 0 w 930"/>
                <a:gd name="T37" fmla="*/ 254762 h 1075"/>
                <a:gd name="T38" fmla="*/ 155077 w 930"/>
                <a:gd name="T39" fmla="*/ 255842 h 1075"/>
                <a:gd name="T40" fmla="*/ 160778 w 930"/>
                <a:gd name="T41" fmla="*/ 322771 h 1075"/>
                <a:gd name="T42" fmla="*/ 171040 w 930"/>
                <a:gd name="T43" fmla="*/ 390779 h 1075"/>
                <a:gd name="T44" fmla="*/ 188144 w 930"/>
                <a:gd name="T45" fmla="*/ 455549 h 1075"/>
                <a:gd name="T46" fmla="*/ 207529 w 930"/>
                <a:gd name="T47" fmla="*/ 521399 h 1075"/>
                <a:gd name="T48" fmla="*/ 232615 w 930"/>
                <a:gd name="T49" fmla="*/ 584010 h 1075"/>
                <a:gd name="T50" fmla="*/ 263402 w 930"/>
                <a:gd name="T51" fmla="*/ 645541 h 1075"/>
                <a:gd name="T52" fmla="*/ 298750 w 930"/>
                <a:gd name="T53" fmla="*/ 704914 h 1075"/>
                <a:gd name="T54" fmla="*/ 337520 w 930"/>
                <a:gd name="T55" fmla="*/ 759968 h 1075"/>
                <a:gd name="T56" fmla="*/ 379710 w 930"/>
                <a:gd name="T57" fmla="*/ 811784 h 1075"/>
                <a:gd name="T58" fmla="*/ 426461 w 930"/>
                <a:gd name="T59" fmla="*/ 860362 h 1075"/>
                <a:gd name="T60" fmla="*/ 477773 w 930"/>
                <a:gd name="T61" fmla="*/ 907860 h 1075"/>
                <a:gd name="T62" fmla="*/ 530225 w 930"/>
                <a:gd name="T63" fmla="*/ 949960 h 1075"/>
                <a:gd name="T64" fmla="*/ 586098 w 930"/>
                <a:gd name="T65" fmla="*/ 989902 h 1075"/>
                <a:gd name="T66" fmla="*/ 645392 w 930"/>
                <a:gd name="T67" fmla="*/ 1026605 h 1075"/>
                <a:gd name="T68" fmla="*/ 706967 w 930"/>
                <a:gd name="T69" fmla="*/ 1057910 h 1075"/>
                <a:gd name="T70" fmla="*/ 769682 w 930"/>
                <a:gd name="T71" fmla="*/ 1087057 h 1075"/>
                <a:gd name="T72" fmla="*/ 834677 w 930"/>
                <a:gd name="T73" fmla="*/ 1110806 h 1075"/>
                <a:gd name="T74" fmla="*/ 900812 w 930"/>
                <a:gd name="T75" fmla="*/ 1131317 h 1075"/>
                <a:gd name="T76" fmla="*/ 968088 w 930"/>
                <a:gd name="T77" fmla="*/ 1146430 h 1075"/>
                <a:gd name="T78" fmla="*/ 1037645 w 930"/>
                <a:gd name="T79" fmla="*/ 1159384 h 1075"/>
                <a:gd name="T80" fmla="*/ 880288 w 930"/>
                <a:gd name="T81" fmla="*/ 912178 h 1075"/>
                <a:gd name="T82" fmla="*/ 1059310 w 930"/>
                <a:gd name="T83" fmla="*/ 696278 h 107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30"/>
                <a:gd name="T127" fmla="*/ 0 h 1075"/>
                <a:gd name="T128" fmla="*/ 930 w 930"/>
                <a:gd name="T129" fmla="*/ 1075 h 107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30" h="1075">
                  <a:moveTo>
                    <a:pt x="929" y="645"/>
                  </a:moveTo>
                  <a:lnTo>
                    <a:pt x="887" y="634"/>
                  </a:lnTo>
                  <a:lnTo>
                    <a:pt x="847" y="620"/>
                  </a:lnTo>
                  <a:lnTo>
                    <a:pt x="807" y="603"/>
                  </a:lnTo>
                  <a:lnTo>
                    <a:pt x="771" y="582"/>
                  </a:lnTo>
                  <a:lnTo>
                    <a:pt x="735" y="557"/>
                  </a:lnTo>
                  <a:lnTo>
                    <a:pt x="703" y="529"/>
                  </a:lnTo>
                  <a:lnTo>
                    <a:pt x="673" y="497"/>
                  </a:lnTo>
                  <a:lnTo>
                    <a:pt x="648" y="465"/>
                  </a:lnTo>
                  <a:lnTo>
                    <a:pt x="624" y="428"/>
                  </a:lnTo>
                  <a:lnTo>
                    <a:pt x="607" y="398"/>
                  </a:lnTo>
                  <a:lnTo>
                    <a:pt x="594" y="366"/>
                  </a:lnTo>
                  <a:lnTo>
                    <a:pt x="583" y="332"/>
                  </a:lnTo>
                  <a:lnTo>
                    <a:pt x="577" y="298"/>
                  </a:lnTo>
                  <a:lnTo>
                    <a:pt x="575" y="264"/>
                  </a:lnTo>
                  <a:lnTo>
                    <a:pt x="576" y="229"/>
                  </a:lnTo>
                  <a:lnTo>
                    <a:pt x="748" y="229"/>
                  </a:lnTo>
                  <a:lnTo>
                    <a:pt x="360" y="0"/>
                  </a:lnTo>
                  <a:lnTo>
                    <a:pt x="0" y="236"/>
                  </a:lnTo>
                  <a:lnTo>
                    <a:pt x="136" y="237"/>
                  </a:lnTo>
                  <a:lnTo>
                    <a:pt x="141" y="299"/>
                  </a:lnTo>
                  <a:lnTo>
                    <a:pt x="150" y="362"/>
                  </a:lnTo>
                  <a:lnTo>
                    <a:pt x="165" y="422"/>
                  </a:lnTo>
                  <a:lnTo>
                    <a:pt x="182" y="483"/>
                  </a:lnTo>
                  <a:lnTo>
                    <a:pt x="204" y="541"/>
                  </a:lnTo>
                  <a:lnTo>
                    <a:pt x="231" y="598"/>
                  </a:lnTo>
                  <a:lnTo>
                    <a:pt x="262" y="653"/>
                  </a:lnTo>
                  <a:lnTo>
                    <a:pt x="296" y="704"/>
                  </a:lnTo>
                  <a:lnTo>
                    <a:pt x="333" y="752"/>
                  </a:lnTo>
                  <a:lnTo>
                    <a:pt x="374" y="797"/>
                  </a:lnTo>
                  <a:lnTo>
                    <a:pt x="419" y="841"/>
                  </a:lnTo>
                  <a:lnTo>
                    <a:pt x="465" y="880"/>
                  </a:lnTo>
                  <a:lnTo>
                    <a:pt x="514" y="917"/>
                  </a:lnTo>
                  <a:lnTo>
                    <a:pt x="566" y="951"/>
                  </a:lnTo>
                  <a:lnTo>
                    <a:pt x="620" y="980"/>
                  </a:lnTo>
                  <a:lnTo>
                    <a:pt x="675" y="1007"/>
                  </a:lnTo>
                  <a:lnTo>
                    <a:pt x="732" y="1029"/>
                  </a:lnTo>
                  <a:lnTo>
                    <a:pt x="790" y="1048"/>
                  </a:lnTo>
                  <a:lnTo>
                    <a:pt x="849" y="1062"/>
                  </a:lnTo>
                  <a:lnTo>
                    <a:pt x="910" y="1074"/>
                  </a:lnTo>
                  <a:lnTo>
                    <a:pt x="772" y="845"/>
                  </a:lnTo>
                  <a:lnTo>
                    <a:pt x="929" y="645"/>
                  </a:lnTo>
                </a:path>
              </a:pathLst>
            </a:custGeom>
            <a:solidFill>
              <a:srgbClr val="FFE2A9"/>
            </a:solidFill>
            <a:ln w="12700" cap="rnd" cmpd="sng">
              <a:solidFill>
                <a:srgbClr val="FF9900"/>
              </a:solidFill>
              <a:prstDash val="solid"/>
              <a:round/>
              <a:headEnd type="none" w="med" len="med"/>
              <a:tailEnd type="none" w="med" len="med"/>
            </a:ln>
          </p:spPr>
          <p:txBody>
            <a:bodyPr/>
            <a:lstStyle/>
            <a:p>
              <a:endParaRPr lang="zh-CN" altLang="en-US"/>
            </a:p>
          </p:txBody>
        </p:sp>
        <p:sp>
          <p:nvSpPr>
            <p:cNvPr id="23" name="Freeform 33"/>
            <p:cNvSpPr>
              <a:spLocks noChangeAspect="1"/>
            </p:cNvSpPr>
            <p:nvPr/>
          </p:nvSpPr>
          <p:spPr bwMode="blackWhite">
            <a:xfrm rot="1800000">
              <a:off x="4549775" y="3405188"/>
              <a:ext cx="1076325" cy="1187450"/>
            </a:xfrm>
            <a:custGeom>
              <a:avLst/>
              <a:gdLst>
                <a:gd name="T0" fmla="*/ 632327 w 943"/>
                <a:gd name="T1" fmla="*/ 1186335 h 1065"/>
                <a:gd name="T2" fmla="*/ 1075184 w 943"/>
                <a:gd name="T3" fmla="*/ 936580 h 1065"/>
                <a:gd name="T4" fmla="*/ 891421 w 943"/>
                <a:gd name="T5" fmla="*/ 936580 h 1065"/>
                <a:gd name="T6" fmla="*/ 885714 w 943"/>
                <a:gd name="T7" fmla="*/ 867452 h 1065"/>
                <a:gd name="T8" fmla="*/ 875441 w 943"/>
                <a:gd name="T9" fmla="*/ 798323 h 1065"/>
                <a:gd name="T10" fmla="*/ 860604 w 943"/>
                <a:gd name="T11" fmla="*/ 730310 h 1065"/>
                <a:gd name="T12" fmla="*/ 841200 w 943"/>
                <a:gd name="T13" fmla="*/ 663411 h 1065"/>
                <a:gd name="T14" fmla="*/ 814948 w 943"/>
                <a:gd name="T15" fmla="*/ 597627 h 1065"/>
                <a:gd name="T16" fmla="*/ 785272 w 943"/>
                <a:gd name="T17" fmla="*/ 535189 h 1065"/>
                <a:gd name="T18" fmla="*/ 751031 w 943"/>
                <a:gd name="T19" fmla="*/ 473865 h 1065"/>
                <a:gd name="T20" fmla="*/ 712224 w 943"/>
                <a:gd name="T21" fmla="*/ 414771 h 1065"/>
                <a:gd name="T22" fmla="*/ 668851 w 943"/>
                <a:gd name="T23" fmla="*/ 360137 h 1065"/>
                <a:gd name="T24" fmla="*/ 624337 w 943"/>
                <a:gd name="T25" fmla="*/ 306619 h 1065"/>
                <a:gd name="T26" fmla="*/ 572975 w 943"/>
                <a:gd name="T27" fmla="*/ 258675 h 1065"/>
                <a:gd name="T28" fmla="*/ 519330 w 943"/>
                <a:gd name="T29" fmla="*/ 212960 h 1065"/>
                <a:gd name="T30" fmla="*/ 462260 w 943"/>
                <a:gd name="T31" fmla="*/ 170591 h 1065"/>
                <a:gd name="T32" fmla="*/ 401767 w 943"/>
                <a:gd name="T33" fmla="*/ 133797 h 1065"/>
                <a:gd name="T34" fmla="*/ 340132 w 943"/>
                <a:gd name="T35" fmla="*/ 99233 h 1065"/>
                <a:gd name="T36" fmla="*/ 275074 w 943"/>
                <a:gd name="T37" fmla="*/ 70244 h 1065"/>
                <a:gd name="T38" fmla="*/ 207732 w 943"/>
                <a:gd name="T39" fmla="*/ 45714 h 1065"/>
                <a:gd name="T40" fmla="*/ 139249 w 943"/>
                <a:gd name="T41" fmla="*/ 25644 h 1065"/>
                <a:gd name="T42" fmla="*/ 69624 w 943"/>
                <a:gd name="T43" fmla="*/ 10035 h 1065"/>
                <a:gd name="T44" fmla="*/ 0 w 943"/>
                <a:gd name="T45" fmla="*/ 0 h 1065"/>
                <a:gd name="T46" fmla="*/ 156370 w 943"/>
                <a:gd name="T47" fmla="*/ 251985 h 1065"/>
                <a:gd name="T48" fmla="*/ 5707 w 943"/>
                <a:gd name="T49" fmla="*/ 502854 h 1065"/>
                <a:gd name="T50" fmla="*/ 54786 w 943"/>
                <a:gd name="T51" fmla="*/ 518464 h 1065"/>
                <a:gd name="T52" fmla="*/ 102725 w 943"/>
                <a:gd name="T53" fmla="*/ 538534 h 1065"/>
                <a:gd name="T54" fmla="*/ 148380 w 943"/>
                <a:gd name="T55" fmla="*/ 563063 h 1065"/>
                <a:gd name="T56" fmla="*/ 191753 w 943"/>
                <a:gd name="T57" fmla="*/ 592053 h 1065"/>
                <a:gd name="T58" fmla="*/ 230560 w 943"/>
                <a:gd name="T59" fmla="*/ 625502 h 1065"/>
                <a:gd name="T60" fmla="*/ 265942 w 943"/>
                <a:gd name="T61" fmla="*/ 662296 h 1065"/>
                <a:gd name="T62" fmla="*/ 299043 w 943"/>
                <a:gd name="T63" fmla="*/ 701320 h 1065"/>
                <a:gd name="T64" fmla="*/ 325294 w 943"/>
                <a:gd name="T65" fmla="*/ 744804 h 1065"/>
                <a:gd name="T66" fmla="*/ 348122 w 943"/>
                <a:gd name="T67" fmla="*/ 790518 h 1065"/>
                <a:gd name="T68" fmla="*/ 366384 w 943"/>
                <a:gd name="T69" fmla="*/ 837347 h 1065"/>
                <a:gd name="T70" fmla="*/ 380081 w 943"/>
                <a:gd name="T71" fmla="*/ 886406 h 1065"/>
                <a:gd name="T72" fmla="*/ 388071 w 943"/>
                <a:gd name="T73" fmla="*/ 936580 h 1065"/>
                <a:gd name="T74" fmla="*/ 214580 w 943"/>
                <a:gd name="T75" fmla="*/ 937695 h 1065"/>
                <a:gd name="T76" fmla="*/ 632327 w 943"/>
                <a:gd name="T77" fmla="*/ 1186335 h 106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43"/>
                <a:gd name="T118" fmla="*/ 0 h 1065"/>
                <a:gd name="T119" fmla="*/ 943 w 943"/>
                <a:gd name="T120" fmla="*/ 1065 h 106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43" h="1065">
                  <a:moveTo>
                    <a:pt x="554" y="1064"/>
                  </a:moveTo>
                  <a:lnTo>
                    <a:pt x="942" y="840"/>
                  </a:lnTo>
                  <a:lnTo>
                    <a:pt x="781" y="840"/>
                  </a:lnTo>
                  <a:lnTo>
                    <a:pt x="776" y="778"/>
                  </a:lnTo>
                  <a:lnTo>
                    <a:pt x="767" y="716"/>
                  </a:lnTo>
                  <a:lnTo>
                    <a:pt x="754" y="655"/>
                  </a:lnTo>
                  <a:lnTo>
                    <a:pt x="737" y="595"/>
                  </a:lnTo>
                  <a:lnTo>
                    <a:pt x="714" y="536"/>
                  </a:lnTo>
                  <a:lnTo>
                    <a:pt x="688" y="480"/>
                  </a:lnTo>
                  <a:lnTo>
                    <a:pt x="658" y="425"/>
                  </a:lnTo>
                  <a:lnTo>
                    <a:pt x="624" y="372"/>
                  </a:lnTo>
                  <a:lnTo>
                    <a:pt x="586" y="323"/>
                  </a:lnTo>
                  <a:lnTo>
                    <a:pt x="547" y="275"/>
                  </a:lnTo>
                  <a:lnTo>
                    <a:pt x="502" y="232"/>
                  </a:lnTo>
                  <a:lnTo>
                    <a:pt x="455" y="191"/>
                  </a:lnTo>
                  <a:lnTo>
                    <a:pt x="405" y="153"/>
                  </a:lnTo>
                  <a:lnTo>
                    <a:pt x="352" y="120"/>
                  </a:lnTo>
                  <a:lnTo>
                    <a:pt x="298" y="89"/>
                  </a:lnTo>
                  <a:lnTo>
                    <a:pt x="241" y="63"/>
                  </a:lnTo>
                  <a:lnTo>
                    <a:pt x="182" y="41"/>
                  </a:lnTo>
                  <a:lnTo>
                    <a:pt x="122" y="23"/>
                  </a:lnTo>
                  <a:lnTo>
                    <a:pt x="61" y="9"/>
                  </a:lnTo>
                  <a:lnTo>
                    <a:pt x="0" y="0"/>
                  </a:lnTo>
                  <a:lnTo>
                    <a:pt x="137" y="226"/>
                  </a:lnTo>
                  <a:lnTo>
                    <a:pt x="5" y="451"/>
                  </a:lnTo>
                  <a:lnTo>
                    <a:pt x="48" y="465"/>
                  </a:lnTo>
                  <a:lnTo>
                    <a:pt x="90" y="483"/>
                  </a:lnTo>
                  <a:lnTo>
                    <a:pt x="130" y="505"/>
                  </a:lnTo>
                  <a:lnTo>
                    <a:pt x="168" y="531"/>
                  </a:lnTo>
                  <a:lnTo>
                    <a:pt x="202" y="561"/>
                  </a:lnTo>
                  <a:lnTo>
                    <a:pt x="233" y="594"/>
                  </a:lnTo>
                  <a:lnTo>
                    <a:pt x="262" y="629"/>
                  </a:lnTo>
                  <a:lnTo>
                    <a:pt x="285" y="668"/>
                  </a:lnTo>
                  <a:lnTo>
                    <a:pt x="305" y="709"/>
                  </a:lnTo>
                  <a:lnTo>
                    <a:pt x="321" y="751"/>
                  </a:lnTo>
                  <a:lnTo>
                    <a:pt x="333" y="795"/>
                  </a:lnTo>
                  <a:lnTo>
                    <a:pt x="340" y="840"/>
                  </a:lnTo>
                  <a:lnTo>
                    <a:pt x="188" y="841"/>
                  </a:lnTo>
                  <a:lnTo>
                    <a:pt x="554" y="1064"/>
                  </a:lnTo>
                </a:path>
              </a:pathLst>
            </a:custGeom>
            <a:solidFill>
              <a:srgbClr val="FFE2A9"/>
            </a:solidFill>
            <a:ln w="12700" cap="rnd" cmpd="sng">
              <a:solidFill>
                <a:srgbClr val="FF9900"/>
              </a:solidFill>
              <a:prstDash val="solid"/>
              <a:round/>
              <a:headEnd type="none" w="med" len="med"/>
              <a:tailEnd type="none" w="med" len="med"/>
            </a:ln>
          </p:spPr>
          <p:txBody>
            <a:bodyPr/>
            <a:lstStyle/>
            <a:p>
              <a:endParaRPr lang="zh-CN" altLang="en-US"/>
            </a:p>
          </p:txBody>
        </p:sp>
        <p:sp>
          <p:nvSpPr>
            <p:cNvPr id="24" name="Text Box 34"/>
            <p:cNvSpPr txBox="1">
              <a:spLocks noChangeArrowheads="1"/>
            </p:cNvSpPr>
            <p:nvPr/>
          </p:nvSpPr>
          <p:spPr bwMode="auto">
            <a:xfrm>
              <a:off x="4076700" y="3106738"/>
              <a:ext cx="517525" cy="488950"/>
            </a:xfrm>
            <a:prstGeom prst="rect">
              <a:avLst/>
            </a:prstGeom>
            <a:noFill/>
            <a:ln w="9525">
              <a:noFill/>
              <a:miter lim="800000"/>
              <a:headEnd/>
              <a:tailEnd/>
            </a:ln>
          </p:spPr>
          <p:txBody>
            <a:bodyPr lIns="90000" tIns="46800" rIns="90000" bIns="46800">
              <a:spAutoFit/>
            </a:bodyPr>
            <a:lstStyle/>
            <a:p>
              <a:pPr>
                <a:spcBef>
                  <a:spcPct val="50000"/>
                </a:spcBef>
              </a:pPr>
              <a:r>
                <a:rPr lang="zh-CN" altLang="en-US" sz="1300" b="1"/>
                <a:t>人才选拔</a:t>
              </a:r>
            </a:p>
          </p:txBody>
        </p:sp>
        <p:sp>
          <p:nvSpPr>
            <p:cNvPr id="25" name="Text Box 35"/>
            <p:cNvSpPr txBox="1">
              <a:spLocks noChangeArrowheads="1"/>
            </p:cNvSpPr>
            <p:nvPr/>
          </p:nvSpPr>
          <p:spPr bwMode="auto">
            <a:xfrm>
              <a:off x="4787900" y="3676650"/>
              <a:ext cx="519113" cy="488950"/>
            </a:xfrm>
            <a:prstGeom prst="rect">
              <a:avLst/>
            </a:prstGeom>
            <a:noFill/>
            <a:ln w="9525">
              <a:noFill/>
              <a:miter lim="800000"/>
              <a:headEnd/>
              <a:tailEnd/>
            </a:ln>
          </p:spPr>
          <p:txBody>
            <a:bodyPr lIns="90000" tIns="46800" rIns="90000" bIns="46800">
              <a:spAutoFit/>
            </a:bodyPr>
            <a:lstStyle/>
            <a:p>
              <a:pPr>
                <a:spcBef>
                  <a:spcPct val="50000"/>
                </a:spcBef>
              </a:pPr>
              <a:r>
                <a:rPr lang="zh-CN" altLang="en-US" sz="1300" b="1"/>
                <a:t>人才评价</a:t>
              </a:r>
            </a:p>
          </p:txBody>
        </p:sp>
        <p:sp>
          <p:nvSpPr>
            <p:cNvPr id="26" name="Text Box 36"/>
            <p:cNvSpPr txBox="1">
              <a:spLocks noChangeArrowheads="1"/>
            </p:cNvSpPr>
            <p:nvPr/>
          </p:nvSpPr>
          <p:spPr bwMode="auto">
            <a:xfrm>
              <a:off x="4167188" y="4408488"/>
              <a:ext cx="519112" cy="488950"/>
            </a:xfrm>
            <a:prstGeom prst="rect">
              <a:avLst/>
            </a:prstGeom>
            <a:noFill/>
            <a:ln w="9525">
              <a:noFill/>
              <a:miter lim="800000"/>
              <a:headEnd/>
              <a:tailEnd/>
            </a:ln>
          </p:spPr>
          <p:txBody>
            <a:bodyPr lIns="90000" tIns="46800" rIns="90000" bIns="46800">
              <a:spAutoFit/>
            </a:bodyPr>
            <a:lstStyle/>
            <a:p>
              <a:pPr>
                <a:spcBef>
                  <a:spcPct val="50000"/>
                </a:spcBef>
              </a:pPr>
              <a:r>
                <a:rPr lang="zh-CN" altLang="en-US" sz="1300" b="1"/>
                <a:t>人才培养</a:t>
              </a:r>
            </a:p>
          </p:txBody>
        </p:sp>
        <p:sp>
          <p:nvSpPr>
            <p:cNvPr id="27" name="Text Box 37"/>
            <p:cNvSpPr txBox="1">
              <a:spLocks noChangeArrowheads="1"/>
            </p:cNvSpPr>
            <p:nvPr/>
          </p:nvSpPr>
          <p:spPr bwMode="auto">
            <a:xfrm>
              <a:off x="3427413" y="3751263"/>
              <a:ext cx="519112" cy="488950"/>
            </a:xfrm>
            <a:prstGeom prst="rect">
              <a:avLst/>
            </a:prstGeom>
            <a:noFill/>
            <a:ln w="9525">
              <a:noFill/>
              <a:miter lim="800000"/>
              <a:headEnd/>
              <a:tailEnd/>
            </a:ln>
          </p:spPr>
          <p:txBody>
            <a:bodyPr lIns="90000" tIns="46800" rIns="90000" bIns="46800">
              <a:spAutoFit/>
            </a:bodyPr>
            <a:lstStyle/>
            <a:p>
              <a:pPr>
                <a:spcBef>
                  <a:spcPct val="50000"/>
                </a:spcBef>
              </a:pPr>
              <a:r>
                <a:rPr lang="zh-CN" altLang="en-US" sz="1300" b="1"/>
                <a:t>人员退出</a:t>
              </a:r>
            </a:p>
          </p:txBody>
        </p:sp>
        <p:sp>
          <p:nvSpPr>
            <p:cNvPr id="28" name="Text Box 38"/>
            <p:cNvSpPr txBox="1">
              <a:spLocks noChangeArrowheads="1"/>
            </p:cNvSpPr>
            <p:nvPr/>
          </p:nvSpPr>
          <p:spPr bwMode="auto">
            <a:xfrm>
              <a:off x="5438775" y="3416300"/>
              <a:ext cx="425450" cy="1339850"/>
            </a:xfrm>
            <a:prstGeom prst="rect">
              <a:avLst/>
            </a:prstGeom>
            <a:noFill/>
            <a:ln w="9525">
              <a:noFill/>
              <a:miter lim="800000"/>
              <a:headEnd/>
              <a:tailEnd/>
            </a:ln>
          </p:spPr>
          <p:txBody>
            <a:bodyPr vert="eaVert" lIns="90000" tIns="46800" rIns="90000" bIns="46800">
              <a:spAutoFit/>
            </a:bodyPr>
            <a:lstStyle/>
            <a:p>
              <a:pPr>
                <a:spcBef>
                  <a:spcPct val="50000"/>
                </a:spcBef>
              </a:pPr>
              <a:r>
                <a:rPr lang="zh-CN" altLang="en-US" sz="1600" b="1"/>
                <a:t>战略实施能力</a:t>
              </a:r>
            </a:p>
          </p:txBody>
        </p:sp>
        <p:sp>
          <p:nvSpPr>
            <p:cNvPr id="29" name="AutoShape 39"/>
            <p:cNvSpPr>
              <a:spLocks noChangeArrowheads="1"/>
            </p:cNvSpPr>
            <p:nvPr/>
          </p:nvSpPr>
          <p:spPr bwMode="auto">
            <a:xfrm>
              <a:off x="5327650" y="2944813"/>
              <a:ext cx="654050" cy="254000"/>
            </a:xfrm>
            <a:prstGeom prst="flowChartExtract">
              <a:avLst/>
            </a:prstGeom>
            <a:solidFill>
              <a:srgbClr val="FF3300"/>
            </a:solidFill>
            <a:ln w="9525">
              <a:noFill/>
              <a:miter lim="800000"/>
              <a:headEnd/>
              <a:tailEnd/>
            </a:ln>
          </p:spPr>
          <p:txBody>
            <a:bodyPr wrap="none" lIns="90000" tIns="46800" rIns="90000" bIns="46800" anchor="ctr">
              <a:spAutoFit/>
            </a:bodyPr>
            <a:lstStyle/>
            <a:p>
              <a:endParaRPr lang="zh-CN" altLang="en-US"/>
            </a:p>
          </p:txBody>
        </p:sp>
        <p:sp>
          <p:nvSpPr>
            <p:cNvPr id="30" name="Text Box 40"/>
            <p:cNvSpPr txBox="1">
              <a:spLocks noChangeArrowheads="1"/>
            </p:cNvSpPr>
            <p:nvPr/>
          </p:nvSpPr>
          <p:spPr bwMode="auto">
            <a:xfrm>
              <a:off x="4122738" y="3683000"/>
              <a:ext cx="665162" cy="581025"/>
            </a:xfrm>
            <a:prstGeom prst="rect">
              <a:avLst/>
            </a:prstGeom>
            <a:noFill/>
            <a:ln w="9525">
              <a:noFill/>
              <a:miter lim="800000"/>
              <a:headEnd/>
              <a:tailEnd/>
            </a:ln>
          </p:spPr>
          <p:txBody>
            <a:bodyPr lIns="90000" tIns="46800" rIns="90000" bIns="46800">
              <a:spAutoFit/>
            </a:bodyPr>
            <a:lstStyle/>
            <a:p>
              <a:pPr>
                <a:spcBef>
                  <a:spcPct val="50000"/>
                </a:spcBef>
              </a:pPr>
              <a:r>
                <a:rPr lang="zh-CN" altLang="en-US" sz="1600" b="1">
                  <a:solidFill>
                    <a:srgbClr val="FF0000"/>
                  </a:solidFill>
                </a:rPr>
                <a:t>人才素质</a:t>
              </a:r>
            </a:p>
          </p:txBody>
        </p:sp>
        <p:sp>
          <p:nvSpPr>
            <p:cNvPr id="31" name="Text Box 41"/>
            <p:cNvSpPr txBox="1">
              <a:spLocks noChangeArrowheads="1"/>
            </p:cNvSpPr>
            <p:nvPr/>
          </p:nvSpPr>
          <p:spPr bwMode="auto">
            <a:xfrm>
              <a:off x="6588125" y="3644900"/>
              <a:ext cx="652463" cy="581025"/>
            </a:xfrm>
            <a:prstGeom prst="rect">
              <a:avLst/>
            </a:prstGeom>
            <a:noFill/>
            <a:ln w="9525">
              <a:noFill/>
              <a:miter lim="800000"/>
              <a:headEnd/>
              <a:tailEnd/>
            </a:ln>
          </p:spPr>
          <p:txBody>
            <a:bodyPr lIns="90000" tIns="46800" rIns="90000" bIns="46800">
              <a:spAutoFit/>
            </a:bodyPr>
            <a:lstStyle/>
            <a:p>
              <a:pPr>
                <a:spcBef>
                  <a:spcPct val="50000"/>
                </a:spcBef>
              </a:pPr>
              <a:r>
                <a:rPr lang="zh-CN" altLang="en-US" sz="1600" b="1">
                  <a:solidFill>
                    <a:srgbClr val="FF0000"/>
                  </a:solidFill>
                </a:rPr>
                <a:t>制度机制</a:t>
              </a:r>
            </a:p>
          </p:txBody>
        </p:sp>
        <p:sp>
          <p:nvSpPr>
            <p:cNvPr id="32" name="Rectangle 42"/>
            <p:cNvSpPr>
              <a:spLocks noChangeArrowheads="1"/>
            </p:cNvSpPr>
            <p:nvPr/>
          </p:nvSpPr>
          <p:spPr bwMode="auto">
            <a:xfrm>
              <a:off x="6242050" y="5245100"/>
              <a:ext cx="1308100" cy="333375"/>
            </a:xfrm>
            <a:prstGeom prst="rect">
              <a:avLst/>
            </a:prstGeom>
            <a:solidFill>
              <a:schemeClr val="bg1"/>
            </a:solidFill>
            <a:ln w="28575">
              <a:solidFill>
                <a:schemeClr val="accent1"/>
              </a:solidFill>
              <a:miter lim="800000"/>
              <a:headEnd/>
              <a:tailEnd/>
            </a:ln>
            <a:effectLst>
              <a:outerShdw dist="35921" dir="2700000" algn="ctr" rotWithShape="0">
                <a:schemeClr val="bg2"/>
              </a:outerShdw>
            </a:effectLst>
          </p:spPr>
          <p:txBody>
            <a:bodyPr lIns="90000" tIns="46800" rIns="90000" bIns="46800" anchor="ctr">
              <a:spAutoFit/>
            </a:bodyPr>
            <a:lstStyle/>
            <a:p>
              <a:pPr algn="ctr">
                <a:defRPr/>
              </a:pPr>
              <a:r>
                <a:rPr lang="zh-CN" altLang="en-US" b="1"/>
                <a:t>组织价值平台</a:t>
              </a:r>
            </a:p>
          </p:txBody>
        </p:sp>
        <p:sp>
          <p:nvSpPr>
            <p:cNvPr id="33" name="Rectangle 43"/>
            <p:cNvSpPr>
              <a:spLocks noChangeArrowheads="1"/>
            </p:cNvSpPr>
            <p:nvPr/>
          </p:nvSpPr>
          <p:spPr bwMode="auto">
            <a:xfrm>
              <a:off x="3629025" y="5256213"/>
              <a:ext cx="1306513" cy="309562"/>
            </a:xfrm>
            <a:prstGeom prst="rect">
              <a:avLst/>
            </a:prstGeom>
            <a:solidFill>
              <a:schemeClr val="bg1"/>
            </a:solidFill>
            <a:ln w="28575">
              <a:solidFill>
                <a:srgbClr val="FF9900"/>
              </a:solidFill>
              <a:miter lim="800000"/>
              <a:headEnd/>
              <a:tailEnd/>
            </a:ln>
            <a:effectLst>
              <a:outerShdw dist="35921" dir="2700000" algn="ctr" rotWithShape="0">
                <a:schemeClr val="bg2"/>
              </a:outerShdw>
            </a:effectLst>
          </p:spPr>
          <p:txBody>
            <a:bodyPr lIns="90000" tIns="46800" rIns="90000" bIns="46800" anchor="ctr">
              <a:spAutoFit/>
            </a:bodyPr>
            <a:lstStyle/>
            <a:p>
              <a:pPr algn="ctr">
                <a:defRPr/>
              </a:pPr>
              <a:r>
                <a:rPr lang="zh-CN" altLang="en-US" b="1" dirty="0"/>
                <a:t>人才管理体系</a:t>
              </a:r>
            </a:p>
          </p:txBody>
        </p:sp>
        <p:cxnSp>
          <p:nvCxnSpPr>
            <p:cNvPr id="34" name="AutoShape 44"/>
            <p:cNvCxnSpPr>
              <a:cxnSpLocks noChangeShapeType="1"/>
              <a:stCxn id="33" idx="0"/>
              <a:endCxn id="32" idx="0"/>
            </p:cNvCxnSpPr>
            <p:nvPr/>
          </p:nvCxnSpPr>
          <p:spPr bwMode="auto">
            <a:xfrm rot="5400000" flipH="1" flipV="1">
              <a:off x="5583635" y="3943748"/>
              <a:ext cx="11113" cy="2613818"/>
            </a:xfrm>
            <a:prstGeom prst="bentConnector3">
              <a:avLst>
                <a:gd name="adj1" fmla="val 2157051"/>
              </a:avLst>
            </a:prstGeom>
            <a:noFill/>
            <a:ln w="28575">
              <a:solidFill>
                <a:srgbClr val="FF9900"/>
              </a:solidFill>
              <a:miter lim="800000"/>
              <a:headEnd/>
              <a:tailEnd type="triangle" w="med" len="med"/>
            </a:ln>
          </p:spPr>
        </p:cxnSp>
        <p:cxnSp>
          <p:nvCxnSpPr>
            <p:cNvPr id="35" name="AutoShape 45"/>
            <p:cNvCxnSpPr>
              <a:cxnSpLocks noChangeShapeType="1"/>
              <a:stCxn id="32" idx="2"/>
              <a:endCxn id="33" idx="2"/>
            </p:cNvCxnSpPr>
            <p:nvPr/>
          </p:nvCxnSpPr>
          <p:spPr bwMode="auto">
            <a:xfrm rot="5400000" flipH="1">
              <a:off x="5583039" y="4265414"/>
              <a:ext cx="12304" cy="2613818"/>
            </a:xfrm>
            <a:prstGeom prst="bentConnector3">
              <a:avLst>
                <a:gd name="adj1" fmla="val -1857931"/>
              </a:avLst>
            </a:prstGeom>
            <a:noFill/>
            <a:ln w="28575">
              <a:solidFill>
                <a:srgbClr val="CC3300"/>
              </a:solidFill>
              <a:miter lim="800000"/>
              <a:headEnd/>
              <a:tailEnd type="triangle" w="med" len="med"/>
            </a:ln>
          </p:spPr>
        </p:cxnSp>
        <p:sp>
          <p:nvSpPr>
            <p:cNvPr id="36" name="Line 47"/>
            <p:cNvSpPr>
              <a:spLocks noChangeShapeType="1"/>
            </p:cNvSpPr>
            <p:nvPr/>
          </p:nvSpPr>
          <p:spPr bwMode="auto">
            <a:xfrm>
              <a:off x="3432175" y="4090988"/>
              <a:ext cx="196850" cy="1212850"/>
            </a:xfrm>
            <a:prstGeom prst="line">
              <a:avLst/>
            </a:prstGeom>
            <a:noFill/>
            <a:ln w="9525">
              <a:solidFill>
                <a:srgbClr val="FF9900"/>
              </a:solidFill>
              <a:prstDash val="dash"/>
              <a:round/>
              <a:headEnd/>
              <a:tailEnd/>
            </a:ln>
          </p:spPr>
          <p:txBody>
            <a:bodyPr lIns="90000" tIns="46800" rIns="90000" bIns="46800">
              <a:spAutoFit/>
            </a:bodyPr>
            <a:lstStyle/>
            <a:p>
              <a:endParaRPr lang="zh-CN" altLang="en-US"/>
            </a:p>
          </p:txBody>
        </p:sp>
        <p:sp>
          <p:nvSpPr>
            <p:cNvPr id="37" name="Line 48"/>
            <p:cNvSpPr>
              <a:spLocks noChangeShapeType="1"/>
            </p:cNvSpPr>
            <p:nvPr/>
          </p:nvSpPr>
          <p:spPr bwMode="auto">
            <a:xfrm flipH="1">
              <a:off x="4935538" y="4124325"/>
              <a:ext cx="392112" cy="1192213"/>
            </a:xfrm>
            <a:prstGeom prst="line">
              <a:avLst/>
            </a:prstGeom>
            <a:noFill/>
            <a:ln w="9525">
              <a:solidFill>
                <a:srgbClr val="FF9900"/>
              </a:solidFill>
              <a:prstDash val="dash"/>
              <a:round/>
              <a:headEnd/>
              <a:tailEnd/>
            </a:ln>
          </p:spPr>
          <p:txBody>
            <a:bodyPr lIns="90000" tIns="46800" rIns="90000" bIns="46800">
              <a:spAutoFit/>
            </a:bodyPr>
            <a:lstStyle/>
            <a:p>
              <a:endParaRPr lang="zh-CN" altLang="en-US"/>
            </a:p>
          </p:txBody>
        </p:sp>
        <p:sp>
          <p:nvSpPr>
            <p:cNvPr id="38" name="Line 49"/>
            <p:cNvSpPr>
              <a:spLocks noChangeShapeType="1"/>
            </p:cNvSpPr>
            <p:nvPr/>
          </p:nvSpPr>
          <p:spPr bwMode="auto">
            <a:xfrm>
              <a:off x="5981700" y="4027488"/>
              <a:ext cx="260350" cy="1211262"/>
            </a:xfrm>
            <a:prstGeom prst="line">
              <a:avLst/>
            </a:prstGeom>
            <a:noFill/>
            <a:ln w="9525">
              <a:solidFill>
                <a:schemeClr val="accent2"/>
              </a:solidFill>
              <a:prstDash val="dash"/>
              <a:round/>
              <a:headEnd/>
              <a:tailEnd/>
            </a:ln>
          </p:spPr>
          <p:txBody>
            <a:bodyPr lIns="90000" tIns="46800" rIns="90000" bIns="46800">
              <a:spAutoFit/>
            </a:bodyPr>
            <a:lstStyle/>
            <a:p>
              <a:endParaRPr lang="zh-CN" altLang="en-US"/>
            </a:p>
          </p:txBody>
        </p:sp>
        <p:sp>
          <p:nvSpPr>
            <p:cNvPr id="39" name="Line 50"/>
            <p:cNvSpPr>
              <a:spLocks noChangeShapeType="1"/>
            </p:cNvSpPr>
            <p:nvPr/>
          </p:nvSpPr>
          <p:spPr bwMode="auto">
            <a:xfrm flipH="1">
              <a:off x="7550150" y="4154488"/>
              <a:ext cx="261938" cy="1084262"/>
            </a:xfrm>
            <a:prstGeom prst="line">
              <a:avLst/>
            </a:prstGeom>
            <a:noFill/>
            <a:ln w="9525">
              <a:solidFill>
                <a:schemeClr val="accent2"/>
              </a:solidFill>
              <a:prstDash val="dash"/>
              <a:round/>
              <a:headEnd/>
              <a:tailEnd/>
            </a:ln>
          </p:spPr>
          <p:txBody>
            <a:bodyPr lIns="90000" tIns="46800" rIns="90000" bIns="46800">
              <a:spAutoFit/>
            </a:bodyPr>
            <a:lstStyle/>
            <a:p>
              <a:endParaRPr lang="zh-CN" altLang="en-US"/>
            </a:p>
          </p:txBody>
        </p:sp>
        <p:grpSp>
          <p:nvGrpSpPr>
            <p:cNvPr id="40" name="Group 98"/>
            <p:cNvGrpSpPr>
              <a:grpSpLocks/>
            </p:cNvGrpSpPr>
            <p:nvPr/>
          </p:nvGrpSpPr>
          <p:grpSpPr bwMode="auto">
            <a:xfrm>
              <a:off x="712788" y="3213100"/>
              <a:ext cx="1800225" cy="1641475"/>
              <a:chOff x="431" y="1026"/>
              <a:chExt cx="2240" cy="1987"/>
            </a:xfrm>
          </p:grpSpPr>
          <p:grpSp>
            <p:nvGrpSpPr>
              <p:cNvPr id="42" name="Group 99"/>
              <p:cNvGrpSpPr>
                <a:grpSpLocks/>
              </p:cNvGrpSpPr>
              <p:nvPr/>
            </p:nvGrpSpPr>
            <p:grpSpPr bwMode="auto">
              <a:xfrm>
                <a:off x="431" y="1752"/>
                <a:ext cx="1376" cy="1261"/>
                <a:chOff x="385" y="2092"/>
                <a:chExt cx="670" cy="683"/>
              </a:xfrm>
            </p:grpSpPr>
            <p:sp>
              <p:nvSpPr>
                <p:cNvPr id="50" name="Oval 100"/>
                <p:cNvSpPr>
                  <a:spLocks noChangeArrowheads="1"/>
                </p:cNvSpPr>
                <p:nvPr/>
              </p:nvSpPr>
              <p:spPr bwMode="auto">
                <a:xfrm>
                  <a:off x="408" y="2092"/>
                  <a:ext cx="647" cy="683"/>
                </a:xfrm>
                <a:prstGeom prst="ellipse">
                  <a:avLst/>
                </a:prstGeom>
                <a:noFill/>
                <a:ln w="6350">
                  <a:solidFill>
                    <a:schemeClr val="accent2"/>
                  </a:solidFill>
                  <a:round/>
                  <a:headEnd/>
                  <a:tailEnd/>
                </a:ln>
              </p:spPr>
              <p:txBody>
                <a:bodyPr wrap="none" lIns="72000" tIns="0" rIns="0" bIns="0" anchor="ctr"/>
                <a:lstStyle/>
                <a:p>
                  <a:endParaRPr lang="zh-CN" altLang="en-US"/>
                </a:p>
              </p:txBody>
            </p:sp>
            <p:sp>
              <p:nvSpPr>
                <p:cNvPr id="51" name="Text Box 101"/>
                <p:cNvSpPr txBox="1">
                  <a:spLocks noChangeArrowheads="1"/>
                </p:cNvSpPr>
                <p:nvPr/>
              </p:nvSpPr>
              <p:spPr bwMode="auto">
                <a:xfrm flipH="1">
                  <a:off x="385" y="2353"/>
                  <a:ext cx="663" cy="190"/>
                </a:xfrm>
                <a:prstGeom prst="rect">
                  <a:avLst/>
                </a:prstGeom>
                <a:noFill/>
                <a:ln w="6350">
                  <a:noFill/>
                  <a:miter lim="800000"/>
                  <a:headEnd/>
                  <a:tailEnd/>
                </a:ln>
              </p:spPr>
              <p:txBody>
                <a:bodyPr lIns="0" tIns="0" rIns="0" bIns="0" anchor="ctr">
                  <a:spAutoFit/>
                </a:bodyPr>
                <a:lstStyle/>
                <a:p>
                  <a:pPr marL="211138" indent="-211138" algn="ctr" defTabSz="709613" eaLnBrk="0" hangingPunct="0"/>
                  <a:r>
                    <a:rPr lang="zh-CN" altLang="en-US" sz="1900" b="1">
                      <a:ea typeface="仿宋_GB2312" pitchFamily="49" charset="-122"/>
                    </a:rPr>
                    <a:t>人和</a:t>
                  </a:r>
                  <a:endParaRPr lang="zh-CN" altLang="en-US" sz="1600" b="1">
                    <a:ea typeface="仿宋_GB2312" pitchFamily="49" charset="-122"/>
                  </a:endParaRPr>
                </a:p>
              </p:txBody>
            </p:sp>
          </p:grpSp>
          <p:grpSp>
            <p:nvGrpSpPr>
              <p:cNvPr id="43" name="Group 102"/>
              <p:cNvGrpSpPr>
                <a:grpSpLocks/>
              </p:cNvGrpSpPr>
              <p:nvPr/>
            </p:nvGrpSpPr>
            <p:grpSpPr bwMode="auto">
              <a:xfrm>
                <a:off x="1311" y="1752"/>
                <a:ext cx="1360" cy="1255"/>
                <a:chOff x="2111" y="2084"/>
                <a:chExt cx="662" cy="680"/>
              </a:xfrm>
            </p:grpSpPr>
            <p:sp>
              <p:nvSpPr>
                <p:cNvPr id="48" name="Oval 103"/>
                <p:cNvSpPr>
                  <a:spLocks noChangeArrowheads="1"/>
                </p:cNvSpPr>
                <p:nvPr/>
              </p:nvSpPr>
              <p:spPr bwMode="auto">
                <a:xfrm>
                  <a:off x="2121" y="2084"/>
                  <a:ext cx="647" cy="680"/>
                </a:xfrm>
                <a:prstGeom prst="ellipse">
                  <a:avLst/>
                </a:prstGeom>
                <a:noFill/>
                <a:ln w="6350">
                  <a:solidFill>
                    <a:schemeClr val="accent2"/>
                  </a:solidFill>
                  <a:round/>
                  <a:headEnd/>
                  <a:tailEnd/>
                </a:ln>
              </p:spPr>
              <p:txBody>
                <a:bodyPr wrap="none" lIns="72000" tIns="0" rIns="0" bIns="0" anchor="ctr"/>
                <a:lstStyle/>
                <a:p>
                  <a:endParaRPr lang="zh-CN" altLang="en-US"/>
                </a:p>
              </p:txBody>
            </p:sp>
            <p:sp>
              <p:nvSpPr>
                <p:cNvPr id="49" name="Text Box 104"/>
                <p:cNvSpPr txBox="1">
                  <a:spLocks noChangeArrowheads="1"/>
                </p:cNvSpPr>
                <p:nvPr/>
              </p:nvSpPr>
              <p:spPr bwMode="auto">
                <a:xfrm flipH="1">
                  <a:off x="2111" y="2318"/>
                  <a:ext cx="662" cy="190"/>
                </a:xfrm>
                <a:prstGeom prst="rect">
                  <a:avLst/>
                </a:prstGeom>
                <a:noFill/>
                <a:ln w="6350">
                  <a:noFill/>
                  <a:miter lim="800000"/>
                  <a:headEnd/>
                  <a:tailEnd/>
                </a:ln>
              </p:spPr>
              <p:txBody>
                <a:bodyPr lIns="0" tIns="0" rIns="0" bIns="0" anchor="ctr">
                  <a:spAutoFit/>
                </a:bodyPr>
                <a:lstStyle/>
                <a:p>
                  <a:pPr algn="ctr" defTabSz="709613"/>
                  <a:r>
                    <a:rPr lang="zh-CN" altLang="en-US" sz="1900" b="1">
                      <a:latin typeface="Times New Roman" pitchFamily="18" charset="0"/>
                      <a:ea typeface="仿宋_GB2312" pitchFamily="49" charset="-122"/>
                    </a:rPr>
                    <a:t>心和</a:t>
                  </a:r>
                  <a:endParaRPr lang="zh-CN" altLang="en-US" sz="1900" b="1">
                    <a:ea typeface="仿宋_GB2312" pitchFamily="49" charset="-122"/>
                  </a:endParaRPr>
                </a:p>
              </p:txBody>
            </p:sp>
          </p:grpSp>
          <p:grpSp>
            <p:nvGrpSpPr>
              <p:cNvPr id="44" name="Group 105"/>
              <p:cNvGrpSpPr>
                <a:grpSpLocks/>
              </p:cNvGrpSpPr>
              <p:nvPr/>
            </p:nvGrpSpPr>
            <p:grpSpPr bwMode="auto">
              <a:xfrm>
                <a:off x="839" y="1026"/>
                <a:ext cx="1378" cy="1261"/>
                <a:chOff x="1290" y="935"/>
                <a:chExt cx="671" cy="683"/>
              </a:xfrm>
            </p:grpSpPr>
            <p:sp>
              <p:nvSpPr>
                <p:cNvPr id="46" name="Oval 106"/>
                <p:cNvSpPr>
                  <a:spLocks noChangeArrowheads="1"/>
                </p:cNvSpPr>
                <p:nvPr/>
              </p:nvSpPr>
              <p:spPr bwMode="auto">
                <a:xfrm>
                  <a:off x="1290" y="935"/>
                  <a:ext cx="647" cy="683"/>
                </a:xfrm>
                <a:prstGeom prst="ellipse">
                  <a:avLst/>
                </a:prstGeom>
                <a:noFill/>
                <a:ln w="6350">
                  <a:solidFill>
                    <a:schemeClr val="accent2"/>
                  </a:solidFill>
                  <a:round/>
                  <a:headEnd/>
                  <a:tailEnd/>
                </a:ln>
              </p:spPr>
              <p:txBody>
                <a:bodyPr wrap="none" lIns="72000" tIns="0" rIns="0" bIns="0" anchor="ctr"/>
                <a:lstStyle/>
                <a:p>
                  <a:endParaRPr lang="zh-CN" altLang="en-US"/>
                </a:p>
              </p:txBody>
            </p:sp>
            <p:sp>
              <p:nvSpPr>
                <p:cNvPr id="47" name="Text Box 107"/>
                <p:cNvSpPr txBox="1">
                  <a:spLocks noChangeArrowheads="1"/>
                </p:cNvSpPr>
                <p:nvPr/>
              </p:nvSpPr>
              <p:spPr bwMode="auto">
                <a:xfrm flipH="1">
                  <a:off x="1299" y="1204"/>
                  <a:ext cx="662" cy="189"/>
                </a:xfrm>
                <a:prstGeom prst="rect">
                  <a:avLst/>
                </a:prstGeom>
                <a:noFill/>
                <a:ln w="6350">
                  <a:noFill/>
                  <a:miter lim="800000"/>
                  <a:headEnd/>
                  <a:tailEnd/>
                </a:ln>
              </p:spPr>
              <p:txBody>
                <a:bodyPr lIns="0" tIns="0" rIns="0" bIns="0" anchor="ctr">
                  <a:spAutoFit/>
                </a:bodyPr>
                <a:lstStyle/>
                <a:p>
                  <a:pPr algn="ctr" defTabSz="709613" eaLnBrk="0" hangingPunct="0"/>
                  <a:r>
                    <a:rPr lang="zh-CN" altLang="en-US" sz="1900" b="1">
                      <a:ea typeface="仿宋_GB2312" pitchFamily="49" charset="-122"/>
                    </a:rPr>
                    <a:t>事和</a:t>
                  </a:r>
                  <a:endParaRPr lang="zh-CN" altLang="en-US" sz="1600" b="1">
                    <a:ea typeface="仿宋_GB2312" pitchFamily="49" charset="-122"/>
                  </a:endParaRPr>
                </a:p>
              </p:txBody>
            </p:sp>
          </p:grpSp>
          <p:sp>
            <p:nvSpPr>
              <p:cNvPr id="45" name="Freeform 108"/>
              <p:cNvSpPr>
                <a:spLocks/>
              </p:cNvSpPr>
              <p:nvPr/>
            </p:nvSpPr>
            <p:spPr bwMode="auto">
              <a:xfrm rot="273948">
                <a:off x="1300" y="1873"/>
                <a:ext cx="529" cy="476"/>
              </a:xfrm>
              <a:custGeom>
                <a:avLst/>
                <a:gdLst>
                  <a:gd name="T0" fmla="*/ 265 w 529"/>
                  <a:gd name="T1" fmla="*/ 15 h 476"/>
                  <a:gd name="T2" fmla="*/ 38 w 529"/>
                  <a:gd name="T3" fmla="*/ 423 h 476"/>
                  <a:gd name="T4" fmla="*/ 491 w 529"/>
                  <a:gd name="T5" fmla="*/ 332 h 476"/>
                  <a:gd name="T6" fmla="*/ 265 w 529"/>
                  <a:gd name="T7" fmla="*/ 15 h 476"/>
                  <a:gd name="T8" fmla="*/ 0 60000 65536"/>
                  <a:gd name="T9" fmla="*/ 0 60000 65536"/>
                  <a:gd name="T10" fmla="*/ 0 60000 65536"/>
                  <a:gd name="T11" fmla="*/ 0 60000 65536"/>
                  <a:gd name="T12" fmla="*/ 0 w 529"/>
                  <a:gd name="T13" fmla="*/ 0 h 476"/>
                  <a:gd name="T14" fmla="*/ 529 w 529"/>
                  <a:gd name="T15" fmla="*/ 476 h 476"/>
                </a:gdLst>
                <a:ahLst/>
                <a:cxnLst>
                  <a:cxn ang="T8">
                    <a:pos x="T0" y="T1"/>
                  </a:cxn>
                  <a:cxn ang="T9">
                    <a:pos x="T2" y="T3"/>
                  </a:cxn>
                  <a:cxn ang="T10">
                    <a:pos x="T4" y="T5"/>
                  </a:cxn>
                  <a:cxn ang="T11">
                    <a:pos x="T6" y="T7"/>
                  </a:cxn>
                </a:cxnLst>
                <a:rect l="T12" t="T13" r="T14" b="T15"/>
                <a:pathLst>
                  <a:path w="529" h="476">
                    <a:moveTo>
                      <a:pt x="265" y="15"/>
                    </a:moveTo>
                    <a:cubicBezTo>
                      <a:pt x="190" y="30"/>
                      <a:pt x="0" y="370"/>
                      <a:pt x="38" y="423"/>
                    </a:cubicBezTo>
                    <a:cubicBezTo>
                      <a:pt x="76" y="476"/>
                      <a:pt x="453" y="392"/>
                      <a:pt x="491" y="332"/>
                    </a:cubicBezTo>
                    <a:cubicBezTo>
                      <a:pt x="529" y="272"/>
                      <a:pt x="340" y="0"/>
                      <a:pt x="265" y="15"/>
                    </a:cubicBezTo>
                    <a:close/>
                  </a:path>
                </a:pathLst>
              </a:custGeom>
              <a:solidFill>
                <a:srgbClr val="FF0000"/>
              </a:solidFill>
              <a:ln w="9525" cap="flat" cmpd="sng">
                <a:noFill/>
                <a:prstDash val="solid"/>
                <a:round/>
                <a:headEnd/>
                <a:tailEnd/>
              </a:ln>
            </p:spPr>
            <p:txBody>
              <a:bodyPr anchor="ctr">
                <a:spAutoFit/>
              </a:bodyPr>
              <a:lstStyle/>
              <a:p>
                <a:endParaRPr lang="zh-CN" altLang="en-US"/>
              </a:p>
            </p:txBody>
          </p:sp>
        </p:grpSp>
        <p:sp>
          <p:nvSpPr>
            <p:cNvPr id="41" name="AutoShape 109"/>
            <p:cNvSpPr>
              <a:spLocks noChangeArrowheads="1"/>
            </p:cNvSpPr>
            <p:nvPr/>
          </p:nvSpPr>
          <p:spPr bwMode="auto">
            <a:xfrm rot="5400000">
              <a:off x="1490663" y="4019550"/>
              <a:ext cx="2519362" cy="331788"/>
            </a:xfrm>
            <a:prstGeom prst="triangle">
              <a:avLst>
                <a:gd name="adj" fmla="val 50000"/>
              </a:avLst>
            </a:prstGeom>
            <a:solidFill>
              <a:srgbClr val="DDDDDD"/>
            </a:solidFill>
            <a:ln w="9525">
              <a:noFill/>
              <a:miter lim="800000"/>
              <a:headEnd/>
              <a:tailEnd/>
            </a:ln>
            <a:effectLst>
              <a:outerShdw dist="35921" dir="2700000" algn="ctr" rotWithShape="0">
                <a:schemeClr val="bg2"/>
              </a:outerShdw>
            </a:effectLst>
          </p:spPr>
          <p:txBody>
            <a:bodyPr wrap="none" anchor="ctr"/>
            <a:lstStyle/>
            <a:p>
              <a:pPr>
                <a:defRPr/>
              </a:pPr>
              <a:endParaRPr lang="zh-CN" altLang="en-US"/>
            </a:p>
          </p:txBody>
        </p:sp>
      </p:grpSp>
      <p:sp>
        <p:nvSpPr>
          <p:cNvPr id="65" name="AutoShape 112"/>
          <p:cNvSpPr>
            <a:spLocks noChangeArrowheads="1"/>
          </p:cNvSpPr>
          <p:nvPr/>
        </p:nvSpPr>
        <p:spPr bwMode="auto">
          <a:xfrm>
            <a:off x="4140200" y="2060575"/>
            <a:ext cx="485775" cy="576263"/>
          </a:xfrm>
          <a:prstGeom prst="upDownArrow">
            <a:avLst>
              <a:gd name="adj1" fmla="val 50000"/>
              <a:gd name="adj2" fmla="val 23726"/>
            </a:avLst>
          </a:prstGeom>
          <a:solidFill>
            <a:srgbClr val="DDDDDD"/>
          </a:solidFill>
          <a:ln w="9525" algn="ctr">
            <a:noFill/>
            <a:miter lim="800000"/>
            <a:headEnd/>
            <a:tailEnd/>
          </a:ln>
          <a:effectLst>
            <a:outerShdw dist="35921" dir="2700000" algn="ctr" rotWithShape="0">
              <a:schemeClr val="bg2"/>
            </a:outerShdw>
          </a:effectLst>
        </p:spPr>
        <p:txBody>
          <a:bodyPr wrap="none" anchor="ctr"/>
          <a:lstStyle/>
          <a:p>
            <a:pPr>
              <a:defRPr/>
            </a:pPr>
            <a:endParaRPr lang="zh-CN" altLang="en-US"/>
          </a:p>
        </p:txBody>
      </p:sp>
    </p:spTree>
    <p:extLst>
      <p:ext uri="{BB962C8B-B14F-4D97-AF65-F5344CB8AC3E}">
        <p14:creationId xmlns:p14="http://schemas.microsoft.com/office/powerpoint/2010/main" val="71341213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34925" y="87313"/>
            <a:ext cx="6821488" cy="533400"/>
          </a:xfrm>
        </p:spPr>
        <p:txBody>
          <a:bodyPr lIns="91440" tIns="45720" rIns="91440" bIns="45720"/>
          <a:lstStyle/>
          <a:p>
            <a:pPr eaLnBrk="1" hangingPunct="1"/>
            <a:r>
              <a:rPr lang="zh-CN" altLang="en-US" dirty="0" smtClean="0"/>
              <a:t>“三和”模型</a:t>
            </a:r>
          </a:p>
        </p:txBody>
      </p:sp>
      <p:sp>
        <p:nvSpPr>
          <p:cNvPr id="40962" name="AutoShape 4"/>
          <p:cNvSpPr>
            <a:spLocks noChangeArrowheads="1"/>
          </p:cNvSpPr>
          <p:nvPr/>
        </p:nvSpPr>
        <p:spPr bwMode="auto">
          <a:xfrm>
            <a:off x="996950" y="1930400"/>
            <a:ext cx="3035300" cy="2238375"/>
          </a:xfrm>
          <a:prstGeom prst="triangle">
            <a:avLst>
              <a:gd name="adj" fmla="val 49324"/>
            </a:avLst>
          </a:prstGeom>
          <a:noFill/>
          <a:ln w="25400">
            <a:solidFill>
              <a:schemeClr val="tx1"/>
            </a:solidFill>
            <a:miter lim="800000"/>
            <a:headEnd/>
            <a:tailEnd/>
          </a:ln>
        </p:spPr>
        <p:txBody>
          <a:bodyPr wrap="none" lIns="72000" tIns="0" rIns="0" bIns="0" anchor="ctr"/>
          <a:lstStyle/>
          <a:p>
            <a:endParaRPr lang="zh-CN" altLang="en-US"/>
          </a:p>
        </p:txBody>
      </p:sp>
      <p:sp>
        <p:nvSpPr>
          <p:cNvPr id="375813" name="Oval 5"/>
          <p:cNvSpPr>
            <a:spLocks noChangeArrowheads="1"/>
          </p:cNvSpPr>
          <p:nvPr/>
        </p:nvSpPr>
        <p:spPr bwMode="auto">
          <a:xfrm>
            <a:off x="2047875" y="1516063"/>
            <a:ext cx="998538" cy="1138237"/>
          </a:xfrm>
          <a:prstGeom prst="ellipse">
            <a:avLst/>
          </a:prstGeom>
          <a:solidFill>
            <a:srgbClr val="DDDDDD"/>
          </a:solidFill>
          <a:ln w="6350">
            <a:noFill/>
            <a:round/>
            <a:headEnd/>
            <a:tailEnd/>
          </a:ln>
          <a:effectLst>
            <a:outerShdw dist="35921" dir="2700000" algn="ctr" rotWithShape="0">
              <a:schemeClr val="hlink"/>
            </a:outerShdw>
          </a:effectLst>
        </p:spPr>
        <p:txBody>
          <a:bodyPr wrap="none" lIns="72000" tIns="0" rIns="0" bIns="0" anchor="ctr"/>
          <a:lstStyle/>
          <a:p>
            <a:pPr>
              <a:defRPr/>
            </a:pPr>
            <a:endParaRPr lang="zh-CN" altLang="en-US"/>
          </a:p>
        </p:txBody>
      </p:sp>
      <p:sp>
        <p:nvSpPr>
          <p:cNvPr id="375814" name="Oval 6"/>
          <p:cNvSpPr>
            <a:spLocks noChangeArrowheads="1"/>
          </p:cNvSpPr>
          <p:nvPr/>
        </p:nvSpPr>
        <p:spPr bwMode="auto">
          <a:xfrm>
            <a:off x="685800" y="3443288"/>
            <a:ext cx="998538" cy="1138237"/>
          </a:xfrm>
          <a:prstGeom prst="ellipse">
            <a:avLst/>
          </a:prstGeom>
          <a:solidFill>
            <a:srgbClr val="DDDDDD"/>
          </a:solidFill>
          <a:ln w="6350">
            <a:noFill/>
            <a:round/>
            <a:headEnd/>
            <a:tailEnd/>
          </a:ln>
          <a:effectLst>
            <a:outerShdw dist="35921" dir="2700000" algn="ctr" rotWithShape="0">
              <a:schemeClr val="hlink"/>
            </a:outerShdw>
          </a:effectLst>
        </p:spPr>
        <p:txBody>
          <a:bodyPr wrap="none" lIns="72000" tIns="0" rIns="0" bIns="0" anchor="ctr"/>
          <a:lstStyle/>
          <a:p>
            <a:pPr>
              <a:defRPr/>
            </a:pPr>
            <a:endParaRPr lang="zh-CN" altLang="en-US"/>
          </a:p>
        </p:txBody>
      </p:sp>
      <p:sp>
        <p:nvSpPr>
          <p:cNvPr id="375815" name="Oval 7"/>
          <p:cNvSpPr>
            <a:spLocks noChangeArrowheads="1"/>
          </p:cNvSpPr>
          <p:nvPr/>
        </p:nvSpPr>
        <p:spPr bwMode="auto">
          <a:xfrm>
            <a:off x="3328988" y="3430588"/>
            <a:ext cx="1000125" cy="1131887"/>
          </a:xfrm>
          <a:prstGeom prst="ellipse">
            <a:avLst/>
          </a:prstGeom>
          <a:solidFill>
            <a:srgbClr val="DDDDDD"/>
          </a:solidFill>
          <a:ln w="6350">
            <a:noFill/>
            <a:round/>
            <a:headEnd/>
            <a:tailEnd/>
          </a:ln>
          <a:effectLst>
            <a:outerShdw dist="35921" dir="2700000" algn="ctr" rotWithShape="0">
              <a:schemeClr val="hlink"/>
            </a:outerShdw>
          </a:effectLst>
        </p:spPr>
        <p:txBody>
          <a:bodyPr wrap="none" lIns="72000" tIns="0" rIns="0" bIns="0" anchor="ctr"/>
          <a:lstStyle/>
          <a:p>
            <a:pPr>
              <a:defRPr/>
            </a:pPr>
            <a:endParaRPr lang="zh-CN" altLang="en-US"/>
          </a:p>
        </p:txBody>
      </p:sp>
      <p:sp>
        <p:nvSpPr>
          <p:cNvPr id="40966" name="Text Box 8"/>
          <p:cNvSpPr txBox="1">
            <a:spLocks noChangeArrowheads="1"/>
          </p:cNvSpPr>
          <p:nvPr/>
        </p:nvSpPr>
        <p:spPr bwMode="auto">
          <a:xfrm flipH="1">
            <a:off x="650875" y="3914775"/>
            <a:ext cx="1023938" cy="244475"/>
          </a:xfrm>
          <a:prstGeom prst="rect">
            <a:avLst/>
          </a:prstGeom>
          <a:noFill/>
          <a:ln w="6350" algn="ctr">
            <a:noFill/>
            <a:miter lim="800000"/>
            <a:headEnd/>
            <a:tailEnd/>
          </a:ln>
        </p:spPr>
        <p:txBody>
          <a:bodyPr lIns="0" tIns="0" rIns="0" bIns="0" anchor="ctr">
            <a:spAutoFit/>
          </a:bodyPr>
          <a:lstStyle/>
          <a:p>
            <a:pPr marL="211138" indent="-211138" algn="ctr" defTabSz="709613" eaLnBrk="0" hangingPunct="0"/>
            <a:r>
              <a:rPr lang="zh-CN" altLang="en-US" sz="1600" b="1"/>
              <a:t>人和</a:t>
            </a:r>
          </a:p>
        </p:txBody>
      </p:sp>
      <p:sp>
        <p:nvSpPr>
          <p:cNvPr id="40967" name="Text Box 9"/>
          <p:cNvSpPr txBox="1">
            <a:spLocks noChangeArrowheads="1"/>
          </p:cNvSpPr>
          <p:nvPr/>
        </p:nvSpPr>
        <p:spPr bwMode="auto">
          <a:xfrm flipH="1">
            <a:off x="3309938" y="3856038"/>
            <a:ext cx="1023937" cy="244475"/>
          </a:xfrm>
          <a:prstGeom prst="rect">
            <a:avLst/>
          </a:prstGeom>
          <a:noFill/>
          <a:ln w="6350" algn="ctr">
            <a:noFill/>
            <a:miter lim="800000"/>
            <a:headEnd/>
            <a:tailEnd/>
          </a:ln>
        </p:spPr>
        <p:txBody>
          <a:bodyPr lIns="0" tIns="0" rIns="0" bIns="0" anchor="ctr">
            <a:spAutoFit/>
          </a:bodyPr>
          <a:lstStyle/>
          <a:p>
            <a:pPr marL="211138" indent="-211138" algn="ctr" defTabSz="709613" eaLnBrk="0" hangingPunct="0"/>
            <a:r>
              <a:rPr lang="zh-CN" altLang="en-US" sz="1600" b="1"/>
              <a:t>心和</a:t>
            </a:r>
          </a:p>
        </p:txBody>
      </p:sp>
      <p:sp>
        <p:nvSpPr>
          <p:cNvPr id="40968" name="Text Box 10"/>
          <p:cNvSpPr txBox="1">
            <a:spLocks noChangeArrowheads="1"/>
          </p:cNvSpPr>
          <p:nvPr/>
        </p:nvSpPr>
        <p:spPr bwMode="auto">
          <a:xfrm flipH="1">
            <a:off x="2058988" y="1998663"/>
            <a:ext cx="1022350" cy="244475"/>
          </a:xfrm>
          <a:prstGeom prst="rect">
            <a:avLst/>
          </a:prstGeom>
          <a:noFill/>
          <a:ln w="6350" algn="ctr">
            <a:noFill/>
            <a:miter lim="800000"/>
            <a:headEnd/>
            <a:tailEnd/>
          </a:ln>
        </p:spPr>
        <p:txBody>
          <a:bodyPr lIns="0" tIns="0" rIns="0" bIns="0" anchor="ctr">
            <a:spAutoFit/>
          </a:bodyPr>
          <a:lstStyle/>
          <a:p>
            <a:pPr marL="211138" indent="-211138" algn="ctr" defTabSz="709613" eaLnBrk="0" hangingPunct="0"/>
            <a:r>
              <a:rPr lang="zh-CN" altLang="en-US" sz="1600" b="1"/>
              <a:t>事和</a:t>
            </a:r>
          </a:p>
        </p:txBody>
      </p:sp>
      <p:sp>
        <p:nvSpPr>
          <p:cNvPr id="40969" name="AutoShape 11"/>
          <p:cNvSpPr>
            <a:spLocks noChangeArrowheads="1"/>
          </p:cNvSpPr>
          <p:nvPr/>
        </p:nvSpPr>
        <p:spPr bwMode="auto">
          <a:xfrm rot="10800000">
            <a:off x="1898650" y="3048000"/>
            <a:ext cx="1238250" cy="987425"/>
          </a:xfrm>
          <a:prstGeom prst="triangle">
            <a:avLst>
              <a:gd name="adj" fmla="val 50000"/>
            </a:avLst>
          </a:prstGeom>
          <a:solidFill>
            <a:srgbClr val="CC3300"/>
          </a:solidFill>
          <a:ln w="9525" algn="ctr">
            <a:noFill/>
            <a:miter lim="800000"/>
            <a:headEnd/>
            <a:tailEnd/>
          </a:ln>
        </p:spPr>
        <p:txBody>
          <a:bodyPr rot="10800000" wrap="none" lIns="70921" tIns="35461" rIns="70921" bIns="35461" anchor="ctr"/>
          <a:lstStyle/>
          <a:p>
            <a:pPr algn="ctr" defTabSz="709613"/>
            <a:r>
              <a:rPr kumimoji="1" lang="zh-CN" altLang="en-US" b="1">
                <a:solidFill>
                  <a:schemeClr val="bg1"/>
                </a:solidFill>
                <a:latin typeface="Times New Roman" pitchFamily="18" charset="0"/>
              </a:rPr>
              <a:t>胜任力</a:t>
            </a:r>
          </a:p>
          <a:p>
            <a:pPr algn="ctr" defTabSz="709613"/>
            <a:r>
              <a:rPr kumimoji="1" lang="zh-CN" altLang="en-US" b="1">
                <a:solidFill>
                  <a:schemeClr val="bg1"/>
                </a:solidFill>
                <a:latin typeface="Times New Roman" pitchFamily="18" charset="0"/>
              </a:rPr>
              <a:t>素质模型</a:t>
            </a:r>
          </a:p>
        </p:txBody>
      </p:sp>
      <p:sp>
        <p:nvSpPr>
          <p:cNvPr id="375820" name="AutoShape 12"/>
          <p:cNvSpPr>
            <a:spLocks noChangeArrowheads="1"/>
          </p:cNvSpPr>
          <p:nvPr/>
        </p:nvSpPr>
        <p:spPr bwMode="auto">
          <a:xfrm rot="-1647253">
            <a:off x="1743075" y="3413125"/>
            <a:ext cx="349250" cy="395288"/>
          </a:xfrm>
          <a:prstGeom prst="rightArrow">
            <a:avLst>
              <a:gd name="adj1" fmla="val 50000"/>
              <a:gd name="adj2" fmla="val 25000"/>
            </a:avLst>
          </a:prstGeom>
          <a:solidFill>
            <a:srgbClr val="969696"/>
          </a:solidFill>
          <a:ln w="9525" algn="ctr">
            <a:no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75821" name="AutoShape 13"/>
          <p:cNvSpPr>
            <a:spLocks noChangeArrowheads="1"/>
          </p:cNvSpPr>
          <p:nvPr/>
        </p:nvSpPr>
        <p:spPr bwMode="auto">
          <a:xfrm rot="12507512">
            <a:off x="2963863" y="3411538"/>
            <a:ext cx="347662" cy="395287"/>
          </a:xfrm>
          <a:prstGeom prst="rightArrow">
            <a:avLst>
              <a:gd name="adj1" fmla="val 50000"/>
              <a:gd name="adj2" fmla="val 25000"/>
            </a:avLst>
          </a:prstGeom>
          <a:solidFill>
            <a:srgbClr val="969696"/>
          </a:solidFill>
          <a:ln w="9525" algn="ctr">
            <a:no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75822" name="AutoShape 14"/>
          <p:cNvSpPr>
            <a:spLocks noChangeArrowheads="1"/>
          </p:cNvSpPr>
          <p:nvPr/>
        </p:nvSpPr>
        <p:spPr bwMode="auto">
          <a:xfrm rot="5400000">
            <a:off x="2391569" y="2710657"/>
            <a:ext cx="330200" cy="347662"/>
          </a:xfrm>
          <a:prstGeom prst="rightArrow">
            <a:avLst>
              <a:gd name="adj1" fmla="val 50000"/>
              <a:gd name="adj2" fmla="val 25000"/>
            </a:avLst>
          </a:prstGeom>
          <a:solidFill>
            <a:srgbClr val="969696"/>
          </a:solidFill>
          <a:ln w="9525" algn="ctr">
            <a:no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75823" name="AutoShape 15"/>
          <p:cNvSpPr>
            <a:spLocks noChangeArrowheads="1"/>
          </p:cNvSpPr>
          <p:nvPr/>
        </p:nvSpPr>
        <p:spPr bwMode="auto">
          <a:xfrm rot="5400000">
            <a:off x="3837781" y="3221832"/>
            <a:ext cx="1800225" cy="198438"/>
          </a:xfrm>
          <a:prstGeom prst="triangle">
            <a:avLst>
              <a:gd name="adj" fmla="val 50000"/>
            </a:avLst>
          </a:prstGeom>
          <a:solidFill>
            <a:srgbClr val="DDDDDD"/>
          </a:solidFill>
          <a:ln w="9525">
            <a:no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40974" name="Text Box 16"/>
          <p:cNvSpPr txBox="1">
            <a:spLocks noChangeArrowheads="1"/>
          </p:cNvSpPr>
          <p:nvPr/>
        </p:nvSpPr>
        <p:spPr bwMode="auto">
          <a:xfrm>
            <a:off x="5170488" y="2063750"/>
            <a:ext cx="3656012" cy="2849563"/>
          </a:xfrm>
          <a:prstGeom prst="rect">
            <a:avLst/>
          </a:prstGeom>
          <a:noFill/>
          <a:ln w="9525">
            <a:noFill/>
            <a:miter lim="800000"/>
            <a:headEnd/>
            <a:tailEnd/>
          </a:ln>
        </p:spPr>
        <p:txBody>
          <a:bodyPr>
            <a:spAutoFit/>
          </a:bodyPr>
          <a:lstStyle/>
          <a:p>
            <a:pPr marL="185738" indent="-185738">
              <a:lnSpc>
                <a:spcPct val="120000"/>
              </a:lnSpc>
              <a:spcBef>
                <a:spcPct val="50000"/>
              </a:spcBef>
              <a:spcAft>
                <a:spcPct val="50000"/>
              </a:spcAft>
              <a:buClr>
                <a:srgbClr val="CC3300"/>
              </a:buClr>
              <a:buSzPct val="60000"/>
              <a:buFont typeface="Wingdings" pitchFamily="2" charset="2"/>
              <a:buChar char="n"/>
            </a:pPr>
            <a:r>
              <a:rPr kumimoji="1" lang="zh-CN" altLang="en-US">
                <a:latin typeface="Times New Roman" pitchFamily="18" charset="0"/>
              </a:rPr>
              <a:t>人不仅仅在职位上工作，还在特定的团队、特定的组织中工作。</a:t>
            </a:r>
          </a:p>
          <a:p>
            <a:pPr marL="185738" indent="-185738">
              <a:lnSpc>
                <a:spcPct val="120000"/>
              </a:lnSpc>
              <a:spcBef>
                <a:spcPct val="50000"/>
              </a:spcBef>
              <a:spcAft>
                <a:spcPct val="50000"/>
              </a:spcAft>
              <a:buClr>
                <a:srgbClr val="CC3300"/>
              </a:buClr>
              <a:buSzPct val="60000"/>
              <a:buFont typeface="Wingdings" pitchFamily="2" charset="2"/>
              <a:buChar char="n"/>
            </a:pPr>
            <a:r>
              <a:rPr kumimoji="1" lang="zh-CN" altLang="en-US"/>
              <a:t>人</a:t>
            </a:r>
            <a:r>
              <a:rPr kumimoji="1" lang="zh-CN" altLang="en-US">
                <a:latin typeface="Times New Roman" pitchFamily="18" charset="0"/>
              </a:rPr>
              <a:t>能否取得高绩效的关键，在于</a:t>
            </a:r>
            <a:r>
              <a:rPr kumimoji="1" lang="zh-CN" altLang="en-US"/>
              <a:t>管理人员</a:t>
            </a:r>
            <a:r>
              <a:rPr kumimoji="1" lang="zh-CN" altLang="en-US">
                <a:latin typeface="Times New Roman" pitchFamily="18" charset="0"/>
              </a:rPr>
              <a:t>能否做到</a:t>
            </a:r>
            <a:r>
              <a:rPr kumimoji="1" lang="zh-CN" altLang="en-US">
                <a:latin typeface="宋体" charset="-122"/>
              </a:rPr>
              <a:t>“</a:t>
            </a:r>
            <a:r>
              <a:rPr kumimoji="1" lang="zh-CN" altLang="en-US">
                <a:latin typeface="Times New Roman" pitchFamily="18" charset="0"/>
              </a:rPr>
              <a:t>事和</a:t>
            </a:r>
            <a:r>
              <a:rPr kumimoji="1" lang="zh-CN" altLang="en-US">
                <a:latin typeface="宋体" charset="-122"/>
              </a:rPr>
              <a:t>”</a:t>
            </a:r>
            <a:r>
              <a:rPr kumimoji="1" lang="zh-CN" altLang="en-US">
                <a:latin typeface="Times New Roman" pitchFamily="18" charset="0"/>
              </a:rPr>
              <a:t>（人与职位的和谐）、</a:t>
            </a:r>
            <a:r>
              <a:rPr kumimoji="1" lang="zh-CN" altLang="en-US">
                <a:latin typeface="宋体" charset="-122"/>
              </a:rPr>
              <a:t>“</a:t>
            </a:r>
            <a:r>
              <a:rPr kumimoji="1" lang="zh-CN" altLang="en-US">
                <a:latin typeface="Times New Roman" pitchFamily="18" charset="0"/>
              </a:rPr>
              <a:t>心和</a:t>
            </a:r>
            <a:r>
              <a:rPr kumimoji="1" lang="zh-CN" altLang="en-US">
                <a:latin typeface="宋体" charset="-122"/>
              </a:rPr>
              <a:t>”</a:t>
            </a:r>
            <a:r>
              <a:rPr kumimoji="1" lang="zh-CN" altLang="en-US">
                <a:latin typeface="Times New Roman" pitchFamily="18" charset="0"/>
              </a:rPr>
              <a:t>（人与内心驱动力的和谐）与</a:t>
            </a:r>
            <a:r>
              <a:rPr kumimoji="1" lang="zh-CN" altLang="en-US">
                <a:latin typeface="宋体" charset="-122"/>
              </a:rPr>
              <a:t>“</a:t>
            </a:r>
            <a:r>
              <a:rPr kumimoji="1" lang="zh-CN" altLang="en-US">
                <a:latin typeface="Times New Roman" pitchFamily="18" charset="0"/>
              </a:rPr>
              <a:t>人和</a:t>
            </a:r>
            <a:r>
              <a:rPr kumimoji="1" lang="zh-CN" altLang="en-US">
                <a:latin typeface="宋体" charset="-122"/>
              </a:rPr>
              <a:t>”</a:t>
            </a:r>
            <a:r>
              <a:rPr kumimoji="1" lang="zh-CN" altLang="en-US">
                <a:latin typeface="Times New Roman" pitchFamily="18" charset="0"/>
              </a:rPr>
              <a:t>（人与团队、组织的和谐）。</a:t>
            </a:r>
          </a:p>
          <a:p>
            <a:pPr marL="185738" indent="-185738">
              <a:lnSpc>
                <a:spcPct val="120000"/>
              </a:lnSpc>
              <a:spcBef>
                <a:spcPct val="50000"/>
              </a:spcBef>
              <a:spcAft>
                <a:spcPct val="50000"/>
              </a:spcAft>
              <a:buClr>
                <a:srgbClr val="CC3300"/>
              </a:buClr>
              <a:buSzPct val="60000"/>
              <a:buFont typeface="Wingdings" pitchFamily="2" charset="2"/>
              <a:buChar char="n"/>
            </a:pPr>
            <a:r>
              <a:rPr kumimoji="1" lang="zh-CN" altLang="en-US">
                <a:latin typeface="Times New Roman" pitchFamily="18" charset="0"/>
              </a:rPr>
              <a:t>因此，应当充分考虑事和、心和、人和的要求，设计立体的</a:t>
            </a:r>
            <a:r>
              <a:rPr kumimoji="1" lang="zh-CN" altLang="en-US"/>
              <a:t>人员胜任力素质</a:t>
            </a:r>
            <a:r>
              <a:rPr kumimoji="1" lang="zh-CN" altLang="en-US">
                <a:latin typeface="Times New Roman" pitchFamily="18" charset="0"/>
              </a:rPr>
              <a:t>模型以及相应的评估方法。</a:t>
            </a:r>
          </a:p>
        </p:txBody>
      </p:sp>
      <p:sp>
        <p:nvSpPr>
          <p:cNvPr id="40975" name="Text Box 17"/>
          <p:cNvSpPr txBox="1">
            <a:spLocks noChangeArrowheads="1"/>
          </p:cNvSpPr>
          <p:nvPr/>
        </p:nvSpPr>
        <p:spPr bwMode="auto">
          <a:xfrm>
            <a:off x="1579563" y="917575"/>
            <a:ext cx="2062162" cy="495300"/>
          </a:xfrm>
          <a:prstGeom prst="rect">
            <a:avLst/>
          </a:prstGeom>
          <a:noFill/>
          <a:ln w="9525" algn="ctr">
            <a:noFill/>
            <a:miter lim="800000"/>
            <a:headEnd/>
            <a:tailEnd/>
          </a:ln>
        </p:spPr>
        <p:txBody>
          <a:bodyPr lIns="70936" tIns="35467" rIns="70936" bIns="35467">
            <a:spAutoFit/>
          </a:bodyPr>
          <a:lstStyle/>
          <a:p>
            <a:pPr defTabSz="709613"/>
            <a:r>
              <a:rPr kumimoji="1" lang="zh-CN" altLang="de-DE" b="1">
                <a:latin typeface="Times New Roman" pitchFamily="18" charset="0"/>
              </a:rPr>
              <a:t>胜任力素质是否与职位要求和角色定位契合</a:t>
            </a:r>
            <a:endParaRPr kumimoji="1" lang="zh-CN" altLang="en-US" b="1">
              <a:latin typeface="Times New Roman" pitchFamily="18" charset="0"/>
            </a:endParaRPr>
          </a:p>
        </p:txBody>
      </p:sp>
      <p:sp>
        <p:nvSpPr>
          <p:cNvPr id="40976" name="Text Box 18"/>
          <p:cNvSpPr txBox="1">
            <a:spLocks noChangeArrowheads="1"/>
          </p:cNvSpPr>
          <p:nvPr/>
        </p:nvSpPr>
        <p:spPr bwMode="auto">
          <a:xfrm>
            <a:off x="450850" y="4652963"/>
            <a:ext cx="1862138" cy="920750"/>
          </a:xfrm>
          <a:prstGeom prst="rect">
            <a:avLst/>
          </a:prstGeom>
          <a:noFill/>
          <a:ln w="9525" algn="ctr">
            <a:noFill/>
            <a:miter lim="800000"/>
            <a:headEnd/>
            <a:tailEnd/>
          </a:ln>
        </p:spPr>
        <p:txBody>
          <a:bodyPr lIns="70936" tIns="35467" rIns="70936" bIns="35467">
            <a:spAutoFit/>
          </a:bodyPr>
          <a:lstStyle/>
          <a:p>
            <a:pPr defTabSz="709613"/>
            <a:r>
              <a:rPr kumimoji="1" lang="zh-CN" altLang="de-DE" b="1">
                <a:latin typeface="Times New Roman" pitchFamily="18" charset="0"/>
              </a:rPr>
              <a:t>价值理念、工作风格是否与组织文化、发展阶段和团队成员契合</a:t>
            </a:r>
            <a:endParaRPr kumimoji="1" lang="zh-CN" altLang="en-US" b="1">
              <a:latin typeface="Times New Roman" pitchFamily="18" charset="0"/>
            </a:endParaRPr>
          </a:p>
        </p:txBody>
      </p:sp>
      <p:sp>
        <p:nvSpPr>
          <p:cNvPr id="40977" name="Text Box 19"/>
          <p:cNvSpPr txBox="1">
            <a:spLocks noChangeArrowheads="1"/>
          </p:cNvSpPr>
          <p:nvPr/>
        </p:nvSpPr>
        <p:spPr bwMode="auto">
          <a:xfrm>
            <a:off x="2778125" y="4652963"/>
            <a:ext cx="1927225" cy="708025"/>
          </a:xfrm>
          <a:prstGeom prst="rect">
            <a:avLst/>
          </a:prstGeom>
          <a:noFill/>
          <a:ln w="9525" algn="ctr">
            <a:noFill/>
            <a:miter lim="800000"/>
            <a:headEnd/>
            <a:tailEnd/>
          </a:ln>
        </p:spPr>
        <p:txBody>
          <a:bodyPr lIns="70936" tIns="35467" rIns="70936" bIns="35467">
            <a:spAutoFit/>
          </a:bodyPr>
          <a:lstStyle/>
          <a:p>
            <a:pPr defTabSz="709613"/>
            <a:r>
              <a:rPr kumimoji="1" lang="zh-CN" altLang="de-DE" b="1">
                <a:latin typeface="Times New Roman" pitchFamily="18" charset="0"/>
              </a:rPr>
              <a:t>所言、所做是否与所想、所愿契合，主要指工作意愿和内心驱动力因素</a:t>
            </a:r>
            <a:endParaRPr kumimoji="1" lang="zh-CN" altLang="en-US" b="1">
              <a:latin typeface="Times New Roman" pitchFamily="18" charset="0"/>
            </a:endParaRPr>
          </a:p>
        </p:txBody>
      </p:sp>
      <p:sp>
        <p:nvSpPr>
          <p:cNvPr id="40978" name="Text Box 20"/>
          <p:cNvSpPr txBox="1">
            <a:spLocks noChangeArrowheads="1"/>
          </p:cNvSpPr>
          <p:nvPr/>
        </p:nvSpPr>
        <p:spPr bwMode="auto">
          <a:xfrm>
            <a:off x="1562100" y="5716588"/>
            <a:ext cx="1250950" cy="304800"/>
          </a:xfrm>
          <a:prstGeom prst="rect">
            <a:avLst/>
          </a:prstGeom>
          <a:noFill/>
          <a:ln w="9525">
            <a:noFill/>
            <a:miter lim="800000"/>
            <a:headEnd/>
            <a:tailEnd/>
          </a:ln>
        </p:spPr>
        <p:txBody>
          <a:bodyPr wrap="none">
            <a:spAutoFit/>
          </a:bodyPr>
          <a:lstStyle/>
          <a:p>
            <a:r>
              <a:rPr lang="zh-CN" altLang="en-US" b="1">
                <a:solidFill>
                  <a:srgbClr val="CC3300"/>
                </a:solidFill>
              </a:rPr>
              <a:t>的</a:t>
            </a:r>
            <a:r>
              <a:rPr lang="en-US" altLang="zh-CN" b="1">
                <a:solidFill>
                  <a:srgbClr val="CC3300"/>
                </a:solidFill>
              </a:rPr>
              <a:t>“</a:t>
            </a:r>
            <a:r>
              <a:rPr lang="zh-CN" altLang="en-US" b="1">
                <a:solidFill>
                  <a:srgbClr val="CC3300"/>
                </a:solidFill>
              </a:rPr>
              <a:t>三和模型</a:t>
            </a:r>
            <a:r>
              <a:rPr lang="en-US" altLang="zh-CN" b="1">
                <a:solidFill>
                  <a:srgbClr val="CC3300"/>
                </a:solidFill>
              </a:rPr>
              <a:t>”</a:t>
            </a:r>
            <a:endParaRPr lang="zh-CN" altLang="en-US" b="1">
              <a:solidFill>
                <a:srgbClr val="CC3300"/>
              </a:solidFill>
            </a:endParaRP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7287</TotalTime>
  <Words>1190</Words>
  <Application>Microsoft Macintosh PowerPoint</Application>
  <PresentationFormat>全屏显示(4:3)</PresentationFormat>
  <Paragraphs>283</Paragraphs>
  <Slides>21</Slides>
  <Notes>0</Notes>
  <HiddenSlides>0</HiddenSlides>
  <MMClips>0</MMClips>
  <ScaleCrop>false</ScaleCrop>
  <HeadingPairs>
    <vt:vector size="4" baseType="variant">
      <vt:variant>
        <vt:lpstr>主题</vt:lpstr>
      </vt:variant>
      <vt:variant>
        <vt:i4>2</vt:i4>
      </vt:variant>
      <vt:variant>
        <vt:lpstr>幻灯片标题</vt:lpstr>
      </vt:variant>
      <vt:variant>
        <vt:i4>21</vt:i4>
      </vt:variant>
    </vt:vector>
  </HeadingPairs>
  <TitlesOfParts>
    <vt:vector size="23" baseType="lpstr">
      <vt:lpstr>默认设计模板</vt:lpstr>
      <vt:lpstr>自定义设计方案</vt:lpstr>
      <vt:lpstr>花旗银行人才盘点案例解析</vt:lpstr>
      <vt:lpstr>PowerPoint 演示文稿</vt:lpstr>
      <vt:lpstr>什么是人才盘点</vt:lpstr>
      <vt:lpstr>人才盘点的价值（为什么盘）</vt:lpstr>
      <vt:lpstr>人才盘点的内容（盘什么）</vt:lpstr>
      <vt:lpstr>人才盘点的范围</vt:lpstr>
      <vt:lpstr>人才盘点的方式（怎么盘）</vt:lpstr>
      <vt:lpstr>人才盘点的标准——基于能力素质模型</vt:lpstr>
      <vt:lpstr>“三和”模型</vt:lpstr>
      <vt:lpstr>人才盘点的结果</vt:lpstr>
      <vt:lpstr>人才盘点步骤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zuoyou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柯金财</dc:creator>
  <cp:lastModifiedBy>onion onion</cp:lastModifiedBy>
  <cp:revision>394</cp:revision>
  <dcterms:created xsi:type="dcterms:W3CDTF">2007-09-26T03:16:25Z</dcterms:created>
  <dcterms:modified xsi:type="dcterms:W3CDTF">2016-11-16T12:32:17Z</dcterms:modified>
</cp:coreProperties>
</file>