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4"/>
  </p:sldMasterIdLst>
  <p:notesMasterIdLst>
    <p:notesMasterId r:id="rId6"/>
  </p:notesMasterIdLst>
  <p:sldIdLst>
    <p:sldId id="855" r:id="rId5"/>
  </p:sldIdLst>
  <p:sldSz cx="12801600" cy="9601200" type="A3"/>
  <p:notesSz cx="9871075" cy="132254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FFCC99"/>
    <a:srgbClr val="FFFFCC"/>
    <a:srgbClr val="990000"/>
    <a:srgbClr val="800000"/>
    <a:srgbClr val="CCCCFF"/>
    <a:srgbClr val="FFFF99"/>
    <a:srgbClr val="FFCC00"/>
    <a:srgbClr val="CC66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2" autoAdjust="0"/>
    <p:restoredTop sz="99265" autoAdjust="0"/>
  </p:normalViewPr>
  <p:slideViewPr>
    <p:cSldViewPr snapToGrid="0">
      <p:cViewPr>
        <p:scale>
          <a:sx n="78" d="100"/>
          <a:sy n="78" d="100"/>
        </p:scale>
        <p:origin x="-696" y="3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722" y="-90"/>
      </p:cViewPr>
      <p:guideLst>
        <p:guide orient="horz" pos="4166"/>
        <p:guide pos="311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4"/>
            <a:ext cx="4276726" cy="66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1588" tIns="65787" rIns="131588" bIns="65787" numCol="1" anchor="t" anchorCtr="0" compatLnSpc="1">
            <a:prstTxWarp prst="textNoShape">
              <a:avLst/>
            </a:prstTxWarp>
          </a:bodyPr>
          <a:lstStyle>
            <a:lvl1pPr defTabSz="1315549">
              <a:defRPr sz="18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9601" y="14"/>
            <a:ext cx="4279901" cy="66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1588" tIns="65787" rIns="131588" bIns="65787" numCol="1" anchor="t" anchorCtr="0" compatLnSpc="1">
            <a:prstTxWarp prst="textNoShape">
              <a:avLst/>
            </a:prstTxWarp>
          </a:bodyPr>
          <a:lstStyle>
            <a:lvl1pPr algn="r" defTabSz="1315549">
              <a:defRPr sz="18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35125" y="992188"/>
            <a:ext cx="6607175" cy="495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48" y="6281768"/>
            <a:ext cx="7899402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1588" tIns="65787" rIns="131588" bIns="6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12563494"/>
            <a:ext cx="4276726" cy="66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1588" tIns="65787" rIns="131588" bIns="65787" numCol="1" anchor="b" anchorCtr="0" compatLnSpc="1">
            <a:prstTxWarp prst="textNoShape">
              <a:avLst/>
            </a:prstTxWarp>
          </a:bodyPr>
          <a:lstStyle>
            <a:lvl1pPr defTabSz="1315549">
              <a:defRPr sz="18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9601" y="12563494"/>
            <a:ext cx="4279901" cy="66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1588" tIns="65787" rIns="131588" bIns="65787" numCol="1" anchor="b" anchorCtr="0" compatLnSpc="1">
            <a:prstTxWarp prst="textNoShape">
              <a:avLst/>
            </a:prstTxWarp>
          </a:bodyPr>
          <a:lstStyle>
            <a:lvl1pPr algn="r" defTabSz="1315549">
              <a:defRPr sz="1800">
                <a:ea typeface="宋体" pitchFamily="2" charset="-122"/>
              </a:defRPr>
            </a:lvl1pPr>
          </a:lstStyle>
          <a:p>
            <a:pPr>
              <a:defRPr/>
            </a:pPr>
            <a:fld id="{2ED4F8AB-9D26-426F-BD30-C3315B905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6530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D4F8AB-9D26-426F-BD30-C3315B90522E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439" y="2982913"/>
            <a:ext cx="10880725" cy="205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875" y="5440364"/>
            <a:ext cx="8959851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A45BECB-931A-443B-AD2D-8B84AD57D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6FAE61C-B035-458A-B840-1C532AD409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4175" y="536576"/>
            <a:ext cx="2973388" cy="8367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40" y="536576"/>
            <a:ext cx="8770937" cy="8367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1CF7A80-ACC7-4DAF-9FDE-5BC39CB32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50839" y="536576"/>
            <a:ext cx="11896725" cy="8367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4459A79-3B1E-4B61-97AD-A863DE1CC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9" y="536576"/>
            <a:ext cx="9477375" cy="5254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39" y="1665288"/>
            <a:ext cx="11896725" cy="7239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14A4E94-3A28-4A8F-8C83-7475765AF3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CFDA4A0-210D-4156-8D9B-B80CA103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9" y="6169026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9" y="4068764"/>
            <a:ext cx="10880725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4AB6745-A502-40FB-B9CD-CBB0C6E4B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7" y="1665288"/>
            <a:ext cx="5872163" cy="723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5401" y="1665288"/>
            <a:ext cx="5872163" cy="723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CF6ADC-A464-4D59-9FCA-2D3BC7212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64" y="384175"/>
            <a:ext cx="11522075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3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3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2401" y="2149475"/>
            <a:ext cx="5659439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2401" y="3044825"/>
            <a:ext cx="5659439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9B4077D-5A5B-40BB-865E-B234623D1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03D1B3-FE63-478E-B138-5E9907CE7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F86ABF5-D2DF-4AE8-A7AB-ABBD8F1D8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63" y="382589"/>
            <a:ext cx="4211637" cy="16271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388" y="382589"/>
            <a:ext cx="7156451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9763" y="2009776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3D27E2-1FFA-4AB0-9698-5AFE3AFC4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839" y="6721476"/>
            <a:ext cx="7680325" cy="79216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839" y="857250"/>
            <a:ext cx="7680325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839" y="7513639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E70FCC1-E6AB-4EF5-AA09-322B60CEE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7239" y="9074151"/>
            <a:ext cx="132556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Batang" pitchFamily="18" charset="-127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D511B391-6F30-4DB3-A36A-D45731A5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98171" y="9157122"/>
            <a:ext cx="2169263" cy="34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27992" tIns="63997" rIns="127992" bIns="63997">
            <a:spAutoFit/>
          </a:bodyPr>
          <a:lstStyle/>
          <a:p>
            <a:pPr defTabSz="1279525" eaLnBrk="0" hangingPunct="0">
              <a:defRPr/>
            </a:pPr>
            <a:r>
              <a:rPr lang="en-US" altLang="zh-CN" sz="1400" b="1" dirty="0">
                <a:latin typeface="Times New Roman" pitchFamily="18" charset="0"/>
                <a:ea typeface="华文楷体" pitchFamily="2" charset="-122"/>
                <a:cs typeface="Arial" charset="0"/>
              </a:rPr>
              <a:t>© </a:t>
            </a:r>
            <a:r>
              <a:rPr lang="en-US" altLang="zh-CN" sz="1400" b="1" dirty="0">
                <a:ea typeface="华文楷体" pitchFamily="2" charset="-122"/>
                <a:cs typeface="Arial" charset="0"/>
              </a:rPr>
              <a:t>Copyright BRC </a:t>
            </a:r>
            <a:r>
              <a:rPr lang="en-US" altLang="zh-CN" sz="1400" b="1" dirty="0" smtClean="0">
                <a:ea typeface="华文楷体" pitchFamily="2" charset="-122"/>
                <a:cs typeface="Arial" charset="0"/>
              </a:rPr>
              <a:t>2013</a:t>
            </a:r>
            <a:endParaRPr lang="en-US" altLang="zh-CN" sz="1400" b="1" dirty="0">
              <a:ea typeface="华文楷体" pitchFamily="2" charset="-122"/>
              <a:cs typeface="Arial" charset="0"/>
            </a:endParaRP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9" y="1665288"/>
            <a:ext cx="11896725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859" tIns="64431" rIns="128859" bIns="644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一级标题（楷体</a:t>
            </a:r>
            <a:r>
              <a:rPr lang="en-US" altLang="zh-CN" smtClean="0"/>
              <a:t>GB2312 18#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二级标题（楷体</a:t>
            </a:r>
            <a:r>
              <a:rPr lang="en-US" altLang="zh-CN" smtClean="0"/>
              <a:t>GB2312 16#</a:t>
            </a:r>
            <a:r>
              <a:rPr lang="zh-CN" altLang="en-US" smtClean="0"/>
              <a:t>）</a:t>
            </a:r>
          </a:p>
          <a:p>
            <a:pPr lvl="2"/>
            <a:r>
              <a:rPr lang="zh-CN" altLang="en-US" smtClean="0"/>
              <a:t>三级标题（楷体</a:t>
            </a:r>
            <a:r>
              <a:rPr lang="en-US" altLang="zh-CN" smtClean="0"/>
              <a:t>GB2312 14#</a:t>
            </a:r>
            <a:r>
              <a:rPr lang="zh-CN" altLang="en-US" smtClean="0"/>
              <a:t>）</a:t>
            </a:r>
          </a:p>
          <a:p>
            <a:pPr lvl="3"/>
            <a:r>
              <a:rPr lang="zh-CN" altLang="en-US" smtClean="0"/>
              <a:t>正文（楷体</a:t>
            </a:r>
            <a:r>
              <a:rPr lang="en-US" altLang="zh-CN" smtClean="0"/>
              <a:t>GB2312 12#</a:t>
            </a:r>
            <a:r>
              <a:rPr lang="zh-CN" altLang="en-US" smtClean="0"/>
              <a:t>）</a:t>
            </a:r>
          </a:p>
          <a:p>
            <a:pPr lvl="4"/>
            <a:r>
              <a:rPr lang="zh-CN" altLang="en-US" smtClean="0"/>
              <a:t>备注（楷体</a:t>
            </a:r>
            <a:r>
              <a:rPr lang="en-US" altLang="zh-CN" smtClean="0"/>
              <a:t>GB2312 10#</a:t>
            </a:r>
            <a:r>
              <a:rPr lang="zh-CN" altLang="en-US" smtClean="0"/>
              <a:t>）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50839" y="536576"/>
            <a:ext cx="9477375" cy="525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0" tIns="63997" rIns="127992" bIns="639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256" y="146304"/>
            <a:ext cx="1830750" cy="354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defTabSz="127952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7952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2pPr>
      <a:lvl3pPr algn="l" defTabSz="127952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3pPr>
      <a:lvl4pPr algn="l" defTabSz="127952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4pPr>
      <a:lvl5pPr algn="l" defTabSz="1279525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l" defTabSz="1279525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l" defTabSz="1279525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l" defTabSz="1279525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l" defTabSz="1279525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+mn-ea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1700" b="1">
          <a:solidFill>
            <a:schemeClr val="tx1"/>
          </a:solidFill>
          <a:latin typeface="+mn-lt"/>
          <a:ea typeface="+mn-ea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5pPr>
      <a:lvl6pPr marL="3336925" indent="-319088" algn="l" defTabSz="1279525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6pPr>
      <a:lvl7pPr marL="3794125" indent="-319088" algn="l" defTabSz="1279525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7pPr>
      <a:lvl8pPr marL="4251325" indent="-319088" algn="l" defTabSz="1279525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8pPr>
      <a:lvl9pPr marL="4708525" indent="-319088" algn="l" defTabSz="1279525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CCFDA4A0-210D-4156-8D9B-B80CA1037D25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9334" y="858907"/>
          <a:ext cx="12272736" cy="81594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5338"/>
                <a:gridCol w="1572768"/>
                <a:gridCol w="1231392"/>
                <a:gridCol w="6400800"/>
                <a:gridCol w="926592"/>
                <a:gridCol w="1011936"/>
                <a:gridCol w="583910"/>
              </a:tblGrid>
              <a:tr h="3190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类  型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细  则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周  期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责任部门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37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员工个人事项</a:t>
                      </a:r>
                      <a:endParaRPr lang="en-US" altLang="zh-CN" sz="14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报备机制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、关怀事</a:t>
                      </a:r>
                      <a:r>
                        <a:rPr lang="zh-CN" altLang="en-US" sz="10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宋体"/>
                          <a:ea typeface="宋体"/>
                        </a:rPr>
                        <a:t> </a:t>
                      </a:r>
                      <a:r>
                        <a:rPr lang="zh-CN" altLang="en-US" sz="900" dirty="0" smtClean="0">
                          <a:latin typeface="宋体"/>
                          <a:ea typeface="宋体"/>
                        </a:rPr>
                        <a:t>公司对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员工本人结婚、生子、生病住院或员工直系亲属死 亡等重大事项时要给予关怀和慰问。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知晓后报备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各业务部门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1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r>
                        <a:rPr lang="zh-CN" altLang="en-US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慰问机制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宋体"/>
                          <a:ea typeface="宋体"/>
                        </a:rPr>
                        <a:t>① </a:t>
                      </a:r>
                      <a:r>
                        <a:rPr lang="zh-CN" altLang="en-US" sz="900" dirty="0" smtClean="0">
                          <a:latin typeface="宋体"/>
                          <a:ea typeface="宋体"/>
                        </a:rPr>
                        <a:t>员工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所在部门安排人员代表公司前往慰问；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latin typeface="黑体"/>
                          <a:ea typeface="黑体"/>
                        </a:rPr>
                        <a:t>②</a:t>
                      </a:r>
                      <a:r>
                        <a:rPr lang="en-US" altLang="zh-CN" sz="900" baseline="0" dirty="0" smtClean="0">
                          <a:latin typeface="黑体"/>
                          <a:ea typeface="黑体"/>
                        </a:rPr>
                        <a:t> </a:t>
                      </a:r>
                      <a:r>
                        <a:rPr lang="zh-CN" altLang="en-US" sz="900" baseline="0" dirty="0" smtClean="0">
                          <a:latin typeface="宋体" pitchFamily="2" charset="-122"/>
                          <a:ea typeface="宋体" pitchFamily="2" charset="-122"/>
                        </a:rPr>
                        <a:t>总经理级及</a:t>
                      </a:r>
                      <a:r>
                        <a:rPr lang="zh-CN" altLang="en-US" sz="900" dirty="0" smtClean="0">
                          <a:latin typeface="宋体" pitchFamily="2" charset="-122"/>
                          <a:ea typeface="宋体" pitchFamily="2" charset="-122"/>
                        </a:rPr>
                        <a:t>以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上由所在单位人力资源与部门人员一同前往慰问；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两天内</a:t>
                      </a:r>
                      <a:endParaRPr lang="zh-CN" altLang="en-US" sz="9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1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、报备机制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宋体"/>
                          <a:ea typeface="宋体"/>
                        </a:rPr>
                        <a:t>① 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副总经理级及以上报总部人力资源中心；</a:t>
                      </a:r>
                      <a:r>
                        <a:rPr lang="zh-CN" altLang="en-US" sz="9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en-US" altLang="zh-CN" sz="9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latin typeface="黑体"/>
                          <a:ea typeface="黑体"/>
                        </a:rPr>
                        <a:t>② </a:t>
                      </a:r>
                      <a:r>
                        <a:rPr lang="zh-CN" altLang="en-US" sz="900" dirty="0" smtClean="0">
                          <a:latin typeface="黑体"/>
                          <a:ea typeface="黑体"/>
                        </a:rPr>
                        <a:t>由人力资源中心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向分管领导、总裁、董事局主席报备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小时内报备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19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团队年会慰问</a:t>
                      </a:r>
                      <a:endParaRPr lang="en-US" altLang="zh-CN" sz="14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机</a:t>
                      </a:r>
                      <a:r>
                        <a:rPr lang="zh-CN" altLang="en-US" sz="1400" b="1" baseline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     </a:t>
                      </a: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制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年会慰问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总部各体系、各城市公司、各事业部每年举行年会时，董事局主席致电或书信给予团队慰问。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一年一次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董事长办公室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10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重要团队活动</a:t>
                      </a:r>
                      <a:endParaRPr lang="en-US" altLang="zh-CN" sz="14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慰问机制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r>
                        <a:rPr lang="zh-CN" altLang="en-US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节日活动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公司举办的重要节日活动中，对未能到场参加的总裁助理级及以上人员给予现场电话慰问。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不定期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活动主办方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r>
                        <a:rPr lang="zh-CN" altLang="en-US" sz="1000" b="1" i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表彰活动</a:t>
                      </a:r>
                      <a:endParaRPr lang="zh-CN" altLang="en-US" sz="1000" b="1" i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总部各体系、各城市公司、各事业部举行重要表彰、庆功活动时，董事局主席致电或书信给予团队慰问。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不定期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人力资源中心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503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员工福利及慰问</a:t>
                      </a:r>
                      <a:endParaRPr lang="en-US" altLang="zh-CN" sz="14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机    制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1000" b="1" i="0" dirty="0" smtClean="0">
                          <a:latin typeface="微软雅黑" pitchFamily="34" charset="-122"/>
                          <a:ea typeface="微软雅黑" pitchFamily="34" charset="-122"/>
                        </a:rPr>
                        <a:t> 1</a:t>
                      </a:r>
                      <a:r>
                        <a:rPr lang="zh-CN" altLang="en-US" sz="1000" b="1" i="0" dirty="0" smtClean="0">
                          <a:latin typeface="微软雅黑" pitchFamily="34" charset="-122"/>
                          <a:ea typeface="微软雅黑" pitchFamily="34" charset="-122"/>
                        </a:rPr>
                        <a:t>、员工生日</a:t>
                      </a:r>
                      <a:endParaRPr lang="en-US" altLang="zh-CN" sz="1000" b="1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总裁助理以上：鲜花一束、贺卡一张、蛋糕一个、面食一份、红酒一瓶、礼物一份。（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元以内）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一年一次，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当日举行或发放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总裁办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中心总经理级：鲜花一束、贺卡一张。（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元以内）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2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其它员工：价值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元的购物卡或同等值物品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26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1000" b="1" i="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000" b="1" i="0" dirty="0" smtClean="0">
                          <a:latin typeface="微软雅黑" pitchFamily="34" charset="-122"/>
                          <a:ea typeface="微软雅黑" pitchFamily="34" charset="-122"/>
                        </a:rPr>
                        <a:t>、节日礼金</a:t>
                      </a:r>
                      <a:endParaRPr lang="en-US" altLang="zh-CN" sz="1000" b="1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①元旦（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200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元）、②春节（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1000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元）、③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春节家属慰问金（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元）、④三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·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八妇女节（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元）、⑤五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·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一劳动节（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元）、⑥六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·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一儿童节（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元）、⑦端午节（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         ⑧中秋节（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元）、⑨十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·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一国庆节（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元）。</a:t>
                      </a:r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共计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2650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元。或赠送等值礼物，举行节日活动。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当月节日前发放或举行活动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工 会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7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1000" b="1" i="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000" b="1" i="0" dirty="0" smtClean="0">
                          <a:latin typeface="微软雅黑" pitchFamily="34" charset="-122"/>
                          <a:ea typeface="微软雅黑" pitchFamily="34" charset="-122"/>
                        </a:rPr>
                        <a:t>、综合补贴</a:t>
                      </a:r>
                      <a:endParaRPr lang="en-US" altLang="zh-CN" sz="1000" b="1" i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①午餐及加班餐补贴、②独生子女补贴（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月）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、③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防暑降温费（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年）、④结婚礼金（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 ⑤住院慰问金（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元）、⑥家访慰问金（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元）、⑦丧葬补助金（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元及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元以内的祭品）、 </a:t>
                      </a:r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⑧自带车及配车补贴、⑨通讯补贴、⑩异地补贴、⑾</a:t>
                      </a:r>
                      <a:r>
                        <a:rPr lang="zh-CN" altLang="en-US" sz="9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退休金。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次月发放或现场赠送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工 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3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、商业保险</a:t>
                      </a:r>
                      <a:endParaRPr lang="en-US" altLang="zh-CN" sz="10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对总裁助理级及以上人员、城市公司第一负责人（总经理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代总经理）本人及配偶；异地派遣人员购买商业保险。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年度购买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71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en-US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、购房优惠</a:t>
                      </a:r>
                      <a:endParaRPr lang="en-US" altLang="zh-CN" sz="10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根据员工工龄，购房优惠比例为</a:t>
                      </a:r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1%-5%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购买一套住房，且享有购房优惠控制总额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≤50000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元。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内部购房时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营销管理部门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687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五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员工健康</a:t>
                      </a:r>
                      <a:endParaRPr lang="en-US" altLang="zh-CN" sz="1400" b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关怀体系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运动俱乐部</a:t>
                      </a:r>
                      <a:endParaRPr lang="en-US" altLang="zh-CN" sz="10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员工体育运动问卷调查、运动活动的组织、开展运动会前预选赛、开展公司内部挑战赛；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运动会每两年一次；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挑战赛不定期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工会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9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、健康大课堂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进行健康减肥主题讲座、进行养生主题讲座、召开减压主题讲堂；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不定期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、健康生活家   </a:t>
                      </a:r>
                      <a:endParaRPr lang="en-US" altLang="zh-CN" sz="10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定期播报健康生活小贴士、制定健康饮食提醒；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不定期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09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000" b="1" dirty="0" smtClean="0">
                          <a:latin typeface="微软雅黑" pitchFamily="34" charset="-122"/>
                          <a:ea typeface="微软雅黑" pitchFamily="34" charset="-122"/>
                        </a:rPr>
                        <a:t>、健康体检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每年定期组织员工做健康体检，针对体检结果作专题讲座。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每年体检一次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总裁办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711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六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家庭关爱活动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、亲子活动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风筝节、植树活动，全家参与植树，培养孩子环保意识，促进家庭感情；少儿拓展，儿童室内外拓展项目，家长陪同孩子磨练意志；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每年两次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0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、家庭互动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三八节的家庭慰问，创造家庭团聚机会，亲属加入蓝光团队出游计划，加深沟通了解；</a:t>
                      </a:r>
                      <a:endParaRPr lang="en-US" altLang="zh-CN" sz="9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每年一次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8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、感恩父母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温情相伴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相伴父母重走温情岁月（公司参观、建川博物馆参观）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en-US" altLang="zh-CN" sz="9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每年一次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68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七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altLang="en-US" sz="14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员工爱心募捐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员工受重灾、 </a:t>
                      </a:r>
                      <a:endParaRPr lang="en-US" altLang="zh-CN" sz="1000" b="1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重病、极度贫困等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由各单位组织对困难员工及家庭进行募捐，并给予帮助和慰问。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不定期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人力资源部门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3370941" y="0"/>
            <a:ext cx="7080882" cy="76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8001" tIns="64001" rIns="128001" bIns="64001">
            <a:spAutoFit/>
          </a:bodyPr>
          <a:lstStyle/>
          <a:p>
            <a:pPr algn="ctr">
              <a:lnSpc>
                <a:spcPts val="6000"/>
              </a:lnSpc>
              <a:defRPr/>
            </a:pPr>
            <a:r>
              <a:rPr lang="zh-CN" altLang="en-US" sz="28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蓝光地产集团员工关怀体系一览图</a:t>
            </a:r>
            <a:r>
              <a:rPr lang="zh-CN" altLang="en-US" sz="14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（七大类</a:t>
            </a:r>
            <a:r>
              <a:rPr lang="en-US" altLang="zh-CN" sz="14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19</a:t>
            </a:r>
            <a:r>
              <a:rPr lang="zh-CN" altLang="en-US" sz="1400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小项）</a:t>
            </a:r>
            <a:endParaRPr lang="en-US" altLang="zh-CN" sz="1400" kern="10" dirty="0" smtClean="0">
              <a:ln w="9525">
                <a:solidFill>
                  <a:schemeClr val="tx1"/>
                </a:solidFill>
                <a:round/>
                <a:headEnd/>
                <a:tailEnd/>
              </a:ln>
              <a:latin typeface="黑体"/>
              <a:ea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4050" y="9023072"/>
            <a:ext cx="1400175" cy="260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编   制： 杨    莲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0" y="9042122"/>
            <a:ext cx="1400175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审  核：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05700" y="9061172"/>
            <a:ext cx="1400175" cy="260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审  批：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20275" y="9061172"/>
            <a:ext cx="1743075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时期：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日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x5141__x8bb8__x4e0b__x8f7d_ xmlns="$ListId:DocLib;">true</_x5141__x8bb8__x4e0b__x8f7d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F18FEB557E79047BD896060E8BB5DC0" ma:contentTypeVersion="" ma:contentTypeDescription="新建文档。" ma:contentTypeScope="" ma:versionID="aec8b20b783cab962d2b21a97fa89940">
  <xsd:schema xmlns:xsd="http://www.w3.org/2001/XMLSchema" xmlns:xs="http://www.w3.org/2001/XMLSchema" xmlns:p="http://schemas.microsoft.com/office/2006/metadata/properties" xmlns:ns2="$ListId:DocLib;" targetNamespace="http://schemas.microsoft.com/office/2006/metadata/properties" ma:root="true" ma:fieldsID="6b3c3a8d683b2d2d4ffbbfd9e9963b52" ns2:_="">
    <xsd:import namespace="$ListId:DocLib;"/>
    <xsd:element name="properties">
      <xsd:complexType>
        <xsd:sequence>
          <xsd:element name="documentManagement">
            <xsd:complexType>
              <xsd:all>
                <xsd:element ref="ns2:_x5141__x8bb8__x4e0b__x8f7d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DocLib;" elementFormDefault="qualified">
    <xsd:import namespace="http://schemas.microsoft.com/office/2006/documentManagement/types"/>
    <xsd:import namespace="http://schemas.microsoft.com/office/infopath/2007/PartnerControls"/>
    <xsd:element name="_x5141__x8bb8__x4e0b__x8f7d_" ma:index="8" nillable="true" ma:displayName="允许下载" ma:default="0" ma:internalName="_x5141__x8bb8__x4e0b__x8f7d_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1FF9F-420D-452D-8B76-C24695485FD5}">
  <ds:schemaRefs>
    <ds:schemaRef ds:uri="http://schemas.microsoft.com/office/2006/documentManagement/types"/>
    <ds:schemaRef ds:uri="$ListId:DocLib;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3146A2-5B52-48B6-BFAB-F00FAAA94B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ACD85-5A13-4723-ACBD-9FD43D9CDA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DocLib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97800</TotalTime>
  <Words>901</Words>
  <Application>Microsoft Office PowerPoint</Application>
  <PresentationFormat>A3 纸张(297x420 毫米)</PresentationFormat>
  <Paragraphs>122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自定义设计方案</vt:lpstr>
      <vt:lpstr>幻灯片 0</vt:lpstr>
    </vt:vector>
  </TitlesOfParts>
  <Company>4501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方力</dc:creator>
  <cp:lastModifiedBy>杨莲</cp:lastModifiedBy>
  <cp:revision>9750</cp:revision>
  <cp:lastPrinted>2011-10-11T02:15:06Z</cp:lastPrinted>
  <dcterms:created xsi:type="dcterms:W3CDTF">2006-04-21T09:46:15Z</dcterms:created>
  <dcterms:modified xsi:type="dcterms:W3CDTF">2014-06-03T09:26:15Z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0x0101008F18FEB557E79047BD896060E8BB5DC0</vt:lpwstr>
  </property>
  <property fmtid="{D5CDD505-2E9C-101B-9397-08002B2CF9AE}" pid="3" name="Order">
    <vt:r8>139300</vt:r8>
  </property>
</Properties>
</file>