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9"/>
  </p:notesMasterIdLst>
  <p:handoutMasterIdLst>
    <p:handoutMasterId r:id="rId20"/>
  </p:handoutMasterIdLst>
  <p:sldIdLst>
    <p:sldId id="256" r:id="rId2"/>
    <p:sldId id="325" r:id="rId3"/>
    <p:sldId id="354" r:id="rId4"/>
    <p:sldId id="356" r:id="rId5"/>
    <p:sldId id="358" r:id="rId6"/>
    <p:sldId id="360" r:id="rId7"/>
    <p:sldId id="361" r:id="rId8"/>
    <p:sldId id="363" r:id="rId9"/>
    <p:sldId id="362" r:id="rId10"/>
    <p:sldId id="364" r:id="rId11"/>
    <p:sldId id="365" r:id="rId12"/>
    <p:sldId id="366" r:id="rId13"/>
    <p:sldId id="367" r:id="rId14"/>
    <p:sldId id="370" r:id="rId15"/>
    <p:sldId id="371" r:id="rId16"/>
    <p:sldId id="372" r:id="rId17"/>
    <p:sldId id="352" r:id="rId18"/>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509BD"/>
    <a:srgbClr val="F37BB1"/>
    <a:srgbClr val="721C04"/>
    <a:srgbClr val="46D1E4"/>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126" autoAdjust="0"/>
    <p:restoredTop sz="94660"/>
  </p:normalViewPr>
  <p:slideViewPr>
    <p:cSldViewPr>
      <p:cViewPr>
        <p:scale>
          <a:sx n="100" d="100"/>
          <a:sy n="100" d="100"/>
        </p:scale>
        <p:origin x="-50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670"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5F0D08C-BB1B-4833-B501-2D76A8F1DD03}" type="datetimeFigureOut">
              <a:rPr lang="zh-CN" altLang="en-US"/>
              <a:pPr>
                <a:defRPr/>
              </a:pPr>
              <a:t>2012-10-19</a:t>
            </a:fld>
            <a:endParaRPr lang="zh-CN" altLang="en-US"/>
          </a:p>
        </p:txBody>
      </p:sp>
      <p:sp>
        <p:nvSpPr>
          <p:cNvPr id="4" name="页脚占位符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0EBAE6-CF0E-49B0-AD3A-3A55EBE70CC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DF87A64-9582-4805-84A6-86ABA76ABA77}" type="datetimeFigureOut">
              <a:rPr lang="zh-CN" altLang="en-US"/>
              <a:pPr>
                <a:defRPr/>
              </a:pPr>
              <a:t>2012-10-19</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1A369E3-4A94-443D-A10C-02A558BEEF0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9804E8-A7BD-449D-89F8-DC9234806C8E}" type="slidenum">
              <a:rPr lang="zh-CN" altLang="en-US"/>
              <a:pPr fontAlgn="base">
                <a:spcBef>
                  <a:spcPct val="0"/>
                </a:spcBef>
                <a:spcAft>
                  <a:spcPct val="0"/>
                </a:spcAft>
                <a:defRPr/>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5B6608A-68DD-401F-8FD8-C9F1819AA876}" type="datetime11">
              <a:rPr lang="zh-CN" altLang="en-US"/>
              <a:pPr>
                <a:defRPr/>
              </a:pPr>
              <a:t>16:26:03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BB3E5BA-5297-4AA5-9777-D1709D61FA00}" type="slidenum">
              <a:rPr lang="zh-CN" altLang="en-US"/>
              <a:pPr>
                <a:defRPr/>
              </a:pPr>
              <a:t>‹#›</a:t>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B13E566-3E4D-4DF8-B72C-E59B42A6F694}" type="datetime11">
              <a:rPr lang="zh-CN" altLang="en-US"/>
              <a:pPr>
                <a:defRPr/>
              </a:pPr>
              <a:t>16:26:03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E52C9C-FBFD-4ED3-97EB-9A73EB9D264B}" type="slidenum">
              <a:rPr lang="zh-CN" altLang="en-US"/>
              <a:pPr>
                <a:defRPr/>
              </a:pPr>
              <a:t>‹#›</a:t>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8FC5917-6381-47DB-BE00-49693B204631}" type="datetime11">
              <a:rPr lang="zh-CN" altLang="en-US"/>
              <a:pPr>
                <a:defRPr/>
              </a:pPr>
              <a:t>16:26:03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96618E-05A2-4AE6-BC79-A3A82EB9255F}" type="slidenum">
              <a:rPr lang="zh-CN" altLang="en-US"/>
              <a:pPr>
                <a:defRPr/>
              </a:pPr>
              <a:t>‹#›</a:t>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09CE67-6C47-4FF0-B341-523DF28772B7}" type="datetime11">
              <a:rPr lang="zh-CN" altLang="en-US"/>
              <a:pPr>
                <a:defRPr/>
              </a:pPr>
              <a:t>16:26:03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457775-8397-4301-A5B9-F2C638E9971A}" type="slidenum">
              <a:rPr lang="zh-CN" altLang="en-US"/>
              <a:pPr>
                <a:defRPr/>
              </a:pPr>
              <a:t>‹#›</a:t>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E21E952-628F-485F-BFBC-21086FEB3285}" type="datetime11">
              <a:rPr lang="zh-CN" altLang="en-US"/>
              <a:pPr>
                <a:defRPr/>
              </a:pPr>
              <a:t>16:26:03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66B3A4A-42AD-487C-B425-5D422238357E}" type="slidenum">
              <a:rPr lang="zh-CN" altLang="en-US"/>
              <a:pPr>
                <a:defRPr/>
              </a:pPr>
              <a:t>‹#›</a:t>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CBB61C-9676-4BA4-B100-D7246F67AAF1}" type="datetime11">
              <a:rPr lang="zh-CN" altLang="en-US"/>
              <a:pPr>
                <a:defRPr/>
              </a:pPr>
              <a:t>16:26:03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E54F79C-7C8C-4FAC-9895-41EAC6743CAF}" type="slidenum">
              <a:rPr lang="zh-CN" altLang="en-US"/>
              <a:pPr>
                <a:defRPr/>
              </a:pPr>
              <a:t>‹#›</a:t>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7DED253-75AC-4408-A49A-97D3F3B5D755}" type="datetime11">
              <a:rPr lang="zh-CN" altLang="en-US"/>
              <a:pPr>
                <a:defRPr/>
              </a:pPr>
              <a:t>16:26:03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A9BF16C-F20B-48C1-8063-4E97E85596BA}" type="slidenum">
              <a:rPr lang="zh-CN" altLang="en-US"/>
              <a:pPr>
                <a:defRPr/>
              </a:pPr>
              <a:t>‹#›</a:t>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E16773D-2A37-4B1F-A16D-610F7A1B2DF8}" type="datetime11">
              <a:rPr lang="zh-CN" altLang="en-US"/>
              <a:pPr>
                <a:defRPr/>
              </a:pPr>
              <a:t>16:26:03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329318F-EFD6-4418-975A-DFFB221D4B1D}" type="slidenum">
              <a:rPr lang="zh-CN" altLang="en-US"/>
              <a:pPr>
                <a:defRPr/>
              </a:pPr>
              <a:t>‹#›</a:t>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5E90028-D47C-4FDB-86E1-6F124AB185D0}" type="datetime11">
              <a:rPr lang="zh-CN" altLang="en-US"/>
              <a:pPr>
                <a:defRPr/>
              </a:pPr>
              <a:t>16:26:03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096D274-EE60-4242-B7D5-F03452222D55}" type="slidenum">
              <a:rPr lang="zh-CN" altLang="en-US"/>
              <a:pPr>
                <a:defRPr/>
              </a:pPr>
              <a:t>‹#›</a:t>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EC72E0E-9F39-429B-B527-246019D2B52D}" type="datetime11">
              <a:rPr lang="zh-CN" altLang="en-US"/>
              <a:pPr>
                <a:defRPr/>
              </a:pPr>
              <a:t>16:26:03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0FF855-2F69-406C-BEC4-67F613BBBF79}" type="slidenum">
              <a:rPr lang="zh-CN" altLang="en-US"/>
              <a:pPr>
                <a:defRPr/>
              </a:pPr>
              <a:t>‹#›</a:t>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22F622-807C-4074-80B8-F46FFD53B358}" type="datetime11">
              <a:rPr lang="zh-CN" altLang="en-US"/>
              <a:pPr>
                <a:defRPr/>
              </a:pPr>
              <a:t>16:26:03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492D7F9-CF23-499B-A047-D71DFFD950B4}" type="slidenum">
              <a:rPr lang="zh-CN" altLang="en-US"/>
              <a:pPr>
                <a:defRPr/>
              </a:pPr>
              <a:t>‹#›</a:t>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557277C5-FAA7-4B39-B48D-30764E7BB165}" type="datetime11">
              <a:rPr lang="zh-CN" altLang="en-US"/>
              <a:pPr>
                <a:defRPr/>
              </a:pPr>
              <a:t>16:26:03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0F45740-D450-4B54-82F0-738C1DF6B56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7" r:id="rId11"/>
  </p:sldLayoutIdLst>
  <p:transition spd="slow">
    <p:cut/>
  </p:transition>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www.anquan.com.cn/Photo/Pic2008/200805/20080521170927976.jp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hyperlink" Target="http://baike.baidu.com/view/327874.htm" TargetMode="External"/><Relationship Id="rId3" Type="http://schemas.openxmlformats.org/officeDocument/2006/relationships/hyperlink" Target="http://baike.baidu.com/view/82682.htm" TargetMode="External"/><Relationship Id="rId7" Type="http://schemas.openxmlformats.org/officeDocument/2006/relationships/hyperlink" Target="http://baike.baidu.com/view/460948.ht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baike.baidu.com/view/1280534.htm" TargetMode="External"/><Relationship Id="rId5" Type="http://schemas.openxmlformats.org/officeDocument/2006/relationships/hyperlink" Target="http://baike.baidu.com/view/1050862.htm" TargetMode="External"/><Relationship Id="rId10" Type="http://schemas.openxmlformats.org/officeDocument/2006/relationships/hyperlink" Target="http://baike.baidu.com/view/166595.htm" TargetMode="External"/><Relationship Id="rId4" Type="http://schemas.openxmlformats.org/officeDocument/2006/relationships/hyperlink" Target="http://baike.baidu.com/view/883439.htm" TargetMode="External"/><Relationship Id="rId9" Type="http://schemas.openxmlformats.org/officeDocument/2006/relationships/hyperlink" Target="http://baike.baidu.com/view/31290.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1253713.htm" TargetMode="External"/><Relationship Id="rId7" Type="http://schemas.openxmlformats.org/officeDocument/2006/relationships/hyperlink" Target="http://baike.baidu.com/view/22499.ht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baike.baidu.com/view/148904.htm" TargetMode="External"/><Relationship Id="rId5" Type="http://schemas.openxmlformats.org/officeDocument/2006/relationships/hyperlink" Target="http://baike.baidu.com/view/69737.htm" TargetMode="External"/><Relationship Id="rId4" Type="http://schemas.openxmlformats.org/officeDocument/2006/relationships/hyperlink" Target="http://baike.baidu.com/view/471194.ht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148904.ht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baike.baidu.com/view/22499.ht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5"/>
          <p:cNvSpPr>
            <a:spLocks/>
          </p:cNvSpPr>
          <p:nvPr/>
        </p:nvSpPr>
        <p:spPr bwMode="auto">
          <a:xfrm>
            <a:off x="1142976" y="1643050"/>
            <a:ext cx="7358063" cy="3455987"/>
          </a:xfrm>
          <a:prstGeom prst="rect">
            <a:avLst/>
          </a:prstGeom>
          <a:noFill/>
          <a:ln w="9525">
            <a:noFill/>
            <a:miter lim="800000"/>
            <a:headEnd/>
            <a:tailEnd/>
          </a:ln>
          <a:effectLst>
            <a:outerShdw dist="35921" dir="2700000" algn="ctr" rotWithShape="0">
              <a:srgbClr val="808080">
                <a:alpha val="50000"/>
              </a:srgbClr>
            </a:outerShdw>
          </a:effectLst>
        </p:spPr>
        <p:txBody>
          <a:bodyPr anchor="ctr"/>
          <a:lstStyle/>
          <a:p>
            <a:pPr algn="ctr" fontAlgn="auto">
              <a:lnSpc>
                <a:spcPts val="8000"/>
              </a:lnSpc>
              <a:spcBef>
                <a:spcPts val="0"/>
              </a:spcBef>
              <a:spcAft>
                <a:spcPts val="0"/>
              </a:spcAft>
              <a:defRPr/>
            </a:pPr>
            <a:r>
              <a:rPr lang="zh-CN" altLang="en-US" sz="4000" dirty="0" smtClean="0"/>
              <a:t>劳动保护与员工职业安全卫生</a:t>
            </a:r>
            <a:endParaRPr lang="en-US" altLang="zh-CN" sz="4000" b="1" dirty="0">
              <a:solidFill>
                <a:schemeClr val="tx2">
                  <a:lumMod val="7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sz="2400" b="1" dirty="0" smtClean="0">
                <a:solidFill>
                  <a:schemeClr val="tx2">
                    <a:lumMod val="75000"/>
                  </a:schemeClr>
                </a:solidFill>
                <a:latin typeface="微软雅黑" pitchFamily="34" charset="-122"/>
                <a:ea typeface="微软雅黑" pitchFamily="34" charset="-122"/>
              </a:rPr>
              <a:t>                                            </a:t>
            </a:r>
            <a:endParaRPr lang="en-US" altLang="zh-CN" sz="2400" b="1" dirty="0">
              <a:solidFill>
                <a:schemeClr val="tx2">
                  <a:lumMod val="75000"/>
                </a:schemeClr>
              </a:solidFill>
              <a:latin typeface="微软雅黑" pitchFamily="34" charset="-122"/>
              <a:ea typeface="微软雅黑" pitchFamily="34" charset="-122"/>
            </a:endParaRPr>
          </a:p>
          <a:p>
            <a:pPr fontAlgn="auto">
              <a:lnSpc>
                <a:spcPts val="8000"/>
              </a:lnSpc>
              <a:spcBef>
                <a:spcPts val="0"/>
              </a:spcBef>
              <a:spcAft>
                <a:spcPts val="0"/>
              </a:spcAft>
              <a:defRPr/>
            </a:pPr>
            <a:r>
              <a:rPr lang="zh-CN" altLang="en-US" sz="4000" b="1" dirty="0">
                <a:solidFill>
                  <a:schemeClr val="tx2">
                    <a:lumMod val="75000"/>
                  </a:schemeClr>
                </a:solidFill>
                <a:latin typeface="微软雅黑" pitchFamily="34" charset="-122"/>
                <a:ea typeface="微软雅黑" pitchFamily="34" charset="-122"/>
              </a:rPr>
              <a:t>         </a:t>
            </a:r>
            <a:endParaRPr lang="en-US" altLang="zh-CN" sz="4000" b="1" dirty="0">
              <a:solidFill>
                <a:schemeClr val="tx2">
                  <a:lumMod val="75000"/>
                </a:schemeClr>
              </a:solidFill>
              <a:latin typeface="微软雅黑" pitchFamily="34" charset="-122"/>
              <a:ea typeface="微软雅黑" pitchFamily="34" charset="-122"/>
            </a:endParaRPr>
          </a:p>
        </p:txBody>
      </p:sp>
      <p:grpSp>
        <p:nvGrpSpPr>
          <p:cNvPr id="22530" name="组合 23"/>
          <p:cNvGrpSpPr>
            <a:grpSpLocks/>
          </p:cNvGrpSpPr>
          <p:nvPr/>
        </p:nvGrpSpPr>
        <p:grpSpPr bwMode="auto">
          <a:xfrm>
            <a:off x="0" y="855663"/>
            <a:ext cx="9144000" cy="6073775"/>
            <a:chOff x="0" y="855625"/>
            <a:chExt cx="9144000" cy="6073813"/>
          </a:xfrm>
        </p:grpSpPr>
        <p:sp>
          <p:nvSpPr>
            <p:cNvPr id="27" name="矩形 26"/>
            <p:cNvSpPr/>
            <p:nvPr/>
          </p:nvSpPr>
          <p:spPr bwMode="auto">
            <a:xfrm>
              <a:off x="0" y="6143620"/>
              <a:ext cx="9144000" cy="7858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0" name="直接连接符 29"/>
            <p:cNvCxnSpPr/>
            <p:nvPr/>
          </p:nvCxnSpPr>
          <p:spPr bwMode="auto">
            <a:xfrm>
              <a:off x="1509713" y="855625"/>
              <a:ext cx="7632700" cy="1587"/>
            </a:xfrm>
            <a:prstGeom prst="line">
              <a:avLst/>
            </a:prstGeom>
            <a:ln w="76200" cmpd="thickThin">
              <a:solidFill>
                <a:srgbClr val="214F87"/>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bwMode="auto">
          <a:xfrm>
            <a:off x="3357563" y="242888"/>
            <a:ext cx="5572125" cy="357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zh-CN" altLang="en-US" dirty="0">
                <a:solidFill>
                  <a:schemeClr val="tx2">
                    <a:lumMod val="75000"/>
                  </a:schemeClr>
                </a:solidFill>
                <a:latin typeface="微软雅黑" pitchFamily="34" charset="-122"/>
                <a:ea typeface="微软雅黑" pitchFamily="34" charset="-122"/>
              </a:rPr>
              <a:t>以人为本   精益管理   创新超越   诚信共</a:t>
            </a:r>
            <a:r>
              <a:rPr lang="zh-CN" altLang="en-US" b="1" dirty="0">
                <a:solidFill>
                  <a:schemeClr val="tx2">
                    <a:lumMod val="75000"/>
                  </a:schemeClr>
                </a:solidFill>
                <a:latin typeface="微软雅黑" pitchFamily="34" charset="-122"/>
                <a:ea typeface="微软雅黑" pitchFamily="34" charset="-122"/>
              </a:rPr>
              <a:t>赢</a:t>
            </a:r>
          </a:p>
        </p:txBody>
      </p:sp>
      <p:pic>
        <p:nvPicPr>
          <p:cNvPr id="22532"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1520825" cy="1428750"/>
          </a:xfrm>
          <a:prstGeom prst="rect">
            <a:avLst/>
          </a:prstGeom>
          <a:noFill/>
          <a:ln w="9525">
            <a:noFill/>
            <a:miter lim="800000"/>
            <a:headEnd/>
            <a:tailEnd/>
          </a:ln>
        </p:spPr>
      </p:pic>
      <p:sp>
        <p:nvSpPr>
          <p:cNvPr id="10" name="矩形 9"/>
          <p:cNvSpPr/>
          <p:nvPr/>
        </p:nvSpPr>
        <p:spPr bwMode="auto">
          <a:xfrm>
            <a:off x="0" y="6170613"/>
            <a:ext cx="1643063"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ea typeface="微软雅黑" pitchFamily="34" charset="-122"/>
              </a:rPr>
              <a:t>WWW.CMSCL.COM</a:t>
            </a:r>
            <a:endParaRPr lang="zh-CN" altLang="en-US" sz="1050" dirty="0">
              <a:solidFill>
                <a:schemeClr val="tx1">
                  <a:tint val="75000"/>
                </a:schemeClr>
              </a:solidFill>
              <a:latin typeface="Georgia" pitchFamily="18" charset="0"/>
              <a:ea typeface="微软雅黑" pitchFamily="34" charset="-122"/>
            </a:endParaRPr>
          </a:p>
        </p:txBody>
      </p:sp>
      <p:sp>
        <p:nvSpPr>
          <p:cNvPr id="22534" name="灯片编号占位符 2"/>
          <p:cNvSpPr>
            <a:spLocks noGrp="1"/>
          </p:cNvSpPr>
          <p:nvPr>
            <p:ph type="sldNum" sz="quarter" idx="12"/>
          </p:nvPr>
        </p:nvSpPr>
        <p:spPr bwMode="auto">
          <a:xfrm>
            <a:off x="6975475" y="6356350"/>
            <a:ext cx="2133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1D9CEC0-FDEB-48DB-BB92-D3681B481A9A}" type="slidenum">
              <a:rPr lang="zh-CN" altLang="en-US" sz="2000" b="1" smtClean="0">
                <a:solidFill>
                  <a:schemeClr val="bg1"/>
                </a:solidFill>
                <a:latin typeface="微软雅黑" pitchFamily="34" charset="-122"/>
                <a:ea typeface="微软雅黑" pitchFamily="34" charset="-122"/>
              </a:rPr>
              <a:pPr fontAlgn="base">
                <a:spcBef>
                  <a:spcPct val="0"/>
                </a:spcBef>
                <a:spcAft>
                  <a:spcPct val="0"/>
                </a:spcAft>
              </a:pPr>
              <a:t>1</a:t>
            </a:fld>
            <a:endParaRPr lang="en-US" altLang="zh-CN" sz="2000" b="1" smtClean="0">
              <a:solidFill>
                <a:schemeClr val="bg1"/>
              </a:solidFill>
              <a:latin typeface="微软雅黑" pitchFamily="34" charset="-122"/>
              <a:ea typeface="微软雅黑" pitchFamily="34" charset="-122"/>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10</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000660"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劳动保护与员工职业安全卫生分类以及防范</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12" name="矩形 11"/>
          <p:cNvSpPr/>
          <p:nvPr/>
        </p:nvSpPr>
        <p:spPr>
          <a:xfrm>
            <a:off x="714348" y="4000520"/>
            <a:ext cx="7072362" cy="1384995"/>
          </a:xfrm>
          <a:prstGeom prst="rect">
            <a:avLst/>
          </a:prstGeom>
        </p:spPr>
        <p:txBody>
          <a:bodyPr wrap="square">
            <a:spAutoFit/>
          </a:bodyPr>
          <a:lstStyle/>
          <a:p>
            <a:pPr>
              <a:lnSpc>
                <a:spcPct val="200000"/>
              </a:lnSpc>
            </a:pPr>
            <a:endParaRPr lang="en-US" altLang="zh-CN" sz="1200" dirty="0" smtClean="0"/>
          </a:p>
          <a:p>
            <a:pPr>
              <a:lnSpc>
                <a:spcPct val="200000"/>
              </a:lnSpc>
            </a:pPr>
            <a:endParaRPr lang="zh-CN" altLang="en-US" sz="1200" dirty="0" smtClean="0"/>
          </a:p>
          <a:p>
            <a:endParaRPr lang="en-US" altLang="zh-CN" b="1" dirty="0" smtClean="0"/>
          </a:p>
          <a:p>
            <a:endParaRPr lang="zh-CN" altLang="en-US" dirty="0"/>
          </a:p>
        </p:txBody>
      </p:sp>
      <p:sp>
        <p:nvSpPr>
          <p:cNvPr id="17" name="矩形 16"/>
          <p:cNvSpPr/>
          <p:nvPr/>
        </p:nvSpPr>
        <p:spPr>
          <a:xfrm>
            <a:off x="500034" y="1357314"/>
            <a:ext cx="2869696" cy="369332"/>
          </a:xfrm>
          <a:prstGeom prst="rect">
            <a:avLst/>
          </a:prstGeom>
        </p:spPr>
        <p:txBody>
          <a:bodyPr wrap="none">
            <a:spAutoFit/>
          </a:bodyPr>
          <a:lstStyle/>
          <a:p>
            <a:pPr algn="ctr"/>
            <a:r>
              <a:rPr lang="en-US" altLang="zh-CN" b="1" dirty="0" smtClean="0"/>
              <a:t>1</a:t>
            </a:r>
            <a:r>
              <a:rPr lang="zh-CN" altLang="en-US" b="1" dirty="0" smtClean="0"/>
              <a:t>、物理性危险、危害因素</a:t>
            </a:r>
            <a:endParaRPr lang="zh-CN" altLang="en-US" b="1" dirty="0"/>
          </a:p>
        </p:txBody>
      </p:sp>
      <p:sp>
        <p:nvSpPr>
          <p:cNvPr id="22" name="Rectangle 3"/>
          <p:cNvSpPr txBox="1">
            <a:spLocks noChangeArrowheads="1"/>
          </p:cNvSpPr>
          <p:nvPr/>
        </p:nvSpPr>
        <p:spPr bwMode="auto">
          <a:xfrm>
            <a:off x="457200" y="1738330"/>
            <a:ext cx="3971924"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1</a:t>
            </a:r>
            <a:r>
              <a:rPr lang="zh-CN" altLang="en-US" sz="1200" dirty="0" smtClean="0">
                <a:latin typeface="+mn-lt"/>
                <a:ea typeface="+mn-ea"/>
              </a:rPr>
              <a:t>、设备、设施缺陷；</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2</a:t>
            </a:r>
            <a:r>
              <a:rPr lang="zh-CN" altLang="en-US" sz="1200" dirty="0" smtClean="0">
                <a:latin typeface="+mn-lt"/>
                <a:ea typeface="+mn-ea"/>
              </a:rPr>
              <a:t>、防护缺陷；</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3</a:t>
            </a:r>
            <a:r>
              <a:rPr lang="zh-CN" altLang="en-US" sz="1200" dirty="0" smtClean="0">
                <a:latin typeface="+mn-lt"/>
                <a:ea typeface="+mn-ea"/>
              </a:rPr>
              <a:t>、电危害；</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4</a:t>
            </a:r>
            <a:r>
              <a:rPr lang="zh-CN" altLang="en-US" sz="1200" dirty="0" smtClean="0">
                <a:latin typeface="+mn-lt"/>
                <a:ea typeface="+mn-ea"/>
              </a:rPr>
              <a:t>、噪声危害；</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5</a:t>
            </a:r>
            <a:r>
              <a:rPr lang="zh-CN" altLang="en-US" sz="1200" dirty="0" smtClean="0">
                <a:latin typeface="+mn-lt"/>
                <a:ea typeface="+mn-ea"/>
              </a:rPr>
              <a:t>、振动危害；</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6</a:t>
            </a:r>
            <a:r>
              <a:rPr lang="zh-CN" altLang="en-US" sz="1200" dirty="0" smtClean="0">
                <a:latin typeface="+mn-lt"/>
                <a:ea typeface="+mn-ea"/>
              </a:rPr>
              <a:t>、电磁辐射（电离辐射、非电离辐射）；</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7</a:t>
            </a:r>
            <a:r>
              <a:rPr lang="zh-CN" altLang="en-US" sz="1200" dirty="0" smtClean="0">
                <a:latin typeface="+mn-lt"/>
                <a:ea typeface="+mn-ea"/>
              </a:rPr>
              <a:t>、运动物危害；</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lang="en-US" altLang="zh-CN" sz="1200" dirty="0" smtClean="0">
                <a:latin typeface="+mn-lt"/>
                <a:ea typeface="+mn-ea"/>
              </a:rPr>
              <a:t>8</a:t>
            </a:r>
            <a:r>
              <a:rPr lang="zh-CN" altLang="en-US" sz="1200" dirty="0" smtClean="0">
                <a:latin typeface="+mn-lt"/>
                <a:ea typeface="+mn-ea"/>
              </a:rPr>
              <a:t>、明火；</a:t>
            </a:r>
            <a:endParaRPr lang="en-US" altLang="zh-CN" sz="1200" dirty="0" smtClean="0">
              <a:latin typeface="+mn-lt"/>
              <a:ea typeface="+mn-ea"/>
            </a:endParaRPr>
          </a:p>
          <a:p>
            <a:pPr>
              <a:lnSpc>
                <a:spcPct val="90000"/>
              </a:lnSpc>
              <a:spcBef>
                <a:spcPct val="50000"/>
              </a:spcBef>
            </a:pPr>
            <a:r>
              <a:rPr lang="en-US" altLang="zh-CN" sz="1200" dirty="0" smtClean="0">
                <a:latin typeface="+mn-lt"/>
                <a:ea typeface="+mn-ea"/>
              </a:rPr>
              <a:t>9</a:t>
            </a:r>
            <a:r>
              <a:rPr lang="zh-CN" altLang="en-US" sz="1200" dirty="0" smtClean="0">
                <a:latin typeface="+mn-lt"/>
                <a:ea typeface="+mn-ea"/>
              </a:rPr>
              <a:t>、能造成灼伤的高温物质；</a:t>
            </a:r>
          </a:p>
          <a:p>
            <a:pPr>
              <a:lnSpc>
                <a:spcPct val="90000"/>
              </a:lnSpc>
              <a:spcBef>
                <a:spcPct val="50000"/>
              </a:spcBef>
            </a:pPr>
            <a:r>
              <a:rPr lang="en-US" altLang="zh-CN" sz="1200" dirty="0" smtClean="0">
                <a:latin typeface="+mn-lt"/>
                <a:ea typeface="+mn-ea"/>
              </a:rPr>
              <a:t>10</a:t>
            </a:r>
            <a:r>
              <a:rPr lang="zh-CN" altLang="en-US" sz="1200" dirty="0" smtClean="0">
                <a:latin typeface="+mn-lt"/>
                <a:ea typeface="+mn-ea"/>
              </a:rPr>
              <a:t>、能造成冻伤的低温物质；</a:t>
            </a:r>
          </a:p>
          <a:p>
            <a:pPr>
              <a:lnSpc>
                <a:spcPct val="90000"/>
              </a:lnSpc>
              <a:spcBef>
                <a:spcPct val="50000"/>
              </a:spcBef>
            </a:pPr>
            <a:r>
              <a:rPr lang="en-US" altLang="zh-CN" sz="1200" dirty="0" smtClean="0">
                <a:latin typeface="+mn-lt"/>
                <a:ea typeface="+mn-ea"/>
              </a:rPr>
              <a:t>11</a:t>
            </a:r>
            <a:r>
              <a:rPr lang="zh-CN" altLang="en-US" sz="1200" dirty="0" smtClean="0">
                <a:latin typeface="+mn-lt"/>
                <a:ea typeface="+mn-ea"/>
              </a:rPr>
              <a:t>、粉尘与气溶胶；</a:t>
            </a:r>
          </a:p>
          <a:p>
            <a:pPr>
              <a:lnSpc>
                <a:spcPct val="90000"/>
              </a:lnSpc>
              <a:spcBef>
                <a:spcPct val="50000"/>
              </a:spcBef>
            </a:pPr>
            <a:r>
              <a:rPr lang="en-US" altLang="zh-CN" sz="1200" dirty="0" smtClean="0">
                <a:latin typeface="+mn-lt"/>
                <a:ea typeface="+mn-ea"/>
              </a:rPr>
              <a:t>12</a:t>
            </a:r>
            <a:r>
              <a:rPr lang="zh-CN" altLang="en-US" sz="1200" dirty="0" smtClean="0">
                <a:latin typeface="+mn-lt"/>
                <a:ea typeface="+mn-ea"/>
              </a:rPr>
              <a:t>、作业环境不良；</a:t>
            </a:r>
          </a:p>
          <a:p>
            <a:pPr>
              <a:lnSpc>
                <a:spcPct val="90000"/>
              </a:lnSpc>
              <a:spcBef>
                <a:spcPct val="50000"/>
              </a:spcBef>
            </a:pPr>
            <a:r>
              <a:rPr lang="en-US" altLang="zh-CN" sz="1200" dirty="0" smtClean="0">
                <a:latin typeface="+mn-lt"/>
                <a:ea typeface="+mn-ea"/>
              </a:rPr>
              <a:t>13</a:t>
            </a:r>
            <a:r>
              <a:rPr lang="zh-CN" altLang="en-US" sz="1200" dirty="0" smtClean="0">
                <a:latin typeface="+mn-lt"/>
                <a:ea typeface="+mn-ea"/>
              </a:rPr>
              <a:t>、信号缺陷；</a:t>
            </a:r>
          </a:p>
          <a:p>
            <a:pPr>
              <a:lnSpc>
                <a:spcPct val="90000"/>
              </a:lnSpc>
              <a:spcBef>
                <a:spcPct val="50000"/>
              </a:spcBef>
            </a:pPr>
            <a:r>
              <a:rPr lang="en-US" altLang="zh-CN" sz="1200" dirty="0" smtClean="0">
                <a:latin typeface="+mn-lt"/>
                <a:ea typeface="+mn-ea"/>
              </a:rPr>
              <a:t>14</a:t>
            </a:r>
            <a:r>
              <a:rPr lang="zh-CN" altLang="en-US" sz="1200" dirty="0" smtClean="0">
                <a:latin typeface="+mn-lt"/>
                <a:ea typeface="+mn-ea"/>
              </a:rPr>
              <a:t>、标志缺陷；</a:t>
            </a:r>
          </a:p>
          <a:p>
            <a:pPr>
              <a:lnSpc>
                <a:spcPct val="90000"/>
              </a:lnSpc>
              <a:spcBef>
                <a:spcPct val="50000"/>
              </a:spcBef>
            </a:pPr>
            <a:r>
              <a:rPr lang="en-US" altLang="zh-CN" sz="1200" dirty="0" smtClean="0">
                <a:latin typeface="+mn-lt"/>
                <a:ea typeface="+mn-ea"/>
              </a:rPr>
              <a:t>15</a:t>
            </a:r>
            <a:r>
              <a:rPr lang="zh-CN" altLang="en-US" sz="1200" dirty="0" smtClean="0">
                <a:latin typeface="+mn-lt"/>
                <a:ea typeface="+mn-ea"/>
              </a:rPr>
              <a:t>、其他物理性危险和危害因素。</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642910" y="714356"/>
            <a:ext cx="2357454"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劳动保护与职业安全卫生分类</a:t>
            </a:r>
            <a:endParaRPr lang="zh-CN" altLang="en-US" sz="1200" dirty="0">
              <a:solidFill>
                <a:schemeClr val="tx1"/>
              </a:solidFill>
            </a:endParaRPr>
          </a:p>
        </p:txBody>
      </p:sp>
      <p:sp>
        <p:nvSpPr>
          <p:cNvPr id="27" name="Rectangle 3"/>
          <p:cNvSpPr txBox="1">
            <a:spLocks noChangeArrowheads="1"/>
          </p:cNvSpPr>
          <p:nvPr/>
        </p:nvSpPr>
        <p:spPr bwMode="auto">
          <a:xfrm>
            <a:off x="3929058" y="1714488"/>
            <a:ext cx="8839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just" defTabSz="914400" rtl="0" eaLnBrk="0" fontAlgn="base" latinLnBrk="0" hangingPunct="0">
              <a:lnSpc>
                <a:spcPct val="90000"/>
              </a:lnSpc>
              <a:spcBef>
                <a:spcPct val="20000"/>
              </a:spcBef>
              <a:spcAft>
                <a:spcPct val="0"/>
              </a:spcAft>
              <a:buClrTx/>
              <a:buSzTx/>
              <a:buFontTx/>
              <a:buNone/>
              <a:tabLst/>
              <a:defRPr/>
            </a:pPr>
            <a:r>
              <a:rPr kumimoji="0" lang="en-US" altLang="zh-CN" sz="1200" b="1" i="0" u="none" strike="noStrike" kern="1200" cap="none" spc="0" normalizeH="0" baseline="0" noProof="0" dirty="0" smtClean="0">
                <a:ln>
                  <a:noFill/>
                </a:ln>
                <a:solidFill>
                  <a:schemeClr val="tx1"/>
                </a:solidFill>
                <a:effectLst/>
                <a:uLnTx/>
                <a:uFillTx/>
                <a:latin typeface="+mn-lt"/>
                <a:ea typeface="+mn-ea"/>
                <a:cs typeface="+mn-cs"/>
              </a:rPr>
              <a:t>	</a:t>
            </a:r>
          </a:p>
          <a:p>
            <a:pPr marL="342900" lvl="0" indent="-342900" algn="just" eaLnBrk="0" hangingPunct="0">
              <a:lnSpc>
                <a:spcPct val="90000"/>
              </a:lnSpc>
              <a:spcBef>
                <a:spcPct val="20000"/>
              </a:spcBef>
            </a:pP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①</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易燃易爆物质</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气体、液体、固体、</a:t>
            </a:r>
            <a:r>
              <a:rPr lang="zh-CN" altLang="en-US" sz="1200" dirty="0" smtClean="0"/>
              <a:t> 粉尘与气溶胶；</a:t>
            </a:r>
            <a:endParaRPr kumimoji="0" lang="zh-CN" altLang="en-US" sz="1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tabLst/>
              <a:defRPr/>
            </a:pP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②自燃性物质</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如钠（</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Na</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）、黄磷（</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P</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a:t>
            </a:r>
          </a:p>
          <a:p>
            <a:pPr marL="342900" lvl="0" indent="-342900" algn="just" eaLnBrk="0" hangingPunct="0">
              <a:lnSpc>
                <a:spcPct val="90000"/>
              </a:lnSpc>
              <a:spcBef>
                <a:spcPct val="20000"/>
              </a:spcBef>
            </a:pP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③有毒物质</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有毒气体、液体、固体、  </a:t>
            </a:r>
            <a:r>
              <a:rPr lang="zh-CN" altLang="en-US" sz="1200" dirty="0" smtClean="0"/>
              <a:t> 危害因素 粉尘与气溶胶；</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         </a:t>
            </a:r>
          </a:p>
          <a:p>
            <a:pPr marL="342900" lvl="0" indent="-342900" algn="just" eaLnBrk="0" hangingPunct="0">
              <a:lnSpc>
                <a:spcPct val="90000"/>
              </a:lnSpc>
              <a:spcBef>
                <a:spcPct val="20000"/>
              </a:spcBef>
            </a:pP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④腐蚀性物质</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腐蚀性气体、液体、固 </a:t>
            </a:r>
            <a:r>
              <a:rPr lang="zh-CN" altLang="en-US" sz="1200" dirty="0" smtClean="0"/>
              <a:t> 体、其他物质；</a:t>
            </a:r>
            <a:endParaRPr kumimoji="0" lang="zh-CN" altLang="en-US" sz="1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tabLst/>
              <a:defRPr/>
            </a:pP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⑤其他化学性危险、危害因素。</a:t>
            </a:r>
          </a:p>
          <a:p>
            <a:pPr marL="342900" marR="0" lvl="0" indent="-342900" algn="just" defTabSz="914400" rtl="0" eaLnBrk="0" fontAlgn="base" latinLnBrk="0" hangingPunct="0">
              <a:lnSpc>
                <a:spcPct val="90000"/>
              </a:lnSpc>
              <a:spcBef>
                <a:spcPct val="20000"/>
              </a:spcBef>
              <a:spcAft>
                <a:spcPct val="0"/>
              </a:spcAft>
              <a:buClrTx/>
              <a:buSzTx/>
              <a:buFontTx/>
              <a:buNone/>
              <a:tabLst/>
              <a:defRPr/>
            </a:pPr>
            <a:endParaRPr kumimoji="0" lang="zh-CN" altLang="en-US" sz="1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矩形 27"/>
          <p:cNvSpPr/>
          <p:nvPr/>
        </p:nvSpPr>
        <p:spPr>
          <a:xfrm>
            <a:off x="4071934" y="1285876"/>
            <a:ext cx="2869696" cy="369332"/>
          </a:xfrm>
          <a:prstGeom prst="rect">
            <a:avLst/>
          </a:prstGeom>
        </p:spPr>
        <p:txBody>
          <a:bodyPr wrap="none">
            <a:spAutoFit/>
          </a:bodyPr>
          <a:lstStyle/>
          <a:p>
            <a:pPr algn="ctr"/>
            <a:r>
              <a:rPr lang="en-US" altLang="zh-CN" b="1" dirty="0" smtClean="0"/>
              <a:t>2</a:t>
            </a:r>
            <a:r>
              <a:rPr lang="zh-CN" altLang="en-US" b="1" dirty="0" smtClean="0"/>
              <a:t>、化学性危险、危害因素</a:t>
            </a:r>
            <a:endParaRPr lang="zh-CN" altLang="en-US" b="1" dirty="0"/>
          </a:p>
        </p:txBody>
      </p:sp>
      <p:sp>
        <p:nvSpPr>
          <p:cNvPr id="30" name="矩形 29"/>
          <p:cNvSpPr/>
          <p:nvPr/>
        </p:nvSpPr>
        <p:spPr>
          <a:xfrm>
            <a:off x="3571868" y="4143396"/>
            <a:ext cx="4572000" cy="1015663"/>
          </a:xfrm>
          <a:prstGeom prst="rect">
            <a:avLst/>
          </a:prstGeom>
        </p:spPr>
        <p:txBody>
          <a:bodyPr>
            <a:spAutoFit/>
          </a:bodyPr>
          <a:lstStyle/>
          <a:p>
            <a:pPr lvl="1">
              <a:buFontTx/>
              <a:buNone/>
            </a:pPr>
            <a:r>
              <a:rPr lang="en-US" altLang="zh-CN" sz="1200" dirty="0" smtClean="0"/>
              <a:t>①</a:t>
            </a:r>
            <a:r>
              <a:rPr lang="zh-CN" altLang="en-US" sz="1200" dirty="0" smtClean="0"/>
              <a:t>致病微生物</a:t>
            </a:r>
            <a:r>
              <a:rPr lang="en-US" altLang="zh-CN" sz="1200" dirty="0" smtClean="0"/>
              <a:t>—</a:t>
            </a:r>
            <a:r>
              <a:rPr lang="zh-CN" altLang="en-US" sz="1200" dirty="0" smtClean="0"/>
              <a:t>细菌、病毒、其他致病微生物；</a:t>
            </a:r>
          </a:p>
          <a:p>
            <a:pPr lvl="1">
              <a:buFontTx/>
              <a:buNone/>
            </a:pPr>
            <a:r>
              <a:rPr lang="zh-CN" altLang="en-US" sz="1200" dirty="0" smtClean="0"/>
              <a:t>②传染病媒介物；</a:t>
            </a:r>
          </a:p>
          <a:p>
            <a:pPr>
              <a:buFontTx/>
              <a:buNone/>
            </a:pPr>
            <a:r>
              <a:rPr lang="zh-CN" altLang="en-US" sz="1200" dirty="0" smtClean="0"/>
              <a:t>           ③致害动物；</a:t>
            </a:r>
          </a:p>
          <a:p>
            <a:pPr>
              <a:buFontTx/>
              <a:buNone/>
            </a:pPr>
            <a:r>
              <a:rPr lang="zh-CN" altLang="en-US" sz="1200" dirty="0" smtClean="0"/>
              <a:t>           ④致害植物；</a:t>
            </a:r>
          </a:p>
          <a:p>
            <a:pPr>
              <a:buFontTx/>
              <a:buNone/>
            </a:pPr>
            <a:r>
              <a:rPr lang="zh-CN" altLang="en-US" sz="1200" dirty="0" smtClean="0"/>
              <a:t>           ⑤其他生物性危险、危害因素。</a:t>
            </a:r>
            <a:endParaRPr lang="zh-CN" altLang="en-US" sz="1200" dirty="0"/>
          </a:p>
        </p:txBody>
      </p:sp>
      <p:sp>
        <p:nvSpPr>
          <p:cNvPr id="31" name="矩形 30"/>
          <p:cNvSpPr/>
          <p:nvPr/>
        </p:nvSpPr>
        <p:spPr>
          <a:xfrm>
            <a:off x="4071934" y="3571892"/>
            <a:ext cx="2869696" cy="369332"/>
          </a:xfrm>
          <a:prstGeom prst="rect">
            <a:avLst/>
          </a:prstGeom>
        </p:spPr>
        <p:txBody>
          <a:bodyPr wrap="none">
            <a:spAutoFit/>
          </a:bodyPr>
          <a:lstStyle/>
          <a:p>
            <a:pPr algn="ctr"/>
            <a:r>
              <a:rPr lang="en-US" altLang="zh-CN" b="1" dirty="0" smtClean="0"/>
              <a:t>3</a:t>
            </a:r>
            <a:r>
              <a:rPr lang="zh-CN" altLang="en-US" b="1" dirty="0" smtClean="0"/>
              <a:t>、生物性危险、危害因素</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Bottom)">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lide(fromTop)">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11</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000660"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劳动保护与员工职业安全卫生分类以及防范</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17" name="矩形 16"/>
          <p:cNvSpPr/>
          <p:nvPr/>
        </p:nvSpPr>
        <p:spPr>
          <a:xfrm>
            <a:off x="500034" y="1071546"/>
            <a:ext cx="3567002" cy="369332"/>
          </a:xfrm>
          <a:prstGeom prst="rect">
            <a:avLst/>
          </a:prstGeom>
        </p:spPr>
        <p:txBody>
          <a:bodyPr wrap="none">
            <a:spAutoFit/>
          </a:bodyPr>
          <a:lstStyle/>
          <a:p>
            <a:pPr algn="ctr"/>
            <a:r>
              <a:rPr lang="en-US" altLang="zh-CN" b="1" dirty="0" smtClean="0"/>
              <a:t>4</a:t>
            </a:r>
            <a:r>
              <a:rPr lang="zh-CN" altLang="en-US" b="1" dirty="0" smtClean="0"/>
              <a:t>、心理、生理性危险、危害因素</a:t>
            </a:r>
            <a:endParaRPr lang="zh-CN" altLang="en-US" b="1" dirty="0"/>
          </a:p>
        </p:txBody>
      </p:sp>
      <p:sp>
        <p:nvSpPr>
          <p:cNvPr id="22" name="Rectangle 3"/>
          <p:cNvSpPr txBox="1">
            <a:spLocks noChangeArrowheads="1"/>
          </p:cNvSpPr>
          <p:nvPr/>
        </p:nvSpPr>
        <p:spPr bwMode="auto">
          <a:xfrm>
            <a:off x="642910" y="1500174"/>
            <a:ext cx="5072098"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200000"/>
              </a:lnSpc>
              <a:buFontTx/>
              <a:buNone/>
            </a:pPr>
            <a:r>
              <a:rPr lang="en-US" altLang="zh-CN" sz="1200" dirty="0" smtClean="0"/>
              <a:t>①</a:t>
            </a:r>
            <a:r>
              <a:rPr lang="zh-CN" altLang="en-US" sz="1200" dirty="0" smtClean="0"/>
              <a:t>负荷超限（体力、听力、视力、 其他超负荷超限）；           </a:t>
            </a:r>
          </a:p>
          <a:p>
            <a:pPr algn="just">
              <a:lnSpc>
                <a:spcPct val="200000"/>
              </a:lnSpc>
              <a:buFontTx/>
              <a:buNone/>
            </a:pPr>
            <a:r>
              <a:rPr lang="zh-CN" altLang="en-US" sz="1200" dirty="0" smtClean="0"/>
              <a:t>②健康状况异常；心理、生理性 </a:t>
            </a:r>
          </a:p>
          <a:p>
            <a:pPr algn="just">
              <a:lnSpc>
                <a:spcPct val="200000"/>
              </a:lnSpc>
              <a:buFontTx/>
              <a:buNone/>
            </a:pPr>
            <a:r>
              <a:rPr lang="zh-CN" altLang="en-US" sz="1200" dirty="0" smtClean="0"/>
              <a:t>③从事禁忌作业；</a:t>
            </a:r>
          </a:p>
          <a:p>
            <a:pPr algn="just">
              <a:lnSpc>
                <a:spcPct val="200000"/>
              </a:lnSpc>
              <a:buFontTx/>
              <a:buNone/>
            </a:pPr>
            <a:r>
              <a:rPr lang="zh-CN" altLang="en-US" sz="1200" dirty="0" smtClean="0"/>
              <a:t>④心理异常</a:t>
            </a:r>
            <a:r>
              <a:rPr lang="en-US" altLang="zh-CN" sz="1200" dirty="0" smtClean="0"/>
              <a:t>—</a:t>
            </a:r>
            <a:r>
              <a:rPr lang="zh-CN" altLang="en-US" sz="1200" dirty="0" smtClean="0"/>
              <a:t>情绪异常、冒险心理、 过度紧张、其他心理异常；</a:t>
            </a:r>
          </a:p>
          <a:p>
            <a:pPr algn="just">
              <a:lnSpc>
                <a:spcPct val="200000"/>
              </a:lnSpc>
              <a:buFontTx/>
              <a:buNone/>
            </a:pPr>
            <a:r>
              <a:rPr lang="zh-CN" altLang="en-US" sz="1200" dirty="0" smtClean="0"/>
              <a:t>⑤ 辨识功能缺陷</a:t>
            </a:r>
            <a:r>
              <a:rPr lang="en-US" altLang="zh-CN" sz="1200" dirty="0" smtClean="0"/>
              <a:t>—</a:t>
            </a:r>
            <a:r>
              <a:rPr lang="zh-CN" altLang="en-US" sz="1200" dirty="0" smtClean="0"/>
              <a:t>感知延迟、辨识错误、其他辨识功能缺陷；</a:t>
            </a:r>
          </a:p>
          <a:p>
            <a:pPr algn="just">
              <a:lnSpc>
                <a:spcPct val="200000"/>
              </a:lnSpc>
            </a:pPr>
            <a:r>
              <a:rPr lang="zh-CN" altLang="en-US" sz="1200" dirty="0" smtClean="0"/>
              <a:t>⑥其他生物性危险、危害因素。</a:t>
            </a:r>
            <a:endParaRPr lang="en-US" altLang="zh-CN" sz="1200" dirty="0" smtClean="0"/>
          </a:p>
          <a:p>
            <a:pPr algn="just">
              <a:lnSpc>
                <a:spcPct val="200000"/>
              </a:lnSpc>
            </a:pPr>
            <a:endParaRPr lang="en-US" altLang="zh-CN" sz="1200" dirty="0" smtClean="0"/>
          </a:p>
          <a:p>
            <a:pPr algn="just">
              <a:lnSpc>
                <a:spcPct val="200000"/>
              </a:lnSpc>
            </a:pPr>
            <a:endParaRPr lang="en-US" altLang="zh-CN" sz="1200" dirty="0" smtClean="0"/>
          </a:p>
          <a:p>
            <a:pPr algn="just">
              <a:lnSpc>
                <a:spcPct val="200000"/>
              </a:lnSpc>
            </a:pPr>
            <a:r>
              <a:rPr lang="en-US" altLang="zh-CN" sz="1200" dirty="0" smtClean="0"/>
              <a:t>①</a:t>
            </a:r>
            <a:r>
              <a:rPr lang="zh-CN" altLang="en-US" sz="1200" dirty="0" smtClean="0"/>
              <a:t>指挥错误</a:t>
            </a:r>
            <a:r>
              <a:rPr lang="en-US" altLang="zh-CN" sz="1200" dirty="0" smtClean="0"/>
              <a:t>—</a:t>
            </a:r>
            <a:r>
              <a:rPr lang="zh-CN" altLang="en-US" sz="1200" dirty="0" smtClean="0"/>
              <a:t>指挥失误、违章指挥、其他指挥错误；</a:t>
            </a:r>
            <a:endParaRPr lang="en-US" altLang="zh-CN" sz="1200" dirty="0" smtClean="0"/>
          </a:p>
          <a:p>
            <a:pPr algn="just">
              <a:lnSpc>
                <a:spcPct val="200000"/>
              </a:lnSpc>
            </a:pPr>
            <a:r>
              <a:rPr lang="zh-CN" altLang="en-US" sz="1200" dirty="0" smtClean="0"/>
              <a:t>②操作失误</a:t>
            </a:r>
            <a:r>
              <a:rPr lang="en-US" altLang="zh-CN" sz="1200" dirty="0" smtClean="0"/>
              <a:t>—</a:t>
            </a:r>
            <a:r>
              <a:rPr lang="zh-CN" altLang="en-US" sz="1200" dirty="0" smtClean="0"/>
              <a:t>误操作、违章作业、其他操作失误；</a:t>
            </a:r>
            <a:endParaRPr lang="en-US" altLang="zh-CN" sz="1200" dirty="0" smtClean="0"/>
          </a:p>
          <a:p>
            <a:pPr algn="just">
              <a:lnSpc>
                <a:spcPct val="200000"/>
              </a:lnSpc>
            </a:pPr>
            <a:r>
              <a:rPr lang="zh-CN" altLang="en-US" sz="1200" dirty="0" smtClean="0"/>
              <a:t>③监护失误；</a:t>
            </a:r>
            <a:endParaRPr lang="en-US" altLang="zh-CN" sz="1200" dirty="0" smtClean="0"/>
          </a:p>
          <a:p>
            <a:pPr algn="just">
              <a:lnSpc>
                <a:spcPct val="200000"/>
              </a:lnSpc>
            </a:pPr>
            <a:r>
              <a:rPr lang="zh-CN" altLang="en-US" sz="1200" dirty="0" smtClean="0"/>
              <a:t>④其他错误；</a:t>
            </a:r>
            <a:endParaRPr lang="en-US" altLang="zh-CN" sz="1200" dirty="0" smtClean="0"/>
          </a:p>
          <a:p>
            <a:pPr algn="just">
              <a:lnSpc>
                <a:spcPct val="200000"/>
              </a:lnSpc>
            </a:pPr>
            <a:r>
              <a:rPr lang="zh-CN" altLang="en-US" sz="1200" dirty="0" smtClean="0"/>
              <a:t>⑤其他行为性危险和有害因素。其他危险、危害因素</a:t>
            </a:r>
          </a:p>
          <a:p>
            <a:pPr algn="just">
              <a:lnSpc>
                <a:spcPct val="200000"/>
              </a:lnSpc>
              <a:buFontTx/>
              <a:buNone/>
            </a:pPr>
            <a:r>
              <a:rPr lang="zh-CN" altLang="en-US" sz="1200" dirty="0" smtClean="0"/>
              <a:t> </a:t>
            </a:r>
          </a:p>
          <a:p>
            <a:pPr marL="342900" marR="0" lvl="0" indent="-342900" algn="just" defTabSz="914400" rtl="0" eaLnBrk="0" fontAlgn="base" latinLnBrk="0" hangingPunct="0">
              <a:lnSpc>
                <a:spcPct val="200000"/>
              </a:lnSpc>
              <a:spcBef>
                <a:spcPct val="20000"/>
              </a:spcBef>
              <a:spcAft>
                <a:spcPct val="0"/>
              </a:spcAft>
              <a:buClrTx/>
              <a:buSzTx/>
              <a:buFontTx/>
              <a:buNone/>
              <a:tabLst/>
              <a:defRPr/>
            </a:pPr>
            <a:endParaRPr kumimoji="0" lang="zh-CN" alt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矩形 24"/>
          <p:cNvSpPr/>
          <p:nvPr/>
        </p:nvSpPr>
        <p:spPr>
          <a:xfrm>
            <a:off x="642910" y="714356"/>
            <a:ext cx="2357454"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劳动保护与职业安全卫生分类</a:t>
            </a:r>
            <a:endParaRPr lang="zh-CN" altLang="en-US" sz="1200" dirty="0">
              <a:solidFill>
                <a:schemeClr val="tx1"/>
              </a:solidFill>
            </a:endParaRPr>
          </a:p>
        </p:txBody>
      </p:sp>
      <p:sp>
        <p:nvSpPr>
          <p:cNvPr id="24" name="矩形 23"/>
          <p:cNvSpPr/>
          <p:nvPr/>
        </p:nvSpPr>
        <p:spPr>
          <a:xfrm>
            <a:off x="785786" y="3071810"/>
            <a:ext cx="4572000" cy="2031325"/>
          </a:xfrm>
          <a:prstGeom prst="rect">
            <a:avLst/>
          </a:prstGeom>
        </p:spPr>
        <p:txBody>
          <a:bodyPr>
            <a:spAutoFit/>
          </a:bodyPr>
          <a:lstStyle/>
          <a:p>
            <a:pPr algn="just">
              <a:buFontTx/>
              <a:buNone/>
            </a:pPr>
            <a:endParaRPr lang="zh-CN" altLang="en-US" b="1" dirty="0" smtClean="0"/>
          </a:p>
          <a:p>
            <a:pPr algn="just"/>
            <a:endParaRPr lang="zh-CN" altLang="en-US" b="1" dirty="0" smtClean="0"/>
          </a:p>
          <a:p>
            <a:pPr algn="just"/>
            <a:endParaRPr lang="zh-CN" altLang="en-US" b="1" dirty="0" smtClean="0"/>
          </a:p>
          <a:p>
            <a:pPr algn="just"/>
            <a:endParaRPr lang="zh-CN" altLang="en-US" b="1" dirty="0" smtClean="0"/>
          </a:p>
          <a:p>
            <a:pPr algn="just">
              <a:buFontTx/>
              <a:buNone/>
            </a:pPr>
            <a:endParaRPr lang="zh-CN" altLang="en-US" b="1" dirty="0" smtClean="0"/>
          </a:p>
          <a:p>
            <a:pPr algn="just">
              <a:buFontTx/>
              <a:buNone/>
            </a:pPr>
            <a:r>
              <a:rPr lang="zh-CN" altLang="en-US" b="1" dirty="0" smtClean="0"/>
              <a:t>                              </a:t>
            </a:r>
          </a:p>
          <a:p>
            <a:pPr algn="just"/>
            <a:r>
              <a:rPr lang="zh-CN" altLang="en-US" b="1" dirty="0" smtClean="0"/>
              <a:t>                          </a:t>
            </a:r>
          </a:p>
        </p:txBody>
      </p:sp>
      <p:sp>
        <p:nvSpPr>
          <p:cNvPr id="33" name="矩形 32"/>
          <p:cNvSpPr/>
          <p:nvPr/>
        </p:nvSpPr>
        <p:spPr>
          <a:xfrm>
            <a:off x="500034" y="4071942"/>
            <a:ext cx="2869696" cy="369332"/>
          </a:xfrm>
          <a:prstGeom prst="rect">
            <a:avLst/>
          </a:prstGeom>
        </p:spPr>
        <p:txBody>
          <a:bodyPr wrap="none">
            <a:spAutoFit/>
          </a:bodyPr>
          <a:lstStyle/>
          <a:p>
            <a:pPr algn="ctr"/>
            <a:r>
              <a:rPr lang="en-US" altLang="zh-CN" b="1" dirty="0" smtClean="0"/>
              <a:t>5</a:t>
            </a:r>
            <a:r>
              <a:rPr lang="zh-CN" altLang="en-US" b="1" dirty="0" smtClean="0"/>
              <a:t>、行为性危险、危害因素</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Bottom)">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12</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000660"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劳动保护与员工职业安全卫生分类以及防范</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25" name="矩形 24"/>
          <p:cNvSpPr/>
          <p:nvPr/>
        </p:nvSpPr>
        <p:spPr>
          <a:xfrm>
            <a:off x="642910" y="642918"/>
            <a:ext cx="4643470"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劳动保护与职业安全卫生分类（参考企业伤害、职业病分类</a:t>
            </a:r>
            <a:r>
              <a:rPr lang="en-US" altLang="zh-CN" sz="1200" dirty="0" smtClean="0">
                <a:solidFill>
                  <a:schemeClr val="tx1"/>
                </a:solidFill>
              </a:rPr>
              <a:t>)</a:t>
            </a:r>
            <a:endParaRPr lang="zh-CN" altLang="en-US" sz="1200" dirty="0">
              <a:solidFill>
                <a:schemeClr val="tx1"/>
              </a:solidFill>
            </a:endParaRPr>
          </a:p>
        </p:txBody>
      </p:sp>
      <p:sp>
        <p:nvSpPr>
          <p:cNvPr id="24" name="矩形 23"/>
          <p:cNvSpPr/>
          <p:nvPr/>
        </p:nvSpPr>
        <p:spPr>
          <a:xfrm>
            <a:off x="785786" y="3071810"/>
            <a:ext cx="4572000" cy="2031325"/>
          </a:xfrm>
          <a:prstGeom prst="rect">
            <a:avLst/>
          </a:prstGeom>
        </p:spPr>
        <p:txBody>
          <a:bodyPr>
            <a:spAutoFit/>
          </a:bodyPr>
          <a:lstStyle/>
          <a:p>
            <a:pPr algn="just">
              <a:buFontTx/>
              <a:buNone/>
            </a:pPr>
            <a:endParaRPr lang="zh-CN" altLang="en-US" b="1" dirty="0" smtClean="0"/>
          </a:p>
          <a:p>
            <a:pPr algn="just"/>
            <a:endParaRPr lang="zh-CN" altLang="en-US" b="1" dirty="0" smtClean="0"/>
          </a:p>
          <a:p>
            <a:pPr algn="just"/>
            <a:endParaRPr lang="zh-CN" altLang="en-US" b="1" dirty="0" smtClean="0"/>
          </a:p>
          <a:p>
            <a:pPr algn="just"/>
            <a:endParaRPr lang="zh-CN" altLang="en-US" b="1" dirty="0" smtClean="0"/>
          </a:p>
          <a:p>
            <a:pPr algn="just">
              <a:buFontTx/>
              <a:buNone/>
            </a:pPr>
            <a:endParaRPr lang="zh-CN" altLang="en-US" b="1" dirty="0" smtClean="0"/>
          </a:p>
          <a:p>
            <a:pPr algn="just">
              <a:buFontTx/>
              <a:buNone/>
            </a:pPr>
            <a:r>
              <a:rPr lang="zh-CN" altLang="en-US" b="1" dirty="0" smtClean="0"/>
              <a:t>                              </a:t>
            </a:r>
          </a:p>
          <a:p>
            <a:pPr algn="just"/>
            <a:r>
              <a:rPr lang="zh-CN" altLang="en-US" b="1" dirty="0" smtClean="0"/>
              <a:t>                          </a:t>
            </a:r>
          </a:p>
        </p:txBody>
      </p:sp>
      <p:sp>
        <p:nvSpPr>
          <p:cNvPr id="16" name="矩形 15"/>
          <p:cNvSpPr/>
          <p:nvPr/>
        </p:nvSpPr>
        <p:spPr>
          <a:xfrm>
            <a:off x="642910" y="1000108"/>
            <a:ext cx="8143932" cy="6297108"/>
          </a:xfrm>
          <a:prstGeom prst="rect">
            <a:avLst/>
          </a:prstGeom>
        </p:spPr>
        <p:txBody>
          <a:bodyPr wrap="square">
            <a:spAutoFit/>
          </a:bodyPr>
          <a:lstStyle/>
          <a:p>
            <a:pPr algn="just">
              <a:lnSpc>
                <a:spcPct val="150000"/>
              </a:lnSpc>
              <a:buClr>
                <a:srgbClr val="FF3300"/>
              </a:buClr>
              <a:buFont typeface="Wingdings" pitchFamily="2" charset="2"/>
              <a:buNone/>
            </a:pPr>
            <a:r>
              <a:rPr lang="zh-CN" altLang="en-US" sz="1200" dirty="0" smtClean="0"/>
              <a:t>参照</a:t>
            </a:r>
            <a:r>
              <a:rPr lang="en-US" altLang="zh-CN" sz="1200" dirty="0" smtClean="0"/>
              <a:t>GB6441-86《</a:t>
            </a:r>
            <a:r>
              <a:rPr lang="zh-CN" altLang="en-US" sz="1200" dirty="0" smtClean="0"/>
              <a:t>企业伤亡事故分类</a:t>
            </a:r>
            <a:r>
              <a:rPr lang="en-US" altLang="zh-CN" sz="1200" dirty="0" smtClean="0"/>
              <a:t>》</a:t>
            </a:r>
            <a:r>
              <a:rPr lang="zh-CN" altLang="en-US" sz="1200" dirty="0" smtClean="0"/>
              <a:t>将危险因素分为</a:t>
            </a:r>
            <a:r>
              <a:rPr lang="en-US" altLang="zh-CN" sz="1200" dirty="0" smtClean="0"/>
              <a:t>16</a:t>
            </a:r>
            <a:r>
              <a:rPr lang="zh-CN" altLang="en-US" sz="1200" dirty="0" smtClean="0"/>
              <a:t>类：</a:t>
            </a:r>
          </a:p>
          <a:p>
            <a:pPr algn="just">
              <a:lnSpc>
                <a:spcPct val="150000"/>
              </a:lnSpc>
              <a:buClr>
                <a:srgbClr val="FF3300"/>
              </a:buClr>
            </a:pPr>
            <a:r>
              <a:rPr lang="en-US" altLang="zh-CN" sz="1200" dirty="0" smtClean="0"/>
              <a:t>1</a:t>
            </a:r>
            <a:r>
              <a:rPr lang="zh-CN" altLang="en-US" sz="1200" dirty="0" smtClean="0"/>
              <a:t>、物体打击：指物体在重力或外力作用下运动，打击人体造成人身伤亡事故；</a:t>
            </a:r>
          </a:p>
          <a:p>
            <a:pPr algn="just">
              <a:lnSpc>
                <a:spcPct val="150000"/>
              </a:lnSpc>
              <a:buClr>
                <a:srgbClr val="FF3300"/>
              </a:buClr>
            </a:pPr>
            <a:r>
              <a:rPr lang="en-US" altLang="zh-CN" sz="1200" dirty="0" smtClean="0"/>
              <a:t>2</a:t>
            </a:r>
            <a:r>
              <a:rPr lang="zh-CN" altLang="en-US" sz="1200" dirty="0" smtClean="0"/>
              <a:t>、车辆伤害：指企业机动车辆在行驶上引起的伤亡事故；</a:t>
            </a:r>
          </a:p>
          <a:p>
            <a:pPr algn="just">
              <a:lnSpc>
                <a:spcPct val="150000"/>
              </a:lnSpc>
              <a:buClr>
                <a:srgbClr val="FF3300"/>
              </a:buClr>
            </a:pPr>
            <a:r>
              <a:rPr lang="en-US" altLang="zh-CN" sz="1200" dirty="0" smtClean="0"/>
              <a:t>3</a:t>
            </a:r>
            <a:r>
              <a:rPr lang="zh-CN" altLang="en-US" sz="1200" dirty="0" smtClean="0"/>
              <a:t>、机械伤害：指机械设备运动（静止）部件、工具、加工件直接与人体接触引起的伤害；</a:t>
            </a:r>
          </a:p>
          <a:p>
            <a:pPr algn="just">
              <a:lnSpc>
                <a:spcPct val="150000"/>
              </a:lnSpc>
              <a:buClr>
                <a:srgbClr val="FF3300"/>
              </a:buClr>
            </a:pPr>
            <a:r>
              <a:rPr lang="en-US" altLang="zh-CN" sz="1200" dirty="0" smtClean="0"/>
              <a:t>4</a:t>
            </a:r>
            <a:r>
              <a:rPr lang="zh-CN" altLang="en-US" sz="1200" dirty="0" smtClean="0"/>
              <a:t>、 起重伤害：指各种起重作业（包括起重机安装、检修、试验）中发生的挤压、坠落（吊具、吊座）物体打击和触电；  </a:t>
            </a:r>
          </a:p>
          <a:p>
            <a:pPr algn="just">
              <a:lnSpc>
                <a:spcPct val="150000"/>
              </a:lnSpc>
              <a:buClr>
                <a:srgbClr val="FF3300"/>
              </a:buClr>
            </a:pPr>
            <a:r>
              <a:rPr lang="en-US" altLang="zh-CN" sz="1200" dirty="0" smtClean="0"/>
              <a:t>5</a:t>
            </a:r>
            <a:r>
              <a:rPr lang="zh-CN" altLang="en-US" sz="1200" dirty="0" smtClean="0"/>
              <a:t>、 触电，包括雷击伤亡事故； </a:t>
            </a:r>
            <a:endParaRPr lang="en-US" altLang="zh-CN" sz="1200" dirty="0" smtClean="0"/>
          </a:p>
          <a:p>
            <a:pPr algn="just">
              <a:lnSpc>
                <a:spcPct val="150000"/>
              </a:lnSpc>
              <a:buClr>
                <a:srgbClr val="FF3300"/>
              </a:buClr>
            </a:pPr>
            <a:r>
              <a:rPr lang="en-US" altLang="zh-CN" sz="1200" dirty="0" smtClean="0"/>
              <a:t>6</a:t>
            </a:r>
            <a:r>
              <a:rPr lang="zh-CN" altLang="en-US" sz="1200" dirty="0" smtClean="0"/>
              <a:t>、淹溺：包括高处坠落淹溺，不包括矿山、井下透   水淹溺；</a:t>
            </a:r>
          </a:p>
          <a:p>
            <a:pPr algn="just">
              <a:lnSpc>
                <a:spcPct val="150000"/>
              </a:lnSpc>
              <a:buClr>
                <a:srgbClr val="FF3300"/>
              </a:buClr>
            </a:pPr>
            <a:r>
              <a:rPr lang="en-US" altLang="zh-CN" sz="1200" dirty="0" smtClean="0"/>
              <a:t>7</a:t>
            </a:r>
            <a:r>
              <a:rPr lang="zh-CN" altLang="en-US" sz="1200" dirty="0" smtClean="0"/>
              <a:t>、  灼烫：是指火焰烧伤，高温物体烫伤、化学灼伤、  物理灼伤；</a:t>
            </a:r>
          </a:p>
          <a:p>
            <a:pPr algn="just">
              <a:lnSpc>
                <a:spcPct val="150000"/>
              </a:lnSpc>
              <a:buClr>
                <a:srgbClr val="FF3300"/>
              </a:buClr>
            </a:pPr>
            <a:r>
              <a:rPr lang="en-US" altLang="zh-CN" sz="1200" dirty="0" smtClean="0"/>
              <a:t>8</a:t>
            </a:r>
            <a:r>
              <a:rPr lang="zh-CN" altLang="en-US" sz="1200" dirty="0" smtClean="0"/>
              <a:t>、 火灾；</a:t>
            </a:r>
          </a:p>
          <a:p>
            <a:pPr algn="just">
              <a:lnSpc>
                <a:spcPct val="150000"/>
              </a:lnSpc>
              <a:buClr>
                <a:srgbClr val="FF3300"/>
              </a:buClr>
            </a:pPr>
            <a:r>
              <a:rPr lang="en-US" altLang="zh-CN" sz="1200" dirty="0" smtClean="0"/>
              <a:t>9</a:t>
            </a:r>
            <a:r>
              <a:rPr lang="zh-CN" altLang="en-US" sz="1200" dirty="0" smtClean="0"/>
              <a:t>、 高处坠落：是指在高处作业中发生坠落造成的伤  亡事故；</a:t>
            </a:r>
          </a:p>
          <a:p>
            <a:pPr algn="just">
              <a:lnSpc>
                <a:spcPct val="150000"/>
              </a:lnSpc>
              <a:buClr>
                <a:srgbClr val="FF3300"/>
              </a:buClr>
            </a:pPr>
            <a:r>
              <a:rPr lang="en-US" altLang="zh-CN" sz="1200" dirty="0" smtClean="0"/>
              <a:t>10</a:t>
            </a:r>
            <a:r>
              <a:rPr lang="zh-CN" altLang="en-US" sz="1200" dirty="0" smtClean="0"/>
              <a:t>、坍塌：是指物体在外力或重力作用下，超过自身的强度极限或因结构稳定性破坏而造成的事故；</a:t>
            </a:r>
          </a:p>
          <a:p>
            <a:pPr algn="just">
              <a:lnSpc>
                <a:spcPct val="150000"/>
              </a:lnSpc>
              <a:buClr>
                <a:srgbClr val="FF3300"/>
              </a:buClr>
            </a:pPr>
            <a:r>
              <a:rPr lang="en-US" altLang="zh-CN" sz="1200" dirty="0" smtClean="0"/>
              <a:t>11</a:t>
            </a:r>
            <a:r>
              <a:rPr lang="zh-CN" altLang="en-US" sz="1200" dirty="0" smtClean="0"/>
              <a:t>、 放炮：是指爆破作业中发生的伤亡事故；</a:t>
            </a:r>
          </a:p>
          <a:p>
            <a:pPr algn="just">
              <a:lnSpc>
                <a:spcPct val="150000"/>
              </a:lnSpc>
              <a:buClr>
                <a:srgbClr val="FF3300"/>
              </a:buClr>
            </a:pPr>
            <a:r>
              <a:rPr lang="en-US" altLang="zh-CN" sz="1200" dirty="0" smtClean="0"/>
              <a:t>12</a:t>
            </a:r>
            <a:r>
              <a:rPr lang="zh-CN" altLang="en-US" sz="1200" dirty="0" smtClean="0"/>
              <a:t>、火药爆炸：是指火药、炸药及其制品在生产、加工、运输、贮存中发生的爆炸事故；</a:t>
            </a:r>
            <a:endParaRPr lang="en-US" altLang="zh-CN" sz="1200" dirty="0" smtClean="0"/>
          </a:p>
          <a:p>
            <a:pPr algn="just">
              <a:lnSpc>
                <a:spcPct val="150000"/>
              </a:lnSpc>
              <a:buClr>
                <a:srgbClr val="FF3300"/>
              </a:buClr>
            </a:pPr>
            <a:r>
              <a:rPr lang="en-US" altLang="zh-CN" sz="1200" dirty="0" smtClean="0"/>
              <a:t>13</a:t>
            </a:r>
            <a:r>
              <a:rPr lang="zh-CN" altLang="en-US" sz="1200" dirty="0" smtClean="0"/>
              <a:t>、化学性爆炸：是指可燃性气体、粉尘等与空气混合形成爆炸性混合物，接触引爆能源时，发生的爆炸事故；</a:t>
            </a:r>
          </a:p>
          <a:p>
            <a:pPr algn="just">
              <a:lnSpc>
                <a:spcPct val="150000"/>
              </a:lnSpc>
              <a:buClr>
                <a:srgbClr val="FF3300"/>
              </a:buClr>
            </a:pPr>
            <a:r>
              <a:rPr lang="en-US" altLang="zh-CN" sz="1200" dirty="0" smtClean="0"/>
              <a:t>14</a:t>
            </a:r>
            <a:r>
              <a:rPr lang="zh-CN" altLang="en-US" sz="1200" dirty="0" smtClean="0"/>
              <a:t>、物理性爆炸，包括锅炉爆炸、容器超压爆炸、轮 胎爆炸等；</a:t>
            </a:r>
          </a:p>
          <a:p>
            <a:pPr algn="just">
              <a:lnSpc>
                <a:spcPct val="150000"/>
              </a:lnSpc>
              <a:buClr>
                <a:srgbClr val="FF3300"/>
              </a:buClr>
            </a:pPr>
            <a:r>
              <a:rPr lang="en-US" altLang="zh-CN" sz="1200" dirty="0" smtClean="0"/>
              <a:t>15</a:t>
            </a:r>
            <a:r>
              <a:rPr lang="zh-CN" altLang="en-US" sz="1200" dirty="0" smtClean="0"/>
              <a:t>、中毒和窒息：包括中毒、缺氧窒息、中毒性窒息；</a:t>
            </a:r>
          </a:p>
          <a:p>
            <a:pPr algn="just">
              <a:lnSpc>
                <a:spcPct val="150000"/>
              </a:lnSpc>
              <a:buClr>
                <a:srgbClr val="FF3300"/>
              </a:buClr>
            </a:pPr>
            <a:r>
              <a:rPr lang="en-US" altLang="zh-CN" sz="1200" dirty="0" smtClean="0"/>
              <a:t>16</a:t>
            </a:r>
            <a:r>
              <a:rPr lang="zh-CN" altLang="en-US" sz="1200" dirty="0" smtClean="0"/>
              <a:t>、其他伤害：是指除上述以外的危险因素。</a:t>
            </a:r>
          </a:p>
          <a:p>
            <a:pPr algn="just">
              <a:lnSpc>
                <a:spcPct val="150000"/>
              </a:lnSpc>
              <a:buClr>
                <a:srgbClr val="FF3300"/>
              </a:buClr>
            </a:pPr>
            <a:endParaRPr lang="en-US" altLang="zh-CN" sz="1200" dirty="0" smtClean="0"/>
          </a:p>
          <a:p>
            <a:pPr algn="just">
              <a:lnSpc>
                <a:spcPct val="150000"/>
              </a:lnSpc>
              <a:buClr>
                <a:srgbClr val="FF3300"/>
              </a:buClr>
            </a:pPr>
            <a:r>
              <a:rPr lang="zh-CN" altLang="en-US" sz="1200" dirty="0" smtClean="0"/>
              <a:t>参照</a:t>
            </a:r>
            <a:r>
              <a:rPr lang="en-US" altLang="zh-CN" sz="1200" dirty="0" smtClean="0"/>
              <a:t>《</a:t>
            </a:r>
            <a:r>
              <a:rPr lang="zh-CN" altLang="en-US" sz="1200" dirty="0" smtClean="0"/>
              <a:t>职业病范围和职业病患者处理办法的规定</a:t>
            </a:r>
            <a:r>
              <a:rPr lang="en-US" altLang="zh-CN" sz="1200" dirty="0" smtClean="0"/>
              <a:t>》     </a:t>
            </a:r>
            <a:r>
              <a:rPr lang="zh-CN" altLang="en-US" sz="1200" dirty="0" smtClean="0"/>
              <a:t>①生产性粉尘；②毒物；③噪声与振动；④高温；   ⑤低温；⑥辐射；⑦其他危害因素等七类。 </a:t>
            </a:r>
          </a:p>
          <a:p>
            <a:pPr algn="just">
              <a:lnSpc>
                <a:spcPct val="150000"/>
              </a:lnSpc>
              <a:buClr>
                <a:srgbClr val="FF3300"/>
              </a:buClr>
              <a:buFont typeface="Wingdings" pitchFamily="2" charset="2"/>
              <a:buChar char="q"/>
            </a:pPr>
            <a:endParaRPr lang="zh-CN" altLang="en-US" b="1" dirty="0" smtClean="0"/>
          </a:p>
          <a:p>
            <a:pPr algn="just">
              <a:lnSpc>
                <a:spcPct val="90000"/>
              </a:lnSpc>
              <a:buClr>
                <a:srgbClr val="FF3300"/>
              </a:buClr>
              <a:buFont typeface="Wingdings" pitchFamily="2" charset="2"/>
              <a:buChar char="q"/>
            </a:pPr>
            <a:endParaRPr lang="zh-CN" alt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13</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500726"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劳动保护与员工职业安全卫生分类以及防止措施</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25" name="矩形 24"/>
          <p:cNvSpPr/>
          <p:nvPr/>
        </p:nvSpPr>
        <p:spPr>
          <a:xfrm>
            <a:off x="642910" y="785794"/>
            <a:ext cx="2000264"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事故预防对策的基本要求</a:t>
            </a:r>
            <a:endParaRPr lang="zh-CN" altLang="en-US" sz="1200" dirty="0">
              <a:solidFill>
                <a:schemeClr val="tx1"/>
              </a:solidFill>
            </a:endParaRPr>
          </a:p>
        </p:txBody>
      </p:sp>
      <p:sp>
        <p:nvSpPr>
          <p:cNvPr id="24" name="矩形 23"/>
          <p:cNvSpPr/>
          <p:nvPr/>
        </p:nvSpPr>
        <p:spPr>
          <a:xfrm>
            <a:off x="571472" y="3441680"/>
            <a:ext cx="8072494" cy="3139321"/>
          </a:xfrm>
          <a:prstGeom prst="rect">
            <a:avLst/>
          </a:prstGeom>
        </p:spPr>
        <p:txBody>
          <a:bodyPr wrap="square">
            <a:spAutoFit/>
          </a:bodyPr>
          <a:lstStyle/>
          <a:p>
            <a:pPr marL="342900" lvl="0" indent="-342900" algn="just" eaLnBrk="0" hangingPunct="0">
              <a:lnSpc>
                <a:spcPct val="150000"/>
              </a:lnSpc>
              <a:spcBef>
                <a:spcPct val="20000"/>
              </a:spcBef>
              <a:defRPr/>
            </a:pPr>
            <a:r>
              <a:rPr lang="zh-CN" altLang="en-US" sz="1200" dirty="0" smtClean="0"/>
              <a:t>消除</a:t>
            </a:r>
            <a:r>
              <a:rPr lang="en-US" altLang="zh-CN" sz="1200" dirty="0" smtClean="0"/>
              <a:t>-</a:t>
            </a:r>
            <a:r>
              <a:rPr lang="zh-CN" altLang="en-US" sz="1200" dirty="0" smtClean="0"/>
              <a:t>通过合理的设计和科学管理，尽可能从根本上消除有害因素；</a:t>
            </a:r>
          </a:p>
          <a:p>
            <a:pPr marL="342900" lvl="0" indent="-342900" algn="just" eaLnBrk="0" hangingPunct="0">
              <a:lnSpc>
                <a:spcPct val="150000"/>
              </a:lnSpc>
              <a:spcBef>
                <a:spcPct val="20000"/>
              </a:spcBef>
              <a:defRPr/>
            </a:pPr>
            <a:r>
              <a:rPr lang="zh-CN" altLang="en-US" sz="1200" dirty="0" smtClean="0"/>
              <a:t>预防</a:t>
            </a:r>
            <a:r>
              <a:rPr lang="en-US" altLang="zh-CN" sz="1200" dirty="0" smtClean="0"/>
              <a:t>-</a:t>
            </a:r>
            <a:r>
              <a:rPr lang="zh-CN" altLang="en-US" sz="1200" dirty="0" smtClean="0"/>
              <a:t>当消除有困难时，采取预防性技术措施，预防危险、危害发生；</a:t>
            </a:r>
          </a:p>
          <a:p>
            <a:pPr marL="342900" indent="-342900" algn="just" eaLnBrk="0" hangingPunct="0">
              <a:lnSpc>
                <a:spcPct val="150000"/>
              </a:lnSpc>
              <a:spcBef>
                <a:spcPct val="20000"/>
              </a:spcBef>
              <a:defRPr/>
            </a:pPr>
            <a:r>
              <a:rPr lang="zh-CN" altLang="en-US" sz="1200" dirty="0" smtClean="0"/>
              <a:t>减弱</a:t>
            </a:r>
            <a:r>
              <a:rPr lang="en-US" altLang="zh-CN" sz="1200" dirty="0" smtClean="0"/>
              <a:t>-</a:t>
            </a:r>
            <a:r>
              <a:rPr lang="zh-CN" altLang="en-US" sz="1200" dirty="0" smtClean="0"/>
              <a:t>在无法消除危险、有害因素和难以预防的情况下，可采取减少危险、危害的措施； </a:t>
            </a:r>
          </a:p>
          <a:p>
            <a:pPr marL="342900" lvl="0" indent="-342900" algn="just" eaLnBrk="0" hangingPunct="0">
              <a:lnSpc>
                <a:spcPct val="150000"/>
              </a:lnSpc>
              <a:spcBef>
                <a:spcPct val="20000"/>
              </a:spcBef>
              <a:defRPr/>
            </a:pPr>
            <a:r>
              <a:rPr lang="zh-CN" altLang="en-US" sz="1200" dirty="0" smtClean="0"/>
              <a:t>隔离</a:t>
            </a:r>
            <a:r>
              <a:rPr lang="en-US" altLang="zh-CN" sz="1200" dirty="0" smtClean="0"/>
              <a:t>-</a:t>
            </a:r>
            <a:r>
              <a:rPr lang="zh-CN" altLang="en-US" sz="1200" dirty="0" smtClean="0"/>
              <a:t>在无法消除、预防、减弱的情况下</a:t>
            </a:r>
            <a:r>
              <a:rPr lang="en-US" altLang="zh-CN" sz="1200" dirty="0" smtClean="0"/>
              <a:t>,</a:t>
            </a:r>
            <a:r>
              <a:rPr lang="zh-CN" altLang="en-US" sz="1200" dirty="0" smtClean="0"/>
              <a:t>应将人员与危险、有害因素隔开和将不能共存的物质分开；</a:t>
            </a:r>
          </a:p>
          <a:p>
            <a:pPr marL="342900" lvl="0" indent="-342900" algn="just" eaLnBrk="0" hangingPunct="0">
              <a:lnSpc>
                <a:spcPct val="150000"/>
              </a:lnSpc>
              <a:spcBef>
                <a:spcPct val="20000"/>
              </a:spcBef>
              <a:defRPr/>
            </a:pPr>
            <a:r>
              <a:rPr lang="zh-CN" altLang="en-US" sz="1200" dirty="0" smtClean="0"/>
              <a:t>连锁</a:t>
            </a:r>
            <a:r>
              <a:rPr lang="en-US" altLang="zh-CN" sz="1200" dirty="0" smtClean="0"/>
              <a:t>-</a:t>
            </a:r>
            <a:r>
              <a:rPr lang="zh-CN" altLang="en-US" sz="1200" dirty="0" smtClean="0"/>
              <a:t>当操作者失误或设备运行一旦达到危险状态时，应通过连锁装置终止危险、危害发生；</a:t>
            </a:r>
            <a:endParaRPr lang="en-US" altLang="zh-CN" sz="1200" dirty="0" smtClean="0"/>
          </a:p>
          <a:p>
            <a:pPr marL="342900" lvl="0" indent="-342900" algn="just" eaLnBrk="0" hangingPunct="0">
              <a:lnSpc>
                <a:spcPct val="150000"/>
              </a:lnSpc>
              <a:spcBef>
                <a:spcPct val="20000"/>
              </a:spcBef>
              <a:defRPr/>
            </a:pPr>
            <a:r>
              <a:rPr lang="zh-CN" altLang="en-US" sz="1200" dirty="0" smtClean="0"/>
              <a:t>警告</a:t>
            </a:r>
            <a:r>
              <a:rPr lang="en-US" altLang="zh-CN" sz="1200" dirty="0" smtClean="0"/>
              <a:t>-</a:t>
            </a:r>
            <a:r>
              <a:rPr lang="zh-CN" altLang="en-US" sz="1200" dirty="0" smtClean="0"/>
              <a:t>在易发生故障和危险性较大的地方，配置醒目的安全色、安全标志；必要时，设置声、光或声光组合报警装置。</a:t>
            </a:r>
          </a:p>
          <a:p>
            <a:pPr marL="342900" lvl="0" indent="-342900" algn="just" eaLnBrk="0" hangingPunct="0">
              <a:lnSpc>
                <a:spcPct val="150000"/>
              </a:lnSpc>
              <a:spcBef>
                <a:spcPct val="20000"/>
              </a:spcBef>
              <a:defRPr/>
            </a:pPr>
            <a:r>
              <a:rPr lang="zh-CN" altLang="en-US" sz="1200" dirty="0" smtClean="0"/>
              <a:t>                            </a:t>
            </a:r>
          </a:p>
          <a:p>
            <a:pPr marL="342900" lvl="0" indent="-342900" algn="just" eaLnBrk="0" hangingPunct="0">
              <a:spcBef>
                <a:spcPct val="20000"/>
              </a:spcBef>
              <a:defRPr/>
            </a:pPr>
            <a:endParaRPr lang="zh-CN" altLang="en-US" sz="1200" b="1" dirty="0" smtClean="0"/>
          </a:p>
          <a:p>
            <a:pPr marL="342900" lvl="0" indent="-342900" algn="just" eaLnBrk="0" hangingPunct="0">
              <a:spcBef>
                <a:spcPct val="20000"/>
              </a:spcBef>
              <a:defRPr/>
            </a:pPr>
            <a:endParaRPr lang="zh-CN" altLang="en-US" sz="1200" dirty="0" smtClean="0"/>
          </a:p>
          <a:p>
            <a:pPr marL="342900" lvl="0" indent="-342900" algn="just" eaLnBrk="0" hangingPunct="0">
              <a:spcBef>
                <a:spcPct val="20000"/>
              </a:spcBef>
              <a:defRPr/>
            </a:pPr>
            <a:r>
              <a:rPr lang="zh-CN" altLang="en-US" sz="1200" dirty="0" smtClean="0"/>
              <a:t>                            </a:t>
            </a:r>
          </a:p>
          <a:p>
            <a:pPr marL="342900" lvl="0" indent="-342900" algn="just" eaLnBrk="0" hangingPunct="0">
              <a:spcBef>
                <a:spcPct val="20000"/>
              </a:spcBef>
              <a:defRPr/>
            </a:pPr>
            <a:r>
              <a:rPr lang="zh-CN" altLang="en-US" sz="1200" dirty="0" smtClean="0"/>
              <a:t>                  </a:t>
            </a:r>
            <a:endParaRPr lang="zh-CN" altLang="en-US" sz="1200" b="1" dirty="0" smtClean="0"/>
          </a:p>
        </p:txBody>
      </p:sp>
      <p:sp>
        <p:nvSpPr>
          <p:cNvPr id="14" name="矩形 13"/>
          <p:cNvSpPr/>
          <p:nvPr/>
        </p:nvSpPr>
        <p:spPr>
          <a:xfrm>
            <a:off x="714348" y="1142984"/>
            <a:ext cx="6357982" cy="2252924"/>
          </a:xfrm>
          <a:prstGeom prst="rect">
            <a:avLst/>
          </a:prstGeom>
        </p:spPr>
        <p:txBody>
          <a:bodyPr wrap="square">
            <a:spAutoFit/>
          </a:bodyPr>
          <a:lstStyle/>
          <a:p>
            <a:pPr algn="just">
              <a:lnSpc>
                <a:spcPct val="150000"/>
              </a:lnSpc>
              <a:buClr>
                <a:srgbClr val="FF9933"/>
              </a:buClr>
              <a:buFont typeface="Wingdings" pitchFamily="2" charset="2"/>
              <a:buChar char="v"/>
            </a:pPr>
            <a:r>
              <a:rPr lang="zh-CN" altLang="en-US" sz="1200" dirty="0" smtClean="0"/>
              <a:t>预防生产过程中产生的危险和有害因素；</a:t>
            </a:r>
          </a:p>
          <a:p>
            <a:pPr algn="just">
              <a:lnSpc>
                <a:spcPct val="150000"/>
              </a:lnSpc>
              <a:buClr>
                <a:srgbClr val="FF9933"/>
              </a:buClr>
              <a:buFont typeface="Wingdings" pitchFamily="2" charset="2"/>
              <a:buChar char="v"/>
            </a:pPr>
            <a:r>
              <a:rPr lang="zh-CN" altLang="en-US" sz="1200" dirty="0" smtClean="0"/>
              <a:t> 排除工作场所的危险和有害因素；</a:t>
            </a:r>
          </a:p>
          <a:p>
            <a:pPr algn="just">
              <a:lnSpc>
                <a:spcPct val="150000"/>
              </a:lnSpc>
              <a:buClr>
                <a:srgbClr val="FF9933"/>
              </a:buClr>
              <a:buFont typeface="Wingdings" pitchFamily="2" charset="2"/>
              <a:buChar char="v"/>
            </a:pPr>
            <a:r>
              <a:rPr lang="zh-CN" altLang="en-US" sz="1200" dirty="0" smtClean="0"/>
              <a:t> 处置危险和有害物并减低到国家规定的限度内；</a:t>
            </a:r>
          </a:p>
          <a:p>
            <a:pPr algn="just">
              <a:lnSpc>
                <a:spcPct val="150000"/>
              </a:lnSpc>
              <a:buClr>
                <a:srgbClr val="FF9933"/>
              </a:buClr>
              <a:buFont typeface="Wingdings" pitchFamily="2" charset="2"/>
              <a:buChar char="v"/>
            </a:pPr>
            <a:r>
              <a:rPr lang="zh-CN" altLang="en-US" sz="1200" dirty="0" smtClean="0"/>
              <a:t> 预防生产装置失灵和操作失误产生的危险和有   害因素；</a:t>
            </a:r>
            <a:endParaRPr lang="en-US" altLang="zh-CN" sz="1200" dirty="0" smtClean="0"/>
          </a:p>
          <a:p>
            <a:pPr algn="just">
              <a:lnSpc>
                <a:spcPct val="150000"/>
              </a:lnSpc>
              <a:buClr>
                <a:srgbClr val="FF9933"/>
              </a:buClr>
              <a:buFont typeface="Wingdings" pitchFamily="2" charset="2"/>
              <a:buChar char="v"/>
            </a:pPr>
            <a:r>
              <a:rPr lang="zh-CN" altLang="en-US" sz="1200" dirty="0" smtClean="0"/>
              <a:t> 发生意外事故时能为遇险人员提供自救条件的要求。</a:t>
            </a:r>
            <a:endParaRPr lang="en-US" altLang="zh-CN" sz="1200" dirty="0" smtClean="0"/>
          </a:p>
          <a:p>
            <a:pPr algn="just">
              <a:lnSpc>
                <a:spcPct val="150000"/>
              </a:lnSpc>
              <a:buClr>
                <a:srgbClr val="FF9933"/>
              </a:buClr>
            </a:pPr>
            <a:endParaRPr lang="en-US" altLang="zh-CN" sz="1200" dirty="0" smtClean="0"/>
          </a:p>
          <a:p>
            <a:pPr algn="just">
              <a:lnSpc>
                <a:spcPct val="90000"/>
              </a:lnSpc>
              <a:buClr>
                <a:srgbClr val="FF9933"/>
              </a:buClr>
              <a:buFont typeface="Wingdings" pitchFamily="2" charset="2"/>
              <a:buChar char="v"/>
            </a:pPr>
            <a:endParaRPr lang="en-US" altLang="zh-CN" b="1" dirty="0" smtClean="0"/>
          </a:p>
          <a:p>
            <a:pPr algn="just">
              <a:lnSpc>
                <a:spcPct val="90000"/>
              </a:lnSpc>
              <a:buClr>
                <a:srgbClr val="FF9933"/>
              </a:buClr>
              <a:buFont typeface="Wingdings" pitchFamily="2" charset="2"/>
              <a:buChar char="v"/>
            </a:pPr>
            <a:endParaRPr lang="zh-CN" altLang="en-US" b="1" dirty="0"/>
          </a:p>
        </p:txBody>
      </p:sp>
      <p:sp>
        <p:nvSpPr>
          <p:cNvPr id="15" name="矩形 14"/>
          <p:cNvSpPr/>
          <p:nvPr/>
        </p:nvSpPr>
        <p:spPr>
          <a:xfrm>
            <a:off x="642910" y="2928934"/>
            <a:ext cx="1857388"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事故预防对策具体原则</a:t>
            </a:r>
            <a:endParaRPr lang="zh-CN" altLang="en-US" sz="1200" dirty="0">
              <a:solidFill>
                <a:schemeClr val="tx1"/>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14</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500726"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劳动保护与员工职业安全卫生分类以及防止措施</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25" name="矩形 24"/>
          <p:cNvSpPr/>
          <p:nvPr/>
        </p:nvSpPr>
        <p:spPr>
          <a:xfrm>
            <a:off x="714348" y="785794"/>
            <a:ext cx="2214578"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solidFill>
                  <a:schemeClr val="tx1"/>
                </a:solidFill>
              </a:rPr>
              <a:t>事故预防对策的设计实施要求</a:t>
            </a:r>
            <a:endParaRPr lang="zh-CN" altLang="en-US" sz="1200" dirty="0">
              <a:solidFill>
                <a:schemeClr val="tx1"/>
              </a:solidFill>
            </a:endParaRPr>
          </a:p>
        </p:txBody>
      </p:sp>
      <p:sp>
        <p:nvSpPr>
          <p:cNvPr id="24" name="矩形 23"/>
          <p:cNvSpPr/>
          <p:nvPr/>
        </p:nvSpPr>
        <p:spPr>
          <a:xfrm>
            <a:off x="571472" y="3441680"/>
            <a:ext cx="8072494" cy="3305520"/>
          </a:xfrm>
          <a:prstGeom prst="rect">
            <a:avLst/>
          </a:prstGeom>
        </p:spPr>
        <p:txBody>
          <a:bodyPr wrap="square">
            <a:spAutoFit/>
          </a:bodyPr>
          <a:lstStyle/>
          <a:p>
            <a:pPr algn="just">
              <a:lnSpc>
                <a:spcPct val="150000"/>
              </a:lnSpc>
              <a:buFontTx/>
              <a:buNone/>
            </a:pPr>
            <a:r>
              <a:rPr lang="zh-CN" altLang="en-US" sz="1200" dirty="0" smtClean="0"/>
              <a:t>涵义：是组织采取的消除、预防和减弱危险、有害因素的技术和管理措施，保障整个生产、劳动过程安全与卫生的对策；</a:t>
            </a:r>
          </a:p>
          <a:p>
            <a:pPr algn="just">
              <a:lnSpc>
                <a:spcPct val="150000"/>
              </a:lnSpc>
              <a:buClr>
                <a:srgbClr val="FF9933"/>
              </a:buClr>
              <a:buFont typeface="Wingdings" pitchFamily="2" charset="2"/>
              <a:buChar char="v"/>
            </a:pPr>
            <a:r>
              <a:rPr lang="zh-CN" altLang="en-US" sz="1200" dirty="0" smtClean="0"/>
              <a:t>职业安全预防对策；</a:t>
            </a:r>
          </a:p>
          <a:p>
            <a:pPr algn="just">
              <a:lnSpc>
                <a:spcPct val="150000"/>
              </a:lnSpc>
              <a:buClr>
                <a:srgbClr val="FF9933"/>
              </a:buClr>
              <a:buFont typeface="Wingdings" pitchFamily="2" charset="2"/>
              <a:buChar char="v"/>
            </a:pPr>
            <a:r>
              <a:rPr lang="zh-CN" altLang="en-US" sz="1200" dirty="0" smtClean="0"/>
              <a:t>改进生产工艺过程，实行机械化、自动化；</a:t>
            </a:r>
          </a:p>
          <a:p>
            <a:pPr algn="just">
              <a:lnSpc>
                <a:spcPct val="150000"/>
              </a:lnSpc>
              <a:buClr>
                <a:srgbClr val="FF9933"/>
              </a:buClr>
              <a:buFont typeface="Wingdings" pitchFamily="2" charset="2"/>
              <a:buChar char="v"/>
            </a:pPr>
            <a:r>
              <a:rPr lang="zh-CN" altLang="en-US" sz="1200" dirty="0" smtClean="0"/>
              <a:t>预防性的机械强度试验</a:t>
            </a:r>
            <a:r>
              <a:rPr lang="en-US" altLang="zh-CN" sz="1200" dirty="0" smtClean="0"/>
              <a:t>—</a:t>
            </a:r>
            <a:r>
              <a:rPr lang="zh-CN" altLang="en-US" sz="1200" dirty="0" smtClean="0"/>
              <a:t>保证机械设备、装置及其主  要部件的机械强度达到安全要求（例如：蒸汽锅炉及 主要附件，受压容压，起重机械，高速砂轮等）。</a:t>
            </a:r>
          </a:p>
          <a:p>
            <a:pPr algn="just">
              <a:lnSpc>
                <a:spcPct val="150000"/>
              </a:lnSpc>
              <a:buClr>
                <a:srgbClr val="FF9933"/>
              </a:buClr>
              <a:buFont typeface="Wingdings" pitchFamily="2" charset="2"/>
              <a:buChar char="v"/>
            </a:pPr>
            <a:r>
              <a:rPr lang="zh-CN" altLang="en-US" sz="1200" dirty="0" smtClean="0"/>
              <a:t>电气绝缘检验</a:t>
            </a:r>
            <a:r>
              <a:rPr lang="en-US" altLang="zh-CN" sz="1200" dirty="0" smtClean="0"/>
              <a:t>—</a:t>
            </a:r>
            <a:r>
              <a:rPr lang="zh-CN" altLang="en-US" sz="1200" dirty="0" smtClean="0"/>
              <a:t>电气设备的绝缘因受多种因素影响而 降低或受到不同程度的破坏，对安全构成威胁，必须进行经常性和定期的检验。  </a:t>
            </a:r>
          </a:p>
          <a:p>
            <a:pPr algn="just">
              <a:lnSpc>
                <a:spcPct val="150000"/>
              </a:lnSpc>
              <a:buClr>
                <a:srgbClr val="FF9933"/>
              </a:buClr>
              <a:buFont typeface="Wingdings" pitchFamily="2" charset="2"/>
              <a:buChar char="v"/>
            </a:pPr>
            <a:endParaRPr lang="zh-CN" altLang="en-US" sz="1200" dirty="0" smtClean="0"/>
          </a:p>
          <a:p>
            <a:pPr algn="just">
              <a:lnSpc>
                <a:spcPct val="150000"/>
              </a:lnSpc>
              <a:buFontTx/>
              <a:buNone/>
            </a:pPr>
            <a:r>
              <a:rPr lang="zh-CN" altLang="en-US" sz="1200" dirty="0" smtClean="0"/>
              <a:t>    </a:t>
            </a:r>
          </a:p>
          <a:p>
            <a:pPr marL="342900" lvl="0" indent="-342900" algn="just" eaLnBrk="0" hangingPunct="0">
              <a:spcBef>
                <a:spcPct val="20000"/>
              </a:spcBef>
              <a:defRPr/>
            </a:pPr>
            <a:r>
              <a:rPr lang="zh-CN" altLang="en-US" sz="1200" dirty="0" smtClean="0"/>
              <a:t>                            </a:t>
            </a:r>
          </a:p>
          <a:p>
            <a:pPr marL="342900" lvl="0" indent="-342900" algn="just" eaLnBrk="0" hangingPunct="0">
              <a:spcBef>
                <a:spcPct val="20000"/>
              </a:spcBef>
              <a:defRPr/>
            </a:pPr>
            <a:r>
              <a:rPr lang="zh-CN" altLang="en-US" sz="1200" dirty="0" smtClean="0"/>
              <a:t>                  </a:t>
            </a:r>
            <a:endParaRPr lang="zh-CN" altLang="en-US" sz="1200" b="1" dirty="0" smtClean="0"/>
          </a:p>
        </p:txBody>
      </p:sp>
      <p:sp>
        <p:nvSpPr>
          <p:cNvPr id="14" name="矩形 13"/>
          <p:cNvSpPr/>
          <p:nvPr/>
        </p:nvSpPr>
        <p:spPr>
          <a:xfrm>
            <a:off x="714348" y="1142984"/>
            <a:ext cx="8001056" cy="2252924"/>
          </a:xfrm>
          <a:prstGeom prst="rect">
            <a:avLst/>
          </a:prstGeom>
        </p:spPr>
        <p:txBody>
          <a:bodyPr wrap="square">
            <a:spAutoFit/>
          </a:bodyPr>
          <a:lstStyle/>
          <a:p>
            <a:pPr algn="just">
              <a:lnSpc>
                <a:spcPct val="150000"/>
              </a:lnSpc>
              <a:buClr>
                <a:srgbClr val="FF9933"/>
              </a:buClr>
              <a:buFont typeface="Wingdings" pitchFamily="2" charset="2"/>
              <a:buChar char="v"/>
            </a:pPr>
            <a:r>
              <a:rPr lang="zh-CN" altLang="en-US" sz="1200" dirty="0" smtClean="0"/>
              <a:t>针对性：是指针对行业的特点和辨识评价出  的主要危险、有害因素及其产生危险、危害后果的条件，提出对策。</a:t>
            </a:r>
          </a:p>
          <a:p>
            <a:pPr algn="just">
              <a:lnSpc>
                <a:spcPct val="150000"/>
              </a:lnSpc>
              <a:buClr>
                <a:srgbClr val="FF9933"/>
              </a:buClr>
              <a:buFont typeface="Wingdings" pitchFamily="2" charset="2"/>
              <a:buChar char="v"/>
            </a:pPr>
            <a:r>
              <a:rPr lang="zh-CN" altLang="en-US" sz="1200" dirty="0" smtClean="0"/>
              <a:t>可操作性：提出的对策是技术上、时间上可行，经济上合理的，能落实和实施的；</a:t>
            </a:r>
          </a:p>
          <a:p>
            <a:pPr algn="just">
              <a:lnSpc>
                <a:spcPct val="150000"/>
              </a:lnSpc>
              <a:buClr>
                <a:srgbClr val="FF9933"/>
              </a:buClr>
              <a:buFont typeface="Wingdings" pitchFamily="2" charset="2"/>
              <a:buChar char="v"/>
            </a:pPr>
            <a:r>
              <a:rPr lang="zh-CN" altLang="en-US" sz="1200" dirty="0" smtClean="0"/>
              <a:t> 合理性：不超越项目（或当时）的经济、技术水平，不按过高的指标提出事故预防对策。</a:t>
            </a:r>
          </a:p>
          <a:p>
            <a:pPr algn="just">
              <a:lnSpc>
                <a:spcPct val="150000"/>
              </a:lnSpc>
              <a:buClr>
                <a:srgbClr val="FF9933"/>
              </a:buClr>
              <a:buFont typeface="Wingdings" pitchFamily="2" charset="2"/>
              <a:buChar char="v"/>
            </a:pPr>
            <a:r>
              <a:rPr lang="zh-CN" altLang="en-US" sz="1200" dirty="0" smtClean="0"/>
              <a:t> 符合性：对策应符合行业安全卫生设计规定 的要求（各行业均有）。</a:t>
            </a:r>
          </a:p>
          <a:p>
            <a:pPr algn="just">
              <a:lnSpc>
                <a:spcPct val="150000"/>
              </a:lnSpc>
              <a:buFontTx/>
              <a:buNone/>
            </a:pPr>
            <a:r>
              <a:rPr lang="zh-CN" altLang="en-US" sz="1200" dirty="0" smtClean="0"/>
              <a:t> </a:t>
            </a:r>
          </a:p>
          <a:p>
            <a:pPr algn="just">
              <a:lnSpc>
                <a:spcPct val="150000"/>
              </a:lnSpc>
              <a:buClr>
                <a:srgbClr val="FF9933"/>
              </a:buClr>
            </a:pPr>
            <a:endParaRPr lang="en-US" altLang="zh-CN" sz="1200" dirty="0" smtClean="0"/>
          </a:p>
          <a:p>
            <a:pPr algn="just">
              <a:lnSpc>
                <a:spcPct val="90000"/>
              </a:lnSpc>
              <a:buClr>
                <a:srgbClr val="FF9933"/>
              </a:buClr>
              <a:buFont typeface="Wingdings" pitchFamily="2" charset="2"/>
              <a:buChar char="v"/>
            </a:pPr>
            <a:endParaRPr lang="en-US" altLang="zh-CN" b="1" dirty="0" smtClean="0"/>
          </a:p>
          <a:p>
            <a:pPr algn="just">
              <a:lnSpc>
                <a:spcPct val="90000"/>
              </a:lnSpc>
              <a:buClr>
                <a:srgbClr val="FF9933"/>
              </a:buClr>
              <a:buFont typeface="Wingdings" pitchFamily="2" charset="2"/>
              <a:buChar char="v"/>
            </a:pPr>
            <a:endParaRPr lang="zh-CN" altLang="en-US" b="1" dirty="0"/>
          </a:p>
        </p:txBody>
      </p:sp>
      <p:sp>
        <p:nvSpPr>
          <p:cNvPr id="15" name="矩形 14"/>
          <p:cNvSpPr/>
          <p:nvPr/>
        </p:nvSpPr>
        <p:spPr>
          <a:xfrm>
            <a:off x="642910" y="2928934"/>
            <a:ext cx="1857388"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rPr>
              <a:t>事故预防对策</a:t>
            </a:r>
            <a:endParaRPr lang="zh-CN" altLang="en-US" sz="1200" dirty="0">
              <a:solidFill>
                <a:schemeClr val="tx1"/>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15</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500726"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劳动保护与员工职业安全卫生分类以及防止措施</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25" name="矩形 24"/>
          <p:cNvSpPr/>
          <p:nvPr/>
        </p:nvSpPr>
        <p:spPr>
          <a:xfrm>
            <a:off x="714348" y="714356"/>
            <a:ext cx="2214578" cy="285752"/>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b="1" dirty="0" smtClean="0">
              <a:solidFill>
                <a:schemeClr val="tx1"/>
              </a:solidFill>
            </a:endParaRPr>
          </a:p>
          <a:p>
            <a:r>
              <a:rPr lang="zh-CN" altLang="en-US" sz="1200" b="1" dirty="0" smtClean="0">
                <a:solidFill>
                  <a:schemeClr val="tx1"/>
                </a:solidFill>
              </a:rPr>
              <a:t>职业卫生预防对策</a:t>
            </a:r>
            <a:br>
              <a:rPr lang="zh-CN" altLang="en-US" sz="1200" b="1" dirty="0" smtClean="0">
                <a:solidFill>
                  <a:schemeClr val="tx1"/>
                </a:solidFill>
              </a:rPr>
            </a:br>
            <a:endParaRPr lang="zh-CN" altLang="en-US" sz="1200" dirty="0">
              <a:solidFill>
                <a:schemeClr val="tx1"/>
              </a:solidFill>
            </a:endParaRPr>
          </a:p>
        </p:txBody>
      </p:sp>
      <p:sp>
        <p:nvSpPr>
          <p:cNvPr id="24" name="矩形 23"/>
          <p:cNvSpPr/>
          <p:nvPr/>
        </p:nvSpPr>
        <p:spPr>
          <a:xfrm>
            <a:off x="571472" y="3441680"/>
            <a:ext cx="8072494" cy="3028521"/>
          </a:xfrm>
          <a:prstGeom prst="rect">
            <a:avLst/>
          </a:prstGeom>
        </p:spPr>
        <p:txBody>
          <a:bodyPr wrap="square">
            <a:spAutoFit/>
          </a:bodyPr>
          <a:lstStyle/>
          <a:p>
            <a:pPr algn="just">
              <a:lnSpc>
                <a:spcPct val="150000"/>
              </a:lnSpc>
              <a:buClr>
                <a:srgbClr val="FF9933"/>
              </a:buClr>
              <a:buFont typeface="Wingdings" pitchFamily="2" charset="2"/>
              <a:buChar char="v"/>
            </a:pPr>
            <a:r>
              <a:rPr lang="zh-CN" altLang="en-US" sz="1200" dirty="0" smtClean="0"/>
              <a:t>  物料和工艺</a:t>
            </a:r>
            <a:r>
              <a:rPr lang="en-US" altLang="zh-CN" sz="1200" dirty="0" smtClean="0"/>
              <a:t>——</a:t>
            </a:r>
            <a:r>
              <a:rPr lang="zh-CN" altLang="en-US" sz="1200" dirty="0" smtClean="0"/>
              <a:t>以无毒、低毒的工艺和物料代替有 毒、高毒工艺和物料。</a:t>
            </a:r>
          </a:p>
          <a:p>
            <a:pPr algn="just">
              <a:lnSpc>
                <a:spcPct val="150000"/>
              </a:lnSpc>
              <a:buClr>
                <a:srgbClr val="FF9933"/>
              </a:buClr>
              <a:buFont typeface="Wingdings" pitchFamily="2" charset="2"/>
              <a:buChar char="v"/>
            </a:pPr>
            <a:r>
              <a:rPr lang="zh-CN" altLang="en-US" sz="1200" dirty="0" smtClean="0"/>
              <a:t>  生产装置密闭化、管道化，尽量实现负压生产，防  渗漏、外逸毒物；</a:t>
            </a:r>
          </a:p>
          <a:p>
            <a:pPr algn="just">
              <a:lnSpc>
                <a:spcPct val="150000"/>
              </a:lnSpc>
              <a:buClr>
                <a:srgbClr val="FF9933"/>
              </a:buClr>
              <a:buFont typeface="Wingdings" pitchFamily="2" charset="2"/>
              <a:buChar char="v"/>
            </a:pPr>
            <a:r>
              <a:rPr lang="zh-CN" altLang="en-US" sz="1200" dirty="0" smtClean="0"/>
              <a:t>  生产过程自动化、机械化、程序化，作业人员不接触或少接触毒物；</a:t>
            </a:r>
          </a:p>
          <a:p>
            <a:pPr algn="just">
              <a:lnSpc>
                <a:spcPct val="150000"/>
              </a:lnSpc>
              <a:buClr>
                <a:srgbClr val="FF9933"/>
              </a:buClr>
              <a:buFont typeface="Wingdings" pitchFamily="2" charset="2"/>
              <a:buChar char="v"/>
            </a:pPr>
            <a:r>
              <a:rPr lang="zh-CN" altLang="en-US" sz="1200" dirty="0" smtClean="0"/>
              <a:t>  通风净化</a:t>
            </a:r>
            <a:r>
              <a:rPr lang="en-US" altLang="zh-CN" sz="1200" dirty="0" smtClean="0"/>
              <a:t>——</a:t>
            </a:r>
            <a:r>
              <a:rPr lang="zh-CN" altLang="en-US" sz="1200" dirty="0" smtClean="0"/>
              <a:t>全面通风换气，局部排风，局部送风；净化处理，合理排放；</a:t>
            </a:r>
          </a:p>
          <a:p>
            <a:pPr algn="just">
              <a:lnSpc>
                <a:spcPct val="150000"/>
              </a:lnSpc>
              <a:buClr>
                <a:srgbClr val="FF9933"/>
              </a:buClr>
              <a:buFont typeface="Wingdings" pitchFamily="2" charset="2"/>
              <a:buChar char="v"/>
            </a:pPr>
            <a:r>
              <a:rPr lang="zh-CN" altLang="en-US" sz="1200" dirty="0" smtClean="0"/>
              <a:t>  设事故处理装置、应急防护设施和急救室、急救站（炼钢厂的爆气救护站）；</a:t>
            </a:r>
          </a:p>
          <a:p>
            <a:pPr algn="just">
              <a:lnSpc>
                <a:spcPct val="150000"/>
              </a:lnSpc>
              <a:buClr>
                <a:srgbClr val="FF9933"/>
              </a:buClr>
              <a:buFont typeface="Wingdings" pitchFamily="2" charset="2"/>
              <a:buChar char="v"/>
            </a:pPr>
            <a:r>
              <a:rPr lang="zh-CN" altLang="en-US" sz="1200" dirty="0" smtClean="0"/>
              <a:t>  其他措施，实现隔离，遥控操作，快速检测，自动</a:t>
            </a:r>
          </a:p>
          <a:p>
            <a:pPr algn="just">
              <a:lnSpc>
                <a:spcPct val="150000"/>
              </a:lnSpc>
              <a:buFontTx/>
              <a:buNone/>
            </a:pPr>
            <a:r>
              <a:rPr lang="zh-CN" altLang="en-US" sz="1200" dirty="0" smtClean="0"/>
              <a:t>      检测，超限警报，防缺氧窒息和中毒窒息。</a:t>
            </a:r>
          </a:p>
          <a:p>
            <a:pPr algn="just">
              <a:lnSpc>
                <a:spcPct val="150000"/>
              </a:lnSpc>
              <a:buClr>
                <a:srgbClr val="FF9933"/>
              </a:buClr>
              <a:buFont typeface="Wingdings" pitchFamily="2" charset="2"/>
              <a:buChar char="v"/>
            </a:pPr>
            <a:endParaRPr lang="zh-CN" altLang="en-US" sz="1200" dirty="0" smtClean="0"/>
          </a:p>
          <a:p>
            <a:pPr algn="just">
              <a:lnSpc>
                <a:spcPct val="150000"/>
              </a:lnSpc>
              <a:buFontTx/>
              <a:buNone/>
            </a:pPr>
            <a:r>
              <a:rPr lang="zh-CN" altLang="en-US" sz="1200" dirty="0" smtClean="0"/>
              <a:t>    </a:t>
            </a:r>
          </a:p>
          <a:p>
            <a:pPr marL="342900" lvl="0" indent="-342900" algn="just" eaLnBrk="0" hangingPunct="0">
              <a:spcBef>
                <a:spcPct val="20000"/>
              </a:spcBef>
              <a:defRPr/>
            </a:pPr>
            <a:r>
              <a:rPr lang="zh-CN" altLang="en-US" sz="1200" dirty="0" smtClean="0"/>
              <a:t>                            </a:t>
            </a:r>
          </a:p>
          <a:p>
            <a:pPr marL="342900" lvl="0" indent="-342900" algn="just" eaLnBrk="0" hangingPunct="0">
              <a:spcBef>
                <a:spcPct val="20000"/>
              </a:spcBef>
              <a:defRPr/>
            </a:pPr>
            <a:r>
              <a:rPr lang="zh-CN" altLang="en-US" sz="1200" dirty="0" smtClean="0"/>
              <a:t>                  </a:t>
            </a:r>
            <a:endParaRPr lang="zh-CN" altLang="en-US" sz="1200" b="1" dirty="0" smtClean="0"/>
          </a:p>
        </p:txBody>
      </p:sp>
      <p:sp>
        <p:nvSpPr>
          <p:cNvPr id="14" name="矩形 13"/>
          <p:cNvSpPr/>
          <p:nvPr/>
        </p:nvSpPr>
        <p:spPr>
          <a:xfrm>
            <a:off x="714348" y="1142984"/>
            <a:ext cx="8001056" cy="2252924"/>
          </a:xfrm>
          <a:prstGeom prst="rect">
            <a:avLst/>
          </a:prstGeom>
        </p:spPr>
        <p:txBody>
          <a:bodyPr wrap="square">
            <a:spAutoFit/>
          </a:bodyPr>
          <a:lstStyle/>
          <a:p>
            <a:pPr algn="just">
              <a:lnSpc>
                <a:spcPct val="150000"/>
              </a:lnSpc>
              <a:buClr>
                <a:srgbClr val="FF9933"/>
              </a:buClr>
              <a:buFont typeface="Wingdings" pitchFamily="2" charset="2"/>
              <a:buChar char="v"/>
            </a:pPr>
            <a:r>
              <a:rPr lang="zh-CN" altLang="en-US" sz="1200" dirty="0" smtClean="0"/>
              <a:t>职业危害的预防，应优先采用无危害或危害性较小的工艺和物料，减少有害物质的泄露和扩 散；</a:t>
            </a:r>
          </a:p>
          <a:p>
            <a:pPr algn="just">
              <a:lnSpc>
                <a:spcPct val="150000"/>
              </a:lnSpc>
              <a:buClr>
                <a:srgbClr val="FF9933"/>
              </a:buClr>
              <a:buFont typeface="Wingdings" pitchFamily="2" charset="2"/>
              <a:buChar char="v"/>
            </a:pPr>
            <a:r>
              <a:rPr lang="zh-CN" altLang="en-US" sz="1200" dirty="0" smtClean="0"/>
              <a:t>  尽量采用生产过程密闭化、机械化、自动化的生产装置和自动监测、报警装置和连锁保护、安全排放等装置，实现自动控制、遥控或隔离操作；</a:t>
            </a:r>
          </a:p>
          <a:p>
            <a:pPr algn="just">
              <a:lnSpc>
                <a:spcPct val="150000"/>
              </a:lnSpc>
              <a:buClr>
                <a:srgbClr val="FF9933"/>
              </a:buClr>
              <a:buFont typeface="Wingdings" pitchFamily="2" charset="2"/>
              <a:buChar char="v"/>
            </a:pPr>
            <a:r>
              <a:rPr lang="zh-CN" altLang="en-US" sz="1200" dirty="0" smtClean="0"/>
              <a:t>  尽可能避免、减少操作人员在生产过程中直接接触产生有害因素的设备和物料。</a:t>
            </a:r>
          </a:p>
          <a:p>
            <a:pPr algn="just">
              <a:lnSpc>
                <a:spcPct val="150000"/>
              </a:lnSpc>
              <a:buFontTx/>
              <a:buNone/>
            </a:pPr>
            <a:r>
              <a:rPr lang="zh-CN" altLang="en-US" sz="1200" dirty="0" smtClean="0"/>
              <a:t> </a:t>
            </a:r>
          </a:p>
          <a:p>
            <a:pPr algn="just">
              <a:lnSpc>
                <a:spcPct val="150000"/>
              </a:lnSpc>
              <a:buClr>
                <a:srgbClr val="FF9933"/>
              </a:buClr>
            </a:pPr>
            <a:endParaRPr lang="en-US" altLang="zh-CN" sz="1200" dirty="0" smtClean="0"/>
          </a:p>
          <a:p>
            <a:pPr algn="just">
              <a:lnSpc>
                <a:spcPct val="90000"/>
              </a:lnSpc>
              <a:buClr>
                <a:srgbClr val="FF9933"/>
              </a:buClr>
              <a:buFont typeface="Wingdings" pitchFamily="2" charset="2"/>
              <a:buChar char="v"/>
            </a:pPr>
            <a:endParaRPr lang="en-US" altLang="zh-CN" b="1" dirty="0" smtClean="0"/>
          </a:p>
          <a:p>
            <a:pPr algn="just">
              <a:lnSpc>
                <a:spcPct val="90000"/>
              </a:lnSpc>
              <a:buClr>
                <a:srgbClr val="FF9933"/>
              </a:buClr>
              <a:buFont typeface="Wingdings" pitchFamily="2" charset="2"/>
              <a:buChar char="v"/>
            </a:pPr>
            <a:endParaRPr lang="zh-CN" altLang="en-US" b="1" dirty="0"/>
          </a:p>
        </p:txBody>
      </p:sp>
      <p:sp>
        <p:nvSpPr>
          <p:cNvPr id="15" name="矩形 14"/>
          <p:cNvSpPr/>
          <p:nvPr/>
        </p:nvSpPr>
        <p:spPr>
          <a:xfrm>
            <a:off x="785786" y="2928934"/>
            <a:ext cx="1928826" cy="214314"/>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smtClean="0">
              <a:solidFill>
                <a:schemeClr val="tx1"/>
              </a:solidFill>
            </a:endParaRPr>
          </a:p>
          <a:p>
            <a:pPr algn="ctr"/>
            <a:r>
              <a:rPr lang="zh-CN" altLang="en-US" sz="1200" b="1" dirty="0" smtClean="0">
                <a:solidFill>
                  <a:schemeClr val="tx1"/>
                </a:solidFill>
              </a:rPr>
              <a:t>防毒、防窒息对策</a:t>
            </a:r>
            <a:br>
              <a:rPr lang="zh-CN" altLang="en-US" sz="1200" b="1" dirty="0" smtClean="0">
                <a:solidFill>
                  <a:schemeClr val="tx1"/>
                </a:solidFill>
              </a:rPr>
            </a:br>
            <a:endParaRPr lang="zh-CN" altLang="en-US" sz="1200" dirty="0">
              <a:solidFill>
                <a:schemeClr val="tx1"/>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16</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500726"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劳动保护与员工职业安全卫生分类以及防止措施</a:t>
            </a:r>
            <a:endParaRPr lang="en-US" altLang="zh-CN" b="1" dirty="0">
              <a:latin typeface="华文新魏" pitchFamily="2" charset="-122"/>
              <a:ea typeface="华文新魏" pitchFamily="2" charset="-122"/>
            </a:endParaRPr>
          </a:p>
        </p:txBody>
      </p:sp>
      <p:sp>
        <p:nvSpPr>
          <p:cNvPr id="23" name="矩形 22"/>
          <p:cNvSpPr/>
          <p:nvPr/>
        </p:nvSpPr>
        <p:spPr>
          <a:xfrm>
            <a:off x="571472" y="2357446"/>
            <a:ext cx="7358114" cy="369332"/>
          </a:xfrm>
          <a:prstGeom prst="rect">
            <a:avLst/>
          </a:prstGeom>
        </p:spPr>
        <p:txBody>
          <a:bodyPr wrap="square">
            <a:spAutoFit/>
          </a:bodyPr>
          <a:lstStyle/>
          <a:p>
            <a:r>
              <a:rPr lang="zh-CN" altLang="en-US" dirty="0" smtClean="0"/>
              <a:t> </a:t>
            </a:r>
          </a:p>
        </p:txBody>
      </p:sp>
      <p:sp>
        <p:nvSpPr>
          <p:cNvPr id="25" name="矩形 24"/>
          <p:cNvSpPr/>
          <p:nvPr/>
        </p:nvSpPr>
        <p:spPr>
          <a:xfrm>
            <a:off x="714348" y="714356"/>
            <a:ext cx="2214578" cy="285752"/>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solidFill>
                  <a:srgbClr val="FF0000"/>
                </a:solidFill>
              </a:rPr>
              <a:t>噪声和振动控制措施（举例）</a:t>
            </a:r>
            <a:endParaRPr lang="zh-CN" altLang="en-US" sz="1200" dirty="0">
              <a:solidFill>
                <a:srgbClr val="FF0000"/>
              </a:solidFill>
            </a:endParaRPr>
          </a:p>
        </p:txBody>
      </p:sp>
      <p:sp>
        <p:nvSpPr>
          <p:cNvPr id="16" name="Rectangle 3"/>
          <p:cNvSpPr txBox="1">
            <a:spLocks noChangeArrowheads="1"/>
          </p:cNvSpPr>
          <p:nvPr/>
        </p:nvSpPr>
        <p:spPr bwMode="auto">
          <a:xfrm>
            <a:off x="785786" y="1357298"/>
            <a:ext cx="8610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200000"/>
              </a:lnSpc>
              <a:spcBef>
                <a:spcPct val="2000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200" b="1" i="0" u="none" strike="noStrike" kern="1200" cap="none" spc="0" normalizeH="0" baseline="0" noProof="0" dirty="0" smtClean="0">
                <a:ln>
                  <a:noFill/>
                </a:ln>
                <a:solidFill>
                  <a:schemeClr val="tx1"/>
                </a:solidFill>
                <a:effectLst/>
                <a:uLnTx/>
                <a:uFillTx/>
                <a:latin typeface="+mn-lt"/>
                <a:ea typeface="+mn-ea"/>
                <a:cs typeface="+mn-cs"/>
              </a:rPr>
              <a:t>消除、减少噪音源：</a:t>
            </a:r>
            <a:endParaRPr kumimoji="0" lang="en-US" altLang="zh-CN" sz="1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200000"/>
              </a:lnSpc>
              <a:spcBef>
                <a:spcPct val="20000"/>
              </a:spcBef>
              <a:spcAft>
                <a:spcPct val="0"/>
              </a:spcAft>
              <a:buClrTx/>
              <a:buSzTx/>
              <a:buFontTx/>
              <a:buNone/>
              <a:tabLst/>
              <a:defRPr/>
            </a:pP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、选用低噪声设备；</a:t>
            </a:r>
          </a:p>
          <a:p>
            <a:pPr marL="342900" marR="0" lvl="0" indent="-342900" algn="just" defTabSz="914400" rtl="0" eaLnBrk="0" fontAlgn="base" latinLnBrk="0" hangingPunct="0">
              <a:lnSpc>
                <a:spcPct val="200000"/>
              </a:lnSpc>
              <a:spcBef>
                <a:spcPct val="20000"/>
              </a:spcBef>
              <a:spcAft>
                <a:spcPct val="0"/>
              </a:spcAft>
              <a:buClr>
                <a:srgbClr val="FF9933"/>
              </a:buClr>
              <a:buSzTx/>
              <a:tabLst/>
              <a:defRPr/>
            </a:pP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、减少冲击性工艺和高压气体排空工艺；</a:t>
            </a:r>
          </a:p>
          <a:p>
            <a:pPr marL="342900" lvl="0" indent="-342900" algn="just" eaLnBrk="0" hangingPunct="0">
              <a:lnSpc>
                <a:spcPct val="200000"/>
              </a:lnSpc>
              <a:spcBef>
                <a:spcPct val="20000"/>
              </a:spcBef>
            </a:pP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、机械化、自动化工艺，实现远距离监</a:t>
            </a:r>
            <a:r>
              <a:rPr lang="zh-CN" altLang="en-US" sz="1200" dirty="0" smtClean="0"/>
              <a:t>视操作</a:t>
            </a:r>
            <a:endParaRPr kumimoji="0" lang="zh-CN" altLang="en-US" sz="1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200000"/>
              </a:lnSpc>
              <a:spcBef>
                <a:spcPct val="20000"/>
              </a:spcBef>
              <a:spcAft>
                <a:spcPct val="0"/>
              </a:spcAft>
              <a:buClrTx/>
              <a:buSzTx/>
              <a:buFontTx/>
              <a:buNone/>
              <a:tabLst/>
              <a:defRPr/>
            </a:pPr>
            <a:r>
              <a:rPr lang="zh-CN" altLang="en-US" sz="1200" b="1" dirty="0" smtClean="0">
                <a:latin typeface="+mn-lt"/>
                <a:ea typeface="+mn-ea"/>
              </a:rPr>
              <a:t>噪声源的平面布置：</a:t>
            </a:r>
            <a:endParaRPr kumimoji="0" lang="zh-CN" altLang="en-US" sz="1200" b="1"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200000"/>
              </a:lnSpc>
              <a:spcBef>
                <a:spcPct val="20000"/>
              </a:spcBef>
            </a:pP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、噪声源相对集中，低位布置，利用地</a:t>
            </a:r>
            <a:r>
              <a:rPr lang="zh-CN" altLang="en-US" sz="1200" dirty="0" smtClean="0"/>
              <a:t>形，隔挡噪声</a:t>
            </a:r>
            <a:endParaRPr kumimoji="0" lang="zh-CN" altLang="en-US" sz="1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200000"/>
              </a:lnSpc>
              <a:spcBef>
                <a:spcPct val="20000"/>
              </a:spcBef>
              <a:spcAft>
                <a:spcPct val="0"/>
              </a:spcAft>
              <a:buClr>
                <a:srgbClr val="FF9933"/>
              </a:buClr>
              <a:buSzTx/>
              <a:tabLst/>
              <a:defRPr/>
            </a:pP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、噪声源周围安排对噪声不敏感的辅助设备和绿化带；</a:t>
            </a:r>
          </a:p>
          <a:p>
            <a:pPr marL="342900" lvl="0" indent="-342900" algn="just" eaLnBrk="0" hangingPunct="0">
              <a:lnSpc>
                <a:spcPct val="200000"/>
              </a:lnSpc>
              <a:spcBef>
                <a:spcPct val="20000"/>
              </a:spcBef>
            </a:pP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20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1200" i="0" u="none" strike="noStrike" kern="1200" cap="none" spc="0" normalizeH="0" baseline="0" noProof="0" dirty="0" smtClean="0">
                <a:ln>
                  <a:noFill/>
                </a:ln>
                <a:solidFill>
                  <a:schemeClr val="tx1"/>
                </a:solidFill>
                <a:effectLst/>
                <a:uLnTx/>
                <a:uFillTx/>
                <a:latin typeface="+mn-lt"/>
                <a:ea typeface="+mn-ea"/>
                <a:cs typeface="+mn-cs"/>
              </a:rPr>
              <a:t>、噪声敏感区与低噪声区设置隔声屏障，</a:t>
            </a:r>
            <a:r>
              <a:rPr lang="zh-CN" altLang="en-US" sz="1200" dirty="0" smtClean="0"/>
              <a:t>保护防护间距。</a:t>
            </a:r>
            <a:endParaRPr lang="en-US" altLang="zh-CN" sz="1200" dirty="0" smtClean="0"/>
          </a:p>
          <a:p>
            <a:pPr marL="342900" indent="-342900" algn="just" eaLnBrk="0" hangingPunct="0">
              <a:lnSpc>
                <a:spcPct val="200000"/>
              </a:lnSpc>
              <a:spcBef>
                <a:spcPct val="20000"/>
              </a:spcBef>
              <a:buClr>
                <a:srgbClr val="FF9933"/>
              </a:buClr>
            </a:pPr>
            <a:r>
              <a:rPr lang="en-US" altLang="zh-CN" sz="1200" dirty="0" smtClean="0">
                <a:latin typeface="+mn-lt"/>
                <a:ea typeface="+mn-ea"/>
              </a:rPr>
              <a:t>4</a:t>
            </a:r>
            <a:r>
              <a:rPr lang="zh-CN" altLang="en-US" sz="1200" dirty="0" smtClean="0">
                <a:latin typeface="+mn-lt"/>
                <a:ea typeface="+mn-ea"/>
              </a:rPr>
              <a:t>、采用隔声、消声、吸声和隔振降噪等综合控制技术措施。</a:t>
            </a:r>
          </a:p>
          <a:p>
            <a:pPr marL="342900" indent="-342900" algn="just" eaLnBrk="0" hangingPunct="0">
              <a:lnSpc>
                <a:spcPct val="200000"/>
              </a:lnSpc>
              <a:spcBef>
                <a:spcPct val="20000"/>
              </a:spcBef>
              <a:buClr>
                <a:srgbClr val="FF9933"/>
              </a:buClr>
            </a:pPr>
            <a:r>
              <a:rPr lang="en-US" altLang="zh-CN" sz="1200" dirty="0" smtClean="0">
                <a:latin typeface="+mn-lt"/>
                <a:ea typeface="+mn-ea"/>
              </a:rPr>
              <a:t>5</a:t>
            </a:r>
            <a:r>
              <a:rPr lang="zh-CN" altLang="en-US" sz="1200" dirty="0" smtClean="0">
                <a:latin typeface="+mn-lt"/>
                <a:ea typeface="+mn-ea"/>
              </a:rPr>
              <a:t>、个人防护（耳塞、耳罩）和减少接噪时间及其 他对策。</a:t>
            </a:r>
          </a:p>
          <a:p>
            <a:pPr marL="342900" indent="-342900" eaLnBrk="0" hangingPunct="0">
              <a:lnSpc>
                <a:spcPct val="200000"/>
              </a:lnSpc>
              <a:spcBef>
                <a:spcPct val="20000"/>
              </a:spcBef>
            </a:pPr>
            <a:endParaRPr lang="en-US" altLang="zh-CN" sz="1400" dirty="0" smtClean="0">
              <a:latin typeface="+mn-lt"/>
              <a:ea typeface="+mn-ea"/>
            </a:endParaRPr>
          </a:p>
          <a:p>
            <a:pPr marL="342900" lvl="0" indent="-342900" algn="just" eaLnBrk="0" hangingPunct="0">
              <a:lnSpc>
                <a:spcPct val="200000"/>
              </a:lnSpc>
              <a:spcBef>
                <a:spcPct val="20000"/>
              </a:spcBef>
            </a:pPr>
            <a:endParaRPr kumimoji="0" lang="zh-CN" altLang="en-US" sz="14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200000"/>
              </a:lnSpc>
              <a:spcBef>
                <a:spcPct val="20000"/>
              </a:spcBef>
              <a:spcAft>
                <a:spcPct val="0"/>
              </a:spcAft>
              <a:buClrTx/>
              <a:buSzTx/>
              <a:buFontTx/>
              <a:buNone/>
              <a:tabLst/>
              <a:defRPr/>
            </a:pPr>
            <a:endParaRPr kumimoji="0" lang="zh-CN" altLang="en-US" sz="14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200000"/>
              </a:lnSpc>
              <a:spcBef>
                <a:spcPct val="20000"/>
              </a:spcBef>
              <a:spcAft>
                <a:spcPct val="0"/>
              </a:spcAft>
              <a:buClrTx/>
              <a:buSzTx/>
              <a:buFont typeface="Arial" charset="0"/>
              <a:buChar char="•"/>
              <a:tabLst/>
              <a:defRPr/>
            </a:pPr>
            <a:endParaRPr kumimoji="0" lang="en-US" altLang="zh-CN" sz="1400" i="0" u="none" strike="noStrike" kern="1200" cap="none" spc="0" normalizeH="0" baseline="0" noProof="0" dirty="0">
              <a:ln>
                <a:noFill/>
              </a:ln>
              <a:solidFill>
                <a:schemeClr val="tx1"/>
              </a:solidFill>
              <a:effectLst/>
              <a:uLnTx/>
              <a:uFillTx/>
              <a:latin typeface="+mn-lt"/>
              <a:ea typeface="+mn-ea"/>
              <a:cs typeface="+mn-cs"/>
            </a:endParaRPr>
          </a:p>
        </p:txBody>
      </p:sp>
      <p:sp>
        <p:nvSpPr>
          <p:cNvPr id="13" name="矩形 12"/>
          <p:cNvSpPr/>
          <p:nvPr/>
        </p:nvSpPr>
        <p:spPr>
          <a:xfrm>
            <a:off x="5500694" y="1214422"/>
            <a:ext cx="3000396" cy="414340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B050"/>
                </a:solidFill>
              </a:rPr>
              <a:t>你认为企业劳动防护用品应该如何管理？</a:t>
            </a:r>
            <a:endParaRPr lang="zh-CN" altLang="en-US" dirty="0">
              <a:solidFill>
                <a:srgbClr val="00B050"/>
              </a:solidFill>
            </a:endParaRPr>
          </a:p>
        </p:txBody>
      </p:sp>
      <p:pic>
        <p:nvPicPr>
          <p:cNvPr id="4098" name="Picture 2" descr="http://t1.baidu.com/it/u=813317551,2639099630&amp;fm=0&amp;gp=0.jpg"/>
          <p:cNvPicPr>
            <a:picLocks noChangeAspect="1" noChangeArrowheads="1"/>
          </p:cNvPicPr>
          <p:nvPr/>
        </p:nvPicPr>
        <p:blipFill>
          <a:blip r:embed="rId3"/>
          <a:srcRect/>
          <a:stretch>
            <a:fillRect/>
          </a:stretch>
        </p:blipFill>
        <p:spPr bwMode="auto">
          <a:xfrm>
            <a:off x="6500826" y="1500174"/>
            <a:ext cx="1038225" cy="1333501"/>
          </a:xfrm>
          <a:prstGeom prst="rect">
            <a:avLst/>
          </a:prstGeom>
          <a:noFill/>
        </p:spPr>
      </p:pic>
      <p:pic>
        <p:nvPicPr>
          <p:cNvPr id="15" name="图片 14" descr="17817515.jpg"/>
          <p:cNvPicPr>
            <a:picLocks noChangeAspect="1"/>
          </p:cNvPicPr>
          <p:nvPr/>
        </p:nvPicPr>
        <p:blipFill>
          <a:blip r:embed="rId4"/>
          <a:stretch>
            <a:fillRect/>
          </a:stretch>
        </p:blipFill>
        <p:spPr>
          <a:xfrm>
            <a:off x="6143636" y="3571876"/>
            <a:ext cx="1857388" cy="171451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latin typeface="微软雅黑" pitchFamily="34" charset="-122"/>
                <a:ea typeface="微软雅黑" pitchFamily="34" charset="-122"/>
              </a:endParaRPr>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prstClr val="black">
                      <a:tint val="75000"/>
                    </a:prstClr>
                  </a:solidFill>
                  <a:latin typeface="微软雅黑" pitchFamily="34" charset="-122"/>
                  <a:ea typeface="微软雅黑" pitchFamily="34" charset="-122"/>
                </a:rPr>
                <a:t>WWW.CMSCL.COM</a:t>
              </a:r>
              <a:endParaRPr lang="zh-CN" altLang="en-US" sz="1050" dirty="0">
                <a:solidFill>
                  <a:prstClr val="black">
                    <a:tint val="75000"/>
                  </a:prstClr>
                </a:solidFill>
                <a:latin typeface="微软雅黑" pitchFamily="34" charset="-122"/>
                <a:ea typeface="微软雅黑" pitchFamily="34" charset="-122"/>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rgbClr val="1F497D">
                      <a:lumMod val="75000"/>
                    </a:srgbClr>
                  </a:solidFill>
                  <a:latin typeface="微软雅黑" pitchFamily="34" charset="-122"/>
                  <a:ea typeface="微软雅黑" pitchFamily="34" charset="-122"/>
                </a:rPr>
                <a:t>精益管理   专业服务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37901" name="Picture 3" descr="司标"/>
            <p:cNvPicPr>
              <a:picLocks noChangeAspect="1" noChangeArrowheads="1"/>
            </p:cNvPicPr>
            <p:nvPr/>
          </p:nvPicPr>
          <p:blipFill>
            <a:blip r:embed="rId3">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37890" name="标题 76"/>
          <p:cNvSpPr txBox="1">
            <a:spLocks/>
          </p:cNvSpPr>
          <p:nvPr/>
        </p:nvSpPr>
        <p:spPr bwMode="auto">
          <a:xfrm>
            <a:off x="2255838" y="3194050"/>
            <a:ext cx="6210300" cy="739775"/>
          </a:xfrm>
          <a:prstGeom prst="rect">
            <a:avLst/>
          </a:prstGeom>
          <a:noFill/>
          <a:ln w="9525">
            <a:noFill/>
            <a:miter lim="800000"/>
            <a:headEnd/>
            <a:tailEnd/>
          </a:ln>
        </p:spPr>
        <p:txBody>
          <a:bodyPr anchor="ctr"/>
          <a:lstStyle/>
          <a:p>
            <a:endParaRPr lang="zh-CN" altLang="en-US" sz="2400">
              <a:latin typeface="Calibri" pitchFamily="34" charset="0"/>
            </a:endParaRPr>
          </a:p>
          <a:p>
            <a:endParaRPr lang="zh-CN" altLang="en-US" sz="2400" b="1">
              <a:solidFill>
                <a:srgbClr val="17375E"/>
              </a:solidFill>
              <a:latin typeface="宋体" charset="-122"/>
            </a:endParaRPr>
          </a:p>
        </p:txBody>
      </p:sp>
      <p:sp>
        <p:nvSpPr>
          <p:cNvPr id="37891" name="标题 76"/>
          <p:cNvSpPr txBox="1">
            <a:spLocks/>
          </p:cNvSpPr>
          <p:nvPr/>
        </p:nvSpPr>
        <p:spPr bwMode="auto">
          <a:xfrm>
            <a:off x="2268538" y="4221163"/>
            <a:ext cx="6210300" cy="1655762"/>
          </a:xfrm>
          <a:prstGeom prst="rect">
            <a:avLst/>
          </a:prstGeom>
          <a:noFill/>
          <a:ln w="9525">
            <a:noFill/>
            <a:miter lim="800000"/>
            <a:headEnd/>
            <a:tailEnd/>
          </a:ln>
        </p:spPr>
        <p:txBody>
          <a:bodyPr anchor="ctr"/>
          <a:lstStyle/>
          <a:p>
            <a:endParaRPr lang="zh-CN" altLang="en-US" sz="2400" b="1">
              <a:solidFill>
                <a:srgbClr val="17375E"/>
              </a:solidFill>
              <a:latin typeface="宋体" charset="-122"/>
            </a:endParaRPr>
          </a:p>
        </p:txBody>
      </p:sp>
      <p:sp>
        <p:nvSpPr>
          <p:cNvPr id="37892"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22F4519B-3E77-4732-9659-F8867AF835C8}" type="slidenum">
              <a:rPr lang="zh-CN" altLang="en-US" sz="2000" smtClean="0">
                <a:solidFill>
                  <a:schemeClr val="bg1"/>
                </a:solidFill>
                <a:latin typeface="微软雅黑" pitchFamily="34" charset="-122"/>
                <a:ea typeface="微软雅黑" pitchFamily="34" charset="-122"/>
              </a:rPr>
              <a:pPr fontAlgn="base">
                <a:spcBef>
                  <a:spcPct val="0"/>
                </a:spcBef>
                <a:spcAft>
                  <a:spcPct val="0"/>
                </a:spcAft>
              </a:pPr>
              <a:t>17</a:t>
            </a:fld>
            <a:endParaRPr lang="en-US" altLang="zh-CN" sz="2000" smtClean="0">
              <a:solidFill>
                <a:schemeClr val="bg1"/>
              </a:solidFill>
              <a:latin typeface="微软雅黑" pitchFamily="34" charset="-122"/>
              <a:ea typeface="微软雅黑" pitchFamily="34" charset="-122"/>
            </a:endParaRPr>
          </a:p>
        </p:txBody>
      </p:sp>
      <p:sp>
        <p:nvSpPr>
          <p:cNvPr id="25" name="圆角矩形 24"/>
          <p:cNvSpPr/>
          <p:nvPr/>
        </p:nvSpPr>
        <p:spPr>
          <a:xfrm>
            <a:off x="1071563" y="4643438"/>
            <a:ext cx="6572250"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9600" dirty="0">
                <a:solidFill>
                  <a:srgbClr val="92D050"/>
                </a:solidFill>
                <a:latin typeface="华文新魏" pitchFamily="2" charset="-122"/>
                <a:ea typeface="华文新魏" pitchFamily="2" charset="-122"/>
              </a:rPr>
              <a:t>谢谢</a:t>
            </a:r>
          </a:p>
        </p:txBody>
      </p:sp>
      <p:sp>
        <p:nvSpPr>
          <p:cNvPr id="37894" name="AutoShape 1" descr="C:\Documents and Settings\Administrator\Application Data\Tencent\Users\258228736\QQ\WinTemp\RichOle\[[L0}SE_UHM]6T_4)O{MM.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37895" name="AutoShape 2" descr="C:\Documents and Settings\Administrator\Application Data\Tencent\Users\258228736\QQ\WinTemp\RichOle\[[L0}SE_UHM]6T_4)O{MM.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37896" name="Picture 9" descr="20080521170927976">
            <a:hlinkClick r:id="rId4"/>
          </p:cNvPr>
          <p:cNvPicPr>
            <a:picLocks noChangeAspect="1" noChangeArrowheads="1"/>
          </p:cNvPicPr>
          <p:nvPr/>
        </p:nvPicPr>
        <p:blipFill>
          <a:blip r:embed="rId5"/>
          <a:srcRect/>
          <a:stretch>
            <a:fillRect/>
          </a:stretch>
        </p:blipFill>
        <p:spPr bwMode="auto">
          <a:xfrm>
            <a:off x="2643188" y="1214438"/>
            <a:ext cx="3979862" cy="3000375"/>
          </a:xfrm>
          <a:prstGeom prst="rect">
            <a:avLst/>
          </a:prstGeom>
          <a:noFill/>
          <a:ln w="9525">
            <a:noFill/>
            <a:miter lim="800000"/>
            <a:headEnd/>
            <a:tailEnd/>
          </a:ln>
        </p:spPr>
      </p:pic>
      <p:sp>
        <p:nvSpPr>
          <p:cNvPr id="15" name="矩形 14"/>
          <p:cNvSpPr/>
          <p:nvPr/>
        </p:nvSpPr>
        <p:spPr>
          <a:xfrm>
            <a:off x="4786314" y="1000108"/>
            <a:ext cx="1928826"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000364" y="1142984"/>
            <a:ext cx="2500330" cy="285752"/>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solidFill>
                  <a:schemeClr val="tx1"/>
                </a:solidFill>
              </a:rPr>
              <a:t>安全第一，预防为主，综合治理</a:t>
            </a:r>
            <a:endParaRPr lang="zh-CN" altLang="en-US" sz="1200" b="1" dirty="0">
              <a:solidFill>
                <a:schemeClr val="tx1"/>
              </a:solidFill>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2</a:t>
            </a:fld>
            <a:endParaRPr lang="en-US" altLang="zh-CN" sz="2000" b="1" smtClean="0">
              <a:solidFill>
                <a:srgbClr val="FFFFFF"/>
              </a:solidFill>
              <a:latin typeface="微软雅黑" pitchFamily="34" charset="-122"/>
              <a:ea typeface="微软雅黑" pitchFamily="34" charset="-122"/>
            </a:endParaRPr>
          </a:p>
        </p:txBody>
      </p:sp>
      <p:sp>
        <p:nvSpPr>
          <p:cNvPr id="38" name="AutoShape 4"/>
          <p:cNvSpPr>
            <a:spLocks noChangeArrowheads="1"/>
          </p:cNvSpPr>
          <p:nvPr/>
        </p:nvSpPr>
        <p:spPr bwMode="gray">
          <a:xfrm>
            <a:off x="2133600" y="2209800"/>
            <a:ext cx="4953000" cy="457200"/>
          </a:xfrm>
          <a:prstGeom prst="roundRect">
            <a:avLst>
              <a:gd name="adj" fmla="val 16667"/>
            </a:avLst>
          </a:prstGeom>
          <a:solidFill>
            <a:schemeClr val="bg1">
              <a:lumMod val="85000"/>
            </a:schemeClr>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fontAlgn="auto">
              <a:spcBef>
                <a:spcPts val="0"/>
              </a:spcBef>
              <a:spcAft>
                <a:spcPts val="0"/>
              </a:spcAft>
              <a:defRPr/>
            </a:pPr>
            <a:endParaRPr lang="zh-CN" altLang="zh-CN">
              <a:latin typeface="+mn-lt"/>
              <a:ea typeface="+mn-ea"/>
            </a:endParaRPr>
          </a:p>
        </p:txBody>
      </p:sp>
      <p:sp>
        <p:nvSpPr>
          <p:cNvPr id="39" name="AutoShape 5"/>
          <p:cNvSpPr>
            <a:spLocks noChangeArrowheads="1"/>
          </p:cNvSpPr>
          <p:nvPr/>
        </p:nvSpPr>
        <p:spPr bwMode="gray">
          <a:xfrm>
            <a:off x="1785938" y="2071688"/>
            <a:ext cx="685800" cy="685800"/>
          </a:xfrm>
          <a:prstGeom prst="diamond">
            <a:avLst/>
          </a:prstGeom>
          <a:solidFill>
            <a:schemeClr val="bg2">
              <a:lumMod val="90000"/>
            </a:schemeClr>
          </a:solidFill>
          <a:ln w="25400" algn="ctr">
            <a:solidFill>
              <a:schemeClr val="bg1"/>
            </a:solidFill>
            <a:miter lim="800000"/>
            <a:headEnd/>
            <a:tailEnd/>
          </a:ln>
          <a:effectLst>
            <a:outerShdw dist="76200" algn="ctr" rotWithShape="0">
              <a:schemeClr val="bg2"/>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557" name="Text Box 6"/>
          <p:cNvSpPr txBox="1">
            <a:spLocks noChangeArrowheads="1"/>
          </p:cNvSpPr>
          <p:nvPr/>
        </p:nvSpPr>
        <p:spPr bwMode="gray">
          <a:xfrm>
            <a:off x="2667000" y="2265363"/>
            <a:ext cx="4352925" cy="369332"/>
          </a:xfrm>
          <a:prstGeom prst="rect">
            <a:avLst/>
          </a:prstGeom>
          <a:noFill/>
          <a:ln w="9525" algn="ctr">
            <a:noFill/>
            <a:miter lim="800000"/>
            <a:headEnd/>
            <a:tailEnd/>
          </a:ln>
        </p:spPr>
        <p:txBody>
          <a:bodyPr>
            <a:spAutoFit/>
          </a:bodyPr>
          <a:lstStyle/>
          <a:p>
            <a:pPr eaLnBrk="0" hangingPunct="0"/>
            <a:r>
              <a:rPr lang="zh-CN" altLang="en-US" b="1" dirty="0">
                <a:solidFill>
                  <a:srgbClr val="000000"/>
                </a:solidFill>
                <a:latin typeface="华文新魏" pitchFamily="2" charset="-122"/>
                <a:ea typeface="华文新魏" pitchFamily="2" charset="-122"/>
              </a:rPr>
              <a:t>      </a:t>
            </a:r>
            <a:r>
              <a:rPr lang="zh-CN" altLang="en-US" b="1" dirty="0" smtClean="0">
                <a:solidFill>
                  <a:srgbClr val="000000"/>
                </a:solidFill>
                <a:latin typeface="华文新魏" pitchFamily="2" charset="-122"/>
                <a:ea typeface="华文新魏" pitchFamily="2" charset="-122"/>
              </a:rPr>
              <a:t>何为劳动保护与员工职业安全卫生？</a:t>
            </a:r>
            <a:endParaRPr lang="en-US" altLang="zh-CN" b="1" dirty="0">
              <a:solidFill>
                <a:srgbClr val="000000"/>
              </a:solidFill>
              <a:latin typeface="华文新魏" pitchFamily="2" charset="-122"/>
              <a:ea typeface="华文新魏" pitchFamily="2" charset="-122"/>
            </a:endParaRPr>
          </a:p>
        </p:txBody>
      </p:sp>
      <p:sp>
        <p:nvSpPr>
          <p:cNvPr id="41" name="Text Box 7"/>
          <p:cNvSpPr txBox="1">
            <a:spLocks noChangeArrowheads="1"/>
          </p:cNvSpPr>
          <p:nvPr/>
        </p:nvSpPr>
        <p:spPr bwMode="gray">
          <a:xfrm>
            <a:off x="1982788" y="2189163"/>
            <a:ext cx="307975" cy="461962"/>
          </a:xfrm>
          <a:prstGeom prst="rect">
            <a:avLst/>
          </a:prstGeom>
          <a:noFill/>
          <a:ln w="9525" algn="ctr">
            <a:noFill/>
            <a:miter lim="800000"/>
            <a:headEnd/>
            <a:tailEnd/>
          </a:ln>
          <a:effectLst/>
        </p:spPr>
        <p:txBody>
          <a:bodyPr wrap="none">
            <a:spAutoFit/>
          </a:bodyPr>
          <a:lstStyle/>
          <a:p>
            <a:pPr algn="ctr" eaLnBrk="0" fontAlgn="auto" hangingPunct="0">
              <a:spcBef>
                <a:spcPts val="0"/>
              </a:spcBef>
              <a:spcAft>
                <a:spcPts val="0"/>
              </a:spcAft>
              <a:defRPr/>
            </a:pPr>
            <a:r>
              <a:rPr lang="en-US" altLang="zh-CN" sz="2400" b="1" dirty="0">
                <a:solidFill>
                  <a:schemeClr val="accent2">
                    <a:lumMod val="50000"/>
                  </a:schemeClr>
                </a:solidFill>
                <a:latin typeface="华文新魏" pitchFamily="2" charset="-122"/>
                <a:ea typeface="华文新魏" pitchFamily="2" charset="-122"/>
              </a:rPr>
              <a:t>1</a:t>
            </a:r>
          </a:p>
        </p:txBody>
      </p:sp>
      <p:sp>
        <p:nvSpPr>
          <p:cNvPr id="42" name="AutoShape 8"/>
          <p:cNvSpPr>
            <a:spLocks noChangeArrowheads="1"/>
          </p:cNvSpPr>
          <p:nvPr/>
        </p:nvSpPr>
        <p:spPr bwMode="gray">
          <a:xfrm>
            <a:off x="2133600" y="3048000"/>
            <a:ext cx="4953000" cy="457200"/>
          </a:xfrm>
          <a:prstGeom prst="roundRect">
            <a:avLst>
              <a:gd name="adj" fmla="val 16667"/>
            </a:avLst>
          </a:prstGeom>
          <a:solidFill>
            <a:schemeClr val="accent6">
              <a:lumMod val="40000"/>
              <a:lumOff val="60000"/>
            </a:schemeClr>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fontAlgn="auto">
              <a:spcBef>
                <a:spcPts val="0"/>
              </a:spcBef>
              <a:spcAft>
                <a:spcPts val="0"/>
              </a:spcAft>
              <a:defRPr/>
            </a:pPr>
            <a:endParaRPr lang="zh-CN" altLang="zh-CN">
              <a:latin typeface="+mn-lt"/>
              <a:ea typeface="+mn-ea"/>
            </a:endParaRPr>
          </a:p>
        </p:txBody>
      </p:sp>
      <p:sp>
        <p:nvSpPr>
          <p:cNvPr id="43" name="AutoShape 9"/>
          <p:cNvSpPr>
            <a:spLocks noChangeArrowheads="1"/>
          </p:cNvSpPr>
          <p:nvPr/>
        </p:nvSpPr>
        <p:spPr bwMode="gray">
          <a:xfrm>
            <a:off x="1828800" y="2928938"/>
            <a:ext cx="685800" cy="685800"/>
          </a:xfrm>
          <a:prstGeom prst="diamond">
            <a:avLst/>
          </a:prstGeom>
          <a:solidFill>
            <a:schemeClr val="accent4">
              <a:lumMod val="40000"/>
              <a:lumOff val="60000"/>
            </a:schemeClr>
          </a:solidFill>
          <a:ln w="25400" algn="ctr">
            <a:solidFill>
              <a:schemeClr val="bg1"/>
            </a:solidFill>
            <a:miter lim="800000"/>
            <a:headEnd/>
            <a:tailEnd/>
          </a:ln>
          <a:effectLst>
            <a:outerShdw dist="76200" algn="ctr" rotWithShape="0">
              <a:schemeClr val="bg2"/>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561" name="Text Box 10"/>
          <p:cNvSpPr txBox="1">
            <a:spLocks noChangeArrowheads="1"/>
          </p:cNvSpPr>
          <p:nvPr/>
        </p:nvSpPr>
        <p:spPr bwMode="gray">
          <a:xfrm>
            <a:off x="2667000" y="3103563"/>
            <a:ext cx="4281488" cy="366712"/>
          </a:xfrm>
          <a:prstGeom prst="rect">
            <a:avLst/>
          </a:prstGeom>
          <a:noFill/>
          <a:ln w="9525" algn="ctr">
            <a:noFill/>
            <a:miter lim="800000"/>
            <a:headEnd/>
            <a:tailEnd/>
          </a:ln>
        </p:spPr>
        <p:txBody>
          <a:bodyPr>
            <a:spAutoFit/>
          </a:bodyPr>
          <a:lstStyle/>
          <a:p>
            <a:pPr eaLnBrk="0" hangingPunct="0"/>
            <a:r>
              <a:rPr lang="en-US" altLang="zh-CN" b="1" dirty="0">
                <a:solidFill>
                  <a:srgbClr val="000000"/>
                </a:solidFill>
                <a:latin typeface="华文新魏" pitchFamily="2" charset="-122"/>
                <a:ea typeface="华文新魏" pitchFamily="2" charset="-122"/>
              </a:rPr>
              <a:t>      </a:t>
            </a:r>
            <a:r>
              <a:rPr lang="zh-CN" altLang="en-US" b="1" dirty="0" smtClean="0">
                <a:solidFill>
                  <a:srgbClr val="000000"/>
                </a:solidFill>
                <a:latin typeface="华文新魏" pitchFamily="2" charset="-122"/>
                <a:ea typeface="华文新魏" pitchFamily="2" charset="-122"/>
              </a:rPr>
              <a:t>劳动保护的目的、意义</a:t>
            </a:r>
            <a:endParaRPr lang="en-US" altLang="zh-CN" b="1" dirty="0">
              <a:solidFill>
                <a:srgbClr val="000000"/>
              </a:solidFill>
              <a:latin typeface="华文新魏" pitchFamily="2" charset="-122"/>
              <a:ea typeface="华文新魏" pitchFamily="2" charset="-122"/>
            </a:endParaRPr>
          </a:p>
        </p:txBody>
      </p:sp>
      <p:sp>
        <p:nvSpPr>
          <p:cNvPr id="45" name="Text Box 11"/>
          <p:cNvSpPr txBox="1">
            <a:spLocks noChangeArrowheads="1"/>
          </p:cNvSpPr>
          <p:nvPr/>
        </p:nvSpPr>
        <p:spPr bwMode="gray">
          <a:xfrm>
            <a:off x="1982788" y="3027363"/>
            <a:ext cx="358775" cy="461962"/>
          </a:xfrm>
          <a:prstGeom prst="rect">
            <a:avLst/>
          </a:prstGeom>
          <a:noFill/>
          <a:ln w="9525" algn="ctr">
            <a:noFill/>
            <a:miter lim="800000"/>
            <a:headEnd/>
            <a:tailEnd/>
          </a:ln>
          <a:effectLst/>
        </p:spPr>
        <p:txBody>
          <a:bodyPr wrap="none">
            <a:spAutoFit/>
          </a:bodyPr>
          <a:lstStyle/>
          <a:p>
            <a:pPr algn="ctr" eaLnBrk="0" fontAlgn="auto" hangingPunct="0">
              <a:spcBef>
                <a:spcPts val="0"/>
              </a:spcBef>
              <a:spcAft>
                <a:spcPts val="0"/>
              </a:spcAft>
              <a:defRPr/>
            </a:pPr>
            <a:r>
              <a:rPr lang="en-US" altLang="zh-CN" sz="2400" b="1" dirty="0">
                <a:solidFill>
                  <a:schemeClr val="bg2">
                    <a:lumMod val="25000"/>
                  </a:schemeClr>
                </a:solidFill>
                <a:latin typeface="华文新魏" pitchFamily="2" charset="-122"/>
                <a:ea typeface="华文新魏" pitchFamily="2" charset="-122"/>
              </a:rPr>
              <a:t>2</a:t>
            </a:r>
          </a:p>
        </p:txBody>
      </p:sp>
      <p:sp>
        <p:nvSpPr>
          <p:cNvPr id="46" name="AutoShape 12"/>
          <p:cNvSpPr>
            <a:spLocks noChangeArrowheads="1"/>
          </p:cNvSpPr>
          <p:nvPr/>
        </p:nvSpPr>
        <p:spPr bwMode="gray">
          <a:xfrm>
            <a:off x="2133600" y="3886200"/>
            <a:ext cx="4953000" cy="457200"/>
          </a:xfrm>
          <a:prstGeom prst="roundRect">
            <a:avLst>
              <a:gd name="adj" fmla="val 16667"/>
            </a:avLst>
          </a:prstGeom>
          <a:solidFill>
            <a:schemeClr val="accent3">
              <a:lumMod val="60000"/>
              <a:lumOff val="40000"/>
            </a:schemeClr>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fontAlgn="auto">
              <a:spcBef>
                <a:spcPts val="0"/>
              </a:spcBef>
              <a:spcAft>
                <a:spcPts val="0"/>
              </a:spcAft>
              <a:defRPr/>
            </a:pPr>
            <a:endParaRPr lang="zh-CN" altLang="zh-CN">
              <a:latin typeface="+mn-lt"/>
              <a:ea typeface="+mn-ea"/>
            </a:endParaRPr>
          </a:p>
        </p:txBody>
      </p:sp>
      <p:sp>
        <p:nvSpPr>
          <p:cNvPr id="47" name="AutoShape 13"/>
          <p:cNvSpPr>
            <a:spLocks noChangeArrowheads="1"/>
          </p:cNvSpPr>
          <p:nvPr/>
        </p:nvSpPr>
        <p:spPr bwMode="gray">
          <a:xfrm>
            <a:off x="1857375" y="3786188"/>
            <a:ext cx="685800" cy="685800"/>
          </a:xfrm>
          <a:prstGeom prst="diamond">
            <a:avLst/>
          </a:prstGeom>
          <a:solidFill>
            <a:schemeClr val="accent6">
              <a:lumMod val="40000"/>
              <a:lumOff val="60000"/>
            </a:schemeClr>
          </a:solidFill>
          <a:ln w="25400" algn="ctr">
            <a:solidFill>
              <a:schemeClr val="bg1"/>
            </a:solidFill>
            <a:miter lim="800000"/>
            <a:headEnd/>
            <a:tailEnd/>
          </a:ln>
          <a:effectLst>
            <a:outerShdw dist="76200" algn="ctr" rotWithShape="0">
              <a:schemeClr val="bg2"/>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565" name="Text Box 14"/>
          <p:cNvSpPr txBox="1">
            <a:spLocks noChangeArrowheads="1"/>
          </p:cNvSpPr>
          <p:nvPr/>
        </p:nvSpPr>
        <p:spPr bwMode="gray">
          <a:xfrm>
            <a:off x="2555875" y="3933825"/>
            <a:ext cx="4592638" cy="369332"/>
          </a:xfrm>
          <a:prstGeom prst="rect">
            <a:avLst/>
          </a:prstGeom>
          <a:noFill/>
          <a:ln w="9525" algn="ctr">
            <a:noFill/>
            <a:miter lim="800000"/>
            <a:headEnd/>
            <a:tailEnd/>
          </a:ln>
        </p:spPr>
        <p:txBody>
          <a:bodyPr>
            <a:spAutoFit/>
          </a:bodyPr>
          <a:lstStyle/>
          <a:p>
            <a:pPr eaLnBrk="0" hangingPunct="0"/>
            <a:r>
              <a:rPr lang="en-US" altLang="zh-CN" b="1" dirty="0">
                <a:solidFill>
                  <a:srgbClr val="000000"/>
                </a:solidFill>
                <a:latin typeface="华文新魏" pitchFamily="2" charset="-122"/>
                <a:ea typeface="华文新魏" pitchFamily="2" charset="-122"/>
              </a:rPr>
              <a:t>        </a:t>
            </a:r>
            <a:r>
              <a:rPr lang="zh-CN" altLang="en-US" b="1" dirty="0" smtClean="0">
                <a:solidFill>
                  <a:srgbClr val="000000"/>
                </a:solidFill>
                <a:latin typeface="华文新魏" pitchFamily="2" charset="-122"/>
                <a:ea typeface="华文新魏" pitchFamily="2" charset="-122"/>
              </a:rPr>
              <a:t>职业安全卫生的目的、意义</a:t>
            </a:r>
            <a:endParaRPr lang="en-US" altLang="zh-CN" b="1" dirty="0">
              <a:solidFill>
                <a:srgbClr val="000000"/>
              </a:solidFill>
              <a:latin typeface="华文新魏" pitchFamily="2" charset="-122"/>
              <a:ea typeface="华文新魏" pitchFamily="2" charset="-122"/>
            </a:endParaRPr>
          </a:p>
        </p:txBody>
      </p:sp>
      <p:sp>
        <p:nvSpPr>
          <p:cNvPr id="49" name="Text Box 15"/>
          <p:cNvSpPr txBox="1">
            <a:spLocks noChangeArrowheads="1"/>
          </p:cNvSpPr>
          <p:nvPr/>
        </p:nvSpPr>
        <p:spPr bwMode="gray">
          <a:xfrm>
            <a:off x="2000232" y="3857628"/>
            <a:ext cx="358775" cy="461962"/>
          </a:xfrm>
          <a:prstGeom prst="rect">
            <a:avLst/>
          </a:prstGeom>
          <a:noFill/>
          <a:ln w="9525" algn="ctr">
            <a:noFill/>
            <a:miter lim="800000"/>
            <a:headEnd/>
            <a:tailEnd/>
          </a:ln>
          <a:effectLst/>
        </p:spPr>
        <p:txBody>
          <a:bodyPr wrap="none">
            <a:spAutoFit/>
          </a:bodyPr>
          <a:lstStyle/>
          <a:p>
            <a:pPr algn="ctr" eaLnBrk="0" fontAlgn="auto" hangingPunct="0">
              <a:spcBef>
                <a:spcPts val="0"/>
              </a:spcBef>
              <a:spcAft>
                <a:spcPts val="0"/>
              </a:spcAft>
              <a:defRPr/>
            </a:pPr>
            <a:r>
              <a:rPr lang="en-US" altLang="zh-CN" sz="2400" b="1" dirty="0">
                <a:solidFill>
                  <a:schemeClr val="accent6">
                    <a:lumMod val="75000"/>
                  </a:schemeClr>
                </a:solidFill>
                <a:latin typeface="华文新魏" pitchFamily="2" charset="-122"/>
                <a:ea typeface="华文新魏" pitchFamily="2" charset="-122"/>
              </a:rPr>
              <a:t>3</a:t>
            </a:r>
          </a:p>
        </p:txBody>
      </p:sp>
      <p:sp>
        <p:nvSpPr>
          <p:cNvPr id="50" name="AutoShape 16"/>
          <p:cNvSpPr>
            <a:spLocks noChangeArrowheads="1"/>
          </p:cNvSpPr>
          <p:nvPr/>
        </p:nvSpPr>
        <p:spPr bwMode="gray">
          <a:xfrm>
            <a:off x="2132013" y="4767263"/>
            <a:ext cx="4953000" cy="457200"/>
          </a:xfrm>
          <a:prstGeom prst="roundRect">
            <a:avLst>
              <a:gd name="adj" fmla="val 16667"/>
            </a:avLst>
          </a:prstGeom>
          <a:solidFill>
            <a:schemeClr val="accent5">
              <a:lumMod val="40000"/>
              <a:lumOff val="60000"/>
            </a:schemeClr>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fontAlgn="auto">
              <a:spcBef>
                <a:spcPts val="0"/>
              </a:spcBef>
              <a:spcAft>
                <a:spcPts val="0"/>
              </a:spcAft>
              <a:defRPr/>
            </a:pPr>
            <a:endParaRPr lang="zh-CN" altLang="zh-CN">
              <a:latin typeface="+mn-lt"/>
              <a:ea typeface="+mn-ea"/>
            </a:endParaRPr>
          </a:p>
        </p:txBody>
      </p:sp>
      <p:sp>
        <p:nvSpPr>
          <p:cNvPr id="51" name="AutoShape 17"/>
          <p:cNvSpPr>
            <a:spLocks noChangeArrowheads="1"/>
          </p:cNvSpPr>
          <p:nvPr/>
        </p:nvSpPr>
        <p:spPr bwMode="gray">
          <a:xfrm>
            <a:off x="1827213" y="4648200"/>
            <a:ext cx="685800" cy="685800"/>
          </a:xfrm>
          <a:prstGeom prst="diamond">
            <a:avLst/>
          </a:prstGeom>
          <a:solidFill>
            <a:schemeClr val="accent1">
              <a:lumMod val="40000"/>
              <a:lumOff val="60000"/>
            </a:schemeClr>
          </a:solidFill>
          <a:ln w="25400" algn="ctr">
            <a:solidFill>
              <a:schemeClr val="bg1"/>
            </a:solidFill>
            <a:miter lim="800000"/>
            <a:headEnd/>
            <a:tailEnd/>
          </a:ln>
          <a:effectLst>
            <a:outerShdw dist="76200" algn="ctr" rotWithShape="0">
              <a:schemeClr val="bg2"/>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569" name="Text Box 18"/>
          <p:cNvSpPr txBox="1">
            <a:spLocks noChangeArrowheads="1"/>
          </p:cNvSpPr>
          <p:nvPr/>
        </p:nvSpPr>
        <p:spPr bwMode="gray">
          <a:xfrm>
            <a:off x="2285984" y="4786322"/>
            <a:ext cx="5143536" cy="369332"/>
          </a:xfrm>
          <a:prstGeom prst="rect">
            <a:avLst/>
          </a:prstGeom>
          <a:noFill/>
          <a:ln w="9525" algn="ctr">
            <a:noFill/>
            <a:miter lim="800000"/>
            <a:headEnd/>
            <a:tailEnd/>
          </a:ln>
        </p:spPr>
        <p:txBody>
          <a:bodyPr wrap="square">
            <a:spAutoFit/>
          </a:bodyPr>
          <a:lstStyle/>
          <a:p>
            <a:pPr algn="ctr" eaLnBrk="0" hangingPunct="0"/>
            <a:r>
              <a:rPr lang="zh-CN" altLang="en-US" b="1" dirty="0" smtClean="0">
                <a:latin typeface="华文新魏" pitchFamily="2" charset="-122"/>
                <a:ea typeface="华文新魏" pitchFamily="2" charset="-122"/>
              </a:rPr>
              <a:t>  劳动保护与职业安全卫生分类以及防止措施</a:t>
            </a:r>
            <a:endParaRPr lang="en-US" altLang="zh-CN" b="1" dirty="0">
              <a:latin typeface="华文新魏" pitchFamily="2" charset="-122"/>
              <a:ea typeface="华文新魏" pitchFamily="2" charset="-122"/>
            </a:endParaRPr>
          </a:p>
        </p:txBody>
      </p:sp>
      <p:sp>
        <p:nvSpPr>
          <p:cNvPr id="53" name="Text Box 19"/>
          <p:cNvSpPr txBox="1">
            <a:spLocks noChangeArrowheads="1"/>
          </p:cNvSpPr>
          <p:nvPr/>
        </p:nvSpPr>
        <p:spPr bwMode="gray">
          <a:xfrm>
            <a:off x="1981200" y="4746625"/>
            <a:ext cx="358775" cy="461963"/>
          </a:xfrm>
          <a:prstGeom prst="rect">
            <a:avLst/>
          </a:prstGeom>
          <a:noFill/>
          <a:ln w="9525" algn="ctr">
            <a:noFill/>
            <a:miter lim="800000"/>
            <a:headEnd/>
            <a:tailEnd/>
          </a:ln>
          <a:effectLst/>
        </p:spPr>
        <p:txBody>
          <a:bodyPr wrap="none">
            <a:spAutoFit/>
          </a:bodyPr>
          <a:lstStyle/>
          <a:p>
            <a:pPr algn="ctr" eaLnBrk="0" fontAlgn="auto" hangingPunct="0">
              <a:spcBef>
                <a:spcPts val="0"/>
              </a:spcBef>
              <a:spcAft>
                <a:spcPts val="0"/>
              </a:spcAft>
              <a:defRPr/>
            </a:pPr>
            <a:r>
              <a:rPr lang="en-US" altLang="zh-CN" sz="2400" b="1" dirty="0">
                <a:solidFill>
                  <a:schemeClr val="tx1">
                    <a:lumMod val="95000"/>
                    <a:lumOff val="5000"/>
                  </a:schemeClr>
                </a:solidFill>
                <a:latin typeface="华文新魏" pitchFamily="2" charset="-122"/>
                <a:ea typeface="华文新魏" pitchFamily="2" charset="-122"/>
              </a:rPr>
              <a:t>4</a:t>
            </a:r>
          </a:p>
        </p:txBody>
      </p:sp>
      <p:sp>
        <p:nvSpPr>
          <p:cNvPr id="23571" name="矩形 53"/>
          <p:cNvSpPr>
            <a:spLocks noChangeArrowheads="1"/>
          </p:cNvSpPr>
          <p:nvPr/>
        </p:nvSpPr>
        <p:spPr bwMode="auto">
          <a:xfrm>
            <a:off x="3071813" y="1000125"/>
            <a:ext cx="2643187" cy="523875"/>
          </a:xfrm>
          <a:prstGeom prst="rect">
            <a:avLst/>
          </a:prstGeom>
          <a:noFill/>
          <a:ln w="9525">
            <a:noFill/>
            <a:miter lim="800000"/>
            <a:headEnd/>
            <a:tailEnd/>
          </a:ln>
        </p:spPr>
        <p:txBody>
          <a:bodyPr>
            <a:spAutoFit/>
          </a:bodyPr>
          <a:lstStyle/>
          <a:p>
            <a:pPr eaLnBrk="0" hangingPunct="0"/>
            <a:r>
              <a:rPr lang="en-US" altLang="zh-CN" sz="2800" b="1">
                <a:solidFill>
                  <a:srgbClr val="000000"/>
                </a:solidFill>
                <a:latin typeface="Calibri" pitchFamily="34" charset="0"/>
              </a:rPr>
              <a:t>          </a:t>
            </a:r>
            <a:r>
              <a:rPr lang="zh-CN" altLang="en-US" sz="2800" b="1">
                <a:solidFill>
                  <a:srgbClr val="000000"/>
                </a:solidFill>
                <a:latin typeface="华文新魏" pitchFamily="2" charset="-122"/>
                <a:ea typeface="华文新魏" pitchFamily="2" charset="-122"/>
              </a:rPr>
              <a:t>目录</a:t>
            </a:r>
            <a:endParaRPr lang="en-US" altLang="zh-CN" sz="2800" b="1">
              <a:solidFill>
                <a:srgbClr val="000000"/>
              </a:solidFill>
              <a:latin typeface="华文新魏" pitchFamily="2" charset="-122"/>
              <a:ea typeface="华文新魏" pitchFamily="2" charset="-122"/>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3</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4395755" cy="369332"/>
          </a:xfrm>
          <a:prstGeom prst="rect">
            <a:avLst/>
          </a:prstGeom>
        </p:spPr>
        <p:txBody>
          <a:bodyPr wrap="none">
            <a:spAutoFit/>
          </a:bodyPr>
          <a:lstStyle/>
          <a:p>
            <a:r>
              <a:rPr lang="zh-CN" altLang="en-US" b="1" dirty="0" smtClean="0">
                <a:solidFill>
                  <a:srgbClr val="000000"/>
                </a:solidFill>
                <a:latin typeface="华文新魏" pitchFamily="2" charset="-122"/>
                <a:ea typeface="华文新魏" pitchFamily="2" charset="-122"/>
              </a:rPr>
              <a:t> 一、何为劳动保护与员工职业健康卫生？</a:t>
            </a:r>
            <a:endParaRPr lang="zh-CN" altLang="en-US" dirty="0"/>
          </a:p>
        </p:txBody>
      </p:sp>
      <p:sp>
        <p:nvSpPr>
          <p:cNvPr id="28" name="矩形 27"/>
          <p:cNvSpPr/>
          <p:nvPr/>
        </p:nvSpPr>
        <p:spPr>
          <a:xfrm>
            <a:off x="714348" y="785794"/>
            <a:ext cx="4643470" cy="4647426"/>
          </a:xfrm>
          <a:prstGeom prst="rect">
            <a:avLst/>
          </a:prstGeom>
        </p:spPr>
        <p:txBody>
          <a:bodyPr wrap="square">
            <a:spAutoFit/>
          </a:bodyPr>
          <a:lstStyle/>
          <a:p>
            <a:pPr lvl="0" eaLnBrk="0" hangingPunct="0">
              <a:lnSpc>
                <a:spcPct val="200000"/>
              </a:lnSpc>
            </a:pPr>
            <a:r>
              <a:rPr lang="zh-CN" altLang="en-US" sz="1600" b="1" dirty="0" smtClean="0">
                <a:solidFill>
                  <a:prstClr val="black"/>
                </a:solidFill>
                <a:latin typeface="Arial" pitchFamily="34" charset="0"/>
                <a:ea typeface="宋体" pitchFamily="2" charset="-122"/>
              </a:rPr>
              <a:t>劳动者权益</a:t>
            </a:r>
            <a:endParaRPr lang="en-US" altLang="zh-CN" sz="1600" b="1" dirty="0" smtClean="0">
              <a:solidFill>
                <a:prstClr val="black"/>
              </a:solidFill>
              <a:latin typeface="Arial" pitchFamily="34" charset="0"/>
              <a:ea typeface="宋体" pitchFamily="2" charset="-122"/>
            </a:endParaRPr>
          </a:p>
          <a:p>
            <a:pPr lvl="0" eaLnBrk="0" hangingPunct="0">
              <a:lnSpc>
                <a:spcPct val="200000"/>
              </a:lnSpc>
            </a:pPr>
            <a:r>
              <a:rPr lang="zh-CN" altLang="en-US" sz="1200" b="1" dirty="0" smtClean="0"/>
              <a:t>定义：</a:t>
            </a:r>
            <a:r>
              <a:rPr lang="zh-CN" altLang="en-US" sz="1200" dirty="0" smtClean="0"/>
              <a:t> 劳动者作为人力资源的所有者，在劳动关系中，凭借从事劳动 或从事过劳动这一客观存在获得的应享有的权益。</a:t>
            </a:r>
            <a:endParaRPr lang="en-US" altLang="zh-CN" sz="1200" dirty="0" smtClean="0"/>
          </a:p>
          <a:p>
            <a:pPr lvl="0" eaLnBrk="0" hangingPunct="0">
              <a:lnSpc>
                <a:spcPct val="200000"/>
              </a:lnSpc>
            </a:pPr>
            <a:r>
              <a:rPr lang="zh-CN" altLang="en-US" sz="1200" b="1" dirty="0" smtClean="0"/>
              <a:t>基本权利：</a:t>
            </a:r>
            <a:r>
              <a:rPr lang="zh-CN" altLang="en-US" sz="1200" dirty="0" smtClean="0">
                <a:solidFill>
                  <a:srgbClr val="FF0000"/>
                </a:solidFill>
              </a:rPr>
              <a:t>包括平等就业和选择职业的权利、取得劳动报酬的权利      、休息休假的权利、获得劳动安全卫生保护的权利、接受职业技能培训的权利、享受社会保险和福利的权利、提请劳动争议处理的权利以及法律规定的其他劳动权利等。</a:t>
            </a:r>
            <a:endParaRPr lang="en-US" altLang="zh-CN" sz="1200" dirty="0" smtClean="0">
              <a:solidFill>
                <a:srgbClr val="FF0000"/>
              </a:solidFill>
            </a:endParaRPr>
          </a:p>
          <a:p>
            <a:pPr lvl="0" eaLnBrk="0" hangingPunct="0">
              <a:lnSpc>
                <a:spcPct val="200000"/>
              </a:lnSpc>
            </a:pPr>
            <a:r>
              <a:rPr lang="zh-CN" altLang="en-US" sz="1200" b="1" dirty="0" smtClean="0"/>
              <a:t> 应用学科： </a:t>
            </a:r>
            <a:r>
              <a:rPr lang="zh-CN" altLang="en-US" sz="1200" dirty="0" smtClean="0"/>
              <a:t>资源科技（一级学科）；人力资源学（二级学科） </a:t>
            </a:r>
            <a:endParaRPr lang="en-US" altLang="zh-CN" sz="1200" dirty="0" smtClean="0"/>
          </a:p>
          <a:p>
            <a:pPr lvl="0" eaLnBrk="0" hangingPunct="0">
              <a:lnSpc>
                <a:spcPct val="200000"/>
              </a:lnSpc>
            </a:pPr>
            <a:endParaRPr lang="en-US" altLang="zh-CN" sz="1200" dirty="0" smtClean="0">
              <a:solidFill>
                <a:srgbClr val="333333"/>
              </a:solidFill>
              <a:latin typeface="Arial" pitchFamily="34" charset="0"/>
              <a:ea typeface="宋体" pitchFamily="2" charset="-122"/>
            </a:endParaRPr>
          </a:p>
          <a:p>
            <a:pPr lvl="0" eaLnBrk="0" hangingPunct="0">
              <a:lnSpc>
                <a:spcPct val="200000"/>
              </a:lnSpc>
            </a:pPr>
            <a:endParaRPr lang="en-US" altLang="zh-CN" sz="1200" dirty="0" smtClean="0">
              <a:solidFill>
                <a:srgbClr val="333333"/>
              </a:solidFill>
              <a:latin typeface="Arial" pitchFamily="34" charset="0"/>
              <a:ea typeface="宋体" pitchFamily="2" charset="-122"/>
            </a:endParaRPr>
          </a:p>
          <a:p>
            <a:pPr lvl="1" eaLnBrk="0" hangingPunct="0">
              <a:lnSpc>
                <a:spcPct val="200000"/>
              </a:lnSpc>
            </a:pPr>
            <a:endParaRPr lang="zh-CN" altLang="en-US" sz="1200" dirty="0" smtClean="0">
              <a:solidFill>
                <a:srgbClr val="333333"/>
              </a:solidFill>
              <a:latin typeface="Arial" pitchFamily="34" charset="0"/>
              <a:ea typeface="宋体" pitchFamily="2" charset="-122"/>
            </a:endParaRPr>
          </a:p>
          <a:p>
            <a:pPr lvl="0" eaLnBrk="0" hangingPunct="0">
              <a:lnSpc>
                <a:spcPct val="200000"/>
              </a:lnSpc>
            </a:pPr>
            <a:endParaRPr lang="zh-CN" altLang="en-US" sz="1200" dirty="0" smtClean="0">
              <a:solidFill>
                <a:prstClr val="black"/>
              </a:solidFill>
              <a:latin typeface="Arial" pitchFamily="34" charset="0"/>
              <a:ea typeface="宋体" pitchFamily="2" charset="-122"/>
            </a:endParaRPr>
          </a:p>
        </p:txBody>
      </p:sp>
      <p:pic>
        <p:nvPicPr>
          <p:cNvPr id="20482" name="Picture 2" descr="http://www.jiangyihua.com.cn/tupian_img/c_1/435647551/1727793029_15_0.jpg"/>
          <p:cNvPicPr>
            <a:picLocks noChangeAspect="1" noChangeArrowheads="1"/>
          </p:cNvPicPr>
          <p:nvPr/>
        </p:nvPicPr>
        <p:blipFill>
          <a:blip r:embed="rId3"/>
          <a:srcRect/>
          <a:stretch>
            <a:fillRect/>
          </a:stretch>
        </p:blipFill>
        <p:spPr bwMode="auto">
          <a:xfrm>
            <a:off x="928662" y="3929066"/>
            <a:ext cx="785818" cy="1111259"/>
          </a:xfrm>
          <a:prstGeom prst="rect">
            <a:avLst/>
          </a:prstGeom>
          <a:noFill/>
        </p:spPr>
      </p:pic>
      <p:pic>
        <p:nvPicPr>
          <p:cNvPr id="20484" name="Picture 4" descr="http://img.goulong.com/book_pic1/b_3/200/120/m_3200120_1.jpg"/>
          <p:cNvPicPr>
            <a:picLocks noChangeAspect="1" noChangeArrowheads="1"/>
          </p:cNvPicPr>
          <p:nvPr/>
        </p:nvPicPr>
        <p:blipFill>
          <a:blip r:embed="rId4"/>
          <a:srcRect/>
          <a:stretch>
            <a:fillRect/>
          </a:stretch>
        </p:blipFill>
        <p:spPr bwMode="auto">
          <a:xfrm>
            <a:off x="714348" y="5214950"/>
            <a:ext cx="1220512" cy="1143008"/>
          </a:xfrm>
          <a:prstGeom prst="rect">
            <a:avLst/>
          </a:prstGeom>
          <a:noFill/>
        </p:spPr>
      </p:pic>
      <p:pic>
        <p:nvPicPr>
          <p:cNvPr id="20490" name="Picture 10" descr="http://t1.baidu.com/it/u=1408842052,3573137931&amp;fm=23&amp;gp=0.jpg"/>
          <p:cNvPicPr>
            <a:picLocks noChangeAspect="1" noChangeArrowheads="1"/>
          </p:cNvPicPr>
          <p:nvPr/>
        </p:nvPicPr>
        <p:blipFill>
          <a:blip r:embed="rId5"/>
          <a:srcRect/>
          <a:stretch>
            <a:fillRect/>
          </a:stretch>
        </p:blipFill>
        <p:spPr bwMode="auto">
          <a:xfrm>
            <a:off x="3714744" y="5286388"/>
            <a:ext cx="1143008" cy="1143009"/>
          </a:xfrm>
          <a:prstGeom prst="rect">
            <a:avLst/>
          </a:prstGeom>
          <a:noFill/>
        </p:spPr>
      </p:pic>
      <p:pic>
        <p:nvPicPr>
          <p:cNvPr id="20492" name="Picture 12" descr="http://t3.baidu.com/it/u=3628467607,1573172591&amp;fm=52&amp;gp=0.jpg"/>
          <p:cNvPicPr>
            <a:picLocks noChangeAspect="1" noChangeArrowheads="1"/>
          </p:cNvPicPr>
          <p:nvPr/>
        </p:nvPicPr>
        <p:blipFill>
          <a:blip r:embed="rId6"/>
          <a:srcRect/>
          <a:stretch>
            <a:fillRect/>
          </a:stretch>
        </p:blipFill>
        <p:spPr bwMode="auto">
          <a:xfrm>
            <a:off x="2214546" y="5214950"/>
            <a:ext cx="1156616" cy="1214447"/>
          </a:xfrm>
          <a:prstGeom prst="rect">
            <a:avLst/>
          </a:prstGeom>
          <a:noFill/>
        </p:spPr>
      </p:pic>
      <p:pic>
        <p:nvPicPr>
          <p:cNvPr id="20494" name="Picture 14" descr="http://t1.baidu.com/it/u=3304943726,3834084455&amp;fm=52&amp;gp=0.jpg"/>
          <p:cNvPicPr>
            <a:picLocks noChangeAspect="1" noChangeArrowheads="1"/>
          </p:cNvPicPr>
          <p:nvPr/>
        </p:nvPicPr>
        <p:blipFill>
          <a:blip r:embed="rId7"/>
          <a:srcRect/>
          <a:stretch>
            <a:fillRect/>
          </a:stretch>
        </p:blipFill>
        <p:spPr bwMode="auto">
          <a:xfrm>
            <a:off x="2428860" y="3929066"/>
            <a:ext cx="816435" cy="1143008"/>
          </a:xfrm>
          <a:prstGeom prst="rect">
            <a:avLst/>
          </a:prstGeom>
          <a:noFill/>
        </p:spPr>
      </p:pic>
      <p:pic>
        <p:nvPicPr>
          <p:cNvPr id="20496" name="Picture 16" descr="http://t2.baidu.com/it/u=3895058437,545100859&amp;fm=0&amp;gp=0.jpg"/>
          <p:cNvPicPr>
            <a:picLocks noChangeAspect="1" noChangeArrowheads="1"/>
          </p:cNvPicPr>
          <p:nvPr/>
        </p:nvPicPr>
        <p:blipFill>
          <a:blip r:embed="rId8"/>
          <a:srcRect/>
          <a:stretch>
            <a:fillRect/>
          </a:stretch>
        </p:blipFill>
        <p:spPr bwMode="auto">
          <a:xfrm>
            <a:off x="3714744" y="3929066"/>
            <a:ext cx="1143008" cy="1143008"/>
          </a:xfrm>
          <a:prstGeom prst="rect">
            <a:avLst/>
          </a:prstGeom>
          <a:noFill/>
        </p:spPr>
      </p:pic>
      <p:pic>
        <p:nvPicPr>
          <p:cNvPr id="17" name="Picture 4" descr="http://img.taosheji.com/production/000/00/45/4511_101026200613_13596.jpg"/>
          <p:cNvPicPr>
            <a:picLocks noChangeAspect="1" noChangeArrowheads="1"/>
          </p:cNvPicPr>
          <p:nvPr/>
        </p:nvPicPr>
        <p:blipFill>
          <a:blip r:embed="rId9"/>
          <a:srcRect/>
          <a:stretch>
            <a:fillRect/>
          </a:stretch>
        </p:blipFill>
        <p:spPr bwMode="auto">
          <a:xfrm>
            <a:off x="5500694" y="1000108"/>
            <a:ext cx="3500462" cy="5072098"/>
          </a:xfrm>
          <a:prstGeom prst="rect">
            <a:avLst/>
          </a:prstGeom>
          <a:noFill/>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4</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3010761" cy="369332"/>
          </a:xfrm>
          <a:prstGeom prst="rect">
            <a:avLst/>
          </a:prstGeom>
        </p:spPr>
        <p:txBody>
          <a:bodyPr wrap="none">
            <a:spAutoFit/>
          </a:bodyPr>
          <a:lstStyle/>
          <a:p>
            <a:pPr eaLnBrk="0" hangingPunct="0"/>
            <a:r>
              <a:rPr lang="zh-CN" altLang="en-US" b="1" dirty="0" smtClean="0">
                <a:solidFill>
                  <a:srgbClr val="000000"/>
                </a:solidFill>
                <a:latin typeface="华文新魏" pitchFamily="2" charset="-122"/>
                <a:ea typeface="华文新魏" pitchFamily="2" charset="-122"/>
              </a:rPr>
              <a:t> 二、劳动保护的目的、意义</a:t>
            </a:r>
            <a:endParaRPr lang="en-US" altLang="zh-CN" b="1" dirty="0">
              <a:solidFill>
                <a:srgbClr val="000000"/>
              </a:solidFill>
              <a:latin typeface="华文新魏" pitchFamily="2" charset="-122"/>
              <a:ea typeface="华文新魏" pitchFamily="2" charset="-122"/>
            </a:endParaRPr>
          </a:p>
        </p:txBody>
      </p:sp>
      <p:sp>
        <p:nvSpPr>
          <p:cNvPr id="17" name="矩形 16"/>
          <p:cNvSpPr/>
          <p:nvPr/>
        </p:nvSpPr>
        <p:spPr>
          <a:xfrm>
            <a:off x="857224" y="857232"/>
            <a:ext cx="8001056" cy="7848302"/>
          </a:xfrm>
          <a:prstGeom prst="rect">
            <a:avLst/>
          </a:prstGeom>
        </p:spPr>
        <p:txBody>
          <a:bodyPr wrap="square">
            <a:spAutoFit/>
          </a:bodyPr>
          <a:lstStyle/>
          <a:p>
            <a:pPr>
              <a:lnSpc>
                <a:spcPct val="200000"/>
              </a:lnSpc>
            </a:pPr>
            <a:r>
              <a:rPr lang="zh-CN" altLang="en-US" sz="1200" b="1" dirty="0" smtClean="0"/>
              <a:t>劳动保护</a:t>
            </a:r>
            <a:r>
              <a:rPr lang="zh-CN" altLang="en-US" sz="1200" dirty="0" smtClean="0"/>
              <a:t> ：是</a:t>
            </a:r>
            <a:r>
              <a:rPr lang="zh-CN" altLang="en-US" sz="1200" dirty="0" smtClean="0">
                <a:solidFill>
                  <a:srgbClr val="FF0000"/>
                </a:solidFill>
              </a:rPr>
              <a:t>国家</a:t>
            </a:r>
            <a:r>
              <a:rPr lang="zh-CN" altLang="en-US" sz="1200" dirty="0" smtClean="0"/>
              <a:t>和单位为保护</a:t>
            </a:r>
            <a:r>
              <a:rPr lang="zh-CN" altLang="en-US" sz="1200" dirty="0" smtClean="0">
                <a:solidFill>
                  <a:srgbClr val="FF0000"/>
                </a:solidFill>
              </a:rPr>
              <a:t>劳动者</a:t>
            </a:r>
            <a:r>
              <a:rPr lang="zh-CN" altLang="en-US" sz="1200" dirty="0" smtClean="0"/>
              <a:t>在劳动生产过程中的安全和健康所采取的立法、组织和技术</a:t>
            </a:r>
            <a:r>
              <a:rPr lang="zh-CN" altLang="en-US" sz="1200" dirty="0" smtClean="0">
                <a:solidFill>
                  <a:srgbClr val="FF0000"/>
                </a:solidFill>
              </a:rPr>
              <a:t>措施</a:t>
            </a:r>
            <a:r>
              <a:rPr lang="zh-CN" altLang="en-US" sz="1200" dirty="0" smtClean="0"/>
              <a:t>的总称。</a:t>
            </a:r>
            <a:endParaRPr lang="en-US" altLang="zh-CN" sz="1200" dirty="0" smtClean="0"/>
          </a:p>
          <a:p>
            <a:pPr>
              <a:lnSpc>
                <a:spcPct val="200000"/>
              </a:lnSpc>
            </a:pPr>
            <a:r>
              <a:rPr lang="zh-CN" altLang="en-US" sz="1200" b="1" dirty="0" smtClean="0"/>
              <a:t>劳动保护的基本内容</a:t>
            </a:r>
            <a:r>
              <a:rPr lang="zh-CN" altLang="en-US" sz="1200" dirty="0" smtClean="0"/>
              <a:t>：</a:t>
            </a:r>
            <a:endParaRPr lang="en-US" altLang="zh-CN" sz="1200" dirty="0" smtClean="0"/>
          </a:p>
          <a:p>
            <a:pPr>
              <a:lnSpc>
                <a:spcPct val="200000"/>
              </a:lnSpc>
            </a:pPr>
            <a:r>
              <a:rPr lang="zh-CN" altLang="en-US" sz="1200" dirty="0" smtClean="0"/>
              <a:t>①劳动保护的立法和监察。主要包括两大方面的内容，</a:t>
            </a:r>
            <a:endParaRPr lang="en-US" altLang="zh-CN" sz="1200" dirty="0" smtClean="0"/>
          </a:p>
          <a:p>
            <a:pPr>
              <a:lnSpc>
                <a:spcPct val="200000"/>
              </a:lnSpc>
            </a:pPr>
            <a:r>
              <a:rPr lang="zh-CN" altLang="en-US" sz="1200" dirty="0" smtClean="0"/>
              <a:t>一是属于生产</a:t>
            </a:r>
            <a:r>
              <a:rPr lang="zh-CN" altLang="en-US" sz="1200" dirty="0" smtClean="0">
                <a:hlinkClick r:id="rId3" action="ppaction://hlinkfile"/>
              </a:rPr>
              <a:t>行政管理</a:t>
            </a:r>
            <a:r>
              <a:rPr lang="zh-CN" altLang="en-US" sz="1200" dirty="0" smtClean="0"/>
              <a:t>的制度，如</a:t>
            </a:r>
            <a:r>
              <a:rPr lang="zh-CN" altLang="en-US" sz="1200" dirty="0" smtClean="0">
                <a:hlinkClick r:id="rId4" action="ppaction://hlinkfile"/>
              </a:rPr>
              <a:t>安全生产责任制</a:t>
            </a:r>
            <a:r>
              <a:rPr lang="zh-CN" altLang="en-US" sz="1200" dirty="0" smtClean="0"/>
              <a:t>度、加班加点审批制度、卫生保健制度、</a:t>
            </a:r>
            <a:r>
              <a:rPr lang="zh-CN" altLang="en-US" sz="1200" dirty="0" smtClean="0">
                <a:solidFill>
                  <a:srgbClr val="FF0000"/>
                </a:solidFill>
              </a:rPr>
              <a:t>劳保</a:t>
            </a:r>
            <a:r>
              <a:rPr lang="zh-CN" altLang="en-US" sz="1200" dirty="0" smtClean="0"/>
              <a:t>用品发放制度及特殊保护制度；</a:t>
            </a:r>
            <a:endParaRPr lang="en-US" altLang="zh-CN" sz="1200" dirty="0" smtClean="0"/>
          </a:p>
          <a:p>
            <a:pPr>
              <a:lnSpc>
                <a:spcPct val="200000"/>
              </a:lnSpc>
            </a:pPr>
            <a:r>
              <a:rPr lang="zh-CN" altLang="en-US" sz="1200" dirty="0" smtClean="0"/>
              <a:t>二是属于生产技术管理的制度，如</a:t>
            </a:r>
            <a:r>
              <a:rPr lang="zh-CN" altLang="en-US" sz="1200" dirty="0" smtClean="0">
                <a:hlinkClick r:id="rId5" action="ppaction://hlinkfile"/>
              </a:rPr>
              <a:t>设备维修制度</a:t>
            </a:r>
            <a:r>
              <a:rPr lang="zh-CN" altLang="en-US" sz="1200" dirty="0" smtClean="0"/>
              <a:t>、安全操作规程等。</a:t>
            </a:r>
            <a:endParaRPr lang="en-US" altLang="zh-CN" sz="1200" dirty="0" smtClean="0"/>
          </a:p>
          <a:p>
            <a:pPr>
              <a:lnSpc>
                <a:spcPct val="200000"/>
              </a:lnSpc>
            </a:pPr>
            <a:r>
              <a:rPr lang="zh-CN" altLang="en-US" sz="1200" dirty="0" smtClean="0"/>
              <a:t>②劳动保护的管理与宣传。企业劳动保护工作由安全技术部门负责组织、实施。</a:t>
            </a:r>
            <a:endParaRPr lang="en-US" altLang="zh-CN" sz="1200" dirty="0" smtClean="0"/>
          </a:p>
          <a:p>
            <a:pPr>
              <a:lnSpc>
                <a:spcPct val="200000"/>
              </a:lnSpc>
            </a:pPr>
            <a:r>
              <a:rPr lang="zh-CN" altLang="en-US" sz="1200" dirty="0" smtClean="0"/>
              <a:t>③安全技术。为了消除生产中引起伤亡事故的潜在因素，保证工人在生产中的安全，在技术上采取的各种</a:t>
            </a:r>
            <a:r>
              <a:rPr lang="zh-CN" altLang="en-US" sz="1200" dirty="0" smtClean="0">
                <a:hlinkClick r:id="rId6" action="ppaction://hlinkfile"/>
              </a:rPr>
              <a:t>措施</a:t>
            </a:r>
            <a:r>
              <a:rPr lang="zh-CN" altLang="en-US" sz="1200" dirty="0" smtClean="0"/>
              <a:t>，主要解决防止和消除突然事故对于</a:t>
            </a:r>
            <a:r>
              <a:rPr lang="zh-CN" altLang="en-US" sz="1200" dirty="0" smtClean="0">
                <a:hlinkClick r:id="rId7" action="ppaction://hlinkfile"/>
              </a:rPr>
              <a:t>职工</a:t>
            </a:r>
            <a:r>
              <a:rPr lang="zh-CN" altLang="en-US" sz="1200" dirty="0" smtClean="0"/>
              <a:t>安全的威胁问题。</a:t>
            </a:r>
            <a:endParaRPr lang="en-US" altLang="zh-CN" sz="1200" dirty="0" smtClean="0"/>
          </a:p>
          <a:p>
            <a:pPr>
              <a:lnSpc>
                <a:spcPct val="200000"/>
              </a:lnSpc>
            </a:pPr>
            <a:r>
              <a:rPr lang="zh-CN" altLang="en-US" sz="1200" dirty="0" smtClean="0"/>
              <a:t>④工业卫生。为了改善</a:t>
            </a:r>
            <a:r>
              <a:rPr lang="zh-CN" altLang="en-US" sz="1200" dirty="0" smtClean="0">
                <a:hlinkClick r:id="rId8" action="ppaction://hlinkfile"/>
              </a:rPr>
              <a:t>劳动条件</a:t>
            </a:r>
            <a:r>
              <a:rPr lang="zh-CN" altLang="en-US" sz="1200" dirty="0" smtClean="0"/>
              <a:t>，避免有毒有害物质危害职工健康，防止职业中毒和职业病，在生产中所采取的技术组织措施的总和。它主要解决威胁职工健康的问题，实现文明生产。</a:t>
            </a:r>
            <a:endParaRPr lang="en-US" altLang="zh-CN" sz="1200" dirty="0" smtClean="0"/>
          </a:p>
          <a:p>
            <a:pPr>
              <a:lnSpc>
                <a:spcPct val="200000"/>
              </a:lnSpc>
            </a:pPr>
            <a:r>
              <a:rPr lang="zh-CN" altLang="en-US" sz="1200" dirty="0" smtClean="0"/>
              <a:t>⑤</a:t>
            </a:r>
            <a:r>
              <a:rPr lang="zh-CN" altLang="en-US" sz="1200" dirty="0" smtClean="0">
                <a:hlinkClick r:id="rId9" action="ppaction://hlinkfile"/>
              </a:rPr>
              <a:t>工作时间</a:t>
            </a:r>
            <a:r>
              <a:rPr lang="zh-CN" altLang="en-US" sz="1200" dirty="0" smtClean="0"/>
              <a:t>与休假制度。</a:t>
            </a:r>
            <a:endParaRPr lang="en-US" altLang="zh-CN" sz="1200" dirty="0" smtClean="0"/>
          </a:p>
          <a:p>
            <a:pPr>
              <a:lnSpc>
                <a:spcPct val="200000"/>
              </a:lnSpc>
            </a:pPr>
            <a:r>
              <a:rPr lang="zh-CN" altLang="en-US" sz="1200" dirty="0" smtClean="0"/>
              <a:t>⑥</a:t>
            </a:r>
            <a:r>
              <a:rPr lang="zh-CN" altLang="en-US" sz="1200" dirty="0" smtClean="0">
                <a:solidFill>
                  <a:srgbClr val="FF0000"/>
                </a:solidFill>
              </a:rPr>
              <a:t>女职工与未成年工</a:t>
            </a:r>
            <a:r>
              <a:rPr lang="zh-CN" altLang="en-US" sz="1200" dirty="0" smtClean="0"/>
              <a:t>的特殊保护。不包括劳动权利和</a:t>
            </a:r>
            <a:r>
              <a:rPr lang="zh-CN" altLang="en-US" sz="1200" dirty="0" smtClean="0">
                <a:hlinkClick r:id="rId10" action="ppaction://hlinkfile"/>
              </a:rPr>
              <a:t>劳动报酬</a:t>
            </a:r>
            <a:r>
              <a:rPr lang="zh-CN" altLang="en-US" sz="1200" dirty="0" smtClean="0"/>
              <a:t>等方面内容。</a:t>
            </a:r>
          </a:p>
          <a:p>
            <a:pPr>
              <a:lnSpc>
                <a:spcPct val="200000"/>
              </a:lnSpc>
            </a:pPr>
            <a:r>
              <a:rPr lang="en-US" altLang="zh-CN" sz="1200" dirty="0" smtClean="0"/>
              <a:t/>
            </a:r>
            <a:br>
              <a:rPr lang="en-US" altLang="zh-CN" sz="1200" dirty="0" smtClean="0"/>
            </a:br>
            <a:endParaRPr lang="en-US" altLang="zh-CN" sz="1200" dirty="0" smtClean="0"/>
          </a:p>
          <a:p>
            <a:pPr>
              <a:lnSpc>
                <a:spcPct val="200000"/>
              </a:lnSpc>
            </a:pPr>
            <a:endParaRPr lang="zh-CN" altLang="en-US" sz="1200" dirty="0" smtClean="0"/>
          </a:p>
          <a:p>
            <a:pPr eaLnBrk="0" hangingPunct="0">
              <a:lnSpc>
                <a:spcPct val="200000"/>
              </a:lnSpc>
            </a:pPr>
            <a:endParaRPr lang="en-US" altLang="zh-CN" sz="1200" dirty="0" smtClean="0"/>
          </a:p>
          <a:p>
            <a:pPr eaLnBrk="0" hangingPunct="0">
              <a:lnSpc>
                <a:spcPct val="200000"/>
              </a:lnSpc>
            </a:pPr>
            <a:endParaRPr lang="en-US" altLang="zh-CN" sz="1200" dirty="0" smtClean="0"/>
          </a:p>
          <a:p>
            <a:pPr eaLnBrk="0" hangingPunct="0">
              <a:lnSpc>
                <a:spcPct val="200000"/>
              </a:lnSpc>
            </a:pPr>
            <a:endParaRPr lang="en-US" altLang="zh-CN" dirty="0" smtClean="0"/>
          </a:p>
          <a:p>
            <a:pPr eaLnBrk="0" hangingPunct="0">
              <a:lnSpc>
                <a:spcPct val="200000"/>
              </a:lnSpc>
            </a:pPr>
            <a:endParaRPr lang="zh-CN" altLang="en-US"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5</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3010761" cy="369332"/>
          </a:xfrm>
          <a:prstGeom prst="rect">
            <a:avLst/>
          </a:prstGeom>
        </p:spPr>
        <p:txBody>
          <a:bodyPr wrap="none">
            <a:spAutoFit/>
          </a:bodyPr>
          <a:lstStyle/>
          <a:p>
            <a:pPr eaLnBrk="0" hangingPunct="0"/>
            <a:r>
              <a:rPr lang="zh-CN" altLang="en-US" b="1" dirty="0" smtClean="0">
                <a:solidFill>
                  <a:srgbClr val="000000"/>
                </a:solidFill>
                <a:latin typeface="华文新魏" pitchFamily="2" charset="-122"/>
                <a:ea typeface="华文新魏" pitchFamily="2" charset="-122"/>
              </a:rPr>
              <a:t> 二、劳动保护的目的、意义</a:t>
            </a:r>
            <a:endParaRPr lang="en-US" altLang="zh-CN" b="1" dirty="0">
              <a:solidFill>
                <a:srgbClr val="000000"/>
              </a:solidFill>
              <a:latin typeface="华文新魏" pitchFamily="2" charset="-122"/>
              <a:ea typeface="华文新魏" pitchFamily="2" charset="-122"/>
            </a:endParaRPr>
          </a:p>
        </p:txBody>
      </p:sp>
      <p:sp>
        <p:nvSpPr>
          <p:cNvPr id="17" name="矩形 16"/>
          <p:cNvSpPr/>
          <p:nvPr/>
        </p:nvSpPr>
        <p:spPr>
          <a:xfrm>
            <a:off x="857224" y="785794"/>
            <a:ext cx="8001056" cy="5632311"/>
          </a:xfrm>
          <a:prstGeom prst="rect">
            <a:avLst/>
          </a:prstGeom>
        </p:spPr>
        <p:txBody>
          <a:bodyPr wrap="square">
            <a:spAutoFit/>
          </a:bodyPr>
          <a:lstStyle/>
          <a:p>
            <a:pPr>
              <a:lnSpc>
                <a:spcPct val="200000"/>
              </a:lnSpc>
            </a:pPr>
            <a:r>
              <a:rPr lang="zh-CN" altLang="en-US" sz="1200" b="1" dirty="0" smtClean="0"/>
              <a:t>劳动保护的目的</a:t>
            </a:r>
            <a:r>
              <a:rPr lang="en-US" altLang="zh-CN" sz="1200" b="1" dirty="0" smtClean="0"/>
              <a:t>:</a:t>
            </a:r>
          </a:p>
          <a:p>
            <a:pPr>
              <a:lnSpc>
                <a:spcPct val="200000"/>
              </a:lnSpc>
            </a:pPr>
            <a:r>
              <a:rPr lang="zh-CN" altLang="en-US" sz="1200" dirty="0" smtClean="0"/>
              <a:t>        为</a:t>
            </a:r>
            <a:r>
              <a:rPr lang="zh-CN" altLang="en-US" sz="1200" dirty="0" smtClean="0">
                <a:hlinkClick r:id="rId3" action="ppaction://hlinkfile"/>
              </a:rPr>
              <a:t>劳动者</a:t>
            </a:r>
            <a:r>
              <a:rPr lang="zh-CN" altLang="en-US" sz="1200" dirty="0" smtClean="0"/>
              <a:t>创造安全、卫生、舒适的劳动</a:t>
            </a:r>
            <a:r>
              <a:rPr lang="zh-CN" altLang="en-US" sz="1200" dirty="0" smtClean="0">
                <a:hlinkClick r:id="rId4" action="ppaction://hlinkfile"/>
              </a:rPr>
              <a:t>工作条件</a:t>
            </a:r>
            <a:r>
              <a:rPr lang="zh-CN" altLang="en-US" sz="1200" dirty="0" smtClean="0"/>
              <a:t>，消除和预防劳动生产过程中可能发生的伤亡、</a:t>
            </a:r>
            <a:r>
              <a:rPr lang="zh-CN" altLang="en-US" sz="1200" dirty="0" smtClean="0">
                <a:hlinkClick r:id="rId5" action="ppaction://hlinkfile"/>
              </a:rPr>
              <a:t>职业病</a:t>
            </a:r>
            <a:r>
              <a:rPr lang="zh-CN" altLang="en-US" sz="1200" dirty="0" smtClean="0"/>
              <a:t>和急性职业中毒，保障劳动者以健康的</a:t>
            </a:r>
            <a:r>
              <a:rPr lang="zh-CN" altLang="en-US" sz="1200" dirty="0" smtClean="0">
                <a:hlinkClick r:id="rId6" action="ppaction://hlinkfile"/>
              </a:rPr>
              <a:t>劳动力</a:t>
            </a:r>
            <a:r>
              <a:rPr lang="zh-CN" altLang="en-US" sz="1200" dirty="0" smtClean="0"/>
              <a:t>参加社会生产，促进</a:t>
            </a:r>
            <a:r>
              <a:rPr lang="zh-CN" altLang="en-US" sz="1200" dirty="0" smtClean="0">
                <a:hlinkClick r:id="rId7" action="ppaction://hlinkfile"/>
              </a:rPr>
              <a:t>劳动生产率</a:t>
            </a:r>
            <a:r>
              <a:rPr lang="zh-CN" altLang="en-US" sz="1200" dirty="0" smtClean="0"/>
              <a:t>的提高，保证社会主义现代化建设顺利进行。</a:t>
            </a:r>
            <a:endParaRPr lang="en-US" altLang="zh-CN" sz="1200" dirty="0" smtClean="0"/>
          </a:p>
          <a:p>
            <a:pPr>
              <a:lnSpc>
                <a:spcPct val="200000"/>
              </a:lnSpc>
            </a:pPr>
            <a:endParaRPr lang="en-US" altLang="zh-CN" sz="1200" b="1" dirty="0" smtClean="0"/>
          </a:p>
          <a:p>
            <a:pPr>
              <a:lnSpc>
                <a:spcPct val="200000"/>
              </a:lnSpc>
            </a:pPr>
            <a:r>
              <a:rPr lang="zh-CN" altLang="en-US" sz="1200" b="1" dirty="0" smtClean="0"/>
              <a:t>劳动保护工作的意义</a:t>
            </a:r>
          </a:p>
          <a:p>
            <a:pPr>
              <a:lnSpc>
                <a:spcPct val="200000"/>
              </a:lnSpc>
            </a:pPr>
            <a:r>
              <a:rPr lang="zh-CN" altLang="en-US" sz="1200" dirty="0" smtClean="0"/>
              <a:t>　　保护劳动者在生产劳动过程中的安全与健康，是中国共产党和我们国家的一项基本方针，是坚持社会主义制度的本质要求，是发展生、促进经济建设的一项根本性大事，也是社会主义物质文明和精神文明建设的一项重要内容。 </a:t>
            </a:r>
          </a:p>
          <a:p>
            <a:pPr>
              <a:lnSpc>
                <a:spcPct val="200000"/>
              </a:lnSpc>
            </a:pPr>
            <a:r>
              <a:rPr lang="zh-CN" altLang="en-US" sz="1200" dirty="0" smtClean="0"/>
              <a:t>　　（一）劳动保护是中国共产党和我们国家的一项基本政策。</a:t>
            </a:r>
            <a:endParaRPr lang="en-US" altLang="zh-CN" sz="1200" dirty="0" smtClean="0"/>
          </a:p>
          <a:p>
            <a:pPr>
              <a:lnSpc>
                <a:spcPct val="200000"/>
              </a:lnSpc>
            </a:pPr>
            <a:r>
              <a:rPr lang="en-US" altLang="zh-CN" sz="1200" dirty="0" smtClean="0"/>
              <a:t>       </a:t>
            </a:r>
            <a:r>
              <a:rPr lang="zh-CN" altLang="en-US" sz="1200" dirty="0" smtClean="0"/>
              <a:t>（二）劳动保护是促进国民经济发展的重要条件。</a:t>
            </a:r>
            <a:endParaRPr lang="en-US" altLang="zh-CN" sz="1200" dirty="0" smtClean="0"/>
          </a:p>
          <a:p>
            <a:pPr>
              <a:lnSpc>
                <a:spcPct val="200000"/>
              </a:lnSpc>
            </a:pPr>
            <a:r>
              <a:rPr lang="zh-CN" altLang="en-US" sz="1200" dirty="0" smtClean="0"/>
              <a:t> </a:t>
            </a:r>
          </a:p>
          <a:p>
            <a:pPr eaLnBrk="0" hangingPunct="0">
              <a:lnSpc>
                <a:spcPct val="200000"/>
              </a:lnSpc>
            </a:pPr>
            <a:endParaRPr lang="en-US" altLang="zh-CN" sz="1200" dirty="0" smtClean="0"/>
          </a:p>
          <a:p>
            <a:pPr eaLnBrk="0" hangingPunct="0">
              <a:lnSpc>
                <a:spcPct val="200000"/>
              </a:lnSpc>
            </a:pPr>
            <a:endParaRPr lang="en-US" altLang="zh-CN" sz="1200" dirty="0" smtClean="0"/>
          </a:p>
          <a:p>
            <a:pPr eaLnBrk="0" hangingPunct="0">
              <a:lnSpc>
                <a:spcPct val="200000"/>
              </a:lnSpc>
            </a:pPr>
            <a:endParaRPr lang="en-US" altLang="zh-CN" dirty="0" smtClean="0"/>
          </a:p>
          <a:p>
            <a:pPr eaLnBrk="0" hangingPunct="0">
              <a:lnSpc>
                <a:spcPct val="200000"/>
              </a:lnSpc>
            </a:pPr>
            <a:endParaRPr lang="zh-CN" altLang="en-US" dirty="0" smtClean="0"/>
          </a:p>
        </p:txBody>
      </p:sp>
      <p:sp>
        <p:nvSpPr>
          <p:cNvPr id="13" name="矩形 12"/>
          <p:cNvSpPr/>
          <p:nvPr/>
        </p:nvSpPr>
        <p:spPr>
          <a:xfrm>
            <a:off x="857224" y="4786322"/>
            <a:ext cx="7715304" cy="772071"/>
          </a:xfrm>
          <a:prstGeom prst="rect">
            <a:avLst/>
          </a:prstGeom>
        </p:spPr>
        <p:txBody>
          <a:bodyPr wrap="square">
            <a:spAutoFit/>
          </a:bodyPr>
          <a:lstStyle/>
          <a:p>
            <a:pPr algn="just">
              <a:lnSpc>
                <a:spcPct val="200000"/>
              </a:lnSpc>
              <a:buClr>
                <a:srgbClr val="FF9933"/>
              </a:buClr>
              <a:buFont typeface="Wingdings" pitchFamily="2" charset="2"/>
              <a:buChar char="Ø"/>
            </a:pPr>
            <a:r>
              <a:rPr lang="zh-CN" altLang="en-US" sz="1200" b="1" dirty="0" smtClean="0"/>
              <a:t>在宪法、劳动法中体现了国家意志，对劳动过程中存在着的各种不安全、不卫生因素，要求企业采取（强制性的）各种有效的技术和管理方法来消除，以保障劳动者的安全健康。</a:t>
            </a:r>
            <a:endParaRPr lang="zh-CN" altLang="en-US" sz="1200" b="1"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6</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3472425" cy="369332"/>
          </a:xfrm>
          <a:prstGeom prst="rect">
            <a:avLst/>
          </a:prstGeom>
        </p:spPr>
        <p:txBody>
          <a:bodyPr wrap="none">
            <a:spAutoFit/>
          </a:bodyPr>
          <a:lstStyle/>
          <a:p>
            <a:pPr eaLnBrk="0" hangingPunct="0"/>
            <a:r>
              <a:rPr lang="zh-CN" altLang="en-US" b="1" dirty="0" smtClean="0">
                <a:solidFill>
                  <a:srgbClr val="000000"/>
                </a:solidFill>
                <a:latin typeface="华文新魏" pitchFamily="2" charset="-122"/>
                <a:ea typeface="华文新魏" pitchFamily="2" charset="-122"/>
              </a:rPr>
              <a:t> 三、职业安全卫生的目的、意义</a:t>
            </a:r>
            <a:endParaRPr lang="en-US" altLang="zh-CN" b="1" dirty="0">
              <a:solidFill>
                <a:srgbClr val="000000"/>
              </a:solidFill>
              <a:latin typeface="华文新魏" pitchFamily="2" charset="-122"/>
              <a:ea typeface="华文新魏" pitchFamily="2" charset="-122"/>
            </a:endParaRPr>
          </a:p>
        </p:txBody>
      </p:sp>
      <p:sp>
        <p:nvSpPr>
          <p:cNvPr id="15" name="矩形 14"/>
          <p:cNvSpPr/>
          <p:nvPr/>
        </p:nvSpPr>
        <p:spPr>
          <a:xfrm>
            <a:off x="642910" y="642918"/>
            <a:ext cx="8001056" cy="6463308"/>
          </a:xfrm>
          <a:prstGeom prst="rect">
            <a:avLst/>
          </a:prstGeom>
        </p:spPr>
        <p:txBody>
          <a:bodyPr wrap="square">
            <a:spAutoFit/>
          </a:bodyPr>
          <a:lstStyle/>
          <a:p>
            <a:pPr>
              <a:lnSpc>
                <a:spcPct val="200000"/>
              </a:lnSpc>
            </a:pPr>
            <a:r>
              <a:rPr lang="zh-CN" altLang="en-US" sz="1200" b="1" dirty="0" smtClean="0"/>
              <a:t>职业安全卫生</a:t>
            </a:r>
            <a:r>
              <a:rPr lang="zh-CN" altLang="en-US" sz="1200" dirty="0" smtClean="0"/>
              <a:t>：（国内也称“</a:t>
            </a:r>
            <a:r>
              <a:rPr lang="zh-CN" altLang="en-US" sz="1200" dirty="0" smtClean="0">
                <a:solidFill>
                  <a:srgbClr val="0509BD"/>
                </a:solidFill>
              </a:rPr>
              <a:t>劳动安全卫生</a:t>
            </a:r>
            <a:r>
              <a:rPr lang="zh-CN" altLang="en-US" sz="1200" dirty="0" smtClean="0"/>
              <a:t>”、“劳动保护”）是安全科学研究的主要领域之一，通常是指影响作业场所内员工、临时工、合同工、外来人员和其他人员安全与健康的条件和因素，称为职业安全与卫生</a:t>
            </a:r>
            <a:endParaRPr lang="en-US" altLang="zh-CN" sz="1200" dirty="0" smtClean="0"/>
          </a:p>
          <a:p>
            <a:pPr>
              <a:lnSpc>
                <a:spcPct val="200000"/>
              </a:lnSpc>
            </a:pPr>
            <a:r>
              <a:rPr lang="zh-CN" altLang="en-US" sz="1200" b="1" dirty="0" smtClean="0"/>
              <a:t>职业安全卫生教育的基本内容：</a:t>
            </a:r>
            <a:r>
              <a:rPr lang="zh-CN" altLang="en-US" sz="1200" dirty="0" smtClean="0"/>
              <a:t>主要有</a:t>
            </a:r>
            <a:r>
              <a:rPr lang="zh-CN" altLang="en-US" sz="1200" dirty="0" smtClean="0">
                <a:solidFill>
                  <a:srgbClr val="FF0000"/>
                </a:solidFill>
              </a:rPr>
              <a:t>思想教育、职业安全卫生技术知识教育和典型事故教育</a:t>
            </a:r>
            <a:r>
              <a:rPr lang="zh-CN" altLang="en-US" sz="1200" dirty="0" smtClean="0"/>
              <a:t>。</a:t>
            </a:r>
          </a:p>
          <a:p>
            <a:pPr>
              <a:lnSpc>
                <a:spcPct val="200000"/>
              </a:lnSpc>
            </a:pPr>
            <a:r>
              <a:rPr lang="en-US" altLang="zh-CN" sz="1200" dirty="0" smtClean="0"/>
              <a:t>1</a:t>
            </a:r>
            <a:r>
              <a:rPr lang="zh-CN" altLang="en-US" sz="1200" dirty="0" smtClean="0"/>
              <a:t>、</a:t>
            </a:r>
            <a:r>
              <a:rPr lang="zh-CN" altLang="en-US" sz="1200" b="1" dirty="0" smtClean="0"/>
              <a:t>思想教育包括思想认识教育和劳动纪律教育：</a:t>
            </a:r>
            <a:r>
              <a:rPr lang="zh-CN" altLang="en-US" sz="1200" dirty="0" smtClean="0"/>
              <a:t>思想认识教育主要是通过职业安全卫生政策、法规方面的教育，提高各级领导和广大职工的政策水平，正确理解职业安全卫生方针，严肃认真地执行职业安全卫生法规，做到不违章指挥，不违章作业；劳动纪律教育主要是使管理人员和职工懂得严格遵守劳动纪律对实现安全生产的重要性，提高遵守劳动纪律的自觉性，保障安全生产。</a:t>
            </a:r>
            <a:endParaRPr lang="en-US" altLang="zh-CN" sz="1200" dirty="0" smtClean="0"/>
          </a:p>
          <a:p>
            <a:pPr>
              <a:lnSpc>
                <a:spcPct val="200000"/>
              </a:lnSpc>
            </a:pPr>
            <a:r>
              <a:rPr lang="en-US" altLang="zh-CN" sz="1200" dirty="0" smtClean="0"/>
              <a:t>2</a:t>
            </a:r>
            <a:r>
              <a:rPr lang="zh-CN" altLang="en-US" sz="1200" dirty="0" smtClean="0"/>
              <a:t>、</a:t>
            </a:r>
            <a:r>
              <a:rPr lang="zh-CN" altLang="en-US" sz="1200" b="1" dirty="0" smtClean="0"/>
              <a:t>职业安全卫生技术知识教育包括生产技术知识：</a:t>
            </a:r>
            <a:r>
              <a:rPr lang="zh-CN" altLang="en-US" sz="1200" dirty="0" smtClean="0"/>
              <a:t>基本职业安全卫生技术知识和专业职业安全卫生技术知识。生产技术知识是指企业的基本生产概况、生产技术过程、作业方法或工艺流程、产品的结构性能，所使用的各种机具设备的性能和知识，以及装配、包装、运输、检验等知识。基本职业安全卫生技术知识是指企业内特别危险的设备和区域及其安全防护的基本知识和注意事项；有关电器设备的基本安全知识；有毒、有害的作业防护；一般消防规则；个人防护用品的正确使用，以及伤亡事故的报告办法等。专业职业安全卫生技术知识是指某一特殊工种的职工必须具备的专业职业安全卫生技术知识，包括锅炉、压力容器、电气、焊接、起重机械、防爆、防尘、防毒、瓦斯检验、机动车辆驾驶等专业的安全技术及工业卫生技术知识。</a:t>
            </a:r>
          </a:p>
          <a:p>
            <a:pPr>
              <a:lnSpc>
                <a:spcPct val="200000"/>
              </a:lnSpc>
            </a:pPr>
            <a:r>
              <a:rPr lang="en-US" altLang="zh-CN" sz="1200" dirty="0" smtClean="0"/>
              <a:t>3</a:t>
            </a:r>
            <a:r>
              <a:rPr lang="zh-CN" altLang="en-US" sz="1200" dirty="0" smtClean="0"/>
              <a:t>、</a:t>
            </a:r>
            <a:r>
              <a:rPr lang="zh-CN" altLang="en-US" sz="1200" b="1" dirty="0" smtClean="0"/>
              <a:t>典型事故教育：</a:t>
            </a:r>
            <a:r>
              <a:rPr lang="zh-CN" altLang="en-US" sz="1200" dirty="0" smtClean="0"/>
              <a:t>是结合本企业或外企业的事故教训进行教育，通过典型事故教育可以使各级领导和职工看到违章行为、违章指挥给人民生命和国家财产造成的损失，提高安全意识，从事故中吸取教训，防止类似事故发生。</a:t>
            </a:r>
          </a:p>
          <a:p>
            <a:endParaRPr lang="en-US" altLang="zh-CN" sz="1200" dirty="0" smtClean="0"/>
          </a:p>
          <a:p>
            <a:endParaRPr lang="zh-CN" altLang="en-US" dirty="0"/>
          </a:p>
        </p:txBody>
      </p:sp>
      <p:sp>
        <p:nvSpPr>
          <p:cNvPr id="23" name="矩形 22"/>
          <p:cNvSpPr/>
          <p:nvPr/>
        </p:nvSpPr>
        <p:spPr>
          <a:xfrm>
            <a:off x="571472" y="2143116"/>
            <a:ext cx="7358114" cy="369332"/>
          </a:xfrm>
          <a:prstGeom prst="rect">
            <a:avLst/>
          </a:prstGeom>
        </p:spPr>
        <p:txBody>
          <a:bodyPr wrap="square">
            <a:spAutoFit/>
          </a:bodyPr>
          <a:lstStyle/>
          <a:p>
            <a:r>
              <a:rPr lang="zh-CN" altLang="en-US" dirty="0" smtClean="0"/>
              <a:t> </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7</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4286280" cy="646331"/>
          </a:xfrm>
          <a:prstGeom prst="rect">
            <a:avLst/>
          </a:prstGeom>
        </p:spPr>
        <p:txBody>
          <a:bodyPr wrap="square">
            <a:spAutoFit/>
          </a:bodyPr>
          <a:lstStyle/>
          <a:p>
            <a:pPr eaLnBrk="0" hangingPunct="0"/>
            <a:r>
              <a:rPr lang="zh-CN" altLang="en-US" b="1" dirty="0" smtClean="0">
                <a:solidFill>
                  <a:srgbClr val="000000"/>
                </a:solidFill>
                <a:latin typeface="华文新魏" pitchFamily="2" charset="-122"/>
                <a:ea typeface="华文新魏" pitchFamily="2" charset="-122"/>
              </a:rPr>
              <a:t> 三、职业安全卫生的目的、意义</a:t>
            </a:r>
            <a:endParaRPr lang="en-US" altLang="zh-CN" b="1" dirty="0" smtClean="0">
              <a:solidFill>
                <a:srgbClr val="000000"/>
              </a:solidFill>
              <a:latin typeface="华文新魏" pitchFamily="2" charset="-122"/>
              <a:ea typeface="华文新魏" pitchFamily="2" charset="-122"/>
            </a:endParaRPr>
          </a:p>
          <a:p>
            <a:pPr eaLnBrk="0" hangingPunct="0"/>
            <a:endParaRPr lang="en-US" altLang="zh-CN" b="1" dirty="0">
              <a:solidFill>
                <a:srgbClr val="000000"/>
              </a:solidFill>
              <a:latin typeface="华文新魏" pitchFamily="2" charset="-122"/>
              <a:ea typeface="华文新魏" pitchFamily="2" charset="-122"/>
            </a:endParaRPr>
          </a:p>
        </p:txBody>
      </p:sp>
      <p:sp>
        <p:nvSpPr>
          <p:cNvPr id="15" name="矩形 14"/>
          <p:cNvSpPr/>
          <p:nvPr/>
        </p:nvSpPr>
        <p:spPr>
          <a:xfrm>
            <a:off x="642910" y="642918"/>
            <a:ext cx="8001056" cy="7386638"/>
          </a:xfrm>
          <a:prstGeom prst="rect">
            <a:avLst/>
          </a:prstGeom>
        </p:spPr>
        <p:txBody>
          <a:bodyPr wrap="square">
            <a:spAutoFit/>
          </a:bodyPr>
          <a:lstStyle/>
          <a:p>
            <a:pPr>
              <a:lnSpc>
                <a:spcPct val="200000"/>
              </a:lnSpc>
            </a:pPr>
            <a:r>
              <a:rPr lang="zh-CN" altLang="en-US" sz="1200" b="1" dirty="0" smtClean="0"/>
              <a:t>职业安全卫生目的</a:t>
            </a:r>
            <a:r>
              <a:rPr lang="zh-CN" altLang="en-US" sz="1200" dirty="0" smtClean="0"/>
              <a:t>：基本与劳动保护是一致，保障劳动者以健康的</a:t>
            </a:r>
            <a:r>
              <a:rPr lang="zh-CN" altLang="en-US" sz="1200" dirty="0" smtClean="0">
                <a:hlinkClick r:id="rId3" action="ppaction://hlinkfile"/>
              </a:rPr>
              <a:t>劳动力</a:t>
            </a:r>
            <a:r>
              <a:rPr lang="zh-CN" altLang="en-US" sz="1200" dirty="0" smtClean="0"/>
              <a:t>参加社会生产，促进</a:t>
            </a:r>
            <a:r>
              <a:rPr lang="zh-CN" altLang="en-US" sz="1200" dirty="0" smtClean="0">
                <a:hlinkClick r:id="rId4" action="ppaction://hlinkfile"/>
              </a:rPr>
              <a:t>劳动生产率</a:t>
            </a:r>
            <a:r>
              <a:rPr lang="zh-CN" altLang="en-US" sz="1200" dirty="0" smtClean="0"/>
              <a:t>的提高，保证社会主义现代化建设顺利进行；职业安全卫生针对的对象是人的防护，而不是环境的保护。</a:t>
            </a:r>
            <a:endParaRPr lang="en-US" altLang="zh-CN" sz="1200" dirty="0" smtClean="0"/>
          </a:p>
          <a:p>
            <a:pPr>
              <a:lnSpc>
                <a:spcPct val="200000"/>
              </a:lnSpc>
            </a:pPr>
            <a:r>
              <a:rPr lang="zh-CN" altLang="en-US" sz="1200" b="1" dirty="0" smtClean="0"/>
              <a:t>特征</a:t>
            </a:r>
          </a:p>
          <a:p>
            <a:pPr>
              <a:lnSpc>
                <a:spcPct val="200000"/>
              </a:lnSpc>
            </a:pPr>
            <a:r>
              <a:rPr lang="en-US" altLang="zh-CN" sz="1200" b="1" dirty="0" smtClean="0"/>
              <a:t>1</a:t>
            </a:r>
            <a:r>
              <a:rPr lang="zh-CN" altLang="en-US" sz="1200" b="1" dirty="0" smtClean="0"/>
              <a:t>．普遍的适用性</a:t>
            </a:r>
            <a:endParaRPr lang="en-US" altLang="zh-CN" sz="1200" b="1" dirty="0" smtClean="0"/>
          </a:p>
          <a:p>
            <a:pPr>
              <a:lnSpc>
                <a:spcPct val="200000"/>
              </a:lnSpc>
            </a:pPr>
            <a:r>
              <a:rPr lang="zh-CN" altLang="en-US" sz="1200" dirty="0" smtClean="0"/>
              <a:t>　审核规范适用于任何规模和类型的用人单位，并适用于各种地理、文化和社会条件。因此，审核规范具有广泛的适用性。不同的用人单位可以审核规范为一般原则，根据其自身情况实现职业安全健康管理体系要素的要求，使用人单位的职业安全健康管理体系更好地满足其安全健康管理的实际需要。</a:t>
            </a:r>
            <a:endParaRPr lang="zh-CN" altLang="en-US" sz="1200" b="1" dirty="0" smtClean="0"/>
          </a:p>
          <a:p>
            <a:pPr>
              <a:lnSpc>
                <a:spcPct val="200000"/>
              </a:lnSpc>
            </a:pPr>
            <a:r>
              <a:rPr lang="en-US" altLang="zh-CN" sz="1200" b="1" dirty="0" smtClean="0"/>
              <a:t>2</a:t>
            </a:r>
            <a:r>
              <a:rPr lang="zh-CN" altLang="en-US" sz="1200" b="1" dirty="0" smtClean="0"/>
              <a:t>．很大的灵活性</a:t>
            </a:r>
            <a:endParaRPr lang="en-US" altLang="zh-CN" sz="1200" b="1" dirty="0" smtClean="0"/>
          </a:p>
          <a:p>
            <a:pPr>
              <a:lnSpc>
                <a:spcPct val="200000"/>
              </a:lnSpc>
            </a:pPr>
            <a:r>
              <a:rPr lang="zh-CN" altLang="en-US" sz="1200" dirty="0" smtClean="0"/>
              <a:t>希望实施</a:t>
            </a:r>
            <a:r>
              <a:rPr lang="en-US" altLang="zh-CN" sz="1200" dirty="0" smtClean="0"/>
              <a:t>OSHMS</a:t>
            </a:r>
            <a:r>
              <a:rPr lang="zh-CN" altLang="en-US" sz="1200" dirty="0" smtClean="0"/>
              <a:t>的用人单位范围广泛，他们的技术和经济条件不同，因此灵活性是</a:t>
            </a:r>
            <a:r>
              <a:rPr lang="en-US" altLang="zh-CN" sz="1200" dirty="0" smtClean="0"/>
              <a:t>OSHMS</a:t>
            </a:r>
            <a:r>
              <a:rPr lang="zh-CN" altLang="en-US" sz="1200" dirty="0" smtClean="0"/>
              <a:t>审核规范的必然特点。实施</a:t>
            </a:r>
            <a:r>
              <a:rPr lang="en-US" altLang="zh-CN" sz="1200" dirty="0" smtClean="0"/>
              <a:t>OSHMS</a:t>
            </a:r>
            <a:r>
              <a:rPr lang="zh-CN" altLang="en-US" sz="1200" dirty="0" smtClean="0"/>
              <a:t>的目的是帮助用人单位改进其职业安全健康管理工作。审核规范为用人单位提供了系统地进行要素管理和承诺兑现的方法，要求用人单位在建立</a:t>
            </a:r>
            <a:r>
              <a:rPr lang="en-US" altLang="zh-CN" sz="1200" dirty="0" smtClean="0"/>
              <a:t>OSHMS</a:t>
            </a:r>
            <a:r>
              <a:rPr lang="zh-CN" altLang="en-US" sz="1200" dirty="0" smtClean="0"/>
              <a:t>时必须遵守国家的法律法规和相关的承诺。</a:t>
            </a:r>
            <a:endParaRPr lang="zh-CN" altLang="en-US" sz="1200" b="1" dirty="0" smtClean="0"/>
          </a:p>
          <a:p>
            <a:pPr>
              <a:lnSpc>
                <a:spcPct val="200000"/>
              </a:lnSpc>
            </a:pPr>
            <a:r>
              <a:rPr lang="en-US" altLang="zh-CN" sz="1200" b="1" dirty="0" smtClean="0"/>
              <a:t>3</a:t>
            </a:r>
            <a:r>
              <a:rPr lang="zh-CN" altLang="en-US" sz="1200" b="1" dirty="0" smtClean="0"/>
              <a:t>．实施的系统性</a:t>
            </a:r>
            <a:endParaRPr lang="en-US" altLang="zh-CN" sz="1200" b="1" dirty="0" smtClean="0"/>
          </a:p>
          <a:p>
            <a:pPr>
              <a:lnSpc>
                <a:spcPct val="200000"/>
              </a:lnSpc>
            </a:pPr>
            <a:r>
              <a:rPr lang="zh-CN" altLang="en-US" sz="1200" dirty="0" smtClean="0"/>
              <a:t>　职业安全健康管理体系强调结构化、程序化、文件化管理手段。首先，它强调组织机构方面的系统性</a:t>
            </a:r>
            <a:r>
              <a:rPr lang="en-US" altLang="zh-CN" sz="1200" dirty="0" smtClean="0"/>
              <a:t>——</a:t>
            </a:r>
            <a:r>
              <a:rPr lang="zh-CN" altLang="en-US" sz="1200" dirty="0" smtClean="0"/>
              <a:t>要求在用人单位的职业安全健康管理中，不仅要有从基层岗位到最高管理层之间的运作系统，同时还要有一个监控系统。其次，它要求组织实行程序化管理，从而实现对管理过程的全面的系统控制。</a:t>
            </a:r>
            <a:endParaRPr lang="zh-CN" altLang="en-US" sz="1200" b="1" dirty="0" smtClean="0"/>
          </a:p>
          <a:p>
            <a:pPr>
              <a:lnSpc>
                <a:spcPct val="200000"/>
              </a:lnSpc>
            </a:pPr>
            <a:endParaRPr lang="en-US" altLang="zh-CN" sz="1200" b="1" dirty="0" smtClean="0"/>
          </a:p>
          <a:p>
            <a:pPr>
              <a:lnSpc>
                <a:spcPct val="200000"/>
              </a:lnSpc>
            </a:pPr>
            <a:endParaRPr lang="en-US" altLang="zh-CN" sz="1200" b="1" dirty="0" smtClean="0"/>
          </a:p>
          <a:p>
            <a:pPr>
              <a:lnSpc>
                <a:spcPct val="200000"/>
              </a:lnSpc>
            </a:pPr>
            <a:endParaRPr lang="en-US" altLang="zh-CN" sz="1200" dirty="0" smtClean="0"/>
          </a:p>
          <a:p>
            <a:pPr>
              <a:lnSpc>
                <a:spcPct val="200000"/>
              </a:lnSpc>
            </a:pPr>
            <a:endParaRPr lang="en-US" altLang="zh-CN" sz="1200" dirty="0" smtClean="0"/>
          </a:p>
          <a:p>
            <a:endParaRPr lang="zh-CN" altLang="en-US" dirty="0"/>
          </a:p>
        </p:txBody>
      </p:sp>
      <p:sp>
        <p:nvSpPr>
          <p:cNvPr id="23" name="矩形 22"/>
          <p:cNvSpPr/>
          <p:nvPr/>
        </p:nvSpPr>
        <p:spPr>
          <a:xfrm>
            <a:off x="571472" y="2143116"/>
            <a:ext cx="7358114" cy="369332"/>
          </a:xfrm>
          <a:prstGeom prst="rect">
            <a:avLst/>
          </a:prstGeom>
        </p:spPr>
        <p:txBody>
          <a:bodyPr wrap="square">
            <a:spAutoFit/>
          </a:bodyPr>
          <a:lstStyle/>
          <a:p>
            <a:r>
              <a:rPr lang="zh-CN" altLang="en-US" dirty="0" smtClean="0"/>
              <a:t> </a:t>
            </a:r>
          </a:p>
        </p:txBody>
      </p:sp>
      <p:sp>
        <p:nvSpPr>
          <p:cNvPr id="12" name="矩形 11"/>
          <p:cNvSpPr/>
          <p:nvPr/>
        </p:nvSpPr>
        <p:spPr>
          <a:xfrm>
            <a:off x="714348" y="1142984"/>
            <a:ext cx="5786462" cy="646331"/>
          </a:xfrm>
          <a:prstGeom prst="rect">
            <a:avLst/>
          </a:prstGeom>
        </p:spPr>
        <p:txBody>
          <a:bodyPr wrap="square">
            <a:spAutoFit/>
          </a:bodyPr>
          <a:lstStyle/>
          <a:p>
            <a:endParaRPr lang="zh-CN" altLang="en-US" b="1" dirty="0" smtClean="0"/>
          </a:p>
          <a:p>
            <a:r>
              <a:rPr lang="zh-CN" altLang="en-US" dirty="0" smtClean="0"/>
              <a:t>　　</a:t>
            </a:r>
            <a:endParaRPr lang="zh-CN" altLang="en-US"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8</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4286280" cy="646331"/>
          </a:xfrm>
          <a:prstGeom prst="rect">
            <a:avLst/>
          </a:prstGeom>
        </p:spPr>
        <p:txBody>
          <a:bodyPr wrap="square">
            <a:spAutoFit/>
          </a:bodyPr>
          <a:lstStyle/>
          <a:p>
            <a:pPr eaLnBrk="0" hangingPunct="0"/>
            <a:r>
              <a:rPr lang="zh-CN" altLang="en-US" b="1" dirty="0" smtClean="0">
                <a:solidFill>
                  <a:srgbClr val="000000"/>
                </a:solidFill>
                <a:latin typeface="华文新魏" pitchFamily="2" charset="-122"/>
                <a:ea typeface="华文新魏" pitchFamily="2" charset="-122"/>
              </a:rPr>
              <a:t> 三、职业安全卫生的目的、意义</a:t>
            </a:r>
            <a:endParaRPr lang="en-US" altLang="zh-CN" b="1" dirty="0" smtClean="0">
              <a:solidFill>
                <a:srgbClr val="000000"/>
              </a:solidFill>
              <a:latin typeface="华文新魏" pitchFamily="2" charset="-122"/>
              <a:ea typeface="华文新魏" pitchFamily="2" charset="-122"/>
            </a:endParaRPr>
          </a:p>
          <a:p>
            <a:pPr eaLnBrk="0" hangingPunct="0"/>
            <a:endParaRPr lang="en-US" altLang="zh-CN" b="1" dirty="0">
              <a:solidFill>
                <a:srgbClr val="000000"/>
              </a:solidFill>
              <a:latin typeface="华文新魏" pitchFamily="2" charset="-122"/>
              <a:ea typeface="华文新魏" pitchFamily="2" charset="-122"/>
            </a:endParaRPr>
          </a:p>
        </p:txBody>
      </p:sp>
      <p:sp>
        <p:nvSpPr>
          <p:cNvPr id="15" name="矩形 14"/>
          <p:cNvSpPr/>
          <p:nvPr/>
        </p:nvSpPr>
        <p:spPr>
          <a:xfrm>
            <a:off x="642910" y="642918"/>
            <a:ext cx="8001056" cy="8125301"/>
          </a:xfrm>
          <a:prstGeom prst="rect">
            <a:avLst/>
          </a:prstGeom>
        </p:spPr>
        <p:txBody>
          <a:bodyPr wrap="square">
            <a:spAutoFit/>
          </a:bodyPr>
          <a:lstStyle/>
          <a:p>
            <a:pPr>
              <a:lnSpc>
                <a:spcPct val="200000"/>
              </a:lnSpc>
            </a:pPr>
            <a:r>
              <a:rPr lang="en-US" altLang="zh-CN" sz="1200" b="1" dirty="0" smtClean="0"/>
              <a:t>4</a:t>
            </a:r>
            <a:r>
              <a:rPr lang="zh-CN" altLang="en-US" sz="1200" b="1" dirty="0" smtClean="0"/>
              <a:t>．未对用人单位提出绝对的绩效要求</a:t>
            </a:r>
            <a:endParaRPr lang="en-US" altLang="zh-CN" sz="1200" b="1" dirty="0" smtClean="0"/>
          </a:p>
          <a:p>
            <a:pPr>
              <a:lnSpc>
                <a:spcPct val="200000"/>
              </a:lnSpc>
            </a:pPr>
            <a:r>
              <a:rPr lang="zh-CN" altLang="en-US" sz="1200" dirty="0" smtClean="0"/>
              <a:t>审核规范中要求用人单位在其职业安全健康方针中作出遵守有关法律法规和持续改进、事故预防与保护员工安全健康的承诺，其他要素中没有提出用人单位职业安全健索绩效的绝对要求，不包含任何劳动条件、危害治理技术与水平的内容。因此，用人单位的技术水平和职业安全健康绩效水平可根据用人单位的自身状况确定，因而两个从事类似活动、却具有不同的职业安全健康绩效的用人单位，都可能满足审核规范的要求。此外，用人单位实施</a:t>
            </a:r>
            <a:r>
              <a:rPr lang="en-US" altLang="zh-CN" sz="1200" dirty="0" smtClean="0"/>
              <a:t>OSHMS</a:t>
            </a:r>
            <a:r>
              <a:rPr lang="zh-CN" altLang="en-US" sz="1200" dirty="0" smtClean="0"/>
              <a:t>时，可根据自身的经济技术能力和管理水平提出</a:t>
            </a:r>
            <a:r>
              <a:rPr lang="en-US" altLang="zh-CN" sz="1200" dirty="0" smtClean="0"/>
              <a:t>OSHMS</a:t>
            </a:r>
            <a:r>
              <a:rPr lang="zh-CN" altLang="en-US" sz="1200" dirty="0" smtClean="0"/>
              <a:t>绩效的指标要求，提高用人单位的职业安全健康绩效。审核规范本身主要着重于系统地采用和实施一系列管理手段，并未提出具体的改进措施与方法要求。用人单位根据审核规范建立</a:t>
            </a:r>
            <a:r>
              <a:rPr lang="en-US" altLang="zh-CN" sz="1200" dirty="0" smtClean="0"/>
              <a:t>OSHMS</a:t>
            </a:r>
            <a:r>
              <a:rPr lang="zh-CN" altLang="en-US" sz="1200" dirty="0" smtClean="0"/>
              <a:t>，并不意味着不发生工伤事故和职业病，用人单位应以现状为绩效改进的基础，按照职业安全健康管理体系中所要求的持续改进机制来实现风险控制的完善，以求得最佳的安全健康管理效益。</a:t>
            </a:r>
            <a:endParaRPr lang="zh-CN" altLang="en-US" sz="1200" b="1" dirty="0" smtClean="0"/>
          </a:p>
          <a:p>
            <a:pPr>
              <a:lnSpc>
                <a:spcPct val="200000"/>
              </a:lnSpc>
            </a:pPr>
            <a:r>
              <a:rPr lang="en-US" altLang="zh-CN" sz="1200" b="1" dirty="0" smtClean="0"/>
              <a:t>5</a:t>
            </a:r>
            <a:r>
              <a:rPr lang="zh-CN" altLang="en-US" sz="1200" b="1" dirty="0" smtClean="0"/>
              <a:t>．遵循自愿的原则</a:t>
            </a:r>
            <a:endParaRPr lang="en-US" altLang="zh-CN" sz="1200" b="1" dirty="0" smtClean="0"/>
          </a:p>
          <a:p>
            <a:pPr>
              <a:lnSpc>
                <a:spcPct val="200000"/>
              </a:lnSpc>
            </a:pPr>
            <a:r>
              <a:rPr lang="zh-CN" altLang="en-US" sz="1200" dirty="0" smtClean="0"/>
              <a:t>不改变用人单位所承担的法律责任 </a:t>
            </a:r>
            <a:r>
              <a:rPr lang="en-US" altLang="zh-CN" sz="1200" dirty="0" smtClean="0"/>
              <a:t>OSHMS</a:t>
            </a:r>
            <a:r>
              <a:rPr lang="zh-CN" altLang="en-US" sz="1200" dirty="0" smtClean="0"/>
              <a:t>是用人单位进行安全健康系统化管理的一种工具，</a:t>
            </a:r>
            <a:r>
              <a:rPr lang="en-US" altLang="zh-CN" sz="1200" dirty="0" smtClean="0"/>
              <a:t>OSHMS</a:t>
            </a:r>
            <a:r>
              <a:rPr lang="zh-CN" altLang="en-US" sz="1200" dirty="0" smtClean="0"/>
              <a:t>审核规范的目的在于规定并运用有效的管理机制，帮助用人单位实现其职业安全健康目标，不是强制性标准。各类用人单位是否执行</a:t>
            </a:r>
            <a:r>
              <a:rPr lang="en-US" altLang="zh-CN" sz="1200" dirty="0" smtClean="0"/>
              <a:t>OSHMS</a:t>
            </a:r>
            <a:r>
              <a:rPr lang="zh-CN" altLang="en-US" sz="1200" dirty="0" smtClean="0"/>
              <a:t>审核规范，是否建立和保持职业安全健康管理体系，是否进行</a:t>
            </a:r>
            <a:r>
              <a:rPr lang="en-US" altLang="zh-CN" sz="1200" dirty="0" smtClean="0"/>
              <a:t>OSHMS</a:t>
            </a:r>
            <a:r>
              <a:rPr lang="zh-CN" altLang="en-US" sz="1200" dirty="0" smtClean="0"/>
              <a:t>认证都取决于用人单位自身的意愿，不能以行政或其他方式要求或迫使用人单位实施，实施过程中也不应改变用人单位原有的法律责任。相反，用人单仕在实施审核规范时应以我国的国家、地方、行业等各方面的法律、法规和其他要求为基础，从对法律法规的获取、识别、传达、评价等环节来实现对其遵守的承诺。</a:t>
            </a:r>
            <a:endParaRPr lang="en-US" altLang="zh-CN" sz="1200" b="1" dirty="0" smtClean="0"/>
          </a:p>
          <a:p>
            <a:pPr>
              <a:lnSpc>
                <a:spcPct val="200000"/>
              </a:lnSpc>
            </a:pPr>
            <a:endParaRPr lang="en-US" altLang="zh-CN" sz="1200" b="1" dirty="0" smtClean="0"/>
          </a:p>
          <a:p>
            <a:pPr>
              <a:lnSpc>
                <a:spcPct val="200000"/>
              </a:lnSpc>
            </a:pPr>
            <a:endParaRPr lang="en-US" altLang="zh-CN" sz="1200" b="1" dirty="0" smtClean="0"/>
          </a:p>
          <a:p>
            <a:pPr>
              <a:lnSpc>
                <a:spcPct val="200000"/>
              </a:lnSpc>
            </a:pPr>
            <a:endParaRPr lang="en-US" altLang="zh-CN" sz="1200" b="1" dirty="0" smtClean="0"/>
          </a:p>
          <a:p>
            <a:pPr>
              <a:lnSpc>
                <a:spcPct val="200000"/>
              </a:lnSpc>
            </a:pPr>
            <a:endParaRPr lang="en-US" altLang="zh-CN" sz="1200" dirty="0" smtClean="0"/>
          </a:p>
          <a:p>
            <a:pPr>
              <a:lnSpc>
                <a:spcPct val="200000"/>
              </a:lnSpc>
            </a:pPr>
            <a:endParaRPr lang="en-US" altLang="zh-CN" sz="1200" dirty="0" smtClean="0"/>
          </a:p>
          <a:p>
            <a:endParaRPr lang="zh-CN" altLang="en-US" dirty="0"/>
          </a:p>
        </p:txBody>
      </p:sp>
      <p:sp>
        <p:nvSpPr>
          <p:cNvPr id="23" name="矩形 22"/>
          <p:cNvSpPr/>
          <p:nvPr/>
        </p:nvSpPr>
        <p:spPr>
          <a:xfrm>
            <a:off x="571472" y="2143116"/>
            <a:ext cx="7358114" cy="369332"/>
          </a:xfrm>
          <a:prstGeom prst="rect">
            <a:avLst/>
          </a:prstGeom>
        </p:spPr>
        <p:txBody>
          <a:bodyPr wrap="square">
            <a:spAutoFit/>
          </a:bodyPr>
          <a:lstStyle/>
          <a:p>
            <a:r>
              <a:rPr lang="zh-CN" altLang="en-US" dirty="0" smtClean="0"/>
              <a:t> </a:t>
            </a:r>
          </a:p>
        </p:txBody>
      </p:sp>
      <p:sp>
        <p:nvSpPr>
          <p:cNvPr id="12" name="矩形 11"/>
          <p:cNvSpPr/>
          <p:nvPr/>
        </p:nvSpPr>
        <p:spPr>
          <a:xfrm>
            <a:off x="714348" y="1142984"/>
            <a:ext cx="5786462" cy="646331"/>
          </a:xfrm>
          <a:prstGeom prst="rect">
            <a:avLst/>
          </a:prstGeom>
        </p:spPr>
        <p:txBody>
          <a:bodyPr wrap="square">
            <a:spAutoFit/>
          </a:bodyPr>
          <a:lstStyle/>
          <a:p>
            <a:endParaRPr lang="zh-CN" altLang="en-US" b="1" dirty="0" smtClean="0"/>
          </a:p>
          <a:p>
            <a:r>
              <a:rPr lang="zh-CN" altLang="en-US" dirty="0" smtClean="0"/>
              <a:t>　　</a:t>
            </a:r>
            <a:endParaRPr lang="zh-CN" altLang="en-US"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
          <p:cNvGrpSpPr>
            <a:grpSpLocks/>
          </p:cNvGrpSpPr>
          <p:nvPr/>
        </p:nvGrpSpPr>
        <p:grpSpPr bwMode="auto">
          <a:xfrm>
            <a:off x="0" y="0"/>
            <a:ext cx="9144000" cy="6862763"/>
            <a:chOff x="0" y="0"/>
            <a:chExt cx="9144000" cy="6862783"/>
          </a:xfrm>
        </p:grpSpPr>
        <p:sp>
          <p:nvSpPr>
            <p:cNvPr id="18" name="矩形 17"/>
            <p:cNvSpPr/>
            <p:nvPr/>
          </p:nvSpPr>
          <p:spPr bwMode="auto">
            <a:xfrm>
              <a:off x="0" y="6505594"/>
              <a:ext cx="9144000" cy="357189"/>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bwMode="auto">
            <a:xfrm>
              <a:off x="0" y="6500832"/>
              <a:ext cx="1857375"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050" dirty="0">
                  <a:solidFill>
                    <a:schemeClr val="tx1">
                      <a:tint val="75000"/>
                    </a:schemeClr>
                  </a:solidFill>
                  <a:latin typeface="Georgia" pitchFamily="18" charset="0"/>
                </a:rPr>
                <a:t>WWW.CMSCL.COM</a:t>
              </a:r>
              <a:endParaRPr lang="zh-CN" altLang="en-US" sz="1050" dirty="0">
                <a:solidFill>
                  <a:schemeClr val="tx1">
                    <a:tint val="75000"/>
                  </a:schemeClr>
                </a:solidFill>
                <a:latin typeface="Georgia" pitchFamily="18" charset="0"/>
              </a:endParaRPr>
            </a:p>
          </p:txBody>
        </p:sp>
        <p:sp>
          <p:nvSpPr>
            <p:cNvPr id="20" name="矩形 19"/>
            <p:cNvSpPr/>
            <p:nvPr/>
          </p:nvSpPr>
          <p:spPr bwMode="auto">
            <a:xfrm>
              <a:off x="5937250" y="52388"/>
              <a:ext cx="3187700" cy="357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100" dirty="0">
                  <a:solidFill>
                    <a:schemeClr val="tx2">
                      <a:lumMod val="75000"/>
                    </a:schemeClr>
                  </a:solidFill>
                  <a:latin typeface="微软雅黑" pitchFamily="34" charset="-122"/>
                  <a:ea typeface="微软雅黑" pitchFamily="34" charset="-122"/>
                </a:rPr>
                <a:t>以人为本     精益管理    创新超越    诚信共赢</a:t>
              </a:r>
            </a:p>
          </p:txBody>
        </p:sp>
        <p:cxnSp>
          <p:nvCxnSpPr>
            <p:cNvPr id="21" name="直接连接符 20"/>
            <p:cNvCxnSpPr/>
            <p:nvPr/>
          </p:nvCxnSpPr>
          <p:spPr bwMode="auto">
            <a:xfrm>
              <a:off x="828675" y="473076"/>
              <a:ext cx="8315325" cy="1588"/>
            </a:xfrm>
            <a:prstGeom prst="line">
              <a:avLst/>
            </a:prstGeom>
            <a:ln w="28575">
              <a:solidFill>
                <a:srgbClr val="214F87"/>
              </a:solidFill>
            </a:ln>
          </p:spPr>
          <p:style>
            <a:lnRef idx="1">
              <a:schemeClr val="accent1"/>
            </a:lnRef>
            <a:fillRef idx="0">
              <a:schemeClr val="accent1"/>
            </a:fillRef>
            <a:effectRef idx="0">
              <a:schemeClr val="accent1"/>
            </a:effectRef>
            <a:fontRef idx="minor">
              <a:schemeClr val="tx1"/>
            </a:fontRef>
          </p:style>
        </p:cxnSp>
        <p:pic>
          <p:nvPicPr>
            <p:cNvPr id="23576" name="Picture 3" descr="司标"/>
            <p:cNvPicPr>
              <a:picLocks noChangeAspect="1" noChangeArrowheads="1"/>
            </p:cNvPicPr>
            <p:nvPr/>
          </p:nvPicPr>
          <p:blipFill>
            <a:blip r:embed="rId2">
              <a:clrChange>
                <a:clrFrom>
                  <a:srgbClr val="FFFFFF"/>
                </a:clrFrom>
                <a:clrTo>
                  <a:srgbClr val="FFFFFF">
                    <a:alpha val="0"/>
                  </a:srgbClr>
                </a:clrTo>
              </a:clrChange>
            </a:blip>
            <a:srcRect r="6494" b="12338"/>
            <a:stretch>
              <a:fillRect/>
            </a:stretch>
          </p:blipFill>
          <p:spPr bwMode="auto">
            <a:xfrm>
              <a:off x="0" y="0"/>
              <a:ext cx="760444" cy="714356"/>
            </a:xfrm>
            <a:prstGeom prst="rect">
              <a:avLst/>
            </a:prstGeom>
            <a:noFill/>
            <a:ln w="9525">
              <a:noFill/>
              <a:miter lim="800000"/>
              <a:headEnd/>
              <a:tailEnd/>
            </a:ln>
          </p:spPr>
        </p:pic>
      </p:grpSp>
      <p:sp>
        <p:nvSpPr>
          <p:cNvPr id="23554" name="灯片编号占位符 4"/>
          <p:cNvSpPr>
            <a:spLocks noGrp="1"/>
          </p:cNvSpPr>
          <p:nvPr>
            <p:ph type="sldNum" sz="quarter" idx="12"/>
          </p:nvPr>
        </p:nvSpPr>
        <p:spPr bwMode="auto">
          <a:xfrm>
            <a:off x="6975475" y="6497638"/>
            <a:ext cx="2133600" cy="360362"/>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BE9BAAF-C9DB-4DBA-AF40-F8675E6CC743}" type="slidenum">
              <a:rPr lang="zh-CN" altLang="en-US" sz="2000" b="1" smtClean="0">
                <a:solidFill>
                  <a:srgbClr val="FFFFFF"/>
                </a:solidFill>
                <a:latin typeface="微软雅黑" pitchFamily="34" charset="-122"/>
                <a:ea typeface="微软雅黑" pitchFamily="34" charset="-122"/>
              </a:rPr>
              <a:pPr fontAlgn="base">
                <a:spcBef>
                  <a:spcPct val="0"/>
                </a:spcBef>
                <a:spcAft>
                  <a:spcPct val="0"/>
                </a:spcAft>
              </a:pPr>
              <a:t>9</a:t>
            </a:fld>
            <a:endParaRPr lang="en-US" altLang="zh-CN" sz="2000" b="1" smtClean="0">
              <a:solidFill>
                <a:srgbClr val="FFFFFF"/>
              </a:solidFill>
              <a:latin typeface="微软雅黑" pitchFamily="34" charset="-122"/>
              <a:ea typeface="微软雅黑" pitchFamily="34" charset="-122"/>
            </a:endParaRPr>
          </a:p>
        </p:txBody>
      </p:sp>
      <p:sp>
        <p:nvSpPr>
          <p:cNvPr id="26" name="矩形 25"/>
          <p:cNvSpPr/>
          <p:nvPr/>
        </p:nvSpPr>
        <p:spPr>
          <a:xfrm>
            <a:off x="928662" y="142852"/>
            <a:ext cx="5072098" cy="369332"/>
          </a:xfrm>
          <a:prstGeom prst="rect">
            <a:avLst/>
          </a:prstGeom>
        </p:spPr>
        <p:txBody>
          <a:bodyPr wrap="square">
            <a:spAutoFit/>
          </a:bodyPr>
          <a:lstStyle/>
          <a:p>
            <a:pPr algn="ctr" eaLnBrk="0" hangingPunct="0"/>
            <a:r>
              <a:rPr lang="zh-CN" altLang="en-US" b="1" dirty="0" smtClean="0">
                <a:solidFill>
                  <a:srgbClr val="000000"/>
                </a:solidFill>
                <a:latin typeface="华文新魏" pitchFamily="2" charset="-122"/>
                <a:ea typeface="华文新魏" pitchFamily="2" charset="-122"/>
              </a:rPr>
              <a:t>四、</a:t>
            </a:r>
            <a:r>
              <a:rPr lang="zh-CN" altLang="en-US" b="1" dirty="0" smtClean="0">
                <a:latin typeface="华文新魏" pitchFamily="2" charset="-122"/>
                <a:ea typeface="华文新魏" pitchFamily="2" charset="-122"/>
              </a:rPr>
              <a:t>劳动保护与员工职业安全卫生分类以及防范</a:t>
            </a:r>
            <a:endParaRPr lang="en-US" altLang="zh-CN" b="1" dirty="0">
              <a:latin typeface="华文新魏" pitchFamily="2" charset="-122"/>
              <a:ea typeface="华文新魏" pitchFamily="2" charset="-122"/>
            </a:endParaRPr>
          </a:p>
        </p:txBody>
      </p:sp>
      <p:sp>
        <p:nvSpPr>
          <p:cNvPr id="23" name="矩形 22"/>
          <p:cNvSpPr/>
          <p:nvPr/>
        </p:nvSpPr>
        <p:spPr>
          <a:xfrm>
            <a:off x="571472" y="2143116"/>
            <a:ext cx="7358114" cy="369332"/>
          </a:xfrm>
          <a:prstGeom prst="rect">
            <a:avLst/>
          </a:prstGeom>
        </p:spPr>
        <p:txBody>
          <a:bodyPr wrap="square">
            <a:spAutoFit/>
          </a:bodyPr>
          <a:lstStyle/>
          <a:p>
            <a:r>
              <a:rPr lang="zh-CN" altLang="en-US" dirty="0" smtClean="0"/>
              <a:t> </a:t>
            </a:r>
          </a:p>
        </p:txBody>
      </p:sp>
      <p:sp>
        <p:nvSpPr>
          <p:cNvPr id="16" name="Rectangle 3"/>
          <p:cNvSpPr txBox="1">
            <a:spLocks noChangeArrowheads="1"/>
          </p:cNvSpPr>
          <p:nvPr/>
        </p:nvSpPr>
        <p:spPr bwMode="auto">
          <a:xfrm>
            <a:off x="714348" y="714356"/>
            <a:ext cx="7772400" cy="49292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200000"/>
              </a:lnSpc>
              <a:spcBef>
                <a:spcPct val="20000"/>
              </a:spcBef>
              <a:spcAft>
                <a:spcPct val="0"/>
              </a:spcAft>
              <a:buClr>
                <a:srgbClr val="FF9933"/>
              </a:buClr>
              <a:buSzTx/>
              <a:tabLst/>
              <a:defRPr/>
            </a:pPr>
            <a:r>
              <a:rPr lang="zh-CN" altLang="en-US" sz="1200" b="1" dirty="0" smtClean="0">
                <a:latin typeface="+mn-lt"/>
                <a:ea typeface="+mn-ea"/>
              </a:rPr>
              <a:t>劳动保护与员工职业安全卫生体现：</a:t>
            </a:r>
            <a:endParaRPr lang="en-US" altLang="zh-CN" sz="1200" b="1" dirty="0" smtClean="0">
              <a:latin typeface="+mn-lt"/>
              <a:ea typeface="+mn-ea"/>
            </a:endParaRPr>
          </a:p>
          <a:p>
            <a:pPr marL="342900" marR="0" lvl="0" indent="-342900" algn="just" defTabSz="914400" rtl="0" eaLnBrk="0" fontAlgn="base" latinLnBrk="0" hangingPunct="0">
              <a:lnSpc>
                <a:spcPct val="200000"/>
              </a:lnSpc>
              <a:spcBef>
                <a:spcPct val="20000"/>
              </a:spcBef>
              <a:spcAft>
                <a:spcPct val="0"/>
              </a:spcAft>
              <a:buClr>
                <a:srgbClr val="FF9933"/>
              </a:buClr>
              <a:buSzTx/>
              <a:tabLst/>
              <a:defRPr/>
            </a:pPr>
            <a:r>
              <a:rPr lang="zh-CN" altLang="en-US" sz="1200" b="1" dirty="0" smtClean="0">
                <a:latin typeface="+mn-lt"/>
                <a:ea typeface="+mn-ea"/>
              </a:rPr>
              <a:t>一、伤亡事故：</a:t>
            </a:r>
            <a:endParaRPr lang="en-US" altLang="zh-CN" sz="1200" b="1" dirty="0" smtClean="0">
              <a:latin typeface="+mn-lt"/>
              <a:ea typeface="+mn-ea"/>
            </a:endParaRPr>
          </a:p>
          <a:p>
            <a:pPr algn="just">
              <a:lnSpc>
                <a:spcPct val="200000"/>
              </a:lnSpc>
              <a:buClr>
                <a:srgbClr val="FF9933"/>
              </a:buClr>
            </a:pPr>
            <a:r>
              <a:rPr lang="zh-CN" altLang="en-US" sz="1200" b="1" dirty="0" smtClean="0">
                <a:latin typeface="+mn-lt"/>
                <a:ea typeface="+mn-ea"/>
              </a:rPr>
              <a:t>二、职业病</a:t>
            </a:r>
            <a:r>
              <a:rPr lang="zh-CN" altLang="en-US" sz="1200" b="1" dirty="0" smtClean="0">
                <a:latin typeface="+mn-lt"/>
                <a:ea typeface="+mn-ea"/>
                <a:sym typeface="Wingdings" pitchFamily="2" charset="2"/>
              </a:rPr>
              <a:t></a:t>
            </a:r>
            <a:r>
              <a:rPr lang="zh-CN" altLang="en-US" sz="1200" dirty="0" smtClean="0">
                <a:latin typeface="+mn-lt"/>
                <a:ea typeface="+mn-ea"/>
                <a:sym typeface="Wingdings" pitchFamily="2" charset="2"/>
              </a:rPr>
              <a:t>备注国家目前修订为</a:t>
            </a:r>
            <a:r>
              <a:rPr lang="en-US" altLang="zh-CN" sz="1200" dirty="0" smtClean="0">
                <a:latin typeface="+mn-lt"/>
                <a:ea typeface="+mn-ea"/>
                <a:sym typeface="Wingdings" pitchFamily="2" charset="2"/>
              </a:rPr>
              <a:t>9</a:t>
            </a:r>
            <a:r>
              <a:rPr lang="zh-CN" altLang="en-US" sz="1200" dirty="0" smtClean="0">
                <a:latin typeface="+mn-lt"/>
                <a:ea typeface="+mn-ea"/>
                <a:sym typeface="Wingdings" pitchFamily="2" charset="2"/>
              </a:rPr>
              <a:t>类</a:t>
            </a:r>
            <a:r>
              <a:rPr lang="en-US" altLang="zh-CN" sz="1200" dirty="0" smtClean="0">
                <a:latin typeface="+mn-lt"/>
                <a:ea typeface="+mn-ea"/>
                <a:sym typeface="Wingdings" pitchFamily="2" charset="2"/>
              </a:rPr>
              <a:t>99</a:t>
            </a:r>
            <a:r>
              <a:rPr lang="zh-CN" altLang="en-US" sz="1200" dirty="0" smtClean="0">
                <a:latin typeface="+mn-lt"/>
                <a:ea typeface="+mn-ea"/>
                <a:sym typeface="Wingdings" pitchFamily="2" charset="2"/>
              </a:rPr>
              <a:t>种</a:t>
            </a:r>
            <a:endParaRPr lang="en-US" altLang="zh-CN" sz="1200" dirty="0" smtClean="0">
              <a:latin typeface="+mn-lt"/>
              <a:ea typeface="+mn-ea"/>
            </a:endParaRPr>
          </a:p>
          <a:p>
            <a:pPr marL="342900" lvl="0" indent="-342900" algn="just" eaLnBrk="0" hangingPunct="0">
              <a:lnSpc>
                <a:spcPct val="200000"/>
              </a:lnSpc>
              <a:spcBef>
                <a:spcPct val="20000"/>
              </a:spcBef>
              <a:buClr>
                <a:srgbClr val="FF9933"/>
              </a:buClr>
              <a:defRPr/>
            </a:pPr>
            <a:r>
              <a:rPr lang="zh-CN" altLang="en-US" sz="1200" dirty="0" smtClean="0">
                <a:solidFill>
                  <a:srgbClr val="0509BD"/>
                </a:solidFill>
              </a:rPr>
              <a:t>伤亡事故、职业病共同处就是危险、危害因素</a:t>
            </a:r>
            <a:endParaRPr lang="en-US" altLang="zh-CN" sz="1200" dirty="0" smtClean="0">
              <a:solidFill>
                <a:srgbClr val="0509BD"/>
              </a:solidFill>
            </a:endParaRPr>
          </a:p>
          <a:p>
            <a:pPr algn="just">
              <a:lnSpc>
                <a:spcPct val="150000"/>
              </a:lnSpc>
              <a:buClr>
                <a:srgbClr val="FF9933"/>
              </a:buClr>
            </a:pPr>
            <a:r>
              <a:rPr lang="zh-CN" altLang="en-US" sz="1200" dirty="0" smtClean="0"/>
              <a:t>危害是指可能造成人员伤害、职业病、财产损失、作业环境破坏的根源或状态；</a:t>
            </a:r>
          </a:p>
          <a:p>
            <a:pPr algn="just">
              <a:lnSpc>
                <a:spcPct val="150000"/>
              </a:lnSpc>
              <a:buClr>
                <a:srgbClr val="FF9933"/>
              </a:buClr>
            </a:pPr>
            <a:r>
              <a:rPr lang="zh-CN" altLang="en-US" sz="1200" dirty="0" smtClean="0"/>
              <a:t>危险是指特定危险事件发生的可能性与后果的结合；</a:t>
            </a:r>
          </a:p>
          <a:p>
            <a:pPr>
              <a:lnSpc>
                <a:spcPct val="200000"/>
              </a:lnSpc>
            </a:pPr>
            <a:r>
              <a:rPr lang="zh-CN" altLang="en-US" sz="1200" dirty="0" smtClean="0"/>
              <a:t>危险、危害因素是指能对人造成伤亡、对物造成突发性损坏或影响人的身体健康导致疾病，对物造成慢性损坏的因素。</a:t>
            </a:r>
            <a:endParaRPr lang="en-US" altLang="zh-CN" sz="1200" dirty="0" smtClean="0"/>
          </a:p>
          <a:p>
            <a:pPr>
              <a:lnSpc>
                <a:spcPct val="200000"/>
              </a:lnSpc>
            </a:pPr>
            <a:r>
              <a:rPr lang="zh-CN" altLang="en-US" sz="1200" b="1" dirty="0" smtClean="0"/>
              <a:t>危险、危害因素：</a:t>
            </a:r>
            <a:endParaRPr lang="en-US" altLang="zh-CN" sz="1200" b="1" dirty="0" smtClean="0"/>
          </a:p>
          <a:p>
            <a:pPr>
              <a:lnSpc>
                <a:spcPct val="200000"/>
              </a:lnSpc>
            </a:pPr>
            <a:r>
              <a:rPr lang="zh-CN" altLang="en-US" sz="1200" dirty="0" smtClean="0"/>
              <a:t>区别体现在客体对人体不利作用的特点和作用上；</a:t>
            </a:r>
            <a:endParaRPr lang="en-US" altLang="zh-CN" sz="1200" dirty="0" smtClean="0"/>
          </a:p>
          <a:p>
            <a:pPr>
              <a:lnSpc>
                <a:spcPct val="200000"/>
              </a:lnSpc>
            </a:pPr>
            <a:r>
              <a:rPr lang="zh-CN" altLang="en-US" sz="1200" dirty="0" smtClean="0"/>
              <a:t>客观存在的危险、有害物质或能量超过临界值的设备、设施和场所，都可能成为危险因素。</a:t>
            </a:r>
            <a:endParaRPr lang="en-US" altLang="zh-CN" sz="1200" dirty="0" smtClean="0"/>
          </a:p>
          <a:p>
            <a:pPr>
              <a:lnSpc>
                <a:spcPct val="200000"/>
              </a:lnSpc>
            </a:pPr>
            <a:r>
              <a:rPr lang="zh-CN" altLang="en-US" sz="1200" dirty="0" smtClean="0"/>
              <a:t>危险因素 ： 强调突发性和瞬间性 </a:t>
            </a:r>
            <a:endParaRPr lang="en-US" altLang="zh-CN" sz="1200" dirty="0" smtClean="0"/>
          </a:p>
          <a:p>
            <a:pPr>
              <a:lnSpc>
                <a:spcPct val="200000"/>
              </a:lnSpc>
            </a:pPr>
            <a:r>
              <a:rPr lang="zh-CN" altLang="en-US" sz="1200" dirty="0" smtClean="0"/>
              <a:t>危害因素  ：强调一定时间范围内的积累作用</a:t>
            </a:r>
            <a:endParaRPr lang="en-US" altLang="zh-CN" sz="1200" dirty="0" smtClean="0"/>
          </a:p>
          <a:p>
            <a:pPr algn="just">
              <a:lnSpc>
                <a:spcPct val="200000"/>
              </a:lnSpc>
              <a:buClr>
                <a:srgbClr val="FF9933"/>
              </a:buClr>
            </a:pPr>
            <a:endParaRPr lang="zh-CN" altLang="en-US" sz="1200" dirty="0" smtClean="0"/>
          </a:p>
          <a:p>
            <a:pPr marL="342900" marR="0" lvl="0" indent="-342900" algn="just" defTabSz="914400" rtl="0" eaLnBrk="0" fontAlgn="base" latinLnBrk="0" hangingPunct="0">
              <a:lnSpc>
                <a:spcPct val="100000"/>
              </a:lnSpc>
              <a:spcBef>
                <a:spcPct val="20000"/>
              </a:spcBef>
              <a:spcAft>
                <a:spcPct val="0"/>
              </a:spcAft>
              <a:buClr>
                <a:srgbClr val="FF9933"/>
              </a:buClr>
              <a:buSzTx/>
              <a:buFont typeface="Wingdings" pitchFamily="2" charset="2"/>
              <a:buChar char="Ø"/>
              <a:tabLst/>
              <a:defRPr/>
            </a:pP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11544</TotalTime>
  <Words>3455</Words>
  <Application>Microsoft Office PowerPoint</Application>
  <PresentationFormat>全屏显示(4:3)</PresentationFormat>
  <Paragraphs>318</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zhouyang</dc:creator>
  <cp:lastModifiedBy>dzhang16</cp:lastModifiedBy>
  <cp:revision>853</cp:revision>
  <dcterms:modified xsi:type="dcterms:W3CDTF">2012-10-19T08:34:24Z</dcterms:modified>
</cp:coreProperties>
</file>