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8" r:id="rId12"/>
    <p:sldId id="265" r:id="rId13"/>
    <p:sldId id="266"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8" autoAdjust="0"/>
  </p:normalViewPr>
  <p:slideViewPr>
    <p:cSldViewPr>
      <p:cViewPr varScale="1">
        <p:scale>
          <a:sx n="79" d="100"/>
          <a:sy n="79" d="100"/>
        </p:scale>
        <p:origin x="-13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4BAFDC-F89C-4BBD-8508-DF42DE163267}" type="datetimeFigureOut">
              <a:rPr lang="zh-CN" altLang="en-US" smtClean="0"/>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7DCA22-BAAF-4B1F-B0C1-ADC3546C28A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2016/12/27</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2016/12/27</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ltLang="zh-CN" dirty="0" smtClean="0"/>
              <a:t>1</a:t>
            </a:r>
            <a:endParaRPr lang="zh-CN" altLang="en-US" dirty="0"/>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BAFDC-F89C-4BBD-8508-DF42DE163267}" type="datetimeFigureOut">
              <a:rPr lang="zh-CN" altLang="en-US" smtClean="0"/>
              <a:t>2016/12/27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DCA22-BAAF-4B1F-B0C1-ADC3546C28A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员工关爱体系</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社会公益</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植树活动：每年三月份与街道或者管理办联合组织一次植树活动；倡导热爱大自然，热爱家园，进而热爱公司热爱家庭</a:t>
            </a:r>
          </a:p>
          <a:p>
            <a:r>
              <a:rPr lang="zh-CN" altLang="en-US" dirty="0" smtClean="0"/>
              <a:t>义工活动：与政府相关义工组织定期参与公益活动；倡导积极承担社会责任，回馈社会</a:t>
            </a:r>
            <a:br>
              <a:rPr lang="zh-CN" altLang="en-US" dirty="0" smtClean="0"/>
            </a:br>
            <a:endParaRPr lang="zh-CN" altLang="en-US"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工作家庭平衡</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带薪假期：遵守国家规定给予带薪假期</a:t>
            </a:r>
          </a:p>
          <a:p>
            <a:r>
              <a:rPr lang="zh-CN" altLang="en-US" dirty="0" smtClean="0"/>
              <a:t>家庭关怀：家庭成员节日关怀</a:t>
            </a:r>
          </a:p>
          <a:p>
            <a:r>
              <a:rPr lang="zh-CN" altLang="en-US" dirty="0" smtClean="0"/>
              <a:t>结婚纪念日提前</a:t>
            </a:r>
            <a:r>
              <a:rPr lang="en-US" altLang="zh-CN" dirty="0" smtClean="0"/>
              <a:t>1</a:t>
            </a:r>
            <a:r>
              <a:rPr lang="zh-CN" altLang="en-US" dirty="0" smtClean="0"/>
              <a:t>小时下班：凭结婚证书员工可提前一小时下班</a:t>
            </a:r>
          </a:p>
          <a:p>
            <a:r>
              <a:rPr lang="zh-CN" altLang="en-US" dirty="0" smtClean="0"/>
              <a:t>员工表扬信：反馈员工优秀工作表现</a:t>
            </a:r>
          </a:p>
          <a:p>
            <a:r>
              <a:rPr lang="en-US" altLang="zh-CN" dirty="0" smtClean="0"/>
              <a:t>"</a:t>
            </a:r>
            <a:r>
              <a:rPr lang="zh-CN" altLang="en-US" dirty="0" smtClean="0"/>
              <a:t>婚、病、丧</a:t>
            </a:r>
            <a:r>
              <a:rPr lang="en-US" altLang="zh-CN" dirty="0" smtClean="0"/>
              <a:t>"</a:t>
            </a:r>
            <a:r>
              <a:rPr lang="zh-CN" altLang="en-US" dirty="0" smtClean="0"/>
              <a:t>三必访：在“婚、病、丧”时，给予员工必要的关怀；感谢员工家庭对企业支持</a:t>
            </a:r>
            <a:br>
              <a:rPr lang="zh-CN" altLang="en-US" dirty="0" smtClean="0"/>
            </a:b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情感服务</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鹊桥联谊：定期组织与外单位的联谊或相亲会，帮助单身男女员工牵线搭桥</a:t>
            </a:r>
          </a:p>
          <a:p>
            <a:r>
              <a:rPr lang="zh-CN" altLang="en-US" dirty="0" smtClean="0"/>
              <a:t>失恋假、离婚假：为离婚或失恋的员工放假</a:t>
            </a:r>
            <a:r>
              <a:rPr lang="en-US" altLang="zh-CN" dirty="0" smtClean="0"/>
              <a:t>1-3</a:t>
            </a:r>
            <a:r>
              <a:rPr lang="zh-CN" altLang="en-US" dirty="0" smtClean="0"/>
              <a:t>天，使其调整心情，走出阴影，重拾愉悦的心境；关注员工情感健康，帮助其平衡生活和工作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离职祝福</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离职员工节日祝福：逢中秋、春节等重大节日向核心离职员工传递节日祝福（短信或邮件、贺卡、礼金）；传递企业感恩员工，重视人才的理念</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前沿</a:t>
            </a:r>
            <a:endParaRPr lang="zh-CN" altLang="en-US" dirty="0"/>
          </a:p>
        </p:txBody>
      </p:sp>
      <p:sp>
        <p:nvSpPr>
          <p:cNvPr id="3" name="内容占位符 2"/>
          <p:cNvSpPr>
            <a:spLocks noGrp="1"/>
          </p:cNvSpPr>
          <p:nvPr>
            <p:ph sz="quarter" idx="1"/>
          </p:nvPr>
        </p:nvSpPr>
        <p:spPr>
          <a:xfrm>
            <a:off x="755576" y="1988840"/>
            <a:ext cx="7571184" cy="3454896"/>
          </a:xfrm>
        </p:spPr>
        <p:txBody>
          <a:bodyPr/>
          <a:lstStyle/>
          <a:p>
            <a:r>
              <a:rPr lang="zh-CN" altLang="en-US" dirty="0" smtClean="0"/>
              <a:t>员工对领导魅力的认同度及整体工作环境的满意度是影响员工去留的主要原因。直接上级在保留员工和激励员工方面起着极其重要的作用，直接上级的管理形象在员工心目中就是企业形象。</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634082"/>
          </a:xfrm>
        </p:spPr>
        <p:txBody>
          <a:bodyPr>
            <a:normAutofit fontScale="90000"/>
          </a:bodyPr>
          <a:lstStyle/>
          <a:p>
            <a:r>
              <a:rPr lang="zh-CN" altLang="en-US" b="1" dirty="0" smtClean="0"/>
              <a:t>文化融合</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zh-CN" altLang="en-US" dirty="0" smtClean="0"/>
              <a:t>企业字典：对公司文化、各类型流程、制度等各方面进行梳理、编制成册；让员工对公司整体情况进行整体了解、学习</a:t>
            </a:r>
          </a:p>
          <a:p>
            <a:r>
              <a:rPr lang="zh-CN" altLang="en-US" dirty="0" smtClean="0"/>
              <a:t>内部期刊：编制商业公司内部期刊，汇总各个项目情况，使员工熟知公司情况；增进对企业的认同感和信心</a:t>
            </a:r>
          </a:p>
          <a:p>
            <a:r>
              <a:rPr lang="zh-CN" altLang="en-US" dirty="0" smtClean="0"/>
              <a:t>座谈会：按期举办总经理座谈会；拉近高管与员工的距离，将高管的管理理念和关怀传递到基层，提升团队的向心力。</a:t>
            </a:r>
          </a:p>
          <a:p>
            <a:r>
              <a:rPr lang="zh-CN" altLang="en-US" dirty="0" smtClean="0"/>
              <a:t>个别访谈：员工直接上级、隔级上级、人力资源部门轮流定期与员工进行个别访谈；敞开心扉、畅快沟通，拉近彼此的距离，提升团队的向心力。</a:t>
            </a:r>
          </a:p>
          <a:p>
            <a:r>
              <a:rPr lang="zh-CN" altLang="en-US" dirty="0" smtClean="0"/>
              <a:t>结对子（新员工）：在新员工入职之前即指定一位老员工作为入职指导人；使新员工尽快熟悉公司和工作，增加对公司的认同感。</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工作环境</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工作合理设计：强调在工作时间内完成工作；今日事今日毕</a:t>
            </a:r>
          </a:p>
          <a:p>
            <a:r>
              <a:rPr lang="zh-CN" altLang="en-US" dirty="0" smtClean="0"/>
              <a:t>加班控制：限定每晚加班时间不得超过</a:t>
            </a:r>
            <a:r>
              <a:rPr lang="en-US" altLang="zh-CN" dirty="0" smtClean="0"/>
              <a:t>10</a:t>
            </a:r>
            <a:r>
              <a:rPr lang="zh-CN" altLang="en-US" dirty="0" smtClean="0"/>
              <a:t>：</a:t>
            </a:r>
            <a:r>
              <a:rPr lang="en-US" altLang="zh-CN" dirty="0" smtClean="0"/>
              <a:t>30</a:t>
            </a:r>
            <a:r>
              <a:rPr lang="zh-CN" altLang="en-US" dirty="0" smtClean="0"/>
              <a:t>分；为了第二天更好的工作</a:t>
            </a:r>
          </a:p>
          <a:p>
            <a:r>
              <a:rPr lang="zh-CN" altLang="en-US" dirty="0" smtClean="0"/>
              <a:t>下午茶：工作日每天下午</a:t>
            </a:r>
            <a:r>
              <a:rPr lang="en-US" altLang="zh-CN" dirty="0" smtClean="0"/>
              <a:t>3</a:t>
            </a:r>
            <a:r>
              <a:rPr lang="zh-CN" altLang="en-US" dirty="0" smtClean="0"/>
              <a:t>点半开始提供水果和小吃；舒缓工作压力，更好的进行工作。</a:t>
            </a:r>
            <a:br>
              <a:rPr lang="zh-CN" altLang="en-US" dirty="0" smtClean="0"/>
            </a:b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a:buNone/>
            </a:pPr>
            <a:r>
              <a:rPr lang="zh-CN" altLang="en-US" b="1" dirty="0" smtClean="0"/>
              <a:t>工作辅导</a:t>
            </a:r>
            <a:endParaRPr lang="zh-CN" altLang="en-US" dirty="0" smtClean="0"/>
          </a:p>
          <a:p>
            <a:r>
              <a:rPr lang="zh-CN" altLang="en-US" dirty="0" smtClean="0"/>
              <a:t>岗位工作指引和作业流程编制：细化岗位职责，编排作业指导书；为了新员工更好的梳理工作</a:t>
            </a:r>
          </a:p>
          <a:p>
            <a:pPr>
              <a:buNone/>
            </a:pPr>
            <a:r>
              <a:rPr lang="zh-CN" altLang="en-US" b="1" dirty="0" smtClean="0"/>
              <a:t>员工培训</a:t>
            </a:r>
            <a:endParaRPr lang="zh-CN" altLang="en-US" dirty="0" smtClean="0"/>
          </a:p>
          <a:p>
            <a:r>
              <a:rPr lang="zh-CN" altLang="en-US" dirty="0" smtClean="0"/>
              <a:t>培训提升：定期组织培训课程、开展部门内部培训；增加员工素质培养、加强业务能力</a:t>
            </a:r>
          </a:p>
          <a:p>
            <a:r>
              <a:rPr lang="zh-CN" altLang="en-US" dirty="0" smtClean="0"/>
              <a:t>绩效关注：当月考核目标达</a:t>
            </a:r>
            <a:r>
              <a:rPr lang="en-US" altLang="zh-CN" dirty="0" smtClean="0"/>
              <a:t>70</a:t>
            </a:r>
            <a:r>
              <a:rPr lang="zh-CN" altLang="en-US" dirty="0" smtClean="0"/>
              <a:t>分以下的时候，进行当事人关注谈话；帮助员工找到问题，并协助其解决问题，最后达更高效的完成工作内容</a:t>
            </a:r>
            <a:br>
              <a:rPr lang="zh-CN" altLang="en-US" dirty="0" smtClean="0"/>
            </a:br>
            <a:endParaRPr lang="zh-CN" altLang="en-US"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职业发展</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职业路径设计：为员工设计职位发展，结合现行的薪酬晋升体系进行。同时也可推荐外派其它项目来提升；为公司每位员工设计其职业发展，更好的为公司储备人才</a:t>
            </a:r>
          </a:p>
          <a:p>
            <a:r>
              <a:rPr lang="zh-CN" altLang="en-US" dirty="0" smtClean="0"/>
              <a:t>项目轮岗交流：结合集团其它项目，可进行轮岗、外派；培养综合能力人才，拓宽职业发展路径</a:t>
            </a:r>
          </a:p>
          <a:p>
            <a:r>
              <a:rPr lang="zh-CN" altLang="en-US" dirty="0" smtClean="0"/>
              <a:t>司龄嘉奖：司龄达到年限可享受司龄津贴；增加员工的忠诚度</a:t>
            </a:r>
            <a:br>
              <a:rPr lang="zh-CN" altLang="en-US" dirty="0" smtClean="0"/>
            </a:br>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团队活动</a:t>
            </a:r>
            <a:r>
              <a:rPr lang="zh-CN" altLang="en-US" dirty="0" smtClean="0"/>
              <a:t>（公司级、协会级、部门级）</a:t>
            </a:r>
            <a:br>
              <a:rPr lang="zh-CN" altLang="en-US" dirty="0" smtClean="0"/>
            </a:br>
            <a:endParaRPr lang="zh-CN" altLang="en-US" dirty="0"/>
          </a:p>
        </p:txBody>
      </p:sp>
      <p:sp>
        <p:nvSpPr>
          <p:cNvPr id="3" name="内容占位符 2"/>
          <p:cNvSpPr>
            <a:spLocks noGrp="1"/>
          </p:cNvSpPr>
          <p:nvPr>
            <p:ph sz="quarter" idx="1"/>
          </p:nvPr>
        </p:nvSpPr>
        <p:spPr/>
        <p:txBody>
          <a:bodyPr>
            <a:normAutofit fontScale="92500"/>
          </a:bodyPr>
          <a:lstStyle/>
          <a:p>
            <a:r>
              <a:rPr lang="zh-CN" altLang="en-US" dirty="0" smtClean="0"/>
              <a:t>家庭日：组织全体员工活动并邀约员工家属参与；增进员工家属对公司的了解和认同</a:t>
            </a:r>
          </a:p>
          <a:p>
            <a:r>
              <a:rPr lang="zh-CN" altLang="en-US" dirty="0" smtClean="0"/>
              <a:t>观影：定期组织全员的观影活动；增强企业凝聚力</a:t>
            </a:r>
          </a:p>
          <a:p>
            <a:r>
              <a:rPr lang="zh-CN" altLang="en-US" dirty="0" smtClean="0"/>
              <a:t>卡拉</a:t>
            </a:r>
            <a:r>
              <a:rPr lang="en-US" altLang="zh-CN" dirty="0" smtClean="0"/>
              <a:t>OK</a:t>
            </a:r>
            <a:r>
              <a:rPr lang="zh-CN" altLang="en-US" dirty="0" smtClean="0"/>
              <a:t>、聚餐、生日会、户外运动、羽毛球、台球、篮球比赛：不定期组织各项活动，舒缓工作压力；让员工互相了解、互动交流、促进工作交流</a:t>
            </a:r>
          </a:p>
          <a:p>
            <a:r>
              <a:rPr lang="zh-CN" altLang="en-US" dirty="0" smtClean="0"/>
              <a:t>年度旅游：每年举一次年度旅游计划；传递公司关怀和福利，让员工互相了解、互动交流、促进工作交流</a:t>
            </a:r>
          </a:p>
          <a:p>
            <a:r>
              <a:rPr lang="zh-CN" altLang="en-US" dirty="0" smtClean="0"/>
              <a:t>短途旅游：公司成立协会，季度进行短期旅游；让员工互相了解、互动交流、促进工作交流</a:t>
            </a:r>
            <a:br>
              <a:rPr lang="zh-CN" altLang="en-US" dirty="0" smtClean="0"/>
            </a:br>
            <a:endParaRPr lang="zh-CN" altLang="en-US"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身心健康</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健康体检：年度员工健康体检；保障员工身份健康</a:t>
            </a:r>
          </a:p>
          <a:p>
            <a:r>
              <a:rPr lang="zh-CN" altLang="en-US" dirty="0" smtClean="0"/>
              <a:t>情绪管理：关注员工情绪，实时输导；协助员工为了更好心态去工作</a:t>
            </a:r>
          </a:p>
          <a:p>
            <a:r>
              <a:rPr lang="zh-CN" altLang="en-US" dirty="0" smtClean="0"/>
              <a:t>压力管理：让员工在无压迫的环境中更好的发挥工作的主观能动性</a:t>
            </a:r>
            <a:br>
              <a:rPr lang="zh-CN" altLang="en-US" dirty="0" smtClean="0"/>
            </a:b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津贴补贴</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normAutofit/>
          </a:bodyPr>
          <a:lstStyle/>
          <a:p>
            <a:r>
              <a:rPr lang="zh-CN" altLang="en-US" dirty="0" smtClean="0"/>
              <a:t>节日礼金：中秋、端午、春节节日礼金；传统节日对员工的关怀</a:t>
            </a:r>
          </a:p>
          <a:p>
            <a:r>
              <a:rPr lang="zh-CN" altLang="en-US" dirty="0" smtClean="0"/>
              <a:t>加班交通补贴：加班到</a:t>
            </a:r>
            <a:r>
              <a:rPr lang="en-US" altLang="zh-CN" dirty="0" smtClean="0"/>
              <a:t>10</a:t>
            </a:r>
            <a:r>
              <a:rPr lang="zh-CN" altLang="en-US" dirty="0" smtClean="0"/>
              <a:t>点以后提供出租车补贴；减少员工疲惫</a:t>
            </a:r>
          </a:p>
          <a:p>
            <a:r>
              <a:rPr lang="zh-CN" altLang="en-US" dirty="0" smtClean="0"/>
              <a:t>加班餐：工作日晚</a:t>
            </a:r>
            <a:r>
              <a:rPr lang="en-US" altLang="zh-CN" dirty="0" smtClean="0"/>
              <a:t>7</a:t>
            </a:r>
            <a:r>
              <a:rPr lang="zh-CN" altLang="en-US" dirty="0" smtClean="0"/>
              <a:t>点开始</a:t>
            </a:r>
            <a:r>
              <a:rPr lang="en-US" altLang="zh-CN" dirty="0" smtClean="0"/>
              <a:t>/</a:t>
            </a:r>
            <a:r>
              <a:rPr lang="zh-CN" altLang="en-US" dirty="0" smtClean="0"/>
              <a:t>周末加班可享受餐费补助</a:t>
            </a:r>
            <a:r>
              <a:rPr lang="en-US" altLang="zh-CN" dirty="0" smtClean="0"/>
              <a:t>15</a:t>
            </a:r>
            <a:r>
              <a:rPr lang="zh-CN" altLang="en-US" dirty="0" smtClean="0"/>
              <a:t>元；让员工更好的投入工作，保证加班员工身心健康。</a:t>
            </a:r>
          </a:p>
          <a:p>
            <a:r>
              <a:rPr lang="zh-CN" altLang="en-US" dirty="0" smtClean="0"/>
              <a:t>会议餐：因开会误餐，公司统一订餐；让员工更好的投入工作，保证加班员工身心健康。</a:t>
            </a:r>
            <a:br>
              <a:rPr lang="zh-CN" altLang="en-US" dirty="0" smtClean="0"/>
            </a:br>
            <a:endParaRPr lang="zh-CN" altLang="en-US"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TotalTime>
  <Words>1599</Words>
  <Application>Microsoft Office PowerPoint</Application>
  <PresentationFormat>全屏显示(4:3)</PresentationFormat>
  <Paragraphs>51</Paragraphs>
  <Slides>13</Slides>
  <Notes>0</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平衡</vt:lpstr>
      <vt:lpstr>自定义设计方案</vt:lpstr>
      <vt:lpstr>员工关爱体系</vt:lpstr>
      <vt:lpstr>前沿</vt:lpstr>
      <vt:lpstr>文化融合</vt:lpstr>
      <vt:lpstr>工作环境 </vt:lpstr>
      <vt:lpstr>PowerPoint 演示文稿</vt:lpstr>
      <vt:lpstr>职业发展 </vt:lpstr>
      <vt:lpstr>团队活动（公司级、协会级、部门级） </vt:lpstr>
      <vt:lpstr>身心健康 </vt:lpstr>
      <vt:lpstr>津贴补贴 </vt:lpstr>
      <vt:lpstr>社会公益 </vt:lpstr>
      <vt:lpstr>工作家庭平衡 </vt:lpstr>
      <vt:lpstr>情感服务 </vt:lpstr>
      <vt:lpstr>离职祝福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员工关爱体系</dc:title>
  <cp:lastModifiedBy>Client</cp:lastModifiedBy>
  <cp:revision>2</cp:revision>
  <dcterms:modified xsi:type="dcterms:W3CDTF">2016-12-27T02:27:48Z</dcterms:modified>
</cp:coreProperties>
</file>