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0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3300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3300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3300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94103" y="1186180"/>
            <a:ext cx="780288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3045" y="638555"/>
            <a:ext cx="7687309" cy="592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3300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3502" y="1599692"/>
            <a:ext cx="8486394" cy="439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2393188"/>
            <a:ext cx="12700" cy="1371600"/>
          </a:xfrm>
          <a:custGeom>
            <a:avLst/>
            <a:gdLst/>
            <a:ahLst/>
            <a:cxnLst/>
            <a:rect l="l" t="t" r="r" b="b"/>
            <a:pathLst>
              <a:path w="12700" h="1371600">
                <a:moveTo>
                  <a:pt x="0" y="1371600"/>
                </a:moveTo>
                <a:lnTo>
                  <a:pt x="12191" y="1371600"/>
                </a:lnTo>
                <a:lnTo>
                  <a:pt x="12191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2183" y="3776979"/>
            <a:ext cx="8001000" cy="15240"/>
          </a:xfrm>
          <a:custGeom>
            <a:avLst/>
            <a:gdLst/>
            <a:ahLst/>
            <a:cxnLst/>
            <a:rect l="l" t="t" r="r" b="b"/>
            <a:pathLst>
              <a:path w="8001000" h="15239">
                <a:moveTo>
                  <a:pt x="0" y="15240"/>
                </a:moveTo>
                <a:lnTo>
                  <a:pt x="8001000" y="15240"/>
                </a:lnTo>
                <a:lnTo>
                  <a:pt x="8001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9991" y="2405379"/>
            <a:ext cx="8001000" cy="1371600"/>
          </a:xfrm>
          <a:custGeom>
            <a:avLst/>
            <a:gdLst/>
            <a:ahLst/>
            <a:cxnLst/>
            <a:rect l="l" t="t" r="r" b="b"/>
            <a:pathLst>
              <a:path w="8001000" h="1371600">
                <a:moveTo>
                  <a:pt x="0" y="1371600"/>
                </a:moveTo>
                <a:lnTo>
                  <a:pt x="8001000" y="1371600"/>
                </a:lnTo>
                <a:lnTo>
                  <a:pt x="8001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8867" y="2463291"/>
            <a:ext cx="41402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solidFill>
                  <a:srgbClr val="FFFFFF"/>
                </a:solidFill>
              </a:rPr>
              <a:t>离职面谈流程与技巧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821684" y="3257803"/>
            <a:ext cx="327469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8F9A3"/>
                </a:solidFill>
                <a:latin typeface="SimHei"/>
                <a:cs typeface="SimHei"/>
              </a:rPr>
              <a:t>（针对用人部门）</a:t>
            </a:r>
            <a:endParaRPr sz="3200">
              <a:latin typeface="SimHei"/>
              <a:cs typeface="Sim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1035" y="5604764"/>
            <a:ext cx="129984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dirty="0">
                <a:latin typeface="SimHei"/>
                <a:cs typeface="SimHei"/>
              </a:rPr>
              <a:t>人</a:t>
            </a:r>
            <a:r>
              <a:rPr sz="2000" b="1" spc="-20" dirty="0">
                <a:latin typeface="SimHei"/>
                <a:cs typeface="SimHei"/>
              </a:rPr>
              <a:t>力资</a:t>
            </a:r>
            <a:r>
              <a:rPr sz="2000" b="1" dirty="0">
                <a:latin typeface="SimHei"/>
                <a:cs typeface="SimHei"/>
              </a:rPr>
              <a:t>源部</a:t>
            </a:r>
            <a:endParaRPr sz="20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067" y="786891"/>
            <a:ext cx="551180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spc="-15" dirty="0"/>
              <a:t>面谈应涉及的内容（被动）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132" y="1675892"/>
            <a:ext cx="8090534" cy="437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40000"/>
              </a:lnSpc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迫使员</a:t>
            </a:r>
            <a:r>
              <a:rPr sz="3200" spc="5" dirty="0">
                <a:latin typeface="SimHei"/>
                <a:cs typeface="SimHei"/>
              </a:rPr>
              <a:t>工</a:t>
            </a:r>
            <a:r>
              <a:rPr sz="3200" spc="-10" dirty="0">
                <a:latin typeface="SimHei"/>
                <a:cs typeface="SimHei"/>
              </a:rPr>
              <a:t>被动</a:t>
            </a:r>
            <a:r>
              <a:rPr sz="3200" spc="5" dirty="0">
                <a:latin typeface="SimHei"/>
                <a:cs typeface="SimHei"/>
              </a:rPr>
              <a:t>离</a:t>
            </a:r>
            <a:r>
              <a:rPr sz="3200" spc="-10" dirty="0">
                <a:latin typeface="SimHei"/>
                <a:cs typeface="SimHei"/>
              </a:rPr>
              <a:t>职的主</a:t>
            </a:r>
            <a:r>
              <a:rPr sz="3200" spc="5" dirty="0">
                <a:latin typeface="SimHei"/>
                <a:cs typeface="SimHei"/>
              </a:rPr>
              <a:t>要</a:t>
            </a:r>
            <a:r>
              <a:rPr sz="3200" spc="-10" dirty="0">
                <a:latin typeface="SimHei"/>
                <a:cs typeface="SimHei"/>
              </a:rPr>
              <a:t>原因</a:t>
            </a:r>
            <a:r>
              <a:rPr sz="3200" spc="5" dirty="0">
                <a:latin typeface="SimHei"/>
                <a:cs typeface="SimHei"/>
              </a:rPr>
              <a:t>（</a:t>
            </a:r>
            <a:r>
              <a:rPr sz="3200" spc="-10" dirty="0">
                <a:latin typeface="SimHei"/>
                <a:cs typeface="SimHei"/>
              </a:rPr>
              <a:t>绩效不</a:t>
            </a:r>
            <a:r>
              <a:rPr sz="3200" spc="5" dirty="0">
                <a:latin typeface="SimHei"/>
                <a:cs typeface="SimHei"/>
              </a:rPr>
              <a:t>佳、  </a:t>
            </a:r>
            <a:r>
              <a:rPr sz="3200" spc="-5" dirty="0">
                <a:latin typeface="SimHei"/>
                <a:cs typeface="SimHei"/>
              </a:rPr>
              <a:t>违规违纪、人员过剩）；</a:t>
            </a:r>
            <a:endParaRPr sz="32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>
                <a:latin typeface="SimHei"/>
                <a:cs typeface="SimHei"/>
              </a:rPr>
              <a:t>员工个人发展与企业存在的冲突；</a:t>
            </a:r>
            <a:endParaRPr sz="32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>
                <a:latin typeface="SimHei"/>
                <a:cs typeface="SimHei"/>
              </a:rPr>
              <a:t>企业所持有的态度或制度上的规定；</a:t>
            </a:r>
            <a:endParaRPr sz="3200">
              <a:latin typeface="SimHei"/>
              <a:cs typeface="SimHei"/>
            </a:endParaRPr>
          </a:p>
          <a:p>
            <a:pPr marL="356870" marR="417195" indent="-344805">
              <a:lnSpc>
                <a:spcPct val="140000"/>
              </a:lnSpc>
              <a:spcBef>
                <a:spcPts val="765"/>
              </a:spcBef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从员工</a:t>
            </a:r>
            <a:r>
              <a:rPr sz="3200" spc="5" dirty="0">
                <a:latin typeface="SimHei"/>
                <a:cs typeface="SimHei"/>
              </a:rPr>
              <a:t>个</a:t>
            </a:r>
            <a:r>
              <a:rPr sz="3200" spc="-10" dirty="0">
                <a:latin typeface="SimHei"/>
                <a:cs typeface="SimHei"/>
              </a:rPr>
              <a:t>人利</a:t>
            </a:r>
            <a:r>
              <a:rPr sz="3200" spc="5" dirty="0">
                <a:latin typeface="SimHei"/>
                <a:cs typeface="SimHei"/>
              </a:rPr>
              <a:t>益</a:t>
            </a:r>
            <a:r>
              <a:rPr sz="3200" spc="-10" dirty="0">
                <a:latin typeface="SimHei"/>
                <a:cs typeface="SimHei"/>
              </a:rPr>
              <a:t>、发展</a:t>
            </a:r>
            <a:r>
              <a:rPr sz="3200" spc="5" dirty="0">
                <a:latin typeface="SimHei"/>
                <a:cs typeface="SimHei"/>
              </a:rPr>
              <a:t>角</a:t>
            </a:r>
            <a:r>
              <a:rPr sz="3200" spc="-10" dirty="0">
                <a:latin typeface="SimHei"/>
                <a:cs typeface="SimHei"/>
              </a:rPr>
              <a:t>度上</a:t>
            </a:r>
            <a:r>
              <a:rPr sz="3200" spc="5" dirty="0">
                <a:latin typeface="SimHei"/>
                <a:cs typeface="SimHei"/>
              </a:rPr>
              <a:t>给</a:t>
            </a:r>
            <a:r>
              <a:rPr sz="3200" spc="-10" dirty="0">
                <a:latin typeface="SimHei"/>
                <a:cs typeface="SimHei"/>
              </a:rPr>
              <a:t>予员工的  </a:t>
            </a:r>
            <a:r>
              <a:rPr sz="3200" spc="-5" dirty="0">
                <a:latin typeface="SimHei"/>
                <a:cs typeface="SimHei"/>
              </a:rPr>
              <a:t>意见与建议。</a:t>
            </a:r>
            <a:endParaRPr sz="32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076" y="3305555"/>
            <a:ext cx="561276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pc="-20" dirty="0"/>
              <a:t>沟通中可选择的问题方式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674876"/>
            <a:ext cx="46405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5" dirty="0">
                <a:latin typeface="Wingdings"/>
                <a:cs typeface="Wingdings"/>
              </a:rPr>
              <a:t></a:t>
            </a:r>
            <a:r>
              <a:rPr sz="2800" b="0" spc="-165" dirty="0">
                <a:latin typeface="Times New Roman"/>
                <a:cs typeface="Times New Roman"/>
              </a:rPr>
              <a:t> </a:t>
            </a:r>
            <a:r>
              <a:rPr sz="2800" spc="-10" dirty="0"/>
              <a:t>未提离职，但有显现动机</a:t>
            </a:r>
            <a:r>
              <a:rPr sz="2800" b="0" spc="-10" dirty="0">
                <a:latin typeface="SimHei"/>
                <a:cs typeface="SimHei"/>
              </a:rPr>
              <a:t>：</a:t>
            </a:r>
            <a:endParaRPr sz="2800">
              <a:latin typeface="SimHei"/>
              <a:cs typeface="Sim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7332" y="2304796"/>
            <a:ext cx="7170420" cy="263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Hei"/>
                <a:cs typeface="SimHei"/>
              </a:rPr>
              <a:t>告诉他，您发现的变化。</a:t>
            </a:r>
            <a:endParaRPr sz="24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451484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imHei"/>
                <a:cs typeface="SimHei"/>
              </a:rPr>
              <a:t>了解员工近来工作、Th活中是否遇到了什么问题；</a:t>
            </a:r>
            <a:endParaRPr sz="24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451484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imHei"/>
                <a:cs typeface="SimHei"/>
              </a:rPr>
              <a:t>对员工付出进行肯定；</a:t>
            </a:r>
            <a:endParaRPr sz="24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451484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imHei"/>
                <a:cs typeface="SimHei"/>
              </a:rPr>
              <a:t>表达您对员工的期望及将采取的一些方法；</a:t>
            </a:r>
            <a:endParaRPr sz="24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451484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imHei"/>
                <a:cs typeface="SimHei"/>
              </a:rPr>
              <a:t>一起寻找瓶颈，以及解决瓶颈的方法。</a:t>
            </a:r>
            <a:endParaRPr sz="2400">
              <a:latin typeface="SimHei"/>
              <a:cs typeface="Sim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992" y="5529579"/>
            <a:ext cx="7315200" cy="4572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5461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F8F9A3"/>
                </a:solidFill>
                <a:latin typeface="SimHei"/>
                <a:cs typeface="SimHei"/>
              </a:rPr>
              <a:t>注：在员工没有明确离职前一定要做好保密工作。</a:t>
            </a:r>
            <a:endParaRPr sz="24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332" y="1580388"/>
            <a:ext cx="7883525" cy="473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FF3300"/>
                </a:solidFill>
                <a:latin typeface="Wingdings"/>
                <a:cs typeface="Wingdings"/>
              </a:rPr>
              <a:t></a:t>
            </a:r>
            <a:r>
              <a:rPr sz="2800" spc="-17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imHei"/>
                <a:cs typeface="SimHei"/>
              </a:rPr>
              <a:t>口头提出离职</a:t>
            </a:r>
            <a:endParaRPr sz="28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170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SimHei"/>
                <a:cs typeface="SimHei"/>
              </a:rPr>
              <a:t>了解离职原因；</a:t>
            </a:r>
            <a:endParaRPr sz="28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  <a:r>
              <a:rPr sz="2800" dirty="0">
                <a:latin typeface="SimHei"/>
                <a:cs typeface="SimHei"/>
              </a:rPr>
              <a:t>了解做出选择时经历过的挣扎；</a:t>
            </a:r>
            <a:endParaRPr sz="2800">
              <a:latin typeface="SimHei"/>
              <a:cs typeface="SimHei"/>
            </a:endParaRPr>
          </a:p>
          <a:p>
            <a:pPr marL="469265">
              <a:lnSpc>
                <a:spcPct val="100000"/>
              </a:lnSpc>
              <a:spcBef>
                <a:spcPts val="170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SimHei"/>
                <a:cs typeface="SimHei"/>
              </a:rPr>
              <a:t>了解离职去向；</a:t>
            </a:r>
            <a:endParaRPr sz="2800">
              <a:latin typeface="SimHei"/>
              <a:cs typeface="SimHei"/>
            </a:endParaRPr>
          </a:p>
          <a:p>
            <a:pPr marL="469265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  <a:r>
              <a:rPr sz="2800" dirty="0">
                <a:latin typeface="SimHei"/>
                <a:cs typeface="SimHei"/>
              </a:rPr>
              <a:t>了解个人发展想法；</a:t>
            </a:r>
            <a:endParaRPr sz="2800">
              <a:latin typeface="SimHei"/>
              <a:cs typeface="SimHei"/>
            </a:endParaRPr>
          </a:p>
          <a:p>
            <a:pPr marL="756285" marR="5080" indent="-287020" algn="just">
              <a:lnSpc>
                <a:spcPct val="130400"/>
              </a:lnSpc>
              <a:spcBef>
                <a:spcPts val="655"/>
              </a:spcBef>
            </a:pPr>
            <a:r>
              <a:rPr sz="2800" spc="30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SimHei"/>
                <a:cs typeface="SimHei"/>
              </a:rPr>
              <a:t>从员工</a:t>
            </a:r>
            <a:r>
              <a:rPr sz="2800" spc="-20" dirty="0">
                <a:latin typeface="SimHei"/>
                <a:cs typeface="SimHei"/>
              </a:rPr>
              <a:t>角</a:t>
            </a:r>
            <a:r>
              <a:rPr sz="2800" spc="5" dirty="0">
                <a:latin typeface="SimHei"/>
                <a:cs typeface="SimHei"/>
              </a:rPr>
              <a:t>度对</a:t>
            </a:r>
            <a:r>
              <a:rPr sz="2800" spc="-20" dirty="0">
                <a:latin typeface="SimHei"/>
                <a:cs typeface="SimHei"/>
              </a:rPr>
              <a:t>其前</a:t>
            </a:r>
            <a:r>
              <a:rPr sz="2800" spc="5" dirty="0">
                <a:latin typeface="SimHei"/>
                <a:cs typeface="SimHei"/>
              </a:rPr>
              <a:t>景及现</a:t>
            </a:r>
            <a:r>
              <a:rPr sz="2800" spc="-20" dirty="0">
                <a:latin typeface="SimHei"/>
                <a:cs typeface="SimHei"/>
              </a:rPr>
              <a:t>象</a:t>
            </a:r>
            <a:r>
              <a:rPr sz="2800" spc="5" dirty="0">
                <a:latin typeface="SimHei"/>
                <a:cs typeface="SimHei"/>
              </a:rPr>
              <a:t>进行</a:t>
            </a:r>
            <a:r>
              <a:rPr sz="2800" spc="-20" dirty="0">
                <a:latin typeface="SimHei"/>
                <a:cs typeface="SimHei"/>
              </a:rPr>
              <a:t>分析</a:t>
            </a:r>
            <a:r>
              <a:rPr sz="2800" spc="5" dirty="0">
                <a:latin typeface="SimHei"/>
                <a:cs typeface="SimHei"/>
              </a:rPr>
              <a:t>，诚挚的  表明您</a:t>
            </a:r>
            <a:r>
              <a:rPr sz="2800" spc="-20" dirty="0">
                <a:latin typeface="SimHei"/>
                <a:cs typeface="SimHei"/>
              </a:rPr>
              <a:t>对</a:t>
            </a:r>
            <a:r>
              <a:rPr sz="2800" spc="5" dirty="0">
                <a:latin typeface="SimHei"/>
                <a:cs typeface="SimHei"/>
              </a:rPr>
              <a:t>其的</a:t>
            </a:r>
            <a:r>
              <a:rPr sz="2800" spc="-20" dirty="0">
                <a:latin typeface="SimHei"/>
                <a:cs typeface="SimHei"/>
              </a:rPr>
              <a:t>看法</a:t>
            </a:r>
            <a:r>
              <a:rPr sz="2800" spc="5" dirty="0">
                <a:latin typeface="SimHei"/>
                <a:cs typeface="SimHei"/>
              </a:rPr>
              <a:t>与想法</a:t>
            </a:r>
            <a:r>
              <a:rPr sz="2800" spc="-20" dirty="0">
                <a:latin typeface="SimHei"/>
                <a:cs typeface="SimHei"/>
              </a:rPr>
              <a:t>；</a:t>
            </a:r>
            <a:r>
              <a:rPr sz="2800" spc="5" dirty="0">
                <a:latin typeface="SimHei"/>
                <a:cs typeface="SimHei"/>
              </a:rPr>
              <a:t>并给</a:t>
            </a:r>
            <a:r>
              <a:rPr sz="2800" spc="-20" dirty="0">
                <a:latin typeface="SimHei"/>
                <a:cs typeface="SimHei"/>
              </a:rPr>
              <a:t>予合</a:t>
            </a:r>
            <a:r>
              <a:rPr sz="2800" spc="5" dirty="0">
                <a:latin typeface="SimHei"/>
                <a:cs typeface="SimHei"/>
              </a:rPr>
              <a:t>理的意见  </a:t>
            </a:r>
            <a:r>
              <a:rPr sz="2800" dirty="0">
                <a:latin typeface="SimHei"/>
                <a:cs typeface="SimHei"/>
              </a:rPr>
              <a:t>与建议，包括对其的挽留。</a:t>
            </a:r>
            <a:endParaRPr sz="28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1566164"/>
            <a:ext cx="36195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0" dirty="0">
                <a:latin typeface="Wingdings"/>
                <a:cs typeface="Wingdings"/>
              </a:rPr>
              <a:t></a:t>
            </a:r>
            <a:r>
              <a:rPr sz="3200" b="0" spc="-540" dirty="0">
                <a:latin typeface="Times New Roman"/>
                <a:cs typeface="Times New Roman"/>
              </a:rPr>
              <a:t> </a:t>
            </a:r>
            <a:r>
              <a:rPr sz="3200" spc="-20" dirty="0"/>
              <a:t>正式办理离职手续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2216" rIns="0" bIns="0" rtlCol="0">
            <a:spAutoFit/>
          </a:bodyPr>
          <a:lstStyle/>
          <a:p>
            <a:pPr marL="752475">
              <a:lnSpc>
                <a:spcPct val="100000"/>
              </a:lnSpc>
            </a:pPr>
            <a:r>
              <a:rPr spc="5" dirty="0">
                <a:latin typeface="Wingdings"/>
                <a:cs typeface="Wingdings"/>
              </a:rPr>
              <a:t></a:t>
            </a:r>
            <a:r>
              <a:rPr spc="5" dirty="0"/>
              <a:t>确定离职原因；</a:t>
            </a:r>
          </a:p>
          <a:p>
            <a:pPr marL="7524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了解对工作及管理上的意见与建议；</a:t>
            </a:r>
          </a:p>
          <a:p>
            <a:pPr marL="752475">
              <a:lnSpc>
                <a:spcPct val="100000"/>
              </a:lnSpc>
              <a:spcBef>
                <a:spcPts val="2040"/>
              </a:spcBef>
            </a:pPr>
            <a:r>
              <a:rPr spc="30" dirty="0">
                <a:latin typeface="Wingdings"/>
                <a:cs typeface="Wingdings"/>
              </a:rPr>
              <a:t></a:t>
            </a:r>
            <a:r>
              <a:rPr spc="5" dirty="0"/>
              <a:t>提醒员</a:t>
            </a:r>
            <a:r>
              <a:rPr spc="-20" dirty="0"/>
              <a:t>工</a:t>
            </a:r>
            <a:r>
              <a:rPr spc="5" dirty="0"/>
              <a:t>违约</a:t>
            </a:r>
            <a:r>
              <a:rPr spc="-20" dirty="0"/>
              <a:t>责任</a:t>
            </a:r>
            <a:r>
              <a:rPr spc="5" dirty="0"/>
              <a:t>、保密</a:t>
            </a:r>
            <a:r>
              <a:rPr spc="-20" dirty="0"/>
              <a:t>和</a:t>
            </a:r>
            <a:r>
              <a:rPr spc="5" dirty="0"/>
              <a:t>竞业</a:t>
            </a:r>
            <a:r>
              <a:rPr spc="-20" dirty="0"/>
              <a:t>责任</a:t>
            </a:r>
            <a:r>
              <a:rPr spc="5" dirty="0"/>
              <a:t>等；</a:t>
            </a:r>
          </a:p>
          <a:p>
            <a:pPr marL="7524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提出工作交接等要求及建议；</a:t>
            </a:r>
          </a:p>
          <a:p>
            <a:pPr marL="752475">
              <a:lnSpc>
                <a:spcPct val="100000"/>
              </a:lnSpc>
              <a:spcBef>
                <a:spcPts val="2014"/>
              </a:spcBef>
            </a:pPr>
            <a:r>
              <a:rPr spc="30" dirty="0">
                <a:latin typeface="Wingdings"/>
                <a:cs typeface="Wingdings"/>
              </a:rPr>
              <a:t></a:t>
            </a:r>
            <a:r>
              <a:rPr spc="5" dirty="0"/>
              <a:t>报至人</a:t>
            </a:r>
            <a:r>
              <a:rPr spc="-20" dirty="0"/>
              <a:t>事</a:t>
            </a:r>
            <a:r>
              <a:rPr spc="5" dirty="0"/>
              <a:t>跟进</a:t>
            </a:r>
            <a:r>
              <a:rPr spc="-20" dirty="0"/>
              <a:t>相关</a:t>
            </a:r>
            <a:r>
              <a:rPr spc="5" dirty="0"/>
              <a:t>手续，</a:t>
            </a:r>
            <a:r>
              <a:rPr spc="-20" dirty="0"/>
              <a:t>以</a:t>
            </a:r>
            <a:r>
              <a:rPr spc="5" dirty="0"/>
              <a:t>及正</a:t>
            </a:r>
            <a:r>
              <a:rPr spc="-20" dirty="0"/>
              <a:t>式面</a:t>
            </a:r>
            <a:r>
              <a:rPr spc="5" dirty="0"/>
              <a:t>谈。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591" y="3082035"/>
            <a:ext cx="5105400" cy="3745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6332" y="1718564"/>
            <a:ext cx="32105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0" dirty="0">
                <a:latin typeface="Wingdings"/>
                <a:cs typeface="Wingdings"/>
              </a:rPr>
              <a:t></a:t>
            </a:r>
            <a:r>
              <a:rPr sz="3200" b="0" spc="-540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SimHei"/>
                <a:cs typeface="SimHei"/>
              </a:rPr>
              <a:t>挽留人才的方法</a:t>
            </a:r>
            <a:endParaRPr sz="3200">
              <a:latin typeface="SimHei"/>
              <a:cs typeface="Sim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532" y="2464308"/>
            <a:ext cx="3159125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Wingdings"/>
                <a:cs typeface="Wingdings"/>
              </a:rPr>
              <a:t></a:t>
            </a:r>
            <a:r>
              <a:rPr sz="2800" dirty="0">
                <a:latin typeface="SimHei"/>
                <a:cs typeface="SimHei"/>
              </a:rPr>
              <a:t>待遇留人（慎用）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800" spc="10" dirty="0">
                <a:latin typeface="Wingdings"/>
                <a:cs typeface="Wingdings"/>
              </a:rPr>
              <a:t></a:t>
            </a:r>
            <a:r>
              <a:rPr sz="2800" spc="10" dirty="0">
                <a:latin typeface="SimHei"/>
                <a:cs typeface="SimHei"/>
              </a:rPr>
              <a:t>事业留人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spc="10" dirty="0">
                <a:latin typeface="Wingdings"/>
                <a:cs typeface="Wingdings"/>
              </a:rPr>
              <a:t></a:t>
            </a:r>
            <a:r>
              <a:rPr sz="2800" spc="10" dirty="0">
                <a:latin typeface="SimHei"/>
                <a:cs typeface="SimHei"/>
              </a:rPr>
              <a:t>感情留人</a:t>
            </a:r>
            <a:endParaRPr sz="28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489964"/>
            <a:ext cx="4030979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0" dirty="0">
                <a:latin typeface="Wingdings"/>
                <a:cs typeface="Wingdings"/>
              </a:rPr>
              <a:t></a:t>
            </a:r>
            <a:r>
              <a:rPr sz="3200" b="0" spc="-545" dirty="0">
                <a:latin typeface="Times New Roman"/>
                <a:cs typeface="Times New Roman"/>
              </a:rPr>
              <a:t> </a:t>
            </a:r>
            <a:r>
              <a:rPr sz="3200" spc="-15" dirty="0"/>
              <a:t>绩效不佳，被动离职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6016" rIns="0" bIns="0" rtlCol="0">
            <a:spAutoFit/>
          </a:bodyPr>
          <a:lstStyle/>
          <a:p>
            <a:pPr marL="676275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分析绩效不佳的原因；</a:t>
            </a:r>
          </a:p>
          <a:p>
            <a:pPr marL="6762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了解员工个人发展与企业发展存在的冲突；</a:t>
            </a:r>
          </a:p>
          <a:p>
            <a:pPr marL="676275">
              <a:lnSpc>
                <a:spcPct val="100000"/>
              </a:lnSpc>
              <a:spcBef>
                <a:spcPts val="204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从员工发展角度给予相应的意见与建议；</a:t>
            </a:r>
          </a:p>
          <a:p>
            <a:pPr marL="6762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告知员工可获得的权益。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8192" y="5681979"/>
            <a:ext cx="7239000" cy="4572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5461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F8F9A3"/>
                </a:solidFill>
                <a:latin typeface="SimHei"/>
                <a:cs typeface="SimHei"/>
              </a:rPr>
              <a:t>注：绩效不佳的沟通应在日常工作中就要存在。</a:t>
            </a:r>
            <a:endParaRPr sz="24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532" y="1718564"/>
            <a:ext cx="44329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0" dirty="0">
                <a:latin typeface="Wingdings"/>
                <a:cs typeface="Wingdings"/>
              </a:rPr>
              <a:t></a:t>
            </a:r>
            <a:r>
              <a:rPr sz="3200" b="0" spc="-570" dirty="0">
                <a:latin typeface="Times New Roman"/>
                <a:cs typeface="Times New Roman"/>
              </a:rPr>
              <a:t> </a:t>
            </a:r>
            <a:r>
              <a:rPr sz="3200" spc="-15" dirty="0"/>
              <a:t>人员过剩的裁员或调动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4616" rIns="0" bIns="0" rtlCol="0">
            <a:spAutoFit/>
          </a:bodyPr>
          <a:lstStyle/>
          <a:p>
            <a:pPr marL="828675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坦诚目前遇到的困难；</a:t>
            </a:r>
          </a:p>
          <a:p>
            <a:pPr marL="8286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裁员：告知员工将获得的权益；</a:t>
            </a:r>
          </a:p>
          <a:p>
            <a:pPr marL="828675">
              <a:lnSpc>
                <a:spcPct val="100000"/>
              </a:lnSpc>
              <a:spcBef>
                <a:spcPts val="204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调动：从员工的角度分析调动将带来的对部门</a:t>
            </a:r>
          </a:p>
          <a:p>
            <a:pPr marL="1115060">
              <a:lnSpc>
                <a:spcPct val="100000"/>
              </a:lnSpc>
              <a:spcBef>
                <a:spcPts val="1345"/>
              </a:spcBef>
            </a:pPr>
            <a:r>
              <a:rPr dirty="0"/>
              <a:t>及个人的利益；</a:t>
            </a:r>
          </a:p>
          <a:p>
            <a:pPr marL="8286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对员工所提的困惑给予解答与协助。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1870964"/>
            <a:ext cx="280860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0" dirty="0">
                <a:latin typeface="Wingdings"/>
                <a:cs typeface="Wingdings"/>
              </a:rPr>
              <a:t></a:t>
            </a:r>
            <a:r>
              <a:rPr sz="3200" b="0" spc="-565" dirty="0">
                <a:latin typeface="Times New Roman"/>
                <a:cs typeface="Times New Roman"/>
              </a:rPr>
              <a:t> </a:t>
            </a:r>
            <a:r>
              <a:rPr sz="3200" spc="-15" dirty="0"/>
              <a:t>违规违纪解雇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7016" rIns="0" bIns="0" rtlCol="0">
            <a:spAutoFit/>
          </a:bodyPr>
          <a:lstStyle/>
          <a:p>
            <a:pPr marL="752475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与员工讲明其行为带来的后果；</a:t>
            </a:r>
          </a:p>
          <a:p>
            <a:pPr marL="7524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分析员工产Th违规违纪的原因；</a:t>
            </a:r>
          </a:p>
          <a:p>
            <a:pPr marL="752475">
              <a:lnSpc>
                <a:spcPct val="100000"/>
              </a:lnSpc>
              <a:spcBef>
                <a:spcPts val="2039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给予员工相应的意见与建议；</a:t>
            </a:r>
          </a:p>
          <a:p>
            <a:pPr marL="752475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/>
              <a:t>交与相关部门处理。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044" y="791971"/>
            <a:ext cx="337820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z="4400" spc="-10" dirty="0"/>
              <a:t>离</a:t>
            </a:r>
            <a:r>
              <a:rPr sz="4400" spc="-30" dirty="0"/>
              <a:t>职面</a:t>
            </a:r>
            <a:r>
              <a:rPr sz="4400" spc="-10" dirty="0"/>
              <a:t>谈</a:t>
            </a:r>
            <a:r>
              <a:rPr sz="4400" spc="-30" dirty="0"/>
              <a:t>目的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86332" y="2234691"/>
            <a:ext cx="3131820" cy="385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latin typeface="Wingdings"/>
                <a:cs typeface="Wingdings"/>
              </a:rPr>
              <a:t></a:t>
            </a:r>
            <a:r>
              <a:rPr sz="3600" b="1" spc="-15" dirty="0">
                <a:latin typeface="SimSun"/>
                <a:cs typeface="SimSun"/>
              </a:rPr>
              <a:t>了解离职原因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15" dirty="0">
                <a:latin typeface="Wingdings"/>
                <a:cs typeface="Wingdings"/>
              </a:rPr>
              <a:t></a:t>
            </a:r>
            <a:r>
              <a:rPr sz="3600" b="1" spc="-15" dirty="0">
                <a:latin typeface="SimSun"/>
                <a:cs typeface="SimSun"/>
              </a:rPr>
              <a:t>挽留员工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15" dirty="0">
                <a:latin typeface="Wingdings"/>
                <a:cs typeface="Wingdings"/>
              </a:rPr>
              <a:t></a:t>
            </a:r>
            <a:r>
              <a:rPr sz="3600" b="1" spc="-15" dirty="0">
                <a:latin typeface="SimSun"/>
                <a:cs typeface="SimSun"/>
              </a:rPr>
              <a:t>安抚员工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15" dirty="0">
                <a:latin typeface="Wingdings"/>
                <a:cs typeface="Wingdings"/>
              </a:rPr>
              <a:t></a:t>
            </a:r>
            <a:r>
              <a:rPr sz="3600" b="1" spc="-15" dirty="0">
                <a:latin typeface="SimSun"/>
                <a:cs typeface="SimSun"/>
              </a:rPr>
              <a:t>提供建议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600" spc="-15" dirty="0">
                <a:latin typeface="Wingdings"/>
                <a:cs typeface="Wingdings"/>
              </a:rPr>
              <a:t></a:t>
            </a:r>
            <a:r>
              <a:rPr sz="3600" b="1" spc="-15" dirty="0">
                <a:latin typeface="SimSun"/>
                <a:cs typeface="SimSun"/>
              </a:rPr>
              <a:t>工作改善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9191" y="4234179"/>
            <a:ext cx="3124200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044" y="684276"/>
            <a:ext cx="437197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什么时</a:t>
            </a:r>
            <a:r>
              <a:rPr spc="-35" dirty="0"/>
              <a:t>候</a:t>
            </a:r>
            <a:r>
              <a:rPr spc="-10" dirty="0"/>
              <a:t>面</a:t>
            </a:r>
            <a:r>
              <a:rPr spc="-35" dirty="0"/>
              <a:t>谈</a:t>
            </a:r>
            <a:r>
              <a:rPr spc="-10" dirty="0"/>
              <a:t>（</a:t>
            </a:r>
            <a:r>
              <a:rPr spc="-25" dirty="0">
                <a:latin typeface="Arial"/>
                <a:cs typeface="Arial"/>
              </a:rPr>
              <a:t>1</a:t>
            </a:r>
            <a:r>
              <a:rPr spc="-10" dirty="0"/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2645664" y="3014979"/>
            <a:ext cx="6967855" cy="4038600"/>
          </a:xfrm>
          <a:custGeom>
            <a:avLst/>
            <a:gdLst/>
            <a:ahLst/>
            <a:cxnLst/>
            <a:rect l="l" t="t" r="r" b="b"/>
            <a:pathLst>
              <a:path w="6967855" h="4038600">
                <a:moveTo>
                  <a:pt x="0" y="137160"/>
                </a:moveTo>
                <a:lnTo>
                  <a:pt x="1405127" y="1682496"/>
                </a:lnTo>
                <a:lnTo>
                  <a:pt x="1405127" y="3364992"/>
                </a:lnTo>
                <a:lnTo>
                  <a:pt x="1406817" y="3406009"/>
                </a:lnTo>
                <a:lnTo>
                  <a:pt x="1411822" y="3446378"/>
                </a:lnTo>
                <a:lnTo>
                  <a:pt x="1420046" y="3486029"/>
                </a:lnTo>
                <a:lnTo>
                  <a:pt x="1431391" y="3524892"/>
                </a:lnTo>
                <a:lnTo>
                  <a:pt x="1445761" y="3562895"/>
                </a:lnTo>
                <a:lnTo>
                  <a:pt x="1463060" y="3599968"/>
                </a:lnTo>
                <a:lnTo>
                  <a:pt x="1483191" y="3636040"/>
                </a:lnTo>
                <a:lnTo>
                  <a:pt x="1506058" y="3671041"/>
                </a:lnTo>
                <a:lnTo>
                  <a:pt x="1531563" y="3704900"/>
                </a:lnTo>
                <a:lnTo>
                  <a:pt x="1559610" y="3737547"/>
                </a:lnTo>
                <a:lnTo>
                  <a:pt x="1590103" y="3768910"/>
                </a:lnTo>
                <a:lnTo>
                  <a:pt x="1622945" y="3798920"/>
                </a:lnTo>
                <a:lnTo>
                  <a:pt x="1658038" y="3827505"/>
                </a:lnTo>
                <a:lnTo>
                  <a:pt x="1695288" y="3854595"/>
                </a:lnTo>
                <a:lnTo>
                  <a:pt x="1734596" y="3880120"/>
                </a:lnTo>
                <a:lnTo>
                  <a:pt x="1775866" y="3904009"/>
                </a:lnTo>
                <a:lnTo>
                  <a:pt x="1819003" y="3926191"/>
                </a:lnTo>
                <a:lnTo>
                  <a:pt x="1863908" y="3946595"/>
                </a:lnTo>
                <a:lnTo>
                  <a:pt x="1910486" y="3965151"/>
                </a:lnTo>
                <a:lnTo>
                  <a:pt x="1958639" y="3981789"/>
                </a:lnTo>
                <a:lnTo>
                  <a:pt x="2008272" y="3996438"/>
                </a:lnTo>
                <a:lnTo>
                  <a:pt x="2059287" y="4009026"/>
                </a:lnTo>
                <a:lnTo>
                  <a:pt x="2111588" y="4019484"/>
                </a:lnTo>
                <a:lnTo>
                  <a:pt x="2165079" y="4027741"/>
                </a:lnTo>
                <a:lnTo>
                  <a:pt x="2219662" y="4033727"/>
                </a:lnTo>
                <a:lnTo>
                  <a:pt x="2275241" y="4037369"/>
                </a:lnTo>
                <a:lnTo>
                  <a:pt x="2331720" y="4038600"/>
                </a:lnTo>
                <a:lnTo>
                  <a:pt x="6041136" y="4038600"/>
                </a:lnTo>
                <a:lnTo>
                  <a:pt x="6097614" y="4037369"/>
                </a:lnTo>
                <a:lnTo>
                  <a:pt x="6153193" y="4033727"/>
                </a:lnTo>
                <a:lnTo>
                  <a:pt x="6207776" y="4027741"/>
                </a:lnTo>
                <a:lnTo>
                  <a:pt x="6261267" y="4019484"/>
                </a:lnTo>
                <a:lnTo>
                  <a:pt x="6313568" y="4009026"/>
                </a:lnTo>
                <a:lnTo>
                  <a:pt x="6364583" y="3996438"/>
                </a:lnTo>
                <a:lnTo>
                  <a:pt x="6414216" y="3981789"/>
                </a:lnTo>
                <a:lnTo>
                  <a:pt x="6462369" y="3965151"/>
                </a:lnTo>
                <a:lnTo>
                  <a:pt x="6508947" y="3946595"/>
                </a:lnTo>
                <a:lnTo>
                  <a:pt x="6553852" y="3926191"/>
                </a:lnTo>
                <a:lnTo>
                  <a:pt x="6596989" y="3904009"/>
                </a:lnTo>
                <a:lnTo>
                  <a:pt x="6638259" y="3880120"/>
                </a:lnTo>
                <a:lnTo>
                  <a:pt x="6677567" y="3854595"/>
                </a:lnTo>
                <a:lnTo>
                  <a:pt x="6714817" y="3827505"/>
                </a:lnTo>
                <a:lnTo>
                  <a:pt x="6749910" y="3798920"/>
                </a:lnTo>
                <a:lnTo>
                  <a:pt x="6782752" y="3768910"/>
                </a:lnTo>
                <a:lnTo>
                  <a:pt x="6813245" y="3737547"/>
                </a:lnTo>
                <a:lnTo>
                  <a:pt x="6841292" y="3704900"/>
                </a:lnTo>
                <a:lnTo>
                  <a:pt x="6866797" y="3671041"/>
                </a:lnTo>
                <a:lnTo>
                  <a:pt x="6889664" y="3636040"/>
                </a:lnTo>
                <a:lnTo>
                  <a:pt x="6909795" y="3599968"/>
                </a:lnTo>
                <a:lnTo>
                  <a:pt x="6927094" y="3562895"/>
                </a:lnTo>
                <a:lnTo>
                  <a:pt x="6941464" y="3524892"/>
                </a:lnTo>
                <a:lnTo>
                  <a:pt x="6952809" y="3486029"/>
                </a:lnTo>
                <a:lnTo>
                  <a:pt x="6961033" y="3446378"/>
                </a:lnTo>
                <a:lnTo>
                  <a:pt x="6966038" y="3406009"/>
                </a:lnTo>
                <a:lnTo>
                  <a:pt x="6967728" y="3364992"/>
                </a:lnTo>
                <a:lnTo>
                  <a:pt x="6967728" y="673608"/>
                </a:lnTo>
                <a:lnTo>
                  <a:pt x="1405127" y="673608"/>
                </a:lnTo>
                <a:lnTo>
                  <a:pt x="0" y="137160"/>
                </a:lnTo>
                <a:close/>
              </a:path>
              <a:path w="6967855" h="4038600">
                <a:moveTo>
                  <a:pt x="6041136" y="0"/>
                </a:moveTo>
                <a:lnTo>
                  <a:pt x="2331720" y="0"/>
                </a:lnTo>
                <a:lnTo>
                  <a:pt x="2275241" y="1230"/>
                </a:lnTo>
                <a:lnTo>
                  <a:pt x="2219662" y="4872"/>
                </a:lnTo>
                <a:lnTo>
                  <a:pt x="2165079" y="10858"/>
                </a:lnTo>
                <a:lnTo>
                  <a:pt x="2111588" y="19115"/>
                </a:lnTo>
                <a:lnTo>
                  <a:pt x="2059287" y="29573"/>
                </a:lnTo>
                <a:lnTo>
                  <a:pt x="2008272" y="42161"/>
                </a:lnTo>
                <a:lnTo>
                  <a:pt x="1958639" y="56810"/>
                </a:lnTo>
                <a:lnTo>
                  <a:pt x="1910486" y="73448"/>
                </a:lnTo>
                <a:lnTo>
                  <a:pt x="1863908" y="92004"/>
                </a:lnTo>
                <a:lnTo>
                  <a:pt x="1819003" y="112408"/>
                </a:lnTo>
                <a:lnTo>
                  <a:pt x="1775866" y="134590"/>
                </a:lnTo>
                <a:lnTo>
                  <a:pt x="1734596" y="158479"/>
                </a:lnTo>
                <a:lnTo>
                  <a:pt x="1695288" y="184004"/>
                </a:lnTo>
                <a:lnTo>
                  <a:pt x="1658038" y="211094"/>
                </a:lnTo>
                <a:lnTo>
                  <a:pt x="1622945" y="239679"/>
                </a:lnTo>
                <a:lnTo>
                  <a:pt x="1590103" y="269689"/>
                </a:lnTo>
                <a:lnTo>
                  <a:pt x="1559610" y="301052"/>
                </a:lnTo>
                <a:lnTo>
                  <a:pt x="1531563" y="333699"/>
                </a:lnTo>
                <a:lnTo>
                  <a:pt x="1506058" y="367558"/>
                </a:lnTo>
                <a:lnTo>
                  <a:pt x="1483191" y="402559"/>
                </a:lnTo>
                <a:lnTo>
                  <a:pt x="1463060" y="438631"/>
                </a:lnTo>
                <a:lnTo>
                  <a:pt x="1445761" y="475704"/>
                </a:lnTo>
                <a:lnTo>
                  <a:pt x="1431391" y="513707"/>
                </a:lnTo>
                <a:lnTo>
                  <a:pt x="1420046" y="552570"/>
                </a:lnTo>
                <a:lnTo>
                  <a:pt x="1411822" y="592221"/>
                </a:lnTo>
                <a:lnTo>
                  <a:pt x="1406817" y="632590"/>
                </a:lnTo>
                <a:lnTo>
                  <a:pt x="1405127" y="673608"/>
                </a:lnTo>
                <a:lnTo>
                  <a:pt x="6967728" y="673608"/>
                </a:lnTo>
                <a:lnTo>
                  <a:pt x="6966038" y="632590"/>
                </a:lnTo>
                <a:lnTo>
                  <a:pt x="6961033" y="592221"/>
                </a:lnTo>
                <a:lnTo>
                  <a:pt x="6952809" y="552570"/>
                </a:lnTo>
                <a:lnTo>
                  <a:pt x="6941464" y="513707"/>
                </a:lnTo>
                <a:lnTo>
                  <a:pt x="6927094" y="475704"/>
                </a:lnTo>
                <a:lnTo>
                  <a:pt x="6909795" y="438631"/>
                </a:lnTo>
                <a:lnTo>
                  <a:pt x="6889664" y="402559"/>
                </a:lnTo>
                <a:lnTo>
                  <a:pt x="6866797" y="367558"/>
                </a:lnTo>
                <a:lnTo>
                  <a:pt x="6841292" y="333699"/>
                </a:lnTo>
                <a:lnTo>
                  <a:pt x="6813245" y="301052"/>
                </a:lnTo>
                <a:lnTo>
                  <a:pt x="6782752" y="269689"/>
                </a:lnTo>
                <a:lnTo>
                  <a:pt x="6749910" y="239679"/>
                </a:lnTo>
                <a:lnTo>
                  <a:pt x="6714817" y="211094"/>
                </a:lnTo>
                <a:lnTo>
                  <a:pt x="6677567" y="184004"/>
                </a:lnTo>
                <a:lnTo>
                  <a:pt x="6638259" y="158479"/>
                </a:lnTo>
                <a:lnTo>
                  <a:pt x="6596989" y="134590"/>
                </a:lnTo>
                <a:lnTo>
                  <a:pt x="6553852" y="112408"/>
                </a:lnTo>
                <a:lnTo>
                  <a:pt x="6508947" y="92004"/>
                </a:lnTo>
                <a:lnTo>
                  <a:pt x="6462369" y="73448"/>
                </a:lnTo>
                <a:lnTo>
                  <a:pt x="6414216" y="56810"/>
                </a:lnTo>
                <a:lnTo>
                  <a:pt x="6364583" y="42161"/>
                </a:lnTo>
                <a:lnTo>
                  <a:pt x="6313568" y="29573"/>
                </a:lnTo>
                <a:lnTo>
                  <a:pt x="6261267" y="19115"/>
                </a:lnTo>
                <a:lnTo>
                  <a:pt x="6207776" y="10858"/>
                </a:lnTo>
                <a:lnTo>
                  <a:pt x="6153193" y="4872"/>
                </a:lnTo>
                <a:lnTo>
                  <a:pt x="6097614" y="1230"/>
                </a:lnTo>
                <a:lnTo>
                  <a:pt x="604113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664" y="3014979"/>
            <a:ext cx="6967855" cy="4038600"/>
          </a:xfrm>
          <a:custGeom>
            <a:avLst/>
            <a:gdLst/>
            <a:ahLst/>
            <a:cxnLst/>
            <a:rect l="l" t="t" r="r" b="b"/>
            <a:pathLst>
              <a:path w="6967855" h="4038600">
                <a:moveTo>
                  <a:pt x="2331720" y="0"/>
                </a:moveTo>
                <a:lnTo>
                  <a:pt x="2275241" y="1230"/>
                </a:lnTo>
                <a:lnTo>
                  <a:pt x="2219662" y="4872"/>
                </a:lnTo>
                <a:lnTo>
                  <a:pt x="2165079" y="10858"/>
                </a:lnTo>
                <a:lnTo>
                  <a:pt x="2111588" y="19115"/>
                </a:lnTo>
                <a:lnTo>
                  <a:pt x="2059287" y="29573"/>
                </a:lnTo>
                <a:lnTo>
                  <a:pt x="2008272" y="42161"/>
                </a:lnTo>
                <a:lnTo>
                  <a:pt x="1958639" y="56810"/>
                </a:lnTo>
                <a:lnTo>
                  <a:pt x="1910486" y="73448"/>
                </a:lnTo>
                <a:lnTo>
                  <a:pt x="1863908" y="92004"/>
                </a:lnTo>
                <a:lnTo>
                  <a:pt x="1819003" y="112408"/>
                </a:lnTo>
                <a:lnTo>
                  <a:pt x="1775866" y="134590"/>
                </a:lnTo>
                <a:lnTo>
                  <a:pt x="1734596" y="158479"/>
                </a:lnTo>
                <a:lnTo>
                  <a:pt x="1695288" y="184004"/>
                </a:lnTo>
                <a:lnTo>
                  <a:pt x="1658038" y="211094"/>
                </a:lnTo>
                <a:lnTo>
                  <a:pt x="1622945" y="239679"/>
                </a:lnTo>
                <a:lnTo>
                  <a:pt x="1590103" y="269689"/>
                </a:lnTo>
                <a:lnTo>
                  <a:pt x="1559610" y="301052"/>
                </a:lnTo>
                <a:lnTo>
                  <a:pt x="1531563" y="333699"/>
                </a:lnTo>
                <a:lnTo>
                  <a:pt x="1506058" y="367558"/>
                </a:lnTo>
                <a:lnTo>
                  <a:pt x="1483191" y="402559"/>
                </a:lnTo>
                <a:lnTo>
                  <a:pt x="1463060" y="438631"/>
                </a:lnTo>
                <a:lnTo>
                  <a:pt x="1445761" y="475704"/>
                </a:lnTo>
                <a:lnTo>
                  <a:pt x="1431391" y="513707"/>
                </a:lnTo>
                <a:lnTo>
                  <a:pt x="1420046" y="552570"/>
                </a:lnTo>
                <a:lnTo>
                  <a:pt x="1411822" y="592221"/>
                </a:lnTo>
                <a:lnTo>
                  <a:pt x="1406817" y="632590"/>
                </a:lnTo>
                <a:lnTo>
                  <a:pt x="1405127" y="673608"/>
                </a:lnTo>
                <a:lnTo>
                  <a:pt x="0" y="137160"/>
                </a:lnTo>
                <a:lnTo>
                  <a:pt x="1405127" y="1682496"/>
                </a:lnTo>
                <a:lnTo>
                  <a:pt x="1405127" y="3364992"/>
                </a:lnTo>
                <a:lnTo>
                  <a:pt x="1406817" y="3406009"/>
                </a:lnTo>
                <a:lnTo>
                  <a:pt x="1411822" y="3446378"/>
                </a:lnTo>
                <a:lnTo>
                  <a:pt x="1420046" y="3486029"/>
                </a:lnTo>
                <a:lnTo>
                  <a:pt x="1431391" y="3524892"/>
                </a:lnTo>
                <a:lnTo>
                  <a:pt x="1445761" y="3562895"/>
                </a:lnTo>
                <a:lnTo>
                  <a:pt x="1463060" y="3599968"/>
                </a:lnTo>
                <a:lnTo>
                  <a:pt x="1483191" y="3636040"/>
                </a:lnTo>
                <a:lnTo>
                  <a:pt x="1506058" y="3671041"/>
                </a:lnTo>
                <a:lnTo>
                  <a:pt x="1531563" y="3704900"/>
                </a:lnTo>
                <a:lnTo>
                  <a:pt x="1559610" y="3737547"/>
                </a:lnTo>
                <a:lnTo>
                  <a:pt x="1590103" y="3768910"/>
                </a:lnTo>
                <a:lnTo>
                  <a:pt x="1622945" y="3798920"/>
                </a:lnTo>
                <a:lnTo>
                  <a:pt x="1658038" y="3827505"/>
                </a:lnTo>
                <a:lnTo>
                  <a:pt x="1695288" y="3854595"/>
                </a:lnTo>
                <a:lnTo>
                  <a:pt x="1734596" y="3880120"/>
                </a:lnTo>
                <a:lnTo>
                  <a:pt x="1775866" y="3904009"/>
                </a:lnTo>
                <a:lnTo>
                  <a:pt x="1819003" y="3926191"/>
                </a:lnTo>
                <a:lnTo>
                  <a:pt x="1863908" y="3946595"/>
                </a:lnTo>
                <a:lnTo>
                  <a:pt x="1910486" y="3965151"/>
                </a:lnTo>
                <a:lnTo>
                  <a:pt x="1958639" y="3981789"/>
                </a:lnTo>
                <a:lnTo>
                  <a:pt x="2008272" y="3996438"/>
                </a:lnTo>
                <a:lnTo>
                  <a:pt x="2059287" y="4009026"/>
                </a:lnTo>
                <a:lnTo>
                  <a:pt x="2111588" y="4019484"/>
                </a:lnTo>
                <a:lnTo>
                  <a:pt x="2165079" y="4027741"/>
                </a:lnTo>
                <a:lnTo>
                  <a:pt x="2219662" y="4033727"/>
                </a:lnTo>
                <a:lnTo>
                  <a:pt x="2275241" y="4037369"/>
                </a:lnTo>
                <a:lnTo>
                  <a:pt x="2331720" y="4038600"/>
                </a:lnTo>
                <a:lnTo>
                  <a:pt x="3721608" y="4038600"/>
                </a:lnTo>
                <a:lnTo>
                  <a:pt x="6041136" y="4038600"/>
                </a:lnTo>
                <a:lnTo>
                  <a:pt x="6097614" y="4037369"/>
                </a:lnTo>
                <a:lnTo>
                  <a:pt x="6153193" y="4033727"/>
                </a:lnTo>
                <a:lnTo>
                  <a:pt x="6207776" y="4027741"/>
                </a:lnTo>
                <a:lnTo>
                  <a:pt x="6261267" y="4019484"/>
                </a:lnTo>
                <a:lnTo>
                  <a:pt x="6313568" y="4009026"/>
                </a:lnTo>
                <a:lnTo>
                  <a:pt x="6364583" y="3996438"/>
                </a:lnTo>
                <a:lnTo>
                  <a:pt x="6414216" y="3981789"/>
                </a:lnTo>
                <a:lnTo>
                  <a:pt x="6462369" y="3965151"/>
                </a:lnTo>
                <a:lnTo>
                  <a:pt x="6508947" y="3946595"/>
                </a:lnTo>
                <a:lnTo>
                  <a:pt x="6553852" y="3926191"/>
                </a:lnTo>
                <a:lnTo>
                  <a:pt x="6596989" y="3904009"/>
                </a:lnTo>
                <a:lnTo>
                  <a:pt x="6638259" y="3880120"/>
                </a:lnTo>
                <a:lnTo>
                  <a:pt x="6677567" y="3854595"/>
                </a:lnTo>
                <a:lnTo>
                  <a:pt x="6714817" y="3827505"/>
                </a:lnTo>
                <a:lnTo>
                  <a:pt x="6749910" y="3798920"/>
                </a:lnTo>
                <a:lnTo>
                  <a:pt x="6782752" y="3768910"/>
                </a:lnTo>
                <a:lnTo>
                  <a:pt x="6813245" y="3737547"/>
                </a:lnTo>
                <a:lnTo>
                  <a:pt x="6841292" y="3704900"/>
                </a:lnTo>
                <a:lnTo>
                  <a:pt x="6866797" y="3671041"/>
                </a:lnTo>
                <a:lnTo>
                  <a:pt x="6889664" y="3636040"/>
                </a:lnTo>
                <a:lnTo>
                  <a:pt x="6909795" y="3599968"/>
                </a:lnTo>
                <a:lnTo>
                  <a:pt x="6927094" y="3562895"/>
                </a:lnTo>
                <a:lnTo>
                  <a:pt x="6941464" y="3524892"/>
                </a:lnTo>
                <a:lnTo>
                  <a:pt x="6952809" y="3486029"/>
                </a:lnTo>
                <a:lnTo>
                  <a:pt x="6961033" y="3446378"/>
                </a:lnTo>
                <a:lnTo>
                  <a:pt x="6966038" y="3406009"/>
                </a:lnTo>
                <a:lnTo>
                  <a:pt x="6967728" y="3364992"/>
                </a:lnTo>
                <a:lnTo>
                  <a:pt x="6967728" y="1682496"/>
                </a:lnTo>
                <a:lnTo>
                  <a:pt x="6967728" y="673608"/>
                </a:lnTo>
                <a:lnTo>
                  <a:pt x="6966038" y="632590"/>
                </a:lnTo>
                <a:lnTo>
                  <a:pt x="6961033" y="592221"/>
                </a:lnTo>
                <a:lnTo>
                  <a:pt x="6952809" y="552570"/>
                </a:lnTo>
                <a:lnTo>
                  <a:pt x="6941464" y="513707"/>
                </a:lnTo>
                <a:lnTo>
                  <a:pt x="6927094" y="475704"/>
                </a:lnTo>
                <a:lnTo>
                  <a:pt x="6909795" y="438631"/>
                </a:lnTo>
                <a:lnTo>
                  <a:pt x="6889664" y="402559"/>
                </a:lnTo>
                <a:lnTo>
                  <a:pt x="6866797" y="367558"/>
                </a:lnTo>
                <a:lnTo>
                  <a:pt x="6841292" y="333699"/>
                </a:lnTo>
                <a:lnTo>
                  <a:pt x="6813245" y="301052"/>
                </a:lnTo>
                <a:lnTo>
                  <a:pt x="6782752" y="269689"/>
                </a:lnTo>
                <a:lnTo>
                  <a:pt x="6749910" y="239679"/>
                </a:lnTo>
                <a:lnTo>
                  <a:pt x="6714817" y="211094"/>
                </a:lnTo>
                <a:lnTo>
                  <a:pt x="6677567" y="184004"/>
                </a:lnTo>
                <a:lnTo>
                  <a:pt x="6638259" y="158479"/>
                </a:lnTo>
                <a:lnTo>
                  <a:pt x="6596989" y="134590"/>
                </a:lnTo>
                <a:lnTo>
                  <a:pt x="6553852" y="112408"/>
                </a:lnTo>
                <a:lnTo>
                  <a:pt x="6508947" y="92004"/>
                </a:lnTo>
                <a:lnTo>
                  <a:pt x="6462369" y="73448"/>
                </a:lnTo>
                <a:lnTo>
                  <a:pt x="6414216" y="56810"/>
                </a:lnTo>
                <a:lnTo>
                  <a:pt x="6364583" y="42161"/>
                </a:lnTo>
                <a:lnTo>
                  <a:pt x="6313568" y="29573"/>
                </a:lnTo>
                <a:lnTo>
                  <a:pt x="6261267" y="19115"/>
                </a:lnTo>
                <a:lnTo>
                  <a:pt x="6207776" y="10858"/>
                </a:lnTo>
                <a:lnTo>
                  <a:pt x="6153193" y="4872"/>
                </a:lnTo>
                <a:lnTo>
                  <a:pt x="6097614" y="1230"/>
                </a:lnTo>
                <a:lnTo>
                  <a:pt x="6041136" y="0"/>
                </a:lnTo>
                <a:lnTo>
                  <a:pt x="3721608" y="0"/>
                </a:lnTo>
                <a:lnTo>
                  <a:pt x="23317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841500"/>
            <a:ext cx="7109459" cy="509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Wingdings"/>
                <a:cs typeface="Wingdings"/>
              </a:rPr>
              <a:t></a:t>
            </a:r>
            <a:r>
              <a:rPr sz="3600" dirty="0">
                <a:latin typeface="SimHei"/>
                <a:cs typeface="SimHei"/>
              </a:rPr>
              <a:t>主动离职</a:t>
            </a:r>
            <a:endParaRPr sz="36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2510"/>
              </a:spcBef>
            </a:pPr>
            <a:r>
              <a:rPr sz="3200" spc="-5" dirty="0">
                <a:solidFill>
                  <a:srgbClr val="FF3300"/>
                </a:solidFill>
                <a:latin typeface="Wingdings"/>
                <a:cs typeface="Wingdings"/>
              </a:rPr>
              <a:t></a:t>
            </a:r>
            <a:r>
              <a:rPr sz="3200" spc="-5" dirty="0">
                <a:solidFill>
                  <a:srgbClr val="FF3300"/>
                </a:solidFill>
                <a:latin typeface="SimHei"/>
                <a:cs typeface="SimHei"/>
              </a:rPr>
              <a:t>离职动机显现</a:t>
            </a:r>
            <a:endParaRPr sz="3200">
              <a:latin typeface="SimHei"/>
              <a:cs typeface="SimHei"/>
            </a:endParaRPr>
          </a:p>
          <a:p>
            <a:pPr marL="3032760">
              <a:lnSpc>
                <a:spcPts val="2340"/>
              </a:lnSpc>
              <a:spcBef>
                <a:spcPts val="215"/>
              </a:spcBef>
            </a:pPr>
            <a:r>
              <a:rPr sz="2000" b="1" spc="-10" dirty="0">
                <a:solidFill>
                  <a:srgbClr val="F8F9A3"/>
                </a:solidFill>
                <a:latin typeface="SimSun"/>
                <a:cs typeface="SimSun"/>
              </a:rPr>
              <a:t>对工作的积极性和主动性突然下降</a:t>
            </a:r>
            <a:endParaRPr sz="2000">
              <a:latin typeface="SimSun"/>
              <a:cs typeface="SimSun"/>
            </a:endParaRPr>
          </a:p>
          <a:p>
            <a:pPr marL="469900">
              <a:lnSpc>
                <a:spcPts val="3779"/>
              </a:lnSpc>
            </a:pPr>
            <a:r>
              <a:rPr sz="3200" spc="-100" dirty="0">
                <a:latin typeface="Wingdings"/>
                <a:cs typeface="Wingdings"/>
              </a:rPr>
              <a:t></a:t>
            </a:r>
            <a:r>
              <a:rPr sz="3200" spc="-100" dirty="0">
                <a:latin typeface="SimHei"/>
                <a:cs typeface="SimHei"/>
              </a:rPr>
              <a:t>离职意向提出</a:t>
            </a:r>
            <a:r>
              <a:rPr sz="3000" b="1" spc="-150" baseline="2777" dirty="0">
                <a:solidFill>
                  <a:srgbClr val="F8F9A3"/>
                </a:solidFill>
                <a:latin typeface="SimSun"/>
                <a:cs typeface="SimSun"/>
              </a:rPr>
              <a:t>对公司的态度骤然变化</a:t>
            </a:r>
            <a:endParaRPr sz="3000" baseline="2777">
              <a:latin typeface="SimSun"/>
              <a:cs typeface="SimSun"/>
            </a:endParaRPr>
          </a:p>
          <a:p>
            <a:pPr marR="19685" algn="ctr">
              <a:lnSpc>
                <a:spcPts val="2125"/>
              </a:lnSpc>
              <a:spcBef>
                <a:spcPts val="625"/>
              </a:spcBef>
            </a:pPr>
            <a:r>
              <a:rPr sz="2000" b="1" spc="-15" dirty="0">
                <a:solidFill>
                  <a:srgbClr val="F8F9A3"/>
                </a:solidFill>
                <a:latin typeface="SimSun"/>
                <a:cs typeface="SimSun"/>
              </a:rPr>
              <a:t>表现低调</a:t>
            </a:r>
            <a:endParaRPr sz="2000">
              <a:latin typeface="SimSun"/>
              <a:cs typeface="SimSun"/>
            </a:endParaRPr>
          </a:p>
          <a:p>
            <a:pPr marL="469900">
              <a:lnSpc>
                <a:spcPts val="3565"/>
              </a:lnSpc>
            </a:pPr>
            <a:r>
              <a:rPr sz="3200" spc="-540" dirty="0">
                <a:latin typeface="Wingdings"/>
                <a:cs typeface="Wingdings"/>
              </a:rPr>
              <a:t></a:t>
            </a:r>
            <a:r>
              <a:rPr sz="3200" spc="-540" dirty="0">
                <a:latin typeface="SimHei"/>
                <a:cs typeface="SimHei"/>
              </a:rPr>
              <a:t>正式办理离职</a:t>
            </a:r>
            <a:r>
              <a:rPr sz="3000" b="1" spc="-810" baseline="-8333" dirty="0">
                <a:solidFill>
                  <a:srgbClr val="F8F9A3"/>
                </a:solidFill>
                <a:latin typeface="SimSun"/>
                <a:cs typeface="SimSun"/>
              </a:rPr>
              <a:t>工</a:t>
            </a:r>
            <a:r>
              <a:rPr sz="3200" spc="-540" dirty="0">
                <a:latin typeface="SimHei"/>
                <a:cs typeface="SimHei"/>
              </a:rPr>
              <a:t>手</a:t>
            </a:r>
            <a:r>
              <a:rPr sz="3000" b="1" spc="-810" baseline="-8333" dirty="0">
                <a:solidFill>
                  <a:srgbClr val="F8F9A3"/>
                </a:solidFill>
                <a:latin typeface="SimSun"/>
                <a:cs typeface="SimSun"/>
              </a:rPr>
              <a:t>作纪</a:t>
            </a:r>
            <a:r>
              <a:rPr sz="3200" spc="-540" dirty="0">
                <a:latin typeface="SimHei"/>
                <a:cs typeface="SimHei"/>
              </a:rPr>
              <a:t>续</a:t>
            </a:r>
            <a:r>
              <a:rPr sz="3000" b="1" spc="-810" baseline="-8333" dirty="0">
                <a:solidFill>
                  <a:srgbClr val="F8F9A3"/>
                </a:solidFill>
                <a:latin typeface="SimSun"/>
                <a:cs typeface="SimSun"/>
              </a:rPr>
              <a:t>律散漫</a:t>
            </a:r>
            <a:endParaRPr sz="3000" baseline="-8333">
              <a:latin typeface="SimSun"/>
              <a:cs typeface="SimSun"/>
            </a:endParaRPr>
          </a:p>
          <a:p>
            <a:pPr marL="3032760" marR="1529080">
              <a:lnSpc>
                <a:spcPct val="140000"/>
              </a:lnSpc>
              <a:spcBef>
                <a:spcPts val="70"/>
              </a:spcBef>
            </a:pPr>
            <a:r>
              <a:rPr sz="2000" b="1" spc="-10" dirty="0">
                <a:solidFill>
                  <a:srgbClr val="F8F9A3"/>
                </a:solidFill>
                <a:latin typeface="SimSun"/>
                <a:cs typeface="SimSun"/>
              </a:rPr>
              <a:t>请长假  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经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常离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开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办公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室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接手机</a:t>
            </a:r>
            <a:endParaRPr sz="2000">
              <a:latin typeface="SimSun"/>
              <a:cs typeface="SimSun"/>
            </a:endParaRPr>
          </a:p>
          <a:p>
            <a:pPr marL="3032760" marR="5080">
              <a:lnSpc>
                <a:spcPct val="140000"/>
              </a:lnSpc>
            </a:pP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向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人事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询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问相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关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年终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奖</a:t>
            </a:r>
            <a:r>
              <a:rPr sz="2000" b="1" spc="-20" dirty="0">
                <a:solidFill>
                  <a:srgbClr val="F8F9A3"/>
                </a:solidFill>
                <a:latin typeface="SimSun"/>
                <a:cs typeface="SimSun"/>
              </a:rPr>
              <a:t>金与</a:t>
            </a:r>
            <a:r>
              <a:rPr sz="2000" b="1" dirty="0">
                <a:solidFill>
                  <a:srgbClr val="F8F9A3"/>
                </a:solidFill>
                <a:latin typeface="SimSun"/>
                <a:cs typeface="SimSun"/>
              </a:rPr>
              <a:t>休</a:t>
            </a:r>
            <a:r>
              <a:rPr sz="2000" b="1" spc="-15" dirty="0">
                <a:solidFill>
                  <a:srgbClr val="F8F9A3"/>
                </a:solidFill>
                <a:latin typeface="SimSun"/>
                <a:cs typeface="SimSun"/>
              </a:rPr>
              <a:t>假政策  </a:t>
            </a:r>
            <a:r>
              <a:rPr sz="2000" b="1" spc="-10" dirty="0">
                <a:solidFill>
                  <a:srgbClr val="F8F9A3"/>
                </a:solidFill>
                <a:latin typeface="SimSun"/>
                <a:cs typeface="SimSun"/>
              </a:rPr>
              <a:t>作退出的准备</a:t>
            </a:r>
            <a:endParaRPr sz="2000">
              <a:latin typeface="SimSun"/>
              <a:cs typeface="SimSun"/>
            </a:endParaRPr>
          </a:p>
          <a:p>
            <a:pPr marL="164465" algn="ctr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F8F9A3"/>
                </a:solidFill>
                <a:latin typeface="Arial"/>
                <a:cs typeface="Arial"/>
              </a:rPr>
              <a:t>……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044" y="684276"/>
            <a:ext cx="437197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什么时</a:t>
            </a:r>
            <a:r>
              <a:rPr spc="-35" dirty="0"/>
              <a:t>候</a:t>
            </a:r>
            <a:r>
              <a:rPr spc="-10" dirty="0"/>
              <a:t>面</a:t>
            </a:r>
            <a:r>
              <a:rPr spc="-35" dirty="0"/>
              <a:t>谈</a:t>
            </a:r>
            <a:r>
              <a:rPr spc="-10" dirty="0"/>
              <a:t>（</a:t>
            </a:r>
            <a:r>
              <a:rPr spc="-25" dirty="0">
                <a:latin typeface="Arial"/>
                <a:cs typeface="Arial"/>
              </a:rPr>
              <a:t>2</a:t>
            </a:r>
            <a:r>
              <a:rPr spc="-10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1801876"/>
            <a:ext cx="4058285" cy="300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Wingdings"/>
                <a:cs typeface="Wingdings"/>
              </a:rPr>
              <a:t></a:t>
            </a:r>
            <a:r>
              <a:rPr sz="3600" dirty="0">
                <a:latin typeface="SimHei"/>
                <a:cs typeface="SimHei"/>
              </a:rPr>
              <a:t>被动离职</a:t>
            </a:r>
            <a:r>
              <a:rPr sz="3600" dirty="0">
                <a:latin typeface="Arial"/>
                <a:cs typeface="Arial"/>
              </a:rPr>
              <a:t>/</a:t>
            </a:r>
            <a:r>
              <a:rPr sz="3600" dirty="0">
                <a:latin typeface="SimHei"/>
                <a:cs typeface="SimHei"/>
              </a:rPr>
              <a:t>调动</a:t>
            </a:r>
            <a:endParaRPr sz="36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2825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人员过剩</a:t>
            </a:r>
            <a:endParaRPr sz="32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249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SimHei"/>
                <a:cs typeface="SimHei"/>
              </a:rPr>
              <a:t>员工工作绩效不佳</a:t>
            </a:r>
            <a:endParaRPr sz="3200">
              <a:latin typeface="SimHei"/>
              <a:cs typeface="SimHei"/>
            </a:endParaRPr>
          </a:p>
          <a:p>
            <a:pPr marL="469900">
              <a:lnSpc>
                <a:spcPct val="100000"/>
              </a:lnSpc>
              <a:spcBef>
                <a:spcPts val="2470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违规违纪</a:t>
            </a:r>
            <a:endParaRPr sz="32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044" y="790955"/>
            <a:ext cx="460057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pc="-10" dirty="0"/>
              <a:t>离职面</a:t>
            </a:r>
            <a:r>
              <a:rPr spc="-35" dirty="0"/>
              <a:t>谈</a:t>
            </a:r>
            <a:r>
              <a:rPr spc="-10" dirty="0"/>
              <a:t>前</a:t>
            </a:r>
            <a:r>
              <a:rPr spc="-35" dirty="0"/>
              <a:t>准</a:t>
            </a:r>
            <a:r>
              <a:rPr spc="-10" dirty="0"/>
              <a:t>备工作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3672" rIns="0" bIns="0" rtlCol="0">
            <a:spAutoFit/>
          </a:bodyPr>
          <a:lstStyle/>
          <a:p>
            <a:pPr marL="219075">
              <a:lnSpc>
                <a:spcPct val="100000"/>
              </a:lnSpc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分析员工的性格特点，把握其可能的态度；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ct val="100000"/>
              </a:lnSpc>
              <a:spcBef>
                <a:spcPts val="2305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了解员工近来的表现及变化；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ct val="100000"/>
              </a:lnSpc>
              <a:spcBef>
                <a:spcPts val="2305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了解直接上级、同事对其的评价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ct val="100000"/>
              </a:lnSpc>
              <a:spcBef>
                <a:spcPts val="2280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梳理可（将）给予员工提供的机会与福利；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ct val="100000"/>
              </a:lnSpc>
              <a:spcBef>
                <a:spcPts val="2305"/>
              </a:spcBef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了解员工享有的权利及应承担的责任等；</a:t>
            </a:r>
            <a:endParaRPr sz="3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0515">
              <a:lnSpc>
                <a:spcPts val="4665"/>
              </a:lnSpc>
            </a:pPr>
            <a:r>
              <a:rPr spc="-10" dirty="0"/>
              <a:t>面谈地</a:t>
            </a:r>
            <a:r>
              <a:rPr spc="-35" dirty="0"/>
              <a:t>点</a:t>
            </a:r>
            <a:r>
              <a:rPr spc="-10" dirty="0"/>
              <a:t>的</a:t>
            </a:r>
            <a:r>
              <a:rPr spc="-35" dirty="0"/>
              <a:t>选择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732" y="1718564"/>
            <a:ext cx="2805430" cy="283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SimHei"/>
                <a:cs typeface="SimHei"/>
              </a:rPr>
              <a:t>隐私性</a:t>
            </a:r>
            <a:endParaRPr sz="32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3200" spc="50" dirty="0">
                <a:latin typeface="Wingdings"/>
                <a:cs typeface="Wingdings"/>
              </a:rPr>
              <a:t></a:t>
            </a:r>
            <a:r>
              <a:rPr sz="3200" spc="50" dirty="0">
                <a:latin typeface="SimHei"/>
                <a:cs typeface="SimHei"/>
              </a:rPr>
              <a:t>轻松</a:t>
            </a:r>
            <a:endParaRPr sz="32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3200" spc="25" dirty="0">
                <a:latin typeface="Wingdings"/>
                <a:cs typeface="Wingdings"/>
              </a:rPr>
              <a:t></a:t>
            </a:r>
            <a:r>
              <a:rPr sz="3200" spc="25" dirty="0">
                <a:latin typeface="SimHei"/>
                <a:cs typeface="SimHei"/>
              </a:rPr>
              <a:t>安静、明亮</a:t>
            </a:r>
            <a:endParaRPr sz="32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200" spc="15" dirty="0">
                <a:latin typeface="Wingdings"/>
                <a:cs typeface="Wingdings"/>
              </a:rPr>
              <a:t></a:t>
            </a:r>
            <a:r>
              <a:rPr sz="3200" spc="15" dirty="0">
                <a:latin typeface="SimHei"/>
                <a:cs typeface="SimHei"/>
              </a:rPr>
              <a:t>不易受到干扰</a:t>
            </a:r>
            <a:endParaRPr sz="3200">
              <a:latin typeface="SimHei"/>
              <a:cs typeface="Sim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8991" y="3167379"/>
            <a:ext cx="4565904" cy="3407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4379">
              <a:lnSpc>
                <a:spcPts val="4665"/>
              </a:lnSpc>
            </a:pPr>
            <a:r>
              <a:rPr spc="-10" dirty="0"/>
              <a:t>面谈所</a:t>
            </a:r>
            <a:r>
              <a:rPr spc="-35" dirty="0"/>
              <a:t>持</a:t>
            </a:r>
            <a:r>
              <a:rPr spc="-10" dirty="0"/>
              <a:t>有</a:t>
            </a:r>
            <a:r>
              <a:rPr spc="-35" dirty="0"/>
              <a:t>的</a:t>
            </a:r>
            <a:r>
              <a:rPr spc="-10" dirty="0"/>
              <a:t>态度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 marR="416559" indent="-609600">
              <a:lnSpc>
                <a:spcPct val="140000"/>
              </a:lnSpc>
              <a:tabLst>
                <a:tab pos="751840" algn="l"/>
              </a:tabLst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	</a:t>
            </a:r>
            <a:r>
              <a:rPr sz="3200" spc="-10" dirty="0"/>
              <a:t>设法将</a:t>
            </a:r>
            <a:r>
              <a:rPr sz="3200" spc="5" dirty="0"/>
              <a:t>自</a:t>
            </a:r>
            <a:r>
              <a:rPr sz="3200" spc="-10" dirty="0"/>
              <a:t>己的</a:t>
            </a:r>
            <a:r>
              <a:rPr sz="3200" spc="5" dirty="0"/>
              <a:t>立</a:t>
            </a:r>
            <a:r>
              <a:rPr sz="3200" spc="-10" dirty="0"/>
              <a:t>场与被</a:t>
            </a:r>
            <a:r>
              <a:rPr sz="3200" spc="5" dirty="0"/>
              <a:t>面</a:t>
            </a:r>
            <a:r>
              <a:rPr sz="3200" spc="-10" dirty="0"/>
              <a:t>谈者</a:t>
            </a:r>
            <a:r>
              <a:rPr sz="3200" spc="5" dirty="0"/>
              <a:t>站</a:t>
            </a:r>
            <a:r>
              <a:rPr sz="3200" spc="-10" dirty="0"/>
              <a:t>在同一阵  线；</a:t>
            </a:r>
            <a:endParaRPr sz="32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2305"/>
              </a:spcBef>
              <a:tabLst>
                <a:tab pos="751840" algn="l"/>
              </a:tabLst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	</a:t>
            </a:r>
            <a:r>
              <a:rPr sz="3200" spc="-5" dirty="0"/>
              <a:t>面谈的目的明确；</a:t>
            </a:r>
            <a:endParaRPr sz="32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2280"/>
              </a:spcBef>
              <a:tabLst>
                <a:tab pos="751840" algn="l"/>
              </a:tabLst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	</a:t>
            </a:r>
            <a:r>
              <a:rPr sz="3200" spc="-5" dirty="0"/>
              <a:t>在不损害企业利益的前提下，从员工利益</a:t>
            </a:r>
            <a:endParaRPr sz="32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1535"/>
              </a:spcBef>
            </a:pPr>
            <a:r>
              <a:rPr sz="3200" spc="-5" dirty="0"/>
              <a:t>来分析问题，但不轻下承诺。</a:t>
            </a:r>
            <a:endParaRPr sz="3200"/>
          </a:p>
          <a:p>
            <a:pPr marL="142875">
              <a:lnSpc>
                <a:spcPct val="100000"/>
              </a:lnSpc>
              <a:spcBef>
                <a:spcPts val="2305"/>
              </a:spcBef>
              <a:tabLst>
                <a:tab pos="751840" algn="l"/>
              </a:tabLst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	</a:t>
            </a:r>
            <a:r>
              <a:rPr sz="3200" spc="-5" dirty="0"/>
              <a:t>对所谈内容，特别是离职意愿不进行传播。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5815">
              <a:lnSpc>
                <a:spcPct val="100000"/>
              </a:lnSpc>
            </a:pPr>
            <a:r>
              <a:rPr spc="-10" dirty="0"/>
              <a:t>进行有</a:t>
            </a:r>
            <a:r>
              <a:rPr spc="-35" dirty="0"/>
              <a:t>效</a:t>
            </a:r>
            <a:r>
              <a:rPr spc="-10" dirty="0"/>
              <a:t>沟通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7732" y="1656588"/>
            <a:ext cx="8374380" cy="465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imHei"/>
                <a:cs typeface="SimHei"/>
              </a:rPr>
              <a:t>话题的选择：感兴趣、认同的、围绕对方利益的；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536575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SimHei"/>
                <a:cs typeface="SimHei"/>
              </a:rPr>
              <a:t>提</a:t>
            </a:r>
            <a:r>
              <a:rPr sz="2800" spc="-20" dirty="0">
                <a:latin typeface="SimHei"/>
                <a:cs typeface="SimHei"/>
              </a:rPr>
              <a:t>问</a:t>
            </a:r>
            <a:r>
              <a:rPr sz="2800" spc="5" dirty="0">
                <a:latin typeface="SimHei"/>
                <a:cs typeface="SimHei"/>
              </a:rPr>
              <a:t>方式</a:t>
            </a:r>
            <a:r>
              <a:rPr sz="2800" spc="-20" dirty="0">
                <a:latin typeface="SimHei"/>
                <a:cs typeface="SimHei"/>
              </a:rPr>
              <a:t>：</a:t>
            </a:r>
            <a:r>
              <a:rPr sz="2800" spc="5" dirty="0">
                <a:latin typeface="SimHei"/>
                <a:cs typeface="SimHei"/>
              </a:rPr>
              <a:t>多用</a:t>
            </a:r>
            <a:r>
              <a:rPr sz="2800" spc="-20" dirty="0">
                <a:latin typeface="SimHei"/>
                <a:cs typeface="SimHei"/>
              </a:rPr>
              <a:t>为</a:t>
            </a:r>
            <a:r>
              <a:rPr sz="2800" spc="5" dirty="0">
                <a:latin typeface="SimHei"/>
                <a:cs typeface="SimHei"/>
              </a:rPr>
              <a:t>何、为</a:t>
            </a:r>
            <a:r>
              <a:rPr sz="2800" spc="-20" dirty="0">
                <a:latin typeface="SimHei"/>
                <a:cs typeface="SimHei"/>
              </a:rPr>
              <a:t>什</a:t>
            </a:r>
            <a:r>
              <a:rPr sz="2800" spc="5" dirty="0">
                <a:latin typeface="SimHei"/>
                <a:cs typeface="SimHei"/>
              </a:rPr>
              <a:t>么，</a:t>
            </a:r>
            <a:r>
              <a:rPr sz="2800" spc="-20" dirty="0">
                <a:latin typeface="SimHei"/>
                <a:cs typeface="SimHei"/>
              </a:rPr>
              <a:t>少用</a:t>
            </a:r>
            <a:r>
              <a:rPr sz="2800" spc="5" dirty="0">
                <a:latin typeface="SimHei"/>
                <a:cs typeface="SimHei"/>
              </a:rPr>
              <a:t>是否，</a:t>
            </a:r>
            <a:r>
              <a:rPr sz="2800" spc="-20" dirty="0">
                <a:latin typeface="SimHei"/>
                <a:cs typeface="SimHei"/>
              </a:rPr>
              <a:t>敏</a:t>
            </a:r>
            <a:r>
              <a:rPr sz="2800" spc="5" dirty="0">
                <a:latin typeface="SimHei"/>
                <a:cs typeface="SimHei"/>
              </a:rPr>
              <a:t>感的</a:t>
            </a:r>
            <a:endParaRPr sz="2800">
              <a:latin typeface="SimHei"/>
              <a:cs typeface="SimHei"/>
            </a:endParaRPr>
          </a:p>
          <a:p>
            <a:pPr marL="356870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latin typeface="SimHei"/>
                <a:cs typeface="SimHei"/>
              </a:rPr>
              <a:t>话题用第三者提问；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imHei"/>
                <a:cs typeface="SimHei"/>
              </a:rPr>
              <a:t>建议：以求教、征求对方意见的方式；</a:t>
            </a:r>
            <a:endParaRPr sz="2800">
              <a:latin typeface="SimHei"/>
              <a:cs typeface="SimHei"/>
            </a:endParaRPr>
          </a:p>
          <a:p>
            <a:pPr marL="356870" marR="184785" indent="-344805">
              <a:lnSpc>
                <a:spcPct val="130000"/>
              </a:lnSpc>
              <a:spcBef>
                <a:spcPts val="67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imHei"/>
                <a:cs typeface="SimHei"/>
              </a:rPr>
              <a:t>肢体行为：目光对接交换、加入适中的身体语言而  非夸张，适当模仿对方的肢体语言；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imHei"/>
                <a:cs typeface="SimHei"/>
              </a:rPr>
              <a:t>语调：语调平和，落音有力，避免轻视性语调，可</a:t>
            </a:r>
            <a:endParaRPr sz="2800">
              <a:latin typeface="SimHei"/>
              <a:cs typeface="SimHei"/>
            </a:endParaRPr>
          </a:p>
          <a:p>
            <a:pPr marL="356870">
              <a:lnSpc>
                <a:spcPts val="3295"/>
              </a:lnSpc>
              <a:spcBef>
                <a:spcPts val="1005"/>
              </a:spcBef>
            </a:pPr>
            <a:r>
              <a:rPr sz="2800" dirty="0">
                <a:latin typeface="SimHei"/>
                <a:cs typeface="SimHei"/>
              </a:rPr>
              <a:t>适当模仿对方的口头禅。</a:t>
            </a:r>
            <a:endParaRPr sz="28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067" y="786891"/>
            <a:ext cx="551180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spc="-15" dirty="0"/>
              <a:t>面谈应涉及的内容（主动）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132" y="4208779"/>
            <a:ext cx="76790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提醒员</a:t>
            </a:r>
            <a:r>
              <a:rPr sz="3200" spc="5" dirty="0">
                <a:latin typeface="SimHei"/>
                <a:cs typeface="SimHei"/>
              </a:rPr>
              <a:t>工</a:t>
            </a:r>
            <a:r>
              <a:rPr sz="3200" spc="-10" dirty="0">
                <a:latin typeface="SimHei"/>
                <a:cs typeface="SimHei"/>
              </a:rPr>
              <a:t>违约</a:t>
            </a:r>
            <a:r>
              <a:rPr sz="3200" spc="5" dirty="0">
                <a:latin typeface="SimHei"/>
                <a:cs typeface="SimHei"/>
              </a:rPr>
              <a:t>责</a:t>
            </a:r>
            <a:r>
              <a:rPr sz="3200" spc="-10" dirty="0">
                <a:latin typeface="SimHei"/>
                <a:cs typeface="SimHei"/>
              </a:rPr>
              <a:t>任、保</a:t>
            </a:r>
            <a:r>
              <a:rPr sz="3200" spc="5" dirty="0">
                <a:latin typeface="SimHei"/>
                <a:cs typeface="SimHei"/>
              </a:rPr>
              <a:t>密</a:t>
            </a:r>
            <a:r>
              <a:rPr sz="3200" spc="-10" dirty="0">
                <a:latin typeface="SimHei"/>
                <a:cs typeface="SimHei"/>
              </a:rPr>
              <a:t>和竞</a:t>
            </a:r>
            <a:r>
              <a:rPr sz="3200" spc="5" dirty="0">
                <a:latin typeface="SimHei"/>
                <a:cs typeface="SimHei"/>
              </a:rPr>
              <a:t>业</a:t>
            </a:r>
            <a:r>
              <a:rPr sz="3200" spc="-10" dirty="0">
                <a:latin typeface="SimHei"/>
                <a:cs typeface="SimHei"/>
              </a:rPr>
              <a:t>责任等；</a:t>
            </a:r>
            <a:endParaRPr sz="3200">
              <a:latin typeface="SimHei"/>
              <a:cs typeface="Sim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848" y="3106420"/>
            <a:ext cx="5648325" cy="2727960"/>
          </a:xfrm>
          <a:custGeom>
            <a:avLst/>
            <a:gdLst/>
            <a:ahLst/>
            <a:cxnLst/>
            <a:rect l="l" t="t" r="r" b="b"/>
            <a:pathLst>
              <a:path w="5648325" h="2727960">
                <a:moveTo>
                  <a:pt x="0" y="0"/>
                </a:moveTo>
                <a:lnTo>
                  <a:pt x="1075943" y="1173479"/>
                </a:lnTo>
                <a:lnTo>
                  <a:pt x="1075943" y="2727960"/>
                </a:lnTo>
                <a:lnTo>
                  <a:pt x="5647944" y="2727960"/>
                </a:lnTo>
                <a:lnTo>
                  <a:pt x="5647944" y="505967"/>
                </a:lnTo>
                <a:lnTo>
                  <a:pt x="1075943" y="505967"/>
                </a:lnTo>
                <a:lnTo>
                  <a:pt x="0" y="0"/>
                </a:lnTo>
                <a:close/>
              </a:path>
              <a:path w="5648325" h="2727960">
                <a:moveTo>
                  <a:pt x="5647944" y="60959"/>
                </a:moveTo>
                <a:lnTo>
                  <a:pt x="1075943" y="60959"/>
                </a:lnTo>
                <a:lnTo>
                  <a:pt x="1075943" y="505967"/>
                </a:lnTo>
                <a:lnTo>
                  <a:pt x="5647944" y="505967"/>
                </a:lnTo>
                <a:lnTo>
                  <a:pt x="5647944" y="6095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2848" y="3106420"/>
            <a:ext cx="5648325" cy="2727960"/>
          </a:xfrm>
          <a:custGeom>
            <a:avLst/>
            <a:gdLst/>
            <a:ahLst/>
            <a:cxnLst/>
            <a:rect l="l" t="t" r="r" b="b"/>
            <a:pathLst>
              <a:path w="5648325" h="2727960">
                <a:moveTo>
                  <a:pt x="1075943" y="60959"/>
                </a:moveTo>
                <a:lnTo>
                  <a:pt x="1075943" y="505967"/>
                </a:lnTo>
                <a:lnTo>
                  <a:pt x="0" y="0"/>
                </a:lnTo>
                <a:lnTo>
                  <a:pt x="1075943" y="1173479"/>
                </a:lnTo>
                <a:lnTo>
                  <a:pt x="1075943" y="2727960"/>
                </a:lnTo>
                <a:lnTo>
                  <a:pt x="1837943" y="2727960"/>
                </a:lnTo>
                <a:lnTo>
                  <a:pt x="5647944" y="2727960"/>
                </a:lnTo>
                <a:lnTo>
                  <a:pt x="5647944" y="1173479"/>
                </a:lnTo>
                <a:lnTo>
                  <a:pt x="5647944" y="60959"/>
                </a:lnTo>
                <a:lnTo>
                  <a:pt x="2980943" y="60959"/>
                </a:lnTo>
                <a:lnTo>
                  <a:pt x="1075943" y="609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4147" y="3247644"/>
            <a:ext cx="25190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dirty="0">
                <a:solidFill>
                  <a:srgbClr val="F8F9A3"/>
                </a:solidFill>
                <a:latin typeface="SimHei"/>
                <a:cs typeface="SimHei"/>
              </a:rPr>
              <a:t>对公司整体感觉</a:t>
            </a:r>
            <a:endParaRPr sz="2800">
              <a:latin typeface="SimHei"/>
              <a:cs typeface="Sim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1272" rIns="0" bIns="0" rtlCol="0">
            <a:spAutoFit/>
          </a:bodyPr>
          <a:lstStyle/>
          <a:p>
            <a:pPr marL="219075">
              <a:lnSpc>
                <a:spcPct val="100000"/>
              </a:lnSpc>
            </a:pPr>
            <a:r>
              <a:rPr sz="3200" spc="5" dirty="0">
                <a:latin typeface="Wingdings"/>
                <a:cs typeface="Wingdings"/>
              </a:rPr>
              <a:t></a:t>
            </a:r>
            <a:r>
              <a:rPr sz="3200" spc="5" dirty="0"/>
              <a:t>员工离职的真实原因和想法；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ct val="100000"/>
              </a:lnSpc>
              <a:spcBef>
                <a:spcPts val="2305"/>
              </a:spcBef>
            </a:pPr>
            <a:r>
              <a:rPr sz="3200" spc="15" dirty="0">
                <a:solidFill>
                  <a:srgbClr val="FF3300"/>
                </a:solidFill>
                <a:latin typeface="Wingdings"/>
                <a:cs typeface="Wingdings"/>
              </a:rPr>
              <a:t></a:t>
            </a:r>
            <a:r>
              <a:rPr sz="3200" spc="15" dirty="0">
                <a:solidFill>
                  <a:srgbClr val="FF3300"/>
                </a:solidFill>
              </a:rPr>
              <a:t>员工满意度</a:t>
            </a:r>
            <a:r>
              <a:rPr sz="3200" spc="15" dirty="0"/>
              <a:t>；</a:t>
            </a:r>
            <a:endParaRPr sz="3200">
              <a:latin typeface="Wingdings"/>
              <a:cs typeface="Wingdings"/>
            </a:endParaRPr>
          </a:p>
          <a:p>
            <a:pPr marL="219075">
              <a:lnSpc>
                <a:spcPts val="3560"/>
              </a:lnSpc>
              <a:spcBef>
                <a:spcPts val="2305"/>
              </a:spcBef>
            </a:pPr>
            <a:r>
              <a:rPr sz="3200" spc="-155" dirty="0">
                <a:latin typeface="Wingdings"/>
                <a:cs typeface="Wingdings"/>
              </a:rPr>
              <a:t></a:t>
            </a:r>
            <a:r>
              <a:rPr sz="3200" spc="-155" dirty="0"/>
              <a:t>抚慰、挽留</a:t>
            </a:r>
            <a:r>
              <a:rPr sz="4200" spc="-232" baseline="36706" dirty="0">
                <a:solidFill>
                  <a:srgbClr val="F8F9A3"/>
                </a:solidFill>
                <a:latin typeface="Wingdings"/>
                <a:cs typeface="Wingdings"/>
              </a:rPr>
              <a:t></a:t>
            </a:r>
            <a:r>
              <a:rPr sz="3200" spc="-155" dirty="0"/>
              <a:t>价值员工、骨干员工；</a:t>
            </a:r>
            <a:endParaRPr sz="3200">
              <a:latin typeface="Wingdings"/>
              <a:cs typeface="Wingdings"/>
            </a:endParaRPr>
          </a:p>
          <a:p>
            <a:pPr marL="2282190">
              <a:lnSpc>
                <a:spcPts val="3080"/>
              </a:lnSpc>
            </a:pPr>
            <a:r>
              <a:rPr dirty="0">
                <a:solidFill>
                  <a:srgbClr val="F8F9A3"/>
                </a:solidFill>
                <a:latin typeface="Wingdings"/>
                <a:cs typeface="Wingdings"/>
              </a:rPr>
              <a:t></a:t>
            </a:r>
            <a:r>
              <a:rPr dirty="0">
                <a:solidFill>
                  <a:srgbClr val="F8F9A3"/>
                </a:solidFill>
              </a:rPr>
              <a:t>培训与技能提升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0132" y="4445507"/>
            <a:ext cx="564007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ct val="100000"/>
              </a:lnSpc>
            </a:pPr>
            <a:r>
              <a:rPr sz="2800" dirty="0">
                <a:solidFill>
                  <a:srgbClr val="F8F9A3"/>
                </a:solidFill>
                <a:latin typeface="Wingdings"/>
                <a:cs typeface="Wingdings"/>
              </a:rPr>
              <a:t></a:t>
            </a:r>
            <a:r>
              <a:rPr sz="2800" dirty="0">
                <a:solidFill>
                  <a:srgbClr val="F8F9A3"/>
                </a:solidFill>
                <a:latin typeface="SimHei"/>
                <a:cs typeface="SimHei"/>
              </a:rPr>
              <a:t>部门工作氛围</a:t>
            </a:r>
            <a:endParaRPr sz="2800">
              <a:latin typeface="SimHei"/>
              <a:cs typeface="SimHe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Hei"/>
                <a:cs typeface="SimHei"/>
              </a:rPr>
              <a:t>离职去</a:t>
            </a:r>
            <a:r>
              <a:rPr sz="3200" spc="5" dirty="0">
                <a:latin typeface="SimHei"/>
                <a:cs typeface="SimHei"/>
              </a:rPr>
              <a:t>向</a:t>
            </a:r>
            <a:r>
              <a:rPr sz="3200" spc="-2460" dirty="0">
                <a:latin typeface="SimHei"/>
                <a:cs typeface="SimHei"/>
              </a:rPr>
              <a:t>。</a:t>
            </a:r>
            <a:r>
              <a:rPr sz="2800" spc="-5" dirty="0">
                <a:solidFill>
                  <a:srgbClr val="F8F9A3"/>
                </a:solidFill>
                <a:latin typeface="Wingdings"/>
                <a:cs typeface="Wingdings"/>
              </a:rPr>
              <a:t></a:t>
            </a:r>
            <a:r>
              <a:rPr sz="2800" spc="5" dirty="0">
                <a:solidFill>
                  <a:srgbClr val="F8F9A3"/>
                </a:solidFill>
                <a:latin typeface="SimHei"/>
                <a:cs typeface="SimHei"/>
              </a:rPr>
              <a:t>工作环</a:t>
            </a:r>
            <a:r>
              <a:rPr sz="2800" spc="-20" dirty="0">
                <a:solidFill>
                  <a:srgbClr val="F8F9A3"/>
                </a:solidFill>
                <a:latin typeface="SimHei"/>
                <a:cs typeface="SimHei"/>
              </a:rPr>
              <a:t>境</a:t>
            </a:r>
            <a:r>
              <a:rPr sz="2800" spc="5" dirty="0">
                <a:solidFill>
                  <a:srgbClr val="F8F9A3"/>
                </a:solidFill>
                <a:latin typeface="SimHei"/>
                <a:cs typeface="SimHei"/>
              </a:rPr>
              <a:t>与管</a:t>
            </a:r>
            <a:r>
              <a:rPr sz="2800" spc="-20" dirty="0">
                <a:solidFill>
                  <a:srgbClr val="F8F9A3"/>
                </a:solidFill>
                <a:latin typeface="SimHei"/>
                <a:cs typeface="SimHei"/>
              </a:rPr>
              <a:t>理制</a:t>
            </a:r>
            <a:r>
              <a:rPr sz="2800" spc="5" dirty="0">
                <a:solidFill>
                  <a:srgbClr val="F8F9A3"/>
                </a:solidFill>
                <a:latin typeface="SimHei"/>
                <a:cs typeface="SimHei"/>
              </a:rPr>
              <a:t>度</a:t>
            </a:r>
            <a:endParaRPr sz="2800">
              <a:latin typeface="SimHei"/>
              <a:cs typeface="Sim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自定义</PresentationFormat>
  <Paragraphs>104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离职面谈流程与技巧</vt:lpstr>
      <vt:lpstr>离职面谈目的</vt:lpstr>
      <vt:lpstr>什么时候面谈（1）</vt:lpstr>
      <vt:lpstr>什么时候面谈（2）</vt:lpstr>
      <vt:lpstr>离职面谈前准备工作</vt:lpstr>
      <vt:lpstr>面谈地点的选择</vt:lpstr>
      <vt:lpstr>面谈所持有的态度</vt:lpstr>
      <vt:lpstr>进行有效沟通</vt:lpstr>
      <vt:lpstr>面谈应涉及的内容（主动）</vt:lpstr>
      <vt:lpstr>面谈应涉及的内容（被动）</vt:lpstr>
      <vt:lpstr>沟通中可选择的问题方式</vt:lpstr>
      <vt:lpstr> 未提离职，但有显现动机：</vt:lpstr>
      <vt:lpstr>PowerPoint 演示文稿</vt:lpstr>
      <vt:lpstr> 正式办理离职手续</vt:lpstr>
      <vt:lpstr> 挽留人才的方法</vt:lpstr>
      <vt:lpstr> 绩效不佳，被动离职</vt:lpstr>
      <vt:lpstr> 人员过剩的裁员或调动</vt:lpstr>
      <vt:lpstr> 违规违纪解雇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离职面谈.ppt</dc:title>
  <dc:creator>huijin.lin</dc:creator>
  <cp:lastModifiedBy>Client</cp:lastModifiedBy>
  <cp:revision>1</cp:revision>
  <dcterms:created xsi:type="dcterms:W3CDTF">2016-12-27T01:54:43Z</dcterms:created>
  <dcterms:modified xsi:type="dcterms:W3CDTF">2016-12-27T01:56:32Z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2012-02-14T00:00:00Z</vt:filetime>
  </property>
  <property fmtid="{D5CDD505-2E9C-101B-9397-08002B2CF9AE}" pid="3" name="Creator">
    <vt:lpwstr>pdfFactory Pro www.fineprint.cn</vt:lpwstr>
  </property>
  <property fmtid="{D5CDD505-2E9C-101B-9397-08002B2CF9AE}" pid="4" name="LastSaved">
    <vt:filetime>2016-12-27T00:00:00Z</vt:filetime>
  </property>
</Properties>
</file>