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8" r:id="rId3"/>
    <p:sldId id="297" r:id="rId4"/>
    <p:sldId id="257" r:id="rId5"/>
    <p:sldId id="258" r:id="rId6"/>
    <p:sldId id="259" r:id="rId7"/>
    <p:sldId id="260" r:id="rId8"/>
    <p:sldId id="261" r:id="rId9"/>
    <p:sldId id="262" r:id="rId10"/>
    <p:sldId id="263" r:id="rId11"/>
    <p:sldId id="298" r:id="rId12"/>
    <p:sldId id="289" r:id="rId13"/>
    <p:sldId id="290" r:id="rId14"/>
    <p:sldId id="291" r:id="rId15"/>
    <p:sldId id="292" r:id="rId16"/>
    <p:sldId id="293" r:id="rId17"/>
    <p:sldId id="294" r:id="rId18"/>
    <p:sldId id="295" r:id="rId19"/>
    <p:sldId id="29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3A777-1636-4D02-A602-67C5BBFB9C9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FC58D7C7-DF63-43CA-BD07-2815F26A43C9}">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认识变革的必要性</a:t>
          </a:r>
          <a:endParaRPr lang="zh-CN" altLang="en-US" dirty="0"/>
        </a:p>
      </dgm:t>
    </dgm:pt>
    <dgm:pt modelId="{56C5C4C5-0032-42F4-B2DD-D3529E30C6B1}" type="parTrans" cxnId="{C4E9B888-E157-4270-BC98-88AB60EB69DC}">
      <dgm:prSet/>
      <dgm:spPr/>
      <dgm:t>
        <a:bodyPr/>
        <a:lstStyle/>
        <a:p>
          <a:endParaRPr lang="zh-CN" altLang="en-US"/>
        </a:p>
      </dgm:t>
    </dgm:pt>
    <dgm:pt modelId="{E96A53DA-FEDA-4F5B-9D92-15F9AB4287E1}" type="sibTrans" cxnId="{C4E9B888-E157-4270-BC98-88AB60EB69DC}">
      <dgm:prSet>
        <dgm:style>
          <a:lnRef idx="3">
            <a:schemeClr val="lt1"/>
          </a:lnRef>
          <a:fillRef idx="1">
            <a:schemeClr val="accent4"/>
          </a:fillRef>
          <a:effectRef idx="1">
            <a:schemeClr val="accent4"/>
          </a:effectRef>
          <a:fontRef idx="minor">
            <a:schemeClr val="lt1"/>
          </a:fontRef>
        </dgm:style>
      </dgm:prSet>
      <dgm:spPr/>
      <dgm:t>
        <a:bodyPr/>
        <a:lstStyle/>
        <a:p>
          <a:endParaRPr lang="zh-CN" altLang="en-US"/>
        </a:p>
      </dgm:t>
    </dgm:pt>
    <dgm:pt modelId="{C2E56F3E-9EF6-4ABF-8054-5CD8EAE30F16}">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明确变革的目标</a:t>
          </a:r>
          <a:endParaRPr lang="zh-CN" altLang="en-US" dirty="0"/>
        </a:p>
      </dgm:t>
    </dgm:pt>
    <dgm:pt modelId="{341EEEE4-8F99-4EEE-83BD-A0CEA143BC98}" type="parTrans" cxnId="{73225B32-8325-45BC-B3A4-D0AECF343567}">
      <dgm:prSet/>
      <dgm:spPr/>
      <dgm:t>
        <a:bodyPr/>
        <a:lstStyle/>
        <a:p>
          <a:endParaRPr lang="zh-CN" altLang="en-US"/>
        </a:p>
      </dgm:t>
    </dgm:pt>
    <dgm:pt modelId="{68FD839C-6EBE-40B5-B586-A7ABC2880D3E}" type="sibTrans" cxnId="{73225B32-8325-45BC-B3A4-D0AECF343567}">
      <dgm:prSet>
        <dgm:style>
          <a:lnRef idx="3">
            <a:schemeClr val="lt1"/>
          </a:lnRef>
          <a:fillRef idx="1">
            <a:schemeClr val="accent4"/>
          </a:fillRef>
          <a:effectRef idx="1">
            <a:schemeClr val="accent4"/>
          </a:effectRef>
          <a:fontRef idx="minor">
            <a:schemeClr val="lt1"/>
          </a:fontRef>
        </dgm:style>
      </dgm:prSet>
      <dgm:spPr/>
      <dgm:t>
        <a:bodyPr/>
        <a:lstStyle/>
        <a:p>
          <a:endParaRPr lang="zh-CN" altLang="en-US"/>
        </a:p>
      </dgm:t>
    </dgm:pt>
    <dgm:pt modelId="{3DA9DE7D-3816-4F49-850B-33A3F790CD35}">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具体分析，确定要变革的问题</a:t>
          </a:r>
          <a:endParaRPr lang="zh-CN" altLang="en-US" dirty="0"/>
        </a:p>
      </dgm:t>
    </dgm:pt>
    <dgm:pt modelId="{32BD0EB0-6BE5-4FC2-8754-B8BB7B061649}" type="parTrans" cxnId="{734A341F-713A-4741-9CBE-67C51E71572C}">
      <dgm:prSet/>
      <dgm:spPr/>
      <dgm:t>
        <a:bodyPr/>
        <a:lstStyle/>
        <a:p>
          <a:endParaRPr lang="zh-CN" altLang="en-US"/>
        </a:p>
      </dgm:t>
    </dgm:pt>
    <dgm:pt modelId="{77530C47-C920-4B42-B2C5-DABE5C223DCA}" type="sibTrans" cxnId="{734A341F-713A-4741-9CBE-67C51E71572C}">
      <dgm:prSet>
        <dgm:style>
          <a:lnRef idx="3">
            <a:schemeClr val="lt1"/>
          </a:lnRef>
          <a:fillRef idx="1">
            <a:schemeClr val="accent4"/>
          </a:fillRef>
          <a:effectRef idx="1">
            <a:schemeClr val="accent4"/>
          </a:effectRef>
          <a:fontRef idx="minor">
            <a:schemeClr val="lt1"/>
          </a:fontRef>
        </dgm:style>
      </dgm:prSet>
      <dgm:spPr/>
      <dgm:t>
        <a:bodyPr/>
        <a:lstStyle/>
        <a:p>
          <a:endParaRPr lang="zh-CN" altLang="en-US"/>
        </a:p>
      </dgm:t>
    </dgm:pt>
    <dgm:pt modelId="{A2E5C564-1C16-4B2B-B9C7-8A80DE0364A3}">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选择正确的变革方法</a:t>
          </a:r>
          <a:endParaRPr lang="zh-CN" altLang="en-US" dirty="0"/>
        </a:p>
      </dgm:t>
    </dgm:pt>
    <dgm:pt modelId="{9E8E0383-2535-444A-ACE5-EFFA4E895B27}" type="parTrans" cxnId="{D157E869-2A7A-4367-B2A3-6DD89A928D3E}">
      <dgm:prSet/>
      <dgm:spPr/>
      <dgm:t>
        <a:bodyPr/>
        <a:lstStyle/>
        <a:p>
          <a:endParaRPr lang="zh-CN" altLang="en-US"/>
        </a:p>
      </dgm:t>
    </dgm:pt>
    <dgm:pt modelId="{85FDEBD7-45B6-4155-981A-4E823509F28F}" type="sibTrans" cxnId="{D157E869-2A7A-4367-B2A3-6DD89A928D3E}">
      <dgm:prSet/>
      <dgm:spPr/>
      <dgm:t>
        <a:bodyPr/>
        <a:lstStyle/>
        <a:p>
          <a:endParaRPr lang="zh-CN" altLang="en-US"/>
        </a:p>
      </dgm:t>
    </dgm:pt>
    <dgm:pt modelId="{476CF8B2-ED88-49F5-9408-690FA99DB974}">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制定变革的详细计划</a:t>
          </a:r>
          <a:endParaRPr lang="zh-CN" altLang="en-US" dirty="0"/>
        </a:p>
      </dgm:t>
    </dgm:pt>
    <dgm:pt modelId="{287D1AA7-164E-437B-AE3F-D3256E786ADE}" type="parTrans" cxnId="{D0984782-145C-4E2E-92FD-F6F97EE5CE4F}">
      <dgm:prSet/>
      <dgm:spPr/>
      <dgm:t>
        <a:bodyPr/>
        <a:lstStyle/>
        <a:p>
          <a:endParaRPr lang="zh-CN" altLang="en-US"/>
        </a:p>
      </dgm:t>
    </dgm:pt>
    <dgm:pt modelId="{FD51AECA-D38F-45E1-835B-E1718A756C91}" type="sibTrans" cxnId="{D0984782-145C-4E2E-92FD-F6F97EE5CE4F}">
      <dgm:prSet>
        <dgm:style>
          <a:lnRef idx="3">
            <a:schemeClr val="lt1"/>
          </a:lnRef>
          <a:fillRef idx="1">
            <a:schemeClr val="accent4"/>
          </a:fillRef>
          <a:effectRef idx="1">
            <a:schemeClr val="accent4"/>
          </a:effectRef>
          <a:fontRef idx="minor">
            <a:schemeClr val="lt1"/>
          </a:fontRef>
        </dgm:style>
      </dgm:prSet>
      <dgm:spPr/>
      <dgm:t>
        <a:bodyPr/>
        <a:lstStyle/>
        <a:p>
          <a:endParaRPr lang="zh-CN" altLang="en-US"/>
        </a:p>
      </dgm:t>
    </dgm:pt>
    <dgm:pt modelId="{564CDC60-C3F8-4B42-9037-17B891C983D5}">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总结、评价和反馈</a:t>
          </a:r>
          <a:endParaRPr lang="zh-CN" altLang="en-US" dirty="0"/>
        </a:p>
      </dgm:t>
    </dgm:pt>
    <dgm:pt modelId="{8C5DB431-4ECE-4D0C-8E75-029CF508CFB6}" type="parTrans" cxnId="{343B64D2-A5C5-48D1-AEFD-D8C29F8FC78F}">
      <dgm:prSet/>
      <dgm:spPr/>
      <dgm:t>
        <a:bodyPr/>
        <a:lstStyle/>
        <a:p>
          <a:endParaRPr lang="zh-CN" altLang="en-US"/>
        </a:p>
      </dgm:t>
    </dgm:pt>
    <dgm:pt modelId="{8CA23C1A-9758-4600-85AF-41BDD9A1A7C5}" type="sibTrans" cxnId="{343B64D2-A5C5-48D1-AEFD-D8C29F8FC78F}">
      <dgm:prSet>
        <dgm:style>
          <a:lnRef idx="3">
            <a:schemeClr val="lt1"/>
          </a:lnRef>
          <a:fillRef idx="1">
            <a:schemeClr val="accent4"/>
          </a:fillRef>
          <a:effectRef idx="1">
            <a:schemeClr val="accent4"/>
          </a:effectRef>
          <a:fontRef idx="minor">
            <a:schemeClr val="lt1"/>
          </a:fontRef>
        </dgm:style>
      </dgm:prSet>
      <dgm:spPr/>
      <dgm:t>
        <a:bodyPr/>
        <a:lstStyle/>
        <a:p>
          <a:endParaRPr lang="zh-CN" altLang="en-US"/>
        </a:p>
      </dgm:t>
    </dgm:pt>
    <dgm:pt modelId="{A8B8F169-D2B7-466A-976C-F9B13A5BD92B}">
      <dgm:prSet phldrT="[文本]">
        <dgm:style>
          <a:lnRef idx="3">
            <a:schemeClr val="lt1"/>
          </a:lnRef>
          <a:fillRef idx="1">
            <a:schemeClr val="accent4"/>
          </a:fillRef>
          <a:effectRef idx="1">
            <a:schemeClr val="accent4"/>
          </a:effectRef>
          <a:fontRef idx="minor">
            <a:schemeClr val="lt1"/>
          </a:fontRef>
        </dgm:style>
      </dgm:prSet>
      <dgm:spPr/>
      <dgm:t>
        <a:bodyPr/>
        <a:lstStyle/>
        <a:p>
          <a:r>
            <a:rPr lang="zh-CN" altLang="en-US" dirty="0" smtClean="0"/>
            <a:t>变革计划的执行</a:t>
          </a:r>
          <a:endParaRPr lang="zh-CN" altLang="en-US" dirty="0"/>
        </a:p>
      </dgm:t>
    </dgm:pt>
    <dgm:pt modelId="{3D2BE051-66CE-4CC1-9E0A-A182D9AD9920}" type="parTrans" cxnId="{532C7A78-A868-47CC-BAAB-71BAFC525513}">
      <dgm:prSet/>
      <dgm:spPr/>
      <dgm:t>
        <a:bodyPr/>
        <a:lstStyle/>
        <a:p>
          <a:endParaRPr lang="zh-CN" altLang="en-US"/>
        </a:p>
      </dgm:t>
    </dgm:pt>
    <dgm:pt modelId="{19960442-06D7-4162-BCD9-71BDA7985A51}" type="sibTrans" cxnId="{532C7A78-A868-47CC-BAAB-71BAFC525513}">
      <dgm:prSet>
        <dgm:style>
          <a:lnRef idx="3">
            <a:schemeClr val="lt1"/>
          </a:lnRef>
          <a:fillRef idx="1">
            <a:schemeClr val="accent4"/>
          </a:fillRef>
          <a:effectRef idx="1">
            <a:schemeClr val="accent4"/>
          </a:effectRef>
          <a:fontRef idx="minor">
            <a:schemeClr val="lt1"/>
          </a:fontRef>
        </dgm:style>
      </dgm:prSet>
      <dgm:spPr/>
      <dgm:t>
        <a:bodyPr/>
        <a:lstStyle/>
        <a:p>
          <a:endParaRPr lang="zh-CN" altLang="en-US"/>
        </a:p>
      </dgm:t>
    </dgm:pt>
    <dgm:pt modelId="{8B734BF1-71C7-4A1C-9557-8EE2C1B3B46E}" type="pres">
      <dgm:prSet presAssocID="{CF93A777-1636-4D02-A602-67C5BBFB9C95}" presName="cycle" presStyleCnt="0">
        <dgm:presLayoutVars>
          <dgm:dir/>
          <dgm:resizeHandles val="exact"/>
        </dgm:presLayoutVars>
      </dgm:prSet>
      <dgm:spPr/>
      <dgm:t>
        <a:bodyPr/>
        <a:lstStyle/>
        <a:p>
          <a:endParaRPr lang="zh-CN" altLang="en-US"/>
        </a:p>
      </dgm:t>
    </dgm:pt>
    <dgm:pt modelId="{F95EC0B8-4B6D-48C7-BA3A-DFF62D168382}" type="pres">
      <dgm:prSet presAssocID="{FC58D7C7-DF63-43CA-BD07-2815F26A43C9}" presName="node" presStyleLbl="node1" presStyleIdx="0" presStyleCnt="7" custRadScaleRad="102776" custRadScaleInc="-7201">
        <dgm:presLayoutVars>
          <dgm:bulletEnabled val="1"/>
        </dgm:presLayoutVars>
      </dgm:prSet>
      <dgm:spPr/>
      <dgm:t>
        <a:bodyPr/>
        <a:lstStyle/>
        <a:p>
          <a:endParaRPr lang="zh-CN" altLang="en-US"/>
        </a:p>
      </dgm:t>
    </dgm:pt>
    <dgm:pt modelId="{7758C83D-FC35-4216-8617-FA78FE6B3E9A}" type="pres">
      <dgm:prSet presAssocID="{FC58D7C7-DF63-43CA-BD07-2815F26A43C9}" presName="spNode" presStyleCnt="0"/>
      <dgm:spPr/>
    </dgm:pt>
    <dgm:pt modelId="{2FDF460A-1E15-4EF2-8BF2-3236529EFFB3}" type="pres">
      <dgm:prSet presAssocID="{E96A53DA-FEDA-4F5B-9D92-15F9AB4287E1}" presName="sibTrans" presStyleLbl="sibTrans1D1" presStyleIdx="0" presStyleCnt="7"/>
      <dgm:spPr/>
      <dgm:t>
        <a:bodyPr/>
        <a:lstStyle/>
        <a:p>
          <a:endParaRPr lang="zh-CN" altLang="en-US"/>
        </a:p>
      </dgm:t>
    </dgm:pt>
    <dgm:pt modelId="{F5E7AD8B-EBB9-43B8-A2B9-45C4EB92B9B1}" type="pres">
      <dgm:prSet presAssocID="{C2E56F3E-9EF6-4ABF-8054-5CD8EAE30F16}" presName="node" presStyleLbl="node1" presStyleIdx="1" presStyleCnt="7" custRadScaleRad="99650" custRadScaleInc="-12499">
        <dgm:presLayoutVars>
          <dgm:bulletEnabled val="1"/>
        </dgm:presLayoutVars>
      </dgm:prSet>
      <dgm:spPr/>
      <dgm:t>
        <a:bodyPr/>
        <a:lstStyle/>
        <a:p>
          <a:endParaRPr lang="zh-CN" altLang="en-US"/>
        </a:p>
      </dgm:t>
    </dgm:pt>
    <dgm:pt modelId="{5A190879-FD41-461D-AF02-7B443BD600AD}" type="pres">
      <dgm:prSet presAssocID="{C2E56F3E-9EF6-4ABF-8054-5CD8EAE30F16}" presName="spNode" presStyleCnt="0"/>
      <dgm:spPr/>
    </dgm:pt>
    <dgm:pt modelId="{2E503C9C-81D2-4083-BC0B-6B79BC4F8701}" type="pres">
      <dgm:prSet presAssocID="{68FD839C-6EBE-40B5-B586-A7ABC2880D3E}" presName="sibTrans" presStyleLbl="sibTrans1D1" presStyleIdx="1" presStyleCnt="7"/>
      <dgm:spPr/>
      <dgm:t>
        <a:bodyPr/>
        <a:lstStyle/>
        <a:p>
          <a:endParaRPr lang="zh-CN" altLang="en-US"/>
        </a:p>
      </dgm:t>
    </dgm:pt>
    <dgm:pt modelId="{9C8586D3-5825-4EC0-A794-B6F1711FA3E1}" type="pres">
      <dgm:prSet presAssocID="{3DA9DE7D-3816-4F49-850B-33A3F790CD35}" presName="node" presStyleLbl="node1" presStyleIdx="2" presStyleCnt="7" custRadScaleRad="96846" custRadScaleInc="-6884">
        <dgm:presLayoutVars>
          <dgm:bulletEnabled val="1"/>
        </dgm:presLayoutVars>
      </dgm:prSet>
      <dgm:spPr/>
      <dgm:t>
        <a:bodyPr/>
        <a:lstStyle/>
        <a:p>
          <a:endParaRPr lang="zh-CN" altLang="en-US"/>
        </a:p>
      </dgm:t>
    </dgm:pt>
    <dgm:pt modelId="{D34B641C-D80E-4ECE-99C4-4B81D682CB31}" type="pres">
      <dgm:prSet presAssocID="{3DA9DE7D-3816-4F49-850B-33A3F790CD35}" presName="spNode" presStyleCnt="0"/>
      <dgm:spPr/>
    </dgm:pt>
    <dgm:pt modelId="{2FB470AD-B4A3-4A30-83BC-1ABE38879C3E}" type="pres">
      <dgm:prSet presAssocID="{77530C47-C920-4B42-B2C5-DABE5C223DCA}" presName="sibTrans" presStyleLbl="sibTrans1D1" presStyleIdx="2" presStyleCnt="7"/>
      <dgm:spPr/>
      <dgm:t>
        <a:bodyPr/>
        <a:lstStyle/>
        <a:p>
          <a:endParaRPr lang="zh-CN" altLang="en-US"/>
        </a:p>
      </dgm:t>
    </dgm:pt>
    <dgm:pt modelId="{EC11A696-85E9-4B80-BC09-8608BFF9BF3F}" type="pres">
      <dgm:prSet presAssocID="{A2E5C564-1C16-4B2B-B9C7-8A80DE0364A3}" presName="node" presStyleLbl="node1" presStyleIdx="3" presStyleCnt="7" custRadScaleRad="96469" custRadScaleInc="4290">
        <dgm:presLayoutVars>
          <dgm:bulletEnabled val="1"/>
        </dgm:presLayoutVars>
      </dgm:prSet>
      <dgm:spPr/>
      <dgm:t>
        <a:bodyPr/>
        <a:lstStyle/>
        <a:p>
          <a:endParaRPr lang="zh-CN" altLang="en-US"/>
        </a:p>
      </dgm:t>
    </dgm:pt>
    <dgm:pt modelId="{8C9FB567-F2C6-4CB2-8155-180B8D8E4858}" type="pres">
      <dgm:prSet presAssocID="{A2E5C564-1C16-4B2B-B9C7-8A80DE0364A3}" presName="spNode" presStyleCnt="0"/>
      <dgm:spPr/>
    </dgm:pt>
    <dgm:pt modelId="{1D0A1D6A-6213-4922-A807-89E5897C1E44}" type="pres">
      <dgm:prSet presAssocID="{85FDEBD7-45B6-4155-981A-4E823509F28F}" presName="sibTrans" presStyleLbl="sibTrans1D1" presStyleIdx="3" presStyleCnt="7"/>
      <dgm:spPr/>
      <dgm:t>
        <a:bodyPr/>
        <a:lstStyle/>
        <a:p>
          <a:endParaRPr lang="zh-CN" altLang="en-US"/>
        </a:p>
      </dgm:t>
    </dgm:pt>
    <dgm:pt modelId="{F56D813B-A57E-4919-8EF2-A63DE2C97649}" type="pres">
      <dgm:prSet presAssocID="{476CF8B2-ED88-49F5-9408-690FA99DB974}" presName="node" presStyleLbl="node1" presStyleIdx="4" presStyleCnt="7" custRadScaleRad="98825" custRadScaleInc="11971">
        <dgm:presLayoutVars>
          <dgm:bulletEnabled val="1"/>
        </dgm:presLayoutVars>
      </dgm:prSet>
      <dgm:spPr/>
      <dgm:t>
        <a:bodyPr/>
        <a:lstStyle/>
        <a:p>
          <a:endParaRPr lang="zh-CN" altLang="en-US"/>
        </a:p>
      </dgm:t>
    </dgm:pt>
    <dgm:pt modelId="{8E3671C0-1210-4FC1-8561-0ED4C021665B}" type="pres">
      <dgm:prSet presAssocID="{476CF8B2-ED88-49F5-9408-690FA99DB974}" presName="spNode" presStyleCnt="0"/>
      <dgm:spPr/>
    </dgm:pt>
    <dgm:pt modelId="{BEBC7F0E-9E8D-430F-AAAB-9F6732F8EC23}" type="pres">
      <dgm:prSet presAssocID="{FD51AECA-D38F-45E1-835B-E1718A756C91}" presName="sibTrans" presStyleLbl="sibTrans1D1" presStyleIdx="4" presStyleCnt="7"/>
      <dgm:spPr/>
      <dgm:t>
        <a:bodyPr/>
        <a:lstStyle/>
        <a:p>
          <a:endParaRPr lang="zh-CN" altLang="en-US"/>
        </a:p>
      </dgm:t>
    </dgm:pt>
    <dgm:pt modelId="{41C0949D-5FB5-4F42-89EE-5781D5362F18}" type="pres">
      <dgm:prSet presAssocID="{A8B8F169-D2B7-466A-976C-F9B13A5BD92B}" presName="node" presStyleLbl="node1" presStyleIdx="5" presStyleCnt="7" custRadScaleRad="102044" custRadScaleInc="10399">
        <dgm:presLayoutVars>
          <dgm:bulletEnabled val="1"/>
        </dgm:presLayoutVars>
      </dgm:prSet>
      <dgm:spPr/>
      <dgm:t>
        <a:bodyPr/>
        <a:lstStyle/>
        <a:p>
          <a:endParaRPr lang="zh-CN" altLang="en-US"/>
        </a:p>
      </dgm:t>
    </dgm:pt>
    <dgm:pt modelId="{FC428F40-C35C-481C-90C0-5ACABF502AAF}" type="pres">
      <dgm:prSet presAssocID="{A8B8F169-D2B7-466A-976C-F9B13A5BD92B}" presName="spNode" presStyleCnt="0"/>
      <dgm:spPr/>
    </dgm:pt>
    <dgm:pt modelId="{402A0873-F3D9-4D3D-BA6B-E6452451E671}" type="pres">
      <dgm:prSet presAssocID="{19960442-06D7-4162-BCD9-71BDA7985A51}" presName="sibTrans" presStyleLbl="sibTrans1D1" presStyleIdx="5" presStyleCnt="7"/>
      <dgm:spPr/>
      <dgm:t>
        <a:bodyPr/>
        <a:lstStyle/>
        <a:p>
          <a:endParaRPr lang="zh-CN" altLang="en-US"/>
        </a:p>
      </dgm:t>
    </dgm:pt>
    <dgm:pt modelId="{DEC3D0D6-494C-465D-ACD8-DCDDF2DBB88A}" type="pres">
      <dgm:prSet presAssocID="{564CDC60-C3F8-4B42-9037-17B891C983D5}" presName="node" presStyleLbl="node1" presStyleIdx="6" presStyleCnt="7" custRadScaleRad="103726" custRadScaleInc="1353">
        <dgm:presLayoutVars>
          <dgm:bulletEnabled val="1"/>
        </dgm:presLayoutVars>
      </dgm:prSet>
      <dgm:spPr/>
      <dgm:t>
        <a:bodyPr/>
        <a:lstStyle/>
        <a:p>
          <a:endParaRPr lang="zh-CN" altLang="en-US"/>
        </a:p>
      </dgm:t>
    </dgm:pt>
    <dgm:pt modelId="{4490A2DB-DE19-4B04-908D-6D595A33AE8C}" type="pres">
      <dgm:prSet presAssocID="{564CDC60-C3F8-4B42-9037-17B891C983D5}" presName="spNode" presStyleCnt="0"/>
      <dgm:spPr/>
    </dgm:pt>
    <dgm:pt modelId="{AB241B33-BDDD-4BF9-B66A-A74BC54D84DD}" type="pres">
      <dgm:prSet presAssocID="{8CA23C1A-9758-4600-85AF-41BDD9A1A7C5}" presName="sibTrans" presStyleLbl="sibTrans1D1" presStyleIdx="6" presStyleCnt="7"/>
      <dgm:spPr/>
      <dgm:t>
        <a:bodyPr/>
        <a:lstStyle/>
        <a:p>
          <a:endParaRPr lang="zh-CN" altLang="en-US"/>
        </a:p>
      </dgm:t>
    </dgm:pt>
  </dgm:ptLst>
  <dgm:cxnLst>
    <dgm:cxn modelId="{343B64D2-A5C5-48D1-AEFD-D8C29F8FC78F}" srcId="{CF93A777-1636-4D02-A602-67C5BBFB9C95}" destId="{564CDC60-C3F8-4B42-9037-17B891C983D5}" srcOrd="6" destOrd="0" parTransId="{8C5DB431-4ECE-4D0C-8E75-029CF508CFB6}" sibTransId="{8CA23C1A-9758-4600-85AF-41BDD9A1A7C5}"/>
    <dgm:cxn modelId="{5623F55F-F7C9-4A92-B7C3-3867158ED6C6}" type="presOf" srcId="{3DA9DE7D-3816-4F49-850B-33A3F790CD35}" destId="{9C8586D3-5825-4EC0-A794-B6F1711FA3E1}" srcOrd="0" destOrd="0" presId="urn:microsoft.com/office/officeart/2005/8/layout/cycle5"/>
    <dgm:cxn modelId="{B9902D34-8512-4DB4-9C8D-B7FE1BD8AA30}" type="presOf" srcId="{476CF8B2-ED88-49F5-9408-690FA99DB974}" destId="{F56D813B-A57E-4919-8EF2-A63DE2C97649}" srcOrd="0" destOrd="0" presId="urn:microsoft.com/office/officeart/2005/8/layout/cycle5"/>
    <dgm:cxn modelId="{D0984782-145C-4E2E-92FD-F6F97EE5CE4F}" srcId="{CF93A777-1636-4D02-A602-67C5BBFB9C95}" destId="{476CF8B2-ED88-49F5-9408-690FA99DB974}" srcOrd="4" destOrd="0" parTransId="{287D1AA7-164E-437B-AE3F-D3256E786ADE}" sibTransId="{FD51AECA-D38F-45E1-835B-E1718A756C91}"/>
    <dgm:cxn modelId="{3B6A8C4E-0A2C-43D1-8000-2BA00358A300}" type="presOf" srcId="{C2E56F3E-9EF6-4ABF-8054-5CD8EAE30F16}" destId="{F5E7AD8B-EBB9-43B8-A2B9-45C4EB92B9B1}" srcOrd="0" destOrd="0" presId="urn:microsoft.com/office/officeart/2005/8/layout/cycle5"/>
    <dgm:cxn modelId="{0C61ECBD-78F2-4E80-864C-B42F86397424}" type="presOf" srcId="{CF93A777-1636-4D02-A602-67C5BBFB9C95}" destId="{8B734BF1-71C7-4A1C-9557-8EE2C1B3B46E}" srcOrd="0" destOrd="0" presId="urn:microsoft.com/office/officeart/2005/8/layout/cycle5"/>
    <dgm:cxn modelId="{96FEDE4E-AC0A-4D93-88C6-A59BB15BF350}" type="presOf" srcId="{19960442-06D7-4162-BCD9-71BDA7985A51}" destId="{402A0873-F3D9-4D3D-BA6B-E6452451E671}" srcOrd="0" destOrd="0" presId="urn:microsoft.com/office/officeart/2005/8/layout/cycle5"/>
    <dgm:cxn modelId="{D37298AB-CAB1-4E9D-88B7-A10477664CE6}" type="presOf" srcId="{77530C47-C920-4B42-B2C5-DABE5C223DCA}" destId="{2FB470AD-B4A3-4A30-83BC-1ABE38879C3E}" srcOrd="0" destOrd="0" presId="urn:microsoft.com/office/officeart/2005/8/layout/cycle5"/>
    <dgm:cxn modelId="{1F92C4F2-3E67-4DE4-9977-E509D2F5139F}" type="presOf" srcId="{E96A53DA-FEDA-4F5B-9D92-15F9AB4287E1}" destId="{2FDF460A-1E15-4EF2-8BF2-3236529EFFB3}" srcOrd="0" destOrd="0" presId="urn:microsoft.com/office/officeart/2005/8/layout/cycle5"/>
    <dgm:cxn modelId="{2575A989-8506-47C4-B815-4449B91A4D6B}" type="presOf" srcId="{68FD839C-6EBE-40B5-B586-A7ABC2880D3E}" destId="{2E503C9C-81D2-4083-BC0B-6B79BC4F8701}" srcOrd="0" destOrd="0" presId="urn:microsoft.com/office/officeart/2005/8/layout/cycle5"/>
    <dgm:cxn modelId="{349E3C5B-860D-45DC-80E0-C08ED7AF7DA5}" type="presOf" srcId="{FC58D7C7-DF63-43CA-BD07-2815F26A43C9}" destId="{F95EC0B8-4B6D-48C7-BA3A-DFF62D168382}" srcOrd="0" destOrd="0" presId="urn:microsoft.com/office/officeart/2005/8/layout/cycle5"/>
    <dgm:cxn modelId="{8263E0D3-B78C-4212-82E4-B07C12B42EB6}" type="presOf" srcId="{A8B8F169-D2B7-466A-976C-F9B13A5BD92B}" destId="{41C0949D-5FB5-4F42-89EE-5781D5362F18}" srcOrd="0" destOrd="0" presId="urn:microsoft.com/office/officeart/2005/8/layout/cycle5"/>
    <dgm:cxn modelId="{96A80C41-7603-48CA-9E5C-1139EC275592}" type="presOf" srcId="{85FDEBD7-45B6-4155-981A-4E823509F28F}" destId="{1D0A1D6A-6213-4922-A807-89E5897C1E44}" srcOrd="0" destOrd="0" presId="urn:microsoft.com/office/officeart/2005/8/layout/cycle5"/>
    <dgm:cxn modelId="{73225B32-8325-45BC-B3A4-D0AECF343567}" srcId="{CF93A777-1636-4D02-A602-67C5BBFB9C95}" destId="{C2E56F3E-9EF6-4ABF-8054-5CD8EAE30F16}" srcOrd="1" destOrd="0" parTransId="{341EEEE4-8F99-4EEE-83BD-A0CEA143BC98}" sibTransId="{68FD839C-6EBE-40B5-B586-A7ABC2880D3E}"/>
    <dgm:cxn modelId="{3B26B7CA-EDCB-4A8D-BBCA-37579186276F}" type="presOf" srcId="{564CDC60-C3F8-4B42-9037-17B891C983D5}" destId="{DEC3D0D6-494C-465D-ACD8-DCDDF2DBB88A}" srcOrd="0" destOrd="0" presId="urn:microsoft.com/office/officeart/2005/8/layout/cycle5"/>
    <dgm:cxn modelId="{532C7A78-A868-47CC-BAAB-71BAFC525513}" srcId="{CF93A777-1636-4D02-A602-67C5BBFB9C95}" destId="{A8B8F169-D2B7-466A-976C-F9B13A5BD92B}" srcOrd="5" destOrd="0" parTransId="{3D2BE051-66CE-4CC1-9E0A-A182D9AD9920}" sibTransId="{19960442-06D7-4162-BCD9-71BDA7985A51}"/>
    <dgm:cxn modelId="{734A341F-713A-4741-9CBE-67C51E71572C}" srcId="{CF93A777-1636-4D02-A602-67C5BBFB9C95}" destId="{3DA9DE7D-3816-4F49-850B-33A3F790CD35}" srcOrd="2" destOrd="0" parTransId="{32BD0EB0-6BE5-4FC2-8754-B8BB7B061649}" sibTransId="{77530C47-C920-4B42-B2C5-DABE5C223DCA}"/>
    <dgm:cxn modelId="{C4E9B888-E157-4270-BC98-88AB60EB69DC}" srcId="{CF93A777-1636-4D02-A602-67C5BBFB9C95}" destId="{FC58D7C7-DF63-43CA-BD07-2815F26A43C9}" srcOrd="0" destOrd="0" parTransId="{56C5C4C5-0032-42F4-B2DD-D3529E30C6B1}" sibTransId="{E96A53DA-FEDA-4F5B-9D92-15F9AB4287E1}"/>
    <dgm:cxn modelId="{6462CE52-1192-41BF-9CDF-08142CCBA886}" type="presOf" srcId="{A2E5C564-1C16-4B2B-B9C7-8A80DE0364A3}" destId="{EC11A696-85E9-4B80-BC09-8608BFF9BF3F}" srcOrd="0" destOrd="0" presId="urn:microsoft.com/office/officeart/2005/8/layout/cycle5"/>
    <dgm:cxn modelId="{D157E869-2A7A-4367-B2A3-6DD89A928D3E}" srcId="{CF93A777-1636-4D02-A602-67C5BBFB9C95}" destId="{A2E5C564-1C16-4B2B-B9C7-8A80DE0364A3}" srcOrd="3" destOrd="0" parTransId="{9E8E0383-2535-444A-ACE5-EFFA4E895B27}" sibTransId="{85FDEBD7-45B6-4155-981A-4E823509F28F}"/>
    <dgm:cxn modelId="{F2814938-6F2E-409D-A1DE-A3F5361414C3}" type="presOf" srcId="{8CA23C1A-9758-4600-85AF-41BDD9A1A7C5}" destId="{AB241B33-BDDD-4BF9-B66A-A74BC54D84DD}" srcOrd="0" destOrd="0" presId="urn:microsoft.com/office/officeart/2005/8/layout/cycle5"/>
    <dgm:cxn modelId="{32EDA9AD-D72C-4C87-A707-29835D517A9D}" type="presOf" srcId="{FD51AECA-D38F-45E1-835B-E1718A756C91}" destId="{BEBC7F0E-9E8D-430F-AAAB-9F6732F8EC23}" srcOrd="0" destOrd="0" presId="urn:microsoft.com/office/officeart/2005/8/layout/cycle5"/>
    <dgm:cxn modelId="{4396A58B-0BCF-4195-9F93-395011ADA183}" type="presParOf" srcId="{8B734BF1-71C7-4A1C-9557-8EE2C1B3B46E}" destId="{F95EC0B8-4B6D-48C7-BA3A-DFF62D168382}" srcOrd="0" destOrd="0" presId="urn:microsoft.com/office/officeart/2005/8/layout/cycle5"/>
    <dgm:cxn modelId="{0855A81E-3E8D-46F0-913D-E54FA9518F13}" type="presParOf" srcId="{8B734BF1-71C7-4A1C-9557-8EE2C1B3B46E}" destId="{7758C83D-FC35-4216-8617-FA78FE6B3E9A}" srcOrd="1" destOrd="0" presId="urn:microsoft.com/office/officeart/2005/8/layout/cycle5"/>
    <dgm:cxn modelId="{ABB65B9B-96A5-4ACB-96B7-B8EE7F4336EC}" type="presParOf" srcId="{8B734BF1-71C7-4A1C-9557-8EE2C1B3B46E}" destId="{2FDF460A-1E15-4EF2-8BF2-3236529EFFB3}" srcOrd="2" destOrd="0" presId="urn:microsoft.com/office/officeart/2005/8/layout/cycle5"/>
    <dgm:cxn modelId="{E4E2877A-6940-44DD-9DD7-4E5C341858D4}" type="presParOf" srcId="{8B734BF1-71C7-4A1C-9557-8EE2C1B3B46E}" destId="{F5E7AD8B-EBB9-43B8-A2B9-45C4EB92B9B1}" srcOrd="3" destOrd="0" presId="urn:microsoft.com/office/officeart/2005/8/layout/cycle5"/>
    <dgm:cxn modelId="{D4746708-3B69-4AD9-8B4C-59985546C084}" type="presParOf" srcId="{8B734BF1-71C7-4A1C-9557-8EE2C1B3B46E}" destId="{5A190879-FD41-461D-AF02-7B443BD600AD}" srcOrd="4" destOrd="0" presId="urn:microsoft.com/office/officeart/2005/8/layout/cycle5"/>
    <dgm:cxn modelId="{F426DAF1-1F1C-4C65-9F32-4AA3973E9742}" type="presParOf" srcId="{8B734BF1-71C7-4A1C-9557-8EE2C1B3B46E}" destId="{2E503C9C-81D2-4083-BC0B-6B79BC4F8701}" srcOrd="5" destOrd="0" presId="urn:microsoft.com/office/officeart/2005/8/layout/cycle5"/>
    <dgm:cxn modelId="{F18A3B77-4040-419B-A81F-B09E26D84C2B}" type="presParOf" srcId="{8B734BF1-71C7-4A1C-9557-8EE2C1B3B46E}" destId="{9C8586D3-5825-4EC0-A794-B6F1711FA3E1}" srcOrd="6" destOrd="0" presId="urn:microsoft.com/office/officeart/2005/8/layout/cycle5"/>
    <dgm:cxn modelId="{D154A5F0-3CCF-44AD-B2B8-0FBF7558658A}" type="presParOf" srcId="{8B734BF1-71C7-4A1C-9557-8EE2C1B3B46E}" destId="{D34B641C-D80E-4ECE-99C4-4B81D682CB31}" srcOrd="7" destOrd="0" presId="urn:microsoft.com/office/officeart/2005/8/layout/cycle5"/>
    <dgm:cxn modelId="{46DA4B85-60A9-446B-A557-C90CF5A224D2}" type="presParOf" srcId="{8B734BF1-71C7-4A1C-9557-8EE2C1B3B46E}" destId="{2FB470AD-B4A3-4A30-83BC-1ABE38879C3E}" srcOrd="8" destOrd="0" presId="urn:microsoft.com/office/officeart/2005/8/layout/cycle5"/>
    <dgm:cxn modelId="{7ADC4DA5-CD16-4C15-967D-E0285D0B6986}" type="presParOf" srcId="{8B734BF1-71C7-4A1C-9557-8EE2C1B3B46E}" destId="{EC11A696-85E9-4B80-BC09-8608BFF9BF3F}" srcOrd="9" destOrd="0" presId="urn:microsoft.com/office/officeart/2005/8/layout/cycle5"/>
    <dgm:cxn modelId="{7AFDB2C2-B8DF-4545-9E7C-61608853CE68}" type="presParOf" srcId="{8B734BF1-71C7-4A1C-9557-8EE2C1B3B46E}" destId="{8C9FB567-F2C6-4CB2-8155-180B8D8E4858}" srcOrd="10" destOrd="0" presId="urn:microsoft.com/office/officeart/2005/8/layout/cycle5"/>
    <dgm:cxn modelId="{91D55385-70B3-4BD8-825B-9969F6A187FD}" type="presParOf" srcId="{8B734BF1-71C7-4A1C-9557-8EE2C1B3B46E}" destId="{1D0A1D6A-6213-4922-A807-89E5897C1E44}" srcOrd="11" destOrd="0" presId="urn:microsoft.com/office/officeart/2005/8/layout/cycle5"/>
    <dgm:cxn modelId="{10FB1877-9589-4A71-BF89-06C82C6720DE}" type="presParOf" srcId="{8B734BF1-71C7-4A1C-9557-8EE2C1B3B46E}" destId="{F56D813B-A57E-4919-8EF2-A63DE2C97649}" srcOrd="12" destOrd="0" presId="urn:microsoft.com/office/officeart/2005/8/layout/cycle5"/>
    <dgm:cxn modelId="{A4750074-887D-4987-BFC6-878C800B1A4F}" type="presParOf" srcId="{8B734BF1-71C7-4A1C-9557-8EE2C1B3B46E}" destId="{8E3671C0-1210-4FC1-8561-0ED4C021665B}" srcOrd="13" destOrd="0" presId="urn:microsoft.com/office/officeart/2005/8/layout/cycle5"/>
    <dgm:cxn modelId="{A90CCD11-6071-4A50-94F0-DD6D846C5A41}" type="presParOf" srcId="{8B734BF1-71C7-4A1C-9557-8EE2C1B3B46E}" destId="{BEBC7F0E-9E8D-430F-AAAB-9F6732F8EC23}" srcOrd="14" destOrd="0" presId="urn:microsoft.com/office/officeart/2005/8/layout/cycle5"/>
    <dgm:cxn modelId="{D4E34B39-B321-492C-8D37-B5443B27212C}" type="presParOf" srcId="{8B734BF1-71C7-4A1C-9557-8EE2C1B3B46E}" destId="{41C0949D-5FB5-4F42-89EE-5781D5362F18}" srcOrd="15" destOrd="0" presId="urn:microsoft.com/office/officeart/2005/8/layout/cycle5"/>
    <dgm:cxn modelId="{3FCFD9DD-B205-4F65-A082-9B65E8EA3751}" type="presParOf" srcId="{8B734BF1-71C7-4A1C-9557-8EE2C1B3B46E}" destId="{FC428F40-C35C-481C-90C0-5ACABF502AAF}" srcOrd="16" destOrd="0" presId="urn:microsoft.com/office/officeart/2005/8/layout/cycle5"/>
    <dgm:cxn modelId="{8B4D8C4C-A5F7-4C52-8102-9A26FEABAE86}" type="presParOf" srcId="{8B734BF1-71C7-4A1C-9557-8EE2C1B3B46E}" destId="{402A0873-F3D9-4D3D-BA6B-E6452451E671}" srcOrd="17" destOrd="0" presId="urn:microsoft.com/office/officeart/2005/8/layout/cycle5"/>
    <dgm:cxn modelId="{7A8161F4-4FF7-41BC-B138-B59B3134ACBE}" type="presParOf" srcId="{8B734BF1-71C7-4A1C-9557-8EE2C1B3B46E}" destId="{DEC3D0D6-494C-465D-ACD8-DCDDF2DBB88A}" srcOrd="18" destOrd="0" presId="urn:microsoft.com/office/officeart/2005/8/layout/cycle5"/>
    <dgm:cxn modelId="{9D72CCC3-6277-4125-9E97-441235494228}" type="presParOf" srcId="{8B734BF1-71C7-4A1C-9557-8EE2C1B3B46E}" destId="{4490A2DB-DE19-4B04-908D-6D595A33AE8C}" srcOrd="19" destOrd="0" presId="urn:microsoft.com/office/officeart/2005/8/layout/cycle5"/>
    <dgm:cxn modelId="{5F4C165B-2679-43E9-AE6D-AEB3C56D05C3}" type="presParOf" srcId="{8B734BF1-71C7-4A1C-9557-8EE2C1B3B46E}" destId="{AB241B33-BDDD-4BF9-B66A-A74BC54D84DD}"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BE411-FAB5-4BB1-80E4-44C5FBFA7A9C}" type="datetimeFigureOut">
              <a:rPr lang="zh-CN" altLang="en-US" smtClean="0"/>
              <a:t>2015/4/27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7B765-8E05-41DF-895B-33BAD6150569}" type="slidenum">
              <a:rPr lang="zh-CN" altLang="en-US" smtClean="0"/>
              <a:t>‹#›</a:t>
            </a:fld>
            <a:endParaRPr lang="zh-CN" altLang="en-US"/>
          </a:p>
        </p:txBody>
      </p:sp>
    </p:spTree>
    <p:extLst>
      <p:ext uri="{BB962C8B-B14F-4D97-AF65-F5344CB8AC3E}">
        <p14:creationId xmlns:p14="http://schemas.microsoft.com/office/powerpoint/2010/main" val="182649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BF138FD2-CF9E-462F-93A6-E16E1FDEC421}" type="slidenum">
              <a:rPr lang="zh-CN" altLang="en-US">
                <a:latin typeface="Calibri" pitchFamily="34" charset="0"/>
              </a:rPr>
              <a:pPr/>
              <a:t>3</a:t>
            </a:fld>
            <a:endParaRPr lang="zh-CN"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仿宋_GB2312" pitchFamily="49" charset="-122"/>
                <a:ea typeface="仿宋_GB2312" pitchFamily="49" charset="-122"/>
              </a:rPr>
              <a:t>目前组织发展特别强调组织的自我更新能力。提高自我更新能力就要求管理者觉察问题，或者发现问题于萌芽状态，争取主动，这样才能使组织永葆活力。</a:t>
            </a:r>
          </a:p>
          <a:p>
            <a:endParaRPr lang="zh-CN" altLang="en-US" dirty="0"/>
          </a:p>
        </p:txBody>
      </p:sp>
      <p:sp>
        <p:nvSpPr>
          <p:cNvPr id="4" name="灯片编号占位符 3"/>
          <p:cNvSpPr>
            <a:spLocks noGrp="1"/>
          </p:cNvSpPr>
          <p:nvPr>
            <p:ph type="sldNum" sz="quarter" idx="10"/>
          </p:nvPr>
        </p:nvSpPr>
        <p:spPr/>
        <p:txBody>
          <a:bodyPr/>
          <a:lstStyle/>
          <a:p>
            <a:fld id="{3447B765-8E05-41DF-895B-33BAD6150569}" type="slidenum">
              <a:rPr lang="zh-CN" altLang="en-US" smtClean="0"/>
              <a:t>4</a:t>
            </a:fld>
            <a:endParaRPr lang="zh-CN" altLang="en-US"/>
          </a:p>
        </p:txBody>
      </p:sp>
    </p:spTree>
    <p:extLst>
      <p:ext uri="{BB962C8B-B14F-4D97-AF65-F5344CB8AC3E}">
        <p14:creationId xmlns:p14="http://schemas.microsoft.com/office/powerpoint/2010/main" val="336624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_GB2312" pitchFamily="49" charset="-122"/>
                <a:ea typeface="仿宋_GB2312" pitchFamily="49" charset="-122"/>
              </a:rPr>
              <a:t>对当前组织的分析  </a:t>
            </a:r>
            <a:r>
              <a:rPr lang="zh-CN" altLang="en-US" dirty="0" smtClean="0"/>
              <a:t>主要内容：绘制组织图表，编写组织手册，组织核查表</a:t>
            </a:r>
            <a:r>
              <a:rPr lang="zh-CN" altLang="zh-CN"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_GB2312" pitchFamily="49" charset="-122"/>
                <a:ea typeface="仿宋_GB2312" pitchFamily="49" charset="-122"/>
              </a:rPr>
              <a:t>确定规划的目标</a:t>
            </a:r>
            <a:r>
              <a:rPr lang="zh-CN" altLang="en-US" dirty="0" smtClean="0"/>
              <a:t>主要内容：管理人事的要求，改进工作的需要，管理人员的储备</a:t>
            </a:r>
            <a:r>
              <a:rPr lang="zh-CN" altLang="zh-CN" dirty="0" smtClean="0"/>
              <a:t>。</a:t>
            </a:r>
          </a:p>
          <a:p>
            <a:r>
              <a:rPr lang="zh-CN" altLang="en-US" dirty="0" smtClean="0">
                <a:latin typeface="仿宋_GB2312" pitchFamily="49" charset="-122"/>
                <a:ea typeface="仿宋_GB2312" pitchFamily="49" charset="-122"/>
              </a:rPr>
              <a:t>为员工发展开创机会</a:t>
            </a:r>
            <a:r>
              <a:rPr lang="zh-CN" altLang="en-US" dirty="0" smtClean="0"/>
              <a:t>内部：培训规划、辅导、工作轮换、委员会任命、有计划地提升等</a:t>
            </a:r>
            <a:r>
              <a:rPr lang="zh-CN" altLang="zh-CN" dirty="0" smtClean="0"/>
              <a:t>。</a:t>
            </a:r>
            <a:endParaRPr lang="en-US" altLang="zh-CN" dirty="0" smtClean="0"/>
          </a:p>
          <a:p>
            <a:r>
              <a:rPr lang="zh-CN" altLang="en-US" dirty="0" smtClean="0"/>
              <a:t>外部：专业会议，工业会议等</a:t>
            </a:r>
            <a:endParaRPr lang="zh-CN"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3447B765-8E05-41DF-895B-33BAD6150569}" type="slidenum">
              <a:rPr lang="zh-CN" altLang="en-US" smtClean="0"/>
              <a:t>8</a:t>
            </a:fld>
            <a:endParaRPr lang="zh-CN" altLang="en-US"/>
          </a:p>
        </p:txBody>
      </p:sp>
    </p:spTree>
    <p:extLst>
      <p:ext uri="{BB962C8B-B14F-4D97-AF65-F5344CB8AC3E}">
        <p14:creationId xmlns:p14="http://schemas.microsoft.com/office/powerpoint/2010/main" val="354943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BF138FD2-CF9E-462F-93A6-E16E1FDEC421}" type="slidenum">
              <a:rPr lang="zh-CN" altLang="en-US">
                <a:latin typeface="Calibri" pitchFamily="34" charset="0"/>
              </a:rPr>
              <a:pPr/>
              <a:t>11</a:t>
            </a:fld>
            <a:endParaRPr lang="zh-CN"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7B765-8E05-41DF-895B-33BAD6150569}" type="slidenum">
              <a:rPr lang="zh-CN" altLang="en-US" smtClean="0"/>
              <a:t>19</a:t>
            </a:fld>
            <a:endParaRPr lang="zh-CN" altLang="en-US"/>
          </a:p>
        </p:txBody>
      </p:sp>
    </p:spTree>
    <p:extLst>
      <p:ext uri="{BB962C8B-B14F-4D97-AF65-F5344CB8AC3E}">
        <p14:creationId xmlns:p14="http://schemas.microsoft.com/office/powerpoint/2010/main" val="334940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E7F46C-FF29-4A98-82D4-EF3B8A3A4796}" type="slidenum">
              <a:rPr lang="zh-CN" altLang="en-US" smtClean="0"/>
              <a:t>‹#›</a:t>
            </a:fld>
            <a:endParaRPr lang="zh-CN" alt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E7F46C-FF29-4A98-82D4-EF3B8A3A4796}" type="slidenum">
              <a:rPr lang="zh-CN" altLang="en-US" smtClean="0"/>
              <a:t>‹#›</a:t>
            </a:fld>
            <a:endParaRPr lang="zh-CN" alt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E7F46C-FF29-4A98-82D4-EF3B8A3A4796}" type="slidenum">
              <a:rPr lang="zh-CN" altLang="en-US" smtClean="0"/>
              <a:t>‹#›</a:t>
            </a:fld>
            <a:endParaRPr lang="zh-CN" alt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zh-CN" altLang="en-US" smtClean="0"/>
              <a:t>单击此处编辑母版标题样式</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E7F46C-FF29-4A98-82D4-EF3B8A3A4796}" type="slidenum">
              <a:rPr lang="zh-CN" altLang="en-US" smtClean="0"/>
              <a:t>‹#›</a:t>
            </a:fld>
            <a:endParaRPr lang="zh-CN" alt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6E20902-1254-47B4-AC00-BA855133BEC0}" type="datetimeFigureOut">
              <a:rPr lang="zh-CN" altLang="en-US" smtClean="0"/>
              <a:t>2015/4/27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E7F46C-FF29-4A98-82D4-EF3B8A3A479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6E20902-1254-47B4-AC00-BA855133BEC0}" type="datetimeFigureOut">
              <a:rPr lang="zh-CN" altLang="en-US" smtClean="0"/>
              <a:t>2015/4/27</a:t>
            </a:fld>
            <a:endParaRPr lang="zh-CN" alt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zh-CN" alt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BE7F46C-FF29-4A98-82D4-EF3B8A3A4796}" type="slidenum">
              <a:rPr lang="zh-CN" altLang="en-US" smtClean="0"/>
              <a:t>‹#›</a:t>
            </a:fld>
            <a:endParaRPr lang="zh-CN" alt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212976"/>
            <a:ext cx="7543800" cy="1524000"/>
          </a:xfrm>
        </p:spPr>
        <p:txBody>
          <a:bodyPr/>
          <a:lstStyle/>
          <a:p>
            <a:r>
              <a:rPr lang="zh-CN" altLang="en-US" b="0" dirty="0" smtClean="0">
                <a:latin typeface="华文细黑" pitchFamily="2" charset="-122"/>
                <a:ea typeface="华文细黑" pitchFamily="2" charset="-122"/>
              </a:rPr>
              <a:t>组织发展与变革</a:t>
            </a:r>
            <a:endParaRPr lang="zh-CN" altLang="en-US" dirty="0"/>
          </a:p>
        </p:txBody>
      </p:sp>
      <p:sp>
        <p:nvSpPr>
          <p:cNvPr id="3" name="副标题 2"/>
          <p:cNvSpPr>
            <a:spLocks noGrp="1"/>
          </p:cNvSpPr>
          <p:nvPr>
            <p:ph type="subTitle" idx="1"/>
          </p:nvPr>
        </p:nvSpPr>
        <p:spPr>
          <a:xfrm>
            <a:off x="1115616" y="5229200"/>
            <a:ext cx="6858000" cy="576808"/>
          </a:xfrm>
        </p:spPr>
        <p:txBody>
          <a:bodyPr/>
          <a:lstStyle/>
          <a:p>
            <a:pPr algn="r"/>
            <a:endParaRPr lang="zh-CN" altLang="en-US" dirty="0"/>
          </a:p>
        </p:txBody>
      </p:sp>
    </p:spTree>
    <p:extLst>
      <p:ext uri="{BB962C8B-B14F-4D97-AF65-F5344CB8AC3E}">
        <p14:creationId xmlns:p14="http://schemas.microsoft.com/office/powerpoint/2010/main" val="4220459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476672"/>
            <a:ext cx="6781800" cy="943000"/>
          </a:xfrm>
        </p:spPr>
        <p:txBody>
          <a:bodyPr>
            <a:normAutofit/>
          </a:bodyPr>
          <a:lstStyle/>
          <a:p>
            <a:r>
              <a:rPr lang="zh-CN" altLang="en-US" sz="4800" b="1" dirty="0" smtClean="0">
                <a:latin typeface="华文细黑" pitchFamily="2" charset="-122"/>
                <a:ea typeface="华文细黑" pitchFamily="2" charset="-122"/>
              </a:rPr>
              <a:t>（</a:t>
            </a:r>
            <a:r>
              <a:rPr lang="en-US" altLang="zh-CN" sz="4800" b="1" dirty="0" smtClean="0">
                <a:latin typeface="华文细黑" pitchFamily="2" charset="-122"/>
                <a:ea typeface="华文细黑" pitchFamily="2" charset="-122"/>
              </a:rPr>
              <a:t>3</a:t>
            </a:r>
            <a:r>
              <a:rPr lang="zh-CN" altLang="en-US" sz="4800" b="1" dirty="0" smtClean="0">
                <a:latin typeface="华文细黑" pitchFamily="2" charset="-122"/>
                <a:ea typeface="华文细黑" pitchFamily="2" charset="-122"/>
              </a:rPr>
              <a:t>）组织发展的技术</a:t>
            </a:r>
            <a:endParaRPr lang="zh-CN" altLang="en-US" sz="4800" dirty="0"/>
          </a:p>
        </p:txBody>
      </p:sp>
      <p:sp>
        <p:nvSpPr>
          <p:cNvPr id="38915" name="Rectangle 3"/>
          <p:cNvSpPr>
            <a:spLocks noGrp="1" noChangeArrowheads="1"/>
          </p:cNvSpPr>
          <p:nvPr>
            <p:ph idx="1"/>
          </p:nvPr>
        </p:nvSpPr>
        <p:spPr>
          <a:xfrm>
            <a:off x="683568" y="1556792"/>
            <a:ext cx="7543800" cy="3886200"/>
          </a:xfrm>
        </p:spPr>
        <p:txBody>
          <a:bodyPr>
            <a:normAutofit/>
          </a:bodyPr>
          <a:lstStyle/>
          <a:p>
            <a:pPr marL="1371600" lvl="2" indent="-457200">
              <a:buFont typeface="+mj-lt"/>
              <a:buAutoNum type="arabicPeriod"/>
            </a:pPr>
            <a:r>
              <a:rPr lang="zh-CN" altLang="en-US" sz="3200" dirty="0" smtClean="0">
                <a:latin typeface="仿宋_GB2312" pitchFamily="49" charset="-122"/>
                <a:ea typeface="仿宋_GB2312" pitchFamily="49" charset="-122"/>
              </a:rPr>
              <a:t>敏感性训练</a:t>
            </a:r>
          </a:p>
          <a:p>
            <a:pPr marL="1371600" lvl="2" indent="-457200">
              <a:buFont typeface="+mj-lt"/>
              <a:buAutoNum type="arabicPeriod"/>
            </a:pPr>
            <a:r>
              <a:rPr lang="zh-CN" altLang="zh-CN" sz="3200" dirty="0"/>
              <a:t>生活与事业规划</a:t>
            </a:r>
            <a:r>
              <a:rPr lang="zh-CN" altLang="zh-CN" sz="3200" dirty="0" smtClean="0"/>
              <a:t>法</a:t>
            </a:r>
            <a:endParaRPr lang="en-US" altLang="zh-CN" sz="3200" dirty="0"/>
          </a:p>
          <a:p>
            <a:pPr marL="1371600" lvl="2" indent="-457200">
              <a:buFont typeface="+mj-lt"/>
              <a:buAutoNum type="arabicPeriod"/>
            </a:pPr>
            <a:r>
              <a:rPr lang="zh-CN" altLang="zh-CN" sz="3200" dirty="0" smtClean="0"/>
              <a:t>目标管理</a:t>
            </a:r>
          </a:p>
          <a:p>
            <a:pPr marL="1371600" lvl="2" indent="-457200">
              <a:buFont typeface="+mj-lt"/>
              <a:buAutoNum type="arabicPeriod"/>
            </a:pPr>
            <a:r>
              <a:rPr lang="zh-CN" altLang="en-US" sz="3200" dirty="0" smtClean="0">
                <a:latin typeface="仿宋_GB2312" pitchFamily="49" charset="-122"/>
                <a:ea typeface="仿宋_GB2312" pitchFamily="49" charset="-122"/>
              </a:rPr>
              <a:t>团队建设</a:t>
            </a:r>
            <a:endParaRPr lang="en-US" altLang="zh-CN" sz="3200" dirty="0" smtClean="0">
              <a:latin typeface="仿宋_GB2312" pitchFamily="49" charset="-122"/>
              <a:ea typeface="仿宋_GB2312" pitchFamily="49" charset="-122"/>
            </a:endParaRPr>
          </a:p>
          <a:p>
            <a:pPr marL="1371600" lvl="2" indent="-457200">
              <a:buFont typeface="+mj-lt"/>
              <a:buAutoNum type="arabicPeriod"/>
            </a:pPr>
            <a:r>
              <a:rPr lang="zh-CN" altLang="zh-CN" sz="3200" dirty="0"/>
              <a:t>第三者干预技术</a:t>
            </a:r>
            <a:endParaRPr lang="zh-CN" altLang="en-US" sz="3200" dirty="0" smtClean="0">
              <a:latin typeface="仿宋_GB2312" pitchFamily="49" charset="-122"/>
              <a:ea typeface="仿宋_GB2312" pitchFamily="49" charset="-122"/>
            </a:endParaRPr>
          </a:p>
        </p:txBody>
      </p:sp>
      <p:sp>
        <p:nvSpPr>
          <p:cNvPr id="5" name="圆角矩形标注 4"/>
          <p:cNvSpPr/>
          <p:nvPr/>
        </p:nvSpPr>
        <p:spPr>
          <a:xfrm>
            <a:off x="4169750" y="1844824"/>
            <a:ext cx="4680520" cy="1268129"/>
          </a:xfrm>
          <a:prstGeom prst="wedgeRoundRectCallout">
            <a:avLst>
              <a:gd name="adj1" fmla="val -52621"/>
              <a:gd name="adj2" fmla="val 34347"/>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zh-CN" dirty="0"/>
              <a:t>是采用个人与组织共同努力的方法，组织中的成员使其个人理想的生活目标及事业计划与组织的策略性目标相结合，以增进个人及组织的工作效能。</a:t>
            </a:r>
            <a:endParaRPr lang="zh-CN" altLang="en-US" dirty="0"/>
          </a:p>
        </p:txBody>
      </p:sp>
      <p:sp>
        <p:nvSpPr>
          <p:cNvPr id="7" name="圆角矩形标注 6"/>
          <p:cNvSpPr/>
          <p:nvPr/>
        </p:nvSpPr>
        <p:spPr>
          <a:xfrm>
            <a:off x="4499992" y="2478888"/>
            <a:ext cx="4464496" cy="1368152"/>
          </a:xfrm>
          <a:prstGeom prst="wedgeRoundRectCallout">
            <a:avLst>
              <a:gd name="adj1" fmla="val -67128"/>
              <a:gd name="adj2" fmla="val 24790"/>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zh-CN" dirty="0"/>
              <a:t>一种程序，由组织内的上下两级人员确认共同目标，依据目标制定各成员的工作目标和主要职责，并依设定的目标作为业务指导原则与评价各成员实际成果的标准</a:t>
            </a:r>
            <a:r>
              <a:rPr lang="en-US" altLang="zh-CN" dirty="0"/>
              <a:t>”</a:t>
            </a:r>
            <a:r>
              <a:rPr lang="zh-CN" altLang="zh-CN" dirty="0"/>
              <a:t>。</a:t>
            </a:r>
            <a:endParaRPr lang="zh-CN" altLang="en-US" dirty="0"/>
          </a:p>
        </p:txBody>
      </p:sp>
      <p:sp>
        <p:nvSpPr>
          <p:cNvPr id="8" name="圆角矩形标注 7"/>
          <p:cNvSpPr/>
          <p:nvPr/>
        </p:nvSpPr>
        <p:spPr>
          <a:xfrm>
            <a:off x="4081974" y="4061115"/>
            <a:ext cx="5004048" cy="2376263"/>
          </a:xfrm>
          <a:prstGeom prst="wedgeRoundRectCallout">
            <a:avLst>
              <a:gd name="adj1" fmla="val -58677"/>
              <a:gd name="adj2" fmla="val -22300"/>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zh-CN" dirty="0"/>
              <a:t>是一种解决群体间冲突、改善彼此关系的一种技术，也可以应用于个人与个人、个人与团体间的和谐关系，是指“当两者发生冲突时（个人与个人、个人与群体、群体与群体间），由具有咨询专业知识的第三者负责进行了解冲突，然后加以干预与控制，并使双方面对冲突加以解决的一种过程”。</a:t>
            </a:r>
          </a:p>
        </p:txBody>
      </p:sp>
      <p:sp>
        <p:nvSpPr>
          <p:cNvPr id="9" name="圆角矩形标注 8"/>
          <p:cNvSpPr/>
          <p:nvPr/>
        </p:nvSpPr>
        <p:spPr>
          <a:xfrm>
            <a:off x="4529790" y="3169252"/>
            <a:ext cx="4320480" cy="1118546"/>
          </a:xfrm>
          <a:prstGeom prst="wedgeRoundRectCallout">
            <a:avLst>
              <a:gd name="adj1" fmla="val -70216"/>
              <a:gd name="adj2" fmla="val 25105"/>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zh-CN" dirty="0" smtClean="0"/>
              <a:t>团队建设指在外聘专家的帮助下，依靠群体成员自己的力量，协调群体内部的关系，改进活动过程，提高群体工作效率的变革活动。</a:t>
            </a:r>
            <a:endParaRPr lang="zh-CN" altLang="zh-CN" dirty="0"/>
          </a:p>
        </p:txBody>
      </p:sp>
      <p:sp>
        <p:nvSpPr>
          <p:cNvPr id="4" name="圆角矩形标注 3"/>
          <p:cNvSpPr/>
          <p:nvPr/>
        </p:nvSpPr>
        <p:spPr>
          <a:xfrm>
            <a:off x="4447974" y="0"/>
            <a:ext cx="4680520" cy="2697878"/>
          </a:xfrm>
          <a:prstGeom prst="wedgeRoundRectCallout">
            <a:avLst>
              <a:gd name="adj1" fmla="val -65076"/>
              <a:gd name="adj2" fmla="val 3505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lvl="0"/>
            <a:r>
              <a:rPr lang="zh-CN" altLang="zh-CN" b="1" dirty="0"/>
              <a:t>敏感性训练</a:t>
            </a:r>
            <a:endParaRPr lang="zh-CN" altLang="zh-CN" dirty="0"/>
          </a:p>
          <a:p>
            <a:r>
              <a:rPr lang="zh-CN" altLang="zh-CN" dirty="0"/>
              <a:t>敏感性：指对自我、对他人和人际之间关系的敏感程度。又称为实验室训练法或训练团体法，是指一种群体训练的方式，透过非结构性的团体互动，在专业家的协助下，提高了解自我和他人的行为能力、学习合理且适当的人际关系与行为模式，从而改变或调整自己的观念、态度或行为，以利于组织的健全与发展</a:t>
            </a:r>
            <a:r>
              <a:rPr lang="zh-CN" altLang="zh-CN" dirty="0" smtClean="0"/>
              <a:t>。</a:t>
            </a:r>
            <a:endParaRPr lang="zh-CN" altLang="zh-CN" dirty="0"/>
          </a:p>
        </p:txBody>
      </p:sp>
    </p:spTree>
    <p:extLst>
      <p:ext uri="{BB962C8B-B14F-4D97-AF65-F5344CB8AC3E}">
        <p14:creationId xmlns:p14="http://schemas.microsoft.com/office/powerpoint/2010/main" val="23034324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par>
                          <p:cTn id="12" fill="hold">
                            <p:stCondLst>
                              <p:cond delay="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par>
                          <p:cTn id="28" fill="hold">
                            <p:stCondLst>
                              <p:cond delay="0"/>
                            </p:stCondLst>
                            <p:childTnLst>
                              <p:par>
                                <p:cTn id="29" presetID="16" presetClass="entr" presetSubtype="2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9"/>
                                        </p:tgtEl>
                                        <p:attrNameLst>
                                          <p:attrName>style.visibility</p:attrName>
                                        </p:attrNameLst>
                                      </p:cBhvr>
                                      <p:to>
                                        <p:strVal val="hidden"/>
                                      </p:to>
                                    </p:set>
                                  </p:childTnLst>
                                </p:cTn>
                              </p:par>
                              <p:par>
                                <p:cTn id="36" presetID="16" presetClass="entr" presetSubtype="2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3141663" y="2416175"/>
            <a:ext cx="3667125" cy="60483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组织变革的定义</a:t>
            </a:r>
            <a:endParaRPr lang="zh-CN" altLang="en-US" sz="2400" b="1" dirty="0">
              <a:solidFill>
                <a:srgbClr val="585858"/>
              </a:solidFill>
              <a:latin typeface="微软雅黑" panose="020B0503020204020204" pitchFamily="34" charset="-122"/>
            </a:endParaRPr>
          </a:p>
        </p:txBody>
      </p:sp>
      <p:sp>
        <p:nvSpPr>
          <p:cNvPr id="15" name="任意多边形 14"/>
          <p:cNvSpPr/>
          <p:nvPr/>
        </p:nvSpPr>
        <p:spPr>
          <a:xfrm>
            <a:off x="2344738" y="2390775"/>
            <a:ext cx="976312" cy="660400"/>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一</a:t>
            </a:r>
          </a:p>
        </p:txBody>
      </p:sp>
      <p:sp>
        <p:nvSpPr>
          <p:cNvPr id="16" name="任意多边形 15"/>
          <p:cNvSpPr/>
          <p:nvPr/>
        </p:nvSpPr>
        <p:spPr>
          <a:xfrm>
            <a:off x="3141663" y="3194050"/>
            <a:ext cx="3667125" cy="60483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组织变革的目标</a:t>
            </a:r>
            <a:endParaRPr lang="zh-CN" altLang="en-US" sz="2400" b="1" dirty="0">
              <a:solidFill>
                <a:srgbClr val="585858"/>
              </a:solidFill>
              <a:latin typeface="微软雅黑" panose="020B0503020204020204" pitchFamily="34" charset="-122"/>
            </a:endParaRPr>
          </a:p>
        </p:txBody>
      </p:sp>
      <p:sp>
        <p:nvSpPr>
          <p:cNvPr id="17" name="任意多边形 16"/>
          <p:cNvSpPr/>
          <p:nvPr/>
        </p:nvSpPr>
        <p:spPr>
          <a:xfrm>
            <a:off x="2344738" y="3168650"/>
            <a:ext cx="976312" cy="65881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二</a:t>
            </a:r>
          </a:p>
        </p:txBody>
      </p:sp>
      <p:sp>
        <p:nvSpPr>
          <p:cNvPr id="18" name="任意多边形 17"/>
          <p:cNvSpPr/>
          <p:nvPr/>
        </p:nvSpPr>
        <p:spPr>
          <a:xfrm>
            <a:off x="3141663" y="3970338"/>
            <a:ext cx="3667125" cy="60642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组织变革的内容</a:t>
            </a:r>
            <a:endParaRPr lang="zh-CN" altLang="en-US" sz="2400" b="1" dirty="0">
              <a:solidFill>
                <a:srgbClr val="585858"/>
              </a:solidFill>
              <a:latin typeface="微软雅黑" panose="020B0503020204020204" pitchFamily="34" charset="-122"/>
            </a:endParaRPr>
          </a:p>
        </p:txBody>
      </p:sp>
      <p:sp>
        <p:nvSpPr>
          <p:cNvPr id="19" name="任意多边形 18"/>
          <p:cNvSpPr/>
          <p:nvPr/>
        </p:nvSpPr>
        <p:spPr>
          <a:xfrm>
            <a:off x="2344738" y="3946525"/>
            <a:ext cx="976312" cy="65881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三</a:t>
            </a:r>
          </a:p>
        </p:txBody>
      </p:sp>
      <p:sp>
        <p:nvSpPr>
          <p:cNvPr id="20" name="任意多边形 19"/>
          <p:cNvSpPr/>
          <p:nvPr/>
        </p:nvSpPr>
        <p:spPr>
          <a:xfrm>
            <a:off x="3141663" y="4748213"/>
            <a:ext cx="3667125" cy="60642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组织变革的阻力</a:t>
            </a:r>
            <a:endParaRPr lang="zh-CN" altLang="en-US" sz="2400" b="1" dirty="0">
              <a:solidFill>
                <a:srgbClr val="585858"/>
              </a:solidFill>
              <a:latin typeface="微软雅黑" panose="020B0503020204020204" pitchFamily="34" charset="-122"/>
            </a:endParaRPr>
          </a:p>
        </p:txBody>
      </p:sp>
      <p:sp>
        <p:nvSpPr>
          <p:cNvPr id="21" name="任意多边形 20"/>
          <p:cNvSpPr/>
          <p:nvPr/>
        </p:nvSpPr>
        <p:spPr>
          <a:xfrm>
            <a:off x="2344738" y="4722813"/>
            <a:ext cx="976312" cy="660400"/>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四</a:t>
            </a:r>
          </a:p>
        </p:txBody>
      </p:sp>
      <p:sp>
        <p:nvSpPr>
          <p:cNvPr id="22" name="任意多边形 21"/>
          <p:cNvSpPr/>
          <p:nvPr/>
        </p:nvSpPr>
        <p:spPr>
          <a:xfrm>
            <a:off x="3141663" y="5526088"/>
            <a:ext cx="3667125" cy="60642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组织变革的程序</a:t>
            </a:r>
            <a:endParaRPr lang="zh-CN" altLang="en-US" sz="2400" b="1" dirty="0">
              <a:solidFill>
                <a:srgbClr val="585858"/>
              </a:solidFill>
              <a:latin typeface="微软雅黑" panose="020B0503020204020204" pitchFamily="34" charset="-122"/>
            </a:endParaRPr>
          </a:p>
        </p:txBody>
      </p:sp>
      <p:sp>
        <p:nvSpPr>
          <p:cNvPr id="23" name="任意多边形 22"/>
          <p:cNvSpPr/>
          <p:nvPr/>
        </p:nvSpPr>
        <p:spPr>
          <a:xfrm>
            <a:off x="2344738" y="5500688"/>
            <a:ext cx="976312" cy="660400"/>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smtClean="0">
                <a:solidFill>
                  <a:srgbClr val="FFFFFF"/>
                </a:solidFill>
              </a:rPr>
              <a:t>五</a:t>
            </a:r>
            <a:endParaRPr lang="zh-CN" altLang="en-US" sz="4000" dirty="0">
              <a:solidFill>
                <a:srgbClr val="FFFFFF"/>
              </a:solidFill>
            </a:endParaRPr>
          </a:p>
        </p:txBody>
      </p:sp>
      <p:sp>
        <p:nvSpPr>
          <p:cNvPr id="13" name="文本框 12"/>
          <p:cNvSpPr txBox="1"/>
          <p:nvPr/>
        </p:nvSpPr>
        <p:spPr>
          <a:xfrm>
            <a:off x="3295650" y="1395413"/>
            <a:ext cx="2989263" cy="369887"/>
          </a:xfrm>
          <a:prstGeom prst="rect">
            <a:avLst/>
          </a:prstGeom>
          <a:noFill/>
        </p:spPr>
        <p:txBody>
          <a:bodyPr wrap="none">
            <a:spAutoFit/>
          </a:bodyPr>
          <a:lstStyle/>
          <a:p>
            <a:pPr>
              <a:defRPr/>
            </a:pPr>
            <a:r>
              <a:rPr lang="en-US" altLang="zh-CN" spc="400" dirty="0">
                <a:solidFill>
                  <a:srgbClr val="E1E0DF"/>
                </a:solidFill>
                <a:latin typeface="微软雅黑" panose="020B0503020204020204" pitchFamily="34" charset="-122"/>
                <a:ea typeface="微软雅黑" panose="020B0503020204020204" pitchFamily="34" charset="-122"/>
              </a:rPr>
              <a:t>Table of Contents</a:t>
            </a:r>
            <a:endParaRPr lang="zh-CN" altLang="en-US" spc="400" dirty="0">
              <a:solidFill>
                <a:srgbClr val="E1E0DF"/>
              </a:solidFill>
              <a:latin typeface="微软雅黑" panose="020B0503020204020204" pitchFamily="34" charset="-122"/>
              <a:ea typeface="微软雅黑" panose="020B0503020204020204" pitchFamily="34" charset="-122"/>
            </a:endParaRPr>
          </a:p>
        </p:txBody>
      </p:sp>
      <p:sp>
        <p:nvSpPr>
          <p:cNvPr id="3085" name="文本框 1"/>
          <p:cNvSpPr txBox="1">
            <a:spLocks noChangeArrowheads="1"/>
          </p:cNvSpPr>
          <p:nvPr/>
        </p:nvSpPr>
        <p:spPr bwMode="auto">
          <a:xfrm>
            <a:off x="2832894" y="810638"/>
            <a:ext cx="33124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sz="1500">
                <a:solidFill>
                  <a:schemeClr val="tx1"/>
                </a:solidFill>
                <a:latin typeface="Calibri" pitchFamily="34" charset="0"/>
                <a:ea typeface="宋体" charset="-122"/>
              </a:defRPr>
            </a:lvl3pPr>
            <a:lvl4pPr marL="1600200" indent="-228600">
              <a:defRPr sz="1300">
                <a:solidFill>
                  <a:schemeClr val="tx1"/>
                </a:solidFill>
                <a:latin typeface="Calibri" pitchFamily="34" charset="0"/>
                <a:ea typeface="宋体" charset="-122"/>
              </a:defRPr>
            </a:lvl4pPr>
            <a:lvl5pPr marL="2057400" indent="-228600">
              <a:defRPr sz="1300">
                <a:solidFill>
                  <a:schemeClr val="tx1"/>
                </a:solidFill>
                <a:latin typeface="Calibri" pitchFamily="34" charset="0"/>
                <a:ea typeface="宋体" charset="-122"/>
              </a:defRPr>
            </a:lvl5pPr>
            <a:lvl6pPr marL="2514600" indent="-228600" fontAlgn="base">
              <a:spcAft>
                <a:spcPct val="0"/>
              </a:spcAft>
              <a:buFont typeface="Arial" charset="0"/>
              <a:defRPr sz="1300">
                <a:solidFill>
                  <a:schemeClr val="tx1"/>
                </a:solidFill>
                <a:latin typeface="Calibri" pitchFamily="34" charset="0"/>
                <a:ea typeface="宋体" charset="-122"/>
              </a:defRPr>
            </a:lvl6pPr>
            <a:lvl7pPr marL="2971800" indent="-228600" fontAlgn="base">
              <a:spcAft>
                <a:spcPct val="0"/>
              </a:spcAft>
              <a:buFont typeface="Arial" charset="0"/>
              <a:defRPr sz="1300">
                <a:solidFill>
                  <a:schemeClr val="tx1"/>
                </a:solidFill>
                <a:latin typeface="Calibri" pitchFamily="34" charset="0"/>
                <a:ea typeface="宋体" charset="-122"/>
              </a:defRPr>
            </a:lvl7pPr>
            <a:lvl8pPr marL="3429000" indent="-228600" fontAlgn="base">
              <a:spcAft>
                <a:spcPct val="0"/>
              </a:spcAft>
              <a:buFont typeface="Arial" charset="0"/>
              <a:defRPr sz="1300">
                <a:solidFill>
                  <a:schemeClr val="tx1"/>
                </a:solidFill>
                <a:latin typeface="Calibri" pitchFamily="34" charset="0"/>
                <a:ea typeface="宋体" charset="-122"/>
              </a:defRPr>
            </a:lvl8pPr>
            <a:lvl9pPr marL="3886200" indent="-228600" fontAlgn="base">
              <a:spcAft>
                <a:spcPct val="0"/>
              </a:spcAft>
              <a:buFont typeface="Arial" charset="0"/>
              <a:defRPr sz="1300">
                <a:solidFill>
                  <a:schemeClr val="tx1"/>
                </a:solidFill>
                <a:latin typeface="Calibri" pitchFamily="34" charset="0"/>
                <a:ea typeface="宋体" charset="-122"/>
              </a:defRPr>
            </a:lvl9pPr>
          </a:lstStyle>
          <a:p>
            <a:pPr algn="ctr"/>
            <a:r>
              <a:rPr lang="zh-CN" altLang="en-US" sz="3200" b="1" dirty="0" smtClean="0">
                <a:solidFill>
                  <a:schemeClr val="accent1"/>
                </a:solidFill>
                <a:latin typeface="微软雅黑" pitchFamily="34" charset="-122"/>
                <a:ea typeface="微软雅黑" pitchFamily="34" charset="-122"/>
              </a:rPr>
              <a:t>组织变革</a:t>
            </a:r>
            <a:endParaRPr lang="zh-CN" altLang="en-US" sz="32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59613783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836712"/>
            <a:ext cx="7488832" cy="1138773"/>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一、定义</a:t>
            </a:r>
            <a:endParaRPr lang="en-US" altLang="zh-CN" sz="3200" b="1" dirty="0" smtClean="0">
              <a:latin typeface="楷体" panose="02010609060101010101" pitchFamily="49" charset="-122"/>
              <a:ea typeface="楷体" panose="02010609060101010101" pitchFamily="49" charset="-122"/>
            </a:endParaRPr>
          </a:p>
          <a:p>
            <a:r>
              <a:rPr lang="zh-CN" altLang="en-US" dirty="0" smtClean="0"/>
              <a:t>         组织变革是指组织根据</a:t>
            </a:r>
            <a:r>
              <a:rPr lang="zh-CN" altLang="en-US" dirty="0" smtClean="0">
                <a:solidFill>
                  <a:srgbClr val="FF0000"/>
                </a:solidFill>
              </a:rPr>
              <a:t>外部环境</a:t>
            </a:r>
            <a:r>
              <a:rPr lang="zh-CN" altLang="en-US" dirty="0" smtClean="0"/>
              <a:t>的变化和</a:t>
            </a:r>
            <a:r>
              <a:rPr lang="zh-CN" altLang="en-US" dirty="0" smtClean="0">
                <a:solidFill>
                  <a:srgbClr val="FF0000"/>
                </a:solidFill>
              </a:rPr>
              <a:t>内部情况</a:t>
            </a:r>
            <a:r>
              <a:rPr lang="zh-CN" altLang="en-US" dirty="0" smtClean="0"/>
              <a:t>的变化及时地改变自己内在的</a:t>
            </a:r>
            <a:r>
              <a:rPr lang="zh-CN" altLang="en-US" dirty="0" smtClean="0">
                <a:solidFill>
                  <a:srgbClr val="FF0000"/>
                </a:solidFill>
              </a:rPr>
              <a:t>组织结构</a:t>
            </a:r>
            <a:r>
              <a:rPr lang="zh-CN" altLang="en-US" dirty="0" smtClean="0"/>
              <a:t>。</a:t>
            </a:r>
            <a:endParaRPr lang="zh-CN" altLang="en-US" dirty="0"/>
          </a:p>
        </p:txBody>
      </p:sp>
      <p:sp>
        <p:nvSpPr>
          <p:cNvPr id="8" name="椭圆 7"/>
          <p:cNvSpPr/>
          <p:nvPr/>
        </p:nvSpPr>
        <p:spPr>
          <a:xfrm>
            <a:off x="690464" y="3789040"/>
            <a:ext cx="2369368" cy="151216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800" b="1" dirty="0" smtClean="0"/>
              <a:t>组织稳定状态</a:t>
            </a:r>
            <a:endParaRPr lang="zh-CN" altLang="en-US" sz="2800" b="1" dirty="0"/>
          </a:p>
        </p:txBody>
      </p:sp>
      <p:sp>
        <p:nvSpPr>
          <p:cNvPr id="9" name="右箭头 8"/>
          <p:cNvSpPr/>
          <p:nvPr/>
        </p:nvSpPr>
        <p:spPr>
          <a:xfrm>
            <a:off x="3203848" y="4077072"/>
            <a:ext cx="2448272" cy="936104"/>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800" b="1" dirty="0" smtClean="0"/>
              <a:t>组织变革</a:t>
            </a:r>
            <a:endParaRPr lang="zh-CN" altLang="en-US" sz="2800" b="1" dirty="0"/>
          </a:p>
        </p:txBody>
      </p:sp>
      <p:sp>
        <p:nvSpPr>
          <p:cNvPr id="10" name="椭圆 9"/>
          <p:cNvSpPr/>
          <p:nvPr/>
        </p:nvSpPr>
        <p:spPr>
          <a:xfrm>
            <a:off x="5864041" y="3789040"/>
            <a:ext cx="2369368" cy="151216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800" b="1" dirty="0" smtClean="0"/>
              <a:t>组织再稳定状态</a:t>
            </a:r>
            <a:endParaRPr lang="zh-CN" altLang="en-US" sz="2800" b="1" dirty="0"/>
          </a:p>
        </p:txBody>
      </p:sp>
      <p:sp>
        <p:nvSpPr>
          <p:cNvPr id="11" name="波形 10"/>
          <p:cNvSpPr/>
          <p:nvPr/>
        </p:nvSpPr>
        <p:spPr>
          <a:xfrm>
            <a:off x="3421923" y="5786355"/>
            <a:ext cx="2012121" cy="792088"/>
          </a:xfrm>
          <a:prstGeom prst="wav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smtClean="0"/>
              <a:t>内部条件</a:t>
            </a:r>
            <a:endParaRPr lang="zh-CN" altLang="en-US" sz="2400" b="1" dirty="0"/>
          </a:p>
        </p:txBody>
      </p:sp>
      <p:sp>
        <p:nvSpPr>
          <p:cNvPr id="12" name="波形 11"/>
          <p:cNvSpPr/>
          <p:nvPr/>
        </p:nvSpPr>
        <p:spPr>
          <a:xfrm>
            <a:off x="3445317" y="2384884"/>
            <a:ext cx="2012121" cy="792088"/>
          </a:xfrm>
          <a:prstGeom prst="wav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smtClean="0"/>
              <a:t>外部环境</a:t>
            </a:r>
            <a:endParaRPr lang="zh-CN" altLang="en-US" sz="2400" b="1" dirty="0"/>
          </a:p>
        </p:txBody>
      </p:sp>
      <p:cxnSp>
        <p:nvCxnSpPr>
          <p:cNvPr id="14" name="直接箭头连接符 13"/>
          <p:cNvCxnSpPr/>
          <p:nvPr/>
        </p:nvCxnSpPr>
        <p:spPr>
          <a:xfrm flipH="1" flipV="1">
            <a:off x="2150277" y="5373893"/>
            <a:ext cx="1082171"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a:xfrm flipH="1">
            <a:off x="2150277" y="2861888"/>
            <a:ext cx="1082171" cy="7111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2169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25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par>
                          <p:cTn id="30" fill="hold">
                            <p:stCondLst>
                              <p:cond delay="3500"/>
                            </p:stCondLst>
                            <p:childTnLst>
                              <p:par>
                                <p:cTn id="31" presetID="16" presetClass="entr" presetSubtype="2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par>
                          <p:cTn id="34" fill="hold">
                            <p:stCondLst>
                              <p:cond delay="4000"/>
                            </p:stCondLst>
                            <p:childTnLst>
                              <p:par>
                                <p:cTn id="35" presetID="16" presetClass="entr" presetSubtype="2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1366" y="764704"/>
            <a:ext cx="7632848" cy="4832092"/>
          </a:xfrm>
          <a:prstGeom prst="rect">
            <a:avLst/>
          </a:prstGeom>
          <a:noFill/>
        </p:spPr>
        <p:txBody>
          <a:bodyPr wrap="square" rtlCol="0">
            <a:spAutoFit/>
          </a:bodyPr>
          <a:lstStyle/>
          <a:p>
            <a:r>
              <a:rPr lang="zh-CN" altLang="en-US" sz="4400" dirty="0" smtClean="0"/>
              <a:t>外部环境：</a:t>
            </a:r>
            <a:endParaRPr lang="en-US" altLang="zh-CN" sz="4400" dirty="0" smtClean="0"/>
          </a:p>
          <a:p>
            <a:endParaRPr lang="en-US" altLang="zh-CN" sz="4400" dirty="0" smtClean="0"/>
          </a:p>
          <a:p>
            <a:r>
              <a:rPr lang="en-US" altLang="zh-CN" sz="4400" dirty="0" smtClean="0"/>
              <a:t>1.</a:t>
            </a:r>
            <a:r>
              <a:rPr lang="zh-CN" altLang="en-US" sz="4400" dirty="0" smtClean="0"/>
              <a:t>技术的不断进步</a:t>
            </a:r>
            <a:endParaRPr lang="en-US" altLang="zh-CN" sz="4400" dirty="0" smtClean="0"/>
          </a:p>
          <a:p>
            <a:endParaRPr lang="en-US" altLang="zh-CN" sz="4400" dirty="0" smtClean="0"/>
          </a:p>
          <a:p>
            <a:r>
              <a:rPr lang="en-US" altLang="zh-CN" sz="4400" dirty="0" smtClean="0"/>
              <a:t>2.</a:t>
            </a:r>
            <a:r>
              <a:rPr lang="zh-CN" altLang="en-US" sz="4400" dirty="0" smtClean="0"/>
              <a:t>价值观念的变化</a:t>
            </a:r>
            <a:endParaRPr lang="en-US" altLang="zh-CN" sz="4400" dirty="0" smtClean="0"/>
          </a:p>
          <a:p>
            <a:endParaRPr lang="en-US" altLang="zh-CN" sz="4400" dirty="0" smtClean="0"/>
          </a:p>
          <a:p>
            <a:r>
              <a:rPr lang="en-US" altLang="zh-CN" sz="4400" dirty="0" smtClean="0"/>
              <a:t>3.</a:t>
            </a:r>
            <a:r>
              <a:rPr lang="zh-CN" altLang="en-US" sz="4400" dirty="0" smtClean="0"/>
              <a:t>具体制度结构的变化</a:t>
            </a:r>
            <a:endParaRPr lang="zh-CN" altLang="en-US" sz="4400" dirty="0"/>
          </a:p>
        </p:txBody>
      </p:sp>
      <p:sp>
        <p:nvSpPr>
          <p:cNvPr id="6" name="圆角矩形标注 5"/>
          <p:cNvSpPr/>
          <p:nvPr/>
        </p:nvSpPr>
        <p:spPr>
          <a:xfrm>
            <a:off x="4211960" y="764704"/>
            <a:ext cx="4680520" cy="1368152"/>
          </a:xfrm>
          <a:prstGeom prst="wedgeRoundRectCallout">
            <a:avLst>
              <a:gd name="adj1" fmla="val -85334"/>
              <a:gd name="adj2" fmla="val 75712"/>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技术的变革对社会生产方式和社会生活方式产生极大影响，不断改变产品结构、生产技术、生产方式和公众的消费偏好。</a:t>
            </a:r>
            <a:endParaRPr lang="zh-CN" altLang="en-US" dirty="0"/>
          </a:p>
        </p:txBody>
      </p:sp>
      <p:sp>
        <p:nvSpPr>
          <p:cNvPr id="7" name="圆角矩形标注 6"/>
          <p:cNvSpPr/>
          <p:nvPr/>
        </p:nvSpPr>
        <p:spPr>
          <a:xfrm>
            <a:off x="4197445" y="2220097"/>
            <a:ext cx="4680520" cy="1368152"/>
          </a:xfrm>
          <a:prstGeom prst="wedgeRoundRectCallout">
            <a:avLst>
              <a:gd name="adj1" fmla="val -85334"/>
              <a:gd name="adj2" fmla="val 75712"/>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公众消费偏好的快速转移，使许多的产品和服务迅速老化，生产周期变短；还有对知识的追求和对美的向往。</a:t>
            </a:r>
            <a:endParaRPr lang="zh-CN" altLang="en-US" dirty="0"/>
          </a:p>
        </p:txBody>
      </p:sp>
      <p:sp>
        <p:nvSpPr>
          <p:cNvPr id="8" name="圆角矩形标注 7"/>
          <p:cNvSpPr/>
          <p:nvPr/>
        </p:nvSpPr>
        <p:spPr>
          <a:xfrm>
            <a:off x="4211960" y="3661115"/>
            <a:ext cx="4680520" cy="1368152"/>
          </a:xfrm>
          <a:prstGeom prst="wedgeRoundRectCallout">
            <a:avLst>
              <a:gd name="adj1" fmla="val -85334"/>
              <a:gd name="adj2" fmla="val 75712"/>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社会上不断出现新体制、新政策、新制度、新组织以及新的管理方式和方法，必然要影响个人、组织及地区环境的变化。</a:t>
            </a:r>
            <a:endParaRPr lang="zh-CN" altLang="en-US" dirty="0"/>
          </a:p>
        </p:txBody>
      </p:sp>
    </p:spTree>
    <p:extLst>
      <p:ext uri="{BB962C8B-B14F-4D97-AF65-F5344CB8AC3E}">
        <p14:creationId xmlns:p14="http://schemas.microsoft.com/office/powerpoint/2010/main" val="21122372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par>
                          <p:cTn id="12" fill="hold">
                            <p:stCondLst>
                              <p:cond delay="0"/>
                            </p:stCondLst>
                            <p:childTnLst>
                              <p:par>
                                <p:cTn id="13" presetID="16" presetClass="entr" presetSubtype="2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par>
                          <p:cTn id="20" fill="hold">
                            <p:stCondLst>
                              <p:cond delay="0"/>
                            </p:stCondLst>
                            <p:childTnLst>
                              <p:par>
                                <p:cTn id="21" presetID="16" presetClass="entr" presetSubtype="2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631776"/>
            <a:ext cx="7560840" cy="5509200"/>
          </a:xfrm>
          <a:prstGeom prst="rect">
            <a:avLst/>
          </a:prstGeom>
          <a:noFill/>
        </p:spPr>
        <p:txBody>
          <a:bodyPr wrap="square" rtlCol="0">
            <a:spAutoFit/>
          </a:bodyPr>
          <a:lstStyle/>
          <a:p>
            <a:r>
              <a:rPr lang="zh-CN" altLang="en-US" sz="4400" dirty="0" smtClean="0"/>
              <a:t>内部情况：</a:t>
            </a:r>
            <a:endParaRPr lang="en-US" altLang="zh-CN" sz="4400" dirty="0" smtClean="0"/>
          </a:p>
          <a:p>
            <a:r>
              <a:rPr lang="en-US" altLang="zh-CN" sz="4400" dirty="0" smtClean="0"/>
              <a:t>1.</a:t>
            </a:r>
            <a:r>
              <a:rPr lang="zh-CN" altLang="en-US" sz="4400" dirty="0" smtClean="0"/>
              <a:t>决策失灵</a:t>
            </a:r>
            <a:endParaRPr lang="en-US" altLang="zh-CN" sz="4400" dirty="0" smtClean="0"/>
          </a:p>
          <a:p>
            <a:endParaRPr lang="en-US" altLang="zh-CN" sz="4400" dirty="0" smtClean="0"/>
          </a:p>
          <a:p>
            <a:r>
              <a:rPr lang="en-US" altLang="zh-CN" sz="4400" dirty="0" smtClean="0"/>
              <a:t>2.</a:t>
            </a:r>
            <a:r>
              <a:rPr lang="zh-CN" altLang="en-US" sz="4400" dirty="0" smtClean="0"/>
              <a:t>沟通阻塞</a:t>
            </a:r>
            <a:endParaRPr lang="en-US" altLang="zh-CN" sz="4400" dirty="0" smtClean="0"/>
          </a:p>
          <a:p>
            <a:endParaRPr lang="en-US" altLang="zh-CN" sz="4400" dirty="0" smtClean="0"/>
          </a:p>
          <a:p>
            <a:r>
              <a:rPr lang="en-US" altLang="zh-CN" sz="4400" dirty="0" smtClean="0"/>
              <a:t>3.</a:t>
            </a:r>
            <a:r>
              <a:rPr lang="zh-CN" altLang="en-US" sz="4400" dirty="0" smtClean="0"/>
              <a:t>机能失效</a:t>
            </a:r>
            <a:endParaRPr lang="en-US" altLang="zh-CN" sz="4400" dirty="0" smtClean="0"/>
          </a:p>
          <a:p>
            <a:endParaRPr lang="en-US" altLang="zh-CN" sz="4400" dirty="0" smtClean="0"/>
          </a:p>
          <a:p>
            <a:r>
              <a:rPr lang="en-US" altLang="zh-CN" sz="4400" dirty="0" smtClean="0"/>
              <a:t>4.</a:t>
            </a:r>
            <a:r>
              <a:rPr lang="zh-CN" altLang="en-US" sz="4400" dirty="0" smtClean="0"/>
              <a:t>缺乏创新</a:t>
            </a:r>
            <a:endParaRPr lang="zh-CN" altLang="en-US" sz="4400" dirty="0"/>
          </a:p>
        </p:txBody>
      </p:sp>
      <p:sp>
        <p:nvSpPr>
          <p:cNvPr id="6" name="圆角矩形标注 5"/>
          <p:cNvSpPr/>
          <p:nvPr/>
        </p:nvSpPr>
        <p:spPr>
          <a:xfrm>
            <a:off x="4427984" y="764704"/>
            <a:ext cx="4464496" cy="1368152"/>
          </a:xfrm>
          <a:prstGeom prst="wedgeRoundRectCallout">
            <a:avLst>
              <a:gd name="adj1" fmla="val -84404"/>
              <a:gd name="adj2" fmla="val 2903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组织决策经常出现错误，或者决策过于迟缓，以致无法把握良好机会</a:t>
            </a:r>
            <a:endParaRPr lang="zh-CN" altLang="en-US" dirty="0"/>
          </a:p>
        </p:txBody>
      </p:sp>
      <p:sp>
        <p:nvSpPr>
          <p:cNvPr id="7" name="圆角矩形标注 6"/>
          <p:cNvSpPr/>
          <p:nvPr/>
        </p:nvSpPr>
        <p:spPr>
          <a:xfrm>
            <a:off x="4427984" y="2137002"/>
            <a:ext cx="4464496" cy="1368152"/>
          </a:xfrm>
          <a:prstGeom prst="wedgeRoundRectCallout">
            <a:avLst>
              <a:gd name="adj1" fmla="val -84404"/>
              <a:gd name="adj2" fmla="val 2903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t>组织</a:t>
            </a:r>
            <a:r>
              <a:rPr lang="zh-CN" altLang="en-US" dirty="0" smtClean="0"/>
              <a:t>内意见沟通不良，上下级不能顺利有效的沟通，以致活动失调、人事纠纷等严重后果。</a:t>
            </a:r>
            <a:endParaRPr lang="zh-CN" altLang="en-US" dirty="0"/>
          </a:p>
        </p:txBody>
      </p:sp>
      <p:sp>
        <p:nvSpPr>
          <p:cNvPr id="8" name="圆角矩形标注 7"/>
          <p:cNvSpPr/>
          <p:nvPr/>
        </p:nvSpPr>
        <p:spPr>
          <a:xfrm>
            <a:off x="4436864" y="3497784"/>
            <a:ext cx="4464496" cy="1368152"/>
          </a:xfrm>
          <a:prstGeom prst="wedgeRoundRectCallout">
            <a:avLst>
              <a:gd name="adj1" fmla="val -84404"/>
              <a:gd name="adj2" fmla="val 2903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组织的主要机能不能发挥效率，或者不能起真正作用，无法保证组织目标的达成。</a:t>
            </a:r>
            <a:endParaRPr lang="zh-CN" altLang="en-US" dirty="0"/>
          </a:p>
        </p:txBody>
      </p:sp>
      <p:sp>
        <p:nvSpPr>
          <p:cNvPr id="9" name="圆角矩形标注 8"/>
          <p:cNvSpPr/>
          <p:nvPr/>
        </p:nvSpPr>
        <p:spPr>
          <a:xfrm>
            <a:off x="4427984" y="4865936"/>
            <a:ext cx="4464496" cy="1368152"/>
          </a:xfrm>
          <a:prstGeom prst="wedgeRoundRectCallout">
            <a:avLst>
              <a:gd name="adj1" fmla="val -84404"/>
              <a:gd name="adj2" fmla="val 2903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组织墨守成规，因循守旧，难以产生新观念、新制度、新方法，以致阻碍组织目标实现。</a:t>
            </a:r>
            <a:endParaRPr lang="zh-CN" altLang="en-US" dirty="0"/>
          </a:p>
        </p:txBody>
      </p:sp>
    </p:spTree>
    <p:extLst>
      <p:ext uri="{BB962C8B-B14F-4D97-AF65-F5344CB8AC3E}">
        <p14:creationId xmlns:p14="http://schemas.microsoft.com/office/powerpoint/2010/main" val="20846140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1345" y="692696"/>
            <a:ext cx="7632848" cy="5786199"/>
          </a:xfrm>
          <a:prstGeom prst="rect">
            <a:avLst/>
          </a:prstGeom>
          <a:noFill/>
        </p:spPr>
        <p:txBody>
          <a:bodyPr wrap="square" rtlCol="0">
            <a:spAutoFit/>
          </a:bodyPr>
          <a:lstStyle/>
          <a:p>
            <a:r>
              <a:rPr lang="zh-CN" altLang="en-US" sz="4400" dirty="0" smtClean="0"/>
              <a:t>组织成员状况变化：</a:t>
            </a:r>
            <a:endParaRPr lang="en-US" altLang="zh-CN" sz="4400" dirty="0" smtClean="0"/>
          </a:p>
          <a:p>
            <a:r>
              <a:rPr lang="en-US" altLang="zh-CN" sz="2800" dirty="0" smtClean="0"/>
              <a:t>1.</a:t>
            </a:r>
            <a:r>
              <a:rPr lang="zh-CN" altLang="en-US" sz="2800" dirty="0" smtClean="0"/>
              <a:t>组织的简单化和专制化的管理方式限制了成员的个人发展机会</a:t>
            </a:r>
            <a:endParaRPr lang="en-US" altLang="zh-CN" sz="2800" dirty="0" smtClean="0"/>
          </a:p>
          <a:p>
            <a:r>
              <a:rPr lang="en-US" altLang="zh-CN" sz="2800" dirty="0" smtClean="0"/>
              <a:t>2.</a:t>
            </a:r>
            <a:r>
              <a:rPr lang="zh-CN" altLang="en-US" sz="2800" dirty="0" smtClean="0"/>
              <a:t>组织内等级分明，地位差别大，使成员产生了强烈的不公平感</a:t>
            </a:r>
            <a:endParaRPr lang="en-US" altLang="zh-CN" sz="2800" dirty="0" smtClean="0"/>
          </a:p>
          <a:p>
            <a:r>
              <a:rPr lang="en-US" altLang="zh-CN" sz="2800" dirty="0" smtClean="0"/>
              <a:t>3.</a:t>
            </a:r>
            <a:r>
              <a:rPr lang="zh-CN" altLang="en-US" sz="2800" dirty="0" smtClean="0"/>
              <a:t>组织成员的工作热情转向内在的责任心和尊严感，而组织仍只靠奖惩</a:t>
            </a:r>
            <a:endParaRPr lang="en-US" altLang="zh-CN" sz="2800" dirty="0" smtClean="0"/>
          </a:p>
          <a:p>
            <a:r>
              <a:rPr lang="en-US" altLang="zh-CN" sz="2800" dirty="0" smtClean="0"/>
              <a:t>4.</a:t>
            </a:r>
            <a:r>
              <a:rPr lang="zh-CN" altLang="en-US" sz="2800" dirty="0" smtClean="0"/>
              <a:t>组织成员当前的需要无法满足，如组织的奖惩和晋升不能兑现</a:t>
            </a:r>
            <a:endParaRPr lang="en-US" altLang="zh-CN" sz="2800" dirty="0" smtClean="0"/>
          </a:p>
          <a:p>
            <a:r>
              <a:rPr lang="en-US" altLang="zh-CN" sz="2800" dirty="0" smtClean="0"/>
              <a:t>5.</a:t>
            </a:r>
            <a:r>
              <a:rPr lang="zh-CN" altLang="en-US" sz="2800" dirty="0" smtClean="0"/>
              <a:t>成员希望获得尊重、友谊、信任和真诚等情感满足，但组织只强调任务是否完成</a:t>
            </a:r>
            <a:endParaRPr lang="en-US" altLang="zh-CN" sz="2800" dirty="0" smtClean="0"/>
          </a:p>
          <a:p>
            <a:r>
              <a:rPr lang="en-US" altLang="zh-CN" sz="2800" dirty="0" smtClean="0"/>
              <a:t>6.</a:t>
            </a:r>
            <a:r>
              <a:rPr lang="zh-CN" altLang="en-US" sz="2800" dirty="0" smtClean="0"/>
              <a:t>组织成员自身素质和生活水平的提高</a:t>
            </a:r>
            <a:endParaRPr lang="en-US" altLang="zh-CN" sz="2800" dirty="0" smtClean="0"/>
          </a:p>
          <a:p>
            <a:endParaRPr lang="zh-CN" altLang="en-US" dirty="0"/>
          </a:p>
        </p:txBody>
      </p:sp>
    </p:spTree>
    <p:extLst>
      <p:ext uri="{BB962C8B-B14F-4D97-AF65-F5344CB8AC3E}">
        <p14:creationId xmlns:p14="http://schemas.microsoft.com/office/powerpoint/2010/main" val="3747061194"/>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260648"/>
            <a:ext cx="7992888" cy="6309420"/>
          </a:xfrm>
          <a:prstGeom prst="rect">
            <a:avLst/>
          </a:prstGeom>
          <a:noFill/>
        </p:spPr>
        <p:txBody>
          <a:bodyPr wrap="square" rtlCol="0">
            <a:spAutoFit/>
          </a:bodyPr>
          <a:lstStyle/>
          <a:p>
            <a:r>
              <a:rPr lang="zh-CN" altLang="en-US" sz="4400" dirty="0" smtClean="0"/>
              <a:t>二、目标</a:t>
            </a:r>
            <a:endParaRPr lang="en-US" altLang="zh-CN" sz="4400" dirty="0" smtClean="0"/>
          </a:p>
          <a:p>
            <a:r>
              <a:rPr lang="en-US" altLang="zh-CN" sz="2400" dirty="0" smtClean="0"/>
              <a:t>1.</a:t>
            </a:r>
            <a:r>
              <a:rPr lang="zh-CN" altLang="en-US" sz="2400" dirty="0" smtClean="0"/>
              <a:t>使组织与环境相适应</a:t>
            </a:r>
            <a:endParaRPr lang="en-US" altLang="zh-CN" sz="2400" dirty="0" smtClean="0"/>
          </a:p>
          <a:p>
            <a:r>
              <a:rPr lang="zh-CN" altLang="en-US" sz="2400" dirty="0" smtClean="0"/>
              <a:t>         组织变革是目前经济全球化下各类组织所面临的问题。如今，主要的工业化国家的人口增长率已经基本趋于稳定并且出现下降，并且传统的营销战略已经不再支持大多数厂商的收入和盈利持续增长。但是在工业化国家的经济增长率下降的同时，由于新技术的开发，使制造业的整体生产率开始提高，造成过度的生产能力。在这种情况下需要把全球化制造和全球化营销综合起来，并且通过综合的物流来开辟新的业务地点。</a:t>
            </a:r>
            <a:endParaRPr lang="en-US" altLang="zh-CN" sz="2400" dirty="0" smtClean="0"/>
          </a:p>
          <a:p>
            <a:r>
              <a:rPr lang="en-US" altLang="zh-CN" sz="2400" dirty="0" smtClean="0"/>
              <a:t>2.</a:t>
            </a:r>
            <a:r>
              <a:rPr lang="zh-CN" altLang="en-US" sz="2400" dirty="0" smtClean="0"/>
              <a:t>改变企业内部职工们的工作态度和交往手段</a:t>
            </a:r>
            <a:endParaRPr lang="en-US" altLang="zh-CN" sz="2400" dirty="0" smtClean="0"/>
          </a:p>
          <a:p>
            <a:r>
              <a:rPr lang="en-US" altLang="zh-CN" sz="2400" dirty="0" smtClean="0"/>
              <a:t>         </a:t>
            </a:r>
            <a:r>
              <a:rPr lang="zh-CN" altLang="en-US" sz="2400" dirty="0" smtClean="0"/>
              <a:t>在某种程度上讲，所有组织变革和发展都涉及要求他人变革的管理者，或者被要求对自己进行变革的管理者。组织变革往往想向组织的员工表达以下信息：信任自己的组织、更加努力工作、分享成功的喜悦、建立新的工作生活质量标准体系。</a:t>
            </a:r>
            <a:endParaRPr lang="zh-CN" altLang="en-US" sz="2400" dirty="0"/>
          </a:p>
        </p:txBody>
      </p:sp>
    </p:spTree>
    <p:extLst>
      <p:ext uri="{BB962C8B-B14F-4D97-AF65-F5344CB8AC3E}">
        <p14:creationId xmlns:p14="http://schemas.microsoft.com/office/powerpoint/2010/main" val="1102713138"/>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830" y="1282711"/>
            <a:ext cx="7704856" cy="4154984"/>
          </a:xfrm>
          <a:prstGeom prst="rect">
            <a:avLst/>
          </a:prstGeom>
          <a:noFill/>
        </p:spPr>
        <p:txBody>
          <a:bodyPr wrap="square" rtlCol="0">
            <a:spAutoFit/>
          </a:bodyPr>
          <a:lstStyle/>
          <a:p>
            <a:r>
              <a:rPr lang="zh-CN" altLang="en-US" sz="4400" dirty="0" smtClean="0"/>
              <a:t>三、组织变革的内容</a:t>
            </a:r>
            <a:endParaRPr lang="en-US" altLang="zh-CN" sz="4400" dirty="0" smtClean="0"/>
          </a:p>
          <a:p>
            <a:r>
              <a:rPr lang="en-US" altLang="zh-CN" sz="4400" dirty="0" smtClean="0"/>
              <a:t>1.</a:t>
            </a:r>
            <a:r>
              <a:rPr lang="zh-CN" altLang="en-US" sz="4400" dirty="0" smtClean="0"/>
              <a:t>从组织结构着手变革</a:t>
            </a:r>
            <a:endParaRPr lang="en-US" altLang="zh-CN" sz="4400" dirty="0" smtClean="0"/>
          </a:p>
          <a:p>
            <a:endParaRPr lang="en-US" altLang="zh-CN" sz="4400" dirty="0" smtClean="0"/>
          </a:p>
          <a:p>
            <a:r>
              <a:rPr lang="en-US" altLang="zh-CN" sz="4400" dirty="0" smtClean="0"/>
              <a:t>2.</a:t>
            </a:r>
            <a:r>
              <a:rPr lang="zh-CN" altLang="en-US" sz="4400" dirty="0" smtClean="0"/>
              <a:t>从技术着手变革</a:t>
            </a:r>
            <a:endParaRPr lang="en-US" altLang="zh-CN" sz="4400" dirty="0" smtClean="0"/>
          </a:p>
          <a:p>
            <a:endParaRPr lang="en-US" altLang="zh-CN" sz="4400" dirty="0" smtClean="0"/>
          </a:p>
          <a:p>
            <a:r>
              <a:rPr lang="en-US" altLang="zh-CN" sz="4400" dirty="0" smtClean="0"/>
              <a:t>3.</a:t>
            </a:r>
            <a:r>
              <a:rPr lang="zh-CN" altLang="en-US" sz="4400" dirty="0" smtClean="0"/>
              <a:t>从人事方面着手变革</a:t>
            </a:r>
            <a:endParaRPr lang="zh-CN" altLang="en-US" sz="4400" dirty="0"/>
          </a:p>
        </p:txBody>
      </p:sp>
      <p:sp>
        <p:nvSpPr>
          <p:cNvPr id="5" name="圆角矩形标注 4"/>
          <p:cNvSpPr/>
          <p:nvPr/>
        </p:nvSpPr>
        <p:spPr>
          <a:xfrm>
            <a:off x="3923928" y="3717032"/>
            <a:ext cx="4176464" cy="2520280"/>
          </a:xfrm>
          <a:prstGeom prst="wedgeRoundRectCallout">
            <a:avLst>
              <a:gd name="adj1" fmla="val -74352"/>
              <a:gd name="adj2" fmla="val -98291"/>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en-US" dirty="0"/>
              <a:t>三</a:t>
            </a:r>
            <a:r>
              <a:rPr lang="zh-CN" altLang="en-US" dirty="0" smtClean="0"/>
              <a:t>个维度：</a:t>
            </a:r>
            <a:endParaRPr lang="en-US" altLang="zh-CN" dirty="0" smtClean="0"/>
          </a:p>
          <a:p>
            <a:r>
              <a:rPr lang="en-US" altLang="zh-CN" dirty="0" smtClean="0"/>
              <a:t>1.</a:t>
            </a:r>
            <a:r>
              <a:rPr lang="zh-CN" altLang="en-US" dirty="0" smtClean="0"/>
              <a:t>复杂性：包括分工程度、工作设计、管理宽度等。</a:t>
            </a:r>
            <a:endParaRPr lang="en-US" altLang="zh-CN" dirty="0" smtClean="0"/>
          </a:p>
          <a:p>
            <a:r>
              <a:rPr lang="en-US" altLang="zh-CN" dirty="0" smtClean="0"/>
              <a:t>2.</a:t>
            </a:r>
            <a:r>
              <a:rPr lang="zh-CN" altLang="en-US" dirty="0"/>
              <a:t>集权</a:t>
            </a:r>
            <a:r>
              <a:rPr lang="zh-CN" altLang="en-US" dirty="0" smtClean="0"/>
              <a:t>度：决策权的集中分散程度。</a:t>
            </a:r>
            <a:endParaRPr lang="en-US" altLang="zh-CN" dirty="0" smtClean="0"/>
          </a:p>
          <a:p>
            <a:r>
              <a:rPr lang="en-US" altLang="zh-CN" dirty="0" smtClean="0"/>
              <a:t>3.</a:t>
            </a:r>
            <a:r>
              <a:rPr lang="zh-CN" altLang="en-US" dirty="0" smtClean="0"/>
              <a:t>规范性：通过规则和标准处理方式规范工作行为的程度。</a:t>
            </a:r>
            <a:endParaRPr lang="zh-CN" altLang="en-US" dirty="0"/>
          </a:p>
        </p:txBody>
      </p:sp>
      <p:sp>
        <p:nvSpPr>
          <p:cNvPr id="6" name="圆角矩形标注 5"/>
          <p:cNvSpPr/>
          <p:nvPr/>
        </p:nvSpPr>
        <p:spPr>
          <a:xfrm>
            <a:off x="4752020" y="404664"/>
            <a:ext cx="3816424" cy="2160240"/>
          </a:xfrm>
          <a:prstGeom prst="wedgeRoundRectCallout">
            <a:avLst>
              <a:gd name="adj1" fmla="val -106718"/>
              <a:gd name="adj2" fmla="val 102645"/>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包括设备的更新、工艺程序的改变、操作顺序的改变、信息沟通系统的改革、业务流程的再造、自动化水平的提高</a:t>
            </a:r>
            <a:endParaRPr lang="zh-CN" altLang="en-US" dirty="0"/>
          </a:p>
        </p:txBody>
      </p:sp>
      <p:sp>
        <p:nvSpPr>
          <p:cNvPr id="7" name="圆角矩形标注 6"/>
          <p:cNvSpPr/>
          <p:nvPr/>
        </p:nvSpPr>
        <p:spPr>
          <a:xfrm>
            <a:off x="4427984" y="1916832"/>
            <a:ext cx="3816424" cy="1800200"/>
          </a:xfrm>
          <a:prstGeom prst="wedgeRoundRectCallout">
            <a:avLst>
              <a:gd name="adj1" fmla="val -94482"/>
              <a:gd name="adj2" fmla="val 123776"/>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改变组织成员的态度、评价标准、作风、行为以及人与人之间的关系</a:t>
            </a:r>
            <a:endParaRPr lang="zh-CN" altLang="en-US" dirty="0"/>
          </a:p>
        </p:txBody>
      </p:sp>
    </p:spTree>
    <p:extLst>
      <p:ext uri="{BB962C8B-B14F-4D97-AF65-F5344CB8AC3E}">
        <p14:creationId xmlns:p14="http://schemas.microsoft.com/office/powerpoint/2010/main" val="16595053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20688"/>
            <a:ext cx="7776864" cy="5386090"/>
          </a:xfrm>
          <a:prstGeom prst="rect">
            <a:avLst/>
          </a:prstGeom>
          <a:noFill/>
        </p:spPr>
        <p:txBody>
          <a:bodyPr wrap="square" rtlCol="0">
            <a:spAutoFit/>
          </a:bodyPr>
          <a:lstStyle/>
          <a:p>
            <a:r>
              <a:rPr lang="zh-CN" altLang="en-US" sz="4400" dirty="0" smtClean="0"/>
              <a:t>四、组织变革的阻力</a:t>
            </a:r>
            <a:endParaRPr lang="en-US" altLang="zh-CN" sz="4400" dirty="0" smtClean="0"/>
          </a:p>
          <a:p>
            <a:r>
              <a:rPr lang="en-US" altLang="zh-CN" sz="2000" dirty="0" smtClean="0"/>
              <a:t>1.</a:t>
            </a:r>
            <a:r>
              <a:rPr lang="zh-CN" altLang="en-US" sz="2000" dirty="0" smtClean="0"/>
              <a:t>心理因素造成的阻力</a:t>
            </a:r>
            <a:endParaRPr lang="en-US" altLang="zh-CN" sz="2000" dirty="0" smtClean="0"/>
          </a:p>
          <a:p>
            <a:r>
              <a:rPr lang="en-US" altLang="zh-CN" sz="2000" dirty="0"/>
              <a:t> </a:t>
            </a:r>
            <a:r>
              <a:rPr lang="en-US" altLang="zh-CN" sz="2000" dirty="0" smtClean="0"/>
              <a:t>     </a:t>
            </a:r>
            <a:r>
              <a:rPr lang="zh-CN" altLang="en-US" sz="2000" dirty="0" smtClean="0"/>
              <a:t>首先组织变革会打破原有的稳定格局，让员工产生不安全感；</a:t>
            </a:r>
            <a:endParaRPr lang="en-US" altLang="zh-CN" sz="2000" dirty="0" smtClean="0"/>
          </a:p>
          <a:p>
            <a:r>
              <a:rPr lang="en-US" altLang="zh-CN" sz="2000" dirty="0"/>
              <a:t> </a:t>
            </a:r>
            <a:r>
              <a:rPr lang="en-US" altLang="zh-CN" sz="2000" dirty="0" smtClean="0"/>
              <a:t>     </a:t>
            </a:r>
            <a:r>
              <a:rPr lang="zh-CN" altLang="en-US" sz="2000" dirty="0" smtClean="0"/>
              <a:t>其次组织变革会使人们感到风险增大，预期不稳定；</a:t>
            </a:r>
            <a:endParaRPr lang="en-US" altLang="zh-CN" sz="2000" dirty="0" smtClean="0"/>
          </a:p>
          <a:p>
            <a:r>
              <a:rPr lang="en-US" altLang="zh-CN" sz="2000" dirty="0"/>
              <a:t> </a:t>
            </a:r>
            <a:r>
              <a:rPr lang="en-US" altLang="zh-CN" sz="2000" dirty="0" smtClean="0"/>
              <a:t>     </a:t>
            </a:r>
            <a:r>
              <a:rPr lang="zh-CN" altLang="en-US" sz="2000" dirty="0" smtClean="0"/>
              <a:t>最后组织变革可能会影响某些人的地位和职权，因此遭到抵制。</a:t>
            </a:r>
            <a:endParaRPr lang="en-US" altLang="zh-CN" sz="2000" dirty="0" smtClean="0"/>
          </a:p>
          <a:p>
            <a:r>
              <a:rPr lang="en-US" altLang="zh-CN" sz="2000" dirty="0" smtClean="0"/>
              <a:t>2.</a:t>
            </a:r>
            <a:r>
              <a:rPr lang="zh-CN" altLang="en-US" sz="2000" dirty="0" smtClean="0"/>
              <a:t>经济因素造成的阻力</a:t>
            </a:r>
            <a:endParaRPr lang="en-US" altLang="zh-CN" sz="2000" dirty="0" smtClean="0"/>
          </a:p>
          <a:p>
            <a:r>
              <a:rPr lang="en-US" altLang="zh-CN" sz="2000" dirty="0"/>
              <a:t> </a:t>
            </a:r>
            <a:r>
              <a:rPr lang="en-US" altLang="zh-CN" sz="2000" dirty="0" smtClean="0"/>
              <a:t>     </a:t>
            </a:r>
            <a:r>
              <a:rPr lang="zh-CN" altLang="en-US" sz="2000" dirty="0" smtClean="0"/>
              <a:t>组织变革会使个人直接或者间接的收入降低，如精简机构会使某些干部       </a:t>
            </a:r>
            <a:endParaRPr lang="en-US" altLang="zh-CN" sz="2000" dirty="0" smtClean="0"/>
          </a:p>
          <a:p>
            <a:r>
              <a:rPr lang="en-US" altLang="zh-CN" sz="2000" dirty="0"/>
              <a:t> </a:t>
            </a:r>
            <a:r>
              <a:rPr lang="en-US" altLang="zh-CN" sz="2000" dirty="0" smtClean="0"/>
              <a:t>     </a:t>
            </a:r>
            <a:r>
              <a:rPr lang="zh-CN" altLang="en-US" sz="2000" dirty="0" smtClean="0"/>
              <a:t>失去职权，从而影响收入；或者一些人靠吃大锅饭和坐便车获得收入，  </a:t>
            </a:r>
            <a:endParaRPr lang="en-US" altLang="zh-CN" sz="2000" dirty="0" smtClean="0"/>
          </a:p>
          <a:p>
            <a:r>
              <a:rPr lang="en-US" altLang="zh-CN" sz="2000" dirty="0"/>
              <a:t> </a:t>
            </a:r>
            <a:r>
              <a:rPr lang="en-US" altLang="zh-CN" sz="2000" dirty="0" smtClean="0"/>
              <a:t>     </a:t>
            </a:r>
            <a:r>
              <a:rPr lang="zh-CN" altLang="en-US" sz="2000" dirty="0" smtClean="0"/>
              <a:t>改革后收入降低。  </a:t>
            </a:r>
            <a:endParaRPr lang="en-US" altLang="zh-CN" sz="2000" dirty="0" smtClean="0"/>
          </a:p>
          <a:p>
            <a:r>
              <a:rPr lang="en-US" altLang="zh-CN" sz="2000" dirty="0" smtClean="0"/>
              <a:t>3.</a:t>
            </a:r>
            <a:r>
              <a:rPr lang="zh-CN" altLang="en-US" sz="2000" dirty="0" smtClean="0"/>
              <a:t>社会因素造成的阻力</a:t>
            </a:r>
            <a:endParaRPr lang="en-US" altLang="zh-CN" sz="2000" dirty="0" smtClean="0"/>
          </a:p>
          <a:p>
            <a:r>
              <a:rPr lang="en-US" altLang="zh-CN" sz="2000" dirty="0"/>
              <a:t> </a:t>
            </a:r>
            <a:r>
              <a:rPr lang="en-US" altLang="zh-CN" sz="2000" dirty="0" smtClean="0"/>
              <a:t>     </a:t>
            </a:r>
            <a:r>
              <a:rPr lang="zh-CN" altLang="en-US" sz="2000" dirty="0" smtClean="0"/>
              <a:t>任何一个群体要维持自己的生存，都会在组织内形成一致的价值观念、共同的态度乃至行为规范，以保持成员的行动一致。而组织变革则会打破这种平衡，因此遭到抵制。除此，还有文化传统、风俗习惯和利益关系等等。</a:t>
            </a:r>
            <a:endParaRPr lang="zh-CN" altLang="en-US" sz="2000" dirty="0"/>
          </a:p>
        </p:txBody>
      </p:sp>
    </p:spTree>
    <p:extLst>
      <p:ext uri="{BB962C8B-B14F-4D97-AF65-F5344CB8AC3E}">
        <p14:creationId xmlns:p14="http://schemas.microsoft.com/office/powerpoint/2010/main" val="4194510881"/>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228773092"/>
              </p:ext>
            </p:extLst>
          </p:nvPr>
        </p:nvGraphicFramePr>
        <p:xfrm>
          <a:off x="1115616" y="404664"/>
          <a:ext cx="7920880"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39552" y="1131888"/>
            <a:ext cx="861774" cy="4968552"/>
          </a:xfrm>
          <a:prstGeom prst="rect">
            <a:avLst/>
          </a:prstGeom>
          <a:noFill/>
        </p:spPr>
        <p:txBody>
          <a:bodyPr vert="eaVert" wrap="square" rtlCol="0">
            <a:spAutoFit/>
          </a:bodyPr>
          <a:lstStyle/>
          <a:p>
            <a:r>
              <a:rPr lang="zh-CN" altLang="en-US" sz="4400" dirty="0" smtClean="0"/>
              <a:t>五   变革的程序</a:t>
            </a:r>
            <a:endParaRPr lang="zh-CN" altLang="en-US" sz="4400" dirty="0"/>
          </a:p>
        </p:txBody>
      </p:sp>
    </p:spTree>
    <p:extLst>
      <p:ext uri="{BB962C8B-B14F-4D97-AF65-F5344CB8AC3E}">
        <p14:creationId xmlns:p14="http://schemas.microsoft.com/office/powerpoint/2010/main" val="906022323"/>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nvSpPr>
        <p:spPr bwMode="auto">
          <a:xfrm>
            <a:off x="2189163" y="2316163"/>
            <a:ext cx="754062" cy="755650"/>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rgbClr val="FFFFFF"/>
                </a:solidFill>
                <a:latin typeface="Kozuka Mincho Pr6N H" panose="02020900000000000000" pitchFamily="18" charset="-128"/>
                <a:ea typeface="Kozuka Mincho Pr6N H" panose="02020900000000000000" pitchFamily="18" charset="-128"/>
              </a:rPr>
              <a:t>一</a:t>
            </a:r>
            <a:endParaRPr lang="zh-CN" altLang="en-US" sz="2400" b="1" dirty="0">
              <a:solidFill>
                <a:srgbClr val="FFFFFF"/>
              </a:solidFill>
              <a:latin typeface="Kozuka Mincho Pr6N H" panose="02020900000000000000" pitchFamily="18" charset="-128"/>
              <a:ea typeface="Kozuka Mincho Pr6N H" panose="02020900000000000000" pitchFamily="18" charset="-128"/>
            </a:endParaRPr>
          </a:p>
        </p:txBody>
      </p:sp>
      <p:sp>
        <p:nvSpPr>
          <p:cNvPr id="8" name="矩形 7"/>
          <p:cNvSpPr/>
          <p:nvPr/>
        </p:nvSpPr>
        <p:spPr bwMode="auto">
          <a:xfrm>
            <a:off x="3005138" y="2316163"/>
            <a:ext cx="3805237" cy="48577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rgbClr val="FFFFFF"/>
                </a:solidFill>
              </a:rPr>
              <a:t>组织发展</a:t>
            </a:r>
            <a:endParaRPr lang="zh-CN" altLang="en-US" sz="2400" b="1" dirty="0">
              <a:solidFill>
                <a:srgbClr val="FFFFFF"/>
              </a:solidFill>
            </a:endParaRPr>
          </a:p>
        </p:txBody>
      </p:sp>
      <p:sp>
        <p:nvSpPr>
          <p:cNvPr id="51" name="任意多边形 50"/>
          <p:cNvSpPr/>
          <p:nvPr/>
        </p:nvSpPr>
        <p:spPr>
          <a:xfrm>
            <a:off x="2189163" y="3270250"/>
            <a:ext cx="754062"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rgbClr val="FFFFFF"/>
                </a:solidFill>
                <a:latin typeface="Kozuka Mincho Pr6N H" panose="02020900000000000000" pitchFamily="18" charset="-128"/>
                <a:ea typeface="Kozuka Mincho Pr6N H" panose="02020900000000000000" pitchFamily="18" charset="-128"/>
              </a:rPr>
              <a:t>二</a:t>
            </a:r>
            <a:endParaRPr lang="zh-CN" altLang="en-US" sz="2400" b="1" dirty="0">
              <a:solidFill>
                <a:srgbClr val="FFFFFF"/>
              </a:solidFill>
              <a:latin typeface="Kozuka Mincho Pr6N H" panose="02020900000000000000" pitchFamily="18" charset="-128"/>
              <a:ea typeface="Kozuka Mincho Pr6N H" panose="02020900000000000000" pitchFamily="18" charset="-128"/>
            </a:endParaRPr>
          </a:p>
        </p:txBody>
      </p:sp>
      <p:sp>
        <p:nvSpPr>
          <p:cNvPr id="15" name="矩形 14"/>
          <p:cNvSpPr/>
          <p:nvPr/>
        </p:nvSpPr>
        <p:spPr>
          <a:xfrm>
            <a:off x="3005138" y="3270250"/>
            <a:ext cx="3805237" cy="48577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rgbClr val="FFFFFF"/>
                </a:solidFill>
              </a:rPr>
              <a:t>组织变革</a:t>
            </a:r>
            <a:endParaRPr lang="zh-CN" altLang="en-US" sz="2400" b="1" dirty="0">
              <a:solidFill>
                <a:srgbClr val="FFFFFF"/>
              </a:solidFill>
            </a:endParaRPr>
          </a:p>
        </p:txBody>
      </p:sp>
      <p:sp>
        <p:nvSpPr>
          <p:cNvPr id="58" name="文本框 57"/>
          <p:cNvSpPr txBox="1"/>
          <p:nvPr/>
        </p:nvSpPr>
        <p:spPr>
          <a:xfrm>
            <a:off x="4579938" y="665163"/>
            <a:ext cx="3319462" cy="1060450"/>
          </a:xfrm>
          <a:prstGeom prst="rect">
            <a:avLst/>
          </a:prstGeom>
          <a:noFill/>
        </p:spPr>
        <p:txBody>
          <a:bodyPr anchor="ctr"/>
          <a:lstStyle/>
          <a:p>
            <a:pPr algn="r" eaLnBrk="1" fontAlgn="auto" hangingPunct="1">
              <a:spcBef>
                <a:spcPts val="0"/>
              </a:spcBef>
              <a:spcAft>
                <a:spcPts val="0"/>
              </a:spcAft>
              <a:defRPr/>
            </a:pPr>
            <a:r>
              <a:rPr lang="en-US" altLang="zh-CN" sz="4000" spc="400" dirty="0">
                <a:solidFill>
                  <a:schemeClr val="accent1"/>
                </a:solidFill>
                <a:latin typeface="Algerian" panose="04020705040A02060702" pitchFamily="82" charset="0"/>
                <a:ea typeface="Kozuka Mincho Pro H" panose="02020A00000000000000" pitchFamily="18" charset="-128"/>
              </a:rPr>
              <a:t>Contents</a:t>
            </a:r>
          </a:p>
          <a:p>
            <a:pPr algn="r" eaLnBrk="1" fontAlgn="auto" hangingPunct="1">
              <a:spcBef>
                <a:spcPts val="0"/>
              </a:spcBef>
              <a:spcAft>
                <a:spcPts val="0"/>
              </a:spcAft>
              <a:defRPr/>
            </a:pPr>
            <a:r>
              <a:rPr lang="zh-CN" altLang="en-US" sz="3200" b="1" spc="400" dirty="0">
                <a:solidFill>
                  <a:schemeClr val="accent1">
                    <a:lumMod val="60000"/>
                    <a:lumOff val="40000"/>
                  </a:schemeClr>
                </a:solidFill>
                <a:latin typeface="+mj-ea"/>
                <a:ea typeface="+mj-ea"/>
              </a:rPr>
              <a:t>目录</a:t>
            </a:r>
          </a:p>
        </p:txBody>
      </p:sp>
      <p:cxnSp>
        <p:nvCxnSpPr>
          <p:cNvPr id="59" name="直接连接符 58"/>
          <p:cNvCxnSpPr/>
          <p:nvPr/>
        </p:nvCxnSpPr>
        <p:spPr>
          <a:xfrm>
            <a:off x="7810500" y="955675"/>
            <a:ext cx="1325563" cy="0"/>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38" y="1506538"/>
            <a:ext cx="6838951" cy="0"/>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690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3141663" y="2416175"/>
            <a:ext cx="3667125" cy="60483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组织发展的概念</a:t>
            </a:r>
            <a:endParaRPr lang="zh-CN" altLang="en-US" sz="2400" b="1" dirty="0">
              <a:solidFill>
                <a:srgbClr val="585858"/>
              </a:solidFill>
              <a:latin typeface="微软雅黑" panose="020B0503020204020204" pitchFamily="34" charset="-122"/>
            </a:endParaRPr>
          </a:p>
        </p:txBody>
      </p:sp>
      <p:sp>
        <p:nvSpPr>
          <p:cNvPr id="15" name="任意多边形 14"/>
          <p:cNvSpPr/>
          <p:nvPr/>
        </p:nvSpPr>
        <p:spPr>
          <a:xfrm>
            <a:off x="2344738" y="2390775"/>
            <a:ext cx="976312" cy="660400"/>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一</a:t>
            </a:r>
          </a:p>
        </p:txBody>
      </p:sp>
      <p:sp>
        <p:nvSpPr>
          <p:cNvPr id="16" name="任意多边形 15"/>
          <p:cNvSpPr/>
          <p:nvPr/>
        </p:nvSpPr>
        <p:spPr>
          <a:xfrm>
            <a:off x="3141663" y="3194050"/>
            <a:ext cx="3667125" cy="60483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组织发展的阶段</a:t>
            </a:r>
            <a:endParaRPr lang="zh-CN" altLang="en-US" sz="2400" b="1" dirty="0">
              <a:solidFill>
                <a:srgbClr val="585858"/>
              </a:solidFill>
              <a:latin typeface="微软雅黑" panose="020B0503020204020204" pitchFamily="34" charset="-122"/>
            </a:endParaRPr>
          </a:p>
        </p:txBody>
      </p:sp>
      <p:sp>
        <p:nvSpPr>
          <p:cNvPr id="17" name="任意多边形 16"/>
          <p:cNvSpPr/>
          <p:nvPr/>
        </p:nvSpPr>
        <p:spPr>
          <a:xfrm>
            <a:off x="2344738" y="3168650"/>
            <a:ext cx="976312" cy="65881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二</a:t>
            </a:r>
          </a:p>
        </p:txBody>
      </p:sp>
      <p:sp>
        <p:nvSpPr>
          <p:cNvPr id="18" name="任意多边形 17"/>
          <p:cNvSpPr/>
          <p:nvPr/>
        </p:nvSpPr>
        <p:spPr>
          <a:xfrm>
            <a:off x="3141663" y="3970338"/>
            <a:ext cx="3667125" cy="60642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20000"/>
              <a:lumOff val="80000"/>
              <a:alpha val="89804"/>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lstStyle/>
          <a:p>
            <a:pPr eaLnBrk="1" fontAlgn="auto" hangingPunct="1">
              <a:lnSpc>
                <a:spcPct val="130000"/>
              </a:lnSpc>
              <a:spcBef>
                <a:spcPts val="0"/>
              </a:spcBef>
              <a:spcAft>
                <a:spcPts val="0"/>
              </a:spcAft>
              <a:defRPr/>
            </a:pPr>
            <a:r>
              <a:rPr lang="zh-CN" altLang="en-US" sz="2400" b="1" dirty="0" smtClean="0">
                <a:solidFill>
                  <a:srgbClr val="585858"/>
                </a:solidFill>
                <a:latin typeface="微软雅黑" panose="020B0503020204020204" pitchFamily="34" charset="-122"/>
              </a:rPr>
              <a:t>组织发展的有效管理</a:t>
            </a:r>
            <a:endParaRPr lang="zh-CN" altLang="en-US" sz="2400" b="1" dirty="0">
              <a:solidFill>
                <a:srgbClr val="585858"/>
              </a:solidFill>
              <a:latin typeface="微软雅黑" panose="020B0503020204020204" pitchFamily="34" charset="-122"/>
            </a:endParaRPr>
          </a:p>
        </p:txBody>
      </p:sp>
      <p:sp>
        <p:nvSpPr>
          <p:cNvPr id="19" name="任意多边形 18"/>
          <p:cNvSpPr/>
          <p:nvPr/>
        </p:nvSpPr>
        <p:spPr>
          <a:xfrm>
            <a:off x="2344738" y="3946525"/>
            <a:ext cx="976312" cy="65881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4000" dirty="0">
                <a:solidFill>
                  <a:srgbClr val="FFFFFF"/>
                </a:solidFill>
              </a:rPr>
              <a:t>三</a:t>
            </a:r>
          </a:p>
        </p:txBody>
      </p:sp>
      <p:sp>
        <p:nvSpPr>
          <p:cNvPr id="13" name="文本框 12"/>
          <p:cNvSpPr txBox="1"/>
          <p:nvPr/>
        </p:nvSpPr>
        <p:spPr>
          <a:xfrm>
            <a:off x="3295650" y="1395413"/>
            <a:ext cx="2989263" cy="369887"/>
          </a:xfrm>
          <a:prstGeom prst="rect">
            <a:avLst/>
          </a:prstGeom>
          <a:noFill/>
        </p:spPr>
        <p:txBody>
          <a:bodyPr wrap="none">
            <a:spAutoFit/>
          </a:bodyPr>
          <a:lstStyle/>
          <a:p>
            <a:pPr>
              <a:defRPr/>
            </a:pPr>
            <a:r>
              <a:rPr lang="en-US" altLang="zh-CN" spc="400" dirty="0">
                <a:solidFill>
                  <a:srgbClr val="E1E0DF"/>
                </a:solidFill>
                <a:latin typeface="微软雅黑" panose="020B0503020204020204" pitchFamily="34" charset="-122"/>
                <a:ea typeface="微软雅黑" panose="020B0503020204020204" pitchFamily="34" charset="-122"/>
              </a:rPr>
              <a:t>Table of Contents</a:t>
            </a:r>
            <a:endParaRPr lang="zh-CN" altLang="en-US" spc="400" dirty="0">
              <a:solidFill>
                <a:srgbClr val="E1E0DF"/>
              </a:solidFill>
              <a:latin typeface="微软雅黑" panose="020B0503020204020204" pitchFamily="34" charset="-122"/>
              <a:ea typeface="微软雅黑" panose="020B0503020204020204" pitchFamily="34" charset="-122"/>
            </a:endParaRPr>
          </a:p>
        </p:txBody>
      </p:sp>
      <p:sp>
        <p:nvSpPr>
          <p:cNvPr id="3085" name="文本框 1"/>
          <p:cNvSpPr txBox="1">
            <a:spLocks noChangeArrowheads="1"/>
          </p:cNvSpPr>
          <p:nvPr/>
        </p:nvSpPr>
        <p:spPr bwMode="auto">
          <a:xfrm>
            <a:off x="2832894" y="810638"/>
            <a:ext cx="33124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sz="1500">
                <a:solidFill>
                  <a:schemeClr val="tx1"/>
                </a:solidFill>
                <a:latin typeface="Calibri" pitchFamily="34" charset="0"/>
                <a:ea typeface="宋体" charset="-122"/>
              </a:defRPr>
            </a:lvl3pPr>
            <a:lvl4pPr marL="1600200" indent="-228600">
              <a:defRPr sz="1300">
                <a:solidFill>
                  <a:schemeClr val="tx1"/>
                </a:solidFill>
                <a:latin typeface="Calibri" pitchFamily="34" charset="0"/>
                <a:ea typeface="宋体" charset="-122"/>
              </a:defRPr>
            </a:lvl4pPr>
            <a:lvl5pPr marL="2057400" indent="-228600">
              <a:defRPr sz="1300">
                <a:solidFill>
                  <a:schemeClr val="tx1"/>
                </a:solidFill>
                <a:latin typeface="Calibri" pitchFamily="34" charset="0"/>
                <a:ea typeface="宋体" charset="-122"/>
              </a:defRPr>
            </a:lvl5pPr>
            <a:lvl6pPr marL="2514600" indent="-228600" fontAlgn="base">
              <a:spcAft>
                <a:spcPct val="0"/>
              </a:spcAft>
              <a:buFont typeface="Arial" charset="0"/>
              <a:defRPr sz="1300">
                <a:solidFill>
                  <a:schemeClr val="tx1"/>
                </a:solidFill>
                <a:latin typeface="Calibri" pitchFamily="34" charset="0"/>
                <a:ea typeface="宋体" charset="-122"/>
              </a:defRPr>
            </a:lvl6pPr>
            <a:lvl7pPr marL="2971800" indent="-228600" fontAlgn="base">
              <a:spcAft>
                <a:spcPct val="0"/>
              </a:spcAft>
              <a:buFont typeface="Arial" charset="0"/>
              <a:defRPr sz="1300">
                <a:solidFill>
                  <a:schemeClr val="tx1"/>
                </a:solidFill>
                <a:latin typeface="Calibri" pitchFamily="34" charset="0"/>
                <a:ea typeface="宋体" charset="-122"/>
              </a:defRPr>
            </a:lvl7pPr>
            <a:lvl8pPr marL="3429000" indent="-228600" fontAlgn="base">
              <a:spcAft>
                <a:spcPct val="0"/>
              </a:spcAft>
              <a:buFont typeface="Arial" charset="0"/>
              <a:defRPr sz="1300">
                <a:solidFill>
                  <a:schemeClr val="tx1"/>
                </a:solidFill>
                <a:latin typeface="Calibri" pitchFamily="34" charset="0"/>
                <a:ea typeface="宋体" charset="-122"/>
              </a:defRPr>
            </a:lvl8pPr>
            <a:lvl9pPr marL="3886200" indent="-228600" fontAlgn="base">
              <a:spcAft>
                <a:spcPct val="0"/>
              </a:spcAft>
              <a:buFont typeface="Arial" charset="0"/>
              <a:defRPr sz="1300">
                <a:solidFill>
                  <a:schemeClr val="tx1"/>
                </a:solidFill>
                <a:latin typeface="Calibri" pitchFamily="34" charset="0"/>
                <a:ea typeface="宋体" charset="-122"/>
              </a:defRPr>
            </a:lvl9pPr>
          </a:lstStyle>
          <a:p>
            <a:pPr algn="ctr"/>
            <a:r>
              <a:rPr lang="zh-CN" altLang="en-US" sz="3200" b="1" dirty="0" smtClean="0">
                <a:solidFill>
                  <a:schemeClr val="accent1"/>
                </a:solidFill>
                <a:latin typeface="微软雅黑" pitchFamily="34" charset="-122"/>
                <a:ea typeface="微软雅黑" pitchFamily="34" charset="-122"/>
              </a:rPr>
              <a:t>组织发展</a:t>
            </a:r>
            <a:endParaRPr lang="zh-CN" altLang="en-US" sz="32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3066111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827584" y="404664"/>
            <a:ext cx="6781800" cy="1015008"/>
          </a:xfrm>
        </p:spPr>
        <p:txBody>
          <a:bodyPr>
            <a:normAutofit/>
          </a:bodyPr>
          <a:lstStyle/>
          <a:p>
            <a:pPr algn="l"/>
            <a:r>
              <a:rPr lang="zh-CN" altLang="en-US" b="1" dirty="0" smtClean="0">
                <a:latin typeface="仿宋_GB2312" pitchFamily="49" charset="-122"/>
                <a:ea typeface="仿宋_GB2312" pitchFamily="49" charset="-122"/>
              </a:rPr>
              <a:t>一、组织发展的概念</a:t>
            </a:r>
            <a:r>
              <a:rPr lang="zh-CN" altLang="en-US" dirty="0" smtClean="0"/>
              <a:t> </a:t>
            </a:r>
            <a:endParaRPr lang="zh-CN" altLang="en-US" dirty="0"/>
          </a:p>
        </p:txBody>
      </p:sp>
      <p:sp>
        <p:nvSpPr>
          <p:cNvPr id="32771" name="Rectangle 3"/>
          <p:cNvSpPr>
            <a:spLocks noGrp="1" noChangeArrowheads="1"/>
          </p:cNvSpPr>
          <p:nvPr>
            <p:ph idx="1"/>
          </p:nvPr>
        </p:nvSpPr>
        <p:spPr>
          <a:xfrm>
            <a:off x="899592" y="1700808"/>
            <a:ext cx="7543800" cy="3886200"/>
          </a:xfrm>
        </p:spPr>
        <p:txBody>
          <a:bodyPr>
            <a:normAutofit/>
          </a:bodyPr>
          <a:lstStyle/>
          <a:p>
            <a:pPr marL="0" indent="0" algn="just">
              <a:lnSpc>
                <a:spcPct val="120000"/>
              </a:lnSpc>
              <a:buFontTx/>
              <a:buNone/>
            </a:pPr>
            <a:r>
              <a:rPr lang="zh-CN" altLang="en-US" sz="2400" dirty="0" smtClean="0"/>
              <a:t>组织发展（</a:t>
            </a:r>
            <a:r>
              <a:rPr lang="en-US" altLang="zh-CN" sz="2400" dirty="0" smtClean="0"/>
              <a:t>Organization Development</a:t>
            </a:r>
            <a:r>
              <a:rPr lang="zh-CN" altLang="en-US" sz="2400" dirty="0" smtClean="0"/>
              <a:t>，简称</a:t>
            </a:r>
            <a:r>
              <a:rPr lang="en-US" altLang="zh-CN" sz="2400" dirty="0" smtClean="0"/>
              <a:t>OD</a:t>
            </a:r>
            <a:r>
              <a:rPr lang="zh-CN" altLang="en-US" sz="2400" dirty="0" smtClean="0"/>
              <a:t>）是指运用组织行为学的理论和方法，对组织进行有计划、系统的管理，以促使整个组织更新和发展的过程，其目的在于提高组织的效能。</a:t>
            </a:r>
            <a:endParaRPr lang="en-US" altLang="zh-CN" sz="2400" dirty="0" smtClean="0"/>
          </a:p>
          <a:p>
            <a:pPr>
              <a:buFont typeface="Wingdings" pitchFamily="2" charset="2"/>
              <a:buNone/>
            </a:pPr>
            <a:r>
              <a:rPr lang="zh-CN" altLang="en-US" sz="3600" dirty="0" smtClean="0">
                <a:latin typeface="仿宋_GB2312" pitchFamily="49" charset="-122"/>
                <a:ea typeface="仿宋_GB2312" pitchFamily="49" charset="-122"/>
              </a:rPr>
              <a:t> </a:t>
            </a:r>
            <a:endParaRPr lang="zh-CN" altLang="en-US" sz="3600" dirty="0">
              <a:latin typeface="仿宋_GB2312" pitchFamily="49" charset="-122"/>
              <a:ea typeface="仿宋_GB2312" pitchFamily="49" charset="-122"/>
            </a:endParaRPr>
          </a:p>
        </p:txBody>
      </p:sp>
    </p:spTree>
    <p:extLst>
      <p:ext uri="{BB962C8B-B14F-4D97-AF65-F5344CB8AC3E}">
        <p14:creationId xmlns:p14="http://schemas.microsoft.com/office/powerpoint/2010/main" val="28829459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edge">
                                      <p:cBhvr>
                                        <p:cTn id="7" dur="20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表格 56"/>
          <p:cNvGraphicFramePr>
            <a:graphicFrameLocks noGrp="1"/>
          </p:cNvGraphicFramePr>
          <p:nvPr>
            <p:extLst>
              <p:ext uri="{D42A27DB-BD31-4B8C-83A1-F6EECF244321}">
                <p14:modId xmlns:p14="http://schemas.microsoft.com/office/powerpoint/2010/main" val="3510275283"/>
              </p:ext>
            </p:extLst>
          </p:nvPr>
        </p:nvGraphicFramePr>
        <p:xfrm>
          <a:off x="323528" y="2348880"/>
          <a:ext cx="8712968" cy="3600401"/>
        </p:xfrm>
        <a:graphic>
          <a:graphicData uri="http://schemas.openxmlformats.org/drawingml/2006/table">
            <a:tbl>
              <a:tblPr firstRow="1" bandRow="1">
                <a:tableStyleId>{7DF18680-E054-41AD-8BC1-D1AEF772440D}</a:tableStyleId>
              </a:tblPr>
              <a:tblGrid>
                <a:gridCol w="1279779"/>
                <a:gridCol w="2107870"/>
                <a:gridCol w="2444999"/>
                <a:gridCol w="2880320"/>
              </a:tblGrid>
              <a:tr h="592227">
                <a:tc>
                  <a:txBody>
                    <a:bodyPr/>
                    <a:lstStyle/>
                    <a:p>
                      <a:r>
                        <a:rPr lang="zh-CN" altLang="en-US" dirty="0" smtClean="0">
                          <a:solidFill>
                            <a:schemeClr val="tx1"/>
                          </a:solidFill>
                        </a:rPr>
                        <a:t>阶段</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solidFill>
                        </a:rPr>
                        <a:t>转折关系</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关键阶段</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可能出现的后果</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8692">
                <a:tc rowSpan="2">
                  <a:txBody>
                    <a:bodyPr/>
                    <a:lstStyle/>
                    <a:p>
                      <a:r>
                        <a:rPr lang="zh-CN" altLang="en-US" dirty="0" smtClean="0"/>
                        <a:t>产生期</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t>1.</a:t>
                      </a:r>
                      <a:r>
                        <a:rPr lang="zh-CN" altLang="en-US" dirty="0" smtClean="0"/>
                        <a:t>创建新组织</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t>危险性</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t>受挫或不开展活动</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8692">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持续生存系统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献身精神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组织坏死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8692">
                <a:tc rowSpan="2">
                  <a:txBody>
                    <a:bodyPr/>
                    <a:lstStyle/>
                    <a:p>
                      <a:r>
                        <a:rPr lang="zh-CN" altLang="en-US" dirty="0" smtClean="0"/>
                        <a:t>青年期</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t>3.</a:t>
                      </a:r>
                      <a:r>
                        <a:rPr lang="zh-CN" altLang="en-US" dirty="0" smtClean="0"/>
                        <a:t>获得稳定性</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t>有机组织</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t>组织遇到机遇</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8692">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赢得发展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接受环境变迁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人事困难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26703">
                <a:tc rowSpan="2">
                  <a:txBody>
                    <a:bodyPr/>
                    <a:lstStyle/>
                    <a:p>
                      <a:r>
                        <a:rPr lang="zh-CN" altLang="en-US" dirty="0" smtClean="0"/>
                        <a:t>成熟期</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t>5.</a:t>
                      </a:r>
                      <a:r>
                        <a:rPr lang="zh-CN" altLang="en-US" dirty="0" smtClean="0"/>
                        <a:t>取得成就</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t>持续变革</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t>由于竞争而影响能量传播</a:t>
                      </a:r>
                      <a:endParaRPr lang="en-US" altLang="zh-CN"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26703">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6.</a:t>
                      </a:r>
                      <a:r>
                        <a:rPr lang="zh-CN" altLang="en-US" dirty="0" smtClean="0"/>
                        <a:t>为社会作出贡献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大家都为社会做贡献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人员的创造性低落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794" name="Rectangle 2"/>
          <p:cNvSpPr>
            <a:spLocks noGrp="1" noRot="1" noChangeArrowheads="1"/>
          </p:cNvSpPr>
          <p:nvPr>
            <p:ph type="title"/>
          </p:nvPr>
        </p:nvSpPr>
        <p:spPr>
          <a:xfrm>
            <a:off x="1043608" y="404664"/>
            <a:ext cx="6781800" cy="880120"/>
          </a:xfrm>
        </p:spPr>
        <p:txBody>
          <a:bodyPr>
            <a:normAutofit fontScale="90000"/>
          </a:bodyPr>
          <a:lstStyle/>
          <a:p>
            <a:pPr algn="l"/>
            <a:r>
              <a:rPr lang="zh-CN" altLang="en-US" b="0" dirty="0" smtClean="0">
                <a:latin typeface="华文细黑" pitchFamily="2" charset="-122"/>
                <a:ea typeface="华文细黑" pitchFamily="2" charset="-122"/>
              </a:rPr>
              <a:t>二、</a:t>
            </a:r>
            <a:r>
              <a:rPr lang="en-US" altLang="zh-CN" b="0" dirty="0" smtClean="0">
                <a:latin typeface="华文细黑" pitchFamily="2" charset="-122"/>
                <a:ea typeface="华文细黑" pitchFamily="2" charset="-122"/>
              </a:rPr>
              <a:t> </a:t>
            </a:r>
            <a:r>
              <a:rPr lang="zh-CN" altLang="en-US" b="0" dirty="0">
                <a:latin typeface="华文细黑" pitchFamily="2" charset="-122"/>
                <a:ea typeface="华文细黑" pitchFamily="2" charset="-122"/>
              </a:rPr>
              <a:t>发展的</a:t>
            </a:r>
            <a:r>
              <a:rPr lang="zh-CN" altLang="en-US" b="0" dirty="0" smtClean="0">
                <a:latin typeface="华文细黑" pitchFamily="2" charset="-122"/>
                <a:ea typeface="华文细黑" pitchFamily="2" charset="-122"/>
              </a:rPr>
              <a:t>阶段</a:t>
            </a:r>
            <a:r>
              <a:rPr lang="zh-CN" altLang="en-US" dirty="0" smtClean="0"/>
              <a:t> </a:t>
            </a:r>
            <a:endParaRPr lang="zh-CN" altLang="en-US" dirty="0"/>
          </a:p>
        </p:txBody>
      </p:sp>
      <p:sp>
        <p:nvSpPr>
          <p:cNvPr id="33795" name="Rectangle 3"/>
          <p:cNvSpPr>
            <a:spLocks noGrp="1" noChangeArrowheads="1"/>
          </p:cNvSpPr>
          <p:nvPr>
            <p:ph idx="1"/>
          </p:nvPr>
        </p:nvSpPr>
        <p:spPr>
          <a:xfrm>
            <a:off x="539552" y="1340768"/>
            <a:ext cx="8229600" cy="1224136"/>
          </a:xfrm>
        </p:spPr>
        <p:txBody>
          <a:bodyPr/>
          <a:lstStyle/>
          <a:p>
            <a:pPr>
              <a:buFont typeface="Wingdings" pitchFamily="2" charset="2"/>
              <a:buNone/>
            </a:pPr>
            <a:r>
              <a:rPr lang="en-US" altLang="zh-CN" sz="2000" b="1" dirty="0">
                <a:latin typeface="华文细黑" pitchFamily="2" charset="-122"/>
                <a:ea typeface="华文细黑" pitchFamily="2" charset="-122"/>
              </a:rPr>
              <a:t>  </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理普特和施密特组织发展阶段。</a:t>
            </a:r>
            <a:endParaRPr lang="zh-CN" altLang="en-US" sz="2400" b="1" dirty="0">
              <a:latin typeface="仿宋_GB2312" pitchFamily="49" charset="-122"/>
              <a:ea typeface="仿宋_GB2312" pitchFamily="49" charset="-122"/>
            </a:endParaRPr>
          </a:p>
          <a:p>
            <a:pPr algn="ctr">
              <a:buFont typeface="Wingdings" pitchFamily="2" charset="2"/>
              <a:buNone/>
            </a:pPr>
            <a:r>
              <a:rPr lang="zh-CN" altLang="en-US" dirty="0"/>
              <a:t> </a:t>
            </a:r>
            <a:r>
              <a:rPr lang="zh-CN" altLang="en-US" sz="1600" dirty="0" smtClean="0">
                <a:latin typeface="华文细黑" pitchFamily="2" charset="-122"/>
                <a:ea typeface="华文细黑" pitchFamily="2" charset="-122"/>
              </a:rPr>
              <a:t>表</a:t>
            </a:r>
            <a:r>
              <a:rPr lang="en-US" altLang="zh-CN" sz="1600" dirty="0" smtClean="0">
                <a:latin typeface="华文细黑" pitchFamily="2" charset="-122"/>
                <a:ea typeface="华文细黑" pitchFamily="2" charset="-122"/>
              </a:rPr>
              <a:t>1 </a:t>
            </a:r>
            <a:r>
              <a:rPr lang="zh-CN" altLang="en-US" sz="1600" dirty="0" smtClean="0">
                <a:latin typeface="宋体" charset="-122"/>
              </a:rPr>
              <a:t>理普特</a:t>
            </a:r>
            <a:r>
              <a:rPr lang="zh-CN" altLang="en-US" sz="1600" dirty="0">
                <a:latin typeface="宋体" charset="-122"/>
              </a:rPr>
              <a:t>和施密特组织发展阶段 </a:t>
            </a:r>
          </a:p>
        </p:txBody>
      </p:sp>
    </p:spTree>
    <p:extLst>
      <p:ext uri="{BB962C8B-B14F-4D97-AF65-F5344CB8AC3E}">
        <p14:creationId xmlns:p14="http://schemas.microsoft.com/office/powerpoint/2010/main" val="41284456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3795">
                                            <p:txEl>
                                              <p:pRg st="1" end="1"/>
                                            </p:txEl>
                                          </p:spTgt>
                                        </p:tgtEl>
                                        <p:attrNameLst>
                                          <p:attrName>style.visibility</p:attrName>
                                        </p:attrNameLst>
                                      </p:cBhvr>
                                      <p:to>
                                        <p:strVal val="visible"/>
                                      </p:to>
                                    </p:set>
                                    <p:animEffect transition="in" filter="fade">
                                      <p:cBhvr>
                                        <p:cTn id="14" dur="500"/>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67544" y="404664"/>
            <a:ext cx="8229600" cy="2005683"/>
          </a:xfrm>
        </p:spPr>
        <p:txBody>
          <a:bodyPr/>
          <a:lstStyle/>
          <a:p>
            <a:pPr>
              <a:buFont typeface="Wingdings" pitchFamily="2" charset="2"/>
              <a:buNone/>
            </a:pPr>
            <a:r>
              <a:rPr lang="en-US" altLang="zh-CN" sz="2000" b="1" dirty="0">
                <a:latin typeface="华文细黑" pitchFamily="2" charset="-122"/>
                <a:ea typeface="华文细黑" pitchFamily="2" charset="-122"/>
              </a:rPr>
              <a:t>   </a:t>
            </a:r>
            <a:r>
              <a:rPr lang="zh-CN" altLang="en-US" sz="2800" b="1" dirty="0">
                <a:latin typeface="仿宋_GB2312" pitchFamily="49" charset="-122"/>
                <a:ea typeface="仿宋_GB2312" pitchFamily="49" charset="-122"/>
              </a:rPr>
              <a:t>（</a:t>
            </a:r>
            <a:r>
              <a:rPr lang="en-US" altLang="zh-CN" sz="2800" b="1" dirty="0">
                <a:latin typeface="仿宋_GB2312" pitchFamily="49" charset="-122"/>
                <a:ea typeface="仿宋_GB2312" pitchFamily="49" charset="-122"/>
              </a:rPr>
              <a:t>2</a:t>
            </a:r>
            <a:r>
              <a:rPr lang="zh-CN" altLang="en-US" sz="2800" b="1" dirty="0">
                <a:latin typeface="仿宋_GB2312" pitchFamily="49" charset="-122"/>
                <a:ea typeface="仿宋_GB2312" pitchFamily="49" charset="-122"/>
              </a:rPr>
              <a:t>）</a:t>
            </a:r>
            <a:r>
              <a:rPr lang="zh-CN" altLang="en-US" sz="2800" b="1" dirty="0" smtClean="0">
                <a:latin typeface="仿宋_GB2312" pitchFamily="49" charset="-122"/>
                <a:ea typeface="仿宋_GB2312" pitchFamily="49" charset="-122"/>
              </a:rPr>
              <a:t>米尔斯组织发展</a:t>
            </a:r>
            <a:r>
              <a:rPr lang="zh-CN" altLang="en-US" sz="2800" b="1" dirty="0">
                <a:latin typeface="仿宋_GB2312" pitchFamily="49" charset="-122"/>
                <a:ea typeface="仿宋_GB2312" pitchFamily="49" charset="-122"/>
              </a:rPr>
              <a:t>的历史</a:t>
            </a:r>
            <a:r>
              <a:rPr lang="zh-CN" altLang="en-US" sz="2800" b="1" dirty="0" smtClean="0">
                <a:latin typeface="仿宋_GB2312" pitchFamily="49" charset="-122"/>
                <a:ea typeface="仿宋_GB2312" pitchFamily="49" charset="-122"/>
              </a:rPr>
              <a:t>演变</a:t>
            </a:r>
            <a:r>
              <a:rPr lang="zh-CN" altLang="en-US" sz="2800" b="1" dirty="0" smtClean="0">
                <a:latin typeface="华文细黑" pitchFamily="2" charset="-122"/>
                <a:ea typeface="华文细黑" pitchFamily="2" charset="-122"/>
              </a:rPr>
              <a:t>     </a:t>
            </a:r>
            <a:r>
              <a:rPr lang="zh-CN" altLang="en-US" sz="1600" dirty="0" smtClean="0">
                <a:latin typeface="华文细黑" pitchFamily="2" charset="-122"/>
                <a:ea typeface="华文细黑" pitchFamily="2" charset="-122"/>
              </a:rPr>
              <a:t> </a:t>
            </a:r>
            <a:endParaRPr lang="en-US" altLang="zh-CN" sz="1600" dirty="0" smtClean="0">
              <a:latin typeface="华文细黑" pitchFamily="2" charset="-122"/>
              <a:ea typeface="华文细黑" pitchFamily="2" charset="-122"/>
            </a:endParaRPr>
          </a:p>
          <a:p>
            <a:pPr>
              <a:buFont typeface="Wingdings" pitchFamily="2" charset="2"/>
              <a:buNone/>
            </a:pPr>
            <a:endParaRPr lang="en-US" altLang="zh-CN" sz="1600" dirty="0">
              <a:latin typeface="华文细黑" pitchFamily="2" charset="-122"/>
              <a:ea typeface="华文细黑" pitchFamily="2" charset="-122"/>
            </a:endParaRPr>
          </a:p>
          <a:p>
            <a:pPr algn="ctr">
              <a:buFont typeface="Wingdings" pitchFamily="2" charset="2"/>
              <a:buNone/>
            </a:pPr>
            <a:r>
              <a:rPr lang="zh-CN" altLang="en-US" sz="1600" dirty="0" smtClean="0">
                <a:latin typeface="华文细黑" pitchFamily="2" charset="-122"/>
                <a:ea typeface="华文细黑" pitchFamily="2" charset="-122"/>
              </a:rPr>
              <a:t>表</a:t>
            </a:r>
            <a:r>
              <a:rPr lang="en-US" altLang="zh-CN" sz="1600" dirty="0" smtClean="0">
                <a:latin typeface="华文细黑" pitchFamily="2" charset="-122"/>
                <a:ea typeface="华文细黑" pitchFamily="2" charset="-122"/>
              </a:rPr>
              <a:t>2       </a:t>
            </a:r>
            <a:r>
              <a:rPr lang="zh-CN" altLang="en-US" sz="1600" dirty="0">
                <a:latin typeface="华文细黑" pitchFamily="2" charset="-122"/>
                <a:ea typeface="华文细黑" pitchFamily="2" charset="-122"/>
              </a:rPr>
              <a:t>企业组织发展的历史演变</a:t>
            </a:r>
            <a:r>
              <a:rPr lang="zh-CN" altLang="en-US" sz="2000" dirty="0">
                <a:latin typeface="华文细黑" pitchFamily="2" charset="-122"/>
                <a:ea typeface="华文细黑" pitchFamily="2" charset="-122"/>
              </a:rPr>
              <a:t> </a:t>
            </a:r>
          </a:p>
        </p:txBody>
      </p:sp>
      <p:graphicFrame>
        <p:nvGraphicFramePr>
          <p:cNvPr id="34950" name="Group 134"/>
          <p:cNvGraphicFramePr>
            <a:graphicFrameLocks noGrp="1"/>
          </p:cNvGraphicFramePr>
          <p:nvPr>
            <p:extLst>
              <p:ext uri="{D42A27DB-BD31-4B8C-83A1-F6EECF244321}">
                <p14:modId xmlns:p14="http://schemas.microsoft.com/office/powerpoint/2010/main" val="564423049"/>
              </p:ext>
            </p:extLst>
          </p:nvPr>
        </p:nvGraphicFramePr>
        <p:xfrm>
          <a:off x="539552" y="2204864"/>
          <a:ext cx="8424936" cy="3352196"/>
        </p:xfrm>
        <a:graphic>
          <a:graphicData uri="http://schemas.openxmlformats.org/drawingml/2006/table">
            <a:tbl>
              <a:tblPr/>
              <a:tblGrid>
                <a:gridCol w="1152128"/>
                <a:gridCol w="1512168"/>
                <a:gridCol w="1872208"/>
                <a:gridCol w="1512168"/>
                <a:gridCol w="2376264"/>
              </a:tblGrid>
              <a:tr h="5040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1600" b="0" i="0" u="none" strike="noStrike" cap="none" normalizeH="0" baseline="0" dirty="0" smtClean="0">
                          <a:ln>
                            <a:noFill/>
                          </a:ln>
                          <a:solidFill>
                            <a:schemeClr val="tx1"/>
                          </a:solidFill>
                          <a:effectLst/>
                          <a:latin typeface="华文细黑" pitchFamily="2" charset="-122"/>
                          <a:ea typeface="华文细黑" pitchFamily="2" charset="-122"/>
                        </a:rPr>
                        <a:t>1800—1849</a:t>
                      </a: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1600" b="0" i="0" u="none" strike="noStrike" cap="none" normalizeH="0" baseline="0" dirty="0" smtClean="0">
                          <a:ln>
                            <a:noFill/>
                          </a:ln>
                          <a:solidFill>
                            <a:schemeClr val="tx1"/>
                          </a:solidFill>
                          <a:effectLst/>
                          <a:latin typeface="华文细黑" pitchFamily="2" charset="-122"/>
                          <a:ea typeface="华文细黑" pitchFamily="2" charset="-122"/>
                        </a:rPr>
                        <a:t>1850—1899</a:t>
                      </a: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1600" b="0" i="0" u="none" strike="noStrike" cap="none" normalizeH="0" baseline="0" dirty="0" smtClean="0">
                          <a:ln>
                            <a:noFill/>
                          </a:ln>
                          <a:solidFill>
                            <a:schemeClr val="tx1"/>
                          </a:solidFill>
                          <a:effectLst/>
                          <a:latin typeface="华文细黑" pitchFamily="2" charset="-122"/>
                          <a:ea typeface="华文细黑" pitchFamily="2" charset="-122"/>
                        </a:rPr>
                        <a:t>1900—1949</a:t>
                      </a: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1600" b="0" i="0" u="none" strike="noStrike" cap="none" normalizeH="0" baseline="0" dirty="0" smtClean="0">
                          <a:ln>
                            <a:noFill/>
                          </a:ln>
                          <a:solidFill>
                            <a:schemeClr val="tx1"/>
                          </a:solidFill>
                          <a:effectLst/>
                          <a:latin typeface="华文细黑" pitchFamily="2" charset="-122"/>
                          <a:ea typeface="华文细黑" pitchFamily="2" charset="-122"/>
                        </a:rPr>
                        <a:t>1950—2000</a:t>
                      </a: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年</a:t>
                      </a:r>
                      <a:endParaRPr kumimoji="0" lang="en-US" altLang="zh-CN" sz="1600" b="0" i="0" u="none" strike="noStrike" cap="none" normalizeH="0" baseline="0" dirty="0" smtClean="0">
                        <a:ln>
                          <a:noFill/>
                        </a:ln>
                        <a:solidFill>
                          <a:schemeClr val="tx1"/>
                        </a:solidFill>
                        <a:effectLst/>
                        <a:latin typeface="华文细黑" pitchFamily="2" charset="-122"/>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产品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单一产品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有限的标准产品线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专业生产线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标准化并创造新产品</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2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市场</a:t>
                      </a:r>
                      <a:endParaRPr kumimoji="0" lang="en-US" altLang="zh-CN" sz="1600" b="0" i="0" u="none" strike="noStrike" cap="none" normalizeH="0" baseline="0" dirty="0" smtClean="0">
                        <a:ln>
                          <a:noFill/>
                        </a:ln>
                        <a:solidFill>
                          <a:schemeClr val="tx1"/>
                        </a:solidFill>
                        <a:effectLst/>
                        <a:latin typeface="华文细黑" pitchFamily="2" charset="-122"/>
                        <a:ea typeface="华文细黑"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区域市场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国家市场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国家或国际市场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稳定和变革的市场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6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组织结构</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华文细黑" pitchFamily="2" charset="-122"/>
                          <a:ea typeface="华文细黑" pitchFamily="2" charset="-122"/>
                        </a:rPr>
                        <a:t>总代理店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华文细黑" pitchFamily="2" charset="-122"/>
                          <a:ea typeface="华文细黑" pitchFamily="2" charset="-122"/>
                        </a:rPr>
                        <a:t>功能化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华文细黑" pitchFamily="2" charset="-122"/>
                          <a:ea typeface="华文细黑" pitchFamily="2" charset="-122"/>
                        </a:rPr>
                        <a:t>专门化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混合化（如矩阵式）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2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支配过程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华文细黑" pitchFamily="2" charset="-122"/>
                          <a:ea typeface="华文细黑" pitchFamily="2" charset="-122"/>
                        </a:rPr>
                        <a:t>个人控制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计划和销售控制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利润控制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华文细黑" pitchFamily="2" charset="-122"/>
                          <a:ea typeface="华文细黑" pitchFamily="2" charset="-122"/>
                        </a:rPr>
                        <a:t>由人、计划、市场绩效控制</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886210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950"/>
                                        </p:tgtEl>
                                        <p:attrNameLst>
                                          <p:attrName>style.visibility</p:attrName>
                                        </p:attrNameLst>
                                      </p:cBhvr>
                                      <p:to>
                                        <p:strVal val="visible"/>
                                      </p:to>
                                    </p:set>
                                    <p:animEffect transition="in" filter="fade">
                                      <p:cBhvr>
                                        <p:cTn id="7" dur="1000"/>
                                        <p:tgtEl>
                                          <p:spTgt spid="34950"/>
                                        </p:tgtEl>
                                      </p:cBhvr>
                                    </p:animEffect>
                                    <p:anim calcmode="lin" valueType="num">
                                      <p:cBhvr>
                                        <p:cTn id="8" dur="1000" fill="hold"/>
                                        <p:tgtEl>
                                          <p:spTgt spid="34950"/>
                                        </p:tgtEl>
                                        <p:attrNameLst>
                                          <p:attrName>ppt_x</p:attrName>
                                        </p:attrNameLst>
                                      </p:cBhvr>
                                      <p:tavLst>
                                        <p:tav tm="0">
                                          <p:val>
                                            <p:strVal val="#ppt_x"/>
                                          </p:val>
                                        </p:tav>
                                        <p:tav tm="100000">
                                          <p:val>
                                            <p:strVal val="#ppt_x"/>
                                          </p:val>
                                        </p:tav>
                                      </p:tavLst>
                                    </p:anim>
                                    <p:anim calcmode="lin" valueType="num">
                                      <p:cBhvr>
                                        <p:cTn id="9" dur="1000" fill="hold"/>
                                        <p:tgtEl>
                                          <p:spTgt spid="349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819">
                                            <p:txEl>
                                              <p:pRg st="2" end="2"/>
                                            </p:txEl>
                                          </p:spTgt>
                                        </p:tgtEl>
                                        <p:attrNameLst>
                                          <p:attrName>style.visibility</p:attrName>
                                        </p:attrNameLst>
                                      </p:cBhvr>
                                      <p:to>
                                        <p:strVal val="visible"/>
                                      </p:to>
                                    </p:set>
                                    <p:animEffect transition="in" filter="fade">
                                      <p:cBhvr>
                                        <p:cTn id="14" dur="1000"/>
                                        <p:tgtEl>
                                          <p:spTgt spid="34819">
                                            <p:txEl>
                                              <p:pRg st="2" end="2"/>
                                            </p:txEl>
                                          </p:spTgt>
                                        </p:tgtEl>
                                      </p:cBhvr>
                                    </p:animEffect>
                                    <p:anim calcmode="lin" valueType="num">
                                      <p:cBhvr>
                                        <p:cTn id="15"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539552" y="116632"/>
            <a:ext cx="8229600" cy="864096"/>
          </a:xfrm>
        </p:spPr>
        <p:txBody>
          <a:bodyPr>
            <a:normAutofit fontScale="90000"/>
          </a:bodyPr>
          <a:lstStyle/>
          <a:p>
            <a:pPr algn="l"/>
            <a:r>
              <a:rPr lang="zh-CN" altLang="en-US" b="0" dirty="0" smtClean="0">
                <a:latin typeface="华文细黑" pitchFamily="2" charset="-122"/>
                <a:ea typeface="华文细黑" pitchFamily="2" charset="-122"/>
              </a:rPr>
              <a:t>三、</a:t>
            </a:r>
            <a:r>
              <a:rPr lang="en-US" altLang="zh-CN" b="0" dirty="0" smtClean="0">
                <a:latin typeface="华文细黑" pitchFamily="2" charset="-122"/>
                <a:ea typeface="华文细黑" pitchFamily="2" charset="-122"/>
              </a:rPr>
              <a:t> </a:t>
            </a:r>
            <a:r>
              <a:rPr lang="zh-CN" altLang="en-US" b="0" dirty="0">
                <a:latin typeface="华文细黑" pitchFamily="2" charset="-122"/>
                <a:ea typeface="华文细黑" pitchFamily="2" charset="-122"/>
              </a:rPr>
              <a:t>对组织发展的有效管理</a:t>
            </a:r>
            <a:r>
              <a:rPr lang="zh-CN" altLang="en-US" dirty="0"/>
              <a:t> </a:t>
            </a:r>
          </a:p>
        </p:txBody>
      </p:sp>
      <p:sp>
        <p:nvSpPr>
          <p:cNvPr id="35843" name="Rectangle 3"/>
          <p:cNvSpPr>
            <a:spLocks noGrp="1" noChangeArrowheads="1"/>
          </p:cNvSpPr>
          <p:nvPr>
            <p:ph idx="1"/>
          </p:nvPr>
        </p:nvSpPr>
        <p:spPr>
          <a:xfrm>
            <a:off x="864865" y="836711"/>
            <a:ext cx="7769225" cy="864097"/>
          </a:xfrm>
        </p:spPr>
        <p:txBody>
          <a:bodyPr/>
          <a:lstStyle/>
          <a:p>
            <a:pPr>
              <a:buFont typeface="Wingdings" pitchFamily="2" charset="2"/>
              <a:buNone/>
            </a:pPr>
            <a:r>
              <a:rPr lang="en-US" altLang="zh-CN" sz="2000" b="1" dirty="0">
                <a:latin typeface="华文细黑" pitchFamily="2" charset="-122"/>
                <a:ea typeface="华文细黑" pitchFamily="2" charset="-122"/>
              </a:rPr>
              <a:t>   </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）组织发展范围及干预</a:t>
            </a:r>
            <a:r>
              <a:rPr lang="zh-CN" altLang="en-US" sz="2400" b="1" dirty="0" smtClean="0">
                <a:latin typeface="仿宋_GB2312" pitchFamily="49" charset="-122"/>
                <a:ea typeface="仿宋_GB2312" pitchFamily="49" charset="-122"/>
              </a:rPr>
              <a:t>措施</a:t>
            </a:r>
            <a:endParaRPr lang="zh-CN" altLang="en-US" dirty="0"/>
          </a:p>
        </p:txBody>
      </p:sp>
      <p:grpSp>
        <p:nvGrpSpPr>
          <p:cNvPr id="40" name="Group 36"/>
          <p:cNvGrpSpPr>
            <a:grpSpLocks/>
          </p:cNvGrpSpPr>
          <p:nvPr/>
        </p:nvGrpSpPr>
        <p:grpSpPr bwMode="auto">
          <a:xfrm>
            <a:off x="683568" y="1700808"/>
            <a:ext cx="8131820" cy="4896543"/>
            <a:chOff x="-3" y="-3"/>
            <a:chExt cx="5933" cy="2994"/>
          </a:xfrm>
        </p:grpSpPr>
        <p:grpSp>
          <p:nvGrpSpPr>
            <p:cNvPr id="41" name="Group 34"/>
            <p:cNvGrpSpPr>
              <a:grpSpLocks/>
            </p:cNvGrpSpPr>
            <p:nvPr/>
          </p:nvGrpSpPr>
          <p:grpSpPr bwMode="auto">
            <a:xfrm>
              <a:off x="0" y="0"/>
              <a:ext cx="5927" cy="2988"/>
              <a:chOff x="0" y="0"/>
              <a:chExt cx="5927" cy="2988"/>
            </a:xfrm>
          </p:grpSpPr>
          <p:grpSp>
            <p:nvGrpSpPr>
              <p:cNvPr id="43" name="Group 15"/>
              <p:cNvGrpSpPr>
                <a:grpSpLocks/>
              </p:cNvGrpSpPr>
              <p:nvPr/>
            </p:nvGrpSpPr>
            <p:grpSpPr bwMode="auto">
              <a:xfrm>
                <a:off x="0" y="0"/>
                <a:ext cx="1144" cy="632"/>
                <a:chOff x="0" y="0"/>
                <a:chExt cx="1144" cy="632"/>
              </a:xfrm>
            </p:grpSpPr>
            <p:sp>
              <p:nvSpPr>
                <p:cNvPr id="71" name="Rectangle 4"/>
                <p:cNvSpPr>
                  <a:spLocks noChangeArrowheads="1"/>
                </p:cNvSpPr>
                <p:nvPr/>
              </p:nvSpPr>
              <p:spPr bwMode="auto">
                <a:xfrm>
                  <a:off x="43" y="0"/>
                  <a:ext cx="105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400" dirty="0" smtClean="0">
                      <a:latin typeface="Times New Roman" charset="0"/>
                    </a:rPr>
                    <a:t>个  人</a:t>
                  </a:r>
                  <a:endParaRPr kumimoji="1" lang="zh-CN" altLang="en-US" sz="1600" dirty="0" smtClean="0">
                    <a:latin typeface="Times New Roman" charset="0"/>
                  </a:endParaRPr>
                </a:p>
              </p:txBody>
            </p:sp>
            <p:sp>
              <p:nvSpPr>
                <p:cNvPr id="72" name="Rectangle 14"/>
                <p:cNvSpPr>
                  <a:spLocks noChangeArrowheads="1"/>
                </p:cNvSpPr>
                <p:nvPr/>
              </p:nvSpPr>
              <p:spPr bwMode="auto">
                <a:xfrm>
                  <a:off x="0" y="0"/>
                  <a:ext cx="114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 name="Group 17"/>
              <p:cNvGrpSpPr>
                <a:grpSpLocks/>
              </p:cNvGrpSpPr>
              <p:nvPr/>
            </p:nvGrpSpPr>
            <p:grpSpPr bwMode="auto">
              <a:xfrm>
                <a:off x="1144" y="0"/>
                <a:ext cx="4783" cy="632"/>
                <a:chOff x="1144" y="0"/>
                <a:chExt cx="4783" cy="632"/>
              </a:xfrm>
            </p:grpSpPr>
            <p:sp>
              <p:nvSpPr>
                <p:cNvPr id="69" name="Rectangle 5"/>
                <p:cNvSpPr>
                  <a:spLocks noChangeArrowheads="1"/>
                </p:cNvSpPr>
                <p:nvPr/>
              </p:nvSpPr>
              <p:spPr bwMode="auto">
                <a:xfrm>
                  <a:off x="1187" y="0"/>
                  <a:ext cx="469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dirty="0">
                      <a:latin typeface="Times New Roman" charset="0"/>
                    </a:rPr>
                    <a:t>协助制定终身性长期规划和事业计划</a:t>
                  </a:r>
                  <a:endParaRPr kumimoji="1" lang="zh-CN" altLang="en-US" sz="1600" dirty="0">
                    <a:latin typeface="Times New Roman" charset="0"/>
                  </a:endParaRPr>
                </a:p>
                <a:p>
                  <a:pPr algn="just" eaLnBrk="0" hangingPunct="0"/>
                  <a:r>
                    <a:rPr kumimoji="1" lang="zh-CN" altLang="en-US" sz="1400" dirty="0">
                      <a:latin typeface="Times New Roman" charset="0"/>
                    </a:rPr>
                    <a:t>角度分析</a:t>
                  </a:r>
                  <a:endParaRPr kumimoji="1" lang="zh-CN" altLang="en-US" sz="1600" dirty="0">
                    <a:latin typeface="Times New Roman" charset="0"/>
                  </a:endParaRPr>
                </a:p>
                <a:p>
                  <a:pPr algn="just" eaLnBrk="0" hangingPunct="0"/>
                  <a:r>
                    <a:rPr kumimoji="1" lang="zh-CN" altLang="en-US" sz="1400" dirty="0">
                      <a:latin typeface="Times New Roman" charset="0"/>
                    </a:rPr>
                    <a:t>个别辅导和咨询</a:t>
                  </a:r>
                  <a:endParaRPr kumimoji="1" lang="zh-CN" altLang="en-US" sz="1600" dirty="0">
                    <a:latin typeface="Times New Roman" charset="0"/>
                  </a:endParaRPr>
                </a:p>
                <a:p>
                  <a:pPr algn="just" eaLnBrk="0" hangingPunct="0"/>
                  <a:r>
                    <a:rPr kumimoji="1" lang="zh-CN" altLang="en-US" sz="1400" dirty="0">
                      <a:latin typeface="Times New Roman" charset="0"/>
                    </a:rPr>
                    <a:t>敏感性训练（包括技能、知识、人际关系、决策、计划等）、互相协作</a:t>
                  </a:r>
                  <a:endParaRPr kumimoji="1" lang="zh-CN" altLang="en-US" sz="1600" dirty="0">
                    <a:latin typeface="Times New Roman" charset="0"/>
                  </a:endParaRPr>
                </a:p>
                <a:p>
                  <a:pPr algn="just" eaLnBrk="0" hangingPunct="0"/>
                  <a:endParaRPr kumimoji="1" lang="en-US" altLang="zh-CN" sz="2400" dirty="0">
                    <a:latin typeface="Times New Roman" charset="0"/>
                  </a:endParaRPr>
                </a:p>
              </p:txBody>
            </p:sp>
            <p:sp>
              <p:nvSpPr>
                <p:cNvPr id="70" name="Rectangle 16"/>
                <p:cNvSpPr>
                  <a:spLocks noChangeArrowheads="1"/>
                </p:cNvSpPr>
                <p:nvPr/>
              </p:nvSpPr>
              <p:spPr bwMode="auto">
                <a:xfrm>
                  <a:off x="1144" y="0"/>
                  <a:ext cx="478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5" name="Group 19"/>
              <p:cNvGrpSpPr>
                <a:grpSpLocks/>
              </p:cNvGrpSpPr>
              <p:nvPr/>
            </p:nvGrpSpPr>
            <p:grpSpPr bwMode="auto">
              <a:xfrm>
                <a:off x="0" y="632"/>
                <a:ext cx="1144" cy="546"/>
                <a:chOff x="0" y="632"/>
                <a:chExt cx="1144" cy="546"/>
              </a:xfrm>
            </p:grpSpPr>
            <p:sp>
              <p:nvSpPr>
                <p:cNvPr id="67" name="Rectangle 6"/>
                <p:cNvSpPr>
                  <a:spLocks noChangeArrowheads="1"/>
                </p:cNvSpPr>
                <p:nvPr/>
              </p:nvSpPr>
              <p:spPr bwMode="auto">
                <a:xfrm>
                  <a:off x="43" y="632"/>
                  <a:ext cx="105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200" dirty="0">
                      <a:latin typeface="Times New Roman" charset="0"/>
                    </a:rPr>
                    <a:t>二三人</a:t>
                  </a:r>
                  <a:r>
                    <a:rPr kumimoji="1" lang="zh-CN" altLang="en-US" sz="1200" dirty="0" smtClean="0">
                      <a:latin typeface="Times New Roman" charset="0"/>
                    </a:rPr>
                    <a:t>之间</a:t>
                  </a:r>
                  <a:endParaRPr kumimoji="1" lang="zh-CN" altLang="en-US" sz="1400" dirty="0">
                    <a:latin typeface="Times New Roman" charset="0"/>
                  </a:endParaRPr>
                </a:p>
              </p:txBody>
            </p:sp>
            <p:sp>
              <p:nvSpPr>
                <p:cNvPr id="68" name="Rectangle 18"/>
                <p:cNvSpPr>
                  <a:spLocks noChangeArrowheads="1"/>
                </p:cNvSpPr>
                <p:nvPr/>
              </p:nvSpPr>
              <p:spPr bwMode="auto">
                <a:xfrm>
                  <a:off x="0" y="632"/>
                  <a:ext cx="114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6" name="Group 21"/>
              <p:cNvGrpSpPr>
                <a:grpSpLocks/>
              </p:cNvGrpSpPr>
              <p:nvPr/>
            </p:nvGrpSpPr>
            <p:grpSpPr bwMode="auto">
              <a:xfrm>
                <a:off x="1144" y="632"/>
                <a:ext cx="4783" cy="546"/>
                <a:chOff x="1144" y="632"/>
                <a:chExt cx="4783" cy="546"/>
              </a:xfrm>
            </p:grpSpPr>
            <p:sp>
              <p:nvSpPr>
                <p:cNvPr id="65" name="Rectangle 7"/>
                <p:cNvSpPr>
                  <a:spLocks noChangeArrowheads="1"/>
                </p:cNvSpPr>
                <p:nvPr/>
              </p:nvSpPr>
              <p:spPr bwMode="auto">
                <a:xfrm>
                  <a:off x="1187" y="632"/>
                  <a:ext cx="469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dirty="0">
                      <a:latin typeface="Times New Roman" charset="0"/>
                    </a:rPr>
                    <a:t>过程性咨询（指信息沟通、处理问题、决策等活动的咨询）</a:t>
                  </a:r>
                  <a:endParaRPr kumimoji="1" lang="zh-CN" altLang="en-US" sz="1600" dirty="0">
                    <a:latin typeface="Times New Roman" charset="0"/>
                  </a:endParaRPr>
                </a:p>
                <a:p>
                  <a:pPr algn="just" eaLnBrk="0" hangingPunct="0"/>
                  <a:r>
                    <a:rPr kumimoji="1" lang="zh-CN" altLang="en-US" sz="1400" dirty="0">
                      <a:latin typeface="Times New Roman" charset="0"/>
                    </a:rPr>
                    <a:t>请第三者解决矛盾冲突</a:t>
                  </a:r>
                  <a:endParaRPr kumimoji="1" lang="zh-CN" altLang="en-US" sz="1600" dirty="0">
                    <a:latin typeface="Times New Roman" charset="0"/>
                  </a:endParaRPr>
                </a:p>
                <a:p>
                  <a:pPr algn="just" eaLnBrk="0" hangingPunct="0"/>
                  <a:r>
                    <a:rPr kumimoji="1" lang="zh-CN" altLang="en-US" sz="1400" dirty="0">
                      <a:latin typeface="Times New Roman" charset="0"/>
                    </a:rPr>
                    <a:t>群体协作、检查工作</a:t>
                  </a:r>
                  <a:endParaRPr kumimoji="1" lang="zh-CN" altLang="en-US" sz="1600" dirty="0">
                    <a:latin typeface="Times New Roman" charset="0"/>
                  </a:endParaRPr>
                </a:p>
                <a:p>
                  <a:pPr algn="just" eaLnBrk="0" hangingPunct="0"/>
                  <a:endParaRPr kumimoji="1" lang="en-US" altLang="zh-CN" sz="3600" dirty="0">
                    <a:latin typeface="Times New Roman" charset="0"/>
                  </a:endParaRPr>
                </a:p>
              </p:txBody>
            </p:sp>
            <p:sp>
              <p:nvSpPr>
                <p:cNvPr id="66" name="Rectangle 20"/>
                <p:cNvSpPr>
                  <a:spLocks noChangeArrowheads="1"/>
                </p:cNvSpPr>
                <p:nvPr/>
              </p:nvSpPr>
              <p:spPr bwMode="auto">
                <a:xfrm>
                  <a:off x="1144" y="632"/>
                  <a:ext cx="478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 name="Group 23"/>
              <p:cNvGrpSpPr>
                <a:grpSpLocks/>
              </p:cNvGrpSpPr>
              <p:nvPr/>
            </p:nvGrpSpPr>
            <p:grpSpPr bwMode="auto">
              <a:xfrm>
                <a:off x="0" y="1178"/>
                <a:ext cx="1144" cy="460"/>
                <a:chOff x="0" y="1178"/>
                <a:chExt cx="1144" cy="460"/>
              </a:xfrm>
            </p:grpSpPr>
            <p:sp>
              <p:nvSpPr>
                <p:cNvPr id="63" name="Rectangle 8"/>
                <p:cNvSpPr>
                  <a:spLocks noChangeArrowheads="1"/>
                </p:cNvSpPr>
                <p:nvPr/>
              </p:nvSpPr>
              <p:spPr bwMode="auto">
                <a:xfrm>
                  <a:off x="43" y="1178"/>
                  <a:ext cx="105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400" dirty="0">
                      <a:latin typeface="Times New Roman" charset="0"/>
                    </a:rPr>
                    <a:t>小组和</a:t>
                  </a:r>
                  <a:r>
                    <a:rPr kumimoji="1" lang="zh-CN" altLang="en-US" sz="1400" dirty="0" smtClean="0">
                      <a:latin typeface="Times New Roman" charset="0"/>
                    </a:rPr>
                    <a:t>群体</a:t>
                  </a:r>
                  <a:endParaRPr kumimoji="1" lang="zh-CN" altLang="en-US" sz="1600" dirty="0">
                    <a:latin typeface="Times New Roman" charset="0"/>
                  </a:endParaRPr>
                </a:p>
              </p:txBody>
            </p:sp>
            <p:sp>
              <p:nvSpPr>
                <p:cNvPr id="64" name="Rectangle 22"/>
                <p:cNvSpPr>
                  <a:spLocks noChangeArrowheads="1"/>
                </p:cNvSpPr>
                <p:nvPr/>
              </p:nvSpPr>
              <p:spPr bwMode="auto">
                <a:xfrm>
                  <a:off x="0" y="1178"/>
                  <a:ext cx="114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 name="Group 25"/>
              <p:cNvGrpSpPr>
                <a:grpSpLocks/>
              </p:cNvGrpSpPr>
              <p:nvPr/>
            </p:nvGrpSpPr>
            <p:grpSpPr bwMode="auto">
              <a:xfrm>
                <a:off x="1144" y="1178"/>
                <a:ext cx="4783" cy="460"/>
                <a:chOff x="1144" y="1178"/>
                <a:chExt cx="4783" cy="460"/>
              </a:xfrm>
            </p:grpSpPr>
            <p:sp>
              <p:nvSpPr>
                <p:cNvPr id="61" name="Rectangle 9"/>
                <p:cNvSpPr>
                  <a:spLocks noChangeArrowheads="1"/>
                </p:cNvSpPr>
                <p:nvPr/>
              </p:nvSpPr>
              <p:spPr bwMode="auto">
                <a:xfrm>
                  <a:off x="1187" y="1178"/>
                  <a:ext cx="469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a:latin typeface="Times New Roman" charset="0"/>
                    </a:rPr>
                    <a:t>小组建设（包括以工作任务为主；以小组活动为主；本小组敏感性训练；调查反馈；活动过程咨询；角色分析等）</a:t>
                  </a:r>
                  <a:endParaRPr kumimoji="1" lang="zh-CN" altLang="en-US" sz="1600">
                    <a:latin typeface="Times New Roman" charset="0"/>
                  </a:endParaRPr>
                </a:p>
                <a:p>
                  <a:pPr algn="just" eaLnBrk="0" hangingPunct="0"/>
                  <a:r>
                    <a:rPr kumimoji="1" lang="zh-CN" altLang="en-US" sz="1400">
                      <a:latin typeface="Times New Roman" charset="0"/>
                    </a:rPr>
                    <a:t>小组范围的决策</a:t>
                  </a:r>
                  <a:endParaRPr kumimoji="1" lang="zh-CN" altLang="en-US" sz="1600">
                    <a:latin typeface="Times New Roman" charset="0"/>
                  </a:endParaRPr>
                </a:p>
                <a:p>
                  <a:pPr algn="just" eaLnBrk="0" hangingPunct="0"/>
                  <a:endParaRPr kumimoji="1" lang="en-US" altLang="zh-CN" sz="3600">
                    <a:latin typeface="Times New Roman" charset="0"/>
                  </a:endParaRPr>
                </a:p>
              </p:txBody>
            </p:sp>
            <p:sp>
              <p:nvSpPr>
                <p:cNvPr id="62" name="Rectangle 24"/>
                <p:cNvSpPr>
                  <a:spLocks noChangeArrowheads="1"/>
                </p:cNvSpPr>
                <p:nvPr/>
              </p:nvSpPr>
              <p:spPr bwMode="auto">
                <a:xfrm>
                  <a:off x="1144" y="1178"/>
                  <a:ext cx="478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 name="Group 27"/>
              <p:cNvGrpSpPr>
                <a:grpSpLocks/>
              </p:cNvGrpSpPr>
              <p:nvPr/>
            </p:nvGrpSpPr>
            <p:grpSpPr bwMode="auto">
              <a:xfrm>
                <a:off x="0" y="1638"/>
                <a:ext cx="1144" cy="632"/>
                <a:chOff x="0" y="1638"/>
                <a:chExt cx="1144" cy="632"/>
              </a:xfrm>
            </p:grpSpPr>
            <p:sp>
              <p:nvSpPr>
                <p:cNvPr id="59" name="Rectangle 10"/>
                <p:cNvSpPr>
                  <a:spLocks noChangeArrowheads="1"/>
                </p:cNvSpPr>
                <p:nvPr/>
              </p:nvSpPr>
              <p:spPr bwMode="auto">
                <a:xfrm>
                  <a:off x="43" y="1638"/>
                  <a:ext cx="105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400" dirty="0">
                      <a:latin typeface="Times New Roman" charset="0"/>
                    </a:rPr>
                    <a:t>群体</a:t>
                  </a:r>
                  <a:r>
                    <a:rPr kumimoji="1" lang="zh-CN" altLang="en-US" sz="1400" dirty="0" smtClean="0">
                      <a:latin typeface="Times New Roman" charset="0"/>
                    </a:rPr>
                    <a:t>之间</a:t>
                  </a:r>
                  <a:endParaRPr kumimoji="1" lang="zh-CN" altLang="en-US" sz="1600" dirty="0">
                    <a:latin typeface="Times New Roman" charset="0"/>
                  </a:endParaRPr>
                </a:p>
              </p:txBody>
            </p:sp>
            <p:sp>
              <p:nvSpPr>
                <p:cNvPr id="60" name="Rectangle 26"/>
                <p:cNvSpPr>
                  <a:spLocks noChangeArrowheads="1"/>
                </p:cNvSpPr>
                <p:nvPr/>
              </p:nvSpPr>
              <p:spPr bwMode="auto">
                <a:xfrm>
                  <a:off x="0" y="1638"/>
                  <a:ext cx="114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 name="Group 29"/>
              <p:cNvGrpSpPr>
                <a:grpSpLocks/>
              </p:cNvGrpSpPr>
              <p:nvPr/>
            </p:nvGrpSpPr>
            <p:grpSpPr bwMode="auto">
              <a:xfrm>
                <a:off x="1144" y="1638"/>
                <a:ext cx="4783" cy="632"/>
                <a:chOff x="1144" y="1638"/>
                <a:chExt cx="4783" cy="632"/>
              </a:xfrm>
            </p:grpSpPr>
            <p:sp>
              <p:nvSpPr>
                <p:cNvPr id="57" name="Rectangle 11"/>
                <p:cNvSpPr>
                  <a:spLocks noChangeArrowheads="1"/>
                </p:cNvSpPr>
                <p:nvPr/>
              </p:nvSpPr>
              <p:spPr bwMode="auto">
                <a:xfrm>
                  <a:off x="1187" y="1638"/>
                  <a:ext cx="469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dirty="0">
                      <a:latin typeface="Times New Roman" charset="0"/>
                    </a:rPr>
                    <a:t>群体之间的活动</a:t>
                  </a:r>
                  <a:endParaRPr kumimoji="1" lang="zh-CN" altLang="en-US" sz="1600" dirty="0">
                    <a:latin typeface="Times New Roman" charset="0"/>
                  </a:endParaRPr>
                </a:p>
                <a:p>
                  <a:pPr algn="just" eaLnBrk="0" hangingPunct="0"/>
                  <a:r>
                    <a:rPr kumimoji="1" lang="zh-CN" altLang="en-US" sz="1400" dirty="0">
                      <a:latin typeface="Times New Roman" charset="0"/>
                    </a:rPr>
                    <a:t>以群体过程为主和以工作任务为主的技术干预和结构干预</a:t>
                  </a:r>
                  <a:endParaRPr kumimoji="1" lang="zh-CN" altLang="en-US" sz="1600" dirty="0">
                    <a:latin typeface="Times New Roman" charset="0"/>
                  </a:endParaRPr>
                </a:p>
                <a:p>
                  <a:pPr algn="just" eaLnBrk="0" hangingPunct="0"/>
                  <a:r>
                    <a:rPr kumimoji="1" lang="zh-CN" altLang="en-US" sz="1400" dirty="0">
                      <a:latin typeface="Times New Roman" charset="0"/>
                    </a:rPr>
                    <a:t>群体协作、制定目标、计划</a:t>
                  </a:r>
                  <a:endParaRPr kumimoji="1" lang="zh-CN" altLang="en-US" sz="1600" dirty="0">
                    <a:latin typeface="Times New Roman" charset="0"/>
                  </a:endParaRPr>
                </a:p>
                <a:p>
                  <a:pPr algn="just" eaLnBrk="0" hangingPunct="0"/>
                  <a:r>
                    <a:rPr kumimoji="1" lang="zh-CN" altLang="en-US" sz="1400" dirty="0">
                      <a:latin typeface="Times New Roman" charset="0"/>
                    </a:rPr>
                    <a:t>调查反馈</a:t>
                  </a:r>
                  <a:endParaRPr kumimoji="1" lang="zh-CN" altLang="en-US" sz="1600" dirty="0">
                    <a:latin typeface="Times New Roman" charset="0"/>
                  </a:endParaRPr>
                </a:p>
                <a:p>
                  <a:pPr algn="just" eaLnBrk="0" hangingPunct="0"/>
                  <a:endParaRPr kumimoji="1" lang="en-US" altLang="zh-CN" sz="3600" dirty="0">
                    <a:latin typeface="Times New Roman" charset="0"/>
                  </a:endParaRPr>
                </a:p>
              </p:txBody>
            </p:sp>
            <p:sp>
              <p:nvSpPr>
                <p:cNvPr id="58" name="Rectangle 28"/>
                <p:cNvSpPr>
                  <a:spLocks noChangeArrowheads="1"/>
                </p:cNvSpPr>
                <p:nvPr/>
              </p:nvSpPr>
              <p:spPr bwMode="auto">
                <a:xfrm>
                  <a:off x="1144" y="1638"/>
                  <a:ext cx="478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1" name="Group 31"/>
              <p:cNvGrpSpPr>
                <a:grpSpLocks/>
              </p:cNvGrpSpPr>
              <p:nvPr/>
            </p:nvGrpSpPr>
            <p:grpSpPr bwMode="auto">
              <a:xfrm>
                <a:off x="0" y="2270"/>
                <a:ext cx="1144" cy="718"/>
                <a:chOff x="0" y="2270"/>
                <a:chExt cx="1144" cy="718"/>
              </a:xfrm>
            </p:grpSpPr>
            <p:sp>
              <p:nvSpPr>
                <p:cNvPr id="55" name="Rectangle 12"/>
                <p:cNvSpPr>
                  <a:spLocks noChangeArrowheads="1"/>
                </p:cNvSpPr>
                <p:nvPr/>
              </p:nvSpPr>
              <p:spPr bwMode="auto">
                <a:xfrm>
                  <a:off x="43" y="2270"/>
                  <a:ext cx="1058"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400" dirty="0">
                      <a:latin typeface="Times New Roman" charset="0"/>
                    </a:rPr>
                    <a:t>整个</a:t>
                  </a:r>
                  <a:r>
                    <a:rPr kumimoji="1" lang="zh-CN" altLang="en-US" sz="1400" dirty="0" smtClean="0">
                      <a:latin typeface="Times New Roman" charset="0"/>
                    </a:rPr>
                    <a:t>组织</a:t>
                  </a:r>
                  <a:endParaRPr kumimoji="1" lang="zh-CN" altLang="en-US" sz="1600" dirty="0">
                    <a:latin typeface="Times New Roman" charset="0"/>
                  </a:endParaRPr>
                </a:p>
              </p:txBody>
            </p:sp>
            <p:sp>
              <p:nvSpPr>
                <p:cNvPr id="56" name="Rectangle 30"/>
                <p:cNvSpPr>
                  <a:spLocks noChangeArrowheads="1"/>
                </p:cNvSpPr>
                <p:nvPr/>
              </p:nvSpPr>
              <p:spPr bwMode="auto">
                <a:xfrm>
                  <a:off x="0" y="2270"/>
                  <a:ext cx="1144"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2" name="Group 33"/>
              <p:cNvGrpSpPr>
                <a:grpSpLocks/>
              </p:cNvGrpSpPr>
              <p:nvPr/>
            </p:nvGrpSpPr>
            <p:grpSpPr bwMode="auto">
              <a:xfrm>
                <a:off x="1144" y="2270"/>
                <a:ext cx="4783" cy="718"/>
                <a:chOff x="1144" y="2270"/>
                <a:chExt cx="4783" cy="718"/>
              </a:xfrm>
            </p:grpSpPr>
            <p:sp>
              <p:nvSpPr>
                <p:cNvPr id="53" name="Rectangle 13"/>
                <p:cNvSpPr>
                  <a:spLocks noChangeArrowheads="1"/>
                </p:cNvSpPr>
                <p:nvPr/>
              </p:nvSpPr>
              <p:spPr bwMode="auto">
                <a:xfrm>
                  <a:off x="1187" y="2270"/>
                  <a:ext cx="4697"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1400" dirty="0">
                      <a:latin typeface="Times New Roman" charset="0"/>
                    </a:rPr>
                    <a:t>技术、结构干预</a:t>
                  </a:r>
                  <a:endParaRPr kumimoji="1" lang="zh-CN" altLang="en-US" sz="1600" dirty="0">
                    <a:latin typeface="Times New Roman" charset="0"/>
                  </a:endParaRPr>
                </a:p>
                <a:p>
                  <a:pPr algn="just" eaLnBrk="0" hangingPunct="0"/>
                  <a:r>
                    <a:rPr kumimoji="1" lang="zh-CN" altLang="en-US" sz="1400" dirty="0">
                      <a:latin typeface="Times New Roman" charset="0"/>
                    </a:rPr>
                    <a:t>思想见面交流会</a:t>
                  </a:r>
                  <a:endParaRPr kumimoji="1" lang="zh-CN" altLang="en-US" sz="1600" dirty="0">
                    <a:latin typeface="Times New Roman" charset="0"/>
                  </a:endParaRPr>
                </a:p>
                <a:p>
                  <a:pPr algn="just" eaLnBrk="0" hangingPunct="0"/>
                  <a:r>
                    <a:rPr kumimoji="1" lang="zh-CN" altLang="en-US" sz="1400" dirty="0">
                      <a:latin typeface="Times New Roman" charset="0"/>
                    </a:rPr>
                    <a:t>战略性计划活动</a:t>
                  </a:r>
                  <a:endParaRPr kumimoji="1" lang="zh-CN" altLang="en-US" sz="1600" dirty="0">
                    <a:latin typeface="Times New Roman" charset="0"/>
                  </a:endParaRPr>
                </a:p>
                <a:p>
                  <a:pPr algn="just" eaLnBrk="0" hangingPunct="0"/>
                  <a:r>
                    <a:rPr kumimoji="1" lang="zh-CN" altLang="en-US" sz="1400" dirty="0">
                      <a:latin typeface="Times New Roman" charset="0"/>
                    </a:rPr>
                    <a:t>组织目标、计划、协作等</a:t>
                  </a:r>
                  <a:endParaRPr kumimoji="1" lang="zh-CN" altLang="en-US" sz="1600" dirty="0">
                    <a:latin typeface="Times New Roman" charset="0"/>
                  </a:endParaRPr>
                </a:p>
                <a:p>
                  <a:pPr algn="just" eaLnBrk="0" hangingPunct="0"/>
                  <a:r>
                    <a:rPr kumimoji="1" lang="zh-CN" altLang="en-US" sz="1400" dirty="0">
                      <a:latin typeface="Times New Roman" charset="0"/>
                    </a:rPr>
                    <a:t>调查反馈</a:t>
                  </a:r>
                  <a:endParaRPr kumimoji="1" lang="zh-CN" altLang="en-US" sz="1600" dirty="0">
                    <a:latin typeface="Times New Roman" charset="0"/>
                  </a:endParaRPr>
                </a:p>
                <a:p>
                  <a:pPr algn="just" eaLnBrk="0" hangingPunct="0"/>
                  <a:endParaRPr kumimoji="1" lang="en-US" altLang="zh-CN" sz="3600" dirty="0">
                    <a:latin typeface="Times New Roman" charset="0"/>
                  </a:endParaRPr>
                </a:p>
              </p:txBody>
            </p:sp>
            <p:sp>
              <p:nvSpPr>
                <p:cNvPr id="54" name="Rectangle 32"/>
                <p:cNvSpPr>
                  <a:spLocks noChangeArrowheads="1"/>
                </p:cNvSpPr>
                <p:nvPr/>
              </p:nvSpPr>
              <p:spPr bwMode="auto">
                <a:xfrm>
                  <a:off x="1144" y="2270"/>
                  <a:ext cx="4783"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2" name="Rectangle 35"/>
            <p:cNvSpPr>
              <a:spLocks noChangeArrowheads="1"/>
            </p:cNvSpPr>
            <p:nvPr/>
          </p:nvSpPr>
          <p:spPr bwMode="auto">
            <a:xfrm>
              <a:off x="-3" y="-3"/>
              <a:ext cx="5933" cy="299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01011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68313" y="1196975"/>
            <a:ext cx="8229600" cy="4525963"/>
          </a:xfrm>
        </p:spPr>
        <p:txBody>
          <a:bodyPr>
            <a:normAutofit/>
          </a:bodyPr>
          <a:lstStyle/>
          <a:p>
            <a:pPr>
              <a:lnSpc>
                <a:spcPct val="90000"/>
              </a:lnSpc>
              <a:buFont typeface="Wingdings" pitchFamily="2" charset="2"/>
              <a:buNone/>
            </a:pP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2</a:t>
            </a:r>
            <a:r>
              <a:rPr lang="zh-CN" altLang="en-US" sz="2400" b="1" dirty="0">
                <a:latin typeface="仿宋_GB2312" pitchFamily="49" charset="-122"/>
                <a:ea typeface="仿宋_GB2312" pitchFamily="49" charset="-122"/>
              </a:rPr>
              <a:t>）组织发展的内容</a:t>
            </a:r>
          </a:p>
          <a:p>
            <a:pPr lvl="1">
              <a:lnSpc>
                <a:spcPct val="120000"/>
              </a:lnSpc>
            </a:pPr>
            <a:r>
              <a:rPr lang="zh-CN" altLang="en-US" sz="2400" b="1" dirty="0">
                <a:latin typeface="仿宋_GB2312" pitchFamily="49" charset="-122"/>
                <a:ea typeface="仿宋_GB2312" pitchFamily="49" charset="-122"/>
              </a:rPr>
              <a:t>组织发展调查</a:t>
            </a:r>
          </a:p>
          <a:p>
            <a:pPr lvl="1">
              <a:lnSpc>
                <a:spcPct val="120000"/>
              </a:lnSpc>
              <a:buFont typeface="Wingdings" pitchFamily="2" charset="2"/>
              <a:buNone/>
            </a:pPr>
            <a:r>
              <a:rPr lang="zh-CN" altLang="en-US" sz="2400" dirty="0">
                <a:latin typeface="仿宋_GB2312" pitchFamily="49" charset="-122"/>
                <a:ea typeface="仿宋_GB2312" pitchFamily="49" charset="-122"/>
              </a:rPr>
              <a:t>  要想使组织得到发展必须要进行组织调查。做到对组织工作效果、组织结构和设计有效性如何等组织内幕了如指掌。  </a:t>
            </a:r>
          </a:p>
          <a:p>
            <a:pPr lvl="1">
              <a:lnSpc>
                <a:spcPct val="120000"/>
              </a:lnSpc>
            </a:pPr>
            <a:r>
              <a:rPr lang="zh-CN" altLang="en-US" sz="2400" b="1" dirty="0">
                <a:latin typeface="仿宋_GB2312" pitchFamily="49" charset="-122"/>
                <a:ea typeface="仿宋_GB2312" pitchFamily="49" charset="-122"/>
              </a:rPr>
              <a:t>组织发展规划</a:t>
            </a:r>
            <a:r>
              <a:rPr lang="zh-CN" altLang="en-US" sz="2400" dirty="0">
                <a:latin typeface="仿宋_GB2312" pitchFamily="49" charset="-122"/>
                <a:ea typeface="仿宋_GB2312" pitchFamily="49" charset="-122"/>
              </a:rPr>
              <a:t> </a:t>
            </a:r>
          </a:p>
          <a:p>
            <a:pPr marL="1371600" lvl="2" indent="-457200">
              <a:lnSpc>
                <a:spcPct val="90000"/>
              </a:lnSpc>
              <a:buFont typeface="+mj-lt"/>
              <a:buAutoNum type="arabicPeriod"/>
            </a:pPr>
            <a:r>
              <a:rPr lang="zh-CN" altLang="en-US" dirty="0">
                <a:latin typeface="仿宋_GB2312" pitchFamily="49" charset="-122"/>
                <a:ea typeface="仿宋_GB2312" pitchFamily="49" charset="-122"/>
              </a:rPr>
              <a:t>对当前组织的分析。 </a:t>
            </a:r>
          </a:p>
          <a:p>
            <a:pPr marL="1371600" lvl="2" indent="-457200">
              <a:lnSpc>
                <a:spcPct val="90000"/>
              </a:lnSpc>
              <a:buFont typeface="+mj-lt"/>
              <a:buAutoNum type="arabicPeriod"/>
            </a:pPr>
            <a:r>
              <a:rPr lang="zh-CN" altLang="en-US" dirty="0">
                <a:latin typeface="仿宋_GB2312" pitchFamily="49" charset="-122"/>
                <a:ea typeface="仿宋_GB2312" pitchFamily="49" charset="-122"/>
              </a:rPr>
              <a:t>确定规划的目标。 </a:t>
            </a:r>
          </a:p>
          <a:p>
            <a:pPr marL="1371600" lvl="2" indent="-457200">
              <a:lnSpc>
                <a:spcPct val="90000"/>
              </a:lnSpc>
              <a:buFont typeface="+mj-lt"/>
              <a:buAutoNum type="arabicPeriod"/>
            </a:pPr>
            <a:r>
              <a:rPr lang="zh-CN" altLang="en-US" dirty="0">
                <a:latin typeface="仿宋_GB2312" pitchFamily="49" charset="-122"/>
                <a:ea typeface="仿宋_GB2312" pitchFamily="49" charset="-122"/>
              </a:rPr>
              <a:t>为员工发展开创机会。 </a:t>
            </a:r>
          </a:p>
          <a:p>
            <a:pPr marL="1371600" lvl="2" indent="-457200">
              <a:lnSpc>
                <a:spcPct val="90000"/>
              </a:lnSpc>
              <a:buFont typeface="+mj-lt"/>
              <a:buAutoNum type="arabicPeriod"/>
            </a:pPr>
            <a:r>
              <a:rPr lang="zh-CN" altLang="en-US" dirty="0">
                <a:latin typeface="仿宋_GB2312" pitchFamily="49" charset="-122"/>
                <a:ea typeface="仿宋_GB2312" pitchFamily="49" charset="-122"/>
              </a:rPr>
              <a:t>规划的评价。 </a:t>
            </a:r>
          </a:p>
        </p:txBody>
      </p:sp>
      <p:sp>
        <p:nvSpPr>
          <p:cNvPr id="3" name="圆角矩形标注 2"/>
          <p:cNvSpPr/>
          <p:nvPr/>
        </p:nvSpPr>
        <p:spPr>
          <a:xfrm>
            <a:off x="4433190" y="2989447"/>
            <a:ext cx="4680520" cy="864096"/>
          </a:xfrm>
          <a:prstGeom prst="wedgeRoundRectCallout">
            <a:avLst>
              <a:gd name="adj1" fmla="val -58666"/>
              <a:gd name="adj2" fmla="val 107626"/>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en-US" dirty="0" smtClean="0"/>
              <a:t>主要内容：绘制组织图表，编写组织手册，组织核查表</a:t>
            </a:r>
            <a:r>
              <a:rPr lang="zh-CN" altLang="zh-CN" dirty="0" smtClean="0"/>
              <a:t>。</a:t>
            </a:r>
            <a:endParaRPr lang="zh-CN" altLang="zh-CN" dirty="0"/>
          </a:p>
        </p:txBody>
      </p:sp>
      <p:sp>
        <p:nvSpPr>
          <p:cNvPr id="4" name="圆角矩形标注 3"/>
          <p:cNvSpPr/>
          <p:nvPr/>
        </p:nvSpPr>
        <p:spPr>
          <a:xfrm>
            <a:off x="4463480" y="3940132"/>
            <a:ext cx="4680520" cy="1145051"/>
          </a:xfrm>
          <a:prstGeom prst="wedgeRoundRectCallout">
            <a:avLst>
              <a:gd name="adj1" fmla="val -63938"/>
              <a:gd name="adj2" fmla="val 17178"/>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en-US" dirty="0" smtClean="0"/>
              <a:t>主要内容：管理人事的要求，改进工作的需要，管理人员的储备</a:t>
            </a:r>
            <a:r>
              <a:rPr lang="zh-CN" altLang="zh-CN" dirty="0" smtClean="0"/>
              <a:t>。</a:t>
            </a:r>
            <a:endParaRPr lang="zh-CN" altLang="zh-CN" dirty="0"/>
          </a:p>
        </p:txBody>
      </p:sp>
      <p:sp>
        <p:nvSpPr>
          <p:cNvPr id="5" name="圆角矩形标注 4"/>
          <p:cNvSpPr/>
          <p:nvPr/>
        </p:nvSpPr>
        <p:spPr>
          <a:xfrm>
            <a:off x="4463480" y="5363885"/>
            <a:ext cx="4680520" cy="1008112"/>
          </a:xfrm>
          <a:prstGeom prst="wedgeRoundRectCallout">
            <a:avLst>
              <a:gd name="adj1" fmla="val -54945"/>
              <a:gd name="adj2" fmla="val -69703"/>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en-US" dirty="0" smtClean="0"/>
              <a:t>内部：培训规划、辅导、工作轮换、委员会任命、有计划地提升等</a:t>
            </a:r>
            <a:r>
              <a:rPr lang="zh-CN" altLang="zh-CN" dirty="0" smtClean="0"/>
              <a:t>。</a:t>
            </a:r>
            <a:endParaRPr lang="en-US" altLang="zh-CN" dirty="0" smtClean="0"/>
          </a:p>
          <a:p>
            <a:r>
              <a:rPr lang="zh-CN" altLang="en-US" dirty="0" smtClean="0"/>
              <a:t>外部：专业会议，工业会议等</a:t>
            </a:r>
            <a:endParaRPr lang="zh-CN" altLang="zh-CN" dirty="0"/>
          </a:p>
        </p:txBody>
      </p:sp>
    </p:spTree>
    <p:extLst>
      <p:ext uri="{BB962C8B-B14F-4D97-AF65-F5344CB8AC3E}">
        <p14:creationId xmlns:p14="http://schemas.microsoft.com/office/powerpoint/2010/main" val="3889584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3"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16" presetClass="entr" presetSubtype="21"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animBg="1"/>
      <p:bldP spid="3" grpId="3" animBg="1"/>
      <p:bldP spid="4" grpId="0" animBg="1"/>
      <p:bldP spid="4" grpId="1" animBg="1"/>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755576" y="620688"/>
            <a:ext cx="8229600" cy="1329011"/>
          </a:xfrm>
        </p:spPr>
        <p:txBody>
          <a:bodyPr/>
          <a:lstStyle/>
          <a:p>
            <a:pPr lvl="1">
              <a:lnSpc>
                <a:spcPct val="120000"/>
              </a:lnSpc>
            </a:pPr>
            <a:r>
              <a:rPr lang="zh-CN" altLang="en-US" b="1" dirty="0">
                <a:latin typeface="仿宋_GB2312" pitchFamily="49" charset="-122"/>
                <a:ea typeface="仿宋_GB2312" pitchFamily="49" charset="-122"/>
              </a:rPr>
              <a:t>组织发展</a:t>
            </a:r>
            <a:r>
              <a:rPr lang="zh-CN" altLang="en-US" b="1" dirty="0" smtClean="0">
                <a:latin typeface="仿宋_GB2312" pitchFamily="49" charset="-122"/>
                <a:ea typeface="仿宋_GB2312" pitchFamily="49" charset="-122"/>
              </a:rPr>
              <a:t>过程</a:t>
            </a:r>
            <a:endParaRPr lang="zh-CN" altLang="en-US" b="1" dirty="0">
              <a:latin typeface="仿宋_GB2312" pitchFamily="49" charset="-122"/>
              <a:ea typeface="仿宋_GB2312" pitchFamily="49" charset="-122"/>
            </a:endParaRPr>
          </a:p>
          <a:p>
            <a:pPr>
              <a:buFont typeface="Wingdings" pitchFamily="2" charset="2"/>
              <a:buNone/>
            </a:pPr>
            <a:endParaRPr lang="en-US" altLang="zh-CN" sz="2800" b="1" dirty="0">
              <a:latin typeface="仿宋_GB2312" pitchFamily="49" charset="-122"/>
              <a:ea typeface="仿宋_GB2312" pitchFamily="49" charset="-122"/>
            </a:endParaRPr>
          </a:p>
        </p:txBody>
      </p:sp>
      <p:graphicFrame>
        <p:nvGraphicFramePr>
          <p:cNvPr id="37935" name="Group 47"/>
          <p:cNvGraphicFramePr>
            <a:graphicFrameLocks noGrp="1"/>
          </p:cNvGraphicFramePr>
          <p:nvPr>
            <p:extLst>
              <p:ext uri="{D42A27DB-BD31-4B8C-83A1-F6EECF244321}">
                <p14:modId xmlns:p14="http://schemas.microsoft.com/office/powerpoint/2010/main" val="2762880321"/>
              </p:ext>
            </p:extLst>
          </p:nvPr>
        </p:nvGraphicFramePr>
        <p:xfrm>
          <a:off x="1371600" y="2362200"/>
          <a:ext cx="609600" cy="1600200"/>
        </p:xfrm>
        <a:graphic>
          <a:graphicData uri="http://schemas.openxmlformats.org/drawingml/2006/table">
            <a:tbl>
              <a:tblPr/>
              <a:tblGrid>
                <a:gridCol w="609600"/>
              </a:tblGrid>
              <a:tr h="160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Garamond" pitchFamily="18" charset="0"/>
                          <a:ea typeface="华文细黑" pitchFamily="2" charset="-122"/>
                        </a:rPr>
                        <a:t>人员财产资金时间信息原料</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51" name="Group 63"/>
          <p:cNvGraphicFramePr>
            <a:graphicFrameLocks noGrp="1"/>
          </p:cNvGraphicFramePr>
          <p:nvPr>
            <p:extLst>
              <p:ext uri="{D42A27DB-BD31-4B8C-83A1-F6EECF244321}">
                <p14:modId xmlns:p14="http://schemas.microsoft.com/office/powerpoint/2010/main" val="2671601731"/>
              </p:ext>
            </p:extLst>
          </p:nvPr>
        </p:nvGraphicFramePr>
        <p:xfrm>
          <a:off x="2590800" y="2362200"/>
          <a:ext cx="1676400" cy="1600200"/>
        </p:xfrm>
        <a:graphic>
          <a:graphicData uri="http://schemas.openxmlformats.org/drawingml/2006/table">
            <a:tbl>
              <a:tblPr/>
              <a:tblGrid>
                <a:gridCol w="1676400"/>
              </a:tblGrid>
              <a:tr h="160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Garamond" pitchFamily="18" charset="0"/>
                          <a:ea typeface="华文细黑" pitchFamily="2" charset="-122"/>
                        </a:rPr>
                        <a:t>组织结构、制度、人事政策、规范、人际关系、领导、技术、研发</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08" name="Group 20"/>
          <p:cNvGraphicFramePr>
            <a:graphicFrameLocks noGrp="1"/>
          </p:cNvGraphicFramePr>
          <p:nvPr>
            <p:extLst>
              <p:ext uri="{D42A27DB-BD31-4B8C-83A1-F6EECF244321}">
                <p14:modId xmlns:p14="http://schemas.microsoft.com/office/powerpoint/2010/main" val="4053826542"/>
              </p:ext>
            </p:extLst>
          </p:nvPr>
        </p:nvGraphicFramePr>
        <p:xfrm>
          <a:off x="5029200" y="2362200"/>
          <a:ext cx="1676400" cy="1600200"/>
        </p:xfrm>
        <a:graphic>
          <a:graphicData uri="http://schemas.openxmlformats.org/drawingml/2006/table">
            <a:tbl>
              <a:tblPr/>
              <a:tblGrid>
                <a:gridCol w="1676400"/>
              </a:tblGrid>
              <a:tr h="160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Garamond" pitchFamily="18" charset="0"/>
                          <a:ea typeface="华文细黑" pitchFamily="2" charset="-122"/>
                        </a:rPr>
                        <a:t>劳动生产率、服务、绩效评估、激励、满足感、创造性、灵活性、个人发展、组织气氛</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36" name="Group 48"/>
          <p:cNvGraphicFramePr>
            <a:graphicFrameLocks noGrp="1"/>
          </p:cNvGraphicFramePr>
          <p:nvPr>
            <p:extLst>
              <p:ext uri="{D42A27DB-BD31-4B8C-83A1-F6EECF244321}">
                <p14:modId xmlns:p14="http://schemas.microsoft.com/office/powerpoint/2010/main" val="1697541398"/>
              </p:ext>
            </p:extLst>
          </p:nvPr>
        </p:nvGraphicFramePr>
        <p:xfrm>
          <a:off x="7391400" y="2819400"/>
          <a:ext cx="1371600" cy="457200"/>
        </p:xfrm>
        <a:graphic>
          <a:graphicData uri="http://schemas.openxmlformats.org/drawingml/2006/table">
            <a:tbl>
              <a:tblPr/>
              <a:tblGrid>
                <a:gridCol w="13716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Garamond" pitchFamily="18" charset="0"/>
                          <a:ea typeface="华文细黑" pitchFamily="2" charset="-122"/>
                        </a:rPr>
                        <a:t>组织发展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37" name="Group 49"/>
          <p:cNvGraphicFramePr>
            <a:graphicFrameLocks noGrp="1"/>
          </p:cNvGraphicFramePr>
          <p:nvPr>
            <p:extLst>
              <p:ext uri="{D42A27DB-BD31-4B8C-83A1-F6EECF244321}">
                <p14:modId xmlns:p14="http://schemas.microsoft.com/office/powerpoint/2010/main" val="3035836990"/>
              </p:ext>
            </p:extLst>
          </p:nvPr>
        </p:nvGraphicFramePr>
        <p:xfrm>
          <a:off x="2819400" y="4800600"/>
          <a:ext cx="1371600" cy="457200"/>
        </p:xfrm>
        <a:graphic>
          <a:graphicData uri="http://schemas.openxmlformats.org/drawingml/2006/table">
            <a:tbl>
              <a:tblPr/>
              <a:tblGrid>
                <a:gridCol w="1371600"/>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Garamond" pitchFamily="18" charset="0"/>
                          <a:ea typeface="华文细黑" pitchFamily="2" charset="-122"/>
                        </a:rPr>
                        <a:t>信息反馈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942" name="Group 54"/>
          <p:cNvGraphicFramePr>
            <a:graphicFrameLocks noGrp="1"/>
          </p:cNvGraphicFramePr>
          <p:nvPr>
            <p:extLst>
              <p:ext uri="{D42A27DB-BD31-4B8C-83A1-F6EECF244321}">
                <p14:modId xmlns:p14="http://schemas.microsoft.com/office/powerpoint/2010/main" val="1106390360"/>
              </p:ext>
            </p:extLst>
          </p:nvPr>
        </p:nvGraphicFramePr>
        <p:xfrm>
          <a:off x="3131840" y="5517232"/>
          <a:ext cx="4114800" cy="457200"/>
        </p:xfrm>
        <a:graphic>
          <a:graphicData uri="http://schemas.openxmlformats.org/drawingml/2006/table">
            <a:tbl>
              <a:tblPr/>
              <a:tblGrid>
                <a:gridCol w="41148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Garamond" pitchFamily="18" charset="0"/>
                          <a:ea typeface="华文细黑" pitchFamily="2" charset="-122"/>
                        </a:rPr>
                        <a:t>组织发展的过程模式</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37943" name="Line 55"/>
          <p:cNvSpPr>
            <a:spLocks noChangeShapeType="1"/>
          </p:cNvSpPr>
          <p:nvPr/>
        </p:nvSpPr>
        <p:spPr bwMode="auto">
          <a:xfrm>
            <a:off x="1981200" y="3048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44" name="Line 56"/>
          <p:cNvSpPr>
            <a:spLocks noChangeShapeType="1"/>
          </p:cNvSpPr>
          <p:nvPr/>
        </p:nvSpPr>
        <p:spPr bwMode="auto">
          <a:xfrm>
            <a:off x="4267200" y="30480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45" name="Line 57"/>
          <p:cNvSpPr>
            <a:spLocks noChangeShapeType="1"/>
          </p:cNvSpPr>
          <p:nvPr/>
        </p:nvSpPr>
        <p:spPr bwMode="auto">
          <a:xfrm>
            <a:off x="6705600" y="3048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46" name="Line 58"/>
          <p:cNvSpPr>
            <a:spLocks noChangeShapeType="1"/>
          </p:cNvSpPr>
          <p:nvPr/>
        </p:nvSpPr>
        <p:spPr bwMode="auto">
          <a:xfrm flipH="1">
            <a:off x="2362200" y="50292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47" name="Line 59"/>
          <p:cNvSpPr>
            <a:spLocks noChangeShapeType="1"/>
          </p:cNvSpPr>
          <p:nvPr/>
        </p:nvSpPr>
        <p:spPr bwMode="auto">
          <a:xfrm flipV="1">
            <a:off x="2362200" y="30480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48" name="Line 60"/>
          <p:cNvSpPr>
            <a:spLocks noChangeShapeType="1"/>
          </p:cNvSpPr>
          <p:nvPr/>
        </p:nvSpPr>
        <p:spPr bwMode="auto">
          <a:xfrm>
            <a:off x="4191000" y="5029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49" name="Line 61"/>
          <p:cNvSpPr>
            <a:spLocks noChangeShapeType="1"/>
          </p:cNvSpPr>
          <p:nvPr/>
        </p:nvSpPr>
        <p:spPr bwMode="auto">
          <a:xfrm flipV="1">
            <a:off x="4572000" y="30480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TextBox 1"/>
          <p:cNvSpPr txBox="1"/>
          <p:nvPr/>
        </p:nvSpPr>
        <p:spPr>
          <a:xfrm>
            <a:off x="1331640" y="1890516"/>
            <a:ext cx="649560" cy="369332"/>
          </a:xfrm>
          <a:prstGeom prst="rect">
            <a:avLst/>
          </a:prstGeom>
          <a:noFill/>
        </p:spPr>
        <p:txBody>
          <a:bodyPr wrap="square" rtlCol="0">
            <a:spAutoFit/>
          </a:bodyPr>
          <a:lstStyle/>
          <a:p>
            <a:r>
              <a:rPr lang="zh-CN" altLang="en-US" dirty="0" smtClean="0"/>
              <a:t>输入</a:t>
            </a:r>
            <a:endParaRPr lang="zh-CN" altLang="en-US" dirty="0"/>
          </a:p>
        </p:txBody>
      </p:sp>
      <p:sp>
        <p:nvSpPr>
          <p:cNvPr id="3" name="TextBox 2"/>
          <p:cNvSpPr txBox="1"/>
          <p:nvPr/>
        </p:nvSpPr>
        <p:spPr>
          <a:xfrm>
            <a:off x="2743200" y="1904669"/>
            <a:ext cx="1447800" cy="369332"/>
          </a:xfrm>
          <a:prstGeom prst="rect">
            <a:avLst/>
          </a:prstGeom>
          <a:noFill/>
        </p:spPr>
        <p:txBody>
          <a:bodyPr wrap="square" rtlCol="0">
            <a:spAutoFit/>
          </a:bodyPr>
          <a:lstStyle/>
          <a:p>
            <a:r>
              <a:rPr lang="zh-CN" altLang="en-US" dirty="0" smtClean="0"/>
              <a:t>转换过程</a:t>
            </a:r>
            <a:endParaRPr lang="zh-CN" altLang="en-US" dirty="0"/>
          </a:p>
        </p:txBody>
      </p:sp>
      <p:sp>
        <p:nvSpPr>
          <p:cNvPr id="4" name="TextBox 3"/>
          <p:cNvSpPr txBox="1"/>
          <p:nvPr/>
        </p:nvSpPr>
        <p:spPr>
          <a:xfrm>
            <a:off x="5029200" y="1918822"/>
            <a:ext cx="1559024" cy="369332"/>
          </a:xfrm>
          <a:prstGeom prst="rect">
            <a:avLst/>
          </a:prstGeom>
          <a:noFill/>
        </p:spPr>
        <p:txBody>
          <a:bodyPr wrap="square" rtlCol="0">
            <a:spAutoFit/>
          </a:bodyPr>
          <a:lstStyle/>
          <a:p>
            <a:pPr algn="ctr"/>
            <a:r>
              <a:rPr lang="zh-CN" altLang="en-US" dirty="0" smtClean="0"/>
              <a:t>输出</a:t>
            </a:r>
            <a:endParaRPr lang="zh-CN" altLang="en-US" dirty="0"/>
          </a:p>
        </p:txBody>
      </p:sp>
    </p:spTree>
    <p:extLst>
      <p:ext uri="{BB962C8B-B14F-4D97-AF65-F5344CB8AC3E}">
        <p14:creationId xmlns:p14="http://schemas.microsoft.com/office/powerpoint/2010/main" val="18382994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7935"/>
                                        </p:tgtEl>
                                        <p:attrNameLst>
                                          <p:attrName>style.visibility</p:attrName>
                                        </p:attrNameLst>
                                      </p:cBhvr>
                                      <p:to>
                                        <p:strVal val="visible"/>
                                      </p:to>
                                    </p:set>
                                    <p:animEffect transition="in" filter="fade">
                                      <p:cBhvr>
                                        <p:cTn id="7" dur="1000"/>
                                        <p:tgtEl>
                                          <p:spTgt spid="37935"/>
                                        </p:tgtEl>
                                      </p:cBhvr>
                                    </p:animEffect>
                                    <p:anim calcmode="lin" valueType="num">
                                      <p:cBhvr>
                                        <p:cTn id="8" dur="1000" fill="hold"/>
                                        <p:tgtEl>
                                          <p:spTgt spid="37935"/>
                                        </p:tgtEl>
                                        <p:attrNameLst>
                                          <p:attrName>ppt_x</p:attrName>
                                        </p:attrNameLst>
                                      </p:cBhvr>
                                      <p:tavLst>
                                        <p:tav tm="0">
                                          <p:val>
                                            <p:strVal val="#ppt_x"/>
                                          </p:val>
                                        </p:tav>
                                        <p:tav tm="100000">
                                          <p:val>
                                            <p:strVal val="#ppt_x"/>
                                          </p:val>
                                        </p:tav>
                                      </p:tavLst>
                                    </p:anim>
                                    <p:anim calcmode="lin" valueType="num">
                                      <p:cBhvr>
                                        <p:cTn id="9" dur="1000" fill="hold"/>
                                        <p:tgtEl>
                                          <p:spTgt spid="379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7943"/>
                                        </p:tgtEl>
                                        <p:attrNameLst>
                                          <p:attrName>style.visibility</p:attrName>
                                        </p:attrNameLst>
                                      </p:cBhvr>
                                      <p:to>
                                        <p:strVal val="visible"/>
                                      </p:to>
                                    </p:set>
                                    <p:animEffect transition="in" filter="fade">
                                      <p:cBhvr>
                                        <p:cTn id="14" dur="1000"/>
                                        <p:tgtEl>
                                          <p:spTgt spid="37943"/>
                                        </p:tgtEl>
                                      </p:cBhvr>
                                    </p:animEffect>
                                    <p:anim calcmode="lin" valueType="num">
                                      <p:cBhvr>
                                        <p:cTn id="15" dur="1000" fill="hold"/>
                                        <p:tgtEl>
                                          <p:spTgt spid="37943"/>
                                        </p:tgtEl>
                                        <p:attrNameLst>
                                          <p:attrName>ppt_x</p:attrName>
                                        </p:attrNameLst>
                                      </p:cBhvr>
                                      <p:tavLst>
                                        <p:tav tm="0">
                                          <p:val>
                                            <p:strVal val="#ppt_x"/>
                                          </p:val>
                                        </p:tav>
                                        <p:tav tm="100000">
                                          <p:val>
                                            <p:strVal val="#ppt_x"/>
                                          </p:val>
                                        </p:tav>
                                      </p:tavLst>
                                    </p:anim>
                                    <p:anim calcmode="lin" valueType="num">
                                      <p:cBhvr>
                                        <p:cTn id="16" dur="1000" fill="hold"/>
                                        <p:tgtEl>
                                          <p:spTgt spid="379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951"/>
                                        </p:tgtEl>
                                        <p:attrNameLst>
                                          <p:attrName>style.visibility</p:attrName>
                                        </p:attrNameLst>
                                      </p:cBhvr>
                                      <p:to>
                                        <p:strVal val="visible"/>
                                      </p:to>
                                    </p:set>
                                    <p:animEffect transition="in" filter="fade">
                                      <p:cBhvr>
                                        <p:cTn id="21" dur="1000"/>
                                        <p:tgtEl>
                                          <p:spTgt spid="37951"/>
                                        </p:tgtEl>
                                      </p:cBhvr>
                                    </p:animEffect>
                                    <p:anim calcmode="lin" valueType="num">
                                      <p:cBhvr>
                                        <p:cTn id="22" dur="1000" fill="hold"/>
                                        <p:tgtEl>
                                          <p:spTgt spid="37951"/>
                                        </p:tgtEl>
                                        <p:attrNameLst>
                                          <p:attrName>ppt_x</p:attrName>
                                        </p:attrNameLst>
                                      </p:cBhvr>
                                      <p:tavLst>
                                        <p:tav tm="0">
                                          <p:val>
                                            <p:strVal val="#ppt_x"/>
                                          </p:val>
                                        </p:tav>
                                        <p:tav tm="100000">
                                          <p:val>
                                            <p:strVal val="#ppt_x"/>
                                          </p:val>
                                        </p:tav>
                                      </p:tavLst>
                                    </p:anim>
                                    <p:anim calcmode="lin" valueType="num">
                                      <p:cBhvr>
                                        <p:cTn id="23" dur="1000" fill="hold"/>
                                        <p:tgtEl>
                                          <p:spTgt spid="3795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7944"/>
                                        </p:tgtEl>
                                        <p:attrNameLst>
                                          <p:attrName>style.visibility</p:attrName>
                                        </p:attrNameLst>
                                      </p:cBhvr>
                                      <p:to>
                                        <p:strVal val="visible"/>
                                      </p:to>
                                    </p:set>
                                    <p:animEffect transition="in" filter="fade">
                                      <p:cBhvr>
                                        <p:cTn id="28" dur="1000"/>
                                        <p:tgtEl>
                                          <p:spTgt spid="37944"/>
                                        </p:tgtEl>
                                      </p:cBhvr>
                                    </p:animEffect>
                                    <p:anim calcmode="lin" valueType="num">
                                      <p:cBhvr>
                                        <p:cTn id="29" dur="1000" fill="hold"/>
                                        <p:tgtEl>
                                          <p:spTgt spid="37944"/>
                                        </p:tgtEl>
                                        <p:attrNameLst>
                                          <p:attrName>ppt_x</p:attrName>
                                        </p:attrNameLst>
                                      </p:cBhvr>
                                      <p:tavLst>
                                        <p:tav tm="0">
                                          <p:val>
                                            <p:strVal val="#ppt_x"/>
                                          </p:val>
                                        </p:tav>
                                        <p:tav tm="100000">
                                          <p:val>
                                            <p:strVal val="#ppt_x"/>
                                          </p:val>
                                        </p:tav>
                                      </p:tavLst>
                                    </p:anim>
                                    <p:anim calcmode="lin" valueType="num">
                                      <p:cBhvr>
                                        <p:cTn id="30" dur="1000" fill="hold"/>
                                        <p:tgtEl>
                                          <p:spTgt spid="3794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7947"/>
                                        </p:tgtEl>
                                        <p:attrNameLst>
                                          <p:attrName>style.visibility</p:attrName>
                                        </p:attrNameLst>
                                      </p:cBhvr>
                                      <p:to>
                                        <p:strVal val="visible"/>
                                      </p:to>
                                    </p:set>
                                    <p:animEffect transition="in" filter="fade">
                                      <p:cBhvr>
                                        <p:cTn id="35" dur="1000"/>
                                        <p:tgtEl>
                                          <p:spTgt spid="37947"/>
                                        </p:tgtEl>
                                      </p:cBhvr>
                                    </p:animEffect>
                                    <p:anim calcmode="lin" valueType="num">
                                      <p:cBhvr>
                                        <p:cTn id="36" dur="1000" fill="hold"/>
                                        <p:tgtEl>
                                          <p:spTgt spid="37947"/>
                                        </p:tgtEl>
                                        <p:attrNameLst>
                                          <p:attrName>ppt_x</p:attrName>
                                        </p:attrNameLst>
                                      </p:cBhvr>
                                      <p:tavLst>
                                        <p:tav tm="0">
                                          <p:val>
                                            <p:strVal val="#ppt_x"/>
                                          </p:val>
                                        </p:tav>
                                        <p:tav tm="100000">
                                          <p:val>
                                            <p:strVal val="#ppt_x"/>
                                          </p:val>
                                        </p:tav>
                                      </p:tavLst>
                                    </p:anim>
                                    <p:anim calcmode="lin" valueType="num">
                                      <p:cBhvr>
                                        <p:cTn id="37" dur="1000" fill="hold"/>
                                        <p:tgtEl>
                                          <p:spTgt spid="3794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7937"/>
                                        </p:tgtEl>
                                        <p:attrNameLst>
                                          <p:attrName>style.visibility</p:attrName>
                                        </p:attrNameLst>
                                      </p:cBhvr>
                                      <p:to>
                                        <p:strVal val="visible"/>
                                      </p:to>
                                    </p:set>
                                    <p:animEffect transition="in" filter="fade">
                                      <p:cBhvr>
                                        <p:cTn id="40" dur="1000"/>
                                        <p:tgtEl>
                                          <p:spTgt spid="37937"/>
                                        </p:tgtEl>
                                      </p:cBhvr>
                                    </p:animEffect>
                                    <p:anim calcmode="lin" valueType="num">
                                      <p:cBhvr>
                                        <p:cTn id="41" dur="1000" fill="hold"/>
                                        <p:tgtEl>
                                          <p:spTgt spid="37937"/>
                                        </p:tgtEl>
                                        <p:attrNameLst>
                                          <p:attrName>ppt_x</p:attrName>
                                        </p:attrNameLst>
                                      </p:cBhvr>
                                      <p:tavLst>
                                        <p:tav tm="0">
                                          <p:val>
                                            <p:strVal val="#ppt_x"/>
                                          </p:val>
                                        </p:tav>
                                        <p:tav tm="100000">
                                          <p:val>
                                            <p:strVal val="#ppt_x"/>
                                          </p:val>
                                        </p:tav>
                                      </p:tavLst>
                                    </p:anim>
                                    <p:anim calcmode="lin" valueType="num">
                                      <p:cBhvr>
                                        <p:cTn id="42" dur="1000" fill="hold"/>
                                        <p:tgtEl>
                                          <p:spTgt spid="3793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7949"/>
                                        </p:tgtEl>
                                        <p:attrNameLst>
                                          <p:attrName>style.visibility</p:attrName>
                                        </p:attrNameLst>
                                      </p:cBhvr>
                                      <p:to>
                                        <p:strVal val="visible"/>
                                      </p:to>
                                    </p:set>
                                    <p:animEffect transition="in" filter="fade">
                                      <p:cBhvr>
                                        <p:cTn id="45" dur="1000"/>
                                        <p:tgtEl>
                                          <p:spTgt spid="37949"/>
                                        </p:tgtEl>
                                      </p:cBhvr>
                                    </p:animEffect>
                                    <p:anim calcmode="lin" valueType="num">
                                      <p:cBhvr>
                                        <p:cTn id="46" dur="1000" fill="hold"/>
                                        <p:tgtEl>
                                          <p:spTgt spid="37949"/>
                                        </p:tgtEl>
                                        <p:attrNameLst>
                                          <p:attrName>ppt_x</p:attrName>
                                        </p:attrNameLst>
                                      </p:cBhvr>
                                      <p:tavLst>
                                        <p:tav tm="0">
                                          <p:val>
                                            <p:strVal val="#ppt_x"/>
                                          </p:val>
                                        </p:tav>
                                        <p:tav tm="100000">
                                          <p:val>
                                            <p:strVal val="#ppt_x"/>
                                          </p:val>
                                        </p:tav>
                                      </p:tavLst>
                                    </p:anim>
                                    <p:anim calcmode="lin" valueType="num">
                                      <p:cBhvr>
                                        <p:cTn id="47" dur="1000" fill="hold"/>
                                        <p:tgtEl>
                                          <p:spTgt spid="3794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946"/>
                                        </p:tgtEl>
                                        <p:attrNameLst>
                                          <p:attrName>style.visibility</p:attrName>
                                        </p:attrNameLst>
                                      </p:cBhvr>
                                      <p:to>
                                        <p:strVal val="visible"/>
                                      </p:to>
                                    </p:set>
                                    <p:animEffect transition="in" filter="fade">
                                      <p:cBhvr>
                                        <p:cTn id="50" dur="1000"/>
                                        <p:tgtEl>
                                          <p:spTgt spid="37946"/>
                                        </p:tgtEl>
                                      </p:cBhvr>
                                    </p:animEffect>
                                    <p:anim calcmode="lin" valueType="num">
                                      <p:cBhvr>
                                        <p:cTn id="51" dur="1000" fill="hold"/>
                                        <p:tgtEl>
                                          <p:spTgt spid="37946"/>
                                        </p:tgtEl>
                                        <p:attrNameLst>
                                          <p:attrName>ppt_x</p:attrName>
                                        </p:attrNameLst>
                                      </p:cBhvr>
                                      <p:tavLst>
                                        <p:tav tm="0">
                                          <p:val>
                                            <p:strVal val="#ppt_x"/>
                                          </p:val>
                                        </p:tav>
                                        <p:tav tm="100000">
                                          <p:val>
                                            <p:strVal val="#ppt_x"/>
                                          </p:val>
                                        </p:tav>
                                      </p:tavLst>
                                    </p:anim>
                                    <p:anim calcmode="lin" valueType="num">
                                      <p:cBhvr>
                                        <p:cTn id="52" dur="1000" fill="hold"/>
                                        <p:tgtEl>
                                          <p:spTgt spid="3794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7948"/>
                                        </p:tgtEl>
                                        <p:attrNameLst>
                                          <p:attrName>style.visibility</p:attrName>
                                        </p:attrNameLst>
                                      </p:cBhvr>
                                      <p:to>
                                        <p:strVal val="visible"/>
                                      </p:to>
                                    </p:set>
                                    <p:animEffect transition="in" filter="fade">
                                      <p:cBhvr>
                                        <p:cTn id="55" dur="1000"/>
                                        <p:tgtEl>
                                          <p:spTgt spid="37948"/>
                                        </p:tgtEl>
                                      </p:cBhvr>
                                    </p:animEffect>
                                    <p:anim calcmode="lin" valueType="num">
                                      <p:cBhvr>
                                        <p:cTn id="56" dur="1000" fill="hold"/>
                                        <p:tgtEl>
                                          <p:spTgt spid="37948"/>
                                        </p:tgtEl>
                                        <p:attrNameLst>
                                          <p:attrName>ppt_x</p:attrName>
                                        </p:attrNameLst>
                                      </p:cBhvr>
                                      <p:tavLst>
                                        <p:tav tm="0">
                                          <p:val>
                                            <p:strVal val="#ppt_x"/>
                                          </p:val>
                                        </p:tav>
                                        <p:tav tm="100000">
                                          <p:val>
                                            <p:strVal val="#ppt_x"/>
                                          </p:val>
                                        </p:tav>
                                      </p:tavLst>
                                    </p:anim>
                                    <p:anim calcmode="lin" valueType="num">
                                      <p:cBhvr>
                                        <p:cTn id="57" dur="1000" fill="hold"/>
                                        <p:tgtEl>
                                          <p:spTgt spid="3794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7908"/>
                                        </p:tgtEl>
                                        <p:attrNameLst>
                                          <p:attrName>style.visibility</p:attrName>
                                        </p:attrNameLst>
                                      </p:cBhvr>
                                      <p:to>
                                        <p:strVal val="visible"/>
                                      </p:to>
                                    </p:set>
                                    <p:animEffect transition="in" filter="fade">
                                      <p:cBhvr>
                                        <p:cTn id="62" dur="1000"/>
                                        <p:tgtEl>
                                          <p:spTgt spid="37908"/>
                                        </p:tgtEl>
                                      </p:cBhvr>
                                    </p:animEffect>
                                    <p:anim calcmode="lin" valueType="num">
                                      <p:cBhvr>
                                        <p:cTn id="63" dur="1000" fill="hold"/>
                                        <p:tgtEl>
                                          <p:spTgt spid="37908"/>
                                        </p:tgtEl>
                                        <p:attrNameLst>
                                          <p:attrName>ppt_x</p:attrName>
                                        </p:attrNameLst>
                                      </p:cBhvr>
                                      <p:tavLst>
                                        <p:tav tm="0">
                                          <p:val>
                                            <p:strVal val="#ppt_x"/>
                                          </p:val>
                                        </p:tav>
                                        <p:tav tm="100000">
                                          <p:val>
                                            <p:strVal val="#ppt_x"/>
                                          </p:val>
                                        </p:tav>
                                      </p:tavLst>
                                    </p:anim>
                                    <p:anim calcmode="lin" valueType="num">
                                      <p:cBhvr>
                                        <p:cTn id="64" dur="1000" fill="hold"/>
                                        <p:tgtEl>
                                          <p:spTgt spid="3790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7945"/>
                                        </p:tgtEl>
                                        <p:attrNameLst>
                                          <p:attrName>style.visibility</p:attrName>
                                        </p:attrNameLst>
                                      </p:cBhvr>
                                      <p:to>
                                        <p:strVal val="visible"/>
                                      </p:to>
                                    </p:set>
                                    <p:animEffect transition="in" filter="fade">
                                      <p:cBhvr>
                                        <p:cTn id="69" dur="1000"/>
                                        <p:tgtEl>
                                          <p:spTgt spid="37945"/>
                                        </p:tgtEl>
                                      </p:cBhvr>
                                    </p:animEffect>
                                    <p:anim calcmode="lin" valueType="num">
                                      <p:cBhvr>
                                        <p:cTn id="70" dur="1000" fill="hold"/>
                                        <p:tgtEl>
                                          <p:spTgt spid="37945"/>
                                        </p:tgtEl>
                                        <p:attrNameLst>
                                          <p:attrName>ppt_x</p:attrName>
                                        </p:attrNameLst>
                                      </p:cBhvr>
                                      <p:tavLst>
                                        <p:tav tm="0">
                                          <p:val>
                                            <p:strVal val="#ppt_x"/>
                                          </p:val>
                                        </p:tav>
                                        <p:tav tm="100000">
                                          <p:val>
                                            <p:strVal val="#ppt_x"/>
                                          </p:val>
                                        </p:tav>
                                      </p:tavLst>
                                    </p:anim>
                                    <p:anim calcmode="lin" valueType="num">
                                      <p:cBhvr>
                                        <p:cTn id="71" dur="1000" fill="hold"/>
                                        <p:tgtEl>
                                          <p:spTgt spid="3794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7936"/>
                                        </p:tgtEl>
                                        <p:attrNameLst>
                                          <p:attrName>style.visibility</p:attrName>
                                        </p:attrNameLst>
                                      </p:cBhvr>
                                      <p:to>
                                        <p:strVal val="visible"/>
                                      </p:to>
                                    </p:set>
                                    <p:animEffect transition="in" filter="fade">
                                      <p:cBhvr>
                                        <p:cTn id="76" dur="1000"/>
                                        <p:tgtEl>
                                          <p:spTgt spid="37936"/>
                                        </p:tgtEl>
                                      </p:cBhvr>
                                    </p:animEffect>
                                    <p:anim calcmode="lin" valueType="num">
                                      <p:cBhvr>
                                        <p:cTn id="77" dur="1000" fill="hold"/>
                                        <p:tgtEl>
                                          <p:spTgt spid="37936"/>
                                        </p:tgtEl>
                                        <p:attrNameLst>
                                          <p:attrName>ppt_x</p:attrName>
                                        </p:attrNameLst>
                                      </p:cBhvr>
                                      <p:tavLst>
                                        <p:tav tm="0">
                                          <p:val>
                                            <p:strVal val="#ppt_x"/>
                                          </p:val>
                                        </p:tav>
                                        <p:tav tm="100000">
                                          <p:val>
                                            <p:strVal val="#ppt_x"/>
                                          </p:val>
                                        </p:tav>
                                      </p:tavLst>
                                    </p:anim>
                                    <p:anim calcmode="lin" valueType="num">
                                      <p:cBhvr>
                                        <p:cTn id="78" dur="1000" fill="hold"/>
                                        <p:tgtEl>
                                          <p:spTgt spid="379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3" grpId="0" animBg="1"/>
      <p:bldP spid="37944" grpId="0" animBg="1"/>
      <p:bldP spid="37945" grpId="0" animBg="1"/>
      <p:bldP spid="37946" grpId="0" animBg="1"/>
      <p:bldP spid="37947" grpId="0" animBg="1"/>
      <p:bldP spid="37948" grpId="0" animBg="1"/>
      <p:bldP spid="3794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616</TotalTime>
  <Words>1963</Words>
  <Application>Microsoft Office PowerPoint</Application>
  <PresentationFormat>全屏显示(4:3)</PresentationFormat>
  <Paragraphs>228</Paragraphs>
  <Slides>19</Slides>
  <Notes>5</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NewsPrint</vt:lpstr>
      <vt:lpstr>组织发展与变革</vt:lpstr>
      <vt:lpstr>PowerPoint 演示文稿</vt:lpstr>
      <vt:lpstr>PowerPoint 演示文稿</vt:lpstr>
      <vt:lpstr>一、组织发展的概念 </vt:lpstr>
      <vt:lpstr>二、 发展的阶段 </vt:lpstr>
      <vt:lpstr>PowerPoint 演示文稿</vt:lpstr>
      <vt:lpstr>三、 对组织发展的有效管理 </vt:lpstr>
      <vt:lpstr>PowerPoint 演示文稿</vt:lpstr>
      <vt:lpstr>PowerPoint 演示文稿</vt:lpstr>
      <vt:lpstr>（3）组织发展的技术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Ao</dc:creator>
  <cp:lastModifiedBy>Ao</cp:lastModifiedBy>
  <cp:revision>27</cp:revision>
  <dcterms:created xsi:type="dcterms:W3CDTF">2015-04-24T03:39:06Z</dcterms:created>
  <dcterms:modified xsi:type="dcterms:W3CDTF">2015-04-27T10:53:23Z</dcterms:modified>
</cp:coreProperties>
</file>