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904413" cy="27432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96" y="-1362"/>
      </p:cViewPr>
      <p:guideLst>
        <p:guide orient="horz" pos="864"/>
        <p:guide pos="3119"/>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831" y="852171"/>
            <a:ext cx="8418751" cy="58801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662" y="1554480"/>
            <a:ext cx="6933089" cy="7010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62D688F-E5EA-46F8-B21F-AA7351A0407D}" type="datetimeFigureOut">
              <a:rPr lang="zh-CN" altLang="en-US" smtClean="0"/>
              <a:pPr/>
              <a:t>2017/4/28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DD0AB7-C252-4D4A-8118-34F51DD2186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62D688F-E5EA-46F8-B21F-AA7351A0407D}" type="datetimeFigureOut">
              <a:rPr lang="zh-CN" altLang="en-US" smtClean="0"/>
              <a:pPr/>
              <a:t>2017/4/28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DD0AB7-C252-4D4A-8118-34F51DD2186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79092" y="109856"/>
            <a:ext cx="2414201" cy="234061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6491" y="109856"/>
            <a:ext cx="7077529" cy="234061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62D688F-E5EA-46F8-B21F-AA7351A0407D}" type="datetimeFigureOut">
              <a:rPr lang="zh-CN" altLang="en-US" smtClean="0"/>
              <a:pPr/>
              <a:t>2017/4/28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DD0AB7-C252-4D4A-8118-34F51DD2186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62D688F-E5EA-46F8-B21F-AA7351A0407D}" type="datetimeFigureOut">
              <a:rPr lang="zh-CN" altLang="en-US" smtClean="0"/>
              <a:pPr/>
              <a:t>2017/4/28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DD0AB7-C252-4D4A-8118-34F51DD2186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382" y="1762761"/>
            <a:ext cx="8418751" cy="54483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382" y="1162685"/>
            <a:ext cx="8418751" cy="6000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62D688F-E5EA-46F8-B21F-AA7351A0407D}" type="datetimeFigureOut">
              <a:rPr lang="zh-CN" altLang="en-US" smtClean="0"/>
              <a:pPr/>
              <a:t>2017/4/28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DD0AB7-C252-4D4A-8118-34F51DD2186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6490" y="640081"/>
            <a:ext cx="4745865" cy="181038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47428" y="640081"/>
            <a:ext cx="4745865" cy="181038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62D688F-E5EA-46F8-B21F-AA7351A0407D}" type="datetimeFigureOut">
              <a:rPr lang="zh-CN" altLang="en-US" smtClean="0"/>
              <a:pPr/>
              <a:t>2017/4/28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DD0AB7-C252-4D4A-8118-34F51DD2186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221" y="109855"/>
            <a:ext cx="8913972" cy="4572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222" y="614045"/>
            <a:ext cx="4376169" cy="25590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22" y="869950"/>
            <a:ext cx="4376169" cy="158051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1306" y="614045"/>
            <a:ext cx="4377889" cy="25590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1306" y="869950"/>
            <a:ext cx="4377889" cy="158051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62D688F-E5EA-46F8-B21F-AA7351A0407D}" type="datetimeFigureOut">
              <a:rPr lang="zh-CN" altLang="en-US" smtClean="0"/>
              <a:pPr/>
              <a:t>2017/4/28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DD0AB7-C252-4D4A-8118-34F51DD2186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62D688F-E5EA-46F8-B21F-AA7351A0407D}" type="datetimeFigureOut">
              <a:rPr lang="zh-CN" altLang="en-US" smtClean="0"/>
              <a:pPr/>
              <a:t>2017/4/28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DD0AB7-C252-4D4A-8118-34F51DD2186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62D688F-E5EA-46F8-B21F-AA7351A0407D}" type="datetimeFigureOut">
              <a:rPr lang="zh-CN" altLang="en-US" smtClean="0"/>
              <a:pPr/>
              <a:t>2017/4/28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9DD0AB7-C252-4D4A-8118-34F51DD2186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221" y="109220"/>
            <a:ext cx="3258484" cy="46482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351" y="109221"/>
            <a:ext cx="5536842" cy="234124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221" y="574041"/>
            <a:ext cx="3258484" cy="18764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62D688F-E5EA-46F8-B21F-AA7351A0407D}" type="datetimeFigureOut">
              <a:rPr lang="zh-CN" altLang="en-US" smtClean="0"/>
              <a:pPr/>
              <a:t>2017/4/28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DD0AB7-C252-4D4A-8118-34F51DD2186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334" y="1920240"/>
            <a:ext cx="5942648" cy="22669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334" y="245110"/>
            <a:ext cx="5942648" cy="16459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41334" y="2146935"/>
            <a:ext cx="5942648" cy="32194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62D688F-E5EA-46F8-B21F-AA7351A0407D}" type="datetimeFigureOut">
              <a:rPr lang="zh-CN" altLang="en-US" smtClean="0"/>
              <a:pPr/>
              <a:t>2017/4/28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DD0AB7-C252-4D4A-8118-34F51DD2186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221" y="109855"/>
            <a:ext cx="8913972" cy="4572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221" y="640081"/>
            <a:ext cx="8913972" cy="1810385"/>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95221" y="2542541"/>
            <a:ext cx="2311030" cy="146050"/>
          </a:xfrm>
          <a:prstGeom prst="rect">
            <a:avLst/>
          </a:prstGeom>
        </p:spPr>
        <p:txBody>
          <a:bodyPr vert="horz" lIns="91440" tIns="45720" rIns="91440" bIns="45720" rtlCol="0" anchor="ctr"/>
          <a:lstStyle>
            <a:lvl1pPr algn="l">
              <a:defRPr sz="1200">
                <a:solidFill>
                  <a:schemeClr val="tx1">
                    <a:tint val="75000"/>
                  </a:schemeClr>
                </a:solidFill>
              </a:defRPr>
            </a:lvl1pPr>
          </a:lstStyle>
          <a:p>
            <a:fld id="{362D688F-E5EA-46F8-B21F-AA7351A0407D}" type="datetimeFigureOut">
              <a:rPr lang="zh-CN" altLang="en-US" smtClean="0"/>
              <a:pPr/>
              <a:t>2017/4/28</a:t>
            </a:fld>
            <a:endParaRPr lang="zh-CN" altLang="en-US"/>
          </a:p>
        </p:txBody>
      </p:sp>
      <p:sp>
        <p:nvSpPr>
          <p:cNvPr id="5" name="页脚占位符 4"/>
          <p:cNvSpPr>
            <a:spLocks noGrp="1"/>
          </p:cNvSpPr>
          <p:nvPr>
            <p:ph type="ftr" sz="quarter" idx="3"/>
          </p:nvPr>
        </p:nvSpPr>
        <p:spPr>
          <a:xfrm>
            <a:off x="3384008" y="2542541"/>
            <a:ext cx="3136397" cy="1460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98163" y="2542541"/>
            <a:ext cx="2311030" cy="146050"/>
          </a:xfrm>
          <a:prstGeom prst="rect">
            <a:avLst/>
          </a:prstGeom>
        </p:spPr>
        <p:txBody>
          <a:bodyPr vert="horz" lIns="91440" tIns="45720" rIns="91440" bIns="45720" rtlCol="0" anchor="ctr"/>
          <a:lstStyle>
            <a:lvl1pPr algn="r">
              <a:defRPr sz="1200">
                <a:solidFill>
                  <a:schemeClr val="tx1">
                    <a:tint val="75000"/>
                  </a:schemeClr>
                </a:solidFill>
              </a:defRPr>
            </a:lvl1pPr>
          </a:lstStyle>
          <a:p>
            <a:fld id="{A9DD0AB7-C252-4D4A-8118-34F51DD2186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从“坐享其成”、“躺着赚钱”到近两年“净利微增”、“不良攀升”，曾经的“香饽饽”银行业如今有苦难言。去年</a:t>
            </a:r>
            <a:r>
              <a:rPr lang="en-US" altLang="zh-CN" sz="3000" dirty="0" smtClean="0"/>
              <a:t>10</a:t>
            </a:r>
            <a:r>
              <a:rPr lang="zh-CN" altLang="en-US" sz="3000" dirty="0" smtClean="0"/>
              <a:t>月末出炉的三季报数据也印证了这一点，寒冬已至，对银行业而言，已不是危言耸</a:t>
            </a:r>
            <a:endParaRPr lang="zh-CN" altLang="en-US" sz="3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表示，商业银行应从战略上明确发展投行业务的高标定位，即不只是简单地实现对传统业务的辅助和延伸，而是要实现商业银行业务和投行业务的整合、联动和协同。交通银行（</a:t>
            </a:r>
            <a:r>
              <a:rPr lang="en-US" altLang="zh-CN" sz="3000" dirty="0" smtClean="0"/>
              <a:t>601328</a:t>
            </a:r>
            <a:r>
              <a:rPr lang="zh-CN" altLang="en-US" sz="3000" dirty="0" smtClean="0"/>
              <a:t>）董事长牛锡</a:t>
            </a:r>
            <a:endParaRPr lang="zh-CN" altLang="en-US" sz="3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明近日也表示，商业银行应适应变化趋势，积极推进从贷款提供商向资金组织商的转型，优化和提升咨询策划、资源整合和交易撮合等金融功能，以满足不断变化的客户需求，提高服务实体经济的质效。华</a:t>
            </a:r>
            <a:endParaRPr lang="zh-CN" altLang="en-US" sz="3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夏银行（</a:t>
            </a:r>
            <a:r>
              <a:rPr lang="en-US" altLang="zh-CN" sz="3000" dirty="0" smtClean="0"/>
              <a:t>600015</a:t>
            </a:r>
            <a:r>
              <a:rPr lang="zh-CN" altLang="en-US" sz="3000" dirty="0" smtClean="0"/>
              <a:t>）更是乘势打造“投、融、顾、信”一体化金融服务，结合其财务顾问及信息撮合服务推出并购基金、定向增发、员工持股计划配资、质押式回购以及可交债等产品，成为业内关注的</a:t>
            </a:r>
            <a:endParaRPr lang="zh-CN" altLang="en-US" sz="3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焦点。契机：供给侧下新机遇，多元化业务成银行新抓手</a:t>
            </a:r>
            <a:r>
              <a:rPr lang="en-US" altLang="zh-CN" sz="3000" dirty="0" smtClean="0"/>
              <a:t>2016</a:t>
            </a:r>
            <a:r>
              <a:rPr lang="zh-CN" altLang="en-US" sz="3000" dirty="0" smtClean="0"/>
              <a:t>年，成为了银行业创新转折年。先看一组数据。</a:t>
            </a:r>
            <a:r>
              <a:rPr lang="en-US" altLang="zh-CN" sz="3000" dirty="0" smtClean="0"/>
              <a:t>2015</a:t>
            </a:r>
            <a:r>
              <a:rPr lang="zh-CN" altLang="en-US" sz="3000" dirty="0" smtClean="0"/>
              <a:t>年全年，证监会共召开</a:t>
            </a:r>
            <a:r>
              <a:rPr lang="en-US" altLang="zh-CN" sz="3000" dirty="0" smtClean="0"/>
              <a:t>113</a:t>
            </a:r>
            <a:r>
              <a:rPr lang="zh-CN" altLang="en-US" sz="3000" dirty="0" smtClean="0"/>
              <a:t>次并购重组委会议，共审核</a:t>
            </a:r>
            <a:r>
              <a:rPr lang="en-US" altLang="zh-CN" sz="3000" dirty="0" smtClean="0"/>
              <a:t>339</a:t>
            </a:r>
            <a:r>
              <a:rPr lang="zh-CN" altLang="en-US" sz="3000" dirty="0" smtClean="0"/>
              <a:t>家企业重组申请，</a:t>
            </a:r>
            <a:endParaRPr lang="zh-CN" altLang="en-US" sz="3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审核通过</a:t>
            </a:r>
            <a:r>
              <a:rPr lang="en-US" altLang="zh-CN" sz="3000" dirty="0" smtClean="0"/>
              <a:t>317</a:t>
            </a:r>
            <a:r>
              <a:rPr lang="zh-CN" altLang="en-US" sz="3000" dirty="0" smtClean="0"/>
              <a:t>家企业申请；</a:t>
            </a:r>
            <a:r>
              <a:rPr lang="en-US" altLang="zh-CN" sz="3000" dirty="0" smtClean="0"/>
              <a:t>2016</a:t>
            </a:r>
            <a:r>
              <a:rPr lang="zh-CN" altLang="en-US" sz="3000" dirty="0" smtClean="0"/>
              <a:t>年前三季度，证监会已召开</a:t>
            </a:r>
            <a:r>
              <a:rPr lang="en-US" altLang="zh-CN" sz="3000" dirty="0" smtClean="0"/>
              <a:t>73</a:t>
            </a:r>
            <a:r>
              <a:rPr lang="zh-CN" altLang="en-US" sz="3000" dirty="0" smtClean="0"/>
              <a:t>次并购重组委会议，共审核</a:t>
            </a:r>
            <a:r>
              <a:rPr lang="en-US" altLang="zh-CN" sz="3000" dirty="0" smtClean="0"/>
              <a:t>190</a:t>
            </a:r>
            <a:r>
              <a:rPr lang="zh-CN" altLang="en-US" sz="3000" dirty="0" smtClean="0"/>
              <a:t>家企业并购重组申请，审核通过了</a:t>
            </a:r>
            <a:r>
              <a:rPr lang="en-US" altLang="zh-CN" sz="3000" dirty="0" smtClean="0"/>
              <a:t>175</a:t>
            </a:r>
            <a:r>
              <a:rPr lang="zh-CN" altLang="en-US" sz="3000" dirty="0" smtClean="0"/>
              <a:t>家企业申请。“供给侧改革让并购重组加速”，业内人士表</a:t>
            </a:r>
            <a:endParaRPr lang="zh-CN" altLang="en-US" sz="3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示。传统行业产能过剩，企业产业升级、产业转型及多元化经营需求强烈，并购重组成为国企改革和产业结构调整及产业升级的重要渠道，尤其以上市公司为主的产业并购交易呈现出爆发式增长。“企业对</a:t>
            </a:r>
            <a:endParaRPr lang="zh-CN" altLang="en-US" sz="3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并购金融服务的需求不仅仅是提供融资服务，更多的是在并购意向阶段的信息撮合、价值挖掘，以及并购达成初步意向后的交易谈判、尽职调查、融资方案设计等中间流程环节。”业内人士表示。但纵观当</a:t>
            </a:r>
            <a:endParaRPr lang="zh-CN" altLang="en-US" sz="3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前并购金融服务市场，中间环节由不同的机构介入、信息不对称、资源浪费及效率低下的弊端突显。“从需求端而言，谋求并购重组业务的企业更需要全流程、一条龙的服务，这恰好存在空白。”业内专家</a:t>
            </a:r>
            <a:endParaRPr lang="zh-CN" altLang="en-US" sz="3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表示。“这或许是个契机，银行能更好解决上述问题。”华夏银行资管部资本市场业务负责人表示，“银行依托强大的客户信息资源、金融运作能力、风险控制能力，能有效为并购企业提供全流程、链式金</a:t>
            </a:r>
            <a:endParaRPr lang="zh-CN" altLang="en-US" sz="3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融服务”。变革：投融一体化，银行业“混改”再下一城“围绕上市公司产业整合、资产重组发展更多业务，其实是目前很多银行都积极挖掘的新增长点”，民生银行（</a:t>
            </a:r>
            <a:r>
              <a:rPr lang="en-US" altLang="zh-CN" sz="3000" dirty="0" smtClean="0"/>
              <a:t>600016</a:t>
            </a:r>
            <a:r>
              <a:rPr lang="zh-CN" altLang="en-US" sz="3000" dirty="0" smtClean="0"/>
              <a:t>）投行业务负责人表示</a:t>
            </a:r>
            <a:endParaRPr lang="zh-CN" altLang="en-US" sz="3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听。然而转向、求变、创新也是银行业的基本基因，最新数据显示，银行获取生息资产能力下降的同时，中间业务、投资业务所带来的非生息收入正在崛起，看来，从“谋变”到“正在变”，银行业已蠢蠢</a:t>
            </a:r>
            <a:endParaRPr lang="zh-CN" altLang="en-US" sz="3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，“未来，银行在企业并购重组过程中，将会把业务切入的时间点前移，特别是上市公司股东在体外培育资产的阶段就将介入。”华夏银行资管部资本市场业务负责人也表示：“在提供财务顾问及信息撮合</a:t>
            </a:r>
            <a:endParaRPr lang="zh-CN" altLang="en-US" sz="3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服务的体系下，结合投融资产品，为企业战略并购重组提供全方位金融服务，从协助企业制定战略规划、寻找及选择并购标的，到设计并购方案、对并购标的进行尽调评估，再到标的资产注入上市公司的一</a:t>
            </a:r>
            <a:endParaRPr lang="zh-CN" altLang="en-US" sz="3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系列配套产品支持，这是企业真正需要的金融服务。”银行之外，证券业也在谋求“投研一体化”，试图成为资金与标的中介。“但事实证明，在撮合资金供需方这方面，银行更有优势”，业内人士表示。</a:t>
            </a:r>
            <a:endParaRPr lang="zh-CN" altLang="en-US" sz="3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首先，商业银行业务经营多年，已积累较多经验，对行业和资本市场的判断还可借助已有外脑；其次，银行在寻找资产、提供配套流动资金或项目贷款、对接企业等方面，可达到打通上下游的无缝对接；再</a:t>
            </a:r>
            <a:endParaRPr lang="zh-CN" altLang="en-US" sz="3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者，银行拥有广泛渠道的资金来源，相对谨慎地投资风格，也有着得天独厚的优势。值得关注的是，在此过程中，“高大上”的投行业务也开始主动接地气。以华夏银行为例，今年以来，华夏银行采取“边</a:t>
            </a:r>
            <a:endParaRPr lang="zh-CN" altLang="en-US" sz="3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研发边推广”的模式，在“投、融、顾、信”一体化金融服务方案诞生之日起，便开始马不停蹄在全国各地分行进行落地路演工作。“我们在武汉、苏州、济南、南京、重庆五家分行，率先召集辖内优质上</a:t>
            </a:r>
            <a:endParaRPr lang="zh-CN" altLang="en-US" sz="3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市公司举办了服务推介会，深入了解客户并购需求及发展战略，尽早介入客户业务需求方案设计，促成多家公司签署战略合作协议，为商业银行并购金融一体化服务方案的规模化发展探索可行之路。”华夏</a:t>
            </a:r>
            <a:endParaRPr lang="zh-CN" altLang="en-US" sz="3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银行资产管理部资本市场业务负责人表示。摸着石头过河，未来：银行为主导的综合金融服务体系正成型“变革”初步成效已显露，</a:t>
            </a:r>
            <a:r>
              <a:rPr lang="en-US" altLang="zh-CN" sz="3000" dirty="0" smtClean="0"/>
              <a:t>2016</a:t>
            </a:r>
            <a:r>
              <a:rPr lang="zh-CN" altLang="en-US" sz="3000" dirty="0" smtClean="0"/>
              <a:t>年银行在企业并购整合中发挥了巨大作用，不但为企业提供了丰</a:t>
            </a:r>
            <a:endParaRPr lang="zh-CN" altLang="en-US" sz="3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富的资金，还充当了并购整合中介。华夏银行在为多家企业提供并购金融服务的同时，依托其自身丰富的客户资源及广泛的合作机构优势，挖掘了一批极具潜力的标的项目，其中包括医院、旅游项目、新材</a:t>
            </a:r>
            <a:endParaRPr lang="zh-CN" altLang="en-US" sz="3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料、节能环保等各领域优质资产，并已完成尽调及评估。但中国银行业的“商行</a:t>
            </a:r>
            <a:r>
              <a:rPr lang="en-US" altLang="zh-CN" sz="3000" dirty="0" smtClean="0"/>
              <a:t>+</a:t>
            </a:r>
            <a:r>
              <a:rPr lang="zh-CN" altLang="en-US" sz="3000" dirty="0" smtClean="0"/>
              <a:t>投行”、“投融一体化”仍处于“摸着石头过河”阶段，大有可为的同时，也将面临更多挑战。投行与商行业务在风险上的</a:t>
            </a:r>
            <a:endParaRPr lang="zh-CN" altLang="en-US"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欲动。近两年，从多家银行业务战略布局重点可以看出，具备轻资产、低风险、高收益特点的“投行”业务备受青睐，“商行</a:t>
            </a:r>
            <a:r>
              <a:rPr lang="en-US" altLang="zh-CN" sz="3000" dirty="0" smtClean="0"/>
              <a:t>+</a:t>
            </a:r>
            <a:r>
              <a:rPr lang="zh-CN" altLang="en-US" sz="3000" dirty="0" smtClean="0"/>
              <a:t>投行”两条腿前行，已成为多数银行“求变”选择。</a:t>
            </a:r>
            <a:r>
              <a:rPr lang="en-US" altLang="zh-CN" sz="3000" dirty="0" smtClean="0"/>
              <a:t>2015</a:t>
            </a:r>
            <a:r>
              <a:rPr lang="zh-CN" altLang="en-US" sz="3000" dirty="0" smtClean="0"/>
              <a:t>年、</a:t>
            </a:r>
            <a:r>
              <a:rPr lang="en-US" altLang="zh-CN" sz="3000" dirty="0" smtClean="0"/>
              <a:t>2016</a:t>
            </a:r>
            <a:r>
              <a:rPr lang="zh-CN" altLang="en-US" sz="3000" dirty="0" smtClean="0"/>
              <a:t>年</a:t>
            </a:r>
            <a:endParaRPr lang="zh-CN" altLang="en-US" sz="3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差异性，需要通过更多内部管控创新来对接；投行辅助传统业务，常年成为“配角”的观念，也需转变；更重要的是，投行业务不只是简单地实现对传统业务的辅助和延伸，未来或将成为银行业新的经济增</a:t>
            </a:r>
            <a:endParaRPr lang="zh-CN" altLang="en-US" sz="3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长点。同时，在当前分业监管体制下，商业银行从事并购业务一定程度上受到制约，在与证券公司等财务顾问机构的竞争中处于劣势。由于多数商业银行的并购金融服务仍处于起步阶段，对业务深入不够，</a:t>
            </a:r>
            <a:endParaRPr lang="zh-CN" altLang="en-US" sz="3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虽然商行可以通过外部合作的方式解决部分专业问题，但如何处理与各类机构的竞争与合作关系，将考验各家银行的平衡能力。“未来，银行将搭建综合型服务体系。”华夏银行资管部资本市场业务负责人</a:t>
            </a:r>
            <a:endParaRPr lang="zh-CN" altLang="en-US" sz="3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表示，接下来，银行业转变的发力点，将是进一步规范产品制度、完善营销标准、强化风险防控。例如</a:t>
            </a:r>
            <a:r>
              <a:rPr lang="en-US" altLang="zh-CN" sz="3000" dirty="0" smtClean="0"/>
              <a:t>2017</a:t>
            </a:r>
            <a:r>
              <a:rPr lang="zh-CN" altLang="en-US" sz="3000" dirty="0" smtClean="0"/>
              <a:t>年，华夏银行将完善资本市场融资业务各产品营销标准，指导分行从业务、财务、法律、监管</a:t>
            </a:r>
            <a:endParaRPr lang="zh-CN" altLang="en-US" sz="3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、人事、环境、舆情、政策等多方面有效开展并购基金业务尽职调查。该人士进一步建议，未来尽职调查的重点，将是关注并购标的与并购企业的主营业务结构及经营管理模式上的协同效应，并购标的与并</a:t>
            </a:r>
            <a:endParaRPr lang="zh-CN" altLang="en-US" sz="3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smtClean="0"/>
              <a:t>购企业是否存在关联关系，是否涉及业绩承诺及相应失诺处理方式，考察并购方对并购标的运作管理能力，同时对就该项业务涉及的具体相关行业现状、发展前景及相关主体在行业中竞争力进行分析，形成</a:t>
            </a:r>
            <a:endParaRPr lang="zh-CN" altLang="en-US" sz="3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477328"/>
          </a:xfrm>
          <a:prstGeom prst="rect">
            <a:avLst/>
          </a:prstGeom>
          <a:noFill/>
        </p:spPr>
        <p:txBody>
          <a:bodyPr vert="horz" wrap="square" rtlCol="0">
            <a:spAutoFit/>
          </a:bodyPr>
          <a:lstStyle/>
          <a:p>
            <a:r>
              <a:rPr lang="zh-CN" altLang="en-US" sz="3000" smtClean="0"/>
              <a:t>独立的行业分析报告，防控业务风险。道阻且长，无论如何，中国银行业已“变”，而且已经找到一条走出困境的转型、创新之路。</a:t>
            </a:r>
            <a:r>
              <a:rPr lang="en-US" altLang="zh-CN" sz="3000" smtClean="0"/>
              <a:t>(CIS)</a:t>
            </a:r>
            <a:endParaRPr lang="zh-CN" altLang="en-US" sz="3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665141" y="1081330"/>
            <a:ext cx="715260" cy="123111"/>
          </a:xfrm>
          <a:prstGeom prst="rect">
            <a:avLst/>
          </a:prstGeom>
          <a:noFill/>
        </p:spPr>
        <p:txBody>
          <a:bodyPr wrap="none" rtlCol="0">
            <a:spAutoFit/>
          </a:bodyPr>
          <a:lstStyle/>
          <a:p>
            <a:r>
              <a:rPr lang="zh-CN" altLang="en-US" sz="200" dirty="0" smtClean="0">
                <a:solidFill>
                  <a:schemeClr val="bg1"/>
                </a:solidFill>
              </a:rPr>
              <a:t>玻璃钢冷却塔  </a:t>
            </a:r>
            <a:r>
              <a:rPr lang="en-US" altLang="zh-CN" sz="200" smtClean="0">
                <a:solidFill>
                  <a:schemeClr val="bg1"/>
                </a:solidFill>
              </a:rPr>
              <a:t>www.hebeisitong.com   ty9620htvv</a:t>
            </a:r>
            <a:endParaRPr lang="zh-CN" altLang="en-US" sz="200" dirty="0">
              <a:solidFill>
                <a:schemeClr val="bg1"/>
              </a:solidFill>
            </a:endParaRPr>
          </a:p>
        </p:txBody>
      </p:sp>
      <p:sp>
        <p:nvSpPr>
          <p:cNvPr id="11" name="TextBox 10"/>
          <p:cNvSpPr txBox="1"/>
          <p:nvPr/>
        </p:nvSpPr>
        <p:spPr>
          <a:xfrm>
            <a:off x="3152006" y="1227584"/>
            <a:ext cx="3185487" cy="369332"/>
          </a:xfrm>
          <a:prstGeom prst="rect">
            <a:avLst/>
          </a:prstGeom>
          <a:noFill/>
        </p:spPr>
        <p:txBody>
          <a:bodyPr wrap="none" rtlCol="0">
            <a:spAutoFit/>
          </a:bodyPr>
          <a:lstStyle/>
          <a:p>
            <a:r>
              <a:rPr lang="zh-CN" altLang="en-US" dirty="0" smtClean="0"/>
              <a:t>完！转载请注明出处，谢谢！</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，可谓“并购大年”，需求端火爆，供给端不足，银行基于得天独厚的优势，快速介入企业并购重组业务，提供“链条式”、“一条龙”服务。现状：银行普遍机会已消失，“不改革等死”或成真去年</a:t>
            </a:r>
            <a:r>
              <a:rPr lang="en-US" altLang="zh-CN" sz="3000" dirty="0" smtClean="0"/>
              <a:t>10</a:t>
            </a:r>
            <a:endParaRPr lang="zh-CN" altLang="en-US" sz="3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月末，上市银行三季度报告正式收官，净利润增速持续放缓已成不争事实。“中国银行（</a:t>
            </a:r>
            <a:r>
              <a:rPr lang="en-US" altLang="zh-CN" sz="3000" dirty="0" smtClean="0"/>
              <a:t>601988</a:t>
            </a:r>
            <a:r>
              <a:rPr lang="zh-CN" altLang="en-US" sz="3000" dirty="0" smtClean="0"/>
              <a:t>）业确实面临很大压力”，“全银行业，真正的冬天来临了”，“确实，经济对银行而言，普遍机会已</a:t>
            </a:r>
            <a:endParaRPr lang="zh-CN" altLang="en-US" sz="3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经不存在了”，行业大佬们不禁同时发出感慨。那么，问题来了：银行业为何过冬？一、利率市场化推进，银行净息差高位回落；二、间接融资向直接融资不断倾斜，互联网金融加速发展，让银行“躺着赚</a:t>
            </a:r>
            <a:endParaRPr lang="zh-CN" altLang="en-US" sz="3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钱”没那么容易；实体经济增长乏力，为银行曾经的“高速增长”平添一分阻力。压力背后，作为经济缩影的银行业，却“压而不倒”，反而成为促使这个传统行业必须不断前行的动力。“不改革等死”成</a:t>
            </a:r>
            <a:endParaRPr lang="zh-CN" altLang="en-US" sz="3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为警示，银行业转型、求变、创新，迫在眉睫。谋变：多家银行试水转型，“商行</a:t>
            </a:r>
            <a:r>
              <a:rPr lang="en-US" altLang="zh-CN" sz="3000" dirty="0" smtClean="0"/>
              <a:t>+</a:t>
            </a:r>
            <a:r>
              <a:rPr lang="zh-CN" altLang="en-US" sz="3000" dirty="0" smtClean="0"/>
              <a:t>投行”成新盈利点“从趋势上看，大中型银行个位数增长成为常态，除个别大型商业银行和股份制商业银行外，只有城商</a:t>
            </a:r>
            <a:endParaRPr lang="zh-CN" altLang="en-US" sz="3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27000"/>
            <a:ext cx="9650412" cy="1938992"/>
          </a:xfrm>
          <a:prstGeom prst="rect">
            <a:avLst/>
          </a:prstGeom>
          <a:noFill/>
        </p:spPr>
        <p:txBody>
          <a:bodyPr vert="horz" wrap="square" rtlCol="0">
            <a:spAutoFit/>
          </a:bodyPr>
          <a:lstStyle/>
          <a:p>
            <a:r>
              <a:rPr lang="zh-CN" altLang="en-US" sz="3000" dirty="0" smtClean="0"/>
              <a:t>行仍能普遍维持两位数增幅。上市银行需酝酿新的增长动力。”普华永道中国金融服务部主管合伙人梁国威表示。其实，银行业这两年一直在谋求改变。工商银行（</a:t>
            </a:r>
            <a:r>
              <a:rPr lang="en-US" altLang="zh-CN" sz="3000" dirty="0" smtClean="0"/>
              <a:t>601398</a:t>
            </a:r>
            <a:r>
              <a:rPr lang="zh-CN" altLang="en-US" sz="3000" dirty="0" smtClean="0"/>
              <a:t>）江苏分行副行长岳小勇曾</a:t>
            </a:r>
            <a:endParaRPr lang="zh-CN" altLang="en-US" sz="30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1934</Words>
  <Application>Microsoft Office PowerPoint</Application>
  <PresentationFormat>自定义</PresentationFormat>
  <Paragraphs>38</Paragraphs>
  <Slides>37</Slides>
  <Notes>0</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pgos</dc:creator>
  <cp:lastModifiedBy>pgos</cp:lastModifiedBy>
  <cp:revision>2</cp:revision>
  <dcterms:created xsi:type="dcterms:W3CDTF">2017-04-27T20:04:48Z</dcterms:created>
  <dcterms:modified xsi:type="dcterms:W3CDTF">2017-04-28T00:10:58Z</dcterms:modified>
</cp:coreProperties>
</file>